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9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0"/>
  </p:notesMasterIdLst>
  <p:handoutMasterIdLst>
    <p:handoutMasterId r:id="rId121"/>
  </p:handoutMasterIdLst>
  <p:sldIdLst>
    <p:sldId id="347" r:id="rId2"/>
    <p:sldId id="956" r:id="rId3"/>
    <p:sldId id="581" r:id="rId4"/>
    <p:sldId id="582" r:id="rId5"/>
    <p:sldId id="584" r:id="rId6"/>
    <p:sldId id="583" r:id="rId7"/>
    <p:sldId id="585" r:id="rId8"/>
    <p:sldId id="586" r:id="rId9"/>
    <p:sldId id="589" r:id="rId10"/>
    <p:sldId id="588" r:id="rId11"/>
    <p:sldId id="590" r:id="rId12"/>
    <p:sldId id="591" r:id="rId13"/>
    <p:sldId id="592" r:id="rId14"/>
    <p:sldId id="986" r:id="rId15"/>
    <p:sldId id="594" r:id="rId16"/>
    <p:sldId id="758" r:id="rId17"/>
    <p:sldId id="598" r:id="rId18"/>
    <p:sldId id="759" r:id="rId19"/>
    <p:sldId id="757" r:id="rId20"/>
    <p:sldId id="760" r:id="rId21"/>
    <p:sldId id="651" r:id="rId22"/>
    <p:sldId id="965" r:id="rId23"/>
    <p:sldId id="999" r:id="rId24"/>
    <p:sldId id="963" r:id="rId25"/>
    <p:sldId id="1002" r:id="rId26"/>
    <p:sldId id="1003" r:id="rId27"/>
    <p:sldId id="649" r:id="rId28"/>
    <p:sldId id="926" r:id="rId29"/>
    <p:sldId id="964" r:id="rId30"/>
    <p:sldId id="995" r:id="rId31"/>
    <p:sldId id="997" r:id="rId32"/>
    <p:sldId id="1005" r:id="rId33"/>
    <p:sldId id="1006" r:id="rId34"/>
    <p:sldId id="969" r:id="rId35"/>
    <p:sldId id="893" r:id="rId36"/>
    <p:sldId id="895" r:id="rId37"/>
    <p:sldId id="896" r:id="rId38"/>
    <p:sldId id="897" r:id="rId39"/>
    <p:sldId id="898" r:id="rId40"/>
    <p:sldId id="905" r:id="rId41"/>
    <p:sldId id="906" r:id="rId42"/>
    <p:sldId id="907" r:id="rId43"/>
    <p:sldId id="908" r:id="rId44"/>
    <p:sldId id="679" r:id="rId45"/>
    <p:sldId id="680" r:id="rId46"/>
    <p:sldId id="681" r:id="rId47"/>
    <p:sldId id="682" r:id="rId48"/>
    <p:sldId id="953" r:id="rId49"/>
    <p:sldId id="954" r:id="rId50"/>
    <p:sldId id="1007" r:id="rId51"/>
    <p:sldId id="683" r:id="rId52"/>
    <p:sldId id="913" r:id="rId53"/>
    <p:sldId id="917" r:id="rId54"/>
    <p:sldId id="918" r:id="rId55"/>
    <p:sldId id="921" r:id="rId56"/>
    <p:sldId id="919" r:id="rId57"/>
    <p:sldId id="960" r:id="rId58"/>
    <p:sldId id="920" r:id="rId59"/>
    <p:sldId id="946" r:id="rId60"/>
    <p:sldId id="970" r:id="rId61"/>
    <p:sldId id="971" r:id="rId62"/>
    <p:sldId id="948" r:id="rId63"/>
    <p:sldId id="949" r:id="rId64"/>
    <p:sldId id="950" r:id="rId65"/>
    <p:sldId id="972" r:id="rId66"/>
    <p:sldId id="951" r:id="rId67"/>
    <p:sldId id="976" r:id="rId68"/>
    <p:sldId id="958" r:id="rId69"/>
    <p:sldId id="959" r:id="rId70"/>
    <p:sldId id="715" r:id="rId71"/>
    <p:sldId id="930" r:id="rId72"/>
    <p:sldId id="716" r:id="rId73"/>
    <p:sldId id="973" r:id="rId74"/>
    <p:sldId id="718" r:id="rId75"/>
    <p:sldId id="719" r:id="rId76"/>
    <p:sldId id="721" r:id="rId77"/>
    <p:sldId id="974" r:id="rId78"/>
    <p:sldId id="722" r:id="rId79"/>
    <p:sldId id="723" r:id="rId80"/>
    <p:sldId id="975" r:id="rId81"/>
    <p:sldId id="724" r:id="rId82"/>
    <p:sldId id="977" r:id="rId83"/>
    <p:sldId id="725" r:id="rId84"/>
    <p:sldId id="726" r:id="rId85"/>
    <p:sldId id="1008" r:id="rId86"/>
    <p:sldId id="739" r:id="rId87"/>
    <p:sldId id="952" r:id="rId88"/>
    <p:sldId id="741" r:id="rId89"/>
    <p:sldId id="937" r:id="rId90"/>
    <p:sldId id="1004" r:id="rId91"/>
    <p:sldId id="602" r:id="rId92"/>
    <p:sldId id="605" r:id="rId93"/>
    <p:sldId id="606" r:id="rId94"/>
    <p:sldId id="607" r:id="rId95"/>
    <p:sldId id="608" r:id="rId96"/>
    <p:sldId id="984" r:id="rId97"/>
    <p:sldId id="939" r:id="rId98"/>
    <p:sldId id="747" r:id="rId99"/>
    <p:sldId id="748" r:id="rId100"/>
    <p:sldId id="750" r:id="rId101"/>
    <p:sldId id="985" r:id="rId102"/>
    <p:sldId id="1001" r:id="rId103"/>
    <p:sldId id="1000" r:id="rId104"/>
    <p:sldId id="1009" r:id="rId105"/>
    <p:sldId id="652" r:id="rId106"/>
    <p:sldId id="653" r:id="rId107"/>
    <p:sldId id="664" r:id="rId108"/>
    <p:sldId id="968" r:id="rId109"/>
    <p:sldId id="928" r:id="rId110"/>
    <p:sldId id="684" r:id="rId111"/>
    <p:sldId id="980" r:id="rId112"/>
    <p:sldId id="700" r:id="rId113"/>
    <p:sldId id="899" r:id="rId114"/>
    <p:sldId id="900" r:id="rId115"/>
    <p:sldId id="901" r:id="rId116"/>
    <p:sldId id="902" r:id="rId117"/>
    <p:sldId id="955" r:id="rId118"/>
    <p:sldId id="904" r:id="rId119"/>
  </p:sldIdLst>
  <p:sldSz cx="9144000" cy="6858000" type="screen4x3"/>
  <p:notesSz cx="7315200" cy="9601200"/>
  <p:custDataLst>
    <p:tags r:id="rId1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C1C1C"/>
    <a:srgbClr val="CC0000"/>
    <a:srgbClr val="FFCC99"/>
    <a:srgbClr val="EAEAEA"/>
    <a:srgbClr val="DDDDDD"/>
    <a:srgbClr val="777777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6289" autoAdjust="0"/>
  </p:normalViewPr>
  <p:slideViewPr>
    <p:cSldViewPr>
      <p:cViewPr>
        <p:scale>
          <a:sx n="52" d="100"/>
          <a:sy n="52" d="100"/>
        </p:scale>
        <p:origin x="-1614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6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03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05.wmf"/><Relationship Id="rId10" Type="http://schemas.openxmlformats.org/officeDocument/2006/relationships/image" Target="../media/image117.wmf"/><Relationship Id="rId4" Type="http://schemas.openxmlformats.org/officeDocument/2006/relationships/image" Target="../media/image104.wmf"/><Relationship Id="rId9" Type="http://schemas.openxmlformats.org/officeDocument/2006/relationships/image" Target="../media/image11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129.wmf"/><Relationship Id="rId7" Type="http://schemas.openxmlformats.org/officeDocument/2006/relationships/image" Target="../media/image132.wmf"/><Relationship Id="rId2" Type="http://schemas.openxmlformats.org/officeDocument/2006/relationships/image" Target="../media/image36.wmf"/><Relationship Id="rId1" Type="http://schemas.openxmlformats.org/officeDocument/2006/relationships/image" Target="../media/image32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75.wmf"/><Relationship Id="rId9" Type="http://schemas.openxmlformats.org/officeDocument/2006/relationships/image" Target="../media/image13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4" Type="http://schemas.openxmlformats.org/officeDocument/2006/relationships/image" Target="../media/image19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2.wmf"/><Relationship Id="rId1" Type="http://schemas.openxmlformats.org/officeDocument/2006/relationships/image" Target="../media/image205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1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4" Type="http://schemas.openxmlformats.org/officeDocument/2006/relationships/image" Target="../media/image247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0.wmf"/><Relationship Id="rId5" Type="http://schemas.openxmlformats.org/officeDocument/2006/relationships/image" Target="../media/image232.wmf"/><Relationship Id="rId4" Type="http://schemas.openxmlformats.org/officeDocument/2006/relationships/image" Target="../media/image259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67.wmf"/><Relationship Id="rId1" Type="http://schemas.openxmlformats.org/officeDocument/2006/relationships/image" Target="../media/image264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4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81.wmf"/><Relationship Id="rId1" Type="http://schemas.openxmlformats.org/officeDocument/2006/relationships/image" Target="../media/image278.wmf"/><Relationship Id="rId4" Type="http://schemas.openxmlformats.org/officeDocument/2006/relationships/image" Target="../media/image28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1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1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4" Type="http://schemas.openxmlformats.org/officeDocument/2006/relationships/image" Target="../media/image297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wmf"/><Relationship Id="rId1" Type="http://schemas.openxmlformats.org/officeDocument/2006/relationships/image" Target="../media/image291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1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0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e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01.w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1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5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3" Type="http://schemas.openxmlformats.org/officeDocument/2006/relationships/image" Target="../media/image355.wmf"/><Relationship Id="rId7" Type="http://schemas.openxmlformats.org/officeDocument/2006/relationships/image" Target="../media/image359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6" Type="http://schemas.openxmlformats.org/officeDocument/2006/relationships/image" Target="../media/image358.wmf"/><Relationship Id="rId11" Type="http://schemas.openxmlformats.org/officeDocument/2006/relationships/image" Target="../media/image363.wmf"/><Relationship Id="rId5" Type="http://schemas.openxmlformats.org/officeDocument/2006/relationships/image" Target="../media/image357.wmf"/><Relationship Id="rId10" Type="http://schemas.openxmlformats.org/officeDocument/2006/relationships/image" Target="../media/image362.wmf"/><Relationship Id="rId4" Type="http://schemas.openxmlformats.org/officeDocument/2006/relationships/image" Target="../media/image356.wmf"/><Relationship Id="rId9" Type="http://schemas.openxmlformats.org/officeDocument/2006/relationships/image" Target="../media/image361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wmf"/><Relationship Id="rId1" Type="http://schemas.openxmlformats.org/officeDocument/2006/relationships/image" Target="../media/image364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Relationship Id="rId6" Type="http://schemas.openxmlformats.org/officeDocument/2006/relationships/image" Target="../media/image374.wmf"/><Relationship Id="rId5" Type="http://schemas.openxmlformats.org/officeDocument/2006/relationships/image" Target="../media/image373.wmf"/><Relationship Id="rId4" Type="http://schemas.openxmlformats.org/officeDocument/2006/relationships/image" Target="../media/image372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wmf"/><Relationship Id="rId2" Type="http://schemas.openxmlformats.org/officeDocument/2006/relationships/image" Target="../media/image376.wmf"/><Relationship Id="rId1" Type="http://schemas.openxmlformats.org/officeDocument/2006/relationships/image" Target="../media/image375.wmf"/><Relationship Id="rId6" Type="http://schemas.openxmlformats.org/officeDocument/2006/relationships/image" Target="../media/image380.wmf"/><Relationship Id="rId5" Type="http://schemas.openxmlformats.org/officeDocument/2006/relationships/image" Target="../media/image379.wmf"/><Relationship Id="rId4" Type="http://schemas.openxmlformats.org/officeDocument/2006/relationships/image" Target="../media/image37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wmf"/><Relationship Id="rId7" Type="http://schemas.openxmlformats.org/officeDocument/2006/relationships/image" Target="../media/image386.wmf"/><Relationship Id="rId2" Type="http://schemas.openxmlformats.org/officeDocument/2006/relationships/image" Target="../media/image381.wmf"/><Relationship Id="rId1" Type="http://schemas.openxmlformats.org/officeDocument/2006/relationships/image" Target="../media/image364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wmf"/><Relationship Id="rId7" Type="http://schemas.openxmlformats.org/officeDocument/2006/relationships/image" Target="../media/image391.wmf"/><Relationship Id="rId2" Type="http://schemas.openxmlformats.org/officeDocument/2006/relationships/image" Target="../media/image387.wmf"/><Relationship Id="rId1" Type="http://schemas.openxmlformats.org/officeDocument/2006/relationships/image" Target="../media/image381.wmf"/><Relationship Id="rId6" Type="http://schemas.openxmlformats.org/officeDocument/2006/relationships/image" Target="../media/image390.wmf"/><Relationship Id="rId5" Type="http://schemas.openxmlformats.org/officeDocument/2006/relationships/image" Target="../media/image389.wmf"/><Relationship Id="rId4" Type="http://schemas.openxmlformats.org/officeDocument/2006/relationships/image" Target="../media/image3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A4C57F-298C-40EC-BAE7-916888718F1B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9EACAC-5A03-4698-B6E8-CA0FDD067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5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0BCD3B-ABF2-4114-B1A9-ABFBE517B02B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6BBFE40-6ECC-4723-B950-EF2302190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FE40-6ECC-4723-B950-EF23021903C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FE40-6ECC-4723-B950-EF2302190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FE40-6ECC-4723-B950-EF2302190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FE40-6ECC-4723-B950-EF2302190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FE40-6ECC-4723-B950-EF2302190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1380A-D879-4C27-88FF-AD25B8DC8C9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FE40-6ECC-4723-B950-EF23021903C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FE40-6ECC-4723-B950-EF23021903C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BFE40-6ECC-4723-B950-EF23021903C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7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3E7-9D5E-483C-B0DF-84CFBDBDE7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BFF7-379D-401E-8202-C6BBC2221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CFF2-01B1-43EF-800C-87573C5A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ED5F28-D5E7-487F-A81C-8479C8BA9C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A36-291F-4D3A-87E1-243E4E75E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6E0-9F3A-4ADC-B84D-FD1EF7451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76D-49D1-4232-A824-761D0CF94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C096-FFCA-4D9D-89D7-62D344FD9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876D-7379-4C56-8781-55DC3561D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EBFD-1871-4B54-A037-EA88F4859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5AC-DA2C-47B5-B8BE-85D38A54B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3EFF-61B4-49EA-B770-2CFAB9C20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323.bin"/><Relationship Id="rId5" Type="http://schemas.openxmlformats.org/officeDocument/2006/relationships/image" Target="../media/image315.wmf"/><Relationship Id="rId4" Type="http://schemas.openxmlformats.org/officeDocument/2006/relationships/oleObject" Target="../embeddings/oleObject322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17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01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package" Target="../embeddings/Microsoft_PowerPoint_Presentation1.pptx"/><Relationship Id="rId7" Type="http://schemas.openxmlformats.org/officeDocument/2006/relationships/oleObject" Target="../embeddings/oleObject3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20.wmf"/><Relationship Id="rId5" Type="http://schemas.openxmlformats.org/officeDocument/2006/relationships/oleObject" Target="../embeddings/oleObject327.bin"/><Relationship Id="rId4" Type="http://schemas.openxmlformats.org/officeDocument/2006/relationships/image" Target="../media/image319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3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333.bin"/><Relationship Id="rId5" Type="http://schemas.openxmlformats.org/officeDocument/2006/relationships/oleObject" Target="../embeddings/oleObject330.bin"/><Relationship Id="rId10" Type="http://schemas.openxmlformats.org/officeDocument/2006/relationships/image" Target="../media/image325.wmf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32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3" Type="http://schemas.openxmlformats.org/officeDocument/2006/relationships/image" Target="../media/image322.png"/><Relationship Id="rId7" Type="http://schemas.openxmlformats.org/officeDocument/2006/relationships/image" Target="../media/image3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335.bin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18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3" Type="http://schemas.openxmlformats.org/officeDocument/2006/relationships/tags" Target="../tags/tag82.xml"/><Relationship Id="rId7" Type="http://schemas.openxmlformats.org/officeDocument/2006/relationships/image" Target="../media/image328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3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9" Type="http://schemas.openxmlformats.org/officeDocument/2006/relationships/image" Target="../media/image330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3" Type="http://schemas.openxmlformats.org/officeDocument/2006/relationships/tags" Target="../tags/tag85.xml"/><Relationship Id="rId7" Type="http://schemas.openxmlformats.org/officeDocument/2006/relationships/image" Target="../media/image332.png"/><Relationship Id="rId12" Type="http://schemas.openxmlformats.org/officeDocument/2006/relationships/image" Target="../media/image331.wmf"/><Relationship Id="rId2" Type="http://schemas.openxmlformats.org/officeDocument/2006/relationships/tags" Target="../tags/tag84.xml"/><Relationship Id="rId1" Type="http://schemas.openxmlformats.org/officeDocument/2006/relationships/vmlDrawing" Target="../drawings/vmlDrawing83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337.bin"/><Relationship Id="rId5" Type="http://schemas.openxmlformats.org/officeDocument/2006/relationships/tags" Target="../tags/tag87.xml"/><Relationship Id="rId10" Type="http://schemas.openxmlformats.org/officeDocument/2006/relationships/image" Target="../media/image335.png"/><Relationship Id="rId4" Type="http://schemas.openxmlformats.org/officeDocument/2006/relationships/tags" Target="../tags/tag86.xml"/><Relationship Id="rId9" Type="http://schemas.openxmlformats.org/officeDocument/2006/relationships/image" Target="../media/image334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png"/><Relationship Id="rId3" Type="http://schemas.openxmlformats.org/officeDocument/2006/relationships/tags" Target="../tags/tag90.xml"/><Relationship Id="rId7" Type="http://schemas.openxmlformats.org/officeDocument/2006/relationships/image" Target="../media/image70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9.png"/><Relationship Id="rId5" Type="http://schemas.openxmlformats.org/officeDocument/2006/relationships/tags" Target="../tags/tag92.xml"/><Relationship Id="rId10" Type="http://schemas.openxmlformats.org/officeDocument/2006/relationships/image" Target="../media/image338.png"/><Relationship Id="rId4" Type="http://schemas.openxmlformats.org/officeDocument/2006/relationships/tags" Target="../tags/tag91.xml"/><Relationship Id="rId9" Type="http://schemas.openxmlformats.org/officeDocument/2006/relationships/image" Target="../media/image337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41.png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60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59.png"/><Relationship Id="rId5" Type="http://schemas.openxmlformats.org/officeDocument/2006/relationships/tags" Target="../tags/tag97.xml"/><Relationship Id="rId15" Type="http://schemas.openxmlformats.org/officeDocument/2006/relationships/image" Target="../media/image343.png"/><Relationship Id="rId10" Type="http://schemas.openxmlformats.org/officeDocument/2006/relationships/image" Target="../media/image61.png"/><Relationship Id="rId4" Type="http://schemas.openxmlformats.org/officeDocument/2006/relationships/tags" Target="../tags/tag96.xml"/><Relationship Id="rId9" Type="http://schemas.openxmlformats.org/officeDocument/2006/relationships/image" Target="../media/image340.png"/><Relationship Id="rId14" Type="http://schemas.openxmlformats.org/officeDocument/2006/relationships/image" Target="../media/image34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344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343.png"/><Relationship Id="rId5" Type="http://schemas.openxmlformats.org/officeDocument/2006/relationships/image" Target="../media/image34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4.wmf"/><Relationship Id="rId5" Type="http://schemas.openxmlformats.org/officeDocument/2006/relationships/image" Target="../media/image7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0.bin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349.png"/><Relationship Id="rId18" Type="http://schemas.openxmlformats.org/officeDocument/2006/relationships/image" Target="../media/image345.wmf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348.png"/><Relationship Id="rId17" Type="http://schemas.openxmlformats.org/officeDocument/2006/relationships/oleObject" Target="../embeddings/oleObject338.bin"/><Relationship Id="rId2" Type="http://schemas.openxmlformats.org/officeDocument/2006/relationships/tags" Target="../tags/tag103.xml"/><Relationship Id="rId16" Type="http://schemas.openxmlformats.org/officeDocument/2006/relationships/image" Target="../media/image352.png"/><Relationship Id="rId1" Type="http://schemas.openxmlformats.org/officeDocument/2006/relationships/vmlDrawing" Target="../drawings/vmlDrawing84.vml"/><Relationship Id="rId6" Type="http://schemas.openxmlformats.org/officeDocument/2006/relationships/tags" Target="../tags/tag107.xml"/><Relationship Id="rId11" Type="http://schemas.openxmlformats.org/officeDocument/2006/relationships/image" Target="../media/image347.png"/><Relationship Id="rId5" Type="http://schemas.openxmlformats.org/officeDocument/2006/relationships/tags" Target="../tags/tag106.xml"/><Relationship Id="rId15" Type="http://schemas.openxmlformats.org/officeDocument/2006/relationships/image" Target="../media/image351.png"/><Relationship Id="rId10" Type="http://schemas.openxmlformats.org/officeDocument/2006/relationships/image" Target="../media/image346.png"/><Relationship Id="rId4" Type="http://schemas.openxmlformats.org/officeDocument/2006/relationships/tags" Target="../tags/tag10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5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60.wmf"/><Relationship Id="rId26" Type="http://schemas.openxmlformats.org/officeDocument/2006/relationships/oleObject" Target="../embeddings/oleObject351.bin"/><Relationship Id="rId3" Type="http://schemas.openxmlformats.org/officeDocument/2006/relationships/oleObject" Target="../embeddings/oleObject339.bin"/><Relationship Id="rId21" Type="http://schemas.openxmlformats.org/officeDocument/2006/relationships/oleObject" Target="../embeddings/oleObject348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57.wmf"/><Relationship Id="rId17" Type="http://schemas.openxmlformats.org/officeDocument/2006/relationships/oleObject" Target="../embeddings/oleObject346.bin"/><Relationship Id="rId25" Type="http://schemas.openxmlformats.org/officeDocument/2006/relationships/image" Target="../media/image3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9.wmf"/><Relationship Id="rId20" Type="http://schemas.openxmlformats.org/officeDocument/2006/relationships/image" Target="../media/image361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43.bin"/><Relationship Id="rId24" Type="http://schemas.openxmlformats.org/officeDocument/2006/relationships/oleObject" Target="../embeddings/oleObject350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23" Type="http://schemas.openxmlformats.org/officeDocument/2006/relationships/image" Target="../media/image362.wmf"/><Relationship Id="rId10" Type="http://schemas.openxmlformats.org/officeDocument/2006/relationships/image" Target="../media/image356.w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58.wmf"/><Relationship Id="rId22" Type="http://schemas.openxmlformats.org/officeDocument/2006/relationships/oleObject" Target="../embeddings/oleObject349.bin"/><Relationship Id="rId27" Type="http://schemas.openxmlformats.org/officeDocument/2006/relationships/oleObject" Target="../embeddings/oleObject352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65.w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64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356.bin"/><Relationship Id="rId4" Type="http://schemas.openxmlformats.org/officeDocument/2006/relationships/image" Target="../media/image366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13" Type="http://schemas.openxmlformats.org/officeDocument/2006/relationships/oleObject" Target="../embeddings/oleObject363.bin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3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70.wmf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9.bin"/><Relationship Id="rId10" Type="http://schemas.openxmlformats.org/officeDocument/2006/relationships/image" Target="../media/image372.wmf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361.bin"/><Relationship Id="rId14" Type="http://schemas.openxmlformats.org/officeDocument/2006/relationships/image" Target="../media/image374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13" Type="http://schemas.openxmlformats.org/officeDocument/2006/relationships/oleObject" Target="../embeddings/oleObject369.bin"/><Relationship Id="rId3" Type="http://schemas.openxmlformats.org/officeDocument/2006/relationships/oleObject" Target="../embeddings/oleObject364.bin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76.wmf"/><Relationship Id="rId11" Type="http://schemas.openxmlformats.org/officeDocument/2006/relationships/oleObject" Target="../embeddings/oleObject368.bin"/><Relationship Id="rId5" Type="http://schemas.openxmlformats.org/officeDocument/2006/relationships/oleObject" Target="../embeddings/oleObject365.bin"/><Relationship Id="rId10" Type="http://schemas.openxmlformats.org/officeDocument/2006/relationships/image" Target="../media/image378.wmf"/><Relationship Id="rId4" Type="http://schemas.openxmlformats.org/officeDocument/2006/relationships/image" Target="../media/image375.wmf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80.w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375.bin"/><Relationship Id="rId3" Type="http://schemas.openxmlformats.org/officeDocument/2006/relationships/oleObject" Target="../embeddings/oleObject370.bin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6.wmf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374.bin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10" Type="http://schemas.openxmlformats.org/officeDocument/2006/relationships/image" Target="../media/image383.wmf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385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8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1.wmf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388.wmf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9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61.png"/><Relationship Id="rId26" Type="http://schemas.openxmlformats.org/officeDocument/2006/relationships/image" Target="../media/image57.wmf"/><Relationship Id="rId3" Type="http://schemas.openxmlformats.org/officeDocument/2006/relationships/tags" Target="../tags/tag3.xml"/><Relationship Id="rId21" Type="http://schemas.openxmlformats.org/officeDocument/2006/relationships/oleObject" Target="../embeddings/oleObject59.bin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0.png"/><Relationship Id="rId25" Type="http://schemas.openxmlformats.org/officeDocument/2006/relationships/oleObject" Target="../embeddings/oleObject61.bin"/><Relationship Id="rId2" Type="http://schemas.openxmlformats.org/officeDocument/2006/relationships/tags" Target="../tags/tag2.xml"/><Relationship Id="rId16" Type="http://schemas.openxmlformats.org/officeDocument/2006/relationships/image" Target="../media/image59.png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6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6.wmf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58.wmf"/><Relationship Id="rId10" Type="http://schemas.openxmlformats.org/officeDocument/2006/relationships/tags" Target="../tags/tag10.xml"/><Relationship Id="rId19" Type="http://schemas.openxmlformats.org/officeDocument/2006/relationships/oleObject" Target="../embeddings/oleObject58.bin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9.bin"/><Relationship Id="rId2" Type="http://schemas.openxmlformats.org/officeDocument/2006/relationships/tags" Target="../tags/tag1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9.wmf"/><Relationship Id="rId4" Type="http://schemas.openxmlformats.org/officeDocument/2006/relationships/image" Target="../media/image70.png"/><Relationship Id="rId9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4.bin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1.wmf"/><Relationship Id="rId2" Type="http://schemas.openxmlformats.org/officeDocument/2006/relationships/tags" Target="../tags/tag16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0.xml"/><Relationship Id="rId11" Type="http://schemas.openxmlformats.org/officeDocument/2006/relationships/image" Target="../media/image73.png"/><Relationship Id="rId5" Type="http://schemas.openxmlformats.org/officeDocument/2006/relationships/tags" Target="../tags/tag19.xml"/><Relationship Id="rId15" Type="http://schemas.openxmlformats.org/officeDocument/2006/relationships/image" Target="../media/image69.wmf"/><Relationship Id="rId10" Type="http://schemas.openxmlformats.org/officeDocument/2006/relationships/image" Target="../media/image60.png"/><Relationship Id="rId19" Type="http://schemas.openxmlformats.org/officeDocument/2006/relationships/image" Target="../media/image72.wmf"/><Relationship Id="rId4" Type="http://schemas.openxmlformats.org/officeDocument/2006/relationships/tags" Target="../tags/tag18.xml"/><Relationship Id="rId9" Type="http://schemas.openxmlformats.org/officeDocument/2006/relationships/image" Target="../media/image59.png"/><Relationship Id="rId14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0.wmf"/><Relationship Id="rId3" Type="http://schemas.openxmlformats.org/officeDocument/2006/relationships/tags" Target="../tags/tag22.xml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2.wmf"/><Relationship Id="rId2" Type="http://schemas.openxmlformats.org/officeDocument/2006/relationships/tags" Target="../tags/tag21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2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9.wmf"/><Relationship Id="rId5" Type="http://schemas.openxmlformats.org/officeDocument/2006/relationships/tags" Target="../tags/tag24.xml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82.bin"/><Relationship Id="rId4" Type="http://schemas.openxmlformats.org/officeDocument/2006/relationships/tags" Target="../tags/tag23.xml"/><Relationship Id="rId9" Type="http://schemas.openxmlformats.org/officeDocument/2006/relationships/image" Target="../media/image73.png"/><Relationship Id="rId14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3.wmf"/><Relationship Id="rId9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5.wmf"/><Relationship Id="rId3" Type="http://schemas.openxmlformats.org/officeDocument/2006/relationships/tags" Target="../tags/tag26.xml"/><Relationship Id="rId21" Type="http://schemas.openxmlformats.org/officeDocument/2006/relationships/oleObject" Target="../embeddings/oleObject102.bin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00.bin"/><Relationship Id="rId2" Type="http://schemas.openxmlformats.org/officeDocument/2006/relationships/tags" Target="../tags/tag25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97.bin"/><Relationship Id="rId5" Type="http://schemas.openxmlformats.org/officeDocument/2006/relationships/tags" Target="../tags/tag28.xml"/><Relationship Id="rId15" Type="http://schemas.openxmlformats.org/officeDocument/2006/relationships/oleObject" Target="../embeddings/oleObject99.bin"/><Relationship Id="rId23" Type="http://schemas.openxmlformats.org/officeDocument/2006/relationships/image" Target="../media/image97.wmf"/><Relationship Id="rId10" Type="http://schemas.openxmlformats.org/officeDocument/2006/relationships/image" Target="../media/image73.png"/><Relationship Id="rId19" Type="http://schemas.openxmlformats.org/officeDocument/2006/relationships/oleObject" Target="../embeddings/oleObject101.bin"/><Relationship Id="rId4" Type="http://schemas.openxmlformats.org/officeDocument/2006/relationships/tags" Target="../tags/tag27.xml"/><Relationship Id="rId9" Type="http://schemas.openxmlformats.org/officeDocument/2006/relationships/image" Target="../media/image60.png"/><Relationship Id="rId14" Type="http://schemas.openxmlformats.org/officeDocument/2006/relationships/image" Target="../media/image92.wmf"/><Relationship Id="rId22" Type="http://schemas.openxmlformats.org/officeDocument/2006/relationships/oleObject" Target="../embeddings/oleObject10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8.wmf"/><Relationship Id="rId3" Type="http://schemas.openxmlformats.org/officeDocument/2006/relationships/tags" Target="../tags/tag30.xml"/><Relationship Id="rId21" Type="http://schemas.openxmlformats.org/officeDocument/2006/relationships/image" Target="../media/image99.wmf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07.bin"/><Relationship Id="rId2" Type="http://schemas.openxmlformats.org/officeDocument/2006/relationships/tags" Target="../tags/tag29.xml"/><Relationship Id="rId16" Type="http://schemas.openxmlformats.org/officeDocument/2006/relationships/image" Target="../media/image94.wmf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104.bin"/><Relationship Id="rId5" Type="http://schemas.openxmlformats.org/officeDocument/2006/relationships/tags" Target="../tags/tag32.xml"/><Relationship Id="rId15" Type="http://schemas.openxmlformats.org/officeDocument/2006/relationships/oleObject" Target="../embeddings/oleObject106.bin"/><Relationship Id="rId23" Type="http://schemas.openxmlformats.org/officeDocument/2006/relationships/image" Target="../media/image100.wmf"/><Relationship Id="rId10" Type="http://schemas.openxmlformats.org/officeDocument/2006/relationships/image" Target="../media/image73.png"/><Relationship Id="rId19" Type="http://schemas.openxmlformats.org/officeDocument/2006/relationships/oleObject" Target="../embeddings/oleObject108.bin"/><Relationship Id="rId4" Type="http://schemas.openxmlformats.org/officeDocument/2006/relationships/tags" Target="../tags/tag31.xml"/><Relationship Id="rId9" Type="http://schemas.openxmlformats.org/officeDocument/2006/relationships/image" Target="../media/image60.png"/><Relationship Id="rId14" Type="http://schemas.openxmlformats.org/officeDocument/2006/relationships/image" Target="../media/image92.wmf"/><Relationship Id="rId22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15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14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3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34.wmf"/><Relationship Id="rId9" Type="http://schemas.openxmlformats.org/officeDocument/2006/relationships/image" Target="../media/image13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6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6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5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5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63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8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6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7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7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41.xml"/><Relationship Id="rId7" Type="http://schemas.openxmlformats.org/officeDocument/2006/relationships/image" Target="../media/image17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43.xml"/><Relationship Id="rId10" Type="http://schemas.openxmlformats.org/officeDocument/2006/relationships/image" Target="../media/image180.png"/><Relationship Id="rId4" Type="http://schemas.openxmlformats.org/officeDocument/2006/relationships/tags" Target="../tags/tag42.xml"/><Relationship Id="rId9" Type="http://schemas.openxmlformats.org/officeDocument/2006/relationships/image" Target="../media/image1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18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7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8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9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9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19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201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02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0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04.wmf"/><Relationship Id="rId5" Type="http://schemas.openxmlformats.org/officeDocument/2006/relationships/image" Target="../media/image205.wmf"/><Relationship Id="rId15" Type="http://schemas.openxmlformats.org/officeDocument/2006/relationships/image" Target="../media/image208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06.wmf"/><Relationship Id="rId14" Type="http://schemas.openxmlformats.org/officeDocument/2006/relationships/oleObject" Target="../embeddings/oleObject22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0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11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213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8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1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216.png"/><Relationship Id="rId5" Type="http://schemas.openxmlformats.org/officeDocument/2006/relationships/tags" Target="../tags/tag55.xml"/><Relationship Id="rId10" Type="http://schemas.openxmlformats.org/officeDocument/2006/relationships/image" Target="../media/image215.png"/><Relationship Id="rId4" Type="http://schemas.openxmlformats.org/officeDocument/2006/relationships/tags" Target="../tags/tag54.xml"/><Relationship Id="rId9" Type="http://schemas.openxmlformats.org/officeDocument/2006/relationships/image" Target="../media/image214.png"/><Relationship Id="rId14" Type="http://schemas.openxmlformats.org/officeDocument/2006/relationships/image" Target="../media/image21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6.png"/><Relationship Id="rId18" Type="http://schemas.openxmlformats.org/officeDocument/2006/relationships/oleObject" Target="../embeddings/oleObject228.bin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218.png"/><Relationship Id="rId17" Type="http://schemas.openxmlformats.org/officeDocument/2006/relationships/image" Target="../media/image221.wmf"/><Relationship Id="rId2" Type="http://schemas.openxmlformats.org/officeDocument/2006/relationships/tags" Target="../tags/tag58.xml"/><Relationship Id="rId16" Type="http://schemas.openxmlformats.org/officeDocument/2006/relationships/oleObject" Target="../embeddings/oleObject227.bin"/><Relationship Id="rId1" Type="http://schemas.openxmlformats.org/officeDocument/2006/relationships/vmlDrawing" Target="../drawings/vmlDrawing53.vml"/><Relationship Id="rId6" Type="http://schemas.openxmlformats.org/officeDocument/2006/relationships/tags" Target="../tags/tag62.xml"/><Relationship Id="rId11" Type="http://schemas.openxmlformats.org/officeDocument/2006/relationships/image" Target="../media/image215.png"/><Relationship Id="rId5" Type="http://schemas.openxmlformats.org/officeDocument/2006/relationships/tags" Target="../tags/tag61.xml"/><Relationship Id="rId15" Type="http://schemas.openxmlformats.org/officeDocument/2006/relationships/image" Target="../media/image220.wmf"/><Relationship Id="rId10" Type="http://schemas.openxmlformats.org/officeDocument/2006/relationships/image" Target="../media/image217.png"/><Relationship Id="rId4" Type="http://schemas.openxmlformats.org/officeDocument/2006/relationships/tags" Target="../tags/tag60.xml"/><Relationship Id="rId9" Type="http://schemas.openxmlformats.org/officeDocument/2006/relationships/image" Target="../media/image214.png"/><Relationship Id="rId14" Type="http://schemas.openxmlformats.org/officeDocument/2006/relationships/oleObject" Target="../embeddings/oleObject226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27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27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30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tags" Target="../tags/tag66.xml"/><Relationship Id="rId7" Type="http://schemas.openxmlformats.org/officeDocument/2006/relationships/image" Target="../media/image21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6.png"/><Relationship Id="rId5" Type="http://schemas.openxmlformats.org/officeDocument/2006/relationships/tags" Target="../tags/tag68.xml"/><Relationship Id="rId10" Type="http://schemas.openxmlformats.org/officeDocument/2006/relationships/image" Target="../media/image235.png"/><Relationship Id="rId4" Type="http://schemas.openxmlformats.org/officeDocument/2006/relationships/tags" Target="../tags/tag67.xml"/><Relationship Id="rId9" Type="http://schemas.openxmlformats.org/officeDocument/2006/relationships/image" Target="../media/image23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39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41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47.w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50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tags" Target="../tags/tag72.xml"/><Relationship Id="rId7" Type="http://schemas.openxmlformats.org/officeDocument/2006/relationships/oleObject" Target="../embeddings/oleObject251.bin"/><Relationship Id="rId2" Type="http://schemas.openxmlformats.org/officeDocument/2006/relationships/tags" Target="../tags/tag71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7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5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0.wmf"/><Relationship Id="rId3" Type="http://schemas.openxmlformats.org/officeDocument/2006/relationships/tags" Target="../tags/tag74.xml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62.bin"/><Relationship Id="rId2" Type="http://schemas.openxmlformats.org/officeDocument/2006/relationships/tags" Target="../tags/tag73.xml"/><Relationship Id="rId16" Type="http://schemas.openxmlformats.org/officeDocument/2006/relationships/image" Target="../media/image232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62.png"/><Relationship Id="rId11" Type="http://schemas.openxmlformats.org/officeDocument/2006/relationships/oleObject" Target="../embeddings/oleObject259.bin"/><Relationship Id="rId5" Type="http://schemas.openxmlformats.org/officeDocument/2006/relationships/image" Target="../media/image261.png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257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59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68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64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66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image" Target="../media/image270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oleObject" Target="../embeddings/oleObject274.bin"/><Relationship Id="rId17" Type="http://schemas.openxmlformats.org/officeDocument/2006/relationships/image" Target="../media/image27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6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image" Target="../media/image271.wmf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72.bin"/><Relationship Id="rId14" Type="http://schemas.openxmlformats.org/officeDocument/2006/relationships/oleObject" Target="../embeddings/oleObject275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3" Type="http://schemas.openxmlformats.org/officeDocument/2006/relationships/tags" Target="../tags/tag76.xml"/><Relationship Id="rId7" Type="http://schemas.openxmlformats.org/officeDocument/2006/relationships/image" Target="../media/image264.wmf"/><Relationship Id="rId2" Type="http://schemas.openxmlformats.org/officeDocument/2006/relationships/tags" Target="../tags/tag75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77.bin"/><Relationship Id="rId11" Type="http://schemas.openxmlformats.org/officeDocument/2006/relationships/image" Target="../media/image273.wmf"/><Relationship Id="rId5" Type="http://schemas.openxmlformats.org/officeDocument/2006/relationships/image" Target="../media/image261.png"/><Relationship Id="rId10" Type="http://schemas.openxmlformats.org/officeDocument/2006/relationships/oleObject" Target="../embeddings/oleObject279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7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27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86.bin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6.png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image" Target="../media/image275.png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80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282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90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94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96.bin"/><Relationship Id="rId2" Type="http://schemas.openxmlformats.org/officeDocument/2006/relationships/tags" Target="../tags/tag7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95.bin"/><Relationship Id="rId4" Type="http://schemas.openxmlformats.org/officeDocument/2006/relationships/image" Target="../media/image28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7" Type="http://schemas.openxmlformats.org/officeDocument/2006/relationships/image" Target="../media/image28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90.w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289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291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293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04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291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91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15.bin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7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306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311.wmf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20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314.png"/><Relationship Id="rId4" Type="http://schemas.openxmlformats.org/officeDocument/2006/relationships/image" Target="../media/image3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765174"/>
            <a:ext cx="7772400" cy="12236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MA1506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Mathematics II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349500"/>
            <a:ext cx="7772400" cy="16002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Chapter 5</a:t>
            </a:r>
          </a:p>
          <a:p>
            <a:r>
              <a:rPr lang="en-US" sz="3600" dirty="0">
                <a:solidFill>
                  <a:schemeClr val="tx1"/>
                </a:solidFill>
              </a:rPr>
              <a:t>Matrices and their uses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3E7-9D5E-483C-B0DF-84CFBDBDE7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85786" y="4143380"/>
            <a:ext cx="7772400" cy="81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chapter consists of two parts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1199" name="Text Box 31"/>
          <p:cNvSpPr txBox="1">
            <a:spLocks noChangeArrowheads="1"/>
          </p:cNvSpPr>
          <p:nvPr/>
        </p:nvSpPr>
        <p:spPr bwMode="auto">
          <a:xfrm>
            <a:off x="683568" y="980728"/>
            <a:ext cx="2520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In </a:t>
            </a:r>
            <a:r>
              <a:rPr lang="en-US" sz="3200" dirty="0" smtClean="0"/>
              <a:t>general </a:t>
            </a:r>
            <a:endParaRPr lang="en-US" sz="3200" dirty="0"/>
          </a:p>
        </p:txBody>
      </p:sp>
      <p:sp>
        <p:nvSpPr>
          <p:cNvPr id="391202" name="Text Box 34"/>
          <p:cNvSpPr txBox="1">
            <a:spLocks noChangeArrowheads="1"/>
          </p:cNvSpPr>
          <p:nvPr/>
        </p:nvSpPr>
        <p:spPr bwMode="auto">
          <a:xfrm>
            <a:off x="2771800" y="1844824"/>
            <a:ext cx="3672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Non commutative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 Matrix operations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2305" name="Object 1"/>
          <p:cNvGraphicFramePr>
            <a:graphicFrameLocks noChangeAspect="1"/>
          </p:cNvGraphicFramePr>
          <p:nvPr/>
        </p:nvGraphicFramePr>
        <p:xfrm>
          <a:off x="2987824" y="1052736"/>
          <a:ext cx="2160240" cy="49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4" name="Equation" r:id="rId3" imgW="1396394" imgH="317362" progId="Equation.DSMT4">
                  <p:embed/>
                </p:oleObj>
              </mc:Choice>
              <mc:Fallback>
                <p:oleObj name="Equation" r:id="rId3" imgW="1396394" imgH="317362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052736"/>
                        <a:ext cx="2160240" cy="490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6" name="Object 2"/>
          <p:cNvGraphicFramePr>
            <a:graphicFrameLocks noChangeAspect="1"/>
          </p:cNvGraphicFramePr>
          <p:nvPr/>
        </p:nvGraphicFramePr>
        <p:xfrm>
          <a:off x="1331640" y="2852936"/>
          <a:ext cx="6192886" cy="124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5" name="Equation" r:id="rId5" imgW="5118100" imgH="1028700" progId="Equation.DSMT4">
                  <p:embed/>
                </p:oleObj>
              </mc:Choice>
              <mc:Fallback>
                <p:oleObj name="Equation" r:id="rId5" imgW="5118100" imgH="1028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2936"/>
                        <a:ext cx="6192886" cy="1244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7" name="Object 3"/>
          <p:cNvGraphicFramePr>
            <a:graphicFrameLocks noChangeAspect="1"/>
          </p:cNvGraphicFramePr>
          <p:nvPr/>
        </p:nvGraphicFramePr>
        <p:xfrm>
          <a:off x="1403648" y="4570725"/>
          <a:ext cx="6120680" cy="125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6" name="Equation" r:id="rId7" imgW="5016500" imgH="1028700" progId="Equation.DSMT4">
                  <p:embed/>
                </p:oleObj>
              </mc:Choice>
              <mc:Fallback>
                <p:oleObj name="Equation" r:id="rId7" imgW="5016500" imgH="10287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70725"/>
                        <a:ext cx="6120680" cy="125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0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9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89759"/>
              </p:ext>
            </p:extLst>
          </p:nvPr>
        </p:nvGraphicFramePr>
        <p:xfrm>
          <a:off x="1058192" y="620688"/>
          <a:ext cx="3948690" cy="56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15" name="Equation" r:id="rId4" imgW="2463800" imgH="355600" progId="Equation.DSMT4">
                  <p:embed/>
                </p:oleObj>
              </mc:Choice>
              <mc:Fallback>
                <p:oleObj name="Equation" r:id="rId4" imgW="2463800" imgH="355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192" y="620688"/>
                        <a:ext cx="3948690" cy="569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6" name="Object 2"/>
          <p:cNvGraphicFramePr>
            <a:graphicFrameLocks noChangeAspect="1"/>
          </p:cNvGraphicFramePr>
          <p:nvPr/>
        </p:nvGraphicFramePr>
        <p:xfrm>
          <a:off x="1000100" y="1428736"/>
          <a:ext cx="6951788" cy="75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16" name="Equation" r:id="rId6" imgW="3644900" imgH="393700" progId="Equation.DSMT4">
                  <p:embed/>
                </p:oleObj>
              </mc:Choice>
              <mc:Fallback>
                <p:oleObj name="Equation" r:id="rId6" imgW="3644900" imgH="3937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428736"/>
                        <a:ext cx="6951788" cy="75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290" y="2285992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matrix</a:t>
            </a:r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72330" y="214290"/>
            <a:ext cx="1785950" cy="27520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5.10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Trace of a Matrix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100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1857356" y="2143116"/>
            <a:ext cx="357190" cy="71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576" y="3068960"/>
            <a:ext cx="748982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For a diagonalizable matrix </a:t>
            </a:r>
            <a:r>
              <a:rPr lang="en-US" b="1" i="1" dirty="0">
                <a:solidFill>
                  <a:srgbClr val="1C1C1C"/>
                </a:solidFill>
              </a:rPr>
              <a:t>M</a:t>
            </a:r>
            <a:r>
              <a:rPr lang="en-US" dirty="0" smtClean="0"/>
              <a:t>, 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b="1" i="1" dirty="0" err="1" smtClean="0">
                <a:solidFill>
                  <a:srgbClr val="1C1C1C"/>
                </a:solidFill>
              </a:rPr>
              <a:t>Tr</a:t>
            </a:r>
            <a:r>
              <a:rPr lang="en-US" b="1" i="1" dirty="0" smtClean="0">
                <a:solidFill>
                  <a:srgbClr val="1C1C1C"/>
                </a:solidFill>
              </a:rPr>
              <a:t>(M)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i="1" dirty="0" err="1" smtClean="0"/>
              <a:t>Tr</a:t>
            </a:r>
            <a:r>
              <a:rPr lang="en-US" b="1" i="1" dirty="0" smtClean="0"/>
              <a:t>(D)</a:t>
            </a:r>
            <a:r>
              <a:rPr lang="en-US" dirty="0" smtClean="0"/>
              <a:t> =</a:t>
            </a:r>
            <a:r>
              <a:rPr lang="en-US" dirty="0" smtClean="0">
                <a:solidFill>
                  <a:srgbClr val="CC0000"/>
                </a:solidFill>
              </a:rPr>
              <a:t>sum </a:t>
            </a:r>
            <a:r>
              <a:rPr lang="en-US" dirty="0">
                <a:solidFill>
                  <a:srgbClr val="CC0000"/>
                </a:solidFill>
              </a:rPr>
              <a:t>of its </a:t>
            </a:r>
            <a:r>
              <a:rPr lang="en-US" dirty="0" err="1">
                <a:solidFill>
                  <a:srgbClr val="CC0000"/>
                </a:solidFill>
              </a:rPr>
              <a:t>eigenvalues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971600" y="1611957"/>
            <a:ext cx="66246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Use </a:t>
            </a:r>
            <a:r>
              <a:rPr lang="en-US" dirty="0" smtClean="0"/>
              <a:t>this  </a:t>
            </a:r>
            <a:r>
              <a:rPr lang="en-US" dirty="0"/>
              <a:t>to check your </a:t>
            </a:r>
            <a:r>
              <a:rPr lang="en-US" dirty="0" smtClean="0"/>
              <a:t>calculations of eigenvalues and to  find the remaining eigenvalue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101</a:t>
            </a:fld>
            <a:endParaRPr lang="en-US"/>
          </a:p>
        </p:txBody>
      </p:sp>
      <p:graphicFrame>
        <p:nvGraphicFramePr>
          <p:cNvPr id="14755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88605"/>
              </p:ext>
            </p:extLst>
          </p:nvPr>
        </p:nvGraphicFramePr>
        <p:xfrm>
          <a:off x="767032" y="3546594"/>
          <a:ext cx="237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35" name="Equation" r:id="rId3" imgW="2044700" imgH="876300" progId="Equation.DSMT4">
                  <p:embed/>
                </p:oleObj>
              </mc:Choice>
              <mc:Fallback>
                <p:oleObj name="Equation" r:id="rId3" imgW="2044700" imgH="8763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32" y="3546594"/>
                        <a:ext cx="237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05017" y="3808204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</a:t>
            </a:r>
            <a:endParaRPr lang="en-US" dirty="0"/>
          </a:p>
        </p:txBody>
      </p:sp>
      <p:graphicFrame>
        <p:nvGraphicFramePr>
          <p:cNvPr id="1475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20809"/>
              </p:ext>
            </p:extLst>
          </p:nvPr>
        </p:nvGraphicFramePr>
        <p:xfrm>
          <a:off x="5729214" y="3808204"/>
          <a:ext cx="165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36" name="Equation" r:id="rId5" imgW="1193800" imgH="444500" progId="Equation.DSMT4">
                  <p:embed/>
                </p:oleObj>
              </mc:Choice>
              <mc:Fallback>
                <p:oleObj name="Equation" r:id="rId5" imgW="1193800" imgH="444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14" y="3808204"/>
                        <a:ext cx="165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4740868"/>
            <a:ext cx="3181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</a:t>
            </a:r>
            <a:r>
              <a:rPr lang="en-US" dirty="0" smtClean="0"/>
              <a:t>(M)=0.6+0.7=1.3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1488" y="5392380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the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eigenvalue</a:t>
            </a:r>
            <a:r>
              <a:rPr lang="en-US" dirty="0" smtClean="0"/>
              <a:t> is </a:t>
            </a:r>
            <a:endParaRPr lang="en-US" dirty="0"/>
          </a:p>
        </p:txBody>
      </p:sp>
      <p:graphicFrame>
        <p:nvGraphicFramePr>
          <p:cNvPr id="1475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53029"/>
              </p:ext>
            </p:extLst>
          </p:nvPr>
        </p:nvGraphicFramePr>
        <p:xfrm>
          <a:off x="5580112" y="5419860"/>
          <a:ext cx="1152128" cy="57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37" name="Equation" r:id="rId7" imgW="901309" imgH="444307" progId="Equation.DSMT4">
                  <p:embed/>
                </p:oleObj>
              </mc:Choice>
              <mc:Fallback>
                <p:oleObj name="Equation" r:id="rId7" imgW="901309" imgH="444307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419860"/>
                        <a:ext cx="1152128" cy="57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2774" y="459499"/>
            <a:ext cx="1883849" cy="52322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1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1870" y="965765"/>
            <a:ext cx="7572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 err="1">
                <a:solidFill>
                  <a:srgbClr val="1C1C1C"/>
                </a:solidFill>
              </a:rPr>
              <a:t>Tr</a:t>
            </a:r>
            <a:r>
              <a:rPr lang="en-US" b="1" i="1" dirty="0">
                <a:solidFill>
                  <a:srgbClr val="1C1C1C"/>
                </a:solidFill>
              </a:rPr>
              <a:t>(M)</a:t>
            </a:r>
            <a:r>
              <a:rPr lang="en-US" dirty="0"/>
              <a:t> = </a:t>
            </a:r>
            <a:r>
              <a:rPr lang="en-US" b="1" i="1" dirty="0" err="1"/>
              <a:t>Tr</a:t>
            </a:r>
            <a:r>
              <a:rPr lang="en-US" b="1" i="1" dirty="0"/>
              <a:t>(D)</a:t>
            </a:r>
            <a:r>
              <a:rPr lang="en-US" dirty="0"/>
              <a:t> =</a:t>
            </a:r>
            <a:r>
              <a:rPr lang="en-US" dirty="0">
                <a:solidFill>
                  <a:srgbClr val="CC0000"/>
                </a:solidFill>
              </a:rPr>
              <a:t>sum of its eigenvalues</a:t>
            </a:r>
            <a:r>
              <a:rPr lang="en-US" dirty="0"/>
              <a:t>.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7072330" y="214290"/>
            <a:ext cx="1785950" cy="27520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5.10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Trace of a Matrix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0" grpId="0"/>
      <p:bldP spid="8" grpId="0"/>
      <p:bldP spid="10" grpId="0"/>
      <p:bldP spid="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95031"/>
              </p:ext>
            </p:extLst>
          </p:nvPr>
        </p:nvGraphicFramePr>
        <p:xfrm>
          <a:off x="532748" y="683750"/>
          <a:ext cx="8317269" cy="597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360" name="Presentation" r:id="rId3" imgW="4570501" imgH="3427618" progId="PowerPoint.Show.12">
                  <p:embed/>
                </p:oleObj>
              </mc:Choice>
              <mc:Fallback>
                <p:oleObj name="Presentation" r:id="rId3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48" y="683750"/>
                        <a:ext cx="8317269" cy="5974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332656"/>
            <a:ext cx="1883849" cy="52322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2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30" y="214290"/>
            <a:ext cx="1785950" cy="27520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5.10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Trace of a Matrix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91434"/>
              </p:ext>
            </p:extLst>
          </p:nvPr>
        </p:nvGraphicFramePr>
        <p:xfrm>
          <a:off x="3203848" y="489497"/>
          <a:ext cx="2463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361" name="Equation" r:id="rId5" imgW="2463480" imgH="342720" progId="Equation.DSMT4">
                  <p:embed/>
                </p:oleObj>
              </mc:Choice>
              <mc:Fallback>
                <p:oleObj name="Equation" r:id="rId5" imgW="2463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489497"/>
                        <a:ext cx="2463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152" y="569122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ntries=</a:t>
            </a:r>
            <a:endParaRPr lang="en-S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30747"/>
              </p:ext>
            </p:extLst>
          </p:nvPr>
        </p:nvGraphicFramePr>
        <p:xfrm>
          <a:off x="7403764" y="646326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362" name="Equation" r:id="rId7" imgW="1726920" imgH="419040" progId="Equation.DSMT4">
                  <p:embed/>
                </p:oleObj>
              </mc:Choice>
              <mc:Fallback>
                <p:oleObj name="Equation" r:id="rId7" imgW="1726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3764" y="646326"/>
                        <a:ext cx="1727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20072" y="1844824"/>
            <a:ext cx="36407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rows, all columns, </a:t>
            </a:r>
          </a:p>
          <a:p>
            <a:r>
              <a:rPr lang="en-US" dirty="0" smtClean="0"/>
              <a:t>all diagonals</a:t>
            </a:r>
          </a:p>
          <a:p>
            <a:r>
              <a:rPr lang="en-US" dirty="0" smtClean="0"/>
              <a:t> have the same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37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53016"/>
              </p:ext>
            </p:extLst>
          </p:nvPr>
        </p:nvGraphicFramePr>
        <p:xfrm>
          <a:off x="2110199" y="3088124"/>
          <a:ext cx="3888432" cy="119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6" name="Equation" r:id="rId3" imgW="2222280" imgH="685800" progId="Equation.DSMT4">
                  <p:embed/>
                </p:oleObj>
              </mc:Choice>
              <mc:Fallback>
                <p:oleObj name="Equation" r:id="rId3" imgW="222228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199" y="3088124"/>
                        <a:ext cx="3888432" cy="1199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7413"/>
              </p:ext>
            </p:extLst>
          </p:nvPr>
        </p:nvGraphicFramePr>
        <p:xfrm>
          <a:off x="3347864" y="771118"/>
          <a:ext cx="2808312" cy="59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7" name="Equation" r:id="rId5" imgW="1384200" imgH="291960" progId="Equation.DSMT4">
                  <p:embed/>
                </p:oleObj>
              </mc:Choice>
              <mc:Fallback>
                <p:oleObj name="Equation" r:id="rId5" imgW="1384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771118"/>
                        <a:ext cx="2808312" cy="59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2868" y="861014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that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398422" y="1662986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 </a:t>
            </a:r>
            <a:endParaRPr lang="en-SG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65914"/>
              </p:ext>
            </p:extLst>
          </p:nvPr>
        </p:nvGraphicFramePr>
        <p:xfrm>
          <a:off x="886464" y="1330481"/>
          <a:ext cx="4320480" cy="1234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8" name="Equation" r:id="rId7" imgW="2577960" imgH="736560" progId="Equation.DSMT4">
                  <p:embed/>
                </p:oleObj>
              </mc:Choice>
              <mc:Fallback>
                <p:oleObj name="Equation" r:id="rId7" imgW="2577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6464" y="1330481"/>
                        <a:ext cx="4320480" cy="1234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296964"/>
              </p:ext>
            </p:extLst>
          </p:nvPr>
        </p:nvGraphicFramePr>
        <p:xfrm>
          <a:off x="942847" y="4797152"/>
          <a:ext cx="6129483" cy="96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9" name="Equation" r:id="rId9" imgW="4292280" imgH="672840" progId="Equation.DSMT4">
                  <p:embed/>
                </p:oleObj>
              </mc:Choice>
              <mc:Fallback>
                <p:oleObj name="Equation" r:id="rId9" imgW="42922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2847" y="4797152"/>
                        <a:ext cx="6129483" cy="961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560"/>
              </p:ext>
            </p:extLst>
          </p:nvPr>
        </p:nvGraphicFramePr>
        <p:xfrm>
          <a:off x="6599238" y="1695450"/>
          <a:ext cx="10302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80" name="Equation" r:id="rId11" imgW="634680" imgH="304560" progId="Equation.DSMT4">
                  <p:embed/>
                </p:oleObj>
              </mc:Choice>
              <mc:Fallback>
                <p:oleObj name="Equation" r:id="rId11" imgW="634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9238" y="1695450"/>
                        <a:ext cx="1030287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612" y="2564904"/>
            <a:ext cx="1484702" cy="52322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Solution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2373" y="2644668"/>
            <a:ext cx="2375907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</a:t>
            </a:r>
            <a:r>
              <a:rPr lang="en-US" dirty="0" smtClean="0"/>
              <a:t> is linear </a:t>
            </a:r>
          </a:p>
          <a:p>
            <a:r>
              <a:rPr lang="en-US" dirty="0" smtClean="0"/>
              <a:t>We need this </a:t>
            </a:r>
          </a:p>
          <a:p>
            <a:r>
              <a:rPr lang="en-US" dirty="0" smtClean="0"/>
              <a:t>property in</a:t>
            </a:r>
          </a:p>
          <a:p>
            <a:r>
              <a:rPr lang="en-US" dirty="0" smtClean="0"/>
              <a:t>Tutorial 9 Q3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5038" y="337794"/>
            <a:ext cx="1883849" cy="52322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3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072330" y="214290"/>
            <a:ext cx="1785950" cy="27520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5.10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Trace of a Matrix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1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692696"/>
            <a:ext cx="2124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Remark:</a:t>
            </a:r>
            <a:endParaRPr 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3648" y="1400582"/>
                <a:ext cx="5428089" cy="1997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600" i="1">
                              <a:latin typeface="Cambria Math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/>
                                  </a:rPr>
                                  <m:t>det</m:t>
                                </m:r>
                                <m:r>
                                  <a:rPr lang="en-US" sz="3600" i="1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sz="360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/>
                                  </a:rPr>
                                  <m:t>det</m:t>
                                </m:r>
                                <m:r>
                                  <a:rPr lang="en-US" sz="360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latin typeface="Cambria Math"/>
                                  </a:rPr>
                                  <m:t>𝑃𝐷</m:t>
                                </m:r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360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360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det</m:t>
                            </m:r>
                            <m:r>
                              <a:rPr lang="en-US" sz="3600">
                                <a:latin typeface="Cambria Math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360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36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sz="3600">
                                <a:latin typeface="Cambria Math"/>
                              </a:rPr>
                              <m:t>)=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det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𝐷</m:t>
                            </m:r>
                          </m:e>
                        </m:mr>
                        <m:mr>
                          <m:e>
                            <m:r>
                              <a:rPr lang="en-US" sz="360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3600" i="1"/>
                              <m:t>product</m:t>
                            </m:r>
                            <m:r>
                              <m:rPr>
                                <m:nor/>
                              </m:rPr>
                              <a:rPr lang="en-US" sz="3600" i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i="1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3600" i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i="1"/>
                              <m:t>eigenvalues</m:t>
                            </m:r>
                          </m:e>
                        </m:mr>
                      </m:m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00582"/>
                <a:ext cx="5428089" cy="19977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88605"/>
              </p:ext>
            </p:extLst>
          </p:nvPr>
        </p:nvGraphicFramePr>
        <p:xfrm>
          <a:off x="766763" y="3546475"/>
          <a:ext cx="237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78" name="Equation" r:id="rId4" imgW="2044700" imgH="876300" progId="Equation.DSMT4">
                  <p:embed/>
                </p:oleObj>
              </mc:Choice>
              <mc:Fallback>
                <p:oleObj name="Equation" r:id="rId4" imgW="2044700" imgH="876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546475"/>
                        <a:ext cx="237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031586"/>
              </p:ext>
            </p:extLst>
          </p:nvPr>
        </p:nvGraphicFramePr>
        <p:xfrm>
          <a:off x="3419872" y="3985750"/>
          <a:ext cx="165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79" name="Equation" r:id="rId6" imgW="1193800" imgH="444500" progId="Equation.DSMT4">
                  <p:embed/>
                </p:oleObj>
              </mc:Choice>
              <mc:Fallback>
                <p:oleObj name="Equation" r:id="rId6" imgW="11938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985750"/>
                        <a:ext cx="165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958585"/>
              </p:ext>
            </p:extLst>
          </p:nvPr>
        </p:nvGraphicFramePr>
        <p:xfrm>
          <a:off x="5220072" y="4001742"/>
          <a:ext cx="1152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80" name="Equation" r:id="rId8" imgW="901309" imgH="444307" progId="Equation.DSMT4">
                  <p:embed/>
                </p:oleObj>
              </mc:Choice>
              <mc:Fallback>
                <p:oleObj name="Equation" r:id="rId8" imgW="901309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01742"/>
                        <a:ext cx="1152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19872" y="346253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eigenvalues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5085184"/>
            <a:ext cx="1864613" cy="95410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End </a:t>
            </a:r>
          </a:p>
          <a:p>
            <a:r>
              <a:rPr lang="en-US" dirty="0" smtClean="0"/>
              <a:t> Chapter 5</a:t>
            </a:r>
            <a:endParaRPr lang="en-SG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072330" y="214290"/>
            <a:ext cx="1785950" cy="27520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5.10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Trace of a Matrix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5085184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DetM</a:t>
            </a:r>
            <a:r>
              <a:rPr lang="en-US" dirty="0" smtClean="0"/>
              <a:t>=(0.3)(1)=0.3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98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8" name="Oval 28"/>
          <p:cNvSpPr>
            <a:spLocks noChangeArrowheads="1"/>
          </p:cNvSpPr>
          <p:nvPr/>
        </p:nvSpPr>
        <p:spPr bwMode="auto">
          <a:xfrm>
            <a:off x="3779838" y="2205038"/>
            <a:ext cx="4321175" cy="429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395536" y="1268760"/>
            <a:ext cx="75596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Suppose an object is moving in a circle at constant angular speed </a:t>
            </a:r>
            <a:r>
              <a:rPr lang="el-GR" dirty="0">
                <a:solidFill>
                  <a:srgbClr val="1C1C1C"/>
                </a:solidFill>
                <a:cs typeface="Arial" charset="0"/>
              </a:rPr>
              <a:t>ω</a:t>
            </a:r>
            <a:r>
              <a:rPr lang="en-US" dirty="0">
                <a:solidFill>
                  <a:srgbClr val="1C1C1C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. What is its acceleration?</a:t>
            </a:r>
            <a:endParaRPr lang="el-GR" dirty="0">
              <a:cs typeface="Arial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813675" y="5084763"/>
            <a:ext cx="939800" cy="627062"/>
            <a:chOff x="4922" y="3203"/>
            <a:chExt cx="592" cy="395"/>
          </a:xfrm>
        </p:grpSpPr>
        <p:sp>
          <p:nvSpPr>
            <p:cNvPr id="389149" name="Oval 29"/>
            <p:cNvSpPr>
              <a:spLocks noChangeArrowheads="1"/>
            </p:cNvSpPr>
            <p:nvPr/>
          </p:nvSpPr>
          <p:spPr bwMode="auto">
            <a:xfrm>
              <a:off x="4922" y="3203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89150" name="Picture 30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94" y="3294"/>
              <a:ext cx="32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597775" y="2636838"/>
            <a:ext cx="1273175" cy="576262"/>
            <a:chOff x="4786" y="1661"/>
            <a:chExt cx="802" cy="363"/>
          </a:xfrm>
        </p:grpSpPr>
        <p:pic>
          <p:nvPicPr>
            <p:cNvPr id="389152" name="Picture 32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12" y="1661"/>
              <a:ext cx="57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9153" name="Oval 33"/>
            <p:cNvSpPr>
              <a:spLocks noChangeArrowheads="1"/>
            </p:cNvSpPr>
            <p:nvPr/>
          </p:nvSpPr>
          <p:spPr bwMode="auto">
            <a:xfrm>
              <a:off x="4786" y="1888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940425" y="3068638"/>
            <a:ext cx="1944688" cy="2160587"/>
            <a:chOff x="3742" y="1933"/>
            <a:chExt cx="1225" cy="1361"/>
          </a:xfrm>
        </p:grpSpPr>
        <p:sp>
          <p:nvSpPr>
            <p:cNvPr id="389154" name="Line 34"/>
            <p:cNvSpPr>
              <a:spLocks noChangeShapeType="1"/>
            </p:cNvSpPr>
            <p:nvPr/>
          </p:nvSpPr>
          <p:spPr bwMode="auto">
            <a:xfrm flipH="1" flipV="1">
              <a:off x="3742" y="2795"/>
              <a:ext cx="122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155" name="Line 35"/>
            <p:cNvSpPr>
              <a:spLocks noChangeShapeType="1"/>
            </p:cNvSpPr>
            <p:nvPr/>
          </p:nvSpPr>
          <p:spPr bwMode="auto">
            <a:xfrm flipV="1">
              <a:off x="3742" y="1933"/>
              <a:ext cx="1134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89158" name="Picture 3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60" y="2659"/>
              <a:ext cx="34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23850" y="2708275"/>
            <a:ext cx="5327650" cy="1728788"/>
            <a:chOff x="204" y="1706"/>
            <a:chExt cx="3356" cy="1089"/>
          </a:xfrm>
        </p:grpSpPr>
        <p:sp>
          <p:nvSpPr>
            <p:cNvPr id="389161" name="Rectangle 41"/>
            <p:cNvSpPr>
              <a:spLocks noChangeArrowheads="1"/>
            </p:cNvSpPr>
            <p:nvPr/>
          </p:nvSpPr>
          <p:spPr bwMode="auto">
            <a:xfrm>
              <a:off x="204" y="1706"/>
              <a:ext cx="3356" cy="10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89160" name="Picture 40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0" y="1979"/>
              <a:ext cx="3084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42910" y="450057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depends on 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188640"/>
            <a:ext cx="168507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Appendix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5536" y="764704"/>
            <a:ext cx="457689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object  moving in a circle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1007343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43624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643182"/>
            <a:ext cx="5143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624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1214422"/>
            <a:ext cx="4781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6242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4357694"/>
            <a:ext cx="77152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858021" y="2714627"/>
            <a:ext cx="1428751" cy="506413"/>
            <a:chOff x="4422" y="2840"/>
            <a:chExt cx="900" cy="319"/>
          </a:xfrm>
        </p:grpSpPr>
        <p:pic>
          <p:nvPicPr>
            <p:cNvPr id="436244" name="Picture 20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12" y="2885"/>
              <a:ext cx="67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6245" name="Rectangle 21"/>
            <p:cNvSpPr>
              <a:spLocks noChangeArrowheads="1"/>
            </p:cNvSpPr>
            <p:nvPr/>
          </p:nvSpPr>
          <p:spPr bwMode="auto">
            <a:xfrm>
              <a:off x="4422" y="2840"/>
              <a:ext cx="900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8273" name="Object 1"/>
          <p:cNvGraphicFramePr>
            <a:graphicFrameLocks noChangeAspect="1"/>
          </p:cNvGraphicFramePr>
          <p:nvPr/>
        </p:nvGraphicFramePr>
        <p:xfrm>
          <a:off x="3131840" y="332656"/>
          <a:ext cx="4464496" cy="7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26" name="Equation" r:id="rId11" imgW="3251200" imgH="609600" progId="Equation.DSMT4">
                  <p:embed/>
                </p:oleObj>
              </mc:Choice>
              <mc:Fallback>
                <p:oleObj name="Equation" r:id="rId11" imgW="3251200" imgH="60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32656"/>
                        <a:ext cx="4464496" cy="7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00826" y="350043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ω</a:t>
            </a:r>
            <a:r>
              <a:rPr lang="en-US" dirty="0" smtClean="0"/>
              <a:t> is constant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3671639" cy="647700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Composing two shears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107</a:t>
            </a:fld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00113" y="1052513"/>
            <a:ext cx="7129462" cy="1160462"/>
            <a:chOff x="567" y="663"/>
            <a:chExt cx="4491" cy="731"/>
          </a:xfrm>
        </p:grpSpPr>
        <p:sp>
          <p:nvSpPr>
            <p:cNvPr id="448515" name="Text Box 3"/>
            <p:cNvSpPr txBox="1">
              <a:spLocks noChangeArrowheads="1"/>
            </p:cNvSpPr>
            <p:nvPr/>
          </p:nvSpPr>
          <p:spPr bwMode="auto">
            <a:xfrm>
              <a:off x="567" y="663"/>
              <a:ext cx="4491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1C1C1C"/>
                  </a:solidFill>
                </a:rPr>
                <a:t>S:</a:t>
              </a:r>
              <a:r>
                <a:rPr lang="en-US"/>
                <a:t> shear      degrees parallel to x axis </a:t>
              </a:r>
            </a:p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1C1C1C"/>
                  </a:solidFill>
                </a:rPr>
                <a:t>S: </a:t>
              </a:r>
              <a:r>
                <a:rPr lang="en-US"/>
                <a:t>shear      degrees parallel to x axis</a:t>
              </a:r>
              <a:endParaRPr lang="el-GR">
                <a:cs typeface="Arial" charset="0"/>
              </a:endParaRPr>
            </a:p>
          </p:txBody>
        </p:sp>
        <p:pic>
          <p:nvPicPr>
            <p:cNvPr id="448524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87" y="709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8526" name="Picture 1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42" y="1117"/>
              <a:ext cx="161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4853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675" y="3860800"/>
            <a:ext cx="3702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8531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2636838"/>
            <a:ext cx="5764213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853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445125"/>
            <a:ext cx="42449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8533" name="Text Box 21"/>
          <p:cNvSpPr txBox="1">
            <a:spLocks noChangeArrowheads="1"/>
          </p:cNvSpPr>
          <p:nvPr/>
        </p:nvSpPr>
        <p:spPr bwMode="auto">
          <a:xfrm>
            <a:off x="323850" y="5300663"/>
            <a:ext cx="4392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Still a shear but note that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0" y="836613"/>
            <a:ext cx="838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1C1C1C"/>
                </a:solidFill>
              </a:rPr>
              <a:t> </a:t>
            </a:r>
            <a:r>
              <a:rPr lang="en-US"/>
              <a:t>Rotate 90 degrees (anticlockwise) about z-axis</a:t>
            </a:r>
            <a:endParaRPr lang="el-GR">
              <a:cs typeface="Arial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0" y="1268413"/>
            <a:ext cx="838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1C1C1C"/>
                </a:solidFill>
              </a:rPr>
              <a:t> </a:t>
            </a:r>
            <a:r>
              <a:rPr lang="en-US"/>
              <a:t>Rotate 90 degrees (anticlockwise) about x-axis</a:t>
            </a:r>
            <a:endParaRPr lang="el-GR">
              <a:cs typeface="Arial" charset="0"/>
            </a:endParaRPr>
          </a:p>
        </p:txBody>
      </p:sp>
      <p:pic>
        <p:nvPicPr>
          <p:cNvPr id="45057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714620"/>
            <a:ext cx="1255712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508625" y="1773238"/>
            <a:ext cx="2879725" cy="3454400"/>
            <a:chOff x="2835" y="1344"/>
            <a:chExt cx="1814" cy="2176"/>
          </a:xfrm>
        </p:grpSpPr>
        <p:pic>
          <p:nvPicPr>
            <p:cNvPr id="450576" name="Picture 16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" y="2387"/>
              <a:ext cx="10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0577" name="Line 17"/>
            <p:cNvSpPr>
              <a:spLocks noChangeShapeType="1"/>
            </p:cNvSpPr>
            <p:nvPr/>
          </p:nvSpPr>
          <p:spPr bwMode="auto">
            <a:xfrm>
              <a:off x="2835" y="2795"/>
              <a:ext cx="1814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578" name="Line 18"/>
            <p:cNvSpPr>
              <a:spLocks noChangeShapeType="1"/>
            </p:cNvSpPr>
            <p:nvPr/>
          </p:nvSpPr>
          <p:spPr bwMode="auto">
            <a:xfrm flipV="1">
              <a:off x="2835" y="2024"/>
              <a:ext cx="1724" cy="10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579" name="Line 19"/>
            <p:cNvSpPr>
              <a:spLocks noChangeShapeType="1"/>
            </p:cNvSpPr>
            <p:nvPr/>
          </p:nvSpPr>
          <p:spPr bwMode="auto">
            <a:xfrm flipH="1" flipV="1">
              <a:off x="3152" y="1344"/>
              <a:ext cx="0" cy="19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580" name="Line 20"/>
            <p:cNvSpPr>
              <a:spLocks noChangeShapeType="1"/>
            </p:cNvSpPr>
            <p:nvPr/>
          </p:nvSpPr>
          <p:spPr bwMode="auto">
            <a:xfrm>
              <a:off x="3152" y="2931"/>
              <a:ext cx="409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581" name="Line 21"/>
            <p:cNvSpPr>
              <a:spLocks noChangeShapeType="1"/>
            </p:cNvSpPr>
            <p:nvPr/>
          </p:nvSpPr>
          <p:spPr bwMode="auto">
            <a:xfrm flipV="1">
              <a:off x="3152" y="2614"/>
              <a:ext cx="454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582" name="Line 22"/>
            <p:cNvSpPr>
              <a:spLocks noChangeShapeType="1"/>
            </p:cNvSpPr>
            <p:nvPr/>
          </p:nvSpPr>
          <p:spPr bwMode="auto">
            <a:xfrm flipH="1" flipV="1">
              <a:off x="3152" y="2523"/>
              <a:ext cx="0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450589" name="Picture 29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15" y="3158"/>
              <a:ext cx="10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0590" name="Picture 3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15" y="234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50592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4500570"/>
            <a:ext cx="1878013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4" name="Line 34"/>
          <p:cNvSpPr>
            <a:spLocks noChangeShapeType="1"/>
          </p:cNvSpPr>
          <p:nvPr/>
        </p:nvSpPr>
        <p:spPr bwMode="auto">
          <a:xfrm>
            <a:off x="2627313" y="1916113"/>
            <a:ext cx="0" cy="345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50596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571744"/>
            <a:ext cx="130968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7" name="Picture 3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256"/>
            <a:ext cx="1878012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5720" y="2071678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About z-axis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1802" y="200024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About x-axis</a:t>
            </a:r>
            <a:endParaRPr lang="en-US" sz="240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2591519" cy="647700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Rotation in 3D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1007343" cy="647700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395536" y="908720"/>
            <a:ext cx="529439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1C1C1C"/>
                </a:solidFill>
              </a:rPr>
              <a:t> </a:t>
            </a:r>
            <a:r>
              <a:rPr lang="en-US" dirty="0"/>
              <a:t>Rotate 90 degrees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(</a:t>
            </a:r>
            <a:r>
              <a:rPr lang="en-US" dirty="0"/>
              <a:t>anticlockwise) about z-axis</a:t>
            </a:r>
            <a:endParaRPr lang="el-GR" dirty="0">
              <a:cs typeface="Arial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395536" y="2204864"/>
            <a:ext cx="572644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1C1C1C"/>
                </a:solidFill>
              </a:rPr>
              <a:t> </a:t>
            </a:r>
            <a:r>
              <a:rPr lang="en-US" dirty="0"/>
              <a:t>Rotate 90 </a:t>
            </a:r>
            <a:r>
              <a:rPr lang="en-US" dirty="0" smtClean="0"/>
              <a:t>degrees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(anticlockwise) about x-axis</a:t>
            </a:r>
            <a:endParaRPr lang="el-GR" dirty="0">
              <a:cs typeface="Arial" charset="0"/>
            </a:endParaRPr>
          </a:p>
        </p:txBody>
      </p:sp>
      <p:pic>
        <p:nvPicPr>
          <p:cNvPr id="450592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764704"/>
            <a:ext cx="1878013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7" name="Picture 3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2204864"/>
            <a:ext cx="1878012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9" name="Picture 3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4143380"/>
            <a:ext cx="81010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455615" cy="523857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M</a:t>
            </a:r>
            <a:r>
              <a:rPr lang="en-US" sz="2800" b="1" dirty="0" smtClean="0">
                <a:solidFill>
                  <a:srgbClr val="C00000"/>
                </a:solidFill>
              </a:rPr>
              <a:t>atrix </a:t>
            </a:r>
            <a:r>
              <a:rPr lang="en-US" sz="2800" b="1" dirty="0">
                <a:solidFill>
                  <a:srgbClr val="C00000"/>
                </a:solidFill>
              </a:rPr>
              <a:t>transposition 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2357423" y="1214422"/>
            <a:ext cx="243060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00"/>
                </a:solidFill>
              </a:rPr>
              <a:t>m x n</a:t>
            </a:r>
            <a:r>
              <a:rPr lang="en-US" dirty="0"/>
              <a:t> matrix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357158" y="1714488"/>
            <a:ext cx="4895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swap rows with columns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 Matrix operations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827584" y="1124744"/>
          <a:ext cx="134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4" name="Equation" r:id="rId4" imgW="1346200" imgH="596900" progId="Equation.DSMT4">
                  <p:embed/>
                </p:oleObj>
              </mc:Choice>
              <mc:Fallback>
                <p:oleObj name="Equation" r:id="rId4" imgW="1346200" imgH="5969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24744"/>
                        <a:ext cx="1346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2" name="Object 2"/>
          <p:cNvGraphicFramePr>
            <a:graphicFrameLocks noChangeAspect="1"/>
          </p:cNvGraphicFramePr>
          <p:nvPr/>
        </p:nvGraphicFramePr>
        <p:xfrm>
          <a:off x="683568" y="2348880"/>
          <a:ext cx="1625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5" name="Equation" r:id="rId6" imgW="1625600" imgH="622300" progId="Equation.DSMT4">
                  <p:embed/>
                </p:oleObj>
              </mc:Choice>
              <mc:Fallback>
                <p:oleObj name="Equation" r:id="rId6" imgW="1625600" imgH="6223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1625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27784" y="2420888"/>
            <a:ext cx="243060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00"/>
                </a:solidFill>
              </a:rPr>
              <a:t>n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x </a:t>
            </a: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/>
              <a:t>matrix</a:t>
            </a:r>
          </a:p>
        </p:txBody>
      </p:sp>
      <p:graphicFrame>
        <p:nvGraphicFramePr>
          <p:cNvPr id="481285" name="Object 5"/>
          <p:cNvGraphicFramePr>
            <a:graphicFrameLocks noChangeAspect="1"/>
          </p:cNvGraphicFramePr>
          <p:nvPr/>
        </p:nvGraphicFramePr>
        <p:xfrm>
          <a:off x="539552" y="3284984"/>
          <a:ext cx="2146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6" name="Equation" r:id="rId8" imgW="2146300" imgH="1143000" progId="Equation.DSMT4">
                  <p:embed/>
                </p:oleObj>
              </mc:Choice>
              <mc:Fallback>
                <p:oleObj name="Equation" r:id="rId8" imgW="2146300" imgH="11430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84984"/>
                        <a:ext cx="21463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6" name="Object 6"/>
          <p:cNvGraphicFramePr>
            <a:graphicFrameLocks noChangeAspect="1"/>
          </p:cNvGraphicFramePr>
          <p:nvPr/>
        </p:nvGraphicFramePr>
        <p:xfrm>
          <a:off x="2771800" y="3140968"/>
          <a:ext cx="11049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7" name="Equation" r:id="rId10" imgW="1104900" imgH="1612900" progId="Equation.DSMT4">
                  <p:embed/>
                </p:oleObj>
              </mc:Choice>
              <mc:Fallback>
                <p:oleObj name="Equation" r:id="rId10" imgW="1104900" imgH="16129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140968"/>
                        <a:ext cx="11049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251200" y="18415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8" name="Equation" r:id="rId12" imgW="473859" imgH="799637" progId="Equation.DSMT4">
                  <p:embed/>
                </p:oleObj>
              </mc:Choice>
              <mc:Fallback>
                <p:oleObj name="Equation" r:id="rId12" imgW="473859" imgH="799637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8415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8" name="Object 8"/>
          <p:cNvGraphicFramePr>
            <a:graphicFrameLocks noChangeAspect="1"/>
          </p:cNvGraphicFramePr>
          <p:nvPr/>
        </p:nvGraphicFramePr>
        <p:xfrm>
          <a:off x="3923928" y="4293096"/>
          <a:ext cx="2476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9" name="Equation" r:id="rId14" imgW="2476500" imgH="1727200" progId="Equation.DSMT4">
                  <p:embed/>
                </p:oleObj>
              </mc:Choice>
              <mc:Fallback>
                <p:oleObj name="Equation" r:id="rId14" imgW="2476500" imgH="172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293096"/>
                        <a:ext cx="24765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9" name="Object 9"/>
          <p:cNvGraphicFramePr>
            <a:graphicFrameLocks noChangeAspect="1"/>
          </p:cNvGraphicFramePr>
          <p:nvPr/>
        </p:nvGraphicFramePr>
        <p:xfrm>
          <a:off x="6588224" y="4365104"/>
          <a:ext cx="18161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0" name="Equation" r:id="rId16" imgW="1816100" imgH="1612900" progId="Equation.DSMT4">
                  <p:embed/>
                </p:oleObj>
              </mc:Choice>
              <mc:Fallback>
                <p:oleObj name="Equation" r:id="rId16" imgW="1816100" imgH="16129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365104"/>
                        <a:ext cx="18161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/>
      <p:bldP spid="1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80151" cy="791370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Determinant of  </a:t>
            </a:r>
            <a:r>
              <a:rPr lang="en-US" sz="2800" b="1" dirty="0">
                <a:solidFill>
                  <a:srgbClr val="C00000"/>
                </a:solidFill>
              </a:rPr>
              <a:t>Orthogonal </a:t>
            </a:r>
            <a:r>
              <a:rPr lang="en-US" sz="2800" b="1" dirty="0" smtClean="0">
                <a:solidFill>
                  <a:srgbClr val="C00000"/>
                </a:solidFill>
              </a:rPr>
              <a:t>Matrix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110</a:t>
            </a:fld>
            <a:endParaRPr lang="en-US"/>
          </a:p>
        </p:txBody>
      </p:sp>
      <p:pic>
        <p:nvPicPr>
          <p:cNvPr id="479235" name="Picture 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836712"/>
            <a:ext cx="17462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9236" name="Picture 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813" y="1628775"/>
            <a:ext cx="53451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9237" name="Picture 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938" y="2276475"/>
            <a:ext cx="3475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27313" y="3716338"/>
            <a:ext cx="2808287" cy="576262"/>
            <a:chOff x="1338" y="2523"/>
            <a:chExt cx="1769" cy="363"/>
          </a:xfrm>
        </p:grpSpPr>
        <p:pic>
          <p:nvPicPr>
            <p:cNvPr id="479239" name="Picture 7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9" y="2614"/>
              <a:ext cx="128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9240" name="Rectangle 8"/>
            <p:cNvSpPr>
              <a:spLocks noChangeArrowheads="1"/>
            </p:cNvSpPr>
            <p:nvPr/>
          </p:nvSpPr>
          <p:spPr bwMode="auto">
            <a:xfrm>
              <a:off x="1338" y="2523"/>
              <a:ext cx="1769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79241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5084763"/>
            <a:ext cx="266382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9242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0200" y="5084763"/>
            <a:ext cx="12001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9244" name="Picture 1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5084763"/>
            <a:ext cx="148272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940152" y="764704"/>
          <a:ext cx="576064" cy="43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630" name="Equation" r:id="rId17" imgW="418918" imgH="317362" progId="Equation.DSMT4">
                  <p:embed/>
                </p:oleObj>
              </mc:Choice>
              <mc:Fallback>
                <p:oleObj name="Equation" r:id="rId17" imgW="418918" imgH="31736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764704"/>
                        <a:ext cx="576064" cy="43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552" y="4437112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2360" y="188640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059832" y="4005064"/>
            <a:ext cx="2563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are parallel </a:t>
            </a:r>
            <a:r>
              <a:rPr lang="en-US" dirty="0" err="1" smtClean="0"/>
              <a:t>iff</a:t>
            </a:r>
            <a:endParaRPr lang="en-US" dirty="0"/>
          </a:p>
        </p:txBody>
      </p:sp>
      <p:graphicFrame>
        <p:nvGraphicFramePr>
          <p:cNvPr id="859139" name="Object 3"/>
          <p:cNvGraphicFramePr>
            <a:graphicFrameLocks noChangeAspect="1"/>
          </p:cNvGraphicFramePr>
          <p:nvPr/>
        </p:nvGraphicFramePr>
        <p:xfrm>
          <a:off x="5004048" y="1052736"/>
          <a:ext cx="2714644" cy="43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93" name="Equation" r:id="rId3" imgW="2057400" imgH="330200" progId="Equation.DSMT4">
                  <p:embed/>
                </p:oleObj>
              </mc:Choice>
              <mc:Fallback>
                <p:oleObj name="Equation" r:id="rId3" imgW="2057400" imgH="3302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052736"/>
                        <a:ext cx="2714644" cy="435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0" name="Object 4"/>
          <p:cNvGraphicFramePr>
            <a:graphicFrameLocks noChangeAspect="1"/>
          </p:cNvGraphicFramePr>
          <p:nvPr/>
        </p:nvGraphicFramePr>
        <p:xfrm>
          <a:off x="857224" y="2000240"/>
          <a:ext cx="3429024" cy="52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94" name="Equation" r:id="rId5" imgW="2451100" imgH="330200" progId="Equation.DSMT4">
                  <p:embed/>
                </p:oleObj>
              </mc:Choice>
              <mc:Fallback>
                <p:oleObj name="Equation" r:id="rId5" imgW="2451100" imgH="3302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000240"/>
                        <a:ext cx="3429024" cy="522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1" name="Object 5"/>
          <p:cNvGraphicFramePr>
            <a:graphicFrameLocks noChangeAspect="1"/>
          </p:cNvGraphicFramePr>
          <p:nvPr/>
        </p:nvGraphicFramePr>
        <p:xfrm>
          <a:off x="5500694" y="1714488"/>
          <a:ext cx="1785950" cy="89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95" name="Equation" r:id="rId7" imgW="1346200" imgH="673100" progId="Equation.DSMT4">
                  <p:embed/>
                </p:oleObj>
              </mc:Choice>
              <mc:Fallback>
                <p:oleObj name="Equation" r:id="rId7" imgW="1346200" imgH="6731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714488"/>
                        <a:ext cx="1785950" cy="89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29124" y="1928802"/>
            <a:ext cx="457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iff</a:t>
            </a:r>
            <a:endParaRPr lang="en-US" dirty="0"/>
          </a:p>
        </p:txBody>
      </p:sp>
      <p:graphicFrame>
        <p:nvGraphicFramePr>
          <p:cNvPr id="859143" name="Object 7"/>
          <p:cNvGraphicFramePr>
            <a:graphicFrameLocks noChangeAspect="1"/>
          </p:cNvGraphicFramePr>
          <p:nvPr/>
        </p:nvGraphicFramePr>
        <p:xfrm>
          <a:off x="2428860" y="2714620"/>
          <a:ext cx="1428760" cy="111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96" name="Equation" r:id="rId9" imgW="939800" imgH="736600" progId="Equation.DSMT4">
                  <p:embed/>
                </p:oleObj>
              </mc:Choice>
              <mc:Fallback>
                <p:oleObj name="Equation" r:id="rId9" imgW="939800" imgH="7366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714620"/>
                        <a:ext cx="1428760" cy="1119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4" name="Object 8"/>
          <p:cNvGraphicFramePr>
            <a:graphicFrameLocks noChangeAspect="1"/>
          </p:cNvGraphicFramePr>
          <p:nvPr/>
        </p:nvGraphicFramePr>
        <p:xfrm>
          <a:off x="785786" y="2707624"/>
          <a:ext cx="1357322" cy="10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97" name="Equation" r:id="rId11" imgW="939800" imgH="736600" progId="Equation.DSMT4">
                  <p:embed/>
                </p:oleObj>
              </mc:Choice>
              <mc:Fallback>
                <p:oleObj name="Equation" r:id="rId11" imgW="939800" imgH="7366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707624"/>
                        <a:ext cx="1357322" cy="10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573639"/>
              </p:ext>
            </p:extLst>
          </p:nvPr>
        </p:nvGraphicFramePr>
        <p:xfrm>
          <a:off x="3915948" y="2636912"/>
          <a:ext cx="20843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98" name="Equation" r:id="rId13" imgW="1498600" imgH="736600" progId="Equation.DSMT4">
                  <p:embed/>
                </p:oleObj>
              </mc:Choice>
              <mc:Fallback>
                <p:oleObj name="Equation" r:id="rId13" imgW="1498600" imgH="7366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948" y="2636912"/>
                        <a:ext cx="20843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6" name="Object 10"/>
          <p:cNvGraphicFramePr>
            <a:graphicFrameLocks noChangeAspect="1"/>
          </p:cNvGraphicFramePr>
          <p:nvPr/>
        </p:nvGraphicFramePr>
        <p:xfrm>
          <a:off x="5652120" y="4077072"/>
          <a:ext cx="1448597" cy="39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99" name="Equation" r:id="rId15" imgW="926698" imgH="253890" progId="Equation.DSMT4">
                  <p:embed/>
                </p:oleObj>
              </mc:Choice>
              <mc:Fallback>
                <p:oleObj name="Equation" r:id="rId15" imgW="926698" imgH="25389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077072"/>
                        <a:ext cx="1448597" cy="39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915816" y="4653136"/>
            <a:ext cx="2563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not parallel </a:t>
            </a:r>
            <a:r>
              <a:rPr lang="en-US" dirty="0" err="1" smtClean="0"/>
              <a:t>iff</a:t>
            </a:r>
            <a:endParaRPr lang="en-US" dirty="0"/>
          </a:p>
        </p:txBody>
      </p:sp>
      <p:graphicFrame>
        <p:nvGraphicFramePr>
          <p:cNvPr id="859147" name="Object 11"/>
          <p:cNvGraphicFramePr>
            <a:graphicFrameLocks noChangeAspect="1"/>
          </p:cNvGraphicFramePr>
          <p:nvPr/>
        </p:nvGraphicFramePr>
        <p:xfrm>
          <a:off x="5724128" y="4725144"/>
          <a:ext cx="1468441" cy="39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00" name="Equation" r:id="rId17" imgW="939392" imgH="253890" progId="Equation.DSMT4">
                  <p:embed/>
                </p:oleObj>
              </mc:Choice>
              <mc:Fallback>
                <p:oleObj name="Equation" r:id="rId17" imgW="939392" imgH="25389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725144"/>
                        <a:ext cx="1468441" cy="39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3568" y="5517232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</a:t>
            </a:r>
            <a:endParaRPr lang="en-US" dirty="0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915816" y="5517232"/>
            <a:ext cx="200026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not parallel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76056" y="5517232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graphicFrame>
        <p:nvGraphicFramePr>
          <p:cNvPr id="859148" name="Object 12"/>
          <p:cNvGraphicFramePr>
            <a:graphicFrameLocks noChangeAspect="1"/>
          </p:cNvGraphicFramePr>
          <p:nvPr/>
        </p:nvGraphicFramePr>
        <p:xfrm>
          <a:off x="6156176" y="5517232"/>
          <a:ext cx="571504" cy="44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01" name="Equation" r:id="rId19" imgW="342603" imgH="266469" progId="Equation.DSMT4">
                  <p:embed/>
                </p:oleObj>
              </mc:Choice>
              <mc:Fallback>
                <p:oleObj name="Equation" r:id="rId19" imgW="342603" imgH="266469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517232"/>
                        <a:ext cx="571504" cy="444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48264" y="5517232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exits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111</a:t>
            </a:fld>
            <a:endParaRPr lang="en-US"/>
          </a:p>
        </p:txBody>
      </p:sp>
      <p:graphicFrame>
        <p:nvGraphicFramePr>
          <p:cNvPr id="1410059" name="Object 12"/>
          <p:cNvGraphicFramePr>
            <a:graphicFrameLocks noChangeAspect="1"/>
          </p:cNvGraphicFramePr>
          <p:nvPr/>
        </p:nvGraphicFramePr>
        <p:xfrm>
          <a:off x="539552" y="260648"/>
          <a:ext cx="792088" cy="61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02" name="Equation" r:id="rId21" imgW="342603" imgH="266469" progId="Equation.DSMT4">
                  <p:embed/>
                </p:oleObj>
              </mc:Choice>
              <mc:Fallback>
                <p:oleObj name="Equation" r:id="rId21" imgW="342603" imgH="266469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0648"/>
                        <a:ext cx="792088" cy="616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9552" y="4077072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  <p:graphicFrame>
        <p:nvGraphicFramePr>
          <p:cNvPr id="1410060" name="Object 12"/>
          <p:cNvGraphicFramePr>
            <a:graphicFrameLocks noChangeAspect="1"/>
          </p:cNvGraphicFramePr>
          <p:nvPr/>
        </p:nvGraphicFramePr>
        <p:xfrm>
          <a:off x="1763688" y="692696"/>
          <a:ext cx="2665412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03" name="Equation" r:id="rId22" imgW="2362200" imgH="1079500" progId="Equation.DSMT4">
                  <p:embed/>
                </p:oleObj>
              </mc:Choice>
              <mc:Fallback>
                <p:oleObj name="Equation" r:id="rId22" imgW="2362200" imgH="10795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692696"/>
                        <a:ext cx="2665412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0061" name="Object 13"/>
          <p:cNvGraphicFramePr>
            <a:graphicFrameLocks noChangeAspect="1"/>
          </p:cNvGraphicFramePr>
          <p:nvPr/>
        </p:nvGraphicFramePr>
        <p:xfrm>
          <a:off x="1907704" y="4035703"/>
          <a:ext cx="792087" cy="56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04" name="Equation" r:id="rId24" imgW="571252" imgH="406224" progId="Equation.DSMT4">
                  <p:embed/>
                </p:oleObj>
              </mc:Choice>
              <mc:Fallback>
                <p:oleObj name="Equation" r:id="rId24" imgW="571252" imgH="406224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035703"/>
                        <a:ext cx="792087" cy="562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0063" name="Object 15"/>
          <p:cNvGraphicFramePr>
            <a:graphicFrameLocks noChangeAspect="1"/>
          </p:cNvGraphicFramePr>
          <p:nvPr/>
        </p:nvGraphicFramePr>
        <p:xfrm>
          <a:off x="1907704" y="4653136"/>
          <a:ext cx="7921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05" name="Equation" r:id="rId26" imgW="571252" imgH="406224" progId="Equation.DSMT4">
                  <p:embed/>
                </p:oleObj>
              </mc:Choice>
              <mc:Fallback>
                <p:oleObj name="Equation" r:id="rId26" imgW="571252" imgH="406224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653136"/>
                        <a:ext cx="7921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0064" name="Object 16"/>
          <p:cNvGraphicFramePr>
            <a:graphicFrameLocks noChangeAspect="1"/>
          </p:cNvGraphicFramePr>
          <p:nvPr/>
        </p:nvGraphicFramePr>
        <p:xfrm>
          <a:off x="1907704" y="5517232"/>
          <a:ext cx="7921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06" name="Equation" r:id="rId27" imgW="571252" imgH="406224" progId="Equation.DSMT4">
                  <p:embed/>
                </p:oleObj>
              </mc:Choice>
              <mc:Fallback>
                <p:oleObj name="Equation" r:id="rId27" imgW="571252" imgH="406224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517232"/>
                        <a:ext cx="7921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5536" y="332656"/>
            <a:ext cx="194421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2"/>
                </a:solidFill>
              </a:rPr>
              <a:t>exits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4864054" cy="576263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Row operations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to find inverse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12010" name="Text Box 10"/>
          <p:cNvSpPr txBox="1">
            <a:spLocks noChangeArrowheads="1"/>
          </p:cNvSpPr>
          <p:nvPr/>
        </p:nvSpPr>
        <p:spPr bwMode="auto">
          <a:xfrm>
            <a:off x="539552" y="1340768"/>
            <a:ext cx="777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Refer to Textbook Section 3.3 for more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581128"/>
            <a:ext cx="78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Remark: 2</a:t>
            </a:r>
            <a:r>
              <a:rPr lang="en-US" baseline="30000" dirty="0" smtClean="0"/>
              <a:t>nd</a:t>
            </a:r>
            <a:r>
              <a:rPr lang="en-US" dirty="0" smtClean="0"/>
              <a:t> method finding inverse see slide 46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1560" y="2132856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533400"/>
            <a:r>
              <a:rPr lang="en-US" dirty="0" smtClean="0"/>
              <a:t>Three </a:t>
            </a:r>
            <a:r>
              <a:rPr lang="en-US" b="1" dirty="0" smtClean="0"/>
              <a:t>row operations </a:t>
            </a:r>
            <a:r>
              <a:rPr lang="en-US" dirty="0" smtClean="0"/>
              <a:t>on a 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592" y="2708920"/>
            <a:ext cx="55446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533400">
              <a:buFont typeface="Arial" pitchFamily="34" charset="0"/>
              <a:buChar char="•"/>
            </a:pPr>
            <a:r>
              <a:rPr lang="en-US" dirty="0" smtClean="0"/>
              <a:t>multiply a constant to a row         </a:t>
            </a:r>
          </a:p>
          <a:p>
            <a:pPr marL="533400" lvl="0" indent="-533400">
              <a:buFont typeface="Arial" pitchFamily="34" charset="0"/>
              <a:buChar char="•"/>
            </a:pPr>
            <a:r>
              <a:rPr lang="en-US" dirty="0" smtClean="0"/>
              <a:t>switch two rows </a:t>
            </a:r>
          </a:p>
          <a:p>
            <a:pPr marL="533400" lvl="0" indent="-533400">
              <a:buFont typeface="Arial" pitchFamily="34" charset="0"/>
              <a:buChar char="•"/>
            </a:pPr>
            <a:r>
              <a:rPr lang="en-US" dirty="0" smtClean="0"/>
              <a:t>add a multiple of another row (see example)                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395536" y="836712"/>
            <a:ext cx="1619232" cy="5232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697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447800" y="190500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A=</a:t>
            </a:r>
            <a:endParaRPr lang="en-US" sz="32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133600" y="1371600"/>
          <a:ext cx="21050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72" name="Equation" r:id="rId3" imgW="2108200" imgH="1663700" progId="Equation.DSMT4">
                  <p:embed/>
                </p:oleObj>
              </mc:Choice>
              <mc:Fallback>
                <p:oleObj name="Equation" r:id="rId3" imgW="2108200" imgH="16637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2105025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62000" y="3200400"/>
            <a:ext cx="769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Suppose that we know that A  has an inverse.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114800"/>
            <a:ext cx="6363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Now we shall do the following to get </a:t>
            </a:r>
            <a:endParaRPr lang="en-US" sz="3200" dirty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429520" y="4071942"/>
          <a:ext cx="762000" cy="58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73" name="Equation" r:id="rId5" imgW="558558" imgH="431613" progId="Equation.DSMT4">
                  <p:embed/>
                </p:oleObj>
              </mc:Choice>
              <mc:Fallback>
                <p:oleObj name="Equation" r:id="rId5" imgW="558558" imgH="431613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4071942"/>
                        <a:ext cx="762000" cy="581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1007343" cy="431775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404664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First write </a:t>
            </a:r>
            <a:endParaRPr lang="en-US" sz="32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1600200" y="990600"/>
          <a:ext cx="3238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49" name="Equation" r:id="rId3" imgW="3238500" imgH="1714500" progId="Equation.DSMT4">
                  <p:embed/>
                </p:oleObj>
              </mc:Choice>
              <mc:Fallback>
                <p:oleObj name="Equation" r:id="rId3" imgW="3238500" imgH="17145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90600"/>
                        <a:ext cx="32385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990600" y="2819400"/>
            <a:ext cx="52214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Try to get zero as many as possible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for the lower triangular part.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143000" y="4495800"/>
          <a:ext cx="217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50" name="Equation" r:id="rId5" imgW="1625600" imgH="457200" progId="Equation.DSMT4">
                  <p:embed/>
                </p:oleObj>
              </mc:Choice>
              <mc:Fallback>
                <p:oleObj name="Equation" r:id="rId5" imgW="162560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21717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3810000" y="3965864"/>
          <a:ext cx="3200400" cy="193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51" name="Equation" r:id="rId7" imgW="2832100" imgH="1714500" progId="Equation.DSMT4">
                  <p:embed/>
                </p:oleObj>
              </mc:Choice>
              <mc:Fallback>
                <p:oleObj name="Equation" r:id="rId7" imgW="2832100" imgH="17145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65864"/>
                        <a:ext cx="3200400" cy="1939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1007343" cy="431775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685800" y="762000"/>
          <a:ext cx="2057400" cy="58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32" name="Equation" r:id="rId3" imgW="1638300" imgH="469900" progId="Equation.DSMT4">
                  <p:embed/>
                </p:oleObj>
              </mc:Choice>
              <mc:Fallback>
                <p:oleObj name="Equation" r:id="rId3" imgW="1638300" imgH="4699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2057400" cy="586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895600" y="457200"/>
          <a:ext cx="28289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33" name="Equation" r:id="rId5" imgW="2832100" imgH="1714500" progId="Equation.DSMT4">
                  <p:embed/>
                </p:oleObj>
              </mc:Choice>
              <mc:Fallback>
                <p:oleObj name="Equation" r:id="rId5" imgW="2832100" imgH="1714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"/>
                        <a:ext cx="282892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990600" y="2743200"/>
          <a:ext cx="1828800" cy="7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34" name="Equation" r:id="rId7" imgW="1397000" imgH="596900" progId="Equation.DSMT4">
                  <p:embed/>
                </p:oleObj>
              </mc:Choice>
              <mc:Fallback>
                <p:oleObj name="Equation" r:id="rId7" imgW="1397000" imgH="5969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1828800" cy="783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048000" y="2514600"/>
          <a:ext cx="34385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35" name="Equation" r:id="rId9" imgW="3441700" imgH="1714500" progId="Equation.DSMT4">
                  <p:embed/>
                </p:oleObj>
              </mc:Choice>
              <mc:Fallback>
                <p:oleObj name="Equation" r:id="rId9" imgW="3441700" imgH="1714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343852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539552" y="4653136"/>
          <a:ext cx="2211161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36" name="Equation" r:id="rId11" imgW="1663700" imgH="469900" progId="Equation.DSMT4">
                  <p:embed/>
                </p:oleObj>
              </mc:Choice>
              <mc:Fallback>
                <p:oleObj name="Equation" r:id="rId11" imgW="1663700" imgH="4699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653136"/>
                        <a:ext cx="2211161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2843808" y="4293096"/>
          <a:ext cx="39147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37" name="Equation" r:id="rId13" imgW="3911600" imgH="1714500" progId="Equation.DSMT4">
                  <p:embed/>
                </p:oleObj>
              </mc:Choice>
              <mc:Fallback>
                <p:oleObj name="Equation" r:id="rId13" imgW="3911600" imgH="1714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293096"/>
                        <a:ext cx="391477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1560" y="2060848"/>
            <a:ext cx="376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get 1 on diagonal</a:t>
            </a:r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804248" y="2204864"/>
            <a:ext cx="202331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Now try to get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zero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 many 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possible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for the </a:t>
            </a:r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upper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triangular part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1007343" cy="503783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94522"/>
              </p:ext>
            </p:extLst>
          </p:nvPr>
        </p:nvGraphicFramePr>
        <p:xfrm>
          <a:off x="395536" y="1052736"/>
          <a:ext cx="2337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56" name="Equation" r:id="rId3" imgW="1765300" imgH="469900" progId="Equation.DSMT4">
                  <p:embed/>
                </p:oleObj>
              </mc:Choice>
              <mc:Fallback>
                <p:oleObj name="Equation" r:id="rId3" imgW="1765300" imgH="4699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2736"/>
                        <a:ext cx="233751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889516"/>
              </p:ext>
            </p:extLst>
          </p:nvPr>
        </p:nvGraphicFramePr>
        <p:xfrm>
          <a:off x="2897882" y="620688"/>
          <a:ext cx="39243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57" name="Equation" r:id="rId5" imgW="3924300" imgH="1714500" progId="Equation.DSMT4">
                  <p:embed/>
                </p:oleObj>
              </mc:Choice>
              <mc:Fallback>
                <p:oleObj name="Equation" r:id="rId5" imgW="3924300" imgH="1714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882" y="620688"/>
                        <a:ext cx="39243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75640"/>
              </p:ext>
            </p:extLst>
          </p:nvPr>
        </p:nvGraphicFramePr>
        <p:xfrm>
          <a:off x="395536" y="2708920"/>
          <a:ext cx="237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58" name="Equation" r:id="rId7" imgW="1778000" imgH="457200" progId="Equation.DSMT4">
                  <p:embed/>
                </p:oleObj>
              </mc:Choice>
              <mc:Fallback>
                <p:oleObj name="Equation" r:id="rId7" imgW="177800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2374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61420"/>
              </p:ext>
            </p:extLst>
          </p:nvPr>
        </p:nvGraphicFramePr>
        <p:xfrm>
          <a:off x="2802632" y="2420888"/>
          <a:ext cx="41148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59" name="Equation" r:id="rId9" imgW="4114800" imgH="1714500" progId="Equation.DSMT4">
                  <p:embed/>
                </p:oleObj>
              </mc:Choice>
              <mc:Fallback>
                <p:oleObj name="Equation" r:id="rId9" imgW="4114800" imgH="1714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632" y="2420888"/>
                        <a:ext cx="41148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11560" y="4618896"/>
            <a:ext cx="6172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When we reach this step,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get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5364088" y="3106728"/>
            <a:ext cx="504056" cy="2520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48753"/>
              </p:ext>
            </p:extLst>
          </p:nvPr>
        </p:nvGraphicFramePr>
        <p:xfrm>
          <a:off x="4858746" y="4618896"/>
          <a:ext cx="864096" cy="65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60" name="Equation" r:id="rId11" imgW="583947" imgH="444307" progId="Equation.DSMT4">
                  <p:embed/>
                </p:oleObj>
              </mc:Choice>
              <mc:Fallback>
                <p:oleObj name="Equation" r:id="rId11" imgW="583947" imgH="444307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746" y="4618896"/>
                        <a:ext cx="864096" cy="657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14828"/>
              </p:ext>
            </p:extLst>
          </p:nvPr>
        </p:nvGraphicFramePr>
        <p:xfrm>
          <a:off x="6012160" y="4518067"/>
          <a:ext cx="2628292" cy="147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61" name="Equation" r:id="rId13" imgW="2959100" imgH="1663700" progId="Equation.DSMT4">
                  <p:embed/>
                </p:oleObj>
              </mc:Choice>
              <mc:Fallback>
                <p:oleObj name="Equation" r:id="rId13" imgW="2959100" imgH="16637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518067"/>
                        <a:ext cx="2628292" cy="1478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04258" y="48691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1007343" cy="503783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/>
      <p:bldP spid="15" grpId="0" animBg="1"/>
      <p:bldP spid="1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00100" y="642918"/>
            <a:ext cx="4850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linear system AX=B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72198" y="642918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endParaRPr lang="en-US" dirty="0"/>
          </a:p>
        </p:txBody>
      </p:sp>
      <p:graphicFrame>
        <p:nvGraphicFramePr>
          <p:cNvPr id="655369" name="Object 9"/>
          <p:cNvGraphicFramePr>
            <a:graphicFrameLocks noChangeAspect="1"/>
          </p:cNvGraphicFramePr>
          <p:nvPr/>
        </p:nvGraphicFramePr>
        <p:xfrm>
          <a:off x="1857356" y="1285860"/>
          <a:ext cx="21050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4" name="Equation" r:id="rId3" imgW="2108200" imgH="1663700" progId="Equation.DSMT4">
                  <p:embed/>
                </p:oleObj>
              </mc:Choice>
              <mc:Fallback>
                <p:oleObj name="Equation" r:id="rId3" imgW="2108200" imgH="16637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285860"/>
                        <a:ext cx="2105025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42976" y="1714488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43372" y="1714488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</a:t>
            </a:r>
            <a:endParaRPr lang="en-US" dirty="0"/>
          </a:p>
        </p:txBody>
      </p:sp>
      <p:graphicFrame>
        <p:nvGraphicFramePr>
          <p:cNvPr id="655370" name="Object 10"/>
          <p:cNvGraphicFramePr>
            <a:graphicFrameLocks noChangeAspect="1"/>
          </p:cNvGraphicFramePr>
          <p:nvPr/>
        </p:nvGraphicFramePr>
        <p:xfrm>
          <a:off x="4786314" y="1285860"/>
          <a:ext cx="7620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5" name="Equation" r:id="rId5" imgW="761669" imgH="1688367" progId="Equation.DSMT4">
                  <p:embed/>
                </p:oleObj>
              </mc:Choice>
              <mc:Fallback>
                <p:oleObj name="Equation" r:id="rId5" imgW="761669" imgH="1688367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285860"/>
                        <a:ext cx="762000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57884" y="178592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</a:t>
            </a:r>
            <a:endParaRPr lang="en-US" dirty="0"/>
          </a:p>
        </p:txBody>
      </p:sp>
      <p:graphicFrame>
        <p:nvGraphicFramePr>
          <p:cNvPr id="655371" name="Object 11"/>
          <p:cNvGraphicFramePr>
            <a:graphicFrameLocks noChangeAspect="1"/>
          </p:cNvGraphicFramePr>
          <p:nvPr/>
        </p:nvGraphicFramePr>
        <p:xfrm>
          <a:off x="6572264" y="1428736"/>
          <a:ext cx="8001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6" name="Equation" r:id="rId7" imgW="800100" imgH="1663700" progId="Equation.DSMT4">
                  <p:embed/>
                </p:oleObj>
              </mc:Choice>
              <mc:Fallback>
                <p:oleObj name="Equation" r:id="rId7" imgW="800100" imgH="16637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1428736"/>
                        <a:ext cx="8001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42910" y="3143248"/>
            <a:ext cx="7500990" cy="738174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Now the inverse of A  exists. Hence we have</a:t>
            </a:r>
            <a:endParaRPr lang="en-US" sz="28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117</a:t>
            </a:fld>
            <a:endParaRPr lang="en-US"/>
          </a:p>
        </p:txBody>
      </p:sp>
      <p:graphicFrame>
        <p:nvGraphicFramePr>
          <p:cNvPr id="1148936" name="Object 8"/>
          <p:cNvGraphicFramePr>
            <a:graphicFrameLocks noChangeAspect="1"/>
          </p:cNvGraphicFramePr>
          <p:nvPr/>
        </p:nvGraphicFramePr>
        <p:xfrm>
          <a:off x="714348" y="3929066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7" name="Equation" r:id="rId9" imgW="634725" imgH="190417" progId="Equation.DSMT4">
                  <p:embed/>
                </p:oleObj>
              </mc:Choice>
              <mc:Fallback>
                <p:oleObj name="Equation" r:id="rId9" imgW="634725" imgH="190417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929066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2214546" y="4071942"/>
            <a:ext cx="571504" cy="142876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48937" name="Object 9"/>
          <p:cNvGraphicFramePr>
            <a:graphicFrameLocks noChangeAspect="1"/>
          </p:cNvGraphicFramePr>
          <p:nvPr/>
        </p:nvGraphicFramePr>
        <p:xfrm>
          <a:off x="3286116" y="3857628"/>
          <a:ext cx="2038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8" name="Equation" r:id="rId11" imgW="1117115" imgH="215806" progId="Equation.DSMT4">
                  <p:embed/>
                </p:oleObj>
              </mc:Choice>
              <mc:Fallback>
                <p:oleObj name="Equation" r:id="rId11" imgW="1117115" imgH="215806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857628"/>
                        <a:ext cx="20383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938" name="Object 10"/>
          <p:cNvGraphicFramePr>
            <a:graphicFrameLocks noChangeAspect="1"/>
          </p:cNvGraphicFramePr>
          <p:nvPr/>
        </p:nvGraphicFramePr>
        <p:xfrm>
          <a:off x="3786182" y="4357694"/>
          <a:ext cx="1619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9" name="Equation" r:id="rId13" imgW="812447" imgH="215806" progId="Equation.DSMT4">
                  <p:embed/>
                </p:oleObj>
              </mc:Choice>
              <mc:Fallback>
                <p:oleObj name="Equation" r:id="rId13" imgW="812447" imgH="215806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357694"/>
                        <a:ext cx="16192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939" name="Object 11"/>
          <p:cNvGraphicFramePr>
            <a:graphicFrameLocks noChangeAspect="1"/>
          </p:cNvGraphicFramePr>
          <p:nvPr/>
        </p:nvGraphicFramePr>
        <p:xfrm>
          <a:off x="3857620" y="4929198"/>
          <a:ext cx="1666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10" name="Equation" r:id="rId15" imgW="761669" imgH="215806" progId="Equation.DSMT4">
                  <p:embed/>
                </p:oleObj>
              </mc:Choice>
              <mc:Fallback>
                <p:oleObj name="Equation" r:id="rId15" imgW="761669" imgH="215806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929198"/>
                        <a:ext cx="1666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1007343" cy="431775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533400" y="60960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Therefore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90600" y="1371600"/>
          <a:ext cx="7620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57" name="Equation" r:id="rId3" imgW="761669" imgH="1688367" progId="Equation.DSMT4">
                  <p:embed/>
                </p:oleObj>
              </mc:Choice>
              <mc:Fallback>
                <p:oleObj name="Equation" r:id="rId3" imgW="761669" imgH="1688367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762000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286000" y="1447800"/>
          <a:ext cx="296227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58" name="Equation" r:id="rId5" imgW="2959100" imgH="1663700" progId="Equation.DSMT4">
                  <p:embed/>
                </p:oleObj>
              </mc:Choice>
              <mc:Fallback>
                <p:oleObj name="Equation" r:id="rId5" imgW="2959100" imgH="16637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962275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5257800" y="1524000"/>
          <a:ext cx="8001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59" name="Equation" r:id="rId7" imgW="800100" imgH="1663700" progId="Equation.DSMT4">
                  <p:embed/>
                </p:oleObj>
              </mc:Choice>
              <mc:Fallback>
                <p:oleObj name="Equation" r:id="rId7" imgW="800100" imgH="16637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8001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2600" y="18288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2362200" y="3429000"/>
          <a:ext cx="8001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60" name="Equation" r:id="rId9" imgW="800100" imgH="1663700" progId="Equation.DSMT4">
                  <p:embed/>
                </p:oleObj>
              </mc:Choice>
              <mc:Fallback>
                <p:oleObj name="Equation" r:id="rId9" imgW="800100" imgH="16637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8001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52600" y="38862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4191000" y="3505200"/>
          <a:ext cx="3657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61" name="Equation" r:id="rId11" imgW="3657600" imgH="304800" progId="Equation.DSMT4">
                  <p:embed/>
                </p:oleObj>
              </mc:Choice>
              <mc:Fallback>
                <p:oleObj name="Equation" r:id="rId11" imgW="3657600" imgH="304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3657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4114800" y="3886200"/>
          <a:ext cx="378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62" name="Equation" r:id="rId13" imgW="3784600" imgH="304800" progId="Equation.DSMT4">
                  <p:embed/>
                </p:oleObj>
              </mc:Choice>
              <mc:Fallback>
                <p:oleObj name="Equation" r:id="rId13" imgW="3784600" imgH="3048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86200"/>
                        <a:ext cx="378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4191000" y="4267200"/>
          <a:ext cx="3733800" cy="335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63" name="Equation" r:id="rId15" imgW="3390900" imgH="304800" progId="Equation.DSMT4">
                  <p:embed/>
                </p:oleObj>
              </mc:Choice>
              <mc:Fallback>
                <p:oleObj name="Equation" r:id="rId15" imgW="3390900" imgH="304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3733800" cy="335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40352" y="260648"/>
            <a:ext cx="931665" cy="307777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C1C1C"/>
                </a:solidFill>
              </a:rPr>
              <a:t>Appendix</a:t>
            </a:r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6296" y="5085184"/>
            <a:ext cx="1537600" cy="1200329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End</a:t>
            </a:r>
          </a:p>
          <a:p>
            <a:pPr algn="ctr"/>
            <a:r>
              <a:rPr lang="en-US" sz="2400" dirty="0" smtClean="0"/>
              <a:t>of</a:t>
            </a:r>
          </a:p>
          <a:p>
            <a:pPr algn="ctr"/>
            <a:r>
              <a:rPr lang="en-US" sz="2400" dirty="0" smtClean="0"/>
              <a:t>Chapter 5</a:t>
            </a:r>
            <a:endParaRPr lang="en-US" sz="2400" dirty="0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1007343" cy="431775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 Matrix operations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8449" name="Object 1"/>
          <p:cNvGraphicFramePr>
            <a:graphicFrameLocks noChangeAspect="1"/>
          </p:cNvGraphicFramePr>
          <p:nvPr/>
        </p:nvGraphicFramePr>
        <p:xfrm>
          <a:off x="2771800" y="1196752"/>
          <a:ext cx="2232248" cy="107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61" name="Equation" r:id="rId3" imgW="1663700" imgH="800100" progId="Equation.DSMT4">
                  <p:embed/>
                </p:oleObj>
              </mc:Choice>
              <mc:Fallback>
                <p:oleObj name="Equation" r:id="rId3" imgW="1663700" imgH="8001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196752"/>
                        <a:ext cx="2232248" cy="107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0" name="Object 2"/>
          <p:cNvGraphicFramePr>
            <a:graphicFrameLocks noChangeAspect="1"/>
          </p:cNvGraphicFramePr>
          <p:nvPr/>
        </p:nvGraphicFramePr>
        <p:xfrm>
          <a:off x="2771800" y="2564904"/>
          <a:ext cx="3456384" cy="66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62" name="Equation" r:id="rId5" imgW="3048000" imgH="584200" progId="Equation.DSMT4">
                  <p:embed/>
                </p:oleObj>
              </mc:Choice>
              <mc:Fallback>
                <p:oleObj name="Equation" r:id="rId5" imgW="3048000" imgH="584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64904"/>
                        <a:ext cx="3456384" cy="66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1" name="Object 3"/>
          <p:cNvGraphicFramePr>
            <a:graphicFrameLocks noChangeAspect="1"/>
          </p:cNvGraphicFramePr>
          <p:nvPr/>
        </p:nvGraphicFramePr>
        <p:xfrm>
          <a:off x="2771800" y="3356992"/>
          <a:ext cx="2880320" cy="88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63" name="Equation" r:id="rId7" imgW="1892300" imgH="584200" progId="Equation.DSMT4">
                  <p:embed/>
                </p:oleObj>
              </mc:Choice>
              <mc:Fallback>
                <p:oleObj name="Equation" r:id="rId7" imgW="1892300" imgH="584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56992"/>
                        <a:ext cx="2880320" cy="88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2" name="Object 4"/>
          <p:cNvGraphicFramePr>
            <a:graphicFrameLocks noChangeAspect="1"/>
          </p:cNvGraphicFramePr>
          <p:nvPr/>
        </p:nvGraphicFramePr>
        <p:xfrm>
          <a:off x="2699792" y="4581128"/>
          <a:ext cx="3200896" cy="80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64" name="Equation" r:id="rId9" imgW="2336800" imgH="584200" progId="Equation.DSMT4">
                  <p:embed/>
                </p:oleObj>
              </mc:Choice>
              <mc:Fallback>
                <p:oleObj name="Equation" r:id="rId9" imgW="2336800" imgH="584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581128"/>
                        <a:ext cx="3200896" cy="800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857232"/>
            <a:ext cx="3143272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400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Symmetric matrix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95274" name="Text Box 10"/>
          <p:cNvSpPr txBox="1">
            <a:spLocks noChangeArrowheads="1"/>
          </p:cNvSpPr>
          <p:nvPr/>
        </p:nvSpPr>
        <p:spPr bwMode="auto">
          <a:xfrm>
            <a:off x="899592" y="1556792"/>
            <a:ext cx="547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000000"/>
                </a:solidFill>
              </a:rPr>
              <a:t>n x n</a:t>
            </a:r>
            <a:r>
              <a:rPr lang="en-US" dirty="0"/>
              <a:t> matrix is </a:t>
            </a:r>
            <a:r>
              <a:rPr lang="en-US" dirty="0">
                <a:solidFill>
                  <a:schemeClr val="tx2"/>
                </a:solidFill>
              </a:rPr>
              <a:t>symmetric</a:t>
            </a:r>
            <a:r>
              <a:rPr lang="en-US" dirty="0"/>
              <a:t> if</a:t>
            </a:r>
          </a:p>
        </p:txBody>
      </p:sp>
      <p:sp>
        <p:nvSpPr>
          <p:cNvPr id="395279" name="AutoShape 15"/>
          <p:cNvSpPr>
            <a:spLocks noChangeArrowheads="1"/>
          </p:cNvSpPr>
          <p:nvPr/>
        </p:nvSpPr>
        <p:spPr bwMode="auto">
          <a:xfrm rot="2363444">
            <a:off x="804750" y="4247092"/>
            <a:ext cx="2053603" cy="43621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00034" y="214290"/>
            <a:ext cx="3143272" cy="574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 rot="2561296">
            <a:off x="3522469" y="4298969"/>
            <a:ext cx="1871663" cy="39680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 rot="2363444">
            <a:off x="6353715" y="4299371"/>
            <a:ext cx="1039928" cy="31399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9474" name="Object 2"/>
          <p:cNvGraphicFramePr>
            <a:graphicFrameLocks noChangeAspect="1"/>
          </p:cNvGraphicFramePr>
          <p:nvPr/>
        </p:nvGraphicFramePr>
        <p:xfrm>
          <a:off x="3779912" y="2276872"/>
          <a:ext cx="1656184" cy="64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86" name="Equation" r:id="rId3" imgW="1143000" imgH="444500" progId="Equation.DSMT4">
                  <p:embed/>
                </p:oleObj>
              </mc:Choice>
              <mc:Fallback>
                <p:oleObj name="Equation" r:id="rId3" imgW="1143000" imgH="4445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276872"/>
                        <a:ext cx="1656184" cy="644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5" name="Object 3"/>
          <p:cNvGraphicFramePr>
            <a:graphicFrameLocks noChangeAspect="1"/>
          </p:cNvGraphicFramePr>
          <p:nvPr/>
        </p:nvGraphicFramePr>
        <p:xfrm>
          <a:off x="899592" y="3645024"/>
          <a:ext cx="18161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87" name="Equation" r:id="rId5" imgW="1816100" imgH="1612900" progId="Equation.DSMT4">
                  <p:embed/>
                </p:oleObj>
              </mc:Choice>
              <mc:Fallback>
                <p:oleObj name="Equation" r:id="rId5" imgW="1816100" imgH="16129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645024"/>
                        <a:ext cx="18161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6" name="Object 4"/>
          <p:cNvGraphicFramePr>
            <a:graphicFrameLocks noChangeAspect="1"/>
          </p:cNvGraphicFramePr>
          <p:nvPr/>
        </p:nvGraphicFramePr>
        <p:xfrm>
          <a:off x="3563888" y="3717032"/>
          <a:ext cx="1651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88" name="Equation" r:id="rId7" imgW="1651000" imgH="1612900" progId="Equation.DSMT4">
                  <p:embed/>
                </p:oleObj>
              </mc:Choice>
              <mc:Fallback>
                <p:oleObj name="Equation" r:id="rId7" imgW="1651000" imgH="16129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717032"/>
                        <a:ext cx="16510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6372200" y="4005064"/>
          <a:ext cx="1104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89" name="Equation" r:id="rId9" imgW="1104900" imgH="1028700" progId="Equation.DSMT4">
                  <p:embed/>
                </p:oleObj>
              </mc:Choice>
              <mc:Fallback>
                <p:oleObj name="Equation" r:id="rId9" imgW="1104900" imgH="10287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005064"/>
                        <a:ext cx="1104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675059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400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Anti-Symmetric matrix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0" y="3429000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741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</a:t>
            </a:r>
            <a:r>
              <a:rPr lang="en-US" i="1">
                <a:solidFill>
                  <a:srgbClr val="000000"/>
                </a:solidFill>
              </a:rPr>
              <a:t>n x n</a:t>
            </a:r>
            <a:r>
              <a:rPr lang="en-US"/>
              <a:t> matrix is </a:t>
            </a:r>
            <a:r>
              <a:rPr lang="en-US">
                <a:solidFill>
                  <a:schemeClr val="tx2"/>
                </a:solidFill>
              </a:rPr>
              <a:t>anti-symmetric</a:t>
            </a:r>
            <a:r>
              <a:rPr lang="en-US"/>
              <a:t> or </a:t>
            </a:r>
            <a:r>
              <a:rPr lang="en-US">
                <a:solidFill>
                  <a:schemeClr val="tx2"/>
                </a:solidFill>
              </a:rPr>
              <a:t>skew symmetric</a:t>
            </a:r>
            <a:r>
              <a:rPr lang="en-US"/>
              <a:t> if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 rot="2150011">
            <a:off x="5527019" y="4734292"/>
            <a:ext cx="1157095" cy="43872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3329" name="Object 1"/>
          <p:cNvGraphicFramePr>
            <a:graphicFrameLocks noChangeAspect="1"/>
          </p:cNvGraphicFramePr>
          <p:nvPr/>
        </p:nvGraphicFramePr>
        <p:xfrm>
          <a:off x="3419872" y="2256654"/>
          <a:ext cx="1656184" cy="53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29" name="Equation" r:id="rId3" imgW="1371600" imgH="444500" progId="Equation.DSMT4">
                  <p:embed/>
                </p:oleObj>
              </mc:Choice>
              <mc:Fallback>
                <p:oleObj name="Equation" r:id="rId3" imgW="1371600" imgH="4445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256654"/>
                        <a:ext cx="1656184" cy="536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5"/>
          <p:cNvSpPr>
            <a:spLocks noChangeArrowheads="1"/>
          </p:cNvSpPr>
          <p:nvPr/>
        </p:nvSpPr>
        <p:spPr bwMode="auto">
          <a:xfrm rot="2588294">
            <a:off x="1417921" y="4725418"/>
            <a:ext cx="2069839" cy="43872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3332" name="Object 4"/>
          <p:cNvGraphicFramePr>
            <a:graphicFrameLocks noChangeAspect="1"/>
          </p:cNvGraphicFramePr>
          <p:nvPr/>
        </p:nvGraphicFramePr>
        <p:xfrm>
          <a:off x="1403648" y="4149080"/>
          <a:ext cx="2082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30" name="Equation" r:id="rId5" imgW="2082800" imgH="1612900" progId="Equation.DSMT4">
                  <p:embed/>
                </p:oleObj>
              </mc:Choice>
              <mc:Fallback>
                <p:oleObj name="Equation" r:id="rId5" imgW="2082800" imgH="16129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49080"/>
                        <a:ext cx="20828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3" name="Object 5"/>
          <p:cNvGraphicFramePr>
            <a:graphicFrameLocks noChangeAspect="1"/>
          </p:cNvGraphicFramePr>
          <p:nvPr/>
        </p:nvGraphicFramePr>
        <p:xfrm>
          <a:off x="5508104" y="4437112"/>
          <a:ext cx="1320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31" name="Equation" r:id="rId7" imgW="1320800" imgH="1028700" progId="Equation.DSMT4">
                  <p:embed/>
                </p:oleObj>
              </mc:Choice>
              <mc:Fallback>
                <p:oleObj name="Equation" r:id="rId7" imgW="1320800" imgH="10287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437112"/>
                        <a:ext cx="1320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4818067" cy="647700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Properties of Symmetric matrices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If </a:t>
            </a:r>
            <a:r>
              <a:rPr lang="en-US" i="1">
                <a:solidFill>
                  <a:srgbClr val="000000"/>
                </a:solidFill>
              </a:rPr>
              <a:t>A </a:t>
            </a:r>
            <a:r>
              <a:rPr lang="en-US"/>
              <a:t>is </a:t>
            </a:r>
            <a:r>
              <a:rPr lang="en-US">
                <a:solidFill>
                  <a:schemeClr val="tx2"/>
                </a:solidFill>
              </a:rPr>
              <a:t>symmetric</a:t>
            </a:r>
            <a:r>
              <a:rPr lang="en-US"/>
              <a:t> and </a:t>
            </a:r>
            <a:r>
              <a:rPr lang="en-US" i="1">
                <a:solidFill>
                  <a:srgbClr val="000000"/>
                </a:solidFill>
              </a:rPr>
              <a:t>B</a:t>
            </a:r>
            <a:r>
              <a:rPr lang="en-US"/>
              <a:t> is any square matrix</a:t>
            </a:r>
          </a:p>
        </p:txBody>
      </p:sp>
      <p:graphicFrame>
        <p:nvGraphicFramePr>
          <p:cNvPr id="477185" name="Object 1"/>
          <p:cNvGraphicFramePr>
            <a:graphicFrameLocks noChangeAspect="1"/>
          </p:cNvGraphicFramePr>
          <p:nvPr/>
        </p:nvGraphicFramePr>
        <p:xfrm>
          <a:off x="2195736" y="2780928"/>
          <a:ext cx="1269924" cy="48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97" name="Equation" r:id="rId3" imgW="698197" imgH="266584" progId="Equation.DSMT4">
                  <p:embed/>
                </p:oleObj>
              </mc:Choice>
              <mc:Fallback>
                <p:oleObj name="Equation" r:id="rId3" imgW="698197" imgH="266584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80928"/>
                        <a:ext cx="1269924" cy="484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6" name="Object 2"/>
          <p:cNvGraphicFramePr>
            <a:graphicFrameLocks noChangeAspect="1"/>
          </p:cNvGraphicFramePr>
          <p:nvPr/>
        </p:nvGraphicFramePr>
        <p:xfrm>
          <a:off x="2411760" y="5013176"/>
          <a:ext cx="1099461" cy="48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98" name="Equation" r:id="rId5" imgW="609336" imgH="266584" progId="Equation.DSMT4">
                  <p:embed/>
                </p:oleObj>
              </mc:Choice>
              <mc:Fallback>
                <p:oleObj name="Equation" r:id="rId5" imgW="609336" imgH="266584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013176"/>
                        <a:ext cx="1099461" cy="48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91880" y="2780928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symmetric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01317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symmetric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3429000"/>
            <a:ext cx="581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above property will be used in T8 Q4</a:t>
            </a:r>
            <a:endParaRPr lang="en-US" sz="24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115616" y="2048144"/>
          <a:ext cx="6048672" cy="61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99" name="Equation" r:id="rId7" imgW="5219700" imgH="533400" progId="Equation.DSMT4">
                  <p:embed/>
                </p:oleObj>
              </mc:Choice>
              <mc:Fallback>
                <p:oleObj name="Equation" r:id="rId7" imgW="5219700" imgH="533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48144"/>
                        <a:ext cx="6048672" cy="61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99592" y="2780928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043608" y="4149080"/>
          <a:ext cx="5041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00" name="Equation" r:id="rId9" imgW="5041900" imgH="533400" progId="Equation.DSMT4">
                  <p:embed/>
                </p:oleObj>
              </mc:Choice>
              <mc:Fallback>
                <p:oleObj name="Equation" r:id="rId9" imgW="5041900" imgH="533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49080"/>
                        <a:ext cx="5041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99592" y="5013176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903887" cy="647700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Properties of </a:t>
            </a:r>
            <a:r>
              <a:rPr lang="en-US" sz="2800" b="1" dirty="0" smtClean="0">
                <a:solidFill>
                  <a:srgbClr val="C00000"/>
                </a:solidFill>
              </a:rPr>
              <a:t>anti-Symmetric </a:t>
            </a:r>
            <a:r>
              <a:rPr lang="en-US" sz="2800" b="1" dirty="0">
                <a:solidFill>
                  <a:srgbClr val="C00000"/>
                </a:solidFill>
              </a:rPr>
              <a:t>matrices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7325" name="Text Box 13"/>
          <p:cNvSpPr txBox="1">
            <a:spLocks noChangeArrowheads="1"/>
          </p:cNvSpPr>
          <p:nvPr/>
        </p:nvSpPr>
        <p:spPr bwMode="auto">
          <a:xfrm>
            <a:off x="428596" y="1428736"/>
            <a:ext cx="799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If </a:t>
            </a:r>
            <a:r>
              <a:rPr lang="en-US" i="1" dirty="0">
                <a:solidFill>
                  <a:srgbClr val="000000"/>
                </a:solidFill>
              </a:rPr>
              <a:t>A </a:t>
            </a:r>
            <a:r>
              <a:rPr lang="en-US" dirty="0"/>
              <a:t>is </a:t>
            </a:r>
            <a:r>
              <a:rPr lang="en-US" dirty="0">
                <a:solidFill>
                  <a:schemeClr val="tx2"/>
                </a:solidFill>
              </a:rPr>
              <a:t>anti-symmetric</a:t>
            </a:r>
            <a:r>
              <a:rPr lang="en-US" dirty="0"/>
              <a:t> and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/>
              <a:t> is any square matrix</a:t>
            </a:r>
          </a:p>
        </p:txBody>
      </p:sp>
      <p:graphicFrame>
        <p:nvGraphicFramePr>
          <p:cNvPr id="485378" name="Object 2"/>
          <p:cNvGraphicFramePr>
            <a:graphicFrameLocks noChangeAspect="1"/>
          </p:cNvGraphicFramePr>
          <p:nvPr/>
        </p:nvGraphicFramePr>
        <p:xfrm>
          <a:off x="2339752" y="5445224"/>
          <a:ext cx="1099461" cy="48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90" name="Equation" r:id="rId3" imgW="609336" imgH="266584" progId="Equation.DSMT4">
                  <p:embed/>
                </p:oleObj>
              </mc:Choice>
              <mc:Fallback>
                <p:oleObj name="Equation" r:id="rId3" imgW="609336" imgH="266584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45224"/>
                        <a:ext cx="1099461" cy="48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79" name="Object 3"/>
          <p:cNvGraphicFramePr>
            <a:graphicFrameLocks noChangeAspect="1"/>
          </p:cNvGraphicFramePr>
          <p:nvPr/>
        </p:nvGraphicFramePr>
        <p:xfrm>
          <a:off x="2195736" y="3140968"/>
          <a:ext cx="1214446" cy="46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91" name="Equation" r:id="rId5" imgW="698197" imgH="266584" progId="Equation.DSMT4">
                  <p:embed/>
                </p:oleObj>
              </mc:Choice>
              <mc:Fallback>
                <p:oleObj name="Equation" r:id="rId5" imgW="698197" imgH="266584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40968"/>
                        <a:ext cx="1214446" cy="463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1920" y="3140968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anti-symmetric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5373216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anti-symmetric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3861048"/>
            <a:ext cx="589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above  property will be used in T8 Q4</a:t>
            </a:r>
            <a:endParaRPr lang="en-US" sz="24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39552" y="2060848"/>
          <a:ext cx="7225771" cy="67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92" name="Equation" r:id="rId7" imgW="5689600" imgH="533400" progId="Equation.DSMT4">
                  <p:embed/>
                </p:oleObj>
              </mc:Choice>
              <mc:Fallback>
                <p:oleObj name="Equation" r:id="rId7" imgW="5689600" imgH="533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60848"/>
                        <a:ext cx="7225771" cy="677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576" y="3140968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5445224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899592" y="4581128"/>
          <a:ext cx="6768752" cy="68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93" name="Equation" r:id="rId9" imgW="5257800" imgH="533400" progId="Equation.DSMT4">
                  <p:embed/>
                </p:oleObj>
              </mc:Choice>
              <mc:Fallback>
                <p:oleObj name="Equation" r:id="rId9" imgW="5257800" imgH="533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6768752" cy="686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2519511" cy="647700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Identity matrix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4572000" y="1628775"/>
            <a:ext cx="4176464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00"/>
                </a:solidFill>
              </a:rPr>
              <a:t>n x n</a:t>
            </a:r>
            <a:r>
              <a:rPr lang="en-US" dirty="0"/>
              <a:t> identity matrix </a:t>
            </a:r>
          </a:p>
          <a:p>
            <a:pPr>
              <a:spcBef>
                <a:spcPct val="50000"/>
              </a:spcBef>
            </a:pPr>
            <a:r>
              <a:rPr lang="en-US" dirty="0"/>
              <a:t>sometimes denoted </a:t>
            </a:r>
            <a:r>
              <a:rPr lang="en-US" dirty="0" smtClean="0"/>
              <a:t> by </a:t>
            </a:r>
            <a:r>
              <a:rPr lang="en-US" sz="3200" i="1" dirty="0" smtClean="0">
                <a:solidFill>
                  <a:srgbClr val="000000"/>
                </a:solidFill>
              </a:rPr>
              <a:t>I</a:t>
            </a:r>
            <a:r>
              <a:rPr lang="en-US" sz="3200" i="1" baseline="-25000" dirty="0" smtClean="0">
                <a:solidFill>
                  <a:srgbClr val="000000"/>
                </a:solidFill>
              </a:rPr>
              <a:t>n</a:t>
            </a:r>
            <a:endParaRPr lang="en-US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763688" y="1340768"/>
          <a:ext cx="23241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8" name="Equation" r:id="rId3" imgW="2324100" imgH="2222500" progId="Equation.DSMT4">
                  <p:embed/>
                </p:oleObj>
              </mc:Choice>
              <mc:Fallback>
                <p:oleObj name="Equation" r:id="rId3" imgW="2324100" imgH="2222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340768"/>
                        <a:ext cx="232410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83568" y="2132856"/>
          <a:ext cx="864096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9" name="Equation" r:id="rId5" imgW="507780" imgH="317362" progId="Equation.DSMT4">
                  <p:embed/>
                </p:oleObj>
              </mc:Choice>
              <mc:Fallback>
                <p:oleObj name="Equation" r:id="rId5" imgW="507780" imgH="317362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864096" cy="54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827584" y="4521207"/>
          <a:ext cx="3024336" cy="52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0" name="Equation" r:id="rId7" imgW="1841500" imgH="317500" progId="Equation.DSMT4">
                  <p:embed/>
                </p:oleObj>
              </mc:Choice>
              <mc:Fallback>
                <p:oleObj name="Equation" r:id="rId7" imgW="1841500" imgH="3175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21207"/>
                        <a:ext cx="3024336" cy="52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86480" y="571480"/>
            <a:ext cx="415934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Vectors as special matrices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7772400" cy="214314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Matrices containing only one column are often</a:t>
            </a:r>
          </a:p>
          <a:p>
            <a:pPr>
              <a:buNone/>
            </a:pPr>
            <a:r>
              <a:rPr lang="en-US" sz="2800" dirty="0" smtClean="0"/>
              <a:t>called column vectors or vectors</a:t>
            </a:r>
          </a:p>
          <a:p>
            <a:pPr>
              <a:buNone/>
            </a:pPr>
            <a:r>
              <a:rPr lang="en-US" sz="2800" dirty="0" smtClean="0"/>
              <a:t>Matrices containing only one row are often</a:t>
            </a:r>
          </a:p>
          <a:p>
            <a:pPr>
              <a:buNone/>
            </a:pPr>
            <a:r>
              <a:rPr lang="en-US" sz="2800" dirty="0" smtClean="0"/>
              <a:t>called row vectors or vectors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86402" name="Object 2"/>
          <p:cNvGraphicFramePr>
            <a:graphicFrameLocks noChangeAspect="1"/>
          </p:cNvGraphicFramePr>
          <p:nvPr/>
        </p:nvGraphicFramePr>
        <p:xfrm>
          <a:off x="971600" y="3717032"/>
          <a:ext cx="547564" cy="10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14" name="Equation" r:id="rId3" imgW="393529" imgH="736280" progId="Equation.DSMT4">
                  <p:embed/>
                </p:oleObj>
              </mc:Choice>
              <mc:Fallback>
                <p:oleObj name="Equation" r:id="rId3" imgW="393529" imgH="7362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547564" cy="10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3" name="Object 3"/>
          <p:cNvGraphicFramePr>
            <a:graphicFrameLocks noChangeAspect="1"/>
          </p:cNvGraphicFramePr>
          <p:nvPr/>
        </p:nvGraphicFramePr>
        <p:xfrm>
          <a:off x="2195736" y="3573016"/>
          <a:ext cx="485246" cy="137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15" name="Equation" r:id="rId5" imgW="393529" imgH="1117115" progId="Equation.DSMT4">
                  <p:embed/>
                </p:oleObj>
              </mc:Choice>
              <mc:Fallback>
                <p:oleObj name="Equation" r:id="rId5" imgW="393529" imgH="1117115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73016"/>
                        <a:ext cx="485246" cy="1377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4" name="Object 4"/>
          <p:cNvGraphicFramePr>
            <a:graphicFrameLocks noChangeAspect="1"/>
          </p:cNvGraphicFramePr>
          <p:nvPr/>
        </p:nvGraphicFramePr>
        <p:xfrm>
          <a:off x="899592" y="5157192"/>
          <a:ext cx="835596" cy="49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16" name="Equation" r:id="rId7" imgW="647700" imgH="381000" progId="Equation.DSMT4">
                  <p:embed/>
                </p:oleObj>
              </mc:Choice>
              <mc:Fallback>
                <p:oleObj name="Equation" r:id="rId7" imgW="647700" imgH="381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157192"/>
                        <a:ext cx="835596" cy="491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2411760" y="5157192"/>
          <a:ext cx="1350482" cy="51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17" name="Equation" r:id="rId9" imgW="990170" imgH="380835" progId="Equation.DSMT4">
                  <p:embed/>
                </p:oleObj>
              </mc:Choice>
              <mc:Fallback>
                <p:oleObj name="Equation" r:id="rId9" imgW="990170" imgH="380835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157192"/>
                        <a:ext cx="1350482" cy="519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457308" cy="533384"/>
          </a:xfrm>
        </p:spPr>
        <p:txBody>
          <a:bodyPr/>
          <a:lstStyle/>
          <a:p>
            <a:pPr algn="l"/>
            <a:r>
              <a:rPr lang="en-US" sz="2800" dirty="0" smtClean="0"/>
              <a:t>Vectors </a:t>
            </a:r>
            <a:endParaRPr lang="en-US" sz="2800" dirty="0"/>
          </a:p>
        </p:txBody>
      </p:sp>
      <p:pic>
        <p:nvPicPr>
          <p:cNvPr id="5" name="Picture 25" descr="txp_fig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42918"/>
            <a:ext cx="277560" cy="47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642918"/>
            <a:ext cx="229666" cy="50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4714884"/>
            <a:ext cx="247568" cy="44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1928802"/>
            <a:ext cx="277560" cy="47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flipH="1">
            <a:off x="1357290" y="1928802"/>
            <a:ext cx="2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84354" name="Object 2"/>
          <p:cNvGraphicFramePr>
            <a:graphicFrameLocks noChangeAspect="1"/>
          </p:cNvGraphicFramePr>
          <p:nvPr/>
        </p:nvGraphicFramePr>
        <p:xfrm>
          <a:off x="1691680" y="1700808"/>
          <a:ext cx="553264" cy="1035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19" name="Equation" r:id="rId19" imgW="393529" imgH="736280" progId="Equation.DSMT4">
                  <p:embed/>
                </p:oleObj>
              </mc:Choice>
              <mc:Fallback>
                <p:oleObj name="Equation" r:id="rId19" imgW="393529" imgH="7362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00808"/>
                        <a:ext cx="553264" cy="1035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1928802"/>
            <a:ext cx="229666" cy="50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84355" name="Object 3"/>
          <p:cNvGraphicFramePr>
            <a:graphicFrameLocks noChangeAspect="1"/>
          </p:cNvGraphicFramePr>
          <p:nvPr/>
        </p:nvGraphicFramePr>
        <p:xfrm>
          <a:off x="3347864" y="1566084"/>
          <a:ext cx="576064" cy="107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20" name="Equation" r:id="rId21" imgW="393529" imgH="736280" progId="Equation.DSMT4">
                  <p:embed/>
                </p:oleObj>
              </mc:Choice>
              <mc:Fallback>
                <p:oleObj name="Equation" r:id="rId21" imgW="393529" imgH="7362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566084"/>
                        <a:ext cx="576064" cy="1077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28926" y="18573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/>
        </p:nvGraphicFramePr>
        <p:xfrm>
          <a:off x="1071538" y="4500570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21" name="Equation" r:id="rId23" imgW="393529" imgH="1117115" progId="Equation.DSMT4">
                  <p:embed/>
                </p:oleObj>
              </mc:Choice>
              <mc:Fallback>
                <p:oleObj name="Equation" r:id="rId23" imgW="393529" imgH="1117115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500570"/>
                        <a:ext cx="393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57" name="Object 5"/>
          <p:cNvGraphicFramePr>
            <a:graphicFrameLocks noChangeAspect="1"/>
          </p:cNvGraphicFramePr>
          <p:nvPr/>
        </p:nvGraphicFramePr>
        <p:xfrm>
          <a:off x="2428860" y="4429132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22" name="Equation" r:id="rId25" imgW="393529" imgH="1117115" progId="Equation.DSMT4">
                  <p:embed/>
                </p:oleObj>
              </mc:Choice>
              <mc:Fallback>
                <p:oleObj name="Equation" r:id="rId25" imgW="393529" imgH="1117115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429132"/>
                        <a:ext cx="393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58" name="Object 6"/>
          <p:cNvGraphicFramePr>
            <a:graphicFrameLocks noChangeAspect="1"/>
          </p:cNvGraphicFramePr>
          <p:nvPr/>
        </p:nvGraphicFramePr>
        <p:xfrm>
          <a:off x="3929058" y="4429132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23" name="Equation" r:id="rId27" imgW="393529" imgH="1117115" progId="Equation.DSMT4">
                  <p:embed/>
                </p:oleObj>
              </mc:Choice>
              <mc:Fallback>
                <p:oleObj name="Equation" r:id="rId27" imgW="393529" imgH="1117115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4429132"/>
                        <a:ext cx="393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00430" y="478632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20" name="Picture 1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642918"/>
            <a:ext cx="247568" cy="44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Arrow Connector 21"/>
          <p:cNvCxnSpPr/>
          <p:nvPr/>
        </p:nvCxnSpPr>
        <p:spPr bwMode="auto">
          <a:xfrm rot="5400000" flipH="1" flipV="1">
            <a:off x="4715670" y="1427942"/>
            <a:ext cx="114300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643438" y="1785926"/>
            <a:ext cx="157163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072066" y="1571612"/>
            <a:ext cx="428628" cy="158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286380" y="1785926"/>
            <a:ext cx="357190" cy="158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5822165" y="3250405"/>
            <a:ext cx="107157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715008" y="3714752"/>
            <a:ext cx="178595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>
            <a:off x="5607851" y="3821909"/>
            <a:ext cx="857256" cy="6429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6036479" y="3750471"/>
            <a:ext cx="357190" cy="28575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57950" y="3714752"/>
            <a:ext cx="428628" cy="158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143636" y="3500438"/>
            <a:ext cx="428628" cy="158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2" name="Picture 2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786322"/>
            <a:ext cx="277560" cy="47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786322"/>
            <a:ext cx="229666" cy="50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 flipH="1">
            <a:off x="785786" y="4786322"/>
            <a:ext cx="2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2071670" y="4786322"/>
            <a:ext cx="2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6" name="Picture 25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1928802"/>
            <a:ext cx="214314" cy="36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1142984"/>
            <a:ext cx="197166" cy="43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5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077072"/>
            <a:ext cx="235656" cy="4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6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0232" y="3820168"/>
            <a:ext cx="216024" cy="47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16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2982925"/>
            <a:ext cx="216024" cy="3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51"/>
          <p:cNvSpPr txBox="1"/>
          <p:nvPr/>
        </p:nvSpPr>
        <p:spPr>
          <a:xfrm>
            <a:off x="5292080" y="11247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(0,1)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5572132" y="185736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(1,0)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004048" y="386104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(1,0,0)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876256" y="378904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(0,1,0)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5220072" y="306896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(0,0,1)</a:t>
            </a:r>
            <a:endParaRPr lang="en-US" sz="2400" dirty="0"/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28670"/>
            <a:ext cx="5072098" cy="66198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In part one, we shall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100" y="171448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670" y="2357430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special matrices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1872" y="3000372"/>
            <a:ext cx="707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 matrix and unique solution of AX=B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9203" y="3714752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Determinant and inverse matrix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9350" y="4500570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Leontief Input-Output 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8680" y="332656"/>
            <a:ext cx="201266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PART ONE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509589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87426" name="Object 2"/>
          <p:cNvGraphicFramePr>
            <a:graphicFrameLocks noChangeAspect="1"/>
          </p:cNvGraphicFramePr>
          <p:nvPr/>
        </p:nvGraphicFramePr>
        <p:xfrm>
          <a:off x="857224" y="1714488"/>
          <a:ext cx="727899" cy="131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96" name="Equation" r:id="rId3" imgW="406224" imgH="736280" progId="Equation.DSMT4">
                  <p:embed/>
                </p:oleObj>
              </mc:Choice>
              <mc:Fallback>
                <p:oleObj name="Equation" r:id="rId3" imgW="406224" imgH="7362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714488"/>
                        <a:ext cx="727899" cy="1319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1643042" y="1680296"/>
          <a:ext cx="2500330" cy="123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97" name="Equation" r:id="rId5" imgW="1485900" imgH="736600" progId="Equation.DSMT4">
                  <p:embed/>
                </p:oleObj>
              </mc:Choice>
              <mc:Fallback>
                <p:oleObj name="Equation" r:id="rId5" imgW="1485900" imgH="736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680296"/>
                        <a:ext cx="2500330" cy="123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1152508"/>
            <a:ext cx="7772400" cy="509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87430" name="Object 6"/>
          <p:cNvGraphicFramePr>
            <a:graphicFrameLocks noChangeAspect="1"/>
          </p:cNvGraphicFramePr>
          <p:nvPr/>
        </p:nvGraphicFramePr>
        <p:xfrm>
          <a:off x="857224" y="3538877"/>
          <a:ext cx="3714776" cy="157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98" name="Equation" r:id="rId7" imgW="2628900" imgH="1117600" progId="Equation.DSMT4">
                  <p:embed/>
                </p:oleObj>
              </mc:Choice>
              <mc:Fallback>
                <p:oleObj name="Equation" r:id="rId7" imgW="2628900" imgH="1117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538877"/>
                        <a:ext cx="3714776" cy="157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43438" y="4071942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810" y="200024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7434" name="Object 10"/>
          <p:cNvGraphicFramePr>
            <a:graphicFrameLocks noChangeAspect="1"/>
          </p:cNvGraphicFramePr>
          <p:nvPr/>
        </p:nvGraphicFramePr>
        <p:xfrm>
          <a:off x="4643438" y="1928802"/>
          <a:ext cx="1357322" cy="63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99" name="Equation" r:id="rId9" imgW="863225" imgH="406224" progId="Equation.DSMT4">
                  <p:embed/>
                </p:oleObj>
              </mc:Choice>
              <mc:Fallback>
                <p:oleObj name="Equation" r:id="rId9" imgW="863225" imgH="406224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28802"/>
                        <a:ext cx="1357322" cy="63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5" name="Object 11"/>
          <p:cNvGraphicFramePr>
            <a:graphicFrameLocks noChangeAspect="1"/>
          </p:cNvGraphicFramePr>
          <p:nvPr/>
        </p:nvGraphicFramePr>
        <p:xfrm>
          <a:off x="5143504" y="4000504"/>
          <a:ext cx="2034910" cy="65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00" name="Equation" r:id="rId11" imgW="901309" imgH="291973" progId="Equation.DSMT4">
                  <p:embed/>
                </p:oleObj>
              </mc:Choice>
              <mc:Fallback>
                <p:oleObj name="Equation" r:id="rId11" imgW="901309" imgH="291973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000504"/>
                        <a:ext cx="2034910" cy="659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531919" cy="503238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Rotation 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071670" y="428604"/>
            <a:ext cx="478634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Rotation (anti-clockwise)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through </a:t>
            </a:r>
            <a:r>
              <a:rPr lang="en-US" dirty="0"/>
              <a:t>angle</a:t>
            </a:r>
          </a:p>
        </p:txBody>
      </p:sp>
      <p:pic>
        <p:nvPicPr>
          <p:cNvPr id="388113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052736"/>
            <a:ext cx="288032" cy="48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27584" y="198884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1979712" y="1935687"/>
          <a:ext cx="3744416" cy="113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1" name="Equation" r:id="rId5" imgW="3568700" imgH="1079500" progId="Equation.DSMT4">
                  <p:embed/>
                </p:oleObj>
              </mc:Choice>
              <mc:Fallback>
                <p:oleObj name="Equation" r:id="rId5" imgW="3568700" imgH="10795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35687"/>
                        <a:ext cx="3744416" cy="1132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123727" y="3330544"/>
          <a:ext cx="3960441" cy="66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2" name="Equation" r:id="rId7" imgW="2946400" imgH="495300" progId="Equation.DSMT4">
                  <p:embed/>
                </p:oleObj>
              </mc:Choice>
              <mc:Fallback>
                <p:oleObj name="Equation" r:id="rId7" imgW="2946400" imgH="4953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7" y="3330544"/>
                        <a:ext cx="3960441" cy="665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2123728" y="4221088"/>
          <a:ext cx="4204160" cy="65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3" name="Equation" r:id="rId9" imgW="3162300" imgH="495300" progId="Equation.DSMT4">
                  <p:embed/>
                </p:oleObj>
              </mc:Choice>
              <mc:Fallback>
                <p:oleObj name="Equation" r:id="rId9" imgW="3162300" imgH="4953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21088"/>
                        <a:ext cx="4204160" cy="658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531919" cy="503238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Rotation 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071670" y="428604"/>
            <a:ext cx="478634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Rotation (anti-clockwise)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through </a:t>
            </a:r>
            <a:r>
              <a:rPr lang="en-US" dirty="0"/>
              <a:t>angle</a:t>
            </a:r>
          </a:p>
        </p:txBody>
      </p:sp>
      <p:pic>
        <p:nvPicPr>
          <p:cNvPr id="388113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1052736"/>
            <a:ext cx="288032" cy="48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0" y="3501008"/>
            <a:ext cx="3600450" cy="2951162"/>
            <a:chOff x="113" y="2387"/>
            <a:chExt cx="2268" cy="1859"/>
          </a:xfrm>
        </p:grpSpPr>
        <p:sp>
          <p:nvSpPr>
            <p:cNvPr id="388115" name="Line 19"/>
            <p:cNvSpPr>
              <a:spLocks noChangeShapeType="1"/>
            </p:cNvSpPr>
            <p:nvPr/>
          </p:nvSpPr>
          <p:spPr bwMode="auto">
            <a:xfrm>
              <a:off x="113" y="3793"/>
              <a:ext cx="22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16" name="Line 20"/>
            <p:cNvSpPr>
              <a:spLocks noChangeShapeType="1"/>
            </p:cNvSpPr>
            <p:nvPr/>
          </p:nvSpPr>
          <p:spPr bwMode="auto">
            <a:xfrm flipV="1">
              <a:off x="567" y="2387"/>
              <a:ext cx="0" cy="18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17" name="Line 21"/>
            <p:cNvSpPr>
              <a:spLocks noChangeShapeType="1"/>
            </p:cNvSpPr>
            <p:nvPr/>
          </p:nvSpPr>
          <p:spPr bwMode="auto">
            <a:xfrm>
              <a:off x="567" y="3793"/>
              <a:ext cx="9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18" name="Line 22"/>
            <p:cNvSpPr>
              <a:spLocks noChangeShapeType="1"/>
            </p:cNvSpPr>
            <p:nvPr/>
          </p:nvSpPr>
          <p:spPr bwMode="auto">
            <a:xfrm flipV="1">
              <a:off x="567" y="2885"/>
              <a:ext cx="0" cy="90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19" name="Line 23"/>
            <p:cNvSpPr>
              <a:spLocks noChangeShapeType="1"/>
            </p:cNvSpPr>
            <p:nvPr/>
          </p:nvSpPr>
          <p:spPr bwMode="auto">
            <a:xfrm>
              <a:off x="1474" y="2885"/>
              <a:ext cx="0" cy="9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88120" name="Picture 2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74" y="3883"/>
              <a:ext cx="10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8121" name="Picture 25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" y="2704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8122" name="Line 26"/>
            <p:cNvSpPr>
              <a:spLocks noChangeShapeType="1"/>
            </p:cNvSpPr>
            <p:nvPr/>
          </p:nvSpPr>
          <p:spPr bwMode="auto">
            <a:xfrm>
              <a:off x="567" y="2885"/>
              <a:ext cx="9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644007" y="4434931"/>
            <a:ext cx="3073400" cy="1881188"/>
            <a:chOff x="2744" y="3015"/>
            <a:chExt cx="1936" cy="1185"/>
          </a:xfrm>
        </p:grpSpPr>
        <p:sp>
          <p:nvSpPr>
            <p:cNvPr id="388123" name="Line 27"/>
            <p:cNvSpPr>
              <a:spLocks noChangeShapeType="1"/>
            </p:cNvSpPr>
            <p:nvPr/>
          </p:nvSpPr>
          <p:spPr bwMode="auto">
            <a:xfrm flipV="1">
              <a:off x="2835" y="3764"/>
              <a:ext cx="1845" cy="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24" name="Line 28"/>
            <p:cNvSpPr>
              <a:spLocks noChangeShapeType="1"/>
            </p:cNvSpPr>
            <p:nvPr/>
          </p:nvSpPr>
          <p:spPr bwMode="auto">
            <a:xfrm flipH="1" flipV="1">
              <a:off x="3285" y="3015"/>
              <a:ext cx="4" cy="1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25" name="Line 29"/>
            <p:cNvSpPr>
              <a:spLocks noChangeShapeType="1"/>
            </p:cNvSpPr>
            <p:nvPr/>
          </p:nvSpPr>
          <p:spPr bwMode="auto">
            <a:xfrm flipV="1">
              <a:off x="3289" y="3203"/>
              <a:ext cx="725" cy="5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26" name="Line 30"/>
            <p:cNvSpPr>
              <a:spLocks noChangeShapeType="1"/>
            </p:cNvSpPr>
            <p:nvPr/>
          </p:nvSpPr>
          <p:spPr bwMode="auto">
            <a:xfrm flipH="1" flipV="1">
              <a:off x="2744" y="3067"/>
              <a:ext cx="545" cy="72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88127" name="Picture 3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" y="3494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88132" name="AutoShape 36"/>
          <p:cNvSpPr>
            <a:spLocks noChangeArrowheads="1"/>
          </p:cNvSpPr>
          <p:nvPr/>
        </p:nvSpPr>
        <p:spPr bwMode="auto">
          <a:xfrm>
            <a:off x="2843808" y="4941168"/>
            <a:ext cx="863600" cy="288925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95736" y="4437112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transforms</a:t>
            </a:r>
            <a:endParaRPr lang="en-US" dirty="0"/>
          </a:p>
        </p:txBody>
      </p:sp>
      <p:pic>
        <p:nvPicPr>
          <p:cNvPr id="29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4797152"/>
            <a:ext cx="21602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05602" name="Object 2"/>
          <p:cNvGraphicFramePr>
            <a:graphicFrameLocks noChangeAspect="1"/>
          </p:cNvGraphicFramePr>
          <p:nvPr/>
        </p:nvGraphicFramePr>
        <p:xfrm>
          <a:off x="1979712" y="1988840"/>
          <a:ext cx="39608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20" name="Equation" r:id="rId12" imgW="2946400" imgH="495300" progId="Equation.DSMT4">
                  <p:embed/>
                </p:oleObj>
              </mc:Choice>
              <mc:Fallback>
                <p:oleObj name="Equation" r:id="rId12" imgW="2946400" imgH="4953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88840"/>
                        <a:ext cx="3960813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5603" name="Object 3"/>
          <p:cNvGraphicFramePr>
            <a:graphicFrameLocks noChangeAspect="1"/>
          </p:cNvGraphicFramePr>
          <p:nvPr/>
        </p:nvGraphicFramePr>
        <p:xfrm>
          <a:off x="1979712" y="2852936"/>
          <a:ext cx="42037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21" name="Equation" r:id="rId14" imgW="3162300" imgH="495300" progId="Equation.DSMT4">
                  <p:embed/>
                </p:oleObj>
              </mc:Choice>
              <mc:Fallback>
                <p:oleObj name="Equation" r:id="rId14" imgW="3162300" imgH="4953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852936"/>
                        <a:ext cx="420370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3275856" y="3861048"/>
          <a:ext cx="2425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22" name="Equation" r:id="rId16" imgW="2425700" imgH="495300" progId="Equation.DSMT4">
                  <p:embed/>
                </p:oleObj>
              </mc:Choice>
              <mc:Fallback>
                <p:oleObj name="Equation" r:id="rId16" imgW="2425700" imgH="4953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861048"/>
                        <a:ext cx="2425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6732240" y="4797152"/>
          <a:ext cx="2171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23" name="Equation" r:id="rId18" imgW="2171700" imgH="495300" progId="Equation.DSMT4">
                  <p:embed/>
                </p:oleObj>
              </mc:Choice>
              <mc:Fallback>
                <p:oleObj name="Equation" r:id="rId18" imgW="2171700" imgH="4953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797152"/>
                        <a:ext cx="2171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32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C096-FFCA-4D9D-89D7-62D344FD990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95777"/>
              </p:ext>
            </p:extLst>
          </p:nvPr>
        </p:nvGraphicFramePr>
        <p:xfrm>
          <a:off x="467544" y="714356"/>
          <a:ext cx="37449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76" name="Equation" r:id="rId3" imgW="3568700" imgH="1079500" progId="Equation.DSMT4">
                  <p:embed/>
                </p:oleObj>
              </mc:Choice>
              <mc:Fallback>
                <p:oleObj name="Equation" r:id="rId3" imgW="3568700" imgH="10795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14356"/>
                        <a:ext cx="374491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495201"/>
              </p:ext>
            </p:extLst>
          </p:nvPr>
        </p:nvGraphicFramePr>
        <p:xfrm>
          <a:off x="611560" y="2636912"/>
          <a:ext cx="49657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77" name="Equation" r:id="rId5" imgW="4965480" imgH="2400120" progId="Equation.DSMT4">
                  <p:embed/>
                </p:oleObj>
              </mc:Choice>
              <mc:Fallback>
                <p:oleObj name="Equation" r:id="rId5" imgW="496548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636912"/>
                        <a:ext cx="49657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1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167583" cy="574675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Orthogonal </a:t>
            </a:r>
            <a:r>
              <a:rPr lang="en-US" sz="2800" b="1" dirty="0">
                <a:solidFill>
                  <a:srgbClr val="C00000"/>
                </a:solidFill>
              </a:rPr>
              <a:t>matrix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642910" y="1000108"/>
            <a:ext cx="7056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An</a:t>
            </a:r>
            <a:r>
              <a:rPr lang="en-US" i="1" dirty="0">
                <a:solidFill>
                  <a:srgbClr val="000000"/>
                </a:solidFill>
              </a:rPr>
              <a:t> n x n</a:t>
            </a:r>
            <a:r>
              <a:rPr lang="en-US" dirty="0"/>
              <a:t> matrix,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is orthogonal if  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3995936" y="2780928"/>
            <a:ext cx="230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is orthogonal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843808" y="1677606"/>
          <a:ext cx="1800200" cy="61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55" name="Equation" r:id="rId3" imgW="1307532" imgH="444307" progId="Equation.DSMT4">
                  <p:embed/>
                </p:oleObj>
              </mc:Choice>
              <mc:Fallback>
                <p:oleObj name="Equation" r:id="rId3" imgW="1307532" imgH="444307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677606"/>
                        <a:ext cx="1800200" cy="611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71600" y="2492896"/>
          <a:ext cx="2736304" cy="120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56" name="Equation" r:id="rId5" imgW="2451100" imgH="1079500" progId="Equation.DSMT4">
                  <p:embed/>
                </p:oleObj>
              </mc:Choice>
              <mc:Fallback>
                <p:oleObj name="Equation" r:id="rId5" imgW="2451100" imgH="10795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92896"/>
                        <a:ext cx="2736304" cy="1205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385527"/>
              </p:ext>
            </p:extLst>
          </p:nvPr>
        </p:nvGraphicFramePr>
        <p:xfrm>
          <a:off x="1495704" y="3872196"/>
          <a:ext cx="4902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57" name="Equation" r:id="rId7" imgW="4902200" imgH="1079500" progId="Equation.DSMT4">
                  <p:embed/>
                </p:oleObj>
              </mc:Choice>
              <mc:Fallback>
                <p:oleObj name="Equation" r:id="rId7" imgW="4902200" imgH="10795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704" y="3872196"/>
                        <a:ext cx="49022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690596"/>
              </p:ext>
            </p:extLst>
          </p:nvPr>
        </p:nvGraphicFramePr>
        <p:xfrm>
          <a:off x="952500" y="4941888"/>
          <a:ext cx="5994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58" name="Equation" r:id="rId9" imgW="5994360" imgH="1282680" progId="Equation.DSMT4">
                  <p:embed/>
                </p:oleObj>
              </mc:Choice>
              <mc:Fallback>
                <p:oleObj name="Equation" r:id="rId9" imgW="5994360" imgH="12826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941888"/>
                        <a:ext cx="59944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22" y="3915904"/>
            <a:ext cx="120417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862802"/>
              </p:ext>
            </p:extLst>
          </p:nvPr>
        </p:nvGraphicFramePr>
        <p:xfrm>
          <a:off x="683568" y="676721"/>
          <a:ext cx="27368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03" name="Equation" r:id="rId7" imgW="2451100" imgH="1079500" progId="Equation.DSMT4">
                  <p:embed/>
                </p:oleObj>
              </mc:Choice>
              <mc:Fallback>
                <p:oleObj name="Equation" r:id="rId7" imgW="2451100" imgH="1079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76721"/>
                        <a:ext cx="27368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88470" y="980728"/>
            <a:ext cx="3073400" cy="1881188"/>
            <a:chOff x="2744" y="3015"/>
            <a:chExt cx="1936" cy="1185"/>
          </a:xfrm>
        </p:grpSpPr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2835" y="3764"/>
              <a:ext cx="1845" cy="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 flipH="1" flipV="1">
              <a:off x="3285" y="3015"/>
              <a:ext cx="4" cy="1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V="1">
              <a:off x="3289" y="3203"/>
              <a:ext cx="725" cy="5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 flipV="1">
              <a:off x="2744" y="3067"/>
              <a:ext cx="545" cy="72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2" name="Picture 31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" y="3494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3" name="Picture 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0800" y="1417197"/>
            <a:ext cx="215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511229"/>
              </p:ext>
            </p:extLst>
          </p:nvPr>
        </p:nvGraphicFramePr>
        <p:xfrm>
          <a:off x="6780540" y="980728"/>
          <a:ext cx="1775610" cy="51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04" name="Equation" r:id="rId10" imgW="1320480" imgH="380880" progId="Equation.DSMT4">
                  <p:embed/>
                </p:oleObj>
              </mc:Choice>
              <mc:Fallback>
                <p:oleObj name="Equation" r:id="rId10" imgW="1320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80540" y="980728"/>
                        <a:ext cx="1775610" cy="51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19551"/>
              </p:ext>
            </p:extLst>
          </p:nvPr>
        </p:nvGraphicFramePr>
        <p:xfrm>
          <a:off x="3914899" y="404664"/>
          <a:ext cx="1972885" cy="50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05" name="Equation" r:id="rId12" imgW="1485720" imgH="380880" progId="Equation.DSMT4">
                  <p:embed/>
                </p:oleObj>
              </mc:Choice>
              <mc:Fallback>
                <p:oleObj name="Equation" r:id="rId12" imgW="1485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14899" y="404664"/>
                        <a:ext cx="1972885" cy="505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4054293" y="3059358"/>
            <a:ext cx="3866192" cy="2529881"/>
            <a:chOff x="2835" y="3015"/>
            <a:chExt cx="1845" cy="1343"/>
          </a:xfrm>
        </p:grpSpPr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V="1">
              <a:off x="2835" y="3764"/>
              <a:ext cx="1845" cy="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H="1" flipV="1">
              <a:off x="3285" y="3015"/>
              <a:ext cx="4" cy="1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3289" y="3793"/>
              <a:ext cx="584" cy="5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V="1">
              <a:off x="3289" y="3154"/>
              <a:ext cx="628" cy="63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1" name="Picture 3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21" y="3789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2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4900" y="3562695"/>
            <a:ext cx="323850" cy="54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026956"/>
              </p:ext>
            </p:extLst>
          </p:nvPr>
        </p:nvGraphicFramePr>
        <p:xfrm>
          <a:off x="6397402" y="5397281"/>
          <a:ext cx="1919014" cy="49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06" name="Equation" r:id="rId14" imgW="1485720" imgH="380880" progId="Equation.DSMT4">
                  <p:embed/>
                </p:oleObj>
              </mc:Choice>
              <mc:Fallback>
                <p:oleObj name="Equation" r:id="rId14" imgW="1485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97402" y="5397281"/>
                        <a:ext cx="1919014" cy="492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716817"/>
              </p:ext>
            </p:extLst>
          </p:nvPr>
        </p:nvGraphicFramePr>
        <p:xfrm>
          <a:off x="6599684" y="2830925"/>
          <a:ext cx="1932755" cy="5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07" name="Equation" r:id="rId16" imgW="1320480" imgH="380880" progId="Equation.DSMT4">
                  <p:embed/>
                </p:oleObj>
              </mc:Choice>
              <mc:Fallback>
                <p:oleObj name="Equation" r:id="rId16" imgW="1320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99684" y="2830925"/>
                        <a:ext cx="1932755" cy="5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433649" y="221580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An n </a:t>
            </a:r>
            <a:r>
              <a:rPr lang="en-US" altLang="zh-CN" dirty="0"/>
              <a:t>× </a:t>
            </a:r>
            <a:r>
              <a:rPr lang="en-SG" dirty="0"/>
              <a:t>n matrix A is orthogonal </a:t>
            </a:r>
            <a:r>
              <a:rPr lang="en-SG" dirty="0" err="1"/>
              <a:t>iff</a:t>
            </a:r>
            <a:r>
              <a:rPr lang="en-SG" dirty="0"/>
              <a:t> its columns are perpendicular unit</a:t>
            </a:r>
          </a:p>
          <a:p>
            <a:r>
              <a:rPr lang="en-SG" dirty="0"/>
              <a:t>vectors.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0933" y="451418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An n </a:t>
            </a:r>
            <a:r>
              <a:rPr lang="en-US" altLang="zh-CN" dirty="0"/>
              <a:t>× </a:t>
            </a:r>
            <a:r>
              <a:rPr lang="en-SG" dirty="0"/>
              <a:t>n matrix A is orthogonal </a:t>
            </a:r>
            <a:r>
              <a:rPr lang="en-SG" dirty="0" err="1"/>
              <a:t>iff</a:t>
            </a:r>
            <a:r>
              <a:rPr lang="en-SG" dirty="0"/>
              <a:t> its </a:t>
            </a:r>
            <a:r>
              <a:rPr lang="en-SG" dirty="0" smtClean="0"/>
              <a:t>rows </a:t>
            </a:r>
            <a:r>
              <a:rPr lang="en-SG" dirty="0"/>
              <a:t>are perpendicular unit</a:t>
            </a:r>
          </a:p>
          <a:p>
            <a:r>
              <a:rPr lang="en-SG" dirty="0"/>
              <a:t>vectors.</a:t>
            </a:r>
          </a:p>
        </p:txBody>
      </p:sp>
    </p:spTree>
    <p:extLst>
      <p:ext uri="{BB962C8B-B14F-4D97-AF65-F5344CB8AC3E}">
        <p14:creationId xmlns:p14="http://schemas.microsoft.com/office/powerpoint/2010/main" val="26687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497156"/>
            <a:ext cx="80778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Involutory</a:t>
            </a:r>
            <a:r>
              <a:rPr lang="en-US" dirty="0" smtClean="0">
                <a:solidFill>
                  <a:srgbClr val="C00000"/>
                </a:solidFill>
              </a:rPr>
              <a:t> matrix ( a matrix that is its own inverse)</a:t>
            </a:r>
            <a:endParaRPr lang="en-SG" dirty="0">
              <a:solidFill>
                <a:srgbClr val="C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03051"/>
              </p:ext>
            </p:extLst>
          </p:nvPr>
        </p:nvGraphicFramePr>
        <p:xfrm>
          <a:off x="2843808" y="1484784"/>
          <a:ext cx="2271559" cy="69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63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1484784"/>
                        <a:ext cx="2271559" cy="69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143774"/>
              </p:ext>
            </p:extLst>
          </p:nvPr>
        </p:nvGraphicFramePr>
        <p:xfrm>
          <a:off x="2614258" y="2241778"/>
          <a:ext cx="2498576" cy="145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64" name="Equation" r:id="rId5" imgW="1828800" imgH="1066680" progId="Equation.DSMT4">
                  <p:embed/>
                </p:oleObj>
              </mc:Choice>
              <mc:Fallback>
                <p:oleObj name="Equation" r:id="rId5" imgW="18288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4258" y="2241778"/>
                        <a:ext cx="2498576" cy="1457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270892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79201" y="4319518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</a:t>
            </a:r>
            <a:endParaRPr lang="en-SG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16874"/>
              </p:ext>
            </p:extLst>
          </p:nvPr>
        </p:nvGraphicFramePr>
        <p:xfrm>
          <a:off x="2267744" y="4313558"/>
          <a:ext cx="1732856" cy="52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65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313558"/>
                        <a:ext cx="1732856" cy="529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09800" y="2230416"/>
                <a:ext cx="3014993" cy="1479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00" y="2230416"/>
                <a:ext cx="3014993" cy="147950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04533" y="27089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119911" cy="574675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Shear angle        and parallel </a:t>
            </a:r>
            <a:r>
              <a:rPr lang="en-US" sz="2800" b="1" dirty="0">
                <a:solidFill>
                  <a:srgbClr val="C00000"/>
                </a:solidFill>
              </a:rPr>
              <a:t>to x-axis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5786" y="1428736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 S=</a:t>
            </a:r>
            <a:endParaRPr lang="en-US" dirty="0"/>
          </a:p>
        </p:txBody>
      </p:sp>
      <p:graphicFrame>
        <p:nvGraphicFramePr>
          <p:cNvPr id="492545" name="Object 1"/>
          <p:cNvGraphicFramePr>
            <a:graphicFrameLocks noChangeAspect="1"/>
          </p:cNvGraphicFramePr>
          <p:nvPr/>
        </p:nvGraphicFramePr>
        <p:xfrm>
          <a:off x="785786" y="2428868"/>
          <a:ext cx="2786082" cy="103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2" name="Equation" r:id="rId3" imgW="1511300" imgH="558800" progId="Equation.DSMT4">
                  <p:embed/>
                </p:oleObj>
              </mc:Choice>
              <mc:Fallback>
                <p:oleObj name="Equation" r:id="rId3" imgW="1511300" imgH="558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428868"/>
                        <a:ext cx="2786082" cy="103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6" name="Object 2"/>
          <p:cNvGraphicFramePr>
            <a:graphicFrameLocks noChangeAspect="1"/>
          </p:cNvGraphicFramePr>
          <p:nvPr/>
        </p:nvGraphicFramePr>
        <p:xfrm>
          <a:off x="3571868" y="2428868"/>
          <a:ext cx="1219206" cy="94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3" name="Equation" r:id="rId5" imgW="723586" imgH="558558" progId="Equation.DSMT4">
                  <p:embed/>
                </p:oleObj>
              </mc:Choice>
              <mc:Fallback>
                <p:oleObj name="Equation" r:id="rId5" imgW="723586" imgH="558558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2428868"/>
                        <a:ext cx="1219206" cy="941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7" name="Object 3"/>
          <p:cNvGraphicFramePr>
            <a:graphicFrameLocks noChangeAspect="1"/>
          </p:cNvGraphicFramePr>
          <p:nvPr/>
        </p:nvGraphicFramePr>
        <p:xfrm>
          <a:off x="785786" y="3929066"/>
          <a:ext cx="2714644" cy="101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4" name="Equation" r:id="rId7" imgW="1498600" imgH="558800" progId="Equation.DSMT4">
                  <p:embed/>
                </p:oleObj>
              </mc:Choice>
              <mc:Fallback>
                <p:oleObj name="Equation" r:id="rId7" imgW="1498600" imgH="558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929066"/>
                        <a:ext cx="2714644" cy="101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4810" y="1357298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521495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492549" name="Object 5"/>
          <p:cNvGraphicFramePr>
            <a:graphicFrameLocks noChangeAspect="1"/>
          </p:cNvGraphicFramePr>
          <p:nvPr/>
        </p:nvGraphicFramePr>
        <p:xfrm>
          <a:off x="3500430" y="3857628"/>
          <a:ext cx="3248042" cy="110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5" name="Equation" r:id="rId9" imgW="1638300" imgH="558800" progId="Equation.DSMT4">
                  <p:embed/>
                </p:oleObj>
              </mc:Choice>
              <mc:Fallback>
                <p:oleObj name="Equation" r:id="rId9" imgW="1638300" imgH="558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857628"/>
                        <a:ext cx="3248042" cy="110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123728" y="1196752"/>
          <a:ext cx="1663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6" name="Equation" r:id="rId11" imgW="1663700" imgH="1079500" progId="Equation.DSMT4">
                  <p:embed/>
                </p:oleObj>
              </mc:Choice>
              <mc:Fallback>
                <p:oleObj name="Equation" r:id="rId11" imgW="1663700" imgH="10795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96752"/>
                        <a:ext cx="1663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763688" y="5229200"/>
          <a:ext cx="1296144" cy="59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7" name="Equation" r:id="rId13" imgW="914400" imgH="419100" progId="Equation.DSMT4">
                  <p:embed/>
                </p:oleObj>
              </mc:Choice>
              <mc:Fallback>
                <p:oleObj name="Equation" r:id="rId13" imgW="914400" imgH="4191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229200"/>
                        <a:ext cx="1296144" cy="594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635896" y="5085184"/>
          <a:ext cx="3334183" cy="78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8" name="Equation" r:id="rId15" imgW="2108200" imgH="495300" progId="Equation.DSMT4">
                  <p:embed/>
                </p:oleObj>
              </mc:Choice>
              <mc:Fallback>
                <p:oleObj name="Equation" r:id="rId15" imgW="2108200" imgH="4953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085184"/>
                        <a:ext cx="3334183" cy="783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537730"/>
              </p:ext>
            </p:extLst>
          </p:nvPr>
        </p:nvGraphicFramePr>
        <p:xfrm>
          <a:off x="2411760" y="348086"/>
          <a:ext cx="360040" cy="48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9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11760" y="348086"/>
                        <a:ext cx="360040" cy="488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86068" name="Line 20"/>
          <p:cNvSpPr>
            <a:spLocks noChangeShapeType="1"/>
          </p:cNvSpPr>
          <p:nvPr/>
        </p:nvSpPr>
        <p:spPr bwMode="auto">
          <a:xfrm>
            <a:off x="571472" y="5214950"/>
            <a:ext cx="36004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69" name="Line 21"/>
          <p:cNvSpPr>
            <a:spLocks noChangeShapeType="1"/>
          </p:cNvSpPr>
          <p:nvPr/>
        </p:nvSpPr>
        <p:spPr bwMode="auto">
          <a:xfrm flipH="1" flipV="1">
            <a:off x="1214414" y="3286124"/>
            <a:ext cx="45719" cy="292895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0" name="Line 22"/>
          <p:cNvSpPr>
            <a:spLocks noChangeShapeType="1"/>
          </p:cNvSpPr>
          <p:nvPr/>
        </p:nvSpPr>
        <p:spPr bwMode="auto">
          <a:xfrm>
            <a:off x="1214414" y="5214950"/>
            <a:ext cx="14398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1" name="Line 23"/>
          <p:cNvSpPr>
            <a:spLocks noChangeShapeType="1"/>
          </p:cNvSpPr>
          <p:nvPr/>
        </p:nvSpPr>
        <p:spPr bwMode="auto">
          <a:xfrm flipV="1">
            <a:off x="1214414" y="3786190"/>
            <a:ext cx="0" cy="14414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2" name="Line 24"/>
          <p:cNvSpPr>
            <a:spLocks noChangeShapeType="1"/>
          </p:cNvSpPr>
          <p:nvPr/>
        </p:nvSpPr>
        <p:spPr bwMode="auto">
          <a:xfrm>
            <a:off x="2643174" y="3786190"/>
            <a:ext cx="0" cy="14398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6073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5363690"/>
            <a:ext cx="216024" cy="36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6074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4116130"/>
            <a:ext cx="216024" cy="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6075" name="Line 27"/>
          <p:cNvSpPr>
            <a:spLocks noChangeShapeType="1"/>
          </p:cNvSpPr>
          <p:nvPr/>
        </p:nvSpPr>
        <p:spPr bwMode="auto">
          <a:xfrm>
            <a:off x="1214414" y="3786190"/>
            <a:ext cx="143986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6" name="Line 28"/>
          <p:cNvSpPr>
            <a:spLocks noChangeShapeType="1"/>
          </p:cNvSpPr>
          <p:nvPr/>
        </p:nvSpPr>
        <p:spPr bwMode="auto">
          <a:xfrm>
            <a:off x="4714876" y="5214950"/>
            <a:ext cx="36004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7" name="Line 29"/>
          <p:cNvSpPr>
            <a:spLocks noChangeShapeType="1"/>
          </p:cNvSpPr>
          <p:nvPr/>
        </p:nvSpPr>
        <p:spPr bwMode="auto">
          <a:xfrm flipV="1">
            <a:off x="5357818" y="3500438"/>
            <a:ext cx="71438" cy="2743194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8" name="Line 30"/>
          <p:cNvSpPr>
            <a:spLocks noChangeShapeType="1"/>
          </p:cNvSpPr>
          <p:nvPr/>
        </p:nvSpPr>
        <p:spPr bwMode="auto">
          <a:xfrm>
            <a:off x="5357818" y="5214950"/>
            <a:ext cx="14398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9" name="Line 31"/>
          <p:cNvSpPr>
            <a:spLocks noChangeShapeType="1"/>
          </p:cNvSpPr>
          <p:nvPr/>
        </p:nvSpPr>
        <p:spPr bwMode="auto">
          <a:xfrm flipV="1">
            <a:off x="5357818" y="3786190"/>
            <a:ext cx="647700" cy="14414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80" name="Line 32"/>
          <p:cNvSpPr>
            <a:spLocks noChangeShapeType="1"/>
          </p:cNvSpPr>
          <p:nvPr/>
        </p:nvSpPr>
        <p:spPr bwMode="auto">
          <a:xfrm flipH="1">
            <a:off x="6715140" y="3857628"/>
            <a:ext cx="647700" cy="14398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6081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5301208"/>
            <a:ext cx="216024" cy="36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6082" name="Line 34"/>
          <p:cNvSpPr>
            <a:spLocks noChangeShapeType="1"/>
          </p:cNvSpPr>
          <p:nvPr/>
        </p:nvSpPr>
        <p:spPr bwMode="auto">
          <a:xfrm>
            <a:off x="6000760" y="3857628"/>
            <a:ext cx="14398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6083" name="Picture 3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4221088"/>
            <a:ext cx="21602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Arrow Connector 24"/>
          <p:cNvCxnSpPr/>
          <p:nvPr/>
        </p:nvCxnSpPr>
        <p:spPr bwMode="auto">
          <a:xfrm rot="16200000" flipH="1">
            <a:off x="5536413" y="3679033"/>
            <a:ext cx="571504" cy="71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AutoShape 41"/>
          <p:cNvSpPr>
            <a:spLocks noChangeArrowheads="1"/>
          </p:cNvSpPr>
          <p:nvPr/>
        </p:nvSpPr>
        <p:spPr bwMode="auto">
          <a:xfrm>
            <a:off x="3500430" y="4143380"/>
            <a:ext cx="1357322" cy="360363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71809" name="Object 1"/>
          <p:cNvGraphicFramePr>
            <a:graphicFrameLocks noChangeAspect="1"/>
          </p:cNvGraphicFramePr>
          <p:nvPr/>
        </p:nvGraphicFramePr>
        <p:xfrm>
          <a:off x="971600" y="1556792"/>
          <a:ext cx="1295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65" name="Equation" r:id="rId11" imgW="914400" imgH="419100" progId="Equation.DSMT4">
                  <p:embed/>
                </p:oleObj>
              </mc:Choice>
              <mc:Fallback>
                <p:oleObj name="Equation" r:id="rId11" imgW="914400" imgH="419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792"/>
                        <a:ext cx="1295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1810" name="Object 2"/>
          <p:cNvGraphicFramePr>
            <a:graphicFrameLocks noChangeAspect="1"/>
          </p:cNvGraphicFramePr>
          <p:nvPr/>
        </p:nvGraphicFramePr>
        <p:xfrm>
          <a:off x="3275856" y="1484784"/>
          <a:ext cx="33353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66" name="Equation" r:id="rId13" imgW="2108200" imgH="495300" progId="Equation.DSMT4">
                  <p:embed/>
                </p:oleObj>
              </mc:Choice>
              <mc:Fallback>
                <p:oleObj name="Equation" r:id="rId13" imgW="2108200" imgH="4953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84784"/>
                        <a:ext cx="333533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48203"/>
              </p:ext>
            </p:extLst>
          </p:nvPr>
        </p:nvGraphicFramePr>
        <p:xfrm>
          <a:off x="5133984" y="3038474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67" name="Equation" r:id="rId15" imgW="1447172" imgH="495085" progId="Equation.DSMT4">
                  <p:embed/>
                </p:oleObj>
              </mc:Choice>
              <mc:Fallback>
                <p:oleObj name="Equation" r:id="rId15" imgW="1447172" imgH="495085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84" y="3038474"/>
                        <a:ext cx="1447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77810" y="500042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17464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97503"/>
              </p:ext>
            </p:extLst>
          </p:nvPr>
        </p:nvGraphicFramePr>
        <p:xfrm>
          <a:off x="1134425" y="2316382"/>
          <a:ext cx="412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68" name="Equation" r:id="rId17" imgW="177480" imgH="355320" progId="Equation.DSMT4">
                  <p:embed/>
                </p:oleObj>
              </mc:Choice>
              <mc:Fallback>
                <p:oleObj name="Equation" r:id="rId17" imgW="1774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34425" y="2316382"/>
                        <a:ext cx="4127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97942" y="2322386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735852" y="2341802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,turn angle  </a:t>
            </a:r>
            <a:endParaRPr lang="en-SG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477341"/>
              </p:ext>
            </p:extLst>
          </p:nvPr>
        </p:nvGraphicFramePr>
        <p:xfrm>
          <a:off x="6515102" y="2395174"/>
          <a:ext cx="304976" cy="41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69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15102" y="2395174"/>
                        <a:ext cx="304976" cy="413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68425" y="2341802"/>
            <a:ext cx="19223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lockwise, </a:t>
            </a:r>
          </a:p>
          <a:p>
            <a:r>
              <a:rPr lang="en-US" dirty="0" smtClean="0"/>
              <a:t>measure 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</a:t>
            </a:r>
            <a:endParaRPr lang="en-SG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481629"/>
              </p:ext>
            </p:extLst>
          </p:nvPr>
        </p:nvGraphicFramePr>
        <p:xfrm>
          <a:off x="3267076" y="2322386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70" name="Equation" r:id="rId21" imgW="1447172" imgH="495085" progId="Equation.DSMT4">
                  <p:embed/>
                </p:oleObj>
              </mc:Choice>
              <mc:Fallback>
                <p:oleObj name="Equation" r:id="rId21" imgW="1447172" imgH="49508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6" y="2322386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9151"/>
              </p:ext>
            </p:extLst>
          </p:nvPr>
        </p:nvGraphicFramePr>
        <p:xfrm>
          <a:off x="7991754" y="3087688"/>
          <a:ext cx="412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71" name="Equation" r:id="rId22" imgW="177480" imgH="355320" progId="Equation.DSMT4">
                  <p:embed/>
                </p:oleObj>
              </mc:Choice>
              <mc:Fallback>
                <p:oleObj name="Equation" r:id="rId22" imgW="177480" imgH="355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754" y="3087688"/>
                        <a:ext cx="412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237273" y="1023262"/>
            <a:ext cx="0" cy="640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36791" y="1023262"/>
            <a:ext cx="0" cy="640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6068" name="Line 20"/>
          <p:cNvSpPr>
            <a:spLocks noChangeShapeType="1"/>
          </p:cNvSpPr>
          <p:nvPr/>
        </p:nvSpPr>
        <p:spPr bwMode="auto">
          <a:xfrm>
            <a:off x="571472" y="5214950"/>
            <a:ext cx="36004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69" name="Line 21"/>
          <p:cNvSpPr>
            <a:spLocks noChangeShapeType="1"/>
          </p:cNvSpPr>
          <p:nvPr/>
        </p:nvSpPr>
        <p:spPr bwMode="auto">
          <a:xfrm flipH="1" flipV="1">
            <a:off x="1214414" y="3286124"/>
            <a:ext cx="45719" cy="292895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0" name="Line 22"/>
          <p:cNvSpPr>
            <a:spLocks noChangeShapeType="1"/>
          </p:cNvSpPr>
          <p:nvPr/>
        </p:nvSpPr>
        <p:spPr bwMode="auto">
          <a:xfrm>
            <a:off x="1214414" y="5214950"/>
            <a:ext cx="14398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1" name="Line 23"/>
          <p:cNvSpPr>
            <a:spLocks noChangeShapeType="1"/>
          </p:cNvSpPr>
          <p:nvPr/>
        </p:nvSpPr>
        <p:spPr bwMode="auto">
          <a:xfrm flipV="1">
            <a:off x="1214414" y="3786190"/>
            <a:ext cx="0" cy="14414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2" name="Line 24"/>
          <p:cNvSpPr>
            <a:spLocks noChangeShapeType="1"/>
          </p:cNvSpPr>
          <p:nvPr/>
        </p:nvSpPr>
        <p:spPr bwMode="auto">
          <a:xfrm>
            <a:off x="2643174" y="3786190"/>
            <a:ext cx="0" cy="14398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6073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5363690"/>
            <a:ext cx="216024" cy="36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6074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214818"/>
            <a:ext cx="168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6075" name="Line 27"/>
          <p:cNvSpPr>
            <a:spLocks noChangeShapeType="1"/>
          </p:cNvSpPr>
          <p:nvPr/>
        </p:nvSpPr>
        <p:spPr bwMode="auto">
          <a:xfrm>
            <a:off x="1214414" y="3786190"/>
            <a:ext cx="143986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6" name="Line 28"/>
          <p:cNvSpPr>
            <a:spLocks noChangeShapeType="1"/>
          </p:cNvSpPr>
          <p:nvPr/>
        </p:nvSpPr>
        <p:spPr bwMode="auto">
          <a:xfrm>
            <a:off x="4714876" y="5214950"/>
            <a:ext cx="36004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7" name="Line 29"/>
          <p:cNvSpPr>
            <a:spLocks noChangeShapeType="1"/>
          </p:cNvSpPr>
          <p:nvPr/>
        </p:nvSpPr>
        <p:spPr bwMode="auto">
          <a:xfrm flipV="1">
            <a:off x="5357818" y="3500438"/>
            <a:ext cx="71438" cy="2743194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8" name="Line 30"/>
          <p:cNvSpPr>
            <a:spLocks noChangeShapeType="1"/>
          </p:cNvSpPr>
          <p:nvPr/>
        </p:nvSpPr>
        <p:spPr bwMode="auto">
          <a:xfrm>
            <a:off x="5357818" y="5214950"/>
            <a:ext cx="14398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79" name="Line 31"/>
          <p:cNvSpPr>
            <a:spLocks noChangeShapeType="1"/>
          </p:cNvSpPr>
          <p:nvPr/>
        </p:nvSpPr>
        <p:spPr bwMode="auto">
          <a:xfrm flipV="1">
            <a:off x="5357818" y="3786190"/>
            <a:ext cx="647700" cy="14414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80" name="Line 32"/>
          <p:cNvSpPr>
            <a:spLocks noChangeShapeType="1"/>
          </p:cNvSpPr>
          <p:nvPr/>
        </p:nvSpPr>
        <p:spPr bwMode="auto">
          <a:xfrm flipH="1">
            <a:off x="6715140" y="3857628"/>
            <a:ext cx="647700" cy="14398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6081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5301208"/>
            <a:ext cx="227994" cy="38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6082" name="Line 34"/>
          <p:cNvSpPr>
            <a:spLocks noChangeShapeType="1"/>
          </p:cNvSpPr>
          <p:nvPr/>
        </p:nvSpPr>
        <p:spPr bwMode="auto">
          <a:xfrm>
            <a:off x="6000760" y="3857628"/>
            <a:ext cx="14398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6083" name="Picture 3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4077072"/>
            <a:ext cx="288032" cy="48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Arrow Connector 24"/>
          <p:cNvCxnSpPr/>
          <p:nvPr/>
        </p:nvCxnSpPr>
        <p:spPr bwMode="auto">
          <a:xfrm rot="16200000" flipH="1">
            <a:off x="5536413" y="3679033"/>
            <a:ext cx="571504" cy="71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AutoShape 41"/>
          <p:cNvSpPr>
            <a:spLocks noChangeArrowheads="1"/>
          </p:cNvSpPr>
          <p:nvPr/>
        </p:nvSpPr>
        <p:spPr bwMode="auto">
          <a:xfrm>
            <a:off x="3500430" y="4143380"/>
            <a:ext cx="1357322" cy="360363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55776" y="3645024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(S transforms)</a:t>
            </a:r>
            <a:endParaRPr lang="en-US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71809" name="Object 1"/>
          <p:cNvGraphicFramePr>
            <a:graphicFrameLocks noChangeAspect="1"/>
          </p:cNvGraphicFramePr>
          <p:nvPr/>
        </p:nvGraphicFramePr>
        <p:xfrm>
          <a:off x="971600" y="2132856"/>
          <a:ext cx="1295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56" name="Equation" r:id="rId11" imgW="914400" imgH="419100" progId="Equation.DSMT4">
                  <p:embed/>
                </p:oleObj>
              </mc:Choice>
              <mc:Fallback>
                <p:oleObj name="Equation" r:id="rId11" imgW="914400" imgH="4191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1295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1810" name="Object 2"/>
          <p:cNvGraphicFramePr>
            <a:graphicFrameLocks noChangeAspect="1"/>
          </p:cNvGraphicFramePr>
          <p:nvPr/>
        </p:nvGraphicFramePr>
        <p:xfrm>
          <a:off x="3275856" y="2060848"/>
          <a:ext cx="33353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57" name="Equation" r:id="rId13" imgW="2108200" imgH="495300" progId="Equation.DSMT4">
                  <p:embed/>
                </p:oleObj>
              </mc:Choice>
              <mc:Fallback>
                <p:oleObj name="Equation" r:id="rId13" imgW="2108200" imgH="4953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060848"/>
                        <a:ext cx="333533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5076056" y="2852936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58" name="Equation" r:id="rId15" imgW="1447172" imgH="495085" progId="Equation.DSMT4">
                  <p:embed/>
                </p:oleObj>
              </mc:Choice>
              <mc:Fallback>
                <p:oleObj name="Equation" r:id="rId15" imgW="1447172" imgH="495085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852936"/>
                        <a:ext cx="1447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03848" y="3212976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maps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560" y="548680"/>
            <a:ext cx="437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say that  S maps </a:t>
            </a:r>
            <a:endParaRPr lang="en-US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932040" y="404664"/>
          <a:ext cx="288032" cy="67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59" name="Equation" r:id="rId17" imgW="177723" imgH="418918" progId="Equation.DSMT4">
                  <p:embed/>
                </p:oleObj>
              </mc:Choice>
              <mc:Fallback>
                <p:oleObj name="Equation" r:id="rId17" imgW="177723" imgH="418918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04664"/>
                        <a:ext cx="288032" cy="678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4582" name="Object 6"/>
          <p:cNvGraphicFramePr>
            <a:graphicFrameLocks noChangeAspect="1"/>
          </p:cNvGraphicFramePr>
          <p:nvPr/>
        </p:nvGraphicFramePr>
        <p:xfrm>
          <a:off x="6084168" y="404664"/>
          <a:ext cx="2889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60" name="Equation" r:id="rId19" imgW="177723" imgH="418918" progId="Equation.DSMT4">
                  <p:embed/>
                </p:oleObj>
              </mc:Choice>
              <mc:Fallback>
                <p:oleObj name="Equation" r:id="rId19" imgW="177723" imgH="418918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04664"/>
                        <a:ext cx="2889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36096" y="5486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779912" y="1196752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maps </a:t>
            </a:r>
            <a:endParaRPr lang="en-US" dirty="0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932040" y="1052736"/>
          <a:ext cx="360040" cy="78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61" name="Equation" r:id="rId20" imgW="228501" imgH="495085" progId="Equation.DSMT4">
                  <p:embed/>
                </p:oleObj>
              </mc:Choice>
              <mc:Fallback>
                <p:oleObj name="Equation" r:id="rId20" imgW="228501" imgH="495085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052736"/>
                        <a:ext cx="360040" cy="78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580112" y="126876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6300192" y="126876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62" name="Equation" r:id="rId22" imgW="1447172" imgH="495085" progId="Equation.DSMT4">
                  <p:embed/>
                </p:oleObj>
              </mc:Choice>
              <mc:Fallback>
                <p:oleObj name="Equation" r:id="rId22" imgW="1447172" imgH="495085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268760"/>
                        <a:ext cx="1447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3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383607" cy="647700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5.1 What is a Matrix? 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611560" y="2564904"/>
            <a:ext cx="25923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r</a:t>
            </a:r>
            <a:r>
              <a:rPr lang="en-US" sz="3200" dirty="0" smtClean="0"/>
              <a:t>ewritten </a:t>
            </a:r>
            <a:r>
              <a:rPr lang="en-US" sz="3200" dirty="0"/>
              <a:t>as</a:t>
            </a:r>
          </a:p>
        </p:txBody>
      </p:sp>
      <p:grpSp>
        <p:nvGrpSpPr>
          <p:cNvPr id="384021" name="Group 21"/>
          <p:cNvGrpSpPr>
            <a:grpSpLocks/>
          </p:cNvGrpSpPr>
          <p:nvPr/>
        </p:nvGrpSpPr>
        <p:grpSpPr bwMode="auto">
          <a:xfrm>
            <a:off x="4139952" y="4581128"/>
            <a:ext cx="2359026" cy="1316038"/>
            <a:chOff x="2744" y="2886"/>
            <a:chExt cx="1486" cy="829"/>
          </a:xfrm>
        </p:grpSpPr>
        <p:sp>
          <p:nvSpPr>
            <p:cNvPr id="384016" name="Text Box 16"/>
            <p:cNvSpPr txBox="1">
              <a:spLocks noChangeArrowheads="1"/>
            </p:cNvSpPr>
            <p:nvPr/>
          </p:nvSpPr>
          <p:spPr bwMode="auto">
            <a:xfrm>
              <a:off x="2880" y="3385"/>
              <a:ext cx="13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2x1 matrix</a:t>
              </a:r>
              <a:endParaRPr lang="en-US" dirty="0"/>
            </a:p>
          </p:txBody>
        </p:sp>
        <p:sp>
          <p:nvSpPr>
            <p:cNvPr id="384017" name="Line 17"/>
            <p:cNvSpPr>
              <a:spLocks noChangeShapeType="1"/>
            </p:cNvSpPr>
            <p:nvPr/>
          </p:nvSpPr>
          <p:spPr bwMode="auto">
            <a:xfrm flipH="1" flipV="1">
              <a:off x="2744" y="2886"/>
              <a:ext cx="31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018" name="Line 18"/>
            <p:cNvSpPr>
              <a:spLocks noChangeShapeType="1"/>
            </p:cNvSpPr>
            <p:nvPr/>
          </p:nvSpPr>
          <p:spPr bwMode="auto">
            <a:xfrm flipV="1">
              <a:off x="3424" y="2886"/>
              <a:ext cx="22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4022" name="Group 22"/>
          <p:cNvGrpSpPr>
            <a:grpSpLocks/>
          </p:cNvGrpSpPr>
          <p:nvPr/>
        </p:nvGrpSpPr>
        <p:grpSpPr bwMode="auto">
          <a:xfrm>
            <a:off x="1835696" y="4581128"/>
            <a:ext cx="1871663" cy="1382713"/>
            <a:chOff x="1066" y="2886"/>
            <a:chExt cx="1179" cy="871"/>
          </a:xfrm>
        </p:grpSpPr>
        <p:sp>
          <p:nvSpPr>
            <p:cNvPr id="384019" name="Text Box 19"/>
            <p:cNvSpPr txBox="1">
              <a:spLocks noChangeArrowheads="1"/>
            </p:cNvSpPr>
            <p:nvPr/>
          </p:nvSpPr>
          <p:spPr bwMode="auto">
            <a:xfrm>
              <a:off x="1066" y="3430"/>
              <a:ext cx="11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2x2 Matrix</a:t>
              </a:r>
            </a:p>
          </p:txBody>
        </p:sp>
        <p:sp>
          <p:nvSpPr>
            <p:cNvPr id="384020" name="Line 20"/>
            <p:cNvSpPr>
              <a:spLocks noChangeShapeType="1"/>
            </p:cNvSpPr>
            <p:nvPr/>
          </p:nvSpPr>
          <p:spPr bwMode="auto">
            <a:xfrm flipV="1">
              <a:off x="1565" y="2886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99361" name="Object 1"/>
          <p:cNvGraphicFramePr>
            <a:graphicFrameLocks noChangeAspect="1"/>
          </p:cNvGraphicFramePr>
          <p:nvPr/>
        </p:nvGraphicFramePr>
        <p:xfrm>
          <a:off x="1763688" y="1124744"/>
          <a:ext cx="244827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0" name="Equation" r:id="rId3" imgW="1726451" imgH="406224" progId="Equation.DSMT4">
                  <p:embed/>
                </p:oleObj>
              </mc:Choice>
              <mc:Fallback>
                <p:oleObj name="Equation" r:id="rId3" imgW="1726451" imgH="406224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24744"/>
                        <a:ext cx="244827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2" name="Object 2"/>
          <p:cNvGraphicFramePr>
            <a:graphicFrameLocks noChangeAspect="1"/>
          </p:cNvGraphicFramePr>
          <p:nvPr/>
        </p:nvGraphicFramePr>
        <p:xfrm>
          <a:off x="1763688" y="1844824"/>
          <a:ext cx="2592287" cy="56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1" name="Equation" r:id="rId5" imgW="1853396" imgH="406224" progId="Equation.DSMT4">
                  <p:embed/>
                </p:oleObj>
              </mc:Choice>
              <mc:Fallback>
                <p:oleObj name="Equation" r:id="rId5" imgW="1853396" imgH="406224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844824"/>
                        <a:ext cx="2592287" cy="568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2195736" y="3140968"/>
          <a:ext cx="3744416" cy="140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2" name="Equation" r:id="rId7" imgW="2743200" imgH="1028700" progId="Equation.DSMT4">
                  <p:embed/>
                </p:oleObj>
              </mc:Choice>
              <mc:Fallback>
                <p:oleObj name="Equation" r:id="rId7" imgW="2743200" imgH="10287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40968"/>
                        <a:ext cx="3744416" cy="1404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048000" y="6096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0" name="Equation" r:id="rId3" imgW="571320" imgH="342720" progId="Equation.DSMT4">
                  <p:embed/>
                </p:oleObj>
              </mc:Choice>
              <mc:Fallback>
                <p:oleObj name="Equation" r:id="rId3" imgW="571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9600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810000" y="457200"/>
          <a:ext cx="482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1" name="Equation" r:id="rId5" imgW="482400" imgH="876240" progId="Equation.DSMT4">
                  <p:embed/>
                </p:oleObj>
              </mc:Choice>
              <mc:Fallback>
                <p:oleObj name="Equation" r:id="rId5" imgW="4824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"/>
                        <a:ext cx="482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800600" y="609600"/>
          <a:ext cx="762000" cy="56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2" name="Equation" r:id="rId7" imgW="545760" imgH="406080" progId="Equation.DSMT4">
                  <p:embed/>
                </p:oleObj>
              </mc:Choice>
              <mc:Fallback>
                <p:oleObj name="Equation" r:id="rId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"/>
                        <a:ext cx="762000" cy="567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rot="5400000" flipH="1" flipV="1">
            <a:off x="3924697" y="3009503"/>
            <a:ext cx="3124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29200" y="43434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029200" y="2971800"/>
            <a:ext cx="18288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486400" y="2514600"/>
            <a:ext cx="2743200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609600" y="533400"/>
          <a:ext cx="189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3" name="Equation" r:id="rId9" imgW="1892160" imgH="876240" progId="Equation.DSMT4">
                  <p:embed/>
                </p:oleObj>
              </mc:Choice>
              <mc:Fallback>
                <p:oleObj name="Equation" r:id="rId9" imgW="18921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1892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5562600" y="457200"/>
          <a:ext cx="939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4" name="Equation" r:id="rId11" imgW="939600" imgH="876240" progId="Equation.DSMT4">
                  <p:embed/>
                </p:oleObj>
              </mc:Choice>
              <mc:Fallback>
                <p:oleObj name="Equation" r:id="rId11" imgW="9396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"/>
                        <a:ext cx="939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1295400" y="2438400"/>
          <a:ext cx="223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5" name="Equation" r:id="rId13" imgW="2234880" imgH="876240" progId="Equation.DSMT4">
                  <p:embed/>
                </p:oleObj>
              </mc:Choice>
              <mc:Fallback>
                <p:oleObj name="Equation" r:id="rId13" imgW="22348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2235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03232"/>
              </p:ext>
            </p:extLst>
          </p:nvPr>
        </p:nvGraphicFramePr>
        <p:xfrm>
          <a:off x="1212850" y="3429000"/>
          <a:ext cx="177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6" name="Equation" r:id="rId15" imgW="1777680" imgH="876240" progId="Equation.DSMT4">
                  <p:embed/>
                </p:oleObj>
              </mc:Choice>
              <mc:Fallback>
                <p:oleObj name="Equation" r:id="rId15" imgW="17776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429000"/>
                        <a:ext cx="177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3048000" y="3429000"/>
          <a:ext cx="1765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7" name="Equation" r:id="rId17" imgW="1765080" imgH="876240" progId="Equation.DSMT4">
                  <p:embed/>
                </p:oleObj>
              </mc:Choice>
              <mc:Fallback>
                <p:oleObj name="Equation" r:id="rId17" imgW="17650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1765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Connector 44"/>
          <p:cNvCxnSpPr/>
          <p:nvPr/>
        </p:nvCxnSpPr>
        <p:spPr>
          <a:xfrm rot="5400000" flipH="1" flipV="1">
            <a:off x="6400800" y="2590800"/>
            <a:ext cx="17526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524500" y="34671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72200" y="37890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θ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5791200" y="2743200"/>
          <a:ext cx="241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8" name="Equation" r:id="rId19" imgW="482400" imgH="876240" progId="Equation.DSMT4">
                  <p:embed/>
                </p:oleObj>
              </mc:Choice>
              <mc:Fallback>
                <p:oleObj name="Equation" r:id="rId19" imgW="4824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3200"/>
                        <a:ext cx="2413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7924800" y="1828800"/>
          <a:ext cx="99060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59" name="Equation" r:id="rId21" imgW="1523880" imgH="876240" progId="Equation.DSMT4">
                  <p:embed/>
                </p:oleObj>
              </mc:Choice>
              <mc:Fallback>
                <p:oleObj name="Equation" r:id="rId21" imgW="15238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28800"/>
                        <a:ext cx="990600" cy="56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09600" y="4495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1219200" y="4800600"/>
          <a:ext cx="4648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60" name="Equation" r:id="rId23" imgW="4647960" imgH="876240" progId="Equation.DSMT4">
                  <p:embed/>
                </p:oleObj>
              </mc:Choice>
              <mc:Fallback>
                <p:oleObj name="Equation" r:id="rId23" imgW="46479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4648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609600" y="1524000"/>
          <a:ext cx="370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61" name="Equation" r:id="rId25" imgW="3708360" imgH="876240" progId="Equation.DSMT4">
                  <p:embed/>
                </p:oleObj>
              </mc:Choice>
              <mc:Fallback>
                <p:oleObj name="Equation" r:id="rId25" imgW="37083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370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0967-746E-40A5-B2D5-B12151A27E2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3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048000" y="6096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74" name="Equation" r:id="rId3" imgW="571320" imgH="342720" progId="Equation.DSMT4">
                  <p:embed/>
                </p:oleObj>
              </mc:Choice>
              <mc:Fallback>
                <p:oleObj name="Equation" r:id="rId3" imgW="571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9600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810000" y="457200"/>
          <a:ext cx="482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75" name="Equation" r:id="rId5" imgW="482400" imgH="876240" progId="Equation.DSMT4">
                  <p:embed/>
                </p:oleObj>
              </mc:Choice>
              <mc:Fallback>
                <p:oleObj name="Equation" r:id="rId5" imgW="4824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"/>
                        <a:ext cx="482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800600" y="609600"/>
          <a:ext cx="762000" cy="56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76" name="Equation" r:id="rId7" imgW="545760" imgH="406080" progId="Equation.DSMT4">
                  <p:embed/>
                </p:oleObj>
              </mc:Choice>
              <mc:Fallback>
                <p:oleObj name="Equation" r:id="rId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"/>
                        <a:ext cx="762000" cy="567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609600" y="533400"/>
          <a:ext cx="189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77" name="Equation" r:id="rId9" imgW="1892160" imgH="876240" progId="Equation.DSMT4">
                  <p:embed/>
                </p:oleObj>
              </mc:Choice>
              <mc:Fallback>
                <p:oleObj name="Equation" r:id="rId9" imgW="18921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1892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5562600" y="457200"/>
          <a:ext cx="939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78" name="Equation" r:id="rId11" imgW="939600" imgH="876240" progId="Equation.DSMT4">
                  <p:embed/>
                </p:oleObj>
              </mc:Choice>
              <mc:Fallback>
                <p:oleObj name="Equation" r:id="rId11" imgW="9396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"/>
                        <a:ext cx="939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22127"/>
              </p:ext>
            </p:extLst>
          </p:nvPr>
        </p:nvGraphicFramePr>
        <p:xfrm>
          <a:off x="1073150" y="2438400"/>
          <a:ext cx="2679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79" name="Equation" r:id="rId13" imgW="2679480" imgH="876240" progId="Equation.DSMT4">
                  <p:embed/>
                </p:oleObj>
              </mc:Choice>
              <mc:Fallback>
                <p:oleObj name="Equation" r:id="rId13" imgW="26794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438400"/>
                        <a:ext cx="2679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53879"/>
              </p:ext>
            </p:extLst>
          </p:nvPr>
        </p:nvGraphicFramePr>
        <p:xfrm>
          <a:off x="1035050" y="3429000"/>
          <a:ext cx="2133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80" name="Equation" r:id="rId15" imgW="2133360" imgH="876240" progId="Equation.DSMT4">
                  <p:embed/>
                </p:oleObj>
              </mc:Choice>
              <mc:Fallback>
                <p:oleObj name="Equation" r:id="rId15" imgW="21333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429000"/>
                        <a:ext cx="2133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19876"/>
              </p:ext>
            </p:extLst>
          </p:nvPr>
        </p:nvGraphicFramePr>
        <p:xfrm>
          <a:off x="3275856" y="3467100"/>
          <a:ext cx="1993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81" name="Equation" r:id="rId17" imgW="1993680" imgH="876240" progId="Equation.DSMT4">
                  <p:embed/>
                </p:oleObj>
              </mc:Choice>
              <mc:Fallback>
                <p:oleObj name="Equation" r:id="rId17" imgW="19936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67100"/>
                        <a:ext cx="1993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521071" y="3352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4486"/>
              </p:ext>
            </p:extLst>
          </p:nvPr>
        </p:nvGraphicFramePr>
        <p:xfrm>
          <a:off x="5943599" y="2057400"/>
          <a:ext cx="4348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82" name="Equation" r:id="rId19" imgW="634680" imgH="876240" progId="Equation.DSMT4">
                  <p:embed/>
                </p:oleObj>
              </mc:Choice>
              <mc:Fallback>
                <p:oleObj name="Equation" r:id="rId19" imgW="6346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599" y="2057400"/>
                        <a:ext cx="4348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16087"/>
              </p:ext>
            </p:extLst>
          </p:nvPr>
        </p:nvGraphicFramePr>
        <p:xfrm>
          <a:off x="6788150" y="1831975"/>
          <a:ext cx="11303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83" name="Equation" r:id="rId21" imgW="1739880" imgH="876240" progId="Equation.DSMT4">
                  <p:embed/>
                </p:oleObj>
              </mc:Choice>
              <mc:Fallback>
                <p:oleObj name="Equation" r:id="rId21" imgW="17398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831975"/>
                        <a:ext cx="11303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09600" y="4495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309327"/>
              </p:ext>
            </p:extLst>
          </p:nvPr>
        </p:nvGraphicFramePr>
        <p:xfrm>
          <a:off x="952500" y="4800600"/>
          <a:ext cx="5181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84" name="Equation" r:id="rId23" imgW="5181480" imgH="876240" progId="Equation.DSMT4">
                  <p:embed/>
                </p:oleObj>
              </mc:Choice>
              <mc:Fallback>
                <p:oleObj name="Equation" r:id="rId23" imgW="51814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00600"/>
                        <a:ext cx="5181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66810"/>
              </p:ext>
            </p:extLst>
          </p:nvPr>
        </p:nvGraphicFramePr>
        <p:xfrm>
          <a:off x="457200" y="1478280"/>
          <a:ext cx="476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85" name="Equation" r:id="rId25" imgW="4762440" imgH="876240" progId="Equation.DSMT4">
                  <p:embed/>
                </p:oleObj>
              </mc:Choice>
              <mc:Fallback>
                <p:oleObj name="Equation" r:id="rId25" imgW="476244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78280"/>
                        <a:ext cx="4762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0967-746E-40A5-B2D5-B12151A27E29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10200" y="4267200"/>
            <a:ext cx="3429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382000" y="2057400"/>
            <a:ext cx="0" cy="2623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77000" y="2438400"/>
            <a:ext cx="19050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315200" y="2438400"/>
            <a:ext cx="10668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2514600"/>
            <a:ext cx="0" cy="1828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77000" y="2514600"/>
            <a:ext cx="952500" cy="1752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09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80072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Question 7 (a) [5 marks</a:t>
            </a:r>
            <a:r>
              <a:rPr lang="en-US" dirty="0" smtClean="0"/>
              <a:t>] (2007 Exam )</a:t>
            </a:r>
            <a:endParaRPr lang="en-US" dirty="0"/>
          </a:p>
          <a:p>
            <a:r>
              <a:rPr lang="en-US" dirty="0"/>
              <a:t>In two dimensions, we perform a shear [shearing angle 45 degrees] by </a:t>
            </a:r>
            <a:r>
              <a:rPr lang="en-US" dirty="0" smtClean="0"/>
              <a:t>means of </a:t>
            </a:r>
            <a:r>
              <a:rPr lang="en-US" dirty="0"/>
              <a:t>forces parallel to an axis which makes an angle of 30 degrees with </a:t>
            </a:r>
            <a:r>
              <a:rPr lang="en-US" dirty="0" smtClean="0"/>
              <a:t>respect to </a:t>
            </a:r>
            <a:r>
              <a:rPr lang="en-US" dirty="0"/>
              <a:t>the positive x-axis. Find the final location of the point which </a:t>
            </a:r>
            <a:r>
              <a:rPr lang="en-US" dirty="0" smtClean="0"/>
              <a:t>was originally </a:t>
            </a:r>
            <a:r>
              <a:rPr lang="en-US" dirty="0"/>
              <a:t>at (x, y) coordinates (0, 1).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91680" y="4119502"/>
            <a:ext cx="72008" cy="175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3568" y="5877272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39652" y="4119502"/>
            <a:ext cx="3276364" cy="190178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41093"/>
              </p:ext>
            </p:extLst>
          </p:nvPr>
        </p:nvGraphicFramePr>
        <p:xfrm>
          <a:off x="914400" y="4651295"/>
          <a:ext cx="73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92"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51295"/>
                        <a:ext cx="736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1763688" y="3573016"/>
            <a:ext cx="2160240" cy="122413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336414"/>
              </p:ext>
            </p:extLst>
          </p:nvPr>
        </p:nvGraphicFramePr>
        <p:xfrm>
          <a:off x="2452142" y="5450331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93" name="Equation" r:id="rId5" imgW="495000" imgH="380880" progId="Equation.DSMT4">
                  <p:embed/>
                </p:oleObj>
              </mc:Choice>
              <mc:Fallback>
                <p:oleObj name="Equation" r:id="rId5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2142" y="5450331"/>
                        <a:ext cx="49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1763688" y="4185084"/>
            <a:ext cx="1080120" cy="169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753146"/>
              </p:ext>
            </p:extLst>
          </p:nvPr>
        </p:nvGraphicFramePr>
        <p:xfrm>
          <a:off x="1691680" y="5097606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94" name="Equation" r:id="rId7" imgW="495000" imgH="380880" progId="Equation.DSMT4">
                  <p:embed/>
                </p:oleObj>
              </mc:Choice>
              <mc:Fallback>
                <p:oleObj name="Equation" r:id="rId7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80" y="5097606"/>
                        <a:ext cx="49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954729"/>
              </p:ext>
            </p:extLst>
          </p:nvPr>
        </p:nvGraphicFramePr>
        <p:xfrm>
          <a:off x="1613237" y="4604900"/>
          <a:ext cx="300902" cy="39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95" name="Equation" r:id="rId9" imgW="164880" imgH="215640" progId="Equation.DSMT4">
                  <p:embed/>
                </p:oleObj>
              </mc:Choice>
              <mc:Fallback>
                <p:oleObj name="Equation" r:id="rId9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3237" y="4604900"/>
                        <a:ext cx="300902" cy="393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69872"/>
              </p:ext>
            </p:extLst>
          </p:nvPr>
        </p:nvGraphicFramePr>
        <p:xfrm>
          <a:off x="2693789" y="3989028"/>
          <a:ext cx="3000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96" name="Equation" r:id="rId11" imgW="164880" imgH="215640" progId="Equation.DSMT4">
                  <p:embed/>
                </p:oleObj>
              </mc:Choice>
              <mc:Fallback>
                <p:oleObj name="Equation" r:id="rId11" imgW="1648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789" y="3989028"/>
                        <a:ext cx="3000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37776" y="3633994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 </a:t>
            </a:r>
            <a:endParaRPr lang="en-SG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338062"/>
              </p:ext>
            </p:extLst>
          </p:nvPr>
        </p:nvGraphicFramePr>
        <p:xfrm>
          <a:off x="6681414" y="3705104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97" name="Equation" r:id="rId13" imgW="711000" imgH="380880" progId="Equation.DSMT4">
                  <p:embed/>
                </p:oleObj>
              </mc:Choice>
              <mc:Fallback>
                <p:oleObj name="Equation" r:id="rId13" imgW="711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1414" y="3705104"/>
                        <a:ext cx="711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43400" y="441424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Shear </a:t>
            </a:r>
            <a:endParaRPr lang="en-SG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31270"/>
              </p:ext>
            </p:extLst>
          </p:nvPr>
        </p:nvGraphicFramePr>
        <p:xfrm>
          <a:off x="5593339" y="4440136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98" name="Equation" r:id="rId15" imgW="495000" imgH="380880" progId="Equation.DSMT4">
                  <p:embed/>
                </p:oleObj>
              </mc:Choice>
              <mc:Fallback>
                <p:oleObj name="Equation" r:id="rId15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93339" y="4440136"/>
                        <a:ext cx="49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308032" y="5070395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 </a:t>
            </a:r>
            <a:endParaRPr lang="en-SG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48071"/>
              </p:ext>
            </p:extLst>
          </p:nvPr>
        </p:nvGraphicFramePr>
        <p:xfrm>
          <a:off x="6804931" y="5212615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99" name="Equation" r:id="rId17" imgW="495000" imgH="380880" progId="Equation.DSMT4">
                  <p:embed/>
                </p:oleObj>
              </mc:Choice>
              <mc:Fallback>
                <p:oleObj name="Equation" r:id="rId17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04931" y="5212615"/>
                        <a:ext cx="49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228184" y="4384496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arallel to x axis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60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640"/>
            <a:ext cx="6696744" cy="598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33264"/>
              </p:ext>
            </p:extLst>
          </p:nvPr>
        </p:nvGraphicFramePr>
        <p:xfrm>
          <a:off x="6732240" y="5838957"/>
          <a:ext cx="2232248" cy="67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500" name="Equation" r:id="rId4" imgW="3568700" imgH="1079500" progId="Equation.DSMT4">
                  <p:embed/>
                </p:oleObj>
              </mc:Choice>
              <mc:Fallback>
                <p:oleObj name="Equation" r:id="rId4" imgW="3568700" imgH="1079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838957"/>
                        <a:ext cx="2232248" cy="6756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7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828" y="224173"/>
            <a:ext cx="1938351" cy="58477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Summary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9415" y="285728"/>
            <a:ext cx="259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learnt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132" y="894156"/>
            <a:ext cx="3220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matrix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955" y="146562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 symmetric matrix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2027" y="2082844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132" y="263807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orthogonal  matrix 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9497" y="4698722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shear 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3881884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5373216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 matrix</a:t>
            </a:r>
            <a:endParaRPr lang="en-US" dirty="0"/>
          </a:p>
        </p:txBody>
      </p:sp>
      <p:graphicFrame>
        <p:nvGraphicFramePr>
          <p:cNvPr id="134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74888"/>
              </p:ext>
            </p:extLst>
          </p:nvPr>
        </p:nvGraphicFramePr>
        <p:xfrm>
          <a:off x="4317975" y="920745"/>
          <a:ext cx="1207522" cy="47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0" name="Equation" r:id="rId3" imgW="1143000" imgH="444500" progId="Equation.DSMT4">
                  <p:embed/>
                </p:oleObj>
              </mc:Choice>
              <mc:Fallback>
                <p:oleObj name="Equation" r:id="rId3" imgW="1143000" imgH="4445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975" y="920745"/>
                        <a:ext cx="1207522" cy="470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804157"/>
              </p:ext>
            </p:extLst>
          </p:nvPr>
        </p:nvGraphicFramePr>
        <p:xfrm>
          <a:off x="4870142" y="1505543"/>
          <a:ext cx="1492788" cy="48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1" name="Equation" r:id="rId5" imgW="1371600" imgH="444500" progId="Equation.DSMT4">
                  <p:embed/>
                </p:oleObj>
              </mc:Choice>
              <mc:Fallback>
                <p:oleObj name="Equation" r:id="rId5" imgW="1371600" imgH="4445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142" y="1505543"/>
                        <a:ext cx="1492788" cy="483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86870"/>
              </p:ext>
            </p:extLst>
          </p:nvPr>
        </p:nvGraphicFramePr>
        <p:xfrm>
          <a:off x="3291720" y="2082844"/>
          <a:ext cx="288032" cy="42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2" name="Equation" r:id="rId7" imgW="215619" imgH="317087" progId="Equation.DSMT4">
                  <p:embed/>
                </p:oleObj>
              </mc:Choice>
              <mc:Fallback>
                <p:oleObj name="Equation" r:id="rId7" imgW="215619" imgH="317087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720" y="2082844"/>
                        <a:ext cx="288032" cy="423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621304"/>
              </p:ext>
            </p:extLst>
          </p:nvPr>
        </p:nvGraphicFramePr>
        <p:xfrm>
          <a:off x="4393248" y="2704539"/>
          <a:ext cx="1474896" cy="50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3" name="Equation" r:id="rId9" imgW="1307532" imgH="444307" progId="Equation.DSMT4">
                  <p:embed/>
                </p:oleObj>
              </mc:Choice>
              <mc:Fallback>
                <p:oleObj name="Equation" r:id="rId9" imgW="1307532" imgH="444307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248" y="2704539"/>
                        <a:ext cx="1474896" cy="5007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89156"/>
              </p:ext>
            </p:extLst>
          </p:nvPr>
        </p:nvGraphicFramePr>
        <p:xfrm>
          <a:off x="2330220" y="3717032"/>
          <a:ext cx="419012" cy="79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4" name="Equation" r:id="rId11" imgW="571252" imgH="1079032" progId="Equation.DSMT4">
                  <p:embed/>
                </p:oleObj>
              </mc:Choice>
              <mc:Fallback>
                <p:oleObj name="Equation" r:id="rId11" imgW="571252" imgH="1079032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220" y="3717032"/>
                        <a:ext cx="419012" cy="791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97933"/>
              </p:ext>
            </p:extLst>
          </p:nvPr>
        </p:nvGraphicFramePr>
        <p:xfrm>
          <a:off x="2982719" y="3924794"/>
          <a:ext cx="829940" cy="43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5" name="Equation" r:id="rId13" imgW="939392" imgH="495085" progId="Equation.DSMT4">
                  <p:embed/>
                </p:oleObj>
              </mc:Choice>
              <mc:Fallback>
                <p:oleObj name="Equation" r:id="rId13" imgW="939392" imgH="495085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719" y="3924794"/>
                        <a:ext cx="829940" cy="43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78724"/>
              </p:ext>
            </p:extLst>
          </p:nvPr>
        </p:nvGraphicFramePr>
        <p:xfrm>
          <a:off x="3019415" y="4293716"/>
          <a:ext cx="2755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6" name="Equation" r:id="rId15" imgW="2755900" imgH="1079500" progId="Equation.DSMT4">
                  <p:embed/>
                </p:oleObj>
              </mc:Choice>
              <mc:Fallback>
                <p:oleObj name="Equation" r:id="rId15" imgW="2755900" imgH="10795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15" y="4293716"/>
                        <a:ext cx="2755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7" name="Object 9"/>
          <p:cNvGraphicFramePr>
            <a:graphicFrameLocks noChangeAspect="1"/>
          </p:cNvGraphicFramePr>
          <p:nvPr/>
        </p:nvGraphicFramePr>
        <p:xfrm>
          <a:off x="3491880" y="5301208"/>
          <a:ext cx="37449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7" name="Equation" r:id="rId17" imgW="3568700" imgH="1079500" progId="Equation.DSMT4">
                  <p:embed/>
                </p:oleObj>
              </mc:Choice>
              <mc:Fallback>
                <p:oleObj name="Equation" r:id="rId17" imgW="3568700" imgH="10795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01208"/>
                        <a:ext cx="37449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428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Special matrices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132" y="3193812"/>
            <a:ext cx="3141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Involutory</a:t>
            </a:r>
            <a:r>
              <a:rPr lang="en-US" dirty="0" smtClean="0"/>
              <a:t> matrix A</a:t>
            </a:r>
            <a:endParaRPr lang="en-S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76236"/>
              </p:ext>
            </p:extLst>
          </p:nvPr>
        </p:nvGraphicFramePr>
        <p:xfrm>
          <a:off x="4128093" y="3251647"/>
          <a:ext cx="1184619" cy="46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58" name="Equation" r:id="rId19" imgW="711000" imgH="279360" progId="Equation.DSMT4">
                  <p:embed/>
                </p:oleObj>
              </mc:Choice>
              <mc:Fallback>
                <p:oleObj name="Equation" r:id="rId19" imgW="711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28093" y="3251647"/>
                        <a:ext cx="1184619" cy="46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00750" cy="439718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5.4 Inverse matrix and unique solution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143000"/>
            <a:ext cx="697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736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A=</a:t>
            </a:r>
            <a:endParaRPr lang="en-US" sz="4000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2514600" y="1371600"/>
          <a:ext cx="24003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8" name="Equation" r:id="rId3" imgW="2400300" imgH="1663700" progId="Equation.DSMT4">
                  <p:embed/>
                </p:oleObj>
              </mc:Choice>
              <mc:Fallback>
                <p:oleObj name="Equation" r:id="rId3" imgW="2400300" imgH="16637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71600"/>
                        <a:ext cx="24003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85800" y="3124200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 an 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828800" y="3200400"/>
          <a:ext cx="115287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9" name="Equation" r:id="rId5" imgW="723586" imgH="253890" progId="Equation.DSMT4">
                  <p:embed/>
                </p:oleObj>
              </mc:Choice>
              <mc:Fallback>
                <p:oleObj name="Equation" r:id="rId5" imgW="723586" imgH="25389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115287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200400" y="3124200"/>
            <a:ext cx="129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matrix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810000"/>
            <a:ext cx="17139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Then  an </a:t>
            </a:r>
            <a:endParaRPr lang="en-US" sz="3200" dirty="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571736" y="3929066"/>
          <a:ext cx="115287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0" name="Equation" r:id="rId7" imgW="723586" imgH="253890" progId="Equation.DSMT4">
                  <p:embed/>
                </p:oleObj>
              </mc:Choice>
              <mc:Fallback>
                <p:oleObj name="Equation" r:id="rId7" imgW="723586" imgH="25389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929066"/>
                        <a:ext cx="115287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85800" y="4495800"/>
            <a:ext cx="434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inverse matrix  of A if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733800" y="3810000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matrix C is said to be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1752600" y="5410200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AC=CA=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3286116" y="5334000"/>
          <a:ext cx="53340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1" name="Equation" r:id="rId8" imgW="330200" imgH="457200" progId="Equation.DSMT4">
                  <p:embed/>
                </p:oleObj>
              </mc:Choice>
              <mc:Fallback>
                <p:oleObj name="Equation" r:id="rId8" imgW="330200" imgH="457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5334000"/>
                        <a:ext cx="533400" cy="73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2385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3372" y="5429264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identity matrix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6360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The inverse matrix of A is denoted by</a:t>
            </a:r>
            <a:endParaRPr lang="en-US" sz="3200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7572396" y="857232"/>
          <a:ext cx="685800" cy="52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82" name="Equation" r:id="rId3" imgW="558558" imgH="431613" progId="Equation.DSMT4">
                  <p:embed/>
                </p:oleObj>
              </mc:Choice>
              <mc:Fallback>
                <p:oleObj name="Equation" r:id="rId3" imgW="558558" imgH="431613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857232"/>
                        <a:ext cx="685800" cy="523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905000"/>
            <a:ext cx="6694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WARNING: We only define inverse for </a:t>
            </a:r>
            <a:endParaRPr lang="en-US" sz="3200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838200" y="2819400"/>
          <a:ext cx="115287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83" name="Equation" r:id="rId5" imgW="723586" imgH="253890" progId="Equation.DSMT4">
                  <p:embed/>
                </p:oleObj>
              </mc:Choice>
              <mc:Fallback>
                <p:oleObj name="Equation" r:id="rId5" imgW="723586" imgH="25389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115287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057400" y="2667000"/>
            <a:ext cx="571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matrices, i.e. square matrices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038600"/>
            <a:ext cx="1232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Let A=</a:t>
            </a:r>
            <a:endParaRPr lang="en-US" sz="3200" dirty="0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828800" y="3657600"/>
          <a:ext cx="24003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84" name="Equation" r:id="rId7" imgW="2400300" imgH="1663700" progId="Equation.DSMT4">
                  <p:embed/>
                </p:oleObj>
              </mc:Choice>
              <mc:Fallback>
                <p:oleObj name="Equation" r:id="rId7" imgW="2400300" imgH="16637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24003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343400" y="4114800"/>
            <a:ext cx="1204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be an </a:t>
            </a:r>
            <a:endParaRPr lang="en-US" sz="3200" dirty="0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5486400" y="4191000"/>
          <a:ext cx="115287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85" name="Equation" r:id="rId9" imgW="723586" imgH="253890" progId="Equation.DSMT4">
                  <p:embed/>
                </p:oleObj>
              </mc:Choice>
              <mc:Fallback>
                <p:oleObj name="Equation" r:id="rId9" imgW="723586" imgH="25389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115287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6934200" y="4114800"/>
            <a:ext cx="1259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matrix</a:t>
            </a:r>
            <a:endParaRPr lang="en-US" sz="32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940152" y="188640"/>
            <a:ext cx="2673986" cy="406398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5.4 Inverse matrix and unique solution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612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B=</a:t>
            </a:r>
            <a:endParaRPr lang="en-US" sz="3200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1447800" y="381000"/>
          <a:ext cx="7334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59" name="Equation" r:id="rId3" imgW="736600" imgH="2247900" progId="Equation.DSMT4">
                  <p:embed/>
                </p:oleObj>
              </mc:Choice>
              <mc:Fallback>
                <p:oleObj name="Equation" r:id="rId3" imgW="736600" imgH="2247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"/>
                        <a:ext cx="733425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990600"/>
            <a:ext cx="603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X=</a:t>
            </a:r>
            <a:endParaRPr lang="en-US" sz="3200" dirty="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4038600" y="381000"/>
          <a:ext cx="762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60" name="Equation" r:id="rId5" imgW="762000" imgH="2247900" progId="Equation.DSMT4">
                  <p:embed/>
                </p:oleObj>
              </mc:Choice>
              <mc:Fallback>
                <p:oleObj name="Equation" r:id="rId5" imgW="762000" imgH="22479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"/>
                        <a:ext cx="76200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85800" y="2971800"/>
            <a:ext cx="403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Consider  a  linear system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2971800"/>
            <a:ext cx="1063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AX=B</a:t>
            </a:r>
            <a:endParaRPr lang="en-US" sz="3200" dirty="0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7589"/>
              </p:ext>
            </p:extLst>
          </p:nvPr>
        </p:nvGraphicFramePr>
        <p:xfrm>
          <a:off x="1898650" y="3810000"/>
          <a:ext cx="24130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61" name="Equation" r:id="rId7" imgW="2412720" imgH="1663560" progId="Equation.DSMT4">
                  <p:embed/>
                </p:oleObj>
              </mc:Choice>
              <mc:Fallback>
                <p:oleObj name="Equation" r:id="rId7" imgW="2412720" imgH="16635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810000"/>
                        <a:ext cx="24130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4343400" y="3581400"/>
          <a:ext cx="762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62" name="Equation" r:id="rId9" imgW="762000" imgH="2247900" progId="Equation.DSMT4">
                  <p:embed/>
                </p:oleObj>
              </mc:Choice>
              <mc:Fallback>
                <p:oleObj name="Equation" r:id="rId9" imgW="762000" imgH="22479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81400"/>
                        <a:ext cx="76200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5638800" y="3657600"/>
          <a:ext cx="7334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63" name="Equation" r:id="rId11" imgW="736600" imgH="2247900" progId="Equation.DSMT4">
                  <p:embed/>
                </p:oleObj>
              </mc:Choice>
              <mc:Fallback>
                <p:oleObj name="Equation" r:id="rId11" imgW="736600" imgH="2247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57600"/>
                        <a:ext cx="733425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14400" y="4267200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i.e.,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5181600" y="42672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940152" y="188640"/>
            <a:ext cx="2673986" cy="406398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5.4 Inverse matrix and unique solution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838200" y="1371600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which is equivalent to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524000" y="2514600"/>
          <a:ext cx="4257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30" name="Equation" r:id="rId3" imgW="4254500" imgH="457200" progId="Equation.DSMT4">
                  <p:embed/>
                </p:oleObj>
              </mc:Choice>
              <mc:Fallback>
                <p:oleObj name="Equation" r:id="rId3" imgW="4254500" imgH="457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42576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447800" y="3048000"/>
          <a:ext cx="4410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31" name="Equation" r:id="rId5" imgW="4406900" imgH="457200" progId="Equation.DSMT4">
                  <p:embed/>
                </p:oleObj>
              </mc:Choice>
              <mc:Fallback>
                <p:oleObj name="Equation" r:id="rId5" imgW="4406900" imgH="457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4410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547664" y="3645024"/>
          <a:ext cx="4392488" cy="23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32" name="Equation" r:id="rId7" imgW="2209800" imgH="76200" progId="Equation.DSMT4">
                  <p:embed/>
                </p:oleObj>
              </mc:Choice>
              <mc:Fallback>
                <p:oleObj name="Equation" r:id="rId7" imgW="2209800" imgH="76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645024"/>
                        <a:ext cx="4392488" cy="239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1447800" y="4038600"/>
          <a:ext cx="4410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33" name="Equation" r:id="rId9" imgW="4406900" imgH="457200" progId="Equation.DSMT4">
                  <p:embed/>
                </p:oleObj>
              </mc:Choice>
              <mc:Fallback>
                <p:oleObj name="Equation" r:id="rId9" imgW="4406900" imgH="457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4410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40152" y="188640"/>
            <a:ext cx="2673986" cy="406398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5.4 Inverse matrix and unique solution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2257349" cy="584775"/>
          </a:xfrm>
          <a:prstGeom prst="rect">
            <a:avLst/>
          </a:prstGeom>
          <a:ln>
            <a:solidFill>
              <a:srgbClr val="1C1C1C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Theorem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457200" y="1066800"/>
            <a:ext cx="7772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linear system of equations AX=B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has a unique solution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and only if A has an inverse 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857356" y="2071678"/>
          <a:ext cx="762000" cy="58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58" name="Equation" r:id="rId3" imgW="558558" imgH="431613" progId="Equation.DSMT4">
                  <p:embed/>
                </p:oleObj>
              </mc:Choice>
              <mc:Fallback>
                <p:oleObj name="Equation" r:id="rId3" imgW="558558" imgH="431613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071678"/>
                        <a:ext cx="762000" cy="581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67544" y="3500438"/>
            <a:ext cx="2230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to find </a:t>
            </a:r>
            <a:endParaRPr lang="en-US" sz="3200" dirty="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699792" y="3500438"/>
          <a:ext cx="685800" cy="52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59" name="Equation" r:id="rId5" imgW="558558" imgH="431613" progId="Equation.DSMT4">
                  <p:embed/>
                </p:oleObj>
              </mc:Choice>
              <mc:Fallback>
                <p:oleObj name="Equation" r:id="rId5" imgW="558558" imgH="431613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500438"/>
                        <a:ext cx="685800" cy="523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563888" y="3500438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if</a:t>
            </a:r>
            <a:endParaRPr lang="en-US" sz="3200" dirty="0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283968" y="3500438"/>
          <a:ext cx="66188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60" name="Equation" r:id="rId6" imgW="558558" imgH="431613" progId="Equation.DSMT4">
                  <p:embed/>
                </p:oleObj>
              </mc:Choice>
              <mc:Fallback>
                <p:oleObj name="Equation" r:id="rId6" imgW="558558" imgH="431613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500438"/>
                        <a:ext cx="66188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5076056" y="3571876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exists?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472" y="4357694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We can perform elementary row operations  to A  to get </a:t>
            </a:r>
            <a:endParaRPr lang="en-US" sz="3200" dirty="0"/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860032" y="4941168"/>
          <a:ext cx="762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61" name="Equation" r:id="rId7" imgW="558558" imgH="431613" progId="Equation.DSMT4">
                  <p:embed/>
                </p:oleObj>
              </mc:Choice>
              <mc:Fallback>
                <p:oleObj name="Equation" r:id="rId7" imgW="558558" imgH="431613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941168"/>
                        <a:ext cx="7620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544" y="2857496"/>
            <a:ext cx="6606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Remark: B can be any n-dim vector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00192" y="2060848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 omitted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940152" y="188640"/>
            <a:ext cx="2673986" cy="406398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5.4 Inverse matrix and unique solution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5373216"/>
            <a:ext cx="2404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Appendix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56328" grpId="0"/>
      <p:bldP spid="15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683568" y="1268760"/>
            <a:ext cx="20574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3x3 Matrix</a:t>
            </a:r>
          </a:p>
        </p:txBody>
      </p:sp>
      <p:sp>
        <p:nvSpPr>
          <p:cNvPr id="385038" name="Text Box 14"/>
          <p:cNvSpPr txBox="1">
            <a:spLocks noChangeArrowheads="1"/>
          </p:cNvSpPr>
          <p:nvPr/>
        </p:nvSpPr>
        <p:spPr bwMode="auto">
          <a:xfrm>
            <a:off x="1000101" y="2714620"/>
            <a:ext cx="6452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000000"/>
                </a:solidFill>
              </a:rPr>
              <a:t>m x n</a:t>
            </a:r>
            <a:r>
              <a:rPr lang="en-US" sz="3200" dirty="0"/>
              <a:t> Matrix: </a:t>
            </a:r>
            <a:r>
              <a:rPr lang="en-US" sz="3200" dirty="0">
                <a:solidFill>
                  <a:srgbClr val="000000"/>
                </a:solidFill>
              </a:rPr>
              <a:t>m</a:t>
            </a:r>
            <a:r>
              <a:rPr lang="en-US" sz="3200" dirty="0"/>
              <a:t> rows, </a:t>
            </a:r>
            <a:r>
              <a:rPr lang="en-US" sz="3200" dirty="0">
                <a:solidFill>
                  <a:srgbClr val="000000"/>
                </a:solidFill>
              </a:rPr>
              <a:t>n</a:t>
            </a:r>
            <a:r>
              <a:rPr lang="en-US" sz="3200" dirty="0"/>
              <a:t> columns</a:t>
            </a:r>
          </a:p>
        </p:txBody>
      </p:sp>
      <p:sp>
        <p:nvSpPr>
          <p:cNvPr id="385041" name="Text Box 17"/>
          <p:cNvSpPr txBox="1">
            <a:spLocks noChangeArrowheads="1"/>
          </p:cNvSpPr>
          <p:nvPr/>
        </p:nvSpPr>
        <p:spPr bwMode="auto">
          <a:xfrm>
            <a:off x="2195736" y="5661248"/>
            <a:ext cx="5143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Entry at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</a:t>
            </a:r>
            <a:r>
              <a:rPr lang="en-US" dirty="0"/>
              <a:t>row </a:t>
            </a:r>
            <a:r>
              <a:rPr lang="en-US" dirty="0">
                <a:solidFill>
                  <a:srgbClr val="000000"/>
                </a:solidFill>
              </a:rPr>
              <a:t>j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column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286644" y="214290"/>
            <a:ext cx="1643074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 What is a Matrix?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98337" name="Object 1"/>
          <p:cNvGraphicFramePr>
            <a:graphicFrameLocks noChangeAspect="1"/>
          </p:cNvGraphicFramePr>
          <p:nvPr/>
        </p:nvGraphicFramePr>
        <p:xfrm>
          <a:off x="2915816" y="3212976"/>
          <a:ext cx="2016224" cy="140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97" name="Equation" r:id="rId3" imgW="1600200" imgH="1117600" progId="Equation.DSMT4">
                  <p:embed/>
                </p:oleObj>
              </mc:Choice>
              <mc:Fallback>
                <p:oleObj name="Equation" r:id="rId3" imgW="1600200" imgH="1117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212976"/>
                        <a:ext cx="2016224" cy="140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7584" y="4797152"/>
            <a:ext cx="266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may write</a:t>
            </a:r>
            <a:endParaRPr lang="en-US" sz="3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4283113" y="5446079"/>
            <a:ext cx="432048" cy="28632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2843808" y="764704"/>
          <a:ext cx="26289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98" name="Equation" r:id="rId5" imgW="2628900" imgH="1638300" progId="Equation.DSMT4">
                  <p:embed/>
                </p:oleObj>
              </mc:Choice>
              <mc:Fallback>
                <p:oleObj name="Equation" r:id="rId5" imgW="2628900" imgH="16383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764704"/>
                        <a:ext cx="26289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3707904" y="4797152"/>
          <a:ext cx="134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99" name="Equation" r:id="rId7" imgW="1346200" imgH="596900" progId="Equation.DSMT4">
                  <p:embed/>
                </p:oleObj>
              </mc:Choice>
              <mc:Fallback>
                <p:oleObj name="Equation" r:id="rId7" imgW="1346200" imgH="5969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797152"/>
                        <a:ext cx="1346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1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90864" cy="487362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5.5 Determinants and inverse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457200" y="838200"/>
            <a:ext cx="7315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this section, we introduce determinants, which help us to determine</a:t>
            </a:r>
            <a:r>
              <a:rPr 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whether an 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533400" y="2057400"/>
          <a:ext cx="938389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34" name="Equation" r:id="rId3" imgW="723586" imgH="253890" progId="Equation.DSMT4">
                  <p:embed/>
                </p:oleObj>
              </mc:Choice>
              <mc:Fallback>
                <p:oleObj name="Equation" r:id="rId3" imgW="723586" imgH="25389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938389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76400" y="1905000"/>
            <a:ext cx="502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matrix has an inverse or not.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590800"/>
            <a:ext cx="16546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Consider</a:t>
            </a:r>
            <a:endParaRPr lang="en-US" sz="3200" dirty="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286000" y="3048000"/>
          <a:ext cx="17240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35" name="Equation" r:id="rId5" imgW="1727200" imgH="1079500" progId="Equation.DSMT4">
                  <p:embed/>
                </p:oleObj>
              </mc:Choice>
              <mc:Fallback>
                <p:oleObj name="Equation" r:id="rId5" imgW="1727200" imgH="1079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0"/>
                        <a:ext cx="17240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114800" y="3048000"/>
          <a:ext cx="762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36" name="Equation" r:id="rId7" imgW="762000" imgH="1104900" progId="Equation.DSMT4">
                  <p:embed/>
                </p:oleObj>
              </mc:Choice>
              <mc:Fallback>
                <p:oleObj name="Equation" r:id="rId7" imgW="762000" imgH="11049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0"/>
                        <a:ext cx="7620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5334000" y="3048000"/>
          <a:ext cx="7334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37" name="Equation" r:id="rId9" imgW="736600" imgH="1104900" progId="Equation.DSMT4">
                  <p:embed/>
                </p:oleObj>
              </mc:Choice>
              <mc:Fallback>
                <p:oleObj name="Equation" r:id="rId9" imgW="736600" imgH="11049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0"/>
                        <a:ext cx="7334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768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57200" y="40386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1905000" y="4419600"/>
          <a:ext cx="2524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38" name="Equation" r:id="rId11" imgW="2527300" imgH="444500" progId="Equation.DSMT4">
                  <p:embed/>
                </p:oleObj>
              </mc:Choice>
              <mc:Fallback>
                <p:oleObj name="Equation" r:id="rId11" imgW="2527300" imgH="4445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25241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1828800" y="5029200"/>
          <a:ext cx="2628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39" name="Equation" r:id="rId13" imgW="2628900" imgH="444500" progId="Equation.DSMT4">
                  <p:embed/>
                </p:oleObj>
              </mc:Choice>
              <mc:Fallback>
                <p:oleObj name="Equation" r:id="rId13" imgW="2628900" imgH="444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26289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876800" y="4343400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4953000" y="49530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66571" grpId="0"/>
      <p:bldP spid="23" grpId="0"/>
      <p:bldP spid="665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609600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2514600" y="685800"/>
          <a:ext cx="2171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48" name="Equation" r:id="rId4" imgW="2171700" imgH="444500" progId="Equation.DSMT4">
                  <p:embed/>
                </p:oleObj>
              </mc:Choice>
              <mc:Fallback>
                <p:oleObj name="Equation" r:id="rId4" imgW="2171700" imgH="4445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85800"/>
                        <a:ext cx="2171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0" y="533400"/>
            <a:ext cx="767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get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066800" y="1371600"/>
          <a:ext cx="4981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49" name="Equation" r:id="rId6" imgW="4978400" imgH="444500" progId="Equation.DSMT4">
                  <p:embed/>
                </p:oleObj>
              </mc:Choice>
              <mc:Fallback>
                <p:oleObj name="Equation" r:id="rId6" imgW="4978400" imgH="444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49815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62000" y="1981200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Similarly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49162"/>
              </p:ext>
            </p:extLst>
          </p:nvPr>
        </p:nvGraphicFramePr>
        <p:xfrm>
          <a:off x="1295400" y="2590800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50" name="Equation" r:id="rId8" imgW="5029200" imgH="444240" progId="Equation.DSMT4">
                  <p:embed/>
                </p:oleObj>
              </mc:Choice>
              <mc:Fallback>
                <p:oleObj name="Equation" r:id="rId8" imgW="5029200" imgH="4442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5029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09600" y="3352800"/>
            <a:ext cx="691086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Therefore the linear system of equations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has unique solution if and only if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58439" name="Object 7"/>
          <p:cNvGraphicFramePr>
            <a:graphicFrameLocks noChangeAspect="1"/>
          </p:cNvGraphicFramePr>
          <p:nvPr/>
        </p:nvGraphicFramePr>
        <p:xfrm>
          <a:off x="2627784" y="4797152"/>
          <a:ext cx="3665614" cy="58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51" name="Equation" r:id="rId10" imgW="2768600" imgH="444500" progId="Equation.DSMT4">
                  <p:embed/>
                </p:oleObj>
              </mc:Choice>
              <mc:Fallback>
                <p:oleObj name="Equation" r:id="rId10" imgW="2768600" imgH="4445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97152"/>
                        <a:ext cx="3665614" cy="58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609600" y="53340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define  the determinant of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685800" y="1371600"/>
          <a:ext cx="17240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76" name="Equation" r:id="rId3" imgW="1727200" imgH="1079500" progId="Equation.DSMT4">
                  <p:embed/>
                </p:oleObj>
              </mc:Choice>
              <mc:Fallback>
                <p:oleObj name="Equation" r:id="rId3" imgW="1727200" imgH="10795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17240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743200" y="1676400"/>
            <a:ext cx="1140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to be </a:t>
            </a:r>
            <a:endParaRPr lang="en-US" sz="3200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038600" y="1676400"/>
          <a:ext cx="2171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77" name="Equation" r:id="rId5" imgW="2171700" imgH="444500" progId="Equation.DSMT4">
                  <p:embed/>
                </p:oleObj>
              </mc:Choice>
              <mc:Fallback>
                <p:oleObj name="Equation" r:id="rId5" imgW="2171700" imgH="444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2171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33400" y="2743200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write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581400"/>
            <a:ext cx="740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det</a:t>
            </a:r>
            <a:endParaRPr lang="en-US" sz="3200" dirty="0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600200" y="3276600"/>
          <a:ext cx="17240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78" name="Equation" r:id="rId7" imgW="1727200" imgH="1079500" progId="Equation.DSMT4">
                  <p:embed/>
                </p:oleObj>
              </mc:Choice>
              <mc:Fallback>
                <p:oleObj name="Equation" r:id="rId7" imgW="1727200" imgH="10795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17240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3810000" y="3657600"/>
          <a:ext cx="2171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79" name="Equation" r:id="rId8" imgW="2171700" imgH="444500" progId="Equation.DSMT4">
                  <p:embed/>
                </p:oleObj>
              </mc:Choice>
              <mc:Fallback>
                <p:oleObj name="Equation" r:id="rId8" imgW="2171700" imgH="444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171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914400" y="4648200"/>
            <a:ext cx="63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or </a:t>
            </a:r>
            <a:endParaRPr lang="en-US" sz="3200" dirty="0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1828800" y="4572000"/>
          <a:ext cx="14763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80" name="Equation" r:id="rId9" imgW="1473200" imgH="1079500" progId="Equation.DSMT4">
                  <p:embed/>
                </p:oleObj>
              </mc:Choice>
              <mc:Fallback>
                <p:oleObj name="Equation" r:id="rId9" imgW="1473200" imgH="10795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14763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3886200" y="4876800"/>
          <a:ext cx="2171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81" name="Equation" r:id="rId11" imgW="2171700" imgH="444500" progId="Equation.DSMT4">
                  <p:embed/>
                </p:oleObj>
              </mc:Choice>
              <mc:Fallback>
                <p:oleObj name="Equation" r:id="rId11" imgW="2171700" imgH="444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76800"/>
                        <a:ext cx="2171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352800" y="3581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4800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838200"/>
            <a:ext cx="790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Let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95400" y="83820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A=</a:t>
            </a:r>
            <a:endParaRPr lang="en-US" sz="3200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1905000" y="381000"/>
          <a:ext cx="258127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06" name="Equation" r:id="rId3" imgW="2578100" imgH="1663700" progId="Equation.DSMT4">
                  <p:embed/>
                </p:oleObj>
              </mc:Choice>
              <mc:Fallback>
                <p:oleObj name="Equation" r:id="rId3" imgW="2578100" imgH="16637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2581275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57200" y="2133600"/>
            <a:ext cx="655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 we define the determinant of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(denoted by  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 or      )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4343400" y="2667000"/>
          <a:ext cx="409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07" name="Equation" r:id="rId5" imgW="406224" imgH="520474" progId="Equation.DSMT4">
                  <p:embed/>
                </p:oleObj>
              </mc:Choice>
              <mc:Fallback>
                <p:oleObj name="Equation" r:id="rId5" imgW="406224" imgH="520474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4095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57200" y="3276600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 be</a:t>
            </a:r>
            <a:r>
              <a:rPr lang="en-US" sz="3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676400" y="4191000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08" name="Equation" r:id="rId7" imgW="444307" imgH="444307" progId="Equation.DSMT4">
                  <p:embed/>
                </p:oleObj>
              </mc:Choice>
              <mc:Fallback>
                <p:oleObj name="Equation" r:id="rId7" imgW="444307" imgH="444307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4476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2209800" y="3886200"/>
          <a:ext cx="11715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09" name="Equation" r:id="rId9" imgW="1168400" imgH="1104900" progId="Equation.DSMT4">
                  <p:embed/>
                </p:oleObj>
              </mc:Choice>
              <mc:Fallback>
                <p:oleObj name="Equation" r:id="rId9" imgW="1168400" imgH="11049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117157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3505200" y="4191000"/>
          <a:ext cx="68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10" name="Equation" r:id="rId11" imgW="685502" imgH="444307" progId="Equation.DSMT4">
                  <p:embed/>
                </p:oleObj>
              </mc:Choice>
              <mc:Fallback>
                <p:oleObj name="Equation" r:id="rId11" imgW="685502" imgH="444307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6858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4267200" y="3962400"/>
          <a:ext cx="1143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11" name="Equation" r:id="rId13" imgW="1143000" imgH="1104900" progId="Equation.DSMT4">
                  <p:embed/>
                </p:oleObj>
              </mc:Choice>
              <mc:Fallback>
                <p:oleObj name="Equation" r:id="rId13" imgW="1143000" imgH="11049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62400"/>
                        <a:ext cx="11430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5562600" y="42672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12" name="Equation" r:id="rId15" imgW="685800" imgH="457200" progId="Equation.DSMT4">
                  <p:embed/>
                </p:oleObj>
              </mc:Choice>
              <mc:Fallback>
                <p:oleObj name="Equation" r:id="rId15" imgW="685800" imgH="457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67200"/>
                        <a:ext cx="68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6400800" y="3962400"/>
          <a:ext cx="11525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13" name="Equation" r:id="rId17" imgW="1155700" imgH="1104900" progId="Equation.DSMT4">
                  <p:embed/>
                </p:oleObj>
              </mc:Choice>
              <mc:Fallback>
                <p:oleObj name="Equation" r:id="rId17" imgW="1155700" imgH="11049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62400"/>
                        <a:ext cx="11525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3000" y="41148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7224" y="5357826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get this? see next slide</a:t>
            </a:r>
            <a:endParaRPr lang="en-US" sz="2400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1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3644900"/>
            <a:ext cx="86423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411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2060575"/>
            <a:ext cx="3157537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0113" y="1989138"/>
            <a:ext cx="2376487" cy="1511300"/>
            <a:chOff x="793" y="1253"/>
            <a:chExt cx="1497" cy="952"/>
          </a:xfrm>
        </p:grpSpPr>
        <p:sp>
          <p:nvSpPr>
            <p:cNvPr id="474119" name="Oval 7"/>
            <p:cNvSpPr>
              <a:spLocks noChangeArrowheads="1"/>
            </p:cNvSpPr>
            <p:nvPr/>
          </p:nvSpPr>
          <p:spPr bwMode="auto">
            <a:xfrm>
              <a:off x="793" y="1253"/>
              <a:ext cx="499" cy="36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0" name="Line 8"/>
            <p:cNvSpPr>
              <a:spLocks noChangeShapeType="1"/>
            </p:cNvSpPr>
            <p:nvPr/>
          </p:nvSpPr>
          <p:spPr bwMode="auto">
            <a:xfrm>
              <a:off x="1292" y="1480"/>
              <a:ext cx="9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4121" name="Line 9"/>
            <p:cNvSpPr>
              <a:spLocks noChangeShapeType="1"/>
            </p:cNvSpPr>
            <p:nvPr/>
          </p:nvSpPr>
          <p:spPr bwMode="auto">
            <a:xfrm>
              <a:off x="1020" y="1616"/>
              <a:ext cx="0" cy="58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42988" y="1989138"/>
            <a:ext cx="2447925" cy="1511300"/>
            <a:chOff x="839" y="1253"/>
            <a:chExt cx="1542" cy="952"/>
          </a:xfrm>
        </p:grpSpPr>
        <p:sp>
          <p:nvSpPr>
            <p:cNvPr id="474123" name="Oval 11"/>
            <p:cNvSpPr>
              <a:spLocks noChangeArrowheads="1"/>
            </p:cNvSpPr>
            <p:nvPr/>
          </p:nvSpPr>
          <p:spPr bwMode="auto">
            <a:xfrm>
              <a:off x="1882" y="1253"/>
              <a:ext cx="499" cy="36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4" name="Line 12"/>
            <p:cNvSpPr>
              <a:spLocks noChangeShapeType="1"/>
            </p:cNvSpPr>
            <p:nvPr/>
          </p:nvSpPr>
          <p:spPr bwMode="auto">
            <a:xfrm>
              <a:off x="2109" y="1616"/>
              <a:ext cx="0" cy="58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4125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104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971550" y="1989138"/>
            <a:ext cx="2520950" cy="1511300"/>
            <a:chOff x="793" y="1253"/>
            <a:chExt cx="1588" cy="952"/>
          </a:xfrm>
        </p:grpSpPr>
        <p:sp>
          <p:nvSpPr>
            <p:cNvPr id="474127" name="Oval 15"/>
            <p:cNvSpPr>
              <a:spLocks noChangeArrowheads="1"/>
            </p:cNvSpPr>
            <p:nvPr/>
          </p:nvSpPr>
          <p:spPr bwMode="auto">
            <a:xfrm>
              <a:off x="1338" y="1253"/>
              <a:ext cx="499" cy="36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8" name="Line 16"/>
            <p:cNvSpPr>
              <a:spLocks noChangeShapeType="1"/>
            </p:cNvSpPr>
            <p:nvPr/>
          </p:nvSpPr>
          <p:spPr bwMode="auto">
            <a:xfrm>
              <a:off x="1837" y="1480"/>
              <a:ext cx="5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4129" name="Line 17"/>
            <p:cNvSpPr>
              <a:spLocks noChangeShapeType="1"/>
            </p:cNvSpPr>
            <p:nvPr/>
          </p:nvSpPr>
          <p:spPr bwMode="auto">
            <a:xfrm>
              <a:off x="1565" y="1616"/>
              <a:ext cx="0" cy="58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4130" name="Line 18"/>
            <p:cNvSpPr>
              <a:spLocks noChangeShapeType="1"/>
            </p:cNvSpPr>
            <p:nvPr/>
          </p:nvSpPr>
          <p:spPr bwMode="auto">
            <a:xfrm>
              <a:off x="793" y="1480"/>
              <a:ext cx="5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4131" name="Text Box 19"/>
          <p:cNvSpPr txBox="1">
            <a:spLocks noChangeArrowheads="1"/>
          </p:cNvSpPr>
          <p:nvPr/>
        </p:nvSpPr>
        <p:spPr bwMode="auto">
          <a:xfrm>
            <a:off x="785786" y="5143512"/>
            <a:ext cx="27146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called cofactor expansion</a:t>
            </a:r>
            <a:endParaRPr lang="en-US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11560" y="4293096"/>
            <a:ext cx="5654675" cy="1929079"/>
            <a:chOff x="585" y="2699"/>
            <a:chExt cx="3562" cy="1462"/>
          </a:xfrm>
        </p:grpSpPr>
        <p:pic>
          <p:nvPicPr>
            <p:cNvPr id="474133" name="Picture 2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80" y="3339"/>
              <a:ext cx="1267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4134" name="Line 22"/>
            <p:cNvSpPr>
              <a:spLocks noChangeShapeType="1"/>
            </p:cNvSpPr>
            <p:nvPr/>
          </p:nvSpPr>
          <p:spPr bwMode="auto">
            <a:xfrm flipH="1" flipV="1">
              <a:off x="585" y="2699"/>
              <a:ext cx="2430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4135" name="Line 23"/>
            <p:cNvSpPr>
              <a:spLocks noChangeShapeType="1"/>
            </p:cNvSpPr>
            <p:nvPr/>
          </p:nvSpPr>
          <p:spPr bwMode="auto">
            <a:xfrm flipH="1" flipV="1">
              <a:off x="2295" y="2699"/>
              <a:ext cx="1215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4136" name="Line 24"/>
            <p:cNvSpPr>
              <a:spLocks noChangeShapeType="1"/>
            </p:cNvSpPr>
            <p:nvPr/>
          </p:nvSpPr>
          <p:spPr bwMode="auto">
            <a:xfrm flipV="1">
              <a:off x="3923" y="2753"/>
              <a:ext cx="172" cy="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5786" y="1357298"/>
            <a:ext cx="100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29520" y="3357562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cofactor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4572000" y="3286124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cofactor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5918" y="3429000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cofactor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411760" y="620688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1" grpId="0"/>
      <p:bldP spid="26" grpId="0"/>
      <p:bldP spid="27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611188" y="1052513"/>
            <a:ext cx="7273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Cofactor expansion can be done about any row or column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3568" y="4214818"/>
            <a:ext cx="5827713" cy="1922482"/>
            <a:chOff x="476" y="2704"/>
            <a:chExt cx="3671" cy="1457"/>
          </a:xfrm>
        </p:grpSpPr>
        <p:pic>
          <p:nvPicPr>
            <p:cNvPr id="475141" name="Picture 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80" y="3339"/>
              <a:ext cx="1267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5142" name="Line 6"/>
            <p:cNvSpPr>
              <a:spLocks noChangeShapeType="1"/>
            </p:cNvSpPr>
            <p:nvPr/>
          </p:nvSpPr>
          <p:spPr bwMode="auto">
            <a:xfrm flipH="1" flipV="1">
              <a:off x="476" y="2704"/>
              <a:ext cx="2495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43" name="Line 7"/>
            <p:cNvSpPr>
              <a:spLocks noChangeShapeType="1"/>
            </p:cNvSpPr>
            <p:nvPr/>
          </p:nvSpPr>
          <p:spPr bwMode="auto">
            <a:xfrm flipH="1" flipV="1">
              <a:off x="2321" y="2704"/>
              <a:ext cx="1179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44" name="Line 8"/>
            <p:cNvSpPr>
              <a:spLocks noChangeShapeType="1"/>
            </p:cNvSpPr>
            <p:nvPr/>
          </p:nvSpPr>
          <p:spPr bwMode="auto">
            <a:xfrm flipV="1">
              <a:off x="3941" y="2758"/>
              <a:ext cx="91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7514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2060575"/>
            <a:ext cx="26987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514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3500438"/>
            <a:ext cx="859631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472" y="5072074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matrix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857224" y="4643446"/>
            <a:ext cx="714380" cy="4286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ChangeArrowheads="1"/>
          </p:cNvSpPr>
          <p:nvPr/>
        </p:nvSpPr>
        <p:spPr bwMode="auto">
          <a:xfrm>
            <a:off x="1000100" y="4286256"/>
            <a:ext cx="7704137" cy="1944687"/>
          </a:xfrm>
          <a:prstGeom prst="rect">
            <a:avLst/>
          </a:prstGeom>
          <a:solidFill>
            <a:srgbClr val="CCFFCC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1000100" y="2428868"/>
            <a:ext cx="7561262" cy="1800225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254125" cy="50323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Examples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7616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1125538"/>
            <a:ext cx="22225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616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2708275"/>
            <a:ext cx="700246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616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3860800"/>
            <a:ext cx="285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616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572008"/>
            <a:ext cx="728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616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715016"/>
            <a:ext cx="285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6170" name="AutoShape 10"/>
          <p:cNvSpPr>
            <a:spLocks noChangeArrowheads="1"/>
          </p:cNvSpPr>
          <p:nvPr/>
        </p:nvSpPr>
        <p:spPr bwMode="auto">
          <a:xfrm>
            <a:off x="2916238" y="1196975"/>
            <a:ext cx="1225550" cy="288925"/>
          </a:xfrm>
          <a:prstGeom prst="leftArrow">
            <a:avLst>
              <a:gd name="adj1" fmla="val 50000"/>
              <a:gd name="adj2" fmla="val 10604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171" name="AutoShape 11"/>
          <p:cNvSpPr>
            <a:spLocks noChangeArrowheads="1"/>
          </p:cNvSpPr>
          <p:nvPr/>
        </p:nvSpPr>
        <p:spPr bwMode="auto">
          <a:xfrm>
            <a:off x="2916238" y="1628775"/>
            <a:ext cx="1225550" cy="288925"/>
          </a:xfrm>
          <a:prstGeom prst="leftArrow">
            <a:avLst>
              <a:gd name="adj1" fmla="val 50000"/>
              <a:gd name="adj2" fmla="val 106044"/>
            </a:avLst>
          </a:prstGeom>
          <a:solidFill>
            <a:srgbClr val="CCFFCC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572264" y="214290"/>
            <a:ext cx="2357454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5.5 Determinants and inverse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6016" y="692696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 animBg="1"/>
      <p:bldP spid="476163" grpId="0" animBg="1"/>
      <p:bldP spid="476170" grpId="0" animBg="1"/>
      <p:bldP spid="47617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611188" y="1052513"/>
            <a:ext cx="727392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Cofactor expansion can be used for any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C1C1C"/>
                </a:solidFill>
              </a:rPr>
              <a:t>n x n</a:t>
            </a:r>
            <a:r>
              <a:rPr lang="en-US"/>
              <a:t> determinant</a:t>
            </a:r>
          </a:p>
        </p:txBody>
      </p:sp>
      <p:pic>
        <p:nvPicPr>
          <p:cNvPr id="4771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8" y="2565400"/>
            <a:ext cx="3544887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71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3357562"/>
            <a:ext cx="26289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272039" cy="574675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2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800" b="1" dirty="0" smtClean="0">
                <a:solidFill>
                  <a:srgbClr val="C00000"/>
                </a:solidFill>
              </a:rPr>
              <a:t> method (cofactor expansion) finding </a:t>
            </a:r>
            <a:r>
              <a:rPr lang="en-US" sz="2800" b="1" dirty="0">
                <a:solidFill>
                  <a:srgbClr val="C00000"/>
                </a:solidFill>
              </a:rPr>
              <a:t>Inverse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39155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Work out the matrix of cofactor of </a:t>
            </a:r>
            <a:r>
              <a:rPr lang="en-US" sz="2400" dirty="0" smtClean="0"/>
              <a:t>each entry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Take transpose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Divide </a:t>
            </a:r>
            <a:r>
              <a:rPr lang="en-US" sz="2400" dirty="0"/>
              <a:t>by determinant</a:t>
            </a:r>
          </a:p>
        </p:txBody>
      </p:sp>
      <p:pic>
        <p:nvPicPr>
          <p:cNvPr id="49357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1714488"/>
            <a:ext cx="2663825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357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5558" y="3645024"/>
            <a:ext cx="7308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1052513"/>
            <a:ext cx="2663825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4596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486" y="2492896"/>
            <a:ext cx="7308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4598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5301208"/>
            <a:ext cx="26543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383607" cy="719138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5.2 Matrix </a:t>
            </a:r>
            <a:r>
              <a:rPr lang="en-US" sz="2800" b="1" dirty="0" smtClean="0">
                <a:solidFill>
                  <a:srgbClr val="C00000"/>
                </a:solidFill>
              </a:rPr>
              <a:t>operations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540084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 dirty="0"/>
              <a:t>Matrix addition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 dirty="0"/>
              <a:t>Scalar multiplication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 dirty="0"/>
              <a:t>Matrix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933056"/>
            <a:ext cx="4336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Matrix transposition 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7744" y="1340768"/>
                <a:ext cx="2304256" cy="923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𝐴</m:t>
                      </m:r>
                      <m:r>
                        <a:rPr lang="en-US" sz="3200" i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340768"/>
                <a:ext cx="2304256" cy="9235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71600" y="2708920"/>
                <a:ext cx="6244851" cy="2038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200" i="1">
                              <a:latin typeface="Cambria Math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det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𝐴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sz="32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𝑎𝑑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𝑏𝑐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sz="32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708920"/>
                <a:ext cx="6244851" cy="20387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71600" y="104838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2264291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332656"/>
            <a:ext cx="3522118" cy="52322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Inverse of 2x2 matrix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047903" cy="503238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Important Properties of Determinants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419872" y="3861048"/>
            <a:ext cx="3207052" cy="647700"/>
            <a:chOff x="2971" y="2296"/>
            <a:chExt cx="2059" cy="408"/>
          </a:xfrm>
        </p:grpSpPr>
        <p:sp>
          <p:nvSpPr>
            <p:cNvPr id="478223" name="Text Box 15"/>
            <p:cNvSpPr txBox="1">
              <a:spLocks noChangeArrowheads="1"/>
            </p:cNvSpPr>
            <p:nvPr/>
          </p:nvSpPr>
          <p:spPr bwMode="auto">
            <a:xfrm>
              <a:off x="3896" y="2296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size of </a:t>
              </a:r>
              <a:r>
                <a:rPr lang="en-US" b="1" i="1" dirty="0">
                  <a:solidFill>
                    <a:srgbClr val="1C1C1C"/>
                  </a:solidFill>
                </a:rPr>
                <a:t>M</a:t>
              </a:r>
            </a:p>
          </p:txBody>
        </p:sp>
        <p:sp>
          <p:nvSpPr>
            <p:cNvPr id="478224" name="Line 16"/>
            <p:cNvSpPr>
              <a:spLocks noChangeShapeType="1"/>
            </p:cNvSpPr>
            <p:nvPr/>
          </p:nvSpPr>
          <p:spPr bwMode="auto">
            <a:xfrm flipH="1">
              <a:off x="2971" y="2523"/>
              <a:ext cx="87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6572264" y="214290"/>
            <a:ext cx="2357454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5.5 Determinants and inverse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46562" name="Object 2"/>
          <p:cNvGraphicFramePr>
            <a:graphicFrameLocks noChangeAspect="1"/>
          </p:cNvGraphicFramePr>
          <p:nvPr/>
        </p:nvGraphicFramePr>
        <p:xfrm>
          <a:off x="683568" y="1196752"/>
          <a:ext cx="6984776" cy="57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21" name="Equation" r:id="rId3" imgW="5130800" imgH="419100" progId="Equation.DSMT4">
                  <p:embed/>
                </p:oleObj>
              </mc:Choice>
              <mc:Fallback>
                <p:oleObj name="Equation" r:id="rId3" imgW="5130800" imgH="4191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96752"/>
                        <a:ext cx="6984776" cy="570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63" name="Object 3"/>
          <p:cNvGraphicFramePr>
            <a:graphicFrameLocks noChangeAspect="1"/>
          </p:cNvGraphicFramePr>
          <p:nvPr/>
        </p:nvGraphicFramePr>
        <p:xfrm>
          <a:off x="827584" y="2780928"/>
          <a:ext cx="3384376" cy="634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22" name="Equation" r:id="rId5" imgW="2438400" imgH="457200" progId="Equation.DSMT4">
                  <p:embed/>
                </p:oleObj>
              </mc:Choice>
              <mc:Fallback>
                <p:oleObj name="Equation" r:id="rId5" imgW="243840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80928"/>
                        <a:ext cx="3384376" cy="634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64" name="Object 4"/>
          <p:cNvGraphicFramePr>
            <a:graphicFrameLocks noChangeAspect="1"/>
          </p:cNvGraphicFramePr>
          <p:nvPr/>
        </p:nvGraphicFramePr>
        <p:xfrm>
          <a:off x="827584" y="4365104"/>
          <a:ext cx="3931294" cy="70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23" name="Equation" r:id="rId7" imgW="2984500" imgH="533400" progId="Equation.DSMT4">
                  <p:embed/>
                </p:oleObj>
              </mc:Choice>
              <mc:Fallback>
                <p:oleObj name="Equation" r:id="rId7" imgW="2984500" imgH="533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65104"/>
                        <a:ext cx="3931294" cy="702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457200" y="381000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9055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If A is upper (lower) triangular, then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055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(A)=product of all diagonal entries of  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371600" y="1752600"/>
          <a:ext cx="4191000" cy="193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8" name="Equation" r:id="rId3" imgW="2425700" imgH="1117600" progId="Equation.DSMT4">
                  <p:embed/>
                </p:oleObj>
              </mc:Choice>
              <mc:Fallback>
                <p:oleObj name="Equation" r:id="rId3" imgW="2425700" imgH="1117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4191000" cy="1930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447800" y="3962400"/>
          <a:ext cx="4495800" cy="192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9" name="Equation" r:id="rId5" imgW="2603500" imgH="1117600" progId="Equation.DSMT4">
                  <p:embed/>
                </p:oleObj>
              </mc:Choice>
              <mc:Fallback>
                <p:oleObj name="Equation" r:id="rId5" imgW="2603500" imgH="1117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4495800" cy="192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954560" cy="487362"/>
          </a:xfrm>
          <a:ln>
            <a:solidFill>
              <a:srgbClr val="1C1C1C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b="1" dirty="0" smtClean="0">
                <a:solidFill>
                  <a:srgbClr val="C00000"/>
                </a:solidFill>
              </a:rPr>
              <a:t>Theorem 2</a:t>
            </a:r>
            <a:r>
              <a:rPr lang="en-US" sz="3100" dirty="0" smtClean="0">
                <a:solidFill>
                  <a:srgbClr val="C00000"/>
                </a:solidFill>
              </a:rPr>
              <a:t/>
            </a:r>
            <a:br>
              <a:rPr lang="en-US" sz="3100" dirty="0" smtClean="0">
                <a:solidFill>
                  <a:srgbClr val="C00000"/>
                </a:solidFill>
              </a:rPr>
            </a:br>
            <a:endParaRPr lang="en-US" sz="3100" dirty="0">
              <a:solidFill>
                <a:srgbClr val="C0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nxn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matrix A has an inverse if and only if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(A)≠0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676400"/>
            <a:ext cx="221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Proof omitted</a:t>
            </a:r>
            <a:endParaRPr lang="en-US" sz="2800" dirty="0"/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838200" y="2334302"/>
          <a:ext cx="1905000" cy="137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14" name="Equation" r:id="rId3" imgW="1549400" imgH="1117600" progId="Equation.DSMT4">
                  <p:embed/>
                </p:oleObj>
              </mc:Choice>
              <mc:Fallback>
                <p:oleObj name="Equation" r:id="rId3" imgW="1549400" imgH="1117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34302"/>
                        <a:ext cx="1905000" cy="1374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838200" y="4114800"/>
          <a:ext cx="1981200" cy="141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15" name="Equation" r:id="rId5" imgW="1562100" imgH="1117600" progId="Equation.DSMT4">
                  <p:embed/>
                </p:oleObj>
              </mc:Choice>
              <mc:Fallback>
                <p:oleObj name="Equation" r:id="rId5" imgW="1562100" imgH="1117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4800"/>
                        <a:ext cx="1981200" cy="1417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3352800" y="2667000"/>
          <a:ext cx="304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16" name="Equation" r:id="rId7" imgW="1905000" imgH="254000" progId="Equation.DSMT4">
                  <p:embed/>
                </p:oleObj>
              </mc:Choice>
              <mc:Fallback>
                <p:oleObj name="Equation" r:id="rId7" imgW="1905000" imgH="254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304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3505200" y="4465521"/>
          <a:ext cx="2895600" cy="38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17" name="Equation" r:id="rId9" imgW="1916868" imgH="253890" progId="Equation.DSMT4">
                  <p:embed/>
                </p:oleObj>
              </mc:Choice>
              <mc:Fallback>
                <p:oleObj name="Equation" r:id="rId9" imgW="1916868" imgH="25389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65521"/>
                        <a:ext cx="2895600" cy="38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29000" y="3352800"/>
            <a:ext cx="253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has an inverse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3429000" y="5181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does not have an inverse</a:t>
            </a:r>
            <a:endParaRPr lang="en-US" sz="280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572264" y="214290"/>
            <a:ext cx="2357454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5.5 Determinants and inverse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958752" cy="639762"/>
          </a:xfrm>
          <a:ln>
            <a:solidFill>
              <a:srgbClr val="1C1C1C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>
                <a:solidFill>
                  <a:srgbClr val="C00000"/>
                </a:solidFill>
              </a:rPr>
              <a:t>Theorem</a:t>
            </a:r>
            <a:r>
              <a:rPr lang="en-US" sz="3600" b="1" dirty="0" smtClean="0">
                <a:solidFill>
                  <a:srgbClr val="C00000"/>
                </a:solidFill>
              </a:rPr>
              <a:t> 3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1000" y="838200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A be an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nxn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matrix. Then AX=B has a unique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if and only if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(A)≠0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221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Proof omitted</a:t>
            </a:r>
            <a:endParaRPr lang="en-US" sz="2800" dirty="0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609600" y="2590800"/>
          <a:ext cx="4038600" cy="2007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30" name="Equation" r:id="rId3" imgW="2247900" imgH="1117600" progId="Equation.DSMT4">
                  <p:embed/>
                </p:oleObj>
              </mc:Choice>
              <mc:Fallback>
                <p:oleObj name="Equation" r:id="rId3" imgW="2247900" imgH="1117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4038600" cy="2007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6800" y="3352800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has a unique solution</a:t>
            </a:r>
            <a:endParaRPr lang="en-US" sz="2800" dirty="0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2057400" y="4797152"/>
          <a:ext cx="3646692" cy="127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31" name="Equation" r:id="rId5" imgW="3200400" imgH="1117600" progId="Equation.DSMT4">
                  <p:embed/>
                </p:oleObj>
              </mc:Choice>
              <mc:Fallback>
                <p:oleObj name="Equation" r:id="rId5" imgW="3200400" imgH="1117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97152"/>
                        <a:ext cx="3646692" cy="1273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5181600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since</a:t>
            </a:r>
            <a:endParaRPr lang="en-US" sz="320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572264" y="214290"/>
            <a:ext cx="2357454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5.5 Determinants and inverse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1857364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Remark: B can be any n-dim vector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890936" cy="639762"/>
          </a:xfrm>
          <a:ln>
            <a:solidFill>
              <a:srgbClr val="1C1C1C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b="1" dirty="0" smtClean="0">
                <a:solidFill>
                  <a:srgbClr val="C00000"/>
                </a:solidFill>
              </a:rPr>
              <a:t>Theorem 4</a:t>
            </a:r>
            <a:r>
              <a:rPr lang="en-US" sz="3100" dirty="0" smtClean="0">
                <a:solidFill>
                  <a:srgbClr val="C00000"/>
                </a:solidFill>
              </a:rPr>
              <a:t/>
            </a:r>
            <a:br>
              <a:rPr lang="en-US" sz="3100" dirty="0" smtClean="0">
                <a:solidFill>
                  <a:srgbClr val="C00000"/>
                </a:solidFill>
              </a:rPr>
            </a:br>
            <a:endParaRPr lang="en-US" sz="3100" dirty="0">
              <a:solidFill>
                <a:srgbClr val="C0000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381000" y="914400"/>
            <a:ext cx="6934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A be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nxn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matrix. Then AX=0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has  nontrivial (nonzero) solutions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and only if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(A)= 0.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Proof omitted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8191" y="3789040"/>
            <a:ext cx="8575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 A0=0. </a:t>
            </a:r>
          </a:p>
          <a:p>
            <a:r>
              <a:rPr lang="en-US" dirty="0" smtClean="0"/>
              <a:t>Hence zero vector 0=     is always a solution of AX=0</a:t>
            </a:r>
            <a:endParaRPr lang="en-US" dirty="0"/>
          </a:p>
        </p:txBody>
      </p:sp>
      <p:graphicFrame>
        <p:nvGraphicFramePr>
          <p:cNvPr id="677889" name="Object 1"/>
          <p:cNvGraphicFramePr>
            <a:graphicFrameLocks noChangeAspect="1"/>
          </p:cNvGraphicFramePr>
          <p:nvPr/>
        </p:nvGraphicFramePr>
        <p:xfrm>
          <a:off x="4067944" y="3933056"/>
          <a:ext cx="304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43" name="Equation" r:id="rId3" imgW="304668" imgH="1129810" progId="Equation.DSMT4">
                  <p:embed/>
                </p:oleObj>
              </mc:Choice>
              <mc:Fallback>
                <p:oleObj name="Equation" r:id="rId3" imgW="304668" imgH="112981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933056"/>
                        <a:ext cx="304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rot="10800000">
            <a:off x="5786446" y="1285860"/>
            <a:ext cx="714380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00826" y="128586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Zero vector</a:t>
            </a:r>
            <a:endParaRPr lang="en-US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572264" y="214290"/>
            <a:ext cx="2357454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5.5 Determinants and inverse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838200" y="838200"/>
          <a:ext cx="3810000" cy="18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2" name="Equation" r:id="rId3" imgW="2247900" imgH="1117600" progId="Equation.DSMT4">
                  <p:embed/>
                </p:oleObj>
              </mc:Choice>
              <mc:Fallback>
                <p:oleObj name="Equation" r:id="rId3" imgW="2247900" imgH="1117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3810000" cy="189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5400" y="1524000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has a unique solution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886200"/>
            <a:ext cx="5886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the unique solution </a:t>
            </a:r>
            <a:r>
              <a:rPr lang="en-US" dirty="0" smtClean="0"/>
              <a:t>should be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6572264" y="3429000"/>
          <a:ext cx="1600200" cy="15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3" name="Equation" r:id="rId5" imgW="1130300" imgH="1117600" progId="Equation.DSMT4">
                  <p:embed/>
                </p:oleObj>
              </mc:Choice>
              <mc:Fallback>
                <p:oleObj name="Equation" r:id="rId5" imgW="1130300" imgH="1117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3429000"/>
                        <a:ext cx="1600200" cy="1582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476672"/>
            <a:ext cx="73151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Remark 1</a:t>
            </a:r>
            <a:r>
              <a:rPr lang="en-US" dirty="0" smtClean="0"/>
              <a:t>: AX=0 has nonzero solutions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iff</a:t>
            </a:r>
            <a:r>
              <a:rPr lang="en-US" dirty="0" smtClean="0"/>
              <a:t> AX=0 has infinitely  many   </a:t>
            </a:r>
          </a:p>
          <a:p>
            <a:pPr>
              <a:buNone/>
            </a:pPr>
            <a:r>
              <a:rPr lang="en-US" dirty="0" smtClean="0"/>
              <a:t>                  solutions.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00" y="164305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Proof: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2000240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AX=0 has </a:t>
            </a:r>
            <a:r>
              <a:rPr lang="en-US" sz="2400" dirty="0" smtClean="0">
                <a:solidFill>
                  <a:srgbClr val="C00000"/>
                </a:solidFill>
              </a:rPr>
              <a:t>nonzero</a:t>
            </a:r>
            <a:r>
              <a:rPr lang="en-US" sz="2400" dirty="0" smtClean="0"/>
              <a:t> </a:t>
            </a:r>
            <a:r>
              <a:rPr lang="en-US" sz="2400" dirty="0" err="1" smtClean="0"/>
              <a:t>soln</a:t>
            </a:r>
            <a:r>
              <a:rPr lang="en-US" sz="2400" dirty="0" smtClean="0"/>
              <a:t> u. Then Au=0.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2428868"/>
            <a:ext cx="4440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c be any real number. Then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43240" y="2857496"/>
            <a:ext cx="287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A(cu)=</a:t>
            </a:r>
            <a:r>
              <a:rPr lang="en-US" dirty="0" err="1" smtClean="0"/>
              <a:t>cAu</a:t>
            </a:r>
            <a:r>
              <a:rPr lang="en-US" dirty="0" smtClean="0"/>
              <a:t>=c0=0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3286124"/>
            <a:ext cx="4482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Hence cu again is a soln. </a:t>
            </a:r>
          </a:p>
          <a:p>
            <a:r>
              <a:rPr lang="en-US" sz="2400" dirty="0" smtClean="0"/>
              <a:t>Here c is any real number. </a:t>
            </a:r>
          </a:p>
          <a:p>
            <a:r>
              <a:rPr lang="en-US" sz="2400" dirty="0" smtClean="0"/>
              <a:t>So we have </a:t>
            </a:r>
            <a:r>
              <a:rPr lang="en-US" sz="2400" dirty="0" smtClean="0">
                <a:solidFill>
                  <a:srgbClr val="C00000"/>
                </a:solidFill>
              </a:rPr>
              <a:t>infinitely many </a:t>
            </a:r>
            <a:r>
              <a:rPr lang="en-US" sz="2400" dirty="0" err="1" smtClean="0"/>
              <a:t>soln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4500570"/>
            <a:ext cx="5363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consider the converse. </a:t>
            </a:r>
          </a:p>
          <a:p>
            <a:r>
              <a:rPr lang="en-US" sz="2400" dirty="0" smtClean="0"/>
              <a:t>If AX=0 has infinitely many </a:t>
            </a:r>
            <a:r>
              <a:rPr lang="en-US" sz="2400" dirty="0" err="1" smtClean="0"/>
              <a:t>solns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then AX=0 certainly has nonzero </a:t>
            </a:r>
            <a:r>
              <a:rPr lang="en-US" sz="2400" dirty="0" err="1" smtClean="0"/>
              <a:t>soln</a:t>
            </a:r>
            <a:endParaRPr lang="en-US" sz="24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/>
              <a:t>5.5 Determinants and inverse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72264" y="214290"/>
            <a:ext cx="2357454" cy="285752"/>
          </a:xfrm>
          <a:ln>
            <a:solidFill>
              <a:srgbClr val="1C1C1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200" b="1" dirty="0" smtClean="0">
                <a:solidFill>
                  <a:srgbClr val="1C1C1C"/>
                </a:solidFill>
              </a:rPr>
              <a:t>5.5 Determinants and inverse</a:t>
            </a:r>
            <a:endParaRPr lang="en-US" sz="1200" dirty="0">
              <a:solidFill>
                <a:srgbClr val="1C1C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501122" cy="4572032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Remark 2:</a:t>
            </a:r>
            <a:r>
              <a:rPr lang="en-US" sz="2800" dirty="0" smtClean="0"/>
              <a:t> AX=0 has either unique solution   </a:t>
            </a:r>
          </a:p>
          <a:p>
            <a:pPr>
              <a:buNone/>
            </a:pPr>
            <a:r>
              <a:rPr lang="en-US" sz="2800" dirty="0" smtClean="0"/>
              <a:t>                              (detA≠0)</a:t>
            </a:r>
          </a:p>
          <a:p>
            <a:pPr>
              <a:buNone/>
            </a:pPr>
            <a:r>
              <a:rPr lang="en-US" sz="2800" dirty="0" smtClean="0"/>
              <a:t>                    or infinitely many solutions</a:t>
            </a:r>
          </a:p>
          <a:p>
            <a:pPr>
              <a:buNone/>
            </a:pPr>
            <a:r>
              <a:rPr lang="en-US" sz="2800" dirty="0" smtClean="0"/>
              <a:t>                               (</a:t>
            </a:r>
            <a:r>
              <a:rPr lang="en-US" sz="2800" dirty="0" err="1" smtClean="0"/>
              <a:t>detA</a:t>
            </a:r>
            <a:r>
              <a:rPr lang="en-US" sz="2800" dirty="0" smtClean="0"/>
              <a:t>=0)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Remark 3</a:t>
            </a:r>
            <a:r>
              <a:rPr lang="en-US" sz="2800" dirty="0" smtClean="0"/>
              <a:t>:If </a:t>
            </a:r>
            <a:r>
              <a:rPr lang="en-US" sz="2800" dirty="0" err="1" smtClean="0"/>
              <a:t>detA</a:t>
            </a:r>
            <a:r>
              <a:rPr lang="en-US" sz="2800" dirty="0" smtClean="0"/>
              <a:t> =0 , then AX=B, where B ≠0,</a:t>
            </a:r>
          </a:p>
          <a:p>
            <a:pPr>
              <a:buNone/>
            </a:pPr>
            <a:r>
              <a:rPr lang="en-US" sz="2800" dirty="0" smtClean="0"/>
              <a:t>                  has </a:t>
            </a:r>
            <a:r>
              <a:rPr lang="en-US" sz="2800" b="1" dirty="0" smtClean="0"/>
              <a:t>two cases</a:t>
            </a:r>
            <a:r>
              <a:rPr lang="en-US" sz="2800" dirty="0" smtClean="0"/>
              <a:t>: infinitely many </a:t>
            </a:r>
            <a:r>
              <a:rPr lang="en-US" sz="2800" dirty="0" err="1" smtClean="0"/>
              <a:t>solns</a:t>
            </a:r>
            <a:r>
              <a:rPr lang="en-US" sz="2800" dirty="0" smtClean="0"/>
              <a:t> or no </a:t>
            </a:r>
          </a:p>
          <a:p>
            <a:pPr>
              <a:buNone/>
            </a:pPr>
            <a:r>
              <a:rPr lang="en-US" sz="2800" dirty="0" smtClean="0"/>
              <a:t>                  </a:t>
            </a:r>
            <a:r>
              <a:rPr lang="en-US" sz="2800" dirty="0" err="1" smtClean="0"/>
              <a:t>solns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5150946" cy="609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5.6 Leontief </a:t>
            </a:r>
            <a:r>
              <a:rPr lang="en-US" sz="2800" b="1" dirty="0">
                <a:solidFill>
                  <a:srgbClr val="C00000"/>
                </a:solidFill>
              </a:rPr>
              <a:t>Input-Output </a:t>
            </a:r>
            <a:r>
              <a:rPr lang="en-US" sz="2800" b="1" dirty="0" smtClean="0">
                <a:solidFill>
                  <a:srgbClr val="C00000"/>
                </a:solidFill>
              </a:rPr>
              <a:t>Model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980728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dirty="0" smtClean="0"/>
              <a:t>we use this model to analyze </a:t>
            </a:r>
            <a:r>
              <a:rPr lang="en-US" b="1" dirty="0" smtClean="0"/>
              <a:t>economics of     </a:t>
            </a:r>
          </a:p>
          <a:p>
            <a:pPr>
              <a:buNone/>
            </a:pPr>
            <a:r>
              <a:rPr lang="en-US" b="1" dirty="0" smtClean="0"/>
              <a:t> interdependent   sectors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220486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---Oil and Transportation industries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7504" y="3356992"/>
            <a:ext cx="90730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dirty="0" smtClean="0">
                <a:solidFill>
                  <a:srgbClr val="1C1C1C"/>
                </a:solidFill>
              </a:rPr>
              <a:t>Total output $y of </a:t>
            </a:r>
            <a:r>
              <a:rPr lang="en-US" b="1" dirty="0" smtClean="0">
                <a:solidFill>
                  <a:srgbClr val="1C1C1C"/>
                </a:solidFill>
              </a:rPr>
              <a:t>Transportation industry </a:t>
            </a:r>
            <a:r>
              <a:rPr lang="en-US" dirty="0" smtClean="0"/>
              <a:t>requires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smtClean="0"/>
              <a:t>$0.50y </a:t>
            </a:r>
            <a:r>
              <a:rPr lang="en-US" dirty="0" smtClean="0"/>
              <a:t>gasoline from the </a:t>
            </a:r>
            <a:r>
              <a:rPr lang="en-US" b="1" dirty="0" smtClean="0">
                <a:solidFill>
                  <a:srgbClr val="1C1C1C"/>
                </a:solidFill>
              </a:rPr>
              <a:t>oil </a:t>
            </a:r>
            <a:r>
              <a:rPr lang="en-US" dirty="0" smtClean="0"/>
              <a:t>industry </a:t>
            </a:r>
          </a:p>
          <a:p>
            <a:pPr>
              <a:buNone/>
            </a:pPr>
            <a:r>
              <a:rPr lang="en-US" dirty="0" smtClean="0"/>
              <a:t>      (ii) $0.20y transportation of equipment from the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</a:t>
            </a:r>
            <a:r>
              <a:rPr lang="en-US" b="1" dirty="0" smtClean="0">
                <a:solidFill>
                  <a:srgbClr val="1C1C1C"/>
                </a:solidFill>
              </a:rPr>
              <a:t>transportation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2703244" cy="552471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 </a:t>
            </a:r>
            <a:r>
              <a:rPr lang="en-US" sz="3100" b="1" dirty="0">
                <a:solidFill>
                  <a:srgbClr val="C00000"/>
                </a:solidFill>
              </a:rPr>
              <a:t>Matrix Addition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276600" y="1844675"/>
            <a:ext cx="309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</a:rPr>
              <a:t>m x n</a:t>
            </a:r>
            <a:r>
              <a:rPr lang="en-US"/>
              <a:t> matrices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684213" y="2924175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Term by term addition </a:t>
            </a:r>
          </a:p>
        </p:txBody>
      </p:sp>
      <p:sp>
        <p:nvSpPr>
          <p:cNvPr id="386065" name="AutoShape 17"/>
          <p:cNvSpPr>
            <a:spLocks/>
          </p:cNvSpPr>
          <p:nvPr/>
        </p:nvSpPr>
        <p:spPr bwMode="auto">
          <a:xfrm>
            <a:off x="2771775" y="1628775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 Matrix operations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21889" name="Object 1"/>
          <p:cNvGraphicFramePr>
            <a:graphicFrameLocks noChangeAspect="1"/>
          </p:cNvGraphicFramePr>
          <p:nvPr/>
        </p:nvGraphicFramePr>
        <p:xfrm>
          <a:off x="899592" y="1412776"/>
          <a:ext cx="134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01" name="Equation" r:id="rId4" imgW="1346200" imgH="596900" progId="Equation.DSMT4">
                  <p:embed/>
                </p:oleObj>
              </mc:Choice>
              <mc:Fallback>
                <p:oleObj name="Equation" r:id="rId4" imgW="1346200" imgH="5969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1346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0" name="Object 2"/>
          <p:cNvGraphicFramePr>
            <a:graphicFrameLocks noChangeAspect="1"/>
          </p:cNvGraphicFramePr>
          <p:nvPr/>
        </p:nvGraphicFramePr>
        <p:xfrm>
          <a:off x="899592" y="2132856"/>
          <a:ext cx="1320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02" name="Equation" r:id="rId6" imgW="1320800" imgH="596900" progId="Equation.DSMT4">
                  <p:embed/>
                </p:oleObj>
              </mc:Choice>
              <mc:Fallback>
                <p:oleObj name="Equation" r:id="rId6" imgW="1320800" imgH="5969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1320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1" name="Object 3"/>
          <p:cNvGraphicFramePr>
            <a:graphicFrameLocks noChangeAspect="1"/>
          </p:cNvGraphicFramePr>
          <p:nvPr/>
        </p:nvGraphicFramePr>
        <p:xfrm>
          <a:off x="2483768" y="3573016"/>
          <a:ext cx="3294712" cy="74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03" name="Equation" r:id="rId8" imgW="2654300" imgH="596900" progId="Equation.DSMT4">
                  <p:embed/>
                </p:oleObj>
              </mc:Choice>
              <mc:Fallback>
                <p:oleObj name="Equation" r:id="rId8" imgW="2654300" imgH="5969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73016"/>
                        <a:ext cx="3294712" cy="740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2" name="Object 4"/>
          <p:cNvGraphicFramePr>
            <a:graphicFrameLocks noChangeAspect="1"/>
          </p:cNvGraphicFramePr>
          <p:nvPr/>
        </p:nvGraphicFramePr>
        <p:xfrm>
          <a:off x="2411760" y="4725144"/>
          <a:ext cx="4893556" cy="117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04" name="Equation" r:id="rId10" imgW="4292600" imgH="1028700" progId="Equation.DSMT4">
                  <p:embed/>
                </p:oleObj>
              </mc:Choice>
              <mc:Fallback>
                <p:oleObj name="Equation" r:id="rId10" imgW="4292600" imgH="10287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725144"/>
                        <a:ext cx="4893556" cy="1172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4077072"/>
            <a:ext cx="7776864" cy="10001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We </a:t>
            </a:r>
            <a:r>
              <a:rPr lang="en-US" sz="2800" dirty="0"/>
              <a:t>will look at a single oil company and a </a:t>
            </a:r>
            <a:r>
              <a:rPr lang="en-US" sz="2800" dirty="0" smtClean="0"/>
              <a:t>single </a:t>
            </a:r>
          </a:p>
          <a:p>
            <a:pPr>
              <a:buNone/>
            </a:pPr>
            <a:r>
              <a:rPr lang="en-US" sz="2800" dirty="0" smtClean="0"/>
              <a:t>transportation </a:t>
            </a:r>
            <a:r>
              <a:rPr lang="en-US" sz="2800" dirty="0"/>
              <a:t>company as </a:t>
            </a:r>
            <a:r>
              <a:rPr lang="en-US" sz="2800" dirty="0" smtClean="0">
                <a:solidFill>
                  <a:srgbClr val="C00000"/>
                </a:solidFill>
              </a:rPr>
              <a:t>a closed </a:t>
            </a:r>
            <a:r>
              <a:rPr lang="en-US" sz="2800" dirty="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52" y="692696"/>
            <a:ext cx="7786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(2) The total output $x of </a:t>
            </a:r>
            <a:r>
              <a:rPr lang="en-US" b="1" dirty="0" smtClean="0">
                <a:solidFill>
                  <a:srgbClr val="1C1C1C"/>
                </a:solidFill>
              </a:rPr>
              <a:t>Oil industry </a:t>
            </a:r>
            <a:r>
              <a:rPr lang="en-US" dirty="0" smtClean="0"/>
              <a:t>requires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i</a:t>
            </a:r>
            <a:r>
              <a:rPr lang="en-US" dirty="0" smtClean="0"/>
              <a:t>) $0.12x transportation of gasoline from the </a:t>
            </a:r>
            <a:r>
              <a:rPr lang="en-US" b="1" dirty="0" smtClean="0">
                <a:solidFill>
                  <a:srgbClr val="1C1C1C"/>
                </a:solidFill>
              </a:rPr>
              <a:t>      </a:t>
            </a:r>
          </a:p>
          <a:p>
            <a:pPr>
              <a:buNone/>
            </a:pPr>
            <a:r>
              <a:rPr lang="en-US" b="1" dirty="0" smtClean="0">
                <a:solidFill>
                  <a:srgbClr val="1C1C1C"/>
                </a:solidFill>
              </a:rPr>
              <a:t>        transportation</a:t>
            </a:r>
            <a:r>
              <a:rPr lang="en-US" dirty="0" smtClean="0"/>
              <a:t> industry</a:t>
            </a:r>
          </a:p>
          <a:p>
            <a:pPr>
              <a:buNone/>
            </a:pPr>
            <a:r>
              <a:rPr lang="en-US" dirty="0" smtClean="0"/>
              <a:t>    (ii) $0.32x oil-based fuels for processing from </a:t>
            </a:r>
          </a:p>
          <a:p>
            <a:pPr>
              <a:buNone/>
            </a:pPr>
            <a:r>
              <a:rPr lang="en-US" dirty="0" smtClean="0"/>
              <a:t>         the </a:t>
            </a:r>
            <a:r>
              <a:rPr lang="en-US" b="1" dirty="0" smtClean="0">
                <a:solidFill>
                  <a:srgbClr val="1C1C1C"/>
                </a:solidFill>
              </a:rPr>
              <a:t>oil </a:t>
            </a:r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116632"/>
            <a:ext cx="2736304" cy="4320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400" b="1" dirty="0" smtClean="0">
                <a:solidFill>
                  <a:srgbClr val="1C1C1C"/>
                </a:solidFill>
              </a:rPr>
              <a:t>5.6 Leontief </a:t>
            </a:r>
            <a:r>
              <a:rPr lang="en-US" sz="1400" b="1" dirty="0">
                <a:solidFill>
                  <a:srgbClr val="1C1C1C"/>
                </a:solidFill>
              </a:rPr>
              <a:t>Input-Output </a:t>
            </a:r>
            <a:r>
              <a:rPr lang="en-US" sz="1400" b="1" dirty="0" smtClean="0">
                <a:solidFill>
                  <a:srgbClr val="1C1C1C"/>
                </a:solidFill>
              </a:rPr>
              <a:t>Model</a:t>
            </a:r>
            <a:endParaRPr lang="en-US" sz="14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6E0-9F3A-4ADC-B84D-FD1EF74519E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83568" y="1196752"/>
            <a:ext cx="807249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(3)Suppose </a:t>
            </a:r>
            <a:r>
              <a:rPr lang="en-US" dirty="0"/>
              <a:t>that the demand from the outside sector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economy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smtClean="0">
                <a:solidFill>
                  <a:srgbClr val="C00000"/>
                </a:solidFill>
              </a:rPr>
              <a:t>consumers outside </a:t>
            </a:r>
            <a:r>
              <a:rPr lang="en-US" dirty="0">
                <a:solidFill>
                  <a:srgbClr val="C00000"/>
                </a:solidFill>
              </a:rPr>
              <a:t>of oil </a:t>
            </a:r>
            <a:r>
              <a:rPr lang="en-US" dirty="0" smtClean="0">
                <a:solidFill>
                  <a:srgbClr val="C00000"/>
                </a:solidFill>
              </a:rPr>
              <a:t>and transportation</a:t>
            </a:r>
            <a:r>
              <a:rPr lang="en-US" dirty="0" smtClean="0"/>
              <a:t>) is</a:t>
            </a:r>
            <a:r>
              <a:rPr lang="en-US" dirty="0"/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$15 billion for oil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$1.2 billion for </a:t>
            </a:r>
            <a:r>
              <a:rPr lang="en-US" dirty="0" smtClean="0"/>
              <a:t>transportation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0826" y="214290"/>
            <a:ext cx="2357454" cy="357190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5.6 Leontief Input-Output Model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3568" y="764704"/>
            <a:ext cx="8064896" cy="1512168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dirty="0" smtClean="0"/>
              <a:t> $x b </a:t>
            </a:r>
            <a:r>
              <a:rPr lang="en-US" dirty="0"/>
              <a:t>= the total output from oil </a:t>
            </a:r>
            <a:r>
              <a:rPr lang="en-US" dirty="0" smtClean="0"/>
              <a:t>company=oil demand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 $y b </a:t>
            </a:r>
            <a:r>
              <a:rPr lang="en-US" dirty="0"/>
              <a:t>= the total output from </a:t>
            </a:r>
            <a:r>
              <a:rPr lang="en-US" dirty="0" smtClean="0"/>
              <a:t>transportation company</a:t>
            </a:r>
          </a:p>
          <a:p>
            <a:pPr>
              <a:buFontTx/>
              <a:buNone/>
            </a:pPr>
            <a:r>
              <a:rPr lang="en-US" dirty="0" smtClean="0"/>
              <a:t>          =transportation demand</a:t>
            </a:r>
          </a:p>
          <a:p>
            <a:pPr>
              <a:buFontTx/>
              <a:buNone/>
            </a:pPr>
            <a:endParaRPr lang="en-US" dirty="0"/>
          </a:p>
          <a:p>
            <a:endParaRPr lang="en-US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6E0-9F3A-4ADC-B84D-FD1EF74519ED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-252536" y="2780928"/>
          <a:ext cx="97536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375" name="Document" r:id="rId3" imgW="5627434" imgH="1847285" progId="Word.Document.8">
                  <p:embed/>
                </p:oleObj>
              </mc:Choice>
              <mc:Fallback>
                <p:oleObj name="Document" r:id="rId3" imgW="5627434" imgH="1847285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536" y="2780928"/>
                        <a:ext cx="9753600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0826" y="71414"/>
            <a:ext cx="2357454" cy="357190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5.6 Leontief Input-Output Model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082" y="442913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110336" cy="609600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Setting up the demand equations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5149552"/>
          </a:xfrm>
        </p:spPr>
        <p:txBody>
          <a:bodyPr/>
          <a:lstStyle/>
          <a:p>
            <a:r>
              <a:rPr lang="en-US" sz="2800" dirty="0"/>
              <a:t>The total output of each company will equal the sum of the internal and external demands: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 smtClean="0"/>
          </a:p>
          <a:p>
            <a:r>
              <a:rPr lang="en-US" sz="2800" dirty="0" smtClean="0"/>
              <a:t>Expressed </a:t>
            </a:r>
            <a:r>
              <a:rPr lang="en-US" sz="2800" dirty="0"/>
              <a:t>as a matrix equation: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627784" y="5733256"/>
          <a:ext cx="3024336" cy="589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508" name="Equation" r:id="rId3" imgW="837836" imgH="165028" progId="Equation.DSMT4">
                  <p:embed/>
                </p:oleObj>
              </mc:Choice>
              <mc:Fallback>
                <p:oleObj name="Equation" r:id="rId3" imgW="837836" imgH="165028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733256"/>
                        <a:ext cx="3024336" cy="589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00826" y="214290"/>
            <a:ext cx="2357454" cy="357190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5.6 Leontief Input-Output Model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81350" name="Object 6"/>
          <p:cNvGraphicFramePr>
            <a:graphicFrameLocks noChangeAspect="1"/>
          </p:cNvGraphicFramePr>
          <p:nvPr/>
        </p:nvGraphicFramePr>
        <p:xfrm>
          <a:off x="1907704" y="2420888"/>
          <a:ext cx="4968552" cy="143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509" name="Equation" r:id="rId5" imgW="3657600" imgH="1054100" progId="Equation.DSMT4">
                  <p:embed/>
                </p:oleObj>
              </mc:Choice>
              <mc:Fallback>
                <p:oleObj name="Equation" r:id="rId5" imgW="3657600" imgH="10541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20888"/>
                        <a:ext cx="4968552" cy="143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1351" name="Object 7"/>
          <p:cNvGraphicFramePr>
            <a:graphicFrameLocks noChangeAspect="1"/>
          </p:cNvGraphicFramePr>
          <p:nvPr/>
        </p:nvGraphicFramePr>
        <p:xfrm>
          <a:off x="1763688" y="4437112"/>
          <a:ext cx="5544616" cy="1280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510" name="Equation" r:id="rId7" imgW="4673600" imgH="1079500" progId="Equation.DSMT4">
                  <p:embed/>
                </p:oleObj>
              </mc:Choice>
              <mc:Fallback>
                <p:oleObj name="Equation" r:id="rId7" imgW="4673600" imgH="10795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437112"/>
                        <a:ext cx="5544616" cy="1280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678288" cy="685800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Solving the demand equations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en-US" sz="2800" dirty="0"/>
              <a:t>Solve for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dirty="0"/>
              <a:t>In our example: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635896" y="1772816"/>
          <a:ext cx="2304256" cy="37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696" name="Equation" r:id="rId4" imgW="1422400" imgH="228600" progId="Equation.DSMT4">
                  <p:embed/>
                </p:oleObj>
              </mc:Choice>
              <mc:Fallback>
                <p:oleObj name="Equation" r:id="rId4" imgW="1422400" imgH="2286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772816"/>
                        <a:ext cx="2304256" cy="370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436096" y="5085184"/>
            <a:ext cx="31683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called technology </a:t>
            </a:r>
            <a:r>
              <a:rPr lang="en-US" dirty="0"/>
              <a:t>matrix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500826" y="214290"/>
            <a:ext cx="2357454" cy="357190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5.6 Leontief Input-Output Model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82378" name="Object 10"/>
          <p:cNvGraphicFramePr>
            <a:graphicFrameLocks noChangeAspect="1"/>
          </p:cNvGraphicFramePr>
          <p:nvPr/>
        </p:nvGraphicFramePr>
        <p:xfrm>
          <a:off x="827584" y="1772816"/>
          <a:ext cx="2167530" cy="42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697" name="Equation" r:id="rId6" imgW="837836" imgH="165028" progId="Equation.DSMT4">
                  <p:embed/>
                </p:oleObj>
              </mc:Choice>
              <mc:Fallback>
                <p:oleObj name="Equation" r:id="rId6" imgW="837836" imgH="165028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2167530" cy="422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0" name="Object 12"/>
          <p:cNvGraphicFramePr>
            <a:graphicFrameLocks noChangeAspect="1"/>
          </p:cNvGraphicFramePr>
          <p:nvPr/>
        </p:nvGraphicFramePr>
        <p:xfrm>
          <a:off x="3707904" y="2348880"/>
          <a:ext cx="25202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698" name="Equation" r:id="rId8" imgW="1651000" imgH="330200" progId="Equation.DSMT4">
                  <p:embed/>
                </p:oleObj>
              </mc:Choice>
              <mc:Fallback>
                <p:oleObj name="Equation" r:id="rId8" imgW="1651000" imgH="3302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348880"/>
                        <a:ext cx="252028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1" name="Object 13"/>
          <p:cNvGraphicFramePr>
            <a:graphicFrameLocks noChangeAspect="1"/>
          </p:cNvGraphicFramePr>
          <p:nvPr/>
        </p:nvGraphicFramePr>
        <p:xfrm>
          <a:off x="1475656" y="3429000"/>
          <a:ext cx="5545137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699" name="Equation" r:id="rId10" imgW="4673600" imgH="1079500" progId="Equation.DSMT4">
                  <p:embed/>
                </p:oleObj>
              </mc:Choice>
              <mc:Fallback>
                <p:oleObj name="Equation" r:id="rId10" imgW="4673600" imgH="10795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29000"/>
                        <a:ext cx="5545137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2" name="Object 14"/>
          <p:cNvGraphicFramePr>
            <a:graphicFrameLocks noChangeAspect="1"/>
          </p:cNvGraphicFramePr>
          <p:nvPr/>
        </p:nvGraphicFramePr>
        <p:xfrm>
          <a:off x="827584" y="2420888"/>
          <a:ext cx="2298255" cy="46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700" name="Equation" r:id="rId12" imgW="1497950" imgH="304668" progId="Equation.DSMT4">
                  <p:embed/>
                </p:oleObj>
              </mc:Choice>
              <mc:Fallback>
                <p:oleObj name="Equation" r:id="rId12" imgW="1497950" imgH="304668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20888"/>
                        <a:ext cx="2298255" cy="467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3" name="Object 15"/>
          <p:cNvGraphicFramePr>
            <a:graphicFrameLocks noChangeAspect="1"/>
          </p:cNvGraphicFramePr>
          <p:nvPr/>
        </p:nvGraphicFramePr>
        <p:xfrm>
          <a:off x="2267744" y="4869160"/>
          <a:ext cx="3024336" cy="118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701" name="Equation" r:id="rId14" imgW="1168400" imgH="457200" progId="Equation.DSMT4">
                  <p:embed/>
                </p:oleObj>
              </mc:Choice>
              <mc:Fallback>
                <p:oleObj name="Equation" r:id="rId14" imgW="116840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869160"/>
                        <a:ext cx="3024336" cy="1183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500826" y="214290"/>
            <a:ext cx="2357454" cy="357190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5.6 Leontief Input-Output Model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82379" name="Object 11"/>
          <p:cNvGraphicFramePr>
            <a:graphicFrameLocks noChangeAspect="1"/>
          </p:cNvGraphicFramePr>
          <p:nvPr/>
        </p:nvGraphicFramePr>
        <p:xfrm>
          <a:off x="1043608" y="3212976"/>
          <a:ext cx="4892998" cy="125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563" name="Equation" r:id="rId3" imgW="1574800" imgH="457200" progId="Equation.DSMT4">
                  <p:embed/>
                </p:oleObj>
              </mc:Choice>
              <mc:Fallback>
                <p:oleObj name="Equation" r:id="rId3" imgW="1574800" imgH="457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4892998" cy="1251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4458" name="Object 10"/>
          <p:cNvGraphicFramePr>
            <a:graphicFrameLocks noChangeAspect="1"/>
          </p:cNvGraphicFramePr>
          <p:nvPr/>
        </p:nvGraphicFramePr>
        <p:xfrm>
          <a:off x="1763688" y="1484784"/>
          <a:ext cx="4198996" cy="12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564" name="Equation" r:id="rId5" imgW="1536700" imgH="457200" progId="Equation.DSMT4">
                  <p:embed/>
                </p:oleObj>
              </mc:Choice>
              <mc:Fallback>
                <p:oleObj name="Equation" r:id="rId5" imgW="153670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84784"/>
                        <a:ext cx="4198996" cy="12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71480"/>
            <a:ext cx="2129460" cy="533400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The solution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Putting it all together: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dirty="0"/>
              <a:t>In order to meet the demand the companies need to produce</a:t>
            </a:r>
          </a:p>
          <a:p>
            <a:pPr lvl="1"/>
            <a:r>
              <a:rPr lang="en-US" dirty="0"/>
              <a:t>$</a:t>
            </a:r>
            <a:r>
              <a:rPr lang="en-US" dirty="0" smtClean="0"/>
              <a:t>26.0 </a:t>
            </a:r>
            <a:r>
              <a:rPr lang="en-US" dirty="0"/>
              <a:t>billion of oil</a:t>
            </a:r>
          </a:p>
          <a:p>
            <a:pPr lvl="1"/>
            <a:r>
              <a:rPr lang="en-US" dirty="0" smtClean="0"/>
              <a:t>$5.4 </a:t>
            </a:r>
            <a:r>
              <a:rPr lang="en-US" dirty="0"/>
              <a:t>billion of transportation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66</a:t>
            </a:fld>
            <a:endParaRPr lang="en-US" dirty="0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860032" y="1268760"/>
          <a:ext cx="2681064" cy="120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501" name="Equation" r:id="rId3" imgW="1066800" imgH="482600" progId="Equation.DSMT4">
                  <p:embed/>
                </p:oleObj>
              </mc:Choice>
              <mc:Fallback>
                <p:oleObj name="Equation" r:id="rId3" imgW="1066800" imgH="482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268760"/>
                        <a:ext cx="2681064" cy="1207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0826" y="214290"/>
            <a:ext cx="2357454" cy="357190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5.6 Leontief Input-Output Model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83396" name="Object 4"/>
          <p:cNvGraphicFramePr>
            <a:graphicFrameLocks noChangeAspect="1"/>
          </p:cNvGraphicFramePr>
          <p:nvPr/>
        </p:nvGraphicFramePr>
        <p:xfrm>
          <a:off x="1115616" y="2780928"/>
          <a:ext cx="7215238" cy="114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502" name="Equation" r:id="rId5" imgW="2882900" imgH="457200" progId="Equation.DSMT4">
                  <p:embed/>
                </p:oleObj>
              </mc:Choice>
              <mc:Fallback>
                <p:oleObj name="Equation" r:id="rId5" imgW="288290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80928"/>
                        <a:ext cx="7215238" cy="1144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47664" y="692696"/>
          <a:ext cx="5459273" cy="15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08" name="Equation" r:id="rId3" imgW="3708400" imgH="1028700" progId="Equation.DSMT4">
                  <p:embed/>
                </p:oleObj>
              </mc:Choice>
              <mc:Fallback>
                <p:oleObj name="Equation" r:id="rId3" imgW="3708400" imgH="1028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692696"/>
                        <a:ext cx="5459273" cy="15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2564904"/>
            <a:ext cx="810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you solve the above without using matrices 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356992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Sure, you can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293096"/>
            <a:ext cx="8300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if it involves many variables, then solving </a:t>
            </a:r>
          </a:p>
          <a:p>
            <a:r>
              <a:rPr lang="en-US" dirty="0" smtClean="0"/>
              <a:t>it by matrices is easier.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116632"/>
            <a:ext cx="2736304" cy="432048"/>
          </a:xfrm>
          <a:ln>
            <a:solidFill>
              <a:srgbClr val="1C1C1C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400" b="1" dirty="0" smtClean="0">
                <a:solidFill>
                  <a:srgbClr val="1C1C1C"/>
                </a:solidFill>
              </a:rPr>
              <a:t>5.6 Leontief </a:t>
            </a:r>
            <a:r>
              <a:rPr lang="en-US" sz="1400" b="1" dirty="0">
                <a:solidFill>
                  <a:srgbClr val="1C1C1C"/>
                </a:solidFill>
              </a:rPr>
              <a:t>Input-Output </a:t>
            </a:r>
            <a:r>
              <a:rPr lang="en-US" sz="1400" b="1" dirty="0" smtClean="0">
                <a:solidFill>
                  <a:srgbClr val="1C1C1C"/>
                </a:solidFill>
              </a:rPr>
              <a:t>Model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5429264"/>
            <a:ext cx="1859805" cy="461665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of part 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357298"/>
            <a:ext cx="7772400" cy="4114800"/>
          </a:xfrm>
        </p:spPr>
        <p:txBody>
          <a:bodyPr/>
          <a:lstStyle/>
          <a:p>
            <a:pPr algn="ctr">
              <a:buNone/>
            </a:pPr>
            <a:r>
              <a:rPr lang="en-US" sz="8000" dirty="0" smtClean="0"/>
              <a:t>Chapter 5</a:t>
            </a:r>
          </a:p>
          <a:p>
            <a:pPr algn="ctr">
              <a:buNone/>
            </a:pPr>
            <a:r>
              <a:rPr lang="en-US" sz="8000" dirty="0" smtClean="0"/>
              <a:t>PART TWO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7626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In part II, we shall study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60" y="1556792"/>
            <a:ext cx="7890100" cy="1224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Eigenvalues and eigenvectors---very important </a:t>
            </a:r>
          </a:p>
          <a:p>
            <a:pPr>
              <a:buNone/>
            </a:pP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348" y="2852936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Diagonalization</a:t>
            </a:r>
            <a:r>
              <a:rPr lang="en-US" dirty="0" smtClean="0"/>
              <a:t> of 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769876"/>
            <a:ext cx="447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 forecasting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050" y="4528796"/>
            <a:ext cx="2869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Trace of a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00041"/>
            <a:ext cx="3455615" cy="481033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Scalar </a:t>
            </a:r>
            <a:r>
              <a:rPr lang="en-US" sz="2800" b="1" dirty="0">
                <a:solidFill>
                  <a:srgbClr val="C00000"/>
                </a:solidFill>
              </a:rPr>
              <a:t>multiplication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2411760" y="1556792"/>
            <a:ext cx="280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m x n</a:t>
            </a:r>
            <a:r>
              <a:rPr lang="en-US" sz="3200" dirty="0"/>
              <a:t> matrix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827088" y="2997200"/>
            <a:ext cx="52570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Term by term multiplication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1907704" y="2204864"/>
            <a:ext cx="4680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real </a:t>
            </a:r>
            <a:r>
              <a:rPr lang="en-US" sz="3200" dirty="0"/>
              <a:t>or </a:t>
            </a:r>
            <a:r>
              <a:rPr lang="en-US" sz="3200" dirty="0" smtClean="0"/>
              <a:t>complex number</a:t>
            </a:r>
            <a:endParaRPr lang="en-US" sz="32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 Matrix operations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20865" name="Object 1"/>
          <p:cNvGraphicFramePr>
            <a:graphicFrameLocks noChangeAspect="1"/>
          </p:cNvGraphicFramePr>
          <p:nvPr/>
        </p:nvGraphicFramePr>
        <p:xfrm>
          <a:off x="827584" y="1484784"/>
          <a:ext cx="134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4" name="Equation" r:id="rId4" imgW="1346200" imgH="596900" progId="Equation.DSMT4">
                  <p:embed/>
                </p:oleObj>
              </mc:Choice>
              <mc:Fallback>
                <p:oleObj name="Equation" r:id="rId4" imgW="1346200" imgH="5969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84784"/>
                        <a:ext cx="1346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03648" y="213285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graphicFrame>
        <p:nvGraphicFramePr>
          <p:cNvPr id="420866" name="Object 2"/>
          <p:cNvGraphicFramePr>
            <a:graphicFrameLocks noChangeAspect="1"/>
          </p:cNvGraphicFramePr>
          <p:nvPr/>
        </p:nvGraphicFramePr>
        <p:xfrm>
          <a:off x="3203848" y="3573016"/>
          <a:ext cx="2664296" cy="97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5" name="Equation" r:id="rId6" imgW="1638300" imgH="596900" progId="Equation.DSMT4">
                  <p:embed/>
                </p:oleObj>
              </mc:Choice>
              <mc:Fallback>
                <p:oleObj name="Equation" r:id="rId6" imgW="1638300" imgH="5969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573016"/>
                        <a:ext cx="2664296" cy="97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7" name="Object 3"/>
          <p:cNvGraphicFramePr>
            <a:graphicFrameLocks noChangeAspect="1"/>
          </p:cNvGraphicFramePr>
          <p:nvPr/>
        </p:nvGraphicFramePr>
        <p:xfrm>
          <a:off x="2627784" y="4797152"/>
          <a:ext cx="4248472" cy="13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6" name="Equation" r:id="rId8" imgW="3124200" imgH="1028700" progId="Equation.DSMT4">
                  <p:embed/>
                </p:oleObj>
              </mc:Choice>
              <mc:Fallback>
                <p:oleObj name="Equation" r:id="rId8" imgW="3124200" imgH="10287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97152"/>
                        <a:ext cx="4248472" cy="13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28926" y="5143512"/>
            <a:ext cx="2000251" cy="1023939"/>
            <a:chOff x="2109" y="3294"/>
            <a:chExt cx="1260" cy="645"/>
          </a:xfrm>
        </p:grpSpPr>
        <p:sp>
          <p:nvSpPr>
            <p:cNvPr id="518148" name="Text Box 4"/>
            <p:cNvSpPr txBox="1">
              <a:spLocks noChangeArrowheads="1"/>
            </p:cNvSpPr>
            <p:nvPr/>
          </p:nvSpPr>
          <p:spPr bwMode="auto">
            <a:xfrm>
              <a:off x="2199" y="3609"/>
              <a:ext cx="11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parallel</a:t>
              </a:r>
            </a:p>
          </p:txBody>
        </p:sp>
        <p:sp>
          <p:nvSpPr>
            <p:cNvPr id="518149" name="Line 5"/>
            <p:cNvSpPr>
              <a:spLocks noChangeShapeType="1"/>
            </p:cNvSpPr>
            <p:nvPr/>
          </p:nvSpPr>
          <p:spPr bwMode="auto">
            <a:xfrm flipH="1" flipV="1">
              <a:off x="2109" y="3294"/>
              <a:ext cx="27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8150" name="Line 6"/>
            <p:cNvSpPr>
              <a:spLocks noChangeShapeType="1"/>
            </p:cNvSpPr>
            <p:nvPr/>
          </p:nvSpPr>
          <p:spPr bwMode="auto">
            <a:xfrm flipV="1">
              <a:off x="2874" y="3339"/>
              <a:ext cx="188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815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1643050"/>
            <a:ext cx="1497012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815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643050"/>
            <a:ext cx="71278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81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2786058"/>
            <a:ext cx="9429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8154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1643050"/>
            <a:ext cx="71278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8155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2714620"/>
            <a:ext cx="712787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8156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286256"/>
            <a:ext cx="5561012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8158" name="Picture 1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714620"/>
            <a:ext cx="149701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428992" y="18573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86116" y="292893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43438" y="1071546"/>
            <a:ext cx="307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Vectors are in different directions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214942" y="5429264"/>
            <a:ext cx="307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Vectors are in same  direction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00100" y="857232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786" y="357166"/>
            <a:ext cx="5941050" cy="52322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5.7 </a:t>
            </a:r>
            <a:r>
              <a:rPr lang="en-US" b="1" dirty="0" err="1" smtClean="0">
                <a:solidFill>
                  <a:srgbClr val="C00000"/>
                </a:solidFill>
              </a:rPr>
              <a:t>Eigenvalues</a:t>
            </a:r>
            <a:r>
              <a:rPr lang="en-US" b="1" dirty="0" smtClean="0">
                <a:solidFill>
                  <a:srgbClr val="C00000"/>
                </a:solidFill>
              </a:rPr>
              <a:t> and eigenvectors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00628" y="2928934"/>
            <a:ext cx="307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Vectors are in different directions</a:t>
            </a:r>
            <a:endParaRPr lang="en-US" sz="2000" dirty="0"/>
          </a:p>
        </p:txBody>
      </p:sp>
      <p:cxnSp>
        <p:nvCxnSpPr>
          <p:cNvPr id="28" name="Straight Arrow Connector 27"/>
          <p:cNvCxnSpPr>
            <a:endCxn id="518154" idx="0"/>
          </p:cNvCxnSpPr>
          <p:nvPr/>
        </p:nvCxnSpPr>
        <p:spPr bwMode="auto">
          <a:xfrm rot="10800000" flipV="1">
            <a:off x="2999568" y="1285860"/>
            <a:ext cx="1216038" cy="357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4179091" y="1464455"/>
            <a:ext cx="357190" cy="2857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857232"/>
            <a:ext cx="1207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T=</a:t>
            </a:r>
            <a:endParaRPr lang="en-US" dirty="0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642918"/>
            <a:ext cx="1497012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5576" y="1772816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</a:t>
            </a:r>
            <a:endParaRPr lang="en-US" sz="4400" dirty="0"/>
          </a:p>
        </p:txBody>
      </p:sp>
      <p:pic>
        <p:nvPicPr>
          <p:cNvPr id="7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700808"/>
            <a:ext cx="71278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1700808"/>
            <a:ext cx="71278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628800"/>
            <a:ext cx="712787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1700808"/>
            <a:ext cx="9429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788024" y="836712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177281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177281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39952" y="1772816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373216"/>
            <a:ext cx="5981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are interested in the last case</a:t>
            </a:r>
            <a:endParaRPr lang="en-US" dirty="0"/>
          </a:p>
        </p:txBody>
      </p:sp>
      <p:graphicFrame>
        <p:nvGraphicFramePr>
          <p:cNvPr id="719875" name="Object 3"/>
          <p:cNvGraphicFramePr>
            <a:graphicFrameLocks noChangeAspect="1"/>
          </p:cNvGraphicFramePr>
          <p:nvPr/>
        </p:nvGraphicFramePr>
        <p:xfrm>
          <a:off x="1403648" y="2996952"/>
          <a:ext cx="2143140" cy="136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34" name="Equation" r:id="rId14" imgW="1155700" imgH="736600" progId="Equation.DSMT4">
                  <p:embed/>
                </p:oleObj>
              </mc:Choice>
              <mc:Fallback>
                <p:oleObj name="Equation" r:id="rId14" imgW="1155700" imgH="736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96952"/>
                        <a:ext cx="2143140" cy="1365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7584" y="3284984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3284984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multiplying </a:t>
            </a:r>
            <a:endParaRPr lang="en-US" dirty="0"/>
          </a:p>
        </p:txBody>
      </p:sp>
      <p:graphicFrame>
        <p:nvGraphicFramePr>
          <p:cNvPr id="719876" name="Object 4"/>
          <p:cNvGraphicFramePr>
            <a:graphicFrameLocks noChangeAspect="1"/>
          </p:cNvGraphicFramePr>
          <p:nvPr/>
        </p:nvGraphicFramePr>
        <p:xfrm>
          <a:off x="5940152" y="3140968"/>
          <a:ext cx="447438" cy="787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35" name="Equation" r:id="rId16" imgW="317362" imgH="558558" progId="Equation.DSMT4">
                  <p:embed/>
                </p:oleObj>
              </mc:Choice>
              <mc:Fallback>
                <p:oleObj name="Equation" r:id="rId16" imgW="317362" imgH="558558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140968"/>
                        <a:ext cx="447438" cy="787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72200" y="3284984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</a:t>
            </a:r>
            <a:endParaRPr lang="en-US" dirty="0"/>
          </a:p>
        </p:txBody>
      </p:sp>
      <p:pic>
        <p:nvPicPr>
          <p:cNvPr id="20" name="Picture 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3212976"/>
            <a:ext cx="928694" cy="58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067944" y="3933056"/>
            <a:ext cx="440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same as multiplying </a:t>
            </a:r>
            <a:endParaRPr lang="en-US" dirty="0"/>
          </a:p>
        </p:txBody>
      </p:sp>
      <p:graphicFrame>
        <p:nvGraphicFramePr>
          <p:cNvPr id="719877" name="Object 5"/>
          <p:cNvGraphicFramePr>
            <a:graphicFrameLocks noChangeAspect="1"/>
          </p:cNvGraphicFramePr>
          <p:nvPr/>
        </p:nvGraphicFramePr>
        <p:xfrm>
          <a:off x="5076056" y="4437112"/>
          <a:ext cx="438318" cy="77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36" name="Equation" r:id="rId18" imgW="317362" imgH="558558" progId="Equation.DSMT4">
                  <p:embed/>
                </p:oleObj>
              </mc:Choice>
              <mc:Fallback>
                <p:oleObj name="Equation" r:id="rId18" imgW="317362" imgH="558558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437112"/>
                        <a:ext cx="438318" cy="77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52120" y="450912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0100" y="285728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Rewrite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889109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Eigenvector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971600" y="5000636"/>
            <a:ext cx="626586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After multiplication (transformation),    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   does </a:t>
            </a:r>
            <a:r>
              <a:rPr lang="en-US" dirty="0"/>
              <a:t>not change the </a:t>
            </a:r>
            <a:r>
              <a:rPr lang="en-US" dirty="0" smtClean="0"/>
              <a:t>direction</a:t>
            </a: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43808" y="1628800"/>
            <a:ext cx="4321175" cy="1090613"/>
            <a:chOff x="1246" y="1162"/>
            <a:chExt cx="2722" cy="687"/>
          </a:xfrm>
        </p:grpSpPr>
        <p:sp>
          <p:nvSpPr>
            <p:cNvPr id="519175" name="Text Box 7"/>
            <p:cNvSpPr txBox="1">
              <a:spLocks noChangeArrowheads="1"/>
            </p:cNvSpPr>
            <p:nvPr/>
          </p:nvSpPr>
          <p:spPr bwMode="auto">
            <a:xfrm>
              <a:off x="1246" y="1522"/>
              <a:ext cx="27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eigenvalue</a:t>
              </a:r>
              <a:r>
                <a:rPr lang="en-US" dirty="0"/>
                <a:t>    eigenvector</a:t>
              </a:r>
            </a:p>
          </p:txBody>
        </p:sp>
        <p:sp>
          <p:nvSpPr>
            <p:cNvPr id="519176" name="Line 8"/>
            <p:cNvSpPr>
              <a:spLocks noChangeShapeType="1"/>
            </p:cNvSpPr>
            <p:nvPr/>
          </p:nvSpPr>
          <p:spPr bwMode="auto">
            <a:xfrm flipV="1">
              <a:off x="2281" y="1162"/>
              <a:ext cx="272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9177" name="Line 9"/>
            <p:cNvSpPr>
              <a:spLocks noChangeShapeType="1"/>
            </p:cNvSpPr>
            <p:nvPr/>
          </p:nvSpPr>
          <p:spPr bwMode="auto">
            <a:xfrm flipH="1" flipV="1">
              <a:off x="2866" y="1162"/>
              <a:ext cx="45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20898" name="Object 2"/>
          <p:cNvGraphicFramePr>
            <a:graphicFrameLocks noChangeAspect="1"/>
          </p:cNvGraphicFramePr>
          <p:nvPr/>
        </p:nvGraphicFramePr>
        <p:xfrm>
          <a:off x="1071538" y="5643578"/>
          <a:ext cx="357190" cy="51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16" name="Equation" r:id="rId3" imgW="177569" imgH="253670" progId="Equation.DSMT4">
                  <p:embed/>
                </p:oleObj>
              </mc:Choice>
              <mc:Fallback>
                <p:oleObj name="Equation" r:id="rId3" imgW="177569" imgH="25367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643578"/>
                        <a:ext cx="357190" cy="510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899" name="Object 3"/>
          <p:cNvGraphicFramePr>
            <a:graphicFrameLocks noChangeAspect="1"/>
          </p:cNvGraphicFramePr>
          <p:nvPr/>
        </p:nvGraphicFramePr>
        <p:xfrm>
          <a:off x="4357686" y="3071810"/>
          <a:ext cx="785818" cy="62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17" name="Equation" r:id="rId5" imgW="253780" imgH="203024" progId="Equation.DSMT4">
                  <p:embed/>
                </p:oleObj>
              </mc:Choice>
              <mc:Fallback>
                <p:oleObj name="Equation" r:id="rId5" imgW="253780" imgH="203024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3071810"/>
                        <a:ext cx="785818" cy="628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0" name="Object 4"/>
          <p:cNvGraphicFramePr>
            <a:graphicFrameLocks noChangeAspect="1"/>
          </p:cNvGraphicFramePr>
          <p:nvPr/>
        </p:nvGraphicFramePr>
        <p:xfrm>
          <a:off x="6715140" y="3786190"/>
          <a:ext cx="714380" cy="5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18" name="Equation" r:id="rId7" imgW="266469" imgH="203024" progId="Equation.DSMT4">
                  <p:embed/>
                </p:oleObj>
              </mc:Choice>
              <mc:Fallback>
                <p:oleObj name="Equation" r:id="rId7" imgW="266469" imgH="203024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3786190"/>
                        <a:ext cx="714380" cy="544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57224" y="3143248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62" y="3857628"/>
            <a:ext cx="5761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same as scalar multiplication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429132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much easier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8926" y="357166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/>
              <a:t>T</a:t>
            </a:r>
            <a:endParaRPr lang="en-US" sz="36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428604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 </a:t>
            </a:r>
            <a:r>
              <a:rPr lang="en-US" dirty="0" err="1" smtClean="0"/>
              <a:t>nxn</a:t>
            </a:r>
            <a:r>
              <a:rPr lang="en-US" dirty="0" smtClean="0"/>
              <a:t>  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196752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1268760"/>
            <a:ext cx="21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use</a:t>
            </a:r>
            <a:endParaRPr lang="en-US" dirty="0"/>
          </a:p>
        </p:txBody>
      </p:sp>
      <p:graphicFrame>
        <p:nvGraphicFramePr>
          <p:cNvPr id="720901" name="Object 5"/>
          <p:cNvGraphicFramePr>
            <a:graphicFrameLocks noChangeAspect="1"/>
          </p:cNvGraphicFramePr>
          <p:nvPr/>
        </p:nvGraphicFramePr>
        <p:xfrm>
          <a:off x="7092280" y="1791770"/>
          <a:ext cx="576064" cy="51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19" name="Equation" r:id="rId9" imgW="164814" imgH="177492" progId="Equation.DSMT4">
                  <p:embed/>
                </p:oleObj>
              </mc:Choice>
              <mc:Fallback>
                <p:oleObj name="Equation" r:id="rId9" imgW="164814" imgH="177492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791770"/>
                        <a:ext cx="576064" cy="517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/>
          <p:cNvGraphicFramePr>
            <a:graphicFrameLocks noChangeAspect="1"/>
          </p:cNvGraphicFramePr>
          <p:nvPr/>
        </p:nvGraphicFramePr>
        <p:xfrm>
          <a:off x="8316416" y="1772816"/>
          <a:ext cx="417841" cy="57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20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772816"/>
                        <a:ext cx="417841" cy="578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596336" y="177281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720903" name="Object 7"/>
          <p:cNvGraphicFramePr>
            <a:graphicFrameLocks noChangeAspect="1"/>
          </p:cNvGraphicFramePr>
          <p:nvPr/>
        </p:nvGraphicFramePr>
        <p:xfrm>
          <a:off x="3419872" y="1122543"/>
          <a:ext cx="2088232" cy="54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21" name="Equation" r:id="rId13" imgW="1257300" imgH="330200" progId="Equation.DSMT4">
                  <p:embed/>
                </p:oleObj>
              </mc:Choice>
              <mc:Fallback>
                <p:oleObj name="Equation" r:id="rId13" imgW="1257300" imgH="3302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122543"/>
                        <a:ext cx="2088232" cy="54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/>
      <p:bldP spid="13" grpId="0"/>
      <p:bldP spid="14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6552728" cy="696710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How to find </a:t>
            </a:r>
            <a:r>
              <a:rPr lang="en-US" sz="2800" b="1" dirty="0" err="1" smtClean="0">
                <a:solidFill>
                  <a:srgbClr val="C00000"/>
                </a:solidFill>
              </a:rPr>
              <a:t>Eigenvalues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and Eigenvectors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539552" y="4797152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We want to find </a:t>
            </a:r>
            <a:r>
              <a:rPr lang="en-US" b="1" dirty="0" smtClean="0"/>
              <a:t>nonzero eigenvectors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graphicFrame>
        <p:nvGraphicFramePr>
          <p:cNvPr id="1362945" name="Object 1"/>
          <p:cNvGraphicFramePr>
            <a:graphicFrameLocks noChangeAspect="1"/>
          </p:cNvGraphicFramePr>
          <p:nvPr/>
        </p:nvGraphicFramePr>
        <p:xfrm>
          <a:off x="3131840" y="1700808"/>
          <a:ext cx="2089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633" name="Equation" r:id="rId3" imgW="1257300" imgH="330200" progId="Equation.DSMT4">
                  <p:embed/>
                </p:oleObj>
              </mc:Choice>
              <mc:Fallback>
                <p:oleObj name="Equation" r:id="rId3" imgW="1257300" imgH="330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700808"/>
                        <a:ext cx="20891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9552" y="2564904"/>
            <a:ext cx="6963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find  </a:t>
            </a:r>
            <a:r>
              <a:rPr lang="en-US" dirty="0" err="1" smtClean="0"/>
              <a:t>eigenvalue</a:t>
            </a:r>
            <a:r>
              <a:rPr lang="en-US" dirty="0" smtClean="0"/>
              <a:t>  </a:t>
            </a:r>
            <a:r>
              <a:rPr lang="el-GR" dirty="0" smtClean="0"/>
              <a:t>λ</a:t>
            </a:r>
            <a:r>
              <a:rPr lang="en-US" dirty="0" smtClean="0"/>
              <a:t> and eigenvector</a:t>
            </a:r>
            <a:endParaRPr lang="en-US" dirty="0"/>
          </a:p>
        </p:txBody>
      </p:sp>
      <p:graphicFrame>
        <p:nvGraphicFramePr>
          <p:cNvPr id="1362946" name="Object 2"/>
          <p:cNvGraphicFramePr>
            <a:graphicFrameLocks noChangeAspect="1"/>
          </p:cNvGraphicFramePr>
          <p:nvPr/>
        </p:nvGraphicFramePr>
        <p:xfrm>
          <a:off x="7452320" y="2492896"/>
          <a:ext cx="432048" cy="5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634" name="Equation" r:id="rId5" imgW="241195" imgH="304668" progId="Equation.DSMT4">
                  <p:embed/>
                </p:oleObj>
              </mc:Choice>
              <mc:Fallback>
                <p:oleObj name="Equation" r:id="rId5" imgW="241195" imgH="304668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2492896"/>
                        <a:ext cx="432048" cy="54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1560" y="3356992"/>
            <a:ext cx="2481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note that </a:t>
            </a:r>
            <a:endParaRPr lang="en-US" dirty="0"/>
          </a:p>
        </p:txBody>
      </p:sp>
      <p:graphicFrame>
        <p:nvGraphicFramePr>
          <p:cNvPr id="1385476" name="Object 4"/>
          <p:cNvGraphicFramePr>
            <a:graphicFrameLocks noChangeAspect="1"/>
          </p:cNvGraphicFramePr>
          <p:nvPr/>
        </p:nvGraphicFramePr>
        <p:xfrm>
          <a:off x="3203848" y="3356992"/>
          <a:ext cx="1872208" cy="49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635" name="Equation" r:id="rId7" imgW="1257300" imgH="330200" progId="Equation.DSMT4">
                  <p:embed/>
                </p:oleObj>
              </mc:Choice>
              <mc:Fallback>
                <p:oleObj name="Equation" r:id="rId7" imgW="1257300" imgH="330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356992"/>
                        <a:ext cx="1872208" cy="491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11560" y="4077072"/>
            <a:ext cx="752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zero vector 0 is  always an eigenvector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21228" name="Text Box 12"/>
          <p:cNvSpPr txBox="1">
            <a:spLocks noChangeArrowheads="1"/>
          </p:cNvSpPr>
          <p:nvPr/>
        </p:nvSpPr>
        <p:spPr bwMode="auto">
          <a:xfrm>
            <a:off x="3851920" y="2996952"/>
            <a:ext cx="41764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1C1C1C"/>
                </a:solidFill>
              </a:rPr>
              <a:t>we want nonzero vector</a:t>
            </a: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521229" name="Line 13"/>
          <p:cNvSpPr>
            <a:spLocks noChangeShapeType="1"/>
          </p:cNvSpPr>
          <p:nvPr/>
        </p:nvSpPr>
        <p:spPr bwMode="auto">
          <a:xfrm flipH="1" flipV="1">
            <a:off x="2771800" y="2996952"/>
            <a:ext cx="1080120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3789040"/>
            <a:ext cx="547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Thm</a:t>
            </a:r>
            <a:r>
              <a:rPr lang="en-US" dirty="0" smtClean="0"/>
              <a:t> 4 in section 5.5, we have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713" y="5445224"/>
            <a:ext cx="6665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we can find nonzero </a:t>
            </a:r>
            <a:r>
              <a:rPr lang="en-US" dirty="0" err="1" smtClean="0"/>
              <a:t>eigenvalues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using above equation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6136" y="1412776"/>
            <a:ext cx="254589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T-</a:t>
            </a:r>
            <a:r>
              <a:rPr lang="el-GR" dirty="0" smtClean="0"/>
              <a:t>λ</a:t>
            </a:r>
            <a:r>
              <a:rPr lang="en-US" dirty="0" smtClean="0"/>
              <a:t> is </a:t>
            </a:r>
          </a:p>
          <a:p>
            <a:r>
              <a:rPr lang="en-US" dirty="0" smtClean="0"/>
              <a:t>not meaningful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54868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find </a:t>
            </a:r>
            <a:r>
              <a:rPr lang="en-US" b="1" dirty="0" smtClean="0"/>
              <a:t>nonzero</a:t>
            </a:r>
            <a:r>
              <a:rPr lang="en-US" dirty="0" smtClean="0"/>
              <a:t> eigenvectors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note that</a:t>
            </a:r>
            <a:endParaRPr lang="en-US" dirty="0"/>
          </a:p>
        </p:txBody>
      </p:sp>
      <p:graphicFrame>
        <p:nvGraphicFramePr>
          <p:cNvPr id="1362947" name="Object 3"/>
          <p:cNvGraphicFramePr>
            <a:graphicFrameLocks noChangeAspect="1"/>
          </p:cNvGraphicFramePr>
          <p:nvPr/>
        </p:nvGraphicFramePr>
        <p:xfrm>
          <a:off x="899592" y="1844824"/>
          <a:ext cx="2993872" cy="45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06" name="Equation" r:id="rId3" imgW="2171700" imgH="330200" progId="Equation.DSMT4">
                  <p:embed/>
                </p:oleObj>
              </mc:Choice>
              <mc:Fallback>
                <p:oleObj name="Equation" r:id="rId3" imgW="2171700" imgH="330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2993872" cy="455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48" name="Object 4"/>
          <p:cNvGraphicFramePr>
            <a:graphicFrameLocks noChangeAspect="1"/>
          </p:cNvGraphicFramePr>
          <p:nvPr/>
        </p:nvGraphicFramePr>
        <p:xfrm>
          <a:off x="899592" y="2636912"/>
          <a:ext cx="2664296" cy="54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07" name="Equation" r:id="rId5" imgW="2044700" imgH="419100" progId="Equation.DSMT4">
                  <p:embed/>
                </p:oleObj>
              </mc:Choice>
              <mc:Fallback>
                <p:oleObj name="Equation" r:id="rId5" imgW="2044700" imgH="4191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2664296" cy="546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49" name="Object 5"/>
          <p:cNvGraphicFramePr>
            <a:graphicFrameLocks noChangeAspect="1"/>
          </p:cNvGraphicFramePr>
          <p:nvPr/>
        </p:nvGraphicFramePr>
        <p:xfrm>
          <a:off x="2843808" y="4509120"/>
          <a:ext cx="3168352" cy="57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08" name="Equation" r:id="rId7" imgW="2311400" imgH="419100" progId="Equation.DSMT4">
                  <p:embed/>
                </p:oleObj>
              </mc:Choice>
              <mc:Fallback>
                <p:oleObj name="Equation" r:id="rId7" imgW="2311400" imgH="419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509120"/>
                        <a:ext cx="3168352" cy="574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8" grpId="0"/>
      <p:bldP spid="521229" grpId="0" animBg="1"/>
      <p:bldP spid="16" grpId="0"/>
      <p:bldP spid="17" grpId="0"/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583407" cy="380981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52224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071546"/>
            <a:ext cx="1497012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428596" y="1357298"/>
            <a:ext cx="3960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Find </a:t>
            </a:r>
            <a:r>
              <a:rPr lang="en-US" dirty="0" err="1"/>
              <a:t>eigenvalues</a:t>
            </a:r>
            <a:r>
              <a:rPr lang="en-US" dirty="0"/>
              <a:t> of</a:t>
            </a:r>
          </a:p>
        </p:txBody>
      </p:sp>
      <p:pic>
        <p:nvPicPr>
          <p:cNvPr id="52224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2357430"/>
            <a:ext cx="5630862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4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501008"/>
            <a:ext cx="488315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51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589240"/>
            <a:ext cx="16398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52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797152"/>
            <a:ext cx="42418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223367" cy="431329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3100" b="1" dirty="0" smtClean="0">
                <a:solidFill>
                  <a:srgbClr val="C00000"/>
                </a:solidFill>
              </a:rPr>
              <a:t>Cont.</a:t>
            </a:r>
            <a:endParaRPr lang="en-US" sz="3100" b="1" dirty="0">
              <a:solidFill>
                <a:srgbClr val="C0000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graphicFrame>
        <p:nvGraphicFramePr>
          <p:cNvPr id="1360898" name="Object 2"/>
          <p:cNvGraphicFramePr>
            <a:graphicFrameLocks noChangeAspect="1"/>
          </p:cNvGraphicFramePr>
          <p:nvPr/>
        </p:nvGraphicFramePr>
        <p:xfrm>
          <a:off x="5580112" y="1340768"/>
          <a:ext cx="2663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16" name="Equation" r:id="rId3" imgW="2044700" imgH="419100" progId="Equation.DSMT4">
                  <p:embed/>
                </p:oleObj>
              </mc:Choice>
              <mc:Fallback>
                <p:oleObj name="Equation" r:id="rId3" imgW="2044700" imgH="4191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340768"/>
                        <a:ext cx="2663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3568" y="2924944"/>
            <a:ext cx="5043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shall find eigenvector </a:t>
            </a:r>
          </a:p>
          <a:p>
            <a:r>
              <a:rPr lang="en-US" dirty="0" smtClean="0"/>
              <a:t>associated to </a:t>
            </a:r>
            <a:r>
              <a:rPr lang="en-US" dirty="0" err="1" smtClean="0"/>
              <a:t>eigenvalue</a:t>
            </a:r>
            <a:r>
              <a:rPr lang="en-US" dirty="0" smtClean="0"/>
              <a:t>  </a:t>
            </a:r>
            <a:r>
              <a:rPr lang="el-GR" dirty="0" smtClean="0"/>
              <a:t>λ</a:t>
            </a:r>
            <a:r>
              <a:rPr lang="en-US" dirty="0" smtClean="0"/>
              <a:t>=2</a:t>
            </a:r>
            <a:endParaRPr lang="en-US" dirty="0"/>
          </a:p>
        </p:txBody>
      </p:sp>
      <p:graphicFrame>
        <p:nvGraphicFramePr>
          <p:cNvPr id="1360899" name="Object 3"/>
          <p:cNvGraphicFramePr>
            <a:graphicFrameLocks noChangeAspect="1"/>
          </p:cNvGraphicFramePr>
          <p:nvPr/>
        </p:nvGraphicFramePr>
        <p:xfrm>
          <a:off x="5724128" y="2636912"/>
          <a:ext cx="1368152" cy="115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17" name="Equation" r:id="rId5" imgW="1219200" imgH="1028700" progId="Equation.DSMT4">
                  <p:embed/>
                </p:oleObj>
              </mc:Choice>
              <mc:Fallback>
                <p:oleObj name="Equation" r:id="rId5" imgW="1219200" imgH="10287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636912"/>
                        <a:ext cx="1368152" cy="1154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0900" name="Object 4"/>
          <p:cNvGraphicFramePr>
            <a:graphicFrameLocks noChangeAspect="1"/>
          </p:cNvGraphicFramePr>
          <p:nvPr/>
        </p:nvGraphicFramePr>
        <p:xfrm>
          <a:off x="3203848" y="1268760"/>
          <a:ext cx="1872208" cy="50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18" name="Equation" r:id="rId7" imgW="1231366" imgH="330057" progId="Equation.DSMT4">
                  <p:embed/>
                </p:oleObj>
              </mc:Choice>
              <mc:Fallback>
                <p:oleObj name="Equation" r:id="rId7" imgW="1231366" imgH="330057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268760"/>
                        <a:ext cx="1872208" cy="501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0901" name="Object 5"/>
          <p:cNvGraphicFramePr>
            <a:graphicFrameLocks noChangeAspect="1"/>
          </p:cNvGraphicFramePr>
          <p:nvPr/>
        </p:nvGraphicFramePr>
        <p:xfrm>
          <a:off x="971600" y="4421471"/>
          <a:ext cx="7056784" cy="118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19" name="Equation" r:id="rId9" imgW="6108700" imgH="1028700" progId="Equation.DSMT4">
                  <p:embed/>
                </p:oleObj>
              </mc:Choice>
              <mc:Fallback>
                <p:oleObj name="Equation" r:id="rId9" imgW="6108700" imgH="1028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21471"/>
                        <a:ext cx="7056784" cy="118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0902" name="Object 6"/>
          <p:cNvGraphicFramePr>
            <a:graphicFrameLocks noChangeAspect="1"/>
          </p:cNvGraphicFramePr>
          <p:nvPr/>
        </p:nvGraphicFramePr>
        <p:xfrm>
          <a:off x="611560" y="908720"/>
          <a:ext cx="2232248" cy="12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20" name="Equation" r:id="rId11" imgW="1943100" imgH="1079500" progId="Equation.DSMT4">
                  <p:embed/>
                </p:oleObj>
              </mc:Choice>
              <mc:Fallback>
                <p:oleObj name="Equation" r:id="rId11" imgW="1943100" imgH="10795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08720"/>
                        <a:ext cx="2232248" cy="12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0903" name="Object 7"/>
          <p:cNvGraphicFramePr>
            <a:graphicFrameLocks noChangeAspect="1"/>
          </p:cNvGraphicFramePr>
          <p:nvPr/>
        </p:nvGraphicFramePr>
        <p:xfrm>
          <a:off x="3347864" y="2152930"/>
          <a:ext cx="2016224" cy="5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21" name="Equation" r:id="rId13" imgW="1345616" imgH="393529" progId="Equation.DSMT4">
                  <p:embed/>
                </p:oleObj>
              </mc:Choice>
              <mc:Fallback>
                <p:oleObj name="Equation" r:id="rId13" imgW="1345616" imgH="393529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152930"/>
                        <a:ext cx="2016224" cy="58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5242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268760"/>
            <a:ext cx="25844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63888" y="1268760"/>
            <a:ext cx="3960813" cy="935037"/>
            <a:chOff x="3334" y="3113"/>
            <a:chExt cx="2495" cy="589"/>
          </a:xfrm>
        </p:grpSpPr>
        <p:sp>
          <p:nvSpPr>
            <p:cNvPr id="524300" name="Text Box 12"/>
            <p:cNvSpPr txBox="1">
              <a:spLocks noChangeArrowheads="1"/>
            </p:cNvSpPr>
            <p:nvPr/>
          </p:nvSpPr>
          <p:spPr bwMode="auto">
            <a:xfrm>
              <a:off x="3651" y="3158"/>
              <a:ext cx="21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two equations same</a:t>
              </a:r>
              <a:endParaRPr lang="en-US" dirty="0"/>
            </a:p>
          </p:txBody>
        </p:sp>
        <p:sp>
          <p:nvSpPr>
            <p:cNvPr id="524301" name="AutoShape 13"/>
            <p:cNvSpPr>
              <a:spLocks/>
            </p:cNvSpPr>
            <p:nvPr/>
          </p:nvSpPr>
          <p:spPr bwMode="auto">
            <a:xfrm>
              <a:off x="3334" y="3113"/>
              <a:ext cx="181" cy="589"/>
            </a:xfrm>
            <a:prstGeom prst="rightBrace">
              <a:avLst>
                <a:gd name="adj1" fmla="val 2711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pic>
        <p:nvPicPr>
          <p:cNvPr id="20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2996952"/>
            <a:ext cx="22288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275856" y="2924944"/>
            <a:ext cx="40005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equation 2 unknowns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60" y="3789040"/>
            <a:ext cx="790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many solutions, i.e. many </a:t>
            </a:r>
            <a:r>
              <a:rPr lang="en-US" dirty="0" err="1" smtClean="0"/>
              <a:t>eiqenvectors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223367" cy="431329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3100" b="1" dirty="0" smtClean="0">
                <a:solidFill>
                  <a:srgbClr val="C00000"/>
                </a:solidFill>
              </a:rPr>
              <a:t>Cont.</a:t>
            </a:r>
            <a:endParaRPr lang="en-US" sz="31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25320" name="Text Box 8"/>
          <p:cNvSpPr txBox="1">
            <a:spLocks noChangeArrowheads="1"/>
          </p:cNvSpPr>
          <p:nvPr/>
        </p:nvSpPr>
        <p:spPr bwMode="auto">
          <a:xfrm>
            <a:off x="755576" y="4581128"/>
            <a:ext cx="157163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</a:t>
            </a:r>
            <a:r>
              <a:rPr lang="en-US" dirty="0" smtClean="0"/>
              <a:t>hoose</a:t>
            </a:r>
            <a:endParaRPr lang="en-US" dirty="0"/>
          </a:p>
        </p:txBody>
      </p:sp>
      <p:sp>
        <p:nvSpPr>
          <p:cNvPr id="525325" name="Text Box 13"/>
          <p:cNvSpPr txBox="1">
            <a:spLocks noChangeArrowheads="1"/>
          </p:cNvSpPr>
          <p:nvPr/>
        </p:nvSpPr>
        <p:spPr bwMode="auto">
          <a:xfrm>
            <a:off x="539552" y="1484784"/>
            <a:ext cx="77449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2060"/>
                </a:solidFill>
              </a:rPr>
              <a:t>Eigenvectors </a:t>
            </a:r>
            <a:r>
              <a:rPr lang="en-US" dirty="0">
                <a:solidFill>
                  <a:srgbClr val="002060"/>
                </a:solidFill>
              </a:rPr>
              <a:t>associated to </a:t>
            </a:r>
            <a:r>
              <a:rPr lang="en-US" dirty="0" err="1">
                <a:solidFill>
                  <a:srgbClr val="002060"/>
                </a:solidFill>
              </a:rPr>
              <a:t>eigenvalue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2 are of the form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783361" name="Object 1"/>
          <p:cNvGraphicFramePr>
            <a:graphicFrameLocks noChangeAspect="1"/>
          </p:cNvGraphicFramePr>
          <p:nvPr/>
        </p:nvGraphicFramePr>
        <p:xfrm>
          <a:off x="2267744" y="2482870"/>
          <a:ext cx="2160240" cy="169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73" name="Equation" r:id="rId3" imgW="1002865" imgH="787058" progId="Equation.DSMT4">
                  <p:embed/>
                </p:oleObj>
              </mc:Choice>
              <mc:Fallback>
                <p:oleObj name="Equation" r:id="rId3" imgW="1002865" imgH="787058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82870"/>
                        <a:ext cx="2160240" cy="1695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0" y="3140968"/>
            <a:ext cx="790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5936" y="458112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eigenvector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5589240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only to choose 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696" y="306896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580112" y="2564904"/>
            <a:ext cx="334418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eigenvectors are</a:t>
            </a:r>
          </a:p>
          <a:p>
            <a:r>
              <a:rPr lang="en-US" dirty="0" smtClean="0"/>
              <a:t>parallel i.e. all are</a:t>
            </a:r>
          </a:p>
          <a:p>
            <a:r>
              <a:rPr lang="en-US" dirty="0" smtClean="0"/>
              <a:t>linearly dependent</a:t>
            </a:r>
            <a:endParaRPr lang="en-US" dirty="0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223367" cy="431329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3100" b="1" dirty="0" smtClean="0">
                <a:solidFill>
                  <a:srgbClr val="C00000"/>
                </a:solidFill>
              </a:rPr>
              <a:t>Cont.</a:t>
            </a:r>
            <a:endParaRPr lang="en-US" sz="3100" b="1" dirty="0">
              <a:solidFill>
                <a:srgbClr val="C00000"/>
              </a:solidFill>
            </a:endParaRPr>
          </a:p>
        </p:txBody>
      </p:sp>
      <p:graphicFrame>
        <p:nvGraphicFramePr>
          <p:cNvPr id="783362" name="Object 2"/>
          <p:cNvGraphicFramePr>
            <a:graphicFrameLocks noChangeAspect="1"/>
          </p:cNvGraphicFramePr>
          <p:nvPr/>
        </p:nvGraphicFramePr>
        <p:xfrm>
          <a:off x="971600" y="2564904"/>
          <a:ext cx="86409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74" name="Equation" r:id="rId5" imgW="647700" imgH="1079500" progId="Equation.DSMT4">
                  <p:embed/>
                </p:oleObj>
              </mc:Choice>
              <mc:Fallback>
                <p:oleObj name="Equation" r:id="rId5" imgW="647700" imgH="10795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64904"/>
                        <a:ext cx="864096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70727"/>
              </p:ext>
            </p:extLst>
          </p:nvPr>
        </p:nvGraphicFramePr>
        <p:xfrm>
          <a:off x="2411760" y="4581128"/>
          <a:ext cx="1080120" cy="45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75" name="Equation" r:id="rId7" imgW="787320" imgH="330120" progId="Equation.DSMT4">
                  <p:embed/>
                </p:oleObj>
              </mc:Choice>
              <mc:Fallback>
                <p:oleObj name="Equation" r:id="rId7" imgW="787320" imgH="3301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581128"/>
                        <a:ext cx="1080120" cy="452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64" name="Object 4"/>
          <p:cNvGraphicFramePr>
            <a:graphicFrameLocks noChangeAspect="1"/>
          </p:cNvGraphicFramePr>
          <p:nvPr/>
        </p:nvGraphicFramePr>
        <p:xfrm>
          <a:off x="6732240" y="4149080"/>
          <a:ext cx="62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76" name="Equation" r:id="rId9" imgW="622300" imgH="1511300" progId="Equation.DSMT4">
                  <p:embed/>
                </p:oleObj>
              </mc:Choice>
              <mc:Fallback>
                <p:oleObj name="Equation" r:id="rId9" imgW="622300" imgH="15113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149080"/>
                        <a:ext cx="622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0" grpId="0"/>
      <p:bldP spid="525325" grpId="0"/>
      <p:bldP spid="16" grpId="0"/>
      <p:bldP spid="17" grpId="0"/>
      <p:bldP spid="15" grpId="0"/>
      <p:bldP spid="21" grpId="0"/>
      <p:bldP spid="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52634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1340768"/>
            <a:ext cx="688975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2987824" y="1556792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</a:t>
            </a:r>
            <a:r>
              <a:rPr lang="en-US" dirty="0" smtClean="0"/>
              <a:t>igenvector </a:t>
            </a:r>
            <a:r>
              <a:rPr lang="en-US" dirty="0"/>
              <a:t>associated </a:t>
            </a:r>
            <a:r>
              <a:rPr lang="en-US" dirty="0" smtClean="0"/>
              <a:t>to </a:t>
            </a:r>
            <a:r>
              <a:rPr lang="el-GR" dirty="0" smtClean="0"/>
              <a:t>λ</a:t>
            </a:r>
            <a:r>
              <a:rPr lang="en-US" dirty="0" smtClean="0"/>
              <a:t>= </a:t>
            </a:r>
            <a:r>
              <a:rPr lang="en-US" dirty="0">
                <a:solidFill>
                  <a:srgbClr val="1C1C1C"/>
                </a:solidFill>
              </a:rPr>
              <a:t>-3</a:t>
            </a:r>
          </a:p>
        </p:txBody>
      </p:sp>
      <p:pic>
        <p:nvPicPr>
          <p:cNvPr id="52634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293096"/>
            <a:ext cx="253047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95936" y="4221088"/>
            <a:ext cx="3025083" cy="936625"/>
            <a:chOff x="4604" y="2160"/>
            <a:chExt cx="1349" cy="590"/>
          </a:xfrm>
        </p:grpSpPr>
        <p:sp>
          <p:nvSpPr>
            <p:cNvPr id="526354" name="Text Box 18"/>
            <p:cNvSpPr txBox="1">
              <a:spLocks noChangeArrowheads="1"/>
            </p:cNvSpPr>
            <p:nvPr/>
          </p:nvSpPr>
          <p:spPr bwMode="auto">
            <a:xfrm>
              <a:off x="4807" y="2296"/>
              <a:ext cx="11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two </a:t>
              </a:r>
              <a:r>
                <a:rPr lang="en-US" dirty="0" err="1" smtClean="0"/>
                <a:t>eqs</a:t>
              </a:r>
              <a:r>
                <a:rPr lang="en-US" dirty="0" smtClean="0"/>
                <a:t> same </a:t>
              </a:r>
              <a:endParaRPr lang="en-US" dirty="0"/>
            </a:p>
          </p:txBody>
        </p:sp>
        <p:sp>
          <p:nvSpPr>
            <p:cNvPr id="526355" name="AutoShape 19"/>
            <p:cNvSpPr>
              <a:spLocks/>
            </p:cNvSpPr>
            <p:nvPr/>
          </p:nvSpPr>
          <p:spPr bwMode="auto">
            <a:xfrm>
              <a:off x="4604" y="2160"/>
              <a:ext cx="136" cy="590"/>
            </a:xfrm>
            <a:prstGeom prst="righ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148478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find</a:t>
            </a:r>
            <a:endParaRPr lang="en-US" dirty="0"/>
          </a:p>
        </p:txBody>
      </p:sp>
      <p:graphicFrame>
        <p:nvGraphicFramePr>
          <p:cNvPr id="782339" name="Object 3"/>
          <p:cNvGraphicFramePr>
            <a:graphicFrameLocks noChangeAspect="1"/>
          </p:cNvGraphicFramePr>
          <p:nvPr/>
        </p:nvGraphicFramePr>
        <p:xfrm>
          <a:off x="971600" y="2492896"/>
          <a:ext cx="6540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92" name="Equation" r:id="rId7" imgW="6540500" imgH="1028700" progId="Equation.DSMT4">
                  <p:embed/>
                </p:oleObj>
              </mc:Choice>
              <mc:Fallback>
                <p:oleObj name="Equation" r:id="rId7" imgW="6540500" imgH="1028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92896"/>
                        <a:ext cx="6540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223367" cy="431329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3100" b="1" dirty="0" smtClean="0">
                <a:solidFill>
                  <a:srgbClr val="C00000"/>
                </a:solidFill>
              </a:rPr>
              <a:t>Cont.</a:t>
            </a:r>
            <a:endParaRPr lang="en-US" sz="31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28604"/>
            <a:ext cx="3743647" cy="479446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Matrix Multiplication 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1115616" y="4725144"/>
            <a:ext cx="6192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 term by term  but  row to column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1331640" y="2132484"/>
            <a:ext cx="2663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00"/>
                </a:solidFill>
              </a:rPr>
              <a:t>m x n</a:t>
            </a:r>
            <a:r>
              <a:rPr lang="en-US" dirty="0"/>
              <a:t> matrix</a:t>
            </a: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4860032" y="2060848"/>
            <a:ext cx="21602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00"/>
                </a:solidFill>
              </a:rPr>
              <a:t>n x p</a:t>
            </a:r>
            <a:r>
              <a:rPr lang="en-US" dirty="0"/>
              <a:t> matrix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 Matrix operations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18817" name="Object 1"/>
          <p:cNvGraphicFramePr>
            <a:graphicFrameLocks noChangeAspect="1"/>
          </p:cNvGraphicFramePr>
          <p:nvPr/>
        </p:nvGraphicFramePr>
        <p:xfrm>
          <a:off x="1691680" y="1412776"/>
          <a:ext cx="134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82" name="Equation" r:id="rId3" imgW="1346200" imgH="596900" progId="Equation.DSMT4">
                  <p:embed/>
                </p:oleObj>
              </mc:Choice>
              <mc:Fallback>
                <p:oleObj name="Equation" r:id="rId3" imgW="1346200" imgH="5969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1346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8" name="Object 2"/>
          <p:cNvGraphicFramePr>
            <a:graphicFrameLocks noChangeAspect="1"/>
          </p:cNvGraphicFramePr>
          <p:nvPr/>
        </p:nvGraphicFramePr>
        <p:xfrm>
          <a:off x="5076056" y="1412776"/>
          <a:ext cx="1320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83" name="Equation" r:id="rId5" imgW="1320800" imgH="596900" progId="Equation.DSMT4">
                  <p:embed/>
                </p:oleObj>
              </mc:Choice>
              <mc:Fallback>
                <p:oleObj name="Equation" r:id="rId5" imgW="1320800" imgH="596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412776"/>
                        <a:ext cx="1320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292080" y="3789040"/>
            <a:ext cx="216024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00"/>
                </a:solidFill>
              </a:rPr>
              <a:t>m x p</a:t>
            </a:r>
            <a:r>
              <a:rPr lang="en-US" dirty="0"/>
              <a:t> matrix</a:t>
            </a:r>
          </a:p>
        </p:txBody>
      </p:sp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2843808" y="2806836"/>
          <a:ext cx="2376264" cy="66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84" name="Equation" r:id="rId7" imgW="1180588" imgH="330057" progId="Equation.DSMT4">
                  <p:embed/>
                </p:oleObj>
              </mc:Choice>
              <mc:Fallback>
                <p:oleObj name="Equation" r:id="rId7" imgW="1180588" imgH="330057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806836"/>
                        <a:ext cx="2376264" cy="664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3131839" y="3645024"/>
          <a:ext cx="2033077" cy="91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85" name="Equation" r:id="rId9" imgW="1333500" imgH="596900" progId="Equation.DSMT4">
                  <p:embed/>
                </p:oleObj>
              </mc:Choice>
              <mc:Fallback>
                <p:oleObj name="Equation" r:id="rId9" imgW="1333500" imgH="5969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39" y="3645024"/>
                        <a:ext cx="2033077" cy="910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611560" y="5373216"/>
          <a:ext cx="8051071" cy="86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86" name="Equation" r:id="rId11" imgW="4711700" imgH="508000" progId="Equation.DSMT4">
                  <p:embed/>
                </p:oleObj>
              </mc:Choice>
              <mc:Fallback>
                <p:oleObj name="Equation" r:id="rId11" imgW="4711700" imgH="508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216"/>
                        <a:ext cx="8051071" cy="868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1"/>
      <p:bldP spid="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827584" y="4365104"/>
            <a:ext cx="157163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</a:t>
            </a:r>
            <a:r>
              <a:rPr lang="en-US" dirty="0" smtClean="0"/>
              <a:t>hoose</a:t>
            </a:r>
            <a:endParaRPr lang="en-US" dirty="0"/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auto">
          <a:xfrm>
            <a:off x="3779912" y="4365104"/>
            <a:ext cx="3024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get eigenvector</a:t>
            </a:r>
            <a:endParaRPr lang="en-US" dirty="0">
              <a:solidFill>
                <a:srgbClr val="1C1C1C"/>
              </a:solidFill>
            </a:endParaRPr>
          </a:p>
        </p:txBody>
      </p:sp>
      <p:graphicFrame>
        <p:nvGraphicFramePr>
          <p:cNvPr id="782337" name="Object 1"/>
          <p:cNvGraphicFramePr>
            <a:graphicFrameLocks noChangeAspect="1"/>
          </p:cNvGraphicFramePr>
          <p:nvPr/>
        </p:nvGraphicFramePr>
        <p:xfrm>
          <a:off x="2339752" y="2788824"/>
          <a:ext cx="259228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88" name="Equation" r:id="rId3" imgW="1257300" imgH="558800" progId="Equation.DSMT4">
                  <p:embed/>
                </p:oleObj>
              </mc:Choice>
              <mc:Fallback>
                <p:oleObj name="Equation" r:id="rId3" imgW="1257300" imgH="558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88824"/>
                        <a:ext cx="2592288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55576" y="2060848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2060"/>
                </a:solidFill>
              </a:rPr>
              <a:t>eigenvectors </a:t>
            </a:r>
            <a:r>
              <a:rPr lang="en-US" dirty="0">
                <a:solidFill>
                  <a:srgbClr val="002060"/>
                </a:solidFill>
              </a:rPr>
              <a:t>associated to </a:t>
            </a:r>
            <a:r>
              <a:rPr lang="el-GR" dirty="0" smtClean="0">
                <a:solidFill>
                  <a:srgbClr val="002060"/>
                </a:solidFill>
              </a:rPr>
              <a:t>λ</a:t>
            </a:r>
            <a:r>
              <a:rPr lang="en-US" dirty="0" smtClean="0">
                <a:solidFill>
                  <a:srgbClr val="002060"/>
                </a:solidFill>
              </a:rPr>
              <a:t>=-3 is of the form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3140968"/>
            <a:ext cx="790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301208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only to choose one</a:t>
            </a:r>
            <a:endParaRPr lang="en-US" dirty="0"/>
          </a:p>
        </p:txBody>
      </p:sp>
      <p:graphicFrame>
        <p:nvGraphicFramePr>
          <p:cNvPr id="1387524" name="Object 4"/>
          <p:cNvGraphicFramePr>
            <a:graphicFrameLocks noChangeAspect="1"/>
          </p:cNvGraphicFramePr>
          <p:nvPr/>
        </p:nvGraphicFramePr>
        <p:xfrm>
          <a:off x="827584" y="1268760"/>
          <a:ext cx="1958483" cy="47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89" name="Equation" r:id="rId5" imgW="1662978" imgH="406224" progId="Equation.DSMT4">
                  <p:embed/>
                </p:oleObj>
              </mc:Choice>
              <mc:Fallback>
                <p:oleObj name="Equation" r:id="rId5" imgW="1662978" imgH="406224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68760"/>
                        <a:ext cx="1958483" cy="478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7525" name="Object 5"/>
          <p:cNvGraphicFramePr>
            <a:graphicFrameLocks noChangeAspect="1"/>
          </p:cNvGraphicFramePr>
          <p:nvPr/>
        </p:nvGraphicFramePr>
        <p:xfrm>
          <a:off x="1187624" y="2852936"/>
          <a:ext cx="1008112" cy="110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90" name="Equation" r:id="rId7" imgW="939800" imgH="1028700" progId="Equation.DSMT4">
                  <p:embed/>
                </p:oleObj>
              </mc:Choice>
              <mc:Fallback>
                <p:oleObj name="Equation" r:id="rId7" imgW="939800" imgH="1028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52936"/>
                        <a:ext cx="1008112" cy="1103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223367" cy="431329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3100" b="1" dirty="0" smtClean="0">
                <a:solidFill>
                  <a:srgbClr val="C00000"/>
                </a:solidFill>
              </a:rPr>
              <a:t>Cont.</a:t>
            </a:r>
            <a:endParaRPr lang="en-US" sz="3100" b="1" dirty="0">
              <a:solidFill>
                <a:srgbClr val="C00000"/>
              </a:solidFill>
            </a:endParaRPr>
          </a:p>
        </p:txBody>
      </p:sp>
      <p:graphicFrame>
        <p:nvGraphicFramePr>
          <p:cNvPr id="138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95409"/>
              </p:ext>
            </p:extLst>
          </p:nvPr>
        </p:nvGraphicFramePr>
        <p:xfrm>
          <a:off x="2339752" y="4365104"/>
          <a:ext cx="10810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91" name="Equation" r:id="rId9" imgW="787320" imgH="330120" progId="Equation.DSMT4">
                  <p:embed/>
                </p:oleObj>
              </mc:Choice>
              <mc:Fallback>
                <p:oleObj name="Equation" r:id="rId9" imgW="787320" imgH="3301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365104"/>
                        <a:ext cx="10810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7527" name="Object 7"/>
          <p:cNvGraphicFramePr>
            <a:graphicFrameLocks noChangeAspect="1"/>
          </p:cNvGraphicFramePr>
          <p:nvPr/>
        </p:nvGraphicFramePr>
        <p:xfrm>
          <a:off x="6444208" y="4077072"/>
          <a:ext cx="774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92" name="Equation" r:id="rId11" imgW="774364" imgH="1079032" progId="Equation.DSMT4">
                  <p:embed/>
                </p:oleObj>
              </mc:Choice>
              <mc:Fallback>
                <p:oleObj name="Equation" r:id="rId11" imgW="774364" imgH="1079032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77072"/>
                        <a:ext cx="774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8" grpId="0"/>
      <p:bldP spid="526351" grpId="0"/>
      <p:bldP spid="21" grpId="0"/>
      <p:bldP spid="22" grpId="0"/>
      <p:bldP spid="2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511399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527364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1268760"/>
            <a:ext cx="1497012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7365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1124744"/>
            <a:ext cx="2357454" cy="168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81313" name="Object 1"/>
          <p:cNvGraphicFramePr>
            <a:graphicFrameLocks noChangeAspect="1"/>
          </p:cNvGraphicFramePr>
          <p:nvPr/>
        </p:nvGraphicFramePr>
        <p:xfrm>
          <a:off x="755576" y="4221088"/>
          <a:ext cx="3244868" cy="134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34" name="Equation" r:id="rId7" imgW="1346200" imgH="558800" progId="Equation.DSMT4">
                  <p:embed/>
                </p:oleObj>
              </mc:Choice>
              <mc:Fallback>
                <p:oleObj name="Equation" r:id="rId7" imgW="1346200" imgH="558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21088"/>
                        <a:ext cx="3244868" cy="1346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14" name="Object 2"/>
          <p:cNvGraphicFramePr>
            <a:graphicFrameLocks noChangeAspect="1"/>
          </p:cNvGraphicFramePr>
          <p:nvPr/>
        </p:nvGraphicFramePr>
        <p:xfrm>
          <a:off x="4427984" y="4293096"/>
          <a:ext cx="1857388" cy="49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35" name="Equation" r:id="rId9" imgW="914400" imgH="241300" progId="Equation.DSMT4">
                  <p:embed/>
                </p:oleObj>
              </mc:Choice>
              <mc:Fallback>
                <p:oleObj name="Equation" r:id="rId9" imgW="914400" imgH="2413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293096"/>
                        <a:ext cx="1857388" cy="490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4644008" y="5085184"/>
          <a:ext cx="1643074" cy="4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36" name="Equation" r:id="rId11" imgW="812447" imgH="241195" progId="Equation.DSMT4">
                  <p:embed/>
                </p:oleObj>
              </mc:Choice>
              <mc:Fallback>
                <p:oleObj name="Equation" r:id="rId11" imgW="812447" imgH="241195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085184"/>
                        <a:ext cx="1643074" cy="4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72200" y="4653136"/>
            <a:ext cx="250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eqs</a:t>
            </a:r>
            <a:r>
              <a:rPr lang="en-US" dirty="0" smtClean="0"/>
              <a:t> same</a:t>
            </a:r>
            <a:endParaRPr lang="en-US" dirty="0"/>
          </a:p>
        </p:txBody>
      </p:sp>
      <p:graphicFrame>
        <p:nvGraphicFramePr>
          <p:cNvPr id="781319" name="Object 7"/>
          <p:cNvGraphicFramePr>
            <a:graphicFrameLocks noChangeAspect="1"/>
          </p:cNvGraphicFramePr>
          <p:nvPr/>
        </p:nvGraphicFramePr>
        <p:xfrm>
          <a:off x="611560" y="2843186"/>
          <a:ext cx="2448272" cy="103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37" name="Equation" r:id="rId13" imgW="2082800" imgH="876300" progId="Equation.DSMT4">
                  <p:embed/>
                </p:oleObj>
              </mc:Choice>
              <mc:Fallback>
                <p:oleObj name="Equation" r:id="rId13" imgW="2082800" imgH="8763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43186"/>
                        <a:ext cx="2448272" cy="103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graphicFrame>
        <p:nvGraphicFramePr>
          <p:cNvPr id="781320" name="Object 8"/>
          <p:cNvGraphicFramePr>
            <a:graphicFrameLocks noChangeAspect="1"/>
          </p:cNvGraphicFramePr>
          <p:nvPr/>
        </p:nvGraphicFramePr>
        <p:xfrm>
          <a:off x="2987824" y="1484784"/>
          <a:ext cx="2664296" cy="48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38" name="Equation" r:id="rId15" imgW="2311400" imgH="419100" progId="Equation.DSMT4">
                  <p:embed/>
                </p:oleObj>
              </mc:Choice>
              <mc:Fallback>
                <p:oleObj name="Equation" r:id="rId15" imgW="2311400" imgH="4191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84784"/>
                        <a:ext cx="2664296" cy="483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9552" y="148478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3888" y="3068960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graphicFrame>
        <p:nvGraphicFramePr>
          <p:cNvPr id="781321" name="Object 9"/>
          <p:cNvGraphicFramePr>
            <a:graphicFrameLocks noChangeAspect="1"/>
          </p:cNvGraphicFramePr>
          <p:nvPr/>
        </p:nvGraphicFramePr>
        <p:xfrm>
          <a:off x="5364087" y="3140968"/>
          <a:ext cx="912703" cy="40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39" name="Equation" r:id="rId17" imgW="749300" imgH="330200" progId="Equation.DSMT4">
                  <p:embed/>
                </p:oleObj>
              </mc:Choice>
              <mc:Fallback>
                <p:oleObj name="Equation" r:id="rId17" imgW="749300" imgH="330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7" y="3140968"/>
                        <a:ext cx="912703" cy="40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5" y="332656"/>
            <a:ext cx="1008112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755576" y="3645024"/>
            <a:ext cx="207170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eigenvector</a:t>
            </a:r>
          </a:p>
        </p:txBody>
      </p:sp>
      <p:graphicFrame>
        <p:nvGraphicFramePr>
          <p:cNvPr id="781314" name="Object 2"/>
          <p:cNvGraphicFramePr>
            <a:graphicFrameLocks noChangeAspect="1"/>
          </p:cNvGraphicFramePr>
          <p:nvPr/>
        </p:nvGraphicFramePr>
        <p:xfrm>
          <a:off x="539552" y="1484784"/>
          <a:ext cx="1857388" cy="49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99" name="Equation" r:id="rId3" imgW="914400" imgH="241300" progId="Equation.DSMT4">
                  <p:embed/>
                </p:oleObj>
              </mc:Choice>
              <mc:Fallback>
                <p:oleObj name="Equation" r:id="rId3" imgW="914400" imgH="2413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84784"/>
                        <a:ext cx="1857388" cy="490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683568" y="2060848"/>
          <a:ext cx="1643074" cy="4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300" name="Equation" r:id="rId5" imgW="812447" imgH="241195" progId="Equation.DSMT4">
                  <p:embed/>
                </p:oleObj>
              </mc:Choice>
              <mc:Fallback>
                <p:oleObj name="Equation" r:id="rId5" imgW="812447" imgH="241195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60848"/>
                        <a:ext cx="1643074" cy="4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15816" y="1772816"/>
            <a:ext cx="250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eqs</a:t>
            </a:r>
            <a:r>
              <a:rPr lang="en-US" dirty="0" smtClean="0"/>
              <a:t> same</a:t>
            </a:r>
            <a:endParaRPr lang="en-US" dirty="0"/>
          </a:p>
        </p:txBody>
      </p:sp>
      <p:graphicFrame>
        <p:nvGraphicFramePr>
          <p:cNvPr id="781316" name="Object 4"/>
          <p:cNvGraphicFramePr>
            <a:graphicFrameLocks noChangeAspect="1"/>
          </p:cNvGraphicFramePr>
          <p:nvPr/>
        </p:nvGraphicFramePr>
        <p:xfrm>
          <a:off x="2987824" y="3297416"/>
          <a:ext cx="201622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301" name="Equation" r:id="rId7" imgW="977900" imgH="558800" progId="Equation.DSMT4">
                  <p:embed/>
                </p:oleObj>
              </mc:Choice>
              <mc:Fallback>
                <p:oleObj name="Equation" r:id="rId7" imgW="977900" imgH="558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97416"/>
                        <a:ext cx="2016224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17" name="Object 5"/>
          <p:cNvGraphicFramePr>
            <a:graphicFrameLocks noChangeAspect="1"/>
          </p:cNvGraphicFramePr>
          <p:nvPr/>
        </p:nvGraphicFramePr>
        <p:xfrm>
          <a:off x="7884368" y="4509120"/>
          <a:ext cx="64807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302" name="Equation" r:id="rId9" imgW="279400" imgH="558800" progId="Equation.DSMT4">
                  <p:embed/>
                </p:oleObj>
              </mc:Choice>
              <mc:Fallback>
                <p:oleObj name="Equation" r:id="rId9" imgW="279400" imgH="5588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4509120"/>
                        <a:ext cx="648072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07904" y="4941168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dirty="0" smtClean="0"/>
              <a:t>get complex eigenvector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494116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</a:t>
            </a:r>
            <a:endParaRPr lang="en-US" dirty="0"/>
          </a:p>
        </p:txBody>
      </p:sp>
      <p:graphicFrame>
        <p:nvGraphicFramePr>
          <p:cNvPr id="781318" name="Object 6"/>
          <p:cNvGraphicFramePr>
            <a:graphicFrameLocks noChangeAspect="1"/>
          </p:cNvGraphicFramePr>
          <p:nvPr/>
        </p:nvGraphicFramePr>
        <p:xfrm>
          <a:off x="2483768" y="5013176"/>
          <a:ext cx="936104" cy="52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303" name="Equation" r:id="rId11" imgW="431613" imgH="241195" progId="Equation.DSMT4">
                  <p:embed/>
                </p:oleObj>
              </mc:Choice>
              <mc:Fallback>
                <p:oleObj name="Equation" r:id="rId11" imgW="431613" imgH="241195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013176"/>
                        <a:ext cx="936104" cy="523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576" y="278092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graphicFrame>
        <p:nvGraphicFramePr>
          <p:cNvPr id="1406986" name="Object 3"/>
          <p:cNvGraphicFramePr>
            <a:graphicFrameLocks noChangeAspect="1"/>
          </p:cNvGraphicFramePr>
          <p:nvPr/>
        </p:nvGraphicFramePr>
        <p:xfrm>
          <a:off x="1763688" y="2852936"/>
          <a:ext cx="16430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304" name="Equation" r:id="rId13" imgW="812447" imgH="241195" progId="Equation.DSMT4">
                  <p:embed/>
                </p:oleObj>
              </mc:Choice>
              <mc:Fallback>
                <p:oleObj name="Equation" r:id="rId13" imgW="812447" imgH="241195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852936"/>
                        <a:ext cx="16430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15" grpId="0"/>
      <p:bldP spid="18" grpId="0"/>
      <p:bldP spid="19" grpId="0"/>
      <p:bldP spid="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151359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cont.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827584" y="4005064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get eigenvector</a:t>
            </a:r>
            <a:endParaRPr lang="en-US" dirty="0"/>
          </a:p>
        </p:txBody>
      </p:sp>
      <p:graphicFrame>
        <p:nvGraphicFramePr>
          <p:cNvPr id="780289" name="Object 1"/>
          <p:cNvGraphicFramePr>
            <a:graphicFrameLocks noChangeAspect="1"/>
          </p:cNvGraphicFramePr>
          <p:nvPr/>
        </p:nvGraphicFramePr>
        <p:xfrm>
          <a:off x="1691680" y="1995652"/>
          <a:ext cx="2520280" cy="113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15" name="Equation" r:id="rId3" imgW="1244600" imgH="558800" progId="Equation.DSMT4">
                  <p:embed/>
                </p:oleObj>
              </mc:Choice>
              <mc:Fallback>
                <p:oleObj name="Equation" r:id="rId3" imgW="1244600" imgH="558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95652"/>
                        <a:ext cx="2520280" cy="1131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290" name="Object 2"/>
          <p:cNvGraphicFramePr>
            <a:graphicFrameLocks noChangeAspect="1"/>
          </p:cNvGraphicFramePr>
          <p:nvPr/>
        </p:nvGraphicFramePr>
        <p:xfrm>
          <a:off x="4860032" y="1988840"/>
          <a:ext cx="1777253" cy="52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16" name="Equation" r:id="rId5" imgW="812447" imgH="241195" progId="Equation.DSMT4">
                  <p:embed/>
                </p:oleObj>
              </mc:Choice>
              <mc:Fallback>
                <p:oleObj name="Equation" r:id="rId5" imgW="812447" imgH="241195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988840"/>
                        <a:ext cx="1777253" cy="527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291" name="Object 3"/>
          <p:cNvGraphicFramePr>
            <a:graphicFrameLocks noChangeAspect="1"/>
          </p:cNvGraphicFramePr>
          <p:nvPr/>
        </p:nvGraphicFramePr>
        <p:xfrm>
          <a:off x="4860032" y="2636912"/>
          <a:ext cx="1654840" cy="49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17" name="Equation" r:id="rId7" imgW="812447" imgH="241195" progId="Equation.DSMT4">
                  <p:embed/>
                </p:oleObj>
              </mc:Choice>
              <mc:Fallback>
                <p:oleObj name="Equation" r:id="rId7" imgW="812447" imgH="241195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636912"/>
                        <a:ext cx="1654840" cy="491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40366" y="2420888"/>
            <a:ext cx="250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eqs</a:t>
            </a:r>
            <a:r>
              <a:rPr lang="en-US" dirty="0" smtClean="0"/>
              <a:t> same</a:t>
            </a:r>
            <a:endParaRPr lang="en-US" dirty="0"/>
          </a:p>
        </p:txBody>
      </p:sp>
      <p:graphicFrame>
        <p:nvGraphicFramePr>
          <p:cNvPr id="780292" name="Object 4"/>
          <p:cNvGraphicFramePr>
            <a:graphicFrameLocks noChangeAspect="1"/>
          </p:cNvGraphicFramePr>
          <p:nvPr/>
        </p:nvGraphicFramePr>
        <p:xfrm>
          <a:off x="3707904" y="3580134"/>
          <a:ext cx="2232248" cy="104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18" name="Equation" r:id="rId9" imgW="1193800" imgH="558800" progId="Equation.DSMT4">
                  <p:embed/>
                </p:oleObj>
              </mc:Choice>
              <mc:Fallback>
                <p:oleObj name="Equation" r:id="rId9" imgW="1193800" imgH="558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580134"/>
                        <a:ext cx="2232248" cy="1044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9552" y="5013176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</a:t>
            </a:r>
            <a:endParaRPr lang="en-US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635896" y="4797152"/>
            <a:ext cx="265460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get complex eigenvector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1052736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consider second </a:t>
            </a:r>
            <a:r>
              <a:rPr lang="en-US" dirty="0" err="1" smtClean="0"/>
              <a:t>eigenvalue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1560" y="184482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3429000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graphicFrame>
        <p:nvGraphicFramePr>
          <p:cNvPr id="780295" name="Object 7"/>
          <p:cNvGraphicFramePr>
            <a:graphicFrameLocks noChangeAspect="1"/>
          </p:cNvGraphicFramePr>
          <p:nvPr/>
        </p:nvGraphicFramePr>
        <p:xfrm>
          <a:off x="1763688" y="3429000"/>
          <a:ext cx="16557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19" name="Equation" r:id="rId11" imgW="812447" imgH="241195" progId="Equation.DSMT4">
                  <p:embed/>
                </p:oleObj>
              </mc:Choice>
              <mc:Fallback>
                <p:oleObj name="Equation" r:id="rId11" imgW="812447" imgH="241195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429000"/>
                        <a:ext cx="16557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296" name="Object 8"/>
          <p:cNvGraphicFramePr>
            <a:graphicFrameLocks noChangeAspect="1"/>
          </p:cNvGraphicFramePr>
          <p:nvPr/>
        </p:nvGraphicFramePr>
        <p:xfrm>
          <a:off x="6228184" y="1108169"/>
          <a:ext cx="1224136" cy="41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20" name="Equation" r:id="rId12" imgW="965200" imgH="330200" progId="Equation.DSMT4">
                  <p:embed/>
                </p:oleObj>
              </mc:Choice>
              <mc:Fallback>
                <p:oleObj name="Equation" r:id="rId12" imgW="965200" imgH="330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108169"/>
                        <a:ext cx="1224136" cy="418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297" name="Object 9"/>
          <p:cNvGraphicFramePr>
            <a:graphicFrameLocks noChangeAspect="1"/>
          </p:cNvGraphicFramePr>
          <p:nvPr/>
        </p:nvGraphicFramePr>
        <p:xfrm>
          <a:off x="5868144" y="4725144"/>
          <a:ext cx="648072" cy="14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21" name="Equation" r:id="rId14" imgW="495085" imgH="1079032" progId="Equation.DSMT4">
                  <p:embed/>
                </p:oleObj>
              </mc:Choice>
              <mc:Fallback>
                <p:oleObj name="Equation" r:id="rId14" imgW="495085" imgH="1079032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725144"/>
                        <a:ext cx="648072" cy="141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298" name="Object 10"/>
          <p:cNvGraphicFramePr>
            <a:graphicFrameLocks noChangeAspect="1"/>
          </p:cNvGraphicFramePr>
          <p:nvPr/>
        </p:nvGraphicFramePr>
        <p:xfrm>
          <a:off x="2123728" y="4941168"/>
          <a:ext cx="1080120" cy="55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22" name="Equation" r:id="rId16" imgW="787058" imgH="406224" progId="Equation.DSMT4">
                  <p:embed/>
                </p:oleObj>
              </mc:Choice>
              <mc:Fallback>
                <p:oleObj name="Equation" r:id="rId16" imgW="787058" imgH="406224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941168"/>
                        <a:ext cx="1080120" cy="557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5" grpId="0"/>
      <p:bldP spid="15" grpId="0"/>
      <p:bldP spid="17" grpId="0"/>
      <p:bldP spid="21" grpId="0"/>
      <p:bldP spid="25" grpId="0"/>
      <p:bldP spid="2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529411" name="Picture 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192" y="1196752"/>
            <a:ext cx="1497013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683568" y="4509120"/>
            <a:ext cx="72009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When rotating  </a:t>
            </a:r>
            <a:r>
              <a:rPr lang="en-US" dirty="0"/>
              <a:t>through 90 </a:t>
            </a:r>
            <a:r>
              <a:rPr lang="en-US" dirty="0" smtClean="0"/>
              <a:t>degrees, </a:t>
            </a:r>
            <a:r>
              <a:rPr lang="en-US" dirty="0" smtClean="0">
                <a:solidFill>
                  <a:srgbClr val="C00000"/>
                </a:solidFill>
              </a:rPr>
              <a:t>every </a:t>
            </a:r>
            <a:r>
              <a:rPr lang="en-US" b="1" dirty="0">
                <a:solidFill>
                  <a:srgbClr val="C00000"/>
                </a:solidFill>
              </a:rPr>
              <a:t>real</a:t>
            </a:r>
            <a:r>
              <a:rPr lang="en-US" dirty="0">
                <a:solidFill>
                  <a:srgbClr val="C00000"/>
                </a:solidFill>
              </a:rPr>
              <a:t> vector should change </a:t>
            </a:r>
            <a:r>
              <a:rPr lang="en-US" dirty="0" smtClean="0">
                <a:solidFill>
                  <a:srgbClr val="C00000"/>
                </a:solidFill>
              </a:rPr>
              <a:t>direction,</a:t>
            </a:r>
            <a:r>
              <a:rPr lang="en-US" dirty="0" smtClean="0"/>
              <a:t> so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has NO </a:t>
            </a:r>
            <a:r>
              <a:rPr lang="en-US" b="1" dirty="0" smtClean="0">
                <a:solidFill>
                  <a:srgbClr val="CC0000"/>
                </a:solidFill>
              </a:rPr>
              <a:t>real </a:t>
            </a:r>
            <a:r>
              <a:rPr lang="en-US" dirty="0" smtClean="0"/>
              <a:t>eigenvector</a:t>
            </a:r>
            <a:endParaRPr lang="en-US" dirty="0"/>
          </a:p>
        </p:txBody>
      </p:sp>
      <p:graphicFrame>
        <p:nvGraphicFramePr>
          <p:cNvPr id="779265" name="Object 1"/>
          <p:cNvGraphicFramePr>
            <a:graphicFrameLocks noChangeAspect="1"/>
          </p:cNvGraphicFramePr>
          <p:nvPr/>
        </p:nvGraphicFramePr>
        <p:xfrm>
          <a:off x="827584" y="3284984"/>
          <a:ext cx="571504" cy="114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27" name="Equation" r:id="rId6" imgW="279400" imgH="558800" progId="Equation.DSMT4">
                  <p:embed/>
                </p:oleObj>
              </mc:Choice>
              <mc:Fallback>
                <p:oleObj name="Equation" r:id="rId6" imgW="279400" imgH="558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84984"/>
                        <a:ext cx="571504" cy="1141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39552" y="2348880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represents rotation through 90 degrees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3573016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are its eigenvectors which are </a:t>
            </a:r>
            <a:r>
              <a:rPr lang="en-US" sz="2400" b="1" dirty="0" smtClean="0">
                <a:solidFill>
                  <a:srgbClr val="CC0000"/>
                </a:solidFill>
              </a:rPr>
              <a:t>complex</a:t>
            </a:r>
            <a:endParaRPr lang="en-US" sz="2400" b="1" dirty="0">
              <a:solidFill>
                <a:srgbClr val="CC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85728"/>
            <a:ext cx="2302233" cy="26161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C1C1C"/>
                </a:solidFill>
              </a:rPr>
              <a:t>5.7 </a:t>
            </a:r>
            <a:r>
              <a:rPr lang="en-US" sz="1100" dirty="0" err="1" smtClean="0">
                <a:solidFill>
                  <a:srgbClr val="1C1C1C"/>
                </a:solidFill>
              </a:rPr>
              <a:t>Eigenvalues</a:t>
            </a:r>
            <a:r>
              <a:rPr lang="en-US" sz="1100" dirty="0" smtClean="0">
                <a:solidFill>
                  <a:srgbClr val="1C1C1C"/>
                </a:solidFill>
              </a:rPr>
              <a:t> and eigenvectors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47667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1340768"/>
            <a:ext cx="561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 matrix we just  mentioned </a:t>
            </a:r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68313" y="333375"/>
            <a:ext cx="1151359" cy="5746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79266" name="Object 2"/>
          <p:cNvGraphicFramePr>
            <a:graphicFrameLocks noChangeAspect="1"/>
          </p:cNvGraphicFramePr>
          <p:nvPr/>
        </p:nvGraphicFramePr>
        <p:xfrm>
          <a:off x="3131840" y="302315"/>
          <a:ext cx="3024336" cy="91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28" name="Equation" r:id="rId8" imgW="3568700" imgH="1079500" progId="Equation.DSMT4">
                  <p:embed/>
                </p:oleObj>
              </mc:Choice>
              <mc:Fallback>
                <p:oleObj name="Equation" r:id="rId8" imgW="3568700" imgH="10795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2315"/>
                        <a:ext cx="3024336" cy="915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67" name="Object 3"/>
          <p:cNvGraphicFramePr>
            <a:graphicFrameLocks noChangeAspect="1"/>
          </p:cNvGraphicFramePr>
          <p:nvPr/>
        </p:nvGraphicFramePr>
        <p:xfrm>
          <a:off x="1979712" y="3325604"/>
          <a:ext cx="509986" cy="111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29" name="Equation" r:id="rId10" imgW="495085" imgH="1079032" progId="Equation.DSMT4">
                  <p:embed/>
                </p:oleObj>
              </mc:Choice>
              <mc:Fallback>
                <p:oleObj name="Equation" r:id="rId10" imgW="495085" imgH="1079032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25604"/>
                        <a:ext cx="509986" cy="1111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1923" y="5085184"/>
            <a:ext cx="1497013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Text Box 3"/>
          <p:cNvSpPr txBox="1">
            <a:spLocks noChangeArrowheads="1"/>
          </p:cNvSpPr>
          <p:nvPr/>
        </p:nvSpPr>
        <p:spPr bwMode="auto">
          <a:xfrm>
            <a:off x="857224" y="1071546"/>
            <a:ext cx="676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say a matrix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/>
              <a:t> is diagonalizable if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285720" y="3643314"/>
            <a:ext cx="4392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Matrix of eigenvectors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786314" y="3286124"/>
            <a:ext cx="32051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Diagonal matrix of </a:t>
            </a:r>
            <a:r>
              <a:rPr lang="en-US" dirty="0" err="1"/>
              <a:t>eigenvalues</a:t>
            </a:r>
            <a:endParaRPr lang="en-US" dirty="0"/>
          </a:p>
        </p:txBody>
      </p:sp>
      <p:sp>
        <p:nvSpPr>
          <p:cNvPr id="543752" name="Line 8"/>
          <p:cNvSpPr>
            <a:spLocks noChangeShapeType="1"/>
          </p:cNvSpPr>
          <p:nvPr/>
        </p:nvSpPr>
        <p:spPr bwMode="auto">
          <a:xfrm flipH="1" flipV="1">
            <a:off x="4283967" y="2636912"/>
            <a:ext cx="792088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3" name="Line 9"/>
          <p:cNvSpPr>
            <a:spLocks noChangeShapeType="1"/>
          </p:cNvSpPr>
          <p:nvPr/>
        </p:nvSpPr>
        <p:spPr bwMode="auto">
          <a:xfrm flipV="1">
            <a:off x="2483768" y="2636912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4" name="Text Box 10"/>
          <p:cNvSpPr txBox="1">
            <a:spLocks noChangeArrowheads="1"/>
          </p:cNvSpPr>
          <p:nvPr/>
        </p:nvSpPr>
        <p:spPr bwMode="auto">
          <a:xfrm>
            <a:off x="468313" y="4977623"/>
            <a:ext cx="81375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C00000"/>
                </a:solidFill>
              </a:rPr>
              <a:t>ANS: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/>
              <a:t> is </a:t>
            </a:r>
            <a:r>
              <a:rPr lang="en-US" dirty="0" err="1" smtClean="0"/>
              <a:t>nxn</a:t>
            </a:r>
            <a:r>
              <a:rPr lang="en-US" dirty="0" smtClean="0"/>
              <a:t> matrix , and it has </a:t>
            </a:r>
            <a:r>
              <a:rPr lang="en-US" b="1" dirty="0" smtClean="0">
                <a:solidFill>
                  <a:srgbClr val="CC0000"/>
                </a:solidFill>
              </a:rPr>
              <a:t>n </a:t>
            </a:r>
            <a:r>
              <a:rPr lang="en-US" b="1" dirty="0">
                <a:solidFill>
                  <a:srgbClr val="CC0000"/>
                </a:solidFill>
              </a:rPr>
              <a:t>non parallel </a:t>
            </a:r>
            <a:r>
              <a:rPr lang="en-US" dirty="0" smtClean="0"/>
              <a:t>eigenvectors, then A can be </a:t>
            </a:r>
            <a:r>
              <a:rPr lang="en-US" dirty="0" err="1" smtClean="0"/>
              <a:t>diagonalized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44" y="71414"/>
            <a:ext cx="1571636" cy="35719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5.8 </a:t>
            </a:r>
            <a:r>
              <a:rPr lang="en-US" sz="1200" dirty="0" err="1" smtClean="0"/>
              <a:t>Diagonalization</a:t>
            </a:r>
            <a:endParaRPr lang="en-US" sz="12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85</a:t>
            </a:fld>
            <a:endParaRPr lang="en-US" dirty="0"/>
          </a:p>
        </p:txBody>
      </p:sp>
      <p:graphicFrame>
        <p:nvGraphicFramePr>
          <p:cNvPr id="1420289" name="Object 1"/>
          <p:cNvGraphicFramePr>
            <a:graphicFrameLocks noChangeAspect="1"/>
          </p:cNvGraphicFramePr>
          <p:nvPr/>
        </p:nvGraphicFramePr>
        <p:xfrm>
          <a:off x="2699792" y="1916832"/>
          <a:ext cx="2592288" cy="6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436" name="Equation" r:id="rId3" imgW="1714500" imgH="444500" progId="Equation.DSMT4">
                  <p:embed/>
                </p:oleObj>
              </mc:Choice>
              <mc:Fallback>
                <p:oleObj name="Equation" r:id="rId3" imgW="1714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2592288" cy="67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68313" y="333375"/>
            <a:ext cx="3246431" cy="5746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b="1" smtClean="0">
                <a:solidFill>
                  <a:srgbClr val="C00000"/>
                </a:solidFill>
              </a:rPr>
              <a:t>5.8 Diagonalization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313" y="4232274"/>
            <a:ext cx="7363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When a given matrix A can be </a:t>
            </a:r>
            <a:r>
              <a:rPr lang="en-US" dirty="0" err="1" smtClean="0">
                <a:solidFill>
                  <a:srgbClr val="C00000"/>
                </a:solidFill>
              </a:rPr>
              <a:t>diagonalized</a:t>
            </a:r>
            <a:r>
              <a:rPr lang="en-US" dirty="0" smtClean="0">
                <a:solidFill>
                  <a:srgbClr val="C00000"/>
                </a:solidFill>
              </a:rPr>
              <a:t> 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98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/>
      <p:bldP spid="543749" grpId="0"/>
      <p:bldP spid="543752" grpId="0" animBg="1"/>
      <p:bldP spid="543753" grpId="0" animBg="1"/>
      <p:bldP spid="543754" grpId="0"/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511399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2143108" y="1571612"/>
            <a:ext cx="4786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has </a:t>
            </a:r>
            <a:r>
              <a:rPr lang="en-US" dirty="0" err="1" smtClean="0"/>
              <a:t>eigenvalues</a:t>
            </a:r>
            <a:r>
              <a:rPr lang="en-US" dirty="0" smtClean="0"/>
              <a:t> 2 and -3</a:t>
            </a:r>
            <a:endParaRPr 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143108" y="2071678"/>
            <a:ext cx="55007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and corresponding eigenvectors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000108"/>
            <a:ext cx="752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first example in section 5.7, we know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4077072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graphicFrame>
        <p:nvGraphicFramePr>
          <p:cNvPr id="8519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6561"/>
              </p:ext>
            </p:extLst>
          </p:nvPr>
        </p:nvGraphicFramePr>
        <p:xfrm>
          <a:off x="2026302" y="4370658"/>
          <a:ext cx="1500198" cy="124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40" name="Equation" r:id="rId3" imgW="889000" imgH="736600" progId="Equation.DSMT4">
                  <p:embed/>
                </p:oleObj>
              </mc:Choice>
              <mc:Fallback>
                <p:oleObj name="Equation" r:id="rId3" imgW="889000" imgH="736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302" y="4370658"/>
                        <a:ext cx="1500198" cy="124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0" name="Object 2"/>
          <p:cNvGraphicFramePr>
            <a:graphicFrameLocks noChangeAspect="1"/>
          </p:cNvGraphicFramePr>
          <p:nvPr/>
        </p:nvGraphicFramePr>
        <p:xfrm>
          <a:off x="2699792" y="2708920"/>
          <a:ext cx="500066" cy="86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41" name="Equation" r:id="rId5" imgW="190417" imgH="330057" progId="Equation.DSMT4">
                  <p:embed/>
                </p:oleObj>
              </mc:Choice>
              <mc:Fallback>
                <p:oleObj name="Equation" r:id="rId5" imgW="190417" imgH="330057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08920"/>
                        <a:ext cx="500066" cy="86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1" name="Object 3"/>
          <p:cNvGraphicFramePr>
            <a:graphicFrameLocks noChangeAspect="1"/>
          </p:cNvGraphicFramePr>
          <p:nvPr/>
        </p:nvGraphicFramePr>
        <p:xfrm>
          <a:off x="5436096" y="2852936"/>
          <a:ext cx="536578" cy="82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42" name="Equation" r:id="rId7" imgW="215806" imgH="330057" progId="Equation.DSMT4">
                  <p:embed/>
                </p:oleObj>
              </mc:Choice>
              <mc:Fallback>
                <p:oleObj name="Equation" r:id="rId7" imgW="215806" imgH="330057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852936"/>
                        <a:ext cx="536578" cy="820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31840" y="292494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99695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7286644" y="71414"/>
            <a:ext cx="1571636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5.8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Diagonalization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51974" name="Object 6"/>
          <p:cNvGraphicFramePr>
            <a:graphicFrameLocks noChangeAspect="1"/>
          </p:cNvGraphicFramePr>
          <p:nvPr/>
        </p:nvGraphicFramePr>
        <p:xfrm>
          <a:off x="539552" y="1628800"/>
          <a:ext cx="1320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43" name="Equation" r:id="rId9" imgW="1320227" imgH="1079032" progId="Equation.DSMT4">
                  <p:embed/>
                </p:oleObj>
              </mc:Choice>
              <mc:Fallback>
                <p:oleObj name="Equation" r:id="rId9" imgW="1320227" imgH="1079032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800"/>
                        <a:ext cx="1320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6" name="Object 8"/>
          <p:cNvGraphicFramePr>
            <a:graphicFrameLocks noChangeAspect="1"/>
          </p:cNvGraphicFramePr>
          <p:nvPr/>
        </p:nvGraphicFramePr>
        <p:xfrm>
          <a:off x="3563888" y="2492896"/>
          <a:ext cx="62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44" name="Equation" r:id="rId11" imgW="622300" imgH="1511300" progId="Equation.DSMT4">
                  <p:embed/>
                </p:oleObj>
              </mc:Choice>
              <mc:Fallback>
                <p:oleObj name="Equation" r:id="rId11" imgW="622300" imgH="15113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492896"/>
                        <a:ext cx="622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7" name="Object 9"/>
          <p:cNvGraphicFramePr>
            <a:graphicFrameLocks noChangeAspect="1"/>
          </p:cNvGraphicFramePr>
          <p:nvPr/>
        </p:nvGraphicFramePr>
        <p:xfrm>
          <a:off x="6228184" y="2780928"/>
          <a:ext cx="774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45" name="Equation" r:id="rId13" imgW="774364" imgH="1079032" progId="Equation.DSMT4">
                  <p:embed/>
                </p:oleObj>
              </mc:Choice>
              <mc:Fallback>
                <p:oleObj name="Equation" r:id="rId13" imgW="774364" imgH="1079032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780928"/>
                        <a:ext cx="774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15616" y="4797152"/>
                <a:ext cx="1002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𝐷</m:t>
                      </m:r>
                      <m:r>
                        <a:rPr lang="en-US" sz="320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97152"/>
                <a:ext cx="1002390" cy="58477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83968" y="4338682"/>
                <a:ext cx="2586734" cy="1421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𝑃</m:t>
                      </m:r>
                      <m:r>
                        <a:rPr lang="en-US" sz="32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38682"/>
                <a:ext cx="2586734" cy="142192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44" y="71414"/>
            <a:ext cx="1571636" cy="35719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5.8  </a:t>
            </a:r>
            <a:r>
              <a:rPr lang="en-US" sz="1200" dirty="0" err="1" smtClean="0"/>
              <a:t>Diagonalization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Next we can verify that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044552" y="6309101"/>
            <a:ext cx="2895600" cy="365125"/>
          </a:xfrm>
        </p:spPr>
        <p:txBody>
          <a:bodyPr/>
          <a:lstStyle/>
          <a:p>
            <a:r>
              <a:rPr lang="fr-FR" smtClean="0"/>
              <a:t>Chew T S MA1506-14 Chapter 5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55383"/>
              </p:ext>
            </p:extLst>
          </p:nvPr>
        </p:nvGraphicFramePr>
        <p:xfrm>
          <a:off x="885788" y="1772816"/>
          <a:ext cx="1320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13" name="Equation" r:id="rId3" imgW="1320227" imgH="1079032" progId="Equation.DSMT4">
                  <p:embed/>
                </p:oleObj>
              </mc:Choice>
              <mc:Fallback>
                <p:oleObj name="Equation" r:id="rId3" imgW="1320227" imgH="107903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788" y="1772816"/>
                        <a:ext cx="1320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21348"/>
              </p:ext>
            </p:extLst>
          </p:nvPr>
        </p:nvGraphicFramePr>
        <p:xfrm>
          <a:off x="2906563" y="2041748"/>
          <a:ext cx="6080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14" name="Equation" r:id="rId5" imgW="215806" imgH="228501" progId="Equation.DSMT4">
                  <p:embed/>
                </p:oleObj>
              </mc:Choice>
              <mc:Fallback>
                <p:oleObj name="Equation" r:id="rId5" imgW="215806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563" y="2041748"/>
                        <a:ext cx="6080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74690"/>
              </p:ext>
            </p:extLst>
          </p:nvPr>
        </p:nvGraphicFramePr>
        <p:xfrm>
          <a:off x="3603479" y="1680046"/>
          <a:ext cx="150018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15" name="Equation" r:id="rId7" imgW="889000" imgH="736600" progId="Equation.DSMT4">
                  <p:embed/>
                </p:oleObj>
              </mc:Choice>
              <mc:Fallback>
                <p:oleObj name="Equation" r:id="rId7" imgW="8890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479" y="1680046"/>
                        <a:ext cx="1500187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87044"/>
              </p:ext>
            </p:extLst>
          </p:nvPr>
        </p:nvGraphicFramePr>
        <p:xfrm>
          <a:off x="5364088" y="1942367"/>
          <a:ext cx="9858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16" name="Equation" r:id="rId9" imgW="342603" imgH="266469" progId="Equation.DSMT4">
                  <p:embed/>
                </p:oleObj>
              </mc:Choice>
              <mc:Fallback>
                <p:oleObj name="Equation" r:id="rId9" imgW="342603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942367"/>
                        <a:ext cx="9858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323966" y="1916832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9" y="285728"/>
            <a:ext cx="1714512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2590800" y="1341438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has only one </a:t>
            </a:r>
            <a:r>
              <a:rPr lang="en-US" dirty="0" err="1" smtClean="0"/>
              <a:t>eigenvalue</a:t>
            </a:r>
            <a:r>
              <a:rPr lang="en-US" dirty="0" smtClean="0"/>
              <a:t> since </a:t>
            </a:r>
            <a:endParaRPr lang="en-US" dirty="0"/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899592" y="4077072"/>
            <a:ext cx="51612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It has  only </a:t>
            </a:r>
            <a:r>
              <a:rPr lang="en-US" dirty="0"/>
              <a:t>one eigenvector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1043608" y="5229200"/>
            <a:ext cx="4608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 possible to </a:t>
            </a:r>
            <a:r>
              <a:rPr lang="en-US" dirty="0" err="1"/>
              <a:t>diagonalize</a:t>
            </a: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286644" y="71414"/>
            <a:ext cx="1571636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5.8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Diagonalization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19265" name="Object 1"/>
          <p:cNvGraphicFramePr>
            <a:graphicFrameLocks noChangeAspect="1"/>
          </p:cNvGraphicFramePr>
          <p:nvPr/>
        </p:nvGraphicFramePr>
        <p:xfrm>
          <a:off x="539552" y="1052736"/>
          <a:ext cx="1800200" cy="116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481" name="Equation" r:id="rId3" imgW="1663700" imgH="1079500" progId="Equation.DSMT4">
                  <p:embed/>
                </p:oleObj>
              </mc:Choice>
              <mc:Fallback>
                <p:oleObj name="Equation" r:id="rId3" imgW="1663700" imgH="10795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2736"/>
                        <a:ext cx="1800200" cy="116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66" name="Object 2"/>
          <p:cNvGraphicFramePr>
            <a:graphicFrameLocks noChangeAspect="1"/>
          </p:cNvGraphicFramePr>
          <p:nvPr/>
        </p:nvGraphicFramePr>
        <p:xfrm>
          <a:off x="827584" y="2420888"/>
          <a:ext cx="6120680" cy="1387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482" name="Equation" r:id="rId5" imgW="4762500" imgH="1079500" progId="Equation.DSMT4">
                  <p:embed/>
                </p:oleObj>
              </mc:Choice>
              <mc:Fallback>
                <p:oleObj name="Equation" r:id="rId5" imgW="4762500" imgH="10795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20888"/>
                        <a:ext cx="6120680" cy="1387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67" name="Object 3"/>
          <p:cNvGraphicFramePr>
            <a:graphicFrameLocks noChangeAspect="1"/>
          </p:cNvGraphicFramePr>
          <p:nvPr/>
        </p:nvGraphicFramePr>
        <p:xfrm>
          <a:off x="5652120" y="3717032"/>
          <a:ext cx="648072" cy="125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483" name="Equation" r:id="rId7" imgW="558800" imgH="1079500" progId="Equation.DSMT4">
                  <p:embed/>
                </p:oleObj>
              </mc:Choice>
              <mc:Fallback>
                <p:oleObj name="Equation" r:id="rId7" imgW="558800" imgH="10795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717032"/>
                        <a:ext cx="648072" cy="1251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68" name="Object 4"/>
          <p:cNvGraphicFramePr>
            <a:graphicFrameLocks noChangeAspect="1"/>
          </p:cNvGraphicFramePr>
          <p:nvPr/>
        </p:nvGraphicFramePr>
        <p:xfrm>
          <a:off x="5580112" y="5085184"/>
          <a:ext cx="18002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484" name="Equation" r:id="rId9" imgW="1663700" imgH="1079500" progId="Equation.DSMT4">
                  <p:embed/>
                </p:oleObj>
              </mc:Choice>
              <mc:Fallback>
                <p:oleObj name="Equation" r:id="rId9" imgW="1663700" imgH="10795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085184"/>
                        <a:ext cx="18002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5" grpId="0"/>
      <p:bldP spid="54477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2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1428736"/>
            <a:ext cx="759777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9894" name="AutoShape 6"/>
          <p:cNvSpPr>
            <a:spLocks noChangeArrowheads="1"/>
          </p:cNvSpPr>
          <p:nvPr/>
        </p:nvSpPr>
        <p:spPr bwMode="auto">
          <a:xfrm>
            <a:off x="857224" y="4071942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4258" name="Object 2"/>
          <p:cNvGraphicFramePr>
            <a:graphicFrameLocks noChangeAspect="1"/>
          </p:cNvGraphicFramePr>
          <p:nvPr/>
        </p:nvGraphicFramePr>
        <p:xfrm>
          <a:off x="1835696" y="3501008"/>
          <a:ext cx="6734462" cy="1572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66" name="Equation" r:id="rId5" imgW="3263900" imgH="762000" progId="Equation.DSMT4">
                  <p:embed/>
                </p:oleObj>
              </mc:Choice>
              <mc:Fallback>
                <p:oleObj name="Equation" r:id="rId5" imgW="3263900" imgH="7620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501008"/>
                        <a:ext cx="6734462" cy="1572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85786" y="500042"/>
            <a:ext cx="257176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Finding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864259" name="Object 3"/>
          <p:cNvGraphicFramePr>
            <a:graphicFrameLocks noChangeAspect="1"/>
          </p:cNvGraphicFramePr>
          <p:nvPr/>
        </p:nvGraphicFramePr>
        <p:xfrm>
          <a:off x="2357422" y="388558"/>
          <a:ext cx="846426" cy="592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67" name="Equation" r:id="rId7" imgW="380835" imgH="266584" progId="Equation.DSMT4">
                  <p:embed/>
                </p:oleObj>
              </mc:Choice>
              <mc:Fallback>
                <p:oleObj name="Equation" r:id="rId7" imgW="380835" imgH="266584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88558"/>
                        <a:ext cx="846426" cy="592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44" y="71414"/>
            <a:ext cx="1571636" cy="35719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5.8 </a:t>
            </a:r>
            <a:r>
              <a:rPr lang="en-US" sz="1200" dirty="0" err="1" smtClean="0"/>
              <a:t>Diagonalization</a:t>
            </a:r>
            <a:endParaRPr lang="en-US" sz="12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1725960" cy="461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92195" name="Group 3"/>
          <p:cNvGrpSpPr>
            <a:grpSpLocks/>
          </p:cNvGrpSpPr>
          <p:nvPr/>
        </p:nvGrpSpPr>
        <p:grpSpPr bwMode="auto">
          <a:xfrm>
            <a:off x="1163638" y="1524000"/>
            <a:ext cx="3221037" cy="3297238"/>
            <a:chOff x="733" y="960"/>
            <a:chExt cx="2029" cy="2077"/>
          </a:xfrm>
        </p:grpSpPr>
        <p:grpSp>
          <p:nvGrpSpPr>
            <p:cNvPr id="392196" name="Group 4"/>
            <p:cNvGrpSpPr>
              <a:grpSpLocks/>
            </p:cNvGrpSpPr>
            <p:nvPr/>
          </p:nvGrpSpPr>
          <p:grpSpPr bwMode="auto">
            <a:xfrm>
              <a:off x="746" y="960"/>
              <a:ext cx="2016" cy="1318"/>
              <a:chOff x="746" y="960"/>
              <a:chExt cx="2016" cy="1318"/>
            </a:xfrm>
          </p:grpSpPr>
          <p:sp>
            <p:nvSpPr>
              <p:cNvPr id="392197" name="Rectangle 5"/>
              <p:cNvSpPr>
                <a:spLocks noChangeArrowheads="1"/>
              </p:cNvSpPr>
              <p:nvPr/>
            </p:nvSpPr>
            <p:spPr bwMode="auto">
              <a:xfrm>
                <a:off x="768" y="1126"/>
                <a:ext cx="768" cy="24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98" name="Rectangle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336" cy="912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99" name="Rectangle 7"/>
              <p:cNvSpPr>
                <a:spLocks noChangeArrowheads="1"/>
              </p:cNvSpPr>
              <p:nvPr/>
            </p:nvSpPr>
            <p:spPr bwMode="auto">
              <a:xfrm>
                <a:off x="746" y="1990"/>
                <a:ext cx="201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00" name="Oval 8"/>
            <p:cNvSpPr>
              <a:spLocks noChangeArrowheads="1"/>
            </p:cNvSpPr>
            <p:nvPr/>
          </p:nvSpPr>
          <p:spPr bwMode="auto">
            <a:xfrm>
              <a:off x="733" y="2749"/>
              <a:ext cx="288" cy="288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2201" name="Group 9"/>
          <p:cNvGrpSpPr>
            <a:grpSpLocks/>
          </p:cNvGrpSpPr>
          <p:nvPr/>
        </p:nvGrpSpPr>
        <p:grpSpPr bwMode="auto">
          <a:xfrm>
            <a:off x="1219200" y="1524000"/>
            <a:ext cx="6477000" cy="3297238"/>
            <a:chOff x="768" y="960"/>
            <a:chExt cx="4080" cy="2077"/>
          </a:xfrm>
        </p:grpSpPr>
        <p:grpSp>
          <p:nvGrpSpPr>
            <p:cNvPr id="392202" name="Group 10"/>
            <p:cNvGrpSpPr>
              <a:grpSpLocks/>
            </p:cNvGrpSpPr>
            <p:nvPr/>
          </p:nvGrpSpPr>
          <p:grpSpPr bwMode="auto">
            <a:xfrm>
              <a:off x="768" y="960"/>
              <a:ext cx="4080" cy="1318"/>
              <a:chOff x="768" y="960"/>
              <a:chExt cx="4080" cy="1318"/>
            </a:xfrm>
          </p:grpSpPr>
          <p:sp>
            <p:nvSpPr>
              <p:cNvPr id="392203" name="Rectangle 11"/>
              <p:cNvSpPr>
                <a:spLocks noChangeArrowheads="1"/>
              </p:cNvSpPr>
              <p:nvPr/>
            </p:nvSpPr>
            <p:spPr bwMode="auto">
              <a:xfrm>
                <a:off x="768" y="1126"/>
                <a:ext cx="768" cy="24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4" name="Rectangle 12"/>
              <p:cNvSpPr>
                <a:spLocks noChangeArrowheads="1"/>
              </p:cNvSpPr>
              <p:nvPr/>
            </p:nvSpPr>
            <p:spPr bwMode="auto">
              <a:xfrm>
                <a:off x="2077" y="960"/>
                <a:ext cx="336" cy="912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5" name="Rectangle 13"/>
              <p:cNvSpPr>
                <a:spLocks noChangeArrowheads="1"/>
              </p:cNvSpPr>
              <p:nvPr/>
            </p:nvSpPr>
            <p:spPr bwMode="auto">
              <a:xfrm>
                <a:off x="2832" y="1990"/>
                <a:ext cx="201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06" name="Oval 14"/>
            <p:cNvSpPr>
              <a:spLocks noChangeArrowheads="1"/>
            </p:cNvSpPr>
            <p:nvPr/>
          </p:nvSpPr>
          <p:spPr bwMode="auto">
            <a:xfrm>
              <a:off x="986" y="2749"/>
              <a:ext cx="288" cy="288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2207" name="Group 15"/>
          <p:cNvGrpSpPr>
            <a:grpSpLocks/>
          </p:cNvGrpSpPr>
          <p:nvPr/>
        </p:nvGrpSpPr>
        <p:grpSpPr bwMode="auto">
          <a:xfrm>
            <a:off x="1143000" y="1524000"/>
            <a:ext cx="3241675" cy="3865563"/>
            <a:chOff x="720" y="960"/>
            <a:chExt cx="2042" cy="2435"/>
          </a:xfrm>
        </p:grpSpPr>
        <p:grpSp>
          <p:nvGrpSpPr>
            <p:cNvPr id="392208" name="Group 16"/>
            <p:cNvGrpSpPr>
              <a:grpSpLocks/>
            </p:cNvGrpSpPr>
            <p:nvPr/>
          </p:nvGrpSpPr>
          <p:grpSpPr bwMode="auto">
            <a:xfrm>
              <a:off x="746" y="960"/>
              <a:ext cx="2016" cy="1667"/>
              <a:chOff x="746" y="960"/>
              <a:chExt cx="2016" cy="1667"/>
            </a:xfrm>
          </p:grpSpPr>
          <p:sp>
            <p:nvSpPr>
              <p:cNvPr id="392209" name="Rectangle 17"/>
              <p:cNvSpPr>
                <a:spLocks noChangeArrowheads="1"/>
              </p:cNvSpPr>
              <p:nvPr/>
            </p:nvSpPr>
            <p:spPr bwMode="auto">
              <a:xfrm>
                <a:off x="768" y="1466"/>
                <a:ext cx="768" cy="24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10" name="Rectangle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336" cy="912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11" name="Rectangle 19"/>
              <p:cNvSpPr>
                <a:spLocks noChangeArrowheads="1"/>
              </p:cNvSpPr>
              <p:nvPr/>
            </p:nvSpPr>
            <p:spPr bwMode="auto">
              <a:xfrm>
                <a:off x="746" y="2339"/>
                <a:ext cx="201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12" name="Oval 20"/>
            <p:cNvSpPr>
              <a:spLocks noChangeArrowheads="1"/>
            </p:cNvSpPr>
            <p:nvPr/>
          </p:nvSpPr>
          <p:spPr bwMode="auto">
            <a:xfrm>
              <a:off x="720" y="3107"/>
              <a:ext cx="288" cy="288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1219200" y="1524000"/>
            <a:ext cx="6477000" cy="3851275"/>
            <a:chOff x="768" y="960"/>
            <a:chExt cx="4080" cy="2426"/>
          </a:xfrm>
        </p:grpSpPr>
        <p:grpSp>
          <p:nvGrpSpPr>
            <p:cNvPr id="392214" name="Group 22"/>
            <p:cNvGrpSpPr>
              <a:grpSpLocks/>
            </p:cNvGrpSpPr>
            <p:nvPr/>
          </p:nvGrpSpPr>
          <p:grpSpPr bwMode="auto">
            <a:xfrm>
              <a:off x="768" y="960"/>
              <a:ext cx="4080" cy="1667"/>
              <a:chOff x="768" y="960"/>
              <a:chExt cx="4080" cy="1667"/>
            </a:xfrm>
          </p:grpSpPr>
          <p:sp>
            <p:nvSpPr>
              <p:cNvPr id="392215" name="Rectangle 23"/>
              <p:cNvSpPr>
                <a:spLocks noChangeArrowheads="1"/>
              </p:cNvSpPr>
              <p:nvPr/>
            </p:nvSpPr>
            <p:spPr bwMode="auto">
              <a:xfrm>
                <a:off x="768" y="1466"/>
                <a:ext cx="768" cy="24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16" name="Rectangle 24"/>
              <p:cNvSpPr>
                <a:spLocks noChangeArrowheads="1"/>
              </p:cNvSpPr>
              <p:nvPr/>
            </p:nvSpPr>
            <p:spPr bwMode="auto">
              <a:xfrm>
                <a:off x="2064" y="960"/>
                <a:ext cx="336" cy="912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17" name="Rectangle 25"/>
              <p:cNvSpPr>
                <a:spLocks noChangeArrowheads="1"/>
              </p:cNvSpPr>
              <p:nvPr/>
            </p:nvSpPr>
            <p:spPr bwMode="auto">
              <a:xfrm>
                <a:off x="2832" y="2339"/>
                <a:ext cx="201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18" name="Oval 26"/>
            <p:cNvSpPr>
              <a:spLocks noChangeArrowheads="1"/>
            </p:cNvSpPr>
            <p:nvPr/>
          </p:nvSpPr>
          <p:spPr bwMode="auto">
            <a:xfrm>
              <a:off x="986" y="3098"/>
              <a:ext cx="288" cy="288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2219" name="Object 27"/>
          <p:cNvGraphicFramePr>
            <a:graphicFrameLocks noChangeAspect="1"/>
          </p:cNvGraphicFramePr>
          <p:nvPr/>
        </p:nvGraphicFramePr>
        <p:xfrm>
          <a:off x="1143000" y="1524000"/>
          <a:ext cx="28321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79" name="Equation" r:id="rId3" imgW="2832100" imgH="1524000" progId="Equation.3">
                  <p:embed/>
                </p:oleObj>
              </mc:Choice>
              <mc:Fallback>
                <p:oleObj name="Equation" r:id="rId3" imgW="2832100" imgH="15240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28321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2220" name="Group 28"/>
          <p:cNvGrpSpPr>
            <a:grpSpLocks/>
          </p:cNvGrpSpPr>
          <p:nvPr/>
        </p:nvGrpSpPr>
        <p:grpSpPr bwMode="auto">
          <a:xfrm>
            <a:off x="838200" y="3200400"/>
            <a:ext cx="6972300" cy="2184400"/>
            <a:chOff x="528" y="2016"/>
            <a:chExt cx="4392" cy="1376"/>
          </a:xfrm>
        </p:grpSpPr>
        <p:graphicFrame>
          <p:nvGraphicFramePr>
            <p:cNvPr id="392221" name="Object 29"/>
            <p:cNvGraphicFramePr>
              <a:graphicFrameLocks noChangeAspect="1"/>
            </p:cNvGraphicFramePr>
            <p:nvPr/>
          </p:nvGraphicFramePr>
          <p:xfrm>
            <a:off x="528" y="2016"/>
            <a:ext cx="439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80" name="Equation" r:id="rId5" imgW="6972300" imgH="965200" progId="Equation.3">
                    <p:embed/>
                  </p:oleObj>
                </mc:Choice>
                <mc:Fallback>
                  <p:oleObj name="Equation" r:id="rId5" imgW="6972300" imgH="9652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16"/>
                          <a:ext cx="4392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2222" name="Object 30"/>
            <p:cNvGraphicFramePr>
              <a:graphicFrameLocks noChangeAspect="1"/>
            </p:cNvGraphicFramePr>
            <p:nvPr/>
          </p:nvGraphicFramePr>
          <p:xfrm>
            <a:off x="528" y="2784"/>
            <a:ext cx="79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81" name="Equation" r:id="rId7" imgW="1257300" imgH="965200" progId="Equation.3">
                    <p:embed/>
                  </p:oleObj>
                </mc:Choice>
                <mc:Fallback>
                  <p:oleObj name="Equation" r:id="rId7" imgW="1257300" imgH="9652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84"/>
                          <a:ext cx="792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7000892" y="285728"/>
            <a:ext cx="1857388" cy="3571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 Matrix operations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4088" y="980728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90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37374"/>
              </p:ext>
            </p:extLst>
          </p:nvPr>
        </p:nvGraphicFramePr>
        <p:xfrm>
          <a:off x="1763688" y="1196752"/>
          <a:ext cx="49657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47" name="Equation" r:id="rId3" imgW="4965480" imgH="2400120" progId="Equation.DSMT4">
                  <p:embed/>
                </p:oleObj>
              </mc:Choice>
              <mc:Fallback>
                <p:oleObj name="Equation" r:id="rId3" imgW="4965480" imgH="240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6752"/>
                        <a:ext cx="49657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620688"/>
            <a:ext cx="33826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Some special cases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3905" y="620688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used this method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403647" y="3861048"/>
            <a:ext cx="3141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Involutory</a:t>
            </a:r>
            <a:r>
              <a:rPr lang="en-US" dirty="0" smtClean="0"/>
              <a:t> matrix A</a:t>
            </a:r>
            <a:endParaRPr lang="en-S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784565"/>
              </p:ext>
            </p:extLst>
          </p:nvPr>
        </p:nvGraphicFramePr>
        <p:xfrm>
          <a:off x="5041383" y="3807192"/>
          <a:ext cx="1432003" cy="57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48" name="Equation" r:id="rId5" imgW="850680" imgH="342720" progId="Equation.DSMT4">
                  <p:embed/>
                </p:oleObj>
              </mc:Choice>
              <mc:Fallback>
                <p:oleObj name="Equation" r:id="rId5" imgW="850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1383" y="3807192"/>
                        <a:ext cx="1432003" cy="577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5178" y="158321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35226" y="385061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18247" y="4435393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82195" y="5011136"/>
                <a:ext cx="153657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440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95" y="5011136"/>
                <a:ext cx="1536574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44" y="71414"/>
            <a:ext cx="1571636" cy="35719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5.8 </a:t>
            </a:r>
            <a:r>
              <a:rPr lang="en-US" sz="1200" dirty="0" err="1" smtClean="0"/>
              <a:t>Diagonalization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4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5102233" cy="649288"/>
          </a:xfrm>
          <a:noFill/>
          <a:ln>
            <a:solidFill>
              <a:srgbClr val="CC0000"/>
            </a:solidFill>
          </a:ln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5.9 </a:t>
            </a:r>
            <a:r>
              <a:rPr lang="en-US" sz="2800" b="1" dirty="0">
                <a:solidFill>
                  <a:srgbClr val="C00000"/>
                </a:solidFill>
              </a:rPr>
              <a:t>Model weather forecasting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405586" name="Group 82"/>
          <p:cNvGraphicFramePr>
            <a:graphicFrameLocks noGrp="1"/>
          </p:cNvGraphicFramePr>
          <p:nvPr>
            <p:ph type="tbl" idx="1"/>
          </p:nvPr>
        </p:nvGraphicFramePr>
        <p:xfrm>
          <a:off x="785786" y="1428736"/>
          <a:ext cx="7273925" cy="3500439"/>
        </p:xfrm>
        <a:graphic>
          <a:graphicData uri="http://schemas.openxmlformats.org/drawingml/2006/table">
            <a:tbl>
              <a:tblPr/>
              <a:tblGrid>
                <a:gridCol w="1673225"/>
                <a:gridCol w="2316163"/>
                <a:gridCol w="3284537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Tomorrow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6572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F28-D5E7-487F-A81C-8479C8BA9CA4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405587" name="Text Box 83"/>
          <p:cNvSpPr txBox="1">
            <a:spLocks noChangeArrowheads="1"/>
          </p:cNvSpPr>
          <p:nvPr/>
        </p:nvSpPr>
        <p:spPr bwMode="auto">
          <a:xfrm>
            <a:off x="5786446" y="2143116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60%</a:t>
            </a:r>
          </a:p>
        </p:txBody>
      </p:sp>
      <p:sp>
        <p:nvSpPr>
          <p:cNvPr id="405588" name="Text Box 84"/>
          <p:cNvSpPr txBox="1">
            <a:spLocks noChangeArrowheads="1"/>
          </p:cNvSpPr>
          <p:nvPr/>
        </p:nvSpPr>
        <p:spPr bwMode="auto">
          <a:xfrm>
            <a:off x="5857884" y="4286256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70%</a:t>
            </a:r>
          </a:p>
        </p:txBody>
      </p:sp>
      <p:sp>
        <p:nvSpPr>
          <p:cNvPr id="405589" name="Text Box 85"/>
          <p:cNvSpPr txBox="1">
            <a:spLocks noChangeArrowheads="1"/>
          </p:cNvSpPr>
          <p:nvPr/>
        </p:nvSpPr>
        <p:spPr bwMode="auto">
          <a:xfrm>
            <a:off x="5857884" y="3571876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30%</a:t>
            </a:r>
          </a:p>
        </p:txBody>
      </p:sp>
      <p:sp>
        <p:nvSpPr>
          <p:cNvPr id="405590" name="Text Box 86"/>
          <p:cNvSpPr txBox="1">
            <a:spLocks noChangeArrowheads="1"/>
          </p:cNvSpPr>
          <p:nvPr/>
        </p:nvSpPr>
        <p:spPr bwMode="auto">
          <a:xfrm>
            <a:off x="5786446" y="2786058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5229200"/>
            <a:ext cx="6295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write the above information in </a:t>
            </a:r>
          </a:p>
          <a:p>
            <a:r>
              <a:rPr lang="en-US" dirty="0" smtClean="0"/>
              <a:t>the following matrix form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87" grpId="0"/>
      <p:bldP spid="405588" grpId="0"/>
      <p:bldP spid="405589" grpId="0"/>
      <p:bldP spid="405590" grpId="0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923928" y="1628800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Current :  R      S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7020272" y="1484784"/>
            <a:ext cx="15843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Next: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409609" name="Group 9"/>
          <p:cNvGrpSpPr>
            <a:grpSpLocks/>
          </p:cNvGrpSpPr>
          <p:nvPr/>
        </p:nvGrpSpPr>
        <p:grpSpPr bwMode="auto">
          <a:xfrm>
            <a:off x="5219700" y="3284537"/>
            <a:ext cx="3313113" cy="1168399"/>
            <a:chOff x="3288" y="2069"/>
            <a:chExt cx="2087" cy="736"/>
          </a:xfrm>
        </p:grpSpPr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 flipH="1" flipV="1">
              <a:off x="3833" y="2069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Text Box 8"/>
            <p:cNvSpPr txBox="1">
              <a:spLocks noChangeArrowheads="1"/>
            </p:cNvSpPr>
            <p:nvPr/>
          </p:nvSpPr>
          <p:spPr bwMode="auto">
            <a:xfrm>
              <a:off x="3288" y="2478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columns add to 1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0826" y="142852"/>
            <a:ext cx="2459027" cy="238106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1200" dirty="0" smtClean="0"/>
              <a:t>5..9 </a:t>
            </a:r>
            <a:r>
              <a:rPr lang="en-US" sz="1200" dirty="0"/>
              <a:t>Model weather forecasting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F28-D5E7-487F-A81C-8479C8BA9CA4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568" y="3501008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called transition matrix</a:t>
            </a:r>
            <a:endParaRPr lang="en-US" b="1" dirty="0"/>
          </a:p>
        </p:txBody>
      </p:sp>
      <p:graphicFrame>
        <p:nvGraphicFramePr>
          <p:cNvPr id="1427457" name="Object 1"/>
          <p:cNvGraphicFramePr>
            <a:graphicFrameLocks noChangeAspect="1"/>
          </p:cNvGraphicFramePr>
          <p:nvPr/>
        </p:nvGraphicFramePr>
        <p:xfrm>
          <a:off x="683568" y="2118325"/>
          <a:ext cx="6408712" cy="123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510" name="Equation" r:id="rId3" imgW="5588000" imgH="1079500" progId="Equation.DSMT4">
                  <p:embed/>
                </p:oleObj>
              </mc:Choice>
              <mc:Fallback>
                <p:oleObj name="Equation" r:id="rId3" imgW="5588000" imgH="1079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18325"/>
                        <a:ext cx="6408712" cy="1238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7020272" y="278092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59" name="Group 35"/>
          <p:cNvGrpSpPr>
            <a:grpSpLocks/>
          </p:cNvGrpSpPr>
          <p:nvPr/>
        </p:nvGrpSpPr>
        <p:grpSpPr bwMode="auto">
          <a:xfrm>
            <a:off x="611188" y="2349500"/>
            <a:ext cx="8064500" cy="590550"/>
            <a:chOff x="385" y="1752"/>
            <a:chExt cx="5080" cy="372"/>
          </a:xfrm>
        </p:grpSpPr>
        <p:sp>
          <p:nvSpPr>
            <p:cNvPr id="410657" name="Text Box 33"/>
            <p:cNvSpPr txBox="1">
              <a:spLocks noChangeArrowheads="1"/>
            </p:cNvSpPr>
            <p:nvPr/>
          </p:nvSpPr>
          <p:spPr bwMode="auto">
            <a:xfrm>
              <a:off x="476" y="1797"/>
              <a:ext cx="49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Today is </a:t>
              </a:r>
              <a:r>
                <a:rPr lang="en-US" dirty="0" smtClean="0"/>
                <a:t>sunny</a:t>
              </a:r>
              <a:r>
                <a:rPr lang="en-US" dirty="0"/>
                <a:t>, will it be rainy 2 days later?</a:t>
              </a:r>
            </a:p>
          </p:txBody>
        </p:sp>
        <p:sp>
          <p:nvSpPr>
            <p:cNvPr id="410658" name="Rectangle 34"/>
            <p:cNvSpPr>
              <a:spLocks noChangeArrowheads="1"/>
            </p:cNvSpPr>
            <p:nvPr/>
          </p:nvSpPr>
          <p:spPr bwMode="auto">
            <a:xfrm>
              <a:off x="385" y="1752"/>
              <a:ext cx="4718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79" name="Group 55"/>
          <p:cNvGrpSpPr>
            <a:grpSpLocks/>
          </p:cNvGrpSpPr>
          <p:nvPr/>
        </p:nvGrpSpPr>
        <p:grpSpPr bwMode="auto">
          <a:xfrm>
            <a:off x="684213" y="3860800"/>
            <a:ext cx="2378075" cy="1743075"/>
            <a:chOff x="839" y="2659"/>
            <a:chExt cx="1498" cy="1098"/>
          </a:xfrm>
        </p:grpSpPr>
        <p:sp>
          <p:nvSpPr>
            <p:cNvPr id="410660" name="Text Box 36"/>
            <p:cNvSpPr txBox="1">
              <a:spLocks noChangeArrowheads="1"/>
            </p:cNvSpPr>
            <p:nvPr/>
          </p:nvSpPr>
          <p:spPr bwMode="auto">
            <a:xfrm>
              <a:off x="839" y="3067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410661" name="Line 37"/>
            <p:cNvSpPr>
              <a:spLocks noChangeShapeType="1"/>
            </p:cNvSpPr>
            <p:nvPr/>
          </p:nvSpPr>
          <p:spPr bwMode="auto">
            <a:xfrm flipV="1">
              <a:off x="1202" y="2887"/>
              <a:ext cx="816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62" name="Line 38"/>
            <p:cNvSpPr>
              <a:spLocks noChangeShapeType="1"/>
            </p:cNvSpPr>
            <p:nvPr/>
          </p:nvSpPr>
          <p:spPr bwMode="auto">
            <a:xfrm>
              <a:off x="1202" y="3249"/>
              <a:ext cx="8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63" name="Text Box 39"/>
            <p:cNvSpPr txBox="1">
              <a:spLocks noChangeArrowheads="1"/>
            </p:cNvSpPr>
            <p:nvPr/>
          </p:nvSpPr>
          <p:spPr bwMode="auto">
            <a:xfrm>
              <a:off x="2064" y="2659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410664" name="Text Box 40"/>
            <p:cNvSpPr txBox="1">
              <a:spLocks noChangeArrowheads="1"/>
            </p:cNvSpPr>
            <p:nvPr/>
          </p:nvSpPr>
          <p:spPr bwMode="auto">
            <a:xfrm>
              <a:off x="2064" y="3430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</p:grpSp>
      <p:grpSp>
        <p:nvGrpSpPr>
          <p:cNvPr id="410680" name="Group 56"/>
          <p:cNvGrpSpPr>
            <a:grpSpLocks/>
          </p:cNvGrpSpPr>
          <p:nvPr/>
        </p:nvGrpSpPr>
        <p:grpSpPr bwMode="auto">
          <a:xfrm>
            <a:off x="3276600" y="3213100"/>
            <a:ext cx="1944688" cy="2751138"/>
            <a:chOff x="2472" y="2251"/>
            <a:chExt cx="1225" cy="1733"/>
          </a:xfrm>
        </p:grpSpPr>
        <p:sp>
          <p:nvSpPr>
            <p:cNvPr id="410665" name="Line 41"/>
            <p:cNvSpPr>
              <a:spLocks noChangeShapeType="1"/>
            </p:cNvSpPr>
            <p:nvPr/>
          </p:nvSpPr>
          <p:spPr bwMode="auto">
            <a:xfrm flipV="1">
              <a:off x="2472" y="2433"/>
              <a:ext cx="816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66" name="Line 42"/>
            <p:cNvSpPr>
              <a:spLocks noChangeShapeType="1"/>
            </p:cNvSpPr>
            <p:nvPr/>
          </p:nvSpPr>
          <p:spPr bwMode="auto">
            <a:xfrm>
              <a:off x="2472" y="2795"/>
              <a:ext cx="8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67" name="Line 43"/>
            <p:cNvSpPr>
              <a:spLocks noChangeShapeType="1"/>
            </p:cNvSpPr>
            <p:nvPr/>
          </p:nvSpPr>
          <p:spPr bwMode="auto">
            <a:xfrm flipV="1">
              <a:off x="2472" y="3249"/>
              <a:ext cx="816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68" name="Line 44"/>
            <p:cNvSpPr>
              <a:spLocks noChangeShapeType="1"/>
            </p:cNvSpPr>
            <p:nvPr/>
          </p:nvSpPr>
          <p:spPr bwMode="auto">
            <a:xfrm>
              <a:off x="2472" y="3611"/>
              <a:ext cx="8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69" name="Text Box 45"/>
            <p:cNvSpPr txBox="1">
              <a:spLocks noChangeArrowheads="1"/>
            </p:cNvSpPr>
            <p:nvPr/>
          </p:nvSpPr>
          <p:spPr bwMode="auto">
            <a:xfrm>
              <a:off x="3424" y="2251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410670" name="Text Box 46"/>
            <p:cNvSpPr txBox="1">
              <a:spLocks noChangeArrowheads="1"/>
            </p:cNvSpPr>
            <p:nvPr/>
          </p:nvSpPr>
          <p:spPr bwMode="auto">
            <a:xfrm>
              <a:off x="3424" y="2750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410671" name="Text Box 47"/>
            <p:cNvSpPr txBox="1">
              <a:spLocks noChangeArrowheads="1"/>
            </p:cNvSpPr>
            <p:nvPr/>
          </p:nvSpPr>
          <p:spPr bwMode="auto">
            <a:xfrm>
              <a:off x="3424" y="3067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410672" name="Text Box 48"/>
            <p:cNvSpPr txBox="1">
              <a:spLocks noChangeArrowheads="1"/>
            </p:cNvSpPr>
            <p:nvPr/>
          </p:nvSpPr>
          <p:spPr bwMode="auto">
            <a:xfrm>
              <a:off x="3424" y="3657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</p:grpSp>
      <p:grpSp>
        <p:nvGrpSpPr>
          <p:cNvPr id="410681" name="Group 57"/>
          <p:cNvGrpSpPr>
            <a:grpSpLocks/>
          </p:cNvGrpSpPr>
          <p:nvPr/>
        </p:nvGrpSpPr>
        <p:grpSpPr bwMode="auto">
          <a:xfrm>
            <a:off x="1403350" y="3213100"/>
            <a:ext cx="2881313" cy="2822575"/>
            <a:chOff x="1292" y="2251"/>
            <a:chExt cx="1815" cy="1778"/>
          </a:xfrm>
        </p:grpSpPr>
        <p:sp>
          <p:nvSpPr>
            <p:cNvPr id="410673" name="Text Box 49"/>
            <p:cNvSpPr txBox="1">
              <a:spLocks noChangeArrowheads="1"/>
            </p:cNvSpPr>
            <p:nvPr/>
          </p:nvSpPr>
          <p:spPr bwMode="auto">
            <a:xfrm>
              <a:off x="1292" y="2659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0.7</a:t>
              </a:r>
            </a:p>
          </p:txBody>
        </p:sp>
        <p:sp>
          <p:nvSpPr>
            <p:cNvPr id="410674" name="Text Box 50"/>
            <p:cNvSpPr txBox="1">
              <a:spLocks noChangeArrowheads="1"/>
            </p:cNvSpPr>
            <p:nvPr/>
          </p:nvSpPr>
          <p:spPr bwMode="auto">
            <a:xfrm>
              <a:off x="2608" y="225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0.7</a:t>
              </a:r>
            </a:p>
          </p:txBody>
        </p:sp>
        <p:sp>
          <p:nvSpPr>
            <p:cNvPr id="410675" name="Text Box 51"/>
            <p:cNvSpPr txBox="1">
              <a:spLocks noChangeArrowheads="1"/>
            </p:cNvSpPr>
            <p:nvPr/>
          </p:nvSpPr>
          <p:spPr bwMode="auto">
            <a:xfrm>
              <a:off x="2562" y="2886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0.3</a:t>
              </a:r>
            </a:p>
          </p:txBody>
        </p:sp>
        <p:sp>
          <p:nvSpPr>
            <p:cNvPr id="410676" name="Text Box 52"/>
            <p:cNvSpPr txBox="1">
              <a:spLocks noChangeArrowheads="1"/>
            </p:cNvSpPr>
            <p:nvPr/>
          </p:nvSpPr>
          <p:spPr bwMode="auto">
            <a:xfrm>
              <a:off x="1292" y="3385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0.3</a:t>
              </a:r>
            </a:p>
          </p:txBody>
        </p:sp>
        <p:sp>
          <p:nvSpPr>
            <p:cNvPr id="410677" name="Text Box 53"/>
            <p:cNvSpPr txBox="1">
              <a:spLocks noChangeArrowheads="1"/>
            </p:cNvSpPr>
            <p:nvPr/>
          </p:nvSpPr>
          <p:spPr bwMode="auto">
            <a:xfrm>
              <a:off x="2562" y="3113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0.4</a:t>
              </a:r>
            </a:p>
          </p:txBody>
        </p:sp>
        <p:sp>
          <p:nvSpPr>
            <p:cNvPr id="410678" name="Text Box 54"/>
            <p:cNvSpPr txBox="1">
              <a:spLocks noChangeArrowheads="1"/>
            </p:cNvSpPr>
            <p:nvPr/>
          </p:nvSpPr>
          <p:spPr bwMode="auto">
            <a:xfrm>
              <a:off x="2562" y="3702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0.6</a:t>
              </a:r>
            </a:p>
          </p:txBody>
        </p:sp>
      </p:grpSp>
      <p:sp>
        <p:nvSpPr>
          <p:cNvPr id="410682" name="Text Box 58"/>
          <p:cNvSpPr txBox="1">
            <a:spLocks noChangeArrowheads="1"/>
          </p:cNvSpPr>
          <p:nvPr/>
        </p:nvSpPr>
        <p:spPr bwMode="auto">
          <a:xfrm>
            <a:off x="6732240" y="3789040"/>
            <a:ext cx="1584325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0.39</a:t>
            </a:r>
            <a:endParaRPr lang="en-US" b="1" dirty="0"/>
          </a:p>
          <a:p>
            <a:pPr>
              <a:spcBef>
                <a:spcPct val="50000"/>
              </a:spcBef>
            </a:pPr>
            <a:endParaRPr lang="en-US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0.61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0683" name="Text Box 59"/>
          <p:cNvSpPr txBox="1">
            <a:spLocks noChangeArrowheads="1"/>
          </p:cNvSpPr>
          <p:nvPr/>
        </p:nvSpPr>
        <p:spPr bwMode="auto">
          <a:xfrm>
            <a:off x="5580063" y="4724400"/>
            <a:ext cx="15843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0.12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1C1C1C"/>
                </a:solidFill>
              </a:rPr>
              <a:t>0.18</a:t>
            </a:r>
          </a:p>
        </p:txBody>
      </p:sp>
      <p:pic>
        <p:nvPicPr>
          <p:cNvPr id="410685" name="Picture 61" descr="MCj043258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4869160"/>
            <a:ext cx="900112" cy="900113"/>
          </a:xfrm>
          <a:prstGeom prst="rect">
            <a:avLst/>
          </a:prstGeom>
          <a:noFill/>
        </p:spPr>
      </p:pic>
      <p:pic>
        <p:nvPicPr>
          <p:cNvPr id="410686" name="Picture 62" descr="j02938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3789040"/>
            <a:ext cx="684212" cy="720725"/>
          </a:xfrm>
          <a:prstGeom prst="rect">
            <a:avLst/>
          </a:prstGeom>
          <a:noFill/>
        </p:spPr>
      </p:pic>
      <p:sp>
        <p:nvSpPr>
          <p:cNvPr id="410687" name="Text Box 63"/>
          <p:cNvSpPr txBox="1">
            <a:spLocks noChangeArrowheads="1"/>
          </p:cNvSpPr>
          <p:nvPr/>
        </p:nvSpPr>
        <p:spPr bwMode="auto">
          <a:xfrm>
            <a:off x="5580063" y="3355975"/>
            <a:ext cx="15843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0.49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1C1C1C"/>
                </a:solidFill>
              </a:rPr>
              <a:t>0.21</a:t>
            </a: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F28-D5E7-487F-A81C-8479C8BA9CA4}" type="slidenum">
              <a:rPr lang="en-US" smtClean="0"/>
              <a:pPr/>
              <a:t>93</a:t>
            </a:fld>
            <a:endParaRPr lang="en-US"/>
          </a:p>
        </p:txBody>
      </p:sp>
      <p:graphicFrame>
        <p:nvGraphicFramePr>
          <p:cNvPr id="1426433" name="Object 1"/>
          <p:cNvGraphicFramePr>
            <a:graphicFrameLocks noChangeAspect="1"/>
          </p:cNvGraphicFramePr>
          <p:nvPr/>
        </p:nvGraphicFramePr>
        <p:xfrm>
          <a:off x="1187624" y="764704"/>
          <a:ext cx="64087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486" name="Equation" r:id="rId5" imgW="5588000" imgH="1079500" progId="Equation.DSMT4">
                  <p:embed/>
                </p:oleObj>
              </mc:Choice>
              <mc:Fallback>
                <p:oleObj name="Equation" r:id="rId5" imgW="5588000" imgH="1079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764704"/>
                        <a:ext cx="6408737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6653226" y="295252"/>
            <a:ext cx="2459027" cy="2381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200" smtClean="0"/>
              <a:t>5..9 Model weather forecasting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82" grpId="0" build="p"/>
      <p:bldP spid="410683" grpId="0"/>
      <p:bldP spid="41068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88" name="Rectangle 40"/>
          <p:cNvSpPr>
            <a:spLocks noChangeArrowheads="1"/>
          </p:cNvSpPr>
          <p:nvPr/>
        </p:nvSpPr>
        <p:spPr bwMode="auto">
          <a:xfrm>
            <a:off x="4211960" y="2204864"/>
            <a:ext cx="3240360" cy="35979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89" name="Rectangle 41"/>
          <p:cNvSpPr>
            <a:spLocks noChangeArrowheads="1"/>
          </p:cNvSpPr>
          <p:nvPr/>
        </p:nvSpPr>
        <p:spPr bwMode="auto">
          <a:xfrm>
            <a:off x="4139952" y="2708920"/>
            <a:ext cx="3240360" cy="43281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F28-D5E7-487F-A81C-8479C8BA9CA4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5536" y="5301208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fact</a:t>
            </a:r>
            <a:endParaRPr lang="en-US" dirty="0"/>
          </a:p>
        </p:txBody>
      </p:sp>
      <p:graphicFrame>
        <p:nvGraphicFramePr>
          <p:cNvPr id="1425412" name="Object 4"/>
          <p:cNvGraphicFramePr>
            <a:graphicFrameLocks noChangeAspect="1"/>
          </p:cNvGraphicFramePr>
          <p:nvPr/>
        </p:nvGraphicFramePr>
        <p:xfrm>
          <a:off x="539552" y="980728"/>
          <a:ext cx="431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25" name="Equation" r:id="rId3" imgW="4318000" imgH="1079500" progId="Equation.DSMT4">
                  <p:embed/>
                </p:oleObj>
              </mc:Choice>
              <mc:Fallback>
                <p:oleObj name="Equation" r:id="rId3" imgW="4318000" imgH="1079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0728"/>
                        <a:ext cx="431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5413" name="Object 5"/>
          <p:cNvGraphicFramePr>
            <a:graphicFrameLocks noChangeAspect="1"/>
          </p:cNvGraphicFramePr>
          <p:nvPr/>
        </p:nvGraphicFramePr>
        <p:xfrm>
          <a:off x="323528" y="2132856"/>
          <a:ext cx="7200800" cy="116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26" name="Equation" r:id="rId5" imgW="6692900" imgH="1079500" progId="Equation.DSMT4">
                  <p:embed/>
                </p:oleObj>
              </mc:Choice>
              <mc:Fallback>
                <p:oleObj name="Equation" r:id="rId5" imgW="6692900" imgH="1079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32856"/>
                        <a:ext cx="7200800" cy="116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67544" y="40466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 that</a:t>
            </a:r>
            <a:endParaRPr lang="en-US" dirty="0"/>
          </a:p>
        </p:txBody>
      </p:sp>
      <p:graphicFrame>
        <p:nvGraphicFramePr>
          <p:cNvPr id="1425415" name="Object 7"/>
          <p:cNvGraphicFramePr>
            <a:graphicFrameLocks noChangeAspect="1"/>
          </p:cNvGraphicFramePr>
          <p:nvPr/>
        </p:nvGraphicFramePr>
        <p:xfrm>
          <a:off x="1763688" y="4993429"/>
          <a:ext cx="4680520" cy="1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27" name="Equation" r:id="rId7" imgW="4064000" imgH="1079500" progId="Equation.DSMT4">
                  <p:embed/>
                </p:oleObj>
              </mc:Choice>
              <mc:Fallback>
                <p:oleObj name="Equation" r:id="rId7" imgW="4064000" imgH="10795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993429"/>
                        <a:ext cx="4680520" cy="1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5416" name="Object 8"/>
          <p:cNvGraphicFramePr>
            <a:graphicFrameLocks noChangeAspect="1"/>
          </p:cNvGraphicFramePr>
          <p:nvPr/>
        </p:nvGraphicFramePr>
        <p:xfrm>
          <a:off x="467544" y="3501008"/>
          <a:ext cx="5688632" cy="13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28" name="Equation" r:id="rId9" imgW="4711700" imgH="1079500" progId="Equation.DSMT4">
                  <p:embed/>
                </p:oleObj>
              </mc:Choice>
              <mc:Fallback>
                <p:oleObj name="Equation" r:id="rId9" imgW="4711700" imgH="1079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01008"/>
                        <a:ext cx="5688632" cy="13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267744" y="3573016"/>
            <a:ext cx="914400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95736" y="4221088"/>
            <a:ext cx="914400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5976" y="3573016"/>
            <a:ext cx="165618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55976" y="4221088"/>
            <a:ext cx="165618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0826" y="142852"/>
            <a:ext cx="2459027" cy="238106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1200" dirty="0" smtClean="0"/>
              <a:t>5..9 </a:t>
            </a:r>
            <a:r>
              <a:rPr lang="en-US" sz="1200" dirty="0"/>
              <a:t>Model weather forecasting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88" grpId="0" animBg="1"/>
      <p:bldP spid="41168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4644008" y="3429000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Today is </a:t>
            </a:r>
            <a:r>
              <a:rPr lang="en-US" dirty="0" smtClean="0"/>
              <a:t>sunny, will </a:t>
            </a:r>
            <a:r>
              <a:rPr lang="en-US" dirty="0"/>
              <a:t>it be </a:t>
            </a:r>
            <a:r>
              <a:rPr lang="en-US" dirty="0" smtClean="0"/>
              <a:t>sunny 2 </a:t>
            </a:r>
            <a:r>
              <a:rPr lang="en-US" dirty="0"/>
              <a:t>days later?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F28-D5E7-487F-A81C-8479C8BA9CA4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188640"/>
            <a:ext cx="5416868" cy="523220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Summary of the previous slide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24387" name="Object 3"/>
          <p:cNvGraphicFramePr>
            <a:graphicFrameLocks noChangeAspect="1"/>
          </p:cNvGraphicFramePr>
          <p:nvPr/>
        </p:nvGraphicFramePr>
        <p:xfrm>
          <a:off x="467544" y="764704"/>
          <a:ext cx="64087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95" name="Equation" r:id="rId3" imgW="5588000" imgH="1079500" progId="Equation.DSMT4">
                  <p:embed/>
                </p:oleObj>
              </mc:Choice>
              <mc:Fallback>
                <p:oleObj name="Equation" r:id="rId3" imgW="5588000" imgH="10795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4704"/>
                        <a:ext cx="6408737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67544" y="3356992"/>
            <a:ext cx="38884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Today is </a:t>
            </a:r>
            <a:r>
              <a:rPr lang="en-US" dirty="0" smtClean="0"/>
              <a:t>rainy, will </a:t>
            </a:r>
            <a:r>
              <a:rPr lang="en-US" dirty="0"/>
              <a:t>it be </a:t>
            </a:r>
            <a:r>
              <a:rPr lang="en-US" dirty="0" smtClean="0"/>
              <a:t>sunny 2 </a:t>
            </a:r>
            <a:r>
              <a:rPr lang="en-US" dirty="0"/>
              <a:t>days later?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84" y="4293096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Probability=0.52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6056" y="4365104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Probability=0.61</a:t>
            </a:r>
            <a:endParaRPr lang="en-US" dirty="0"/>
          </a:p>
        </p:txBody>
      </p:sp>
      <p:graphicFrame>
        <p:nvGraphicFramePr>
          <p:cNvPr id="1424390" name="Object 6"/>
          <p:cNvGraphicFramePr>
            <a:graphicFrameLocks noChangeAspect="1"/>
          </p:cNvGraphicFramePr>
          <p:nvPr/>
        </p:nvGraphicFramePr>
        <p:xfrm>
          <a:off x="467544" y="2132856"/>
          <a:ext cx="7488832" cy="1250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96" name="Equation" r:id="rId5" imgW="6464300" imgH="1079500" progId="Equation.DSMT4">
                  <p:embed/>
                </p:oleObj>
              </mc:Choice>
              <mc:Fallback>
                <p:oleObj name="Equation" r:id="rId5" imgW="6464300" imgH="10795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7488832" cy="1250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7544" y="4869160"/>
            <a:ext cx="38884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Today is </a:t>
            </a:r>
            <a:r>
              <a:rPr lang="en-US" dirty="0" smtClean="0"/>
              <a:t>rainy, will </a:t>
            </a:r>
            <a:r>
              <a:rPr lang="en-US" dirty="0"/>
              <a:t>it be </a:t>
            </a:r>
            <a:r>
              <a:rPr lang="en-US" dirty="0" smtClean="0"/>
              <a:t>rainy 2 </a:t>
            </a:r>
            <a:r>
              <a:rPr lang="en-US" dirty="0"/>
              <a:t>days later?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576" y="5733256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Probability=0.48</a:t>
            </a:r>
            <a:endParaRPr lang="en-US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788024" y="4869160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Today is </a:t>
            </a:r>
            <a:r>
              <a:rPr lang="en-US" dirty="0" smtClean="0"/>
              <a:t>sunny, will </a:t>
            </a:r>
            <a:r>
              <a:rPr lang="en-US" dirty="0"/>
              <a:t>it be </a:t>
            </a:r>
            <a:r>
              <a:rPr lang="en-US" dirty="0" smtClean="0"/>
              <a:t>rainy 2 </a:t>
            </a:r>
            <a:r>
              <a:rPr lang="en-US" dirty="0"/>
              <a:t>days later?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5733256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Probability=0.39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500826" y="142852"/>
            <a:ext cx="2459027" cy="238106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1200" dirty="0" smtClean="0"/>
              <a:t>5..9 </a:t>
            </a:r>
            <a:r>
              <a:rPr lang="en-US" sz="1200" dirty="0"/>
              <a:t>Model weather forecasting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/>
      <p:bldP spid="15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584" y="2276872"/>
            <a:ext cx="8064500" cy="590550"/>
            <a:chOff x="385" y="1752"/>
            <a:chExt cx="5080" cy="372"/>
          </a:xfrm>
        </p:grpSpPr>
        <p:sp>
          <p:nvSpPr>
            <p:cNvPr id="412677" name="Text Box 5"/>
            <p:cNvSpPr txBox="1">
              <a:spLocks noChangeArrowheads="1"/>
            </p:cNvSpPr>
            <p:nvPr/>
          </p:nvSpPr>
          <p:spPr bwMode="auto">
            <a:xfrm>
              <a:off x="476" y="1797"/>
              <a:ext cx="49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Today is Rainy, will it be rainy 4 days later?</a:t>
              </a:r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385" y="1752"/>
              <a:ext cx="4718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F28-D5E7-487F-A81C-8479C8BA9CA4}" type="slidenum">
              <a:rPr lang="en-US" smtClean="0"/>
              <a:pPr/>
              <a:t>96</a:t>
            </a:fld>
            <a:endParaRPr lang="en-US"/>
          </a:p>
        </p:txBody>
      </p:sp>
      <p:graphicFrame>
        <p:nvGraphicFramePr>
          <p:cNvPr id="1429505" name="Object 1"/>
          <p:cNvGraphicFramePr>
            <a:graphicFrameLocks noChangeAspect="1"/>
          </p:cNvGraphicFramePr>
          <p:nvPr/>
        </p:nvGraphicFramePr>
        <p:xfrm>
          <a:off x="1187450" y="765175"/>
          <a:ext cx="64087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664" name="Equation" r:id="rId3" imgW="5588000" imgH="1079500" progId="Equation.DSMT4">
                  <p:embed/>
                </p:oleObj>
              </mc:Choice>
              <mc:Fallback>
                <p:oleObj name="Equation" r:id="rId3" imgW="5588000" imgH="10795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65175"/>
                        <a:ext cx="64087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9506" name="Object 2"/>
          <p:cNvGraphicFramePr>
            <a:graphicFrameLocks noChangeAspect="1"/>
          </p:cNvGraphicFramePr>
          <p:nvPr/>
        </p:nvGraphicFramePr>
        <p:xfrm>
          <a:off x="323528" y="2996952"/>
          <a:ext cx="4536504" cy="120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665" name="Equation" r:id="rId5" imgW="4064000" imgH="1079500" progId="Equation.DSMT4">
                  <p:embed/>
                </p:oleObj>
              </mc:Choice>
              <mc:Fallback>
                <p:oleObj name="Equation" r:id="rId5" imgW="4064000" imgH="10795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96952"/>
                        <a:ext cx="4536504" cy="1205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9507" name="Object 3"/>
          <p:cNvGraphicFramePr>
            <a:graphicFrameLocks noChangeAspect="1"/>
          </p:cNvGraphicFramePr>
          <p:nvPr/>
        </p:nvGraphicFramePr>
        <p:xfrm>
          <a:off x="5148064" y="3068960"/>
          <a:ext cx="3771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666" name="Equation" r:id="rId7" imgW="3771900" imgH="1079500" progId="Equation.DSMT4">
                  <p:embed/>
                </p:oleObj>
              </mc:Choice>
              <mc:Fallback>
                <p:oleObj name="Equation" r:id="rId7" imgW="3771900" imgH="1079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068960"/>
                        <a:ext cx="3771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4509120"/>
            <a:ext cx="8073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probability that if today is rainy, it will be rainy</a:t>
            </a:r>
          </a:p>
          <a:p>
            <a:r>
              <a:rPr lang="en-US" dirty="0" smtClean="0"/>
              <a:t> 4 days later 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31840" y="5013176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0.4332</a:t>
            </a:r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0826" y="142852"/>
            <a:ext cx="2459027" cy="238106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1200" dirty="0" smtClean="0"/>
              <a:t>5..9 </a:t>
            </a:r>
            <a:r>
              <a:rPr lang="en-US" sz="1200" dirty="0"/>
              <a:t>Model weather forecasting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348880"/>
            <a:ext cx="2957506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err="1" smtClean="0"/>
              <a:t>Eigenvalues</a:t>
            </a:r>
            <a:r>
              <a:rPr lang="en-US" dirty="0" smtClean="0"/>
              <a:t> of 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97</a:t>
            </a:fld>
            <a:endParaRPr lang="en-US"/>
          </a:p>
        </p:txBody>
      </p:sp>
      <p:graphicFrame>
        <p:nvGraphicFramePr>
          <p:cNvPr id="904194" name="Object 2"/>
          <p:cNvGraphicFramePr>
            <a:graphicFrameLocks noChangeAspect="1"/>
          </p:cNvGraphicFramePr>
          <p:nvPr/>
        </p:nvGraphicFramePr>
        <p:xfrm>
          <a:off x="2699792" y="2132856"/>
          <a:ext cx="2544766" cy="109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57" name="Equation" r:id="rId3" imgW="2044700" imgH="876300" progId="Equation.DSMT4">
                  <p:embed/>
                </p:oleObj>
              </mc:Choice>
              <mc:Fallback>
                <p:oleObj name="Equation" r:id="rId3" imgW="2044700" imgH="8763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132856"/>
                        <a:ext cx="2544766" cy="1090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429000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4221088"/>
            <a:ext cx="573157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Corresponding </a:t>
            </a:r>
            <a:r>
              <a:rPr lang="en-US" sz="3200" kern="0" dirty="0" smtClean="0">
                <a:latin typeface="+mn-lt"/>
              </a:rPr>
              <a:t>e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igenvectors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04195" name="Object 3"/>
          <p:cNvGraphicFramePr>
            <a:graphicFrameLocks noChangeAspect="1"/>
          </p:cNvGraphicFramePr>
          <p:nvPr/>
        </p:nvGraphicFramePr>
        <p:xfrm>
          <a:off x="1691680" y="3429000"/>
          <a:ext cx="1584176" cy="58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58" name="Equation" r:id="rId5" imgW="1193800" imgH="444500" progId="Equation.DSMT4">
                  <p:embed/>
                </p:oleObj>
              </mc:Choice>
              <mc:Fallback>
                <p:oleObj name="Equation" r:id="rId5" imgW="1193800" imgH="4445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429000"/>
                        <a:ext cx="1584176" cy="589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6" name="Object 4"/>
          <p:cNvGraphicFramePr>
            <a:graphicFrameLocks noChangeAspect="1"/>
          </p:cNvGraphicFramePr>
          <p:nvPr/>
        </p:nvGraphicFramePr>
        <p:xfrm>
          <a:off x="3851920" y="3356992"/>
          <a:ext cx="1224136" cy="60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59" name="Equation" r:id="rId7" imgW="901309" imgH="444307" progId="Equation.DSMT4">
                  <p:embed/>
                </p:oleObj>
              </mc:Choice>
              <mc:Fallback>
                <p:oleObj name="Equation" r:id="rId7" imgW="901309" imgH="444307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356992"/>
                        <a:ext cx="1224136" cy="603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7" name="Object 5"/>
          <p:cNvGraphicFramePr>
            <a:graphicFrameLocks noChangeAspect="1"/>
          </p:cNvGraphicFramePr>
          <p:nvPr/>
        </p:nvGraphicFramePr>
        <p:xfrm>
          <a:off x="1763688" y="5229200"/>
          <a:ext cx="749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60" name="Equation" r:id="rId9" imgW="749300" imgH="1079500" progId="Equation.DSMT4">
                  <p:embed/>
                </p:oleObj>
              </mc:Choice>
              <mc:Fallback>
                <p:oleObj name="Equation" r:id="rId9" imgW="749300" imgH="10795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229200"/>
                        <a:ext cx="749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8" name="Object 6"/>
          <p:cNvGraphicFramePr>
            <a:graphicFrameLocks noChangeAspect="1"/>
          </p:cNvGraphicFramePr>
          <p:nvPr/>
        </p:nvGraphicFramePr>
        <p:xfrm>
          <a:off x="3635896" y="4797152"/>
          <a:ext cx="622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61" name="Equation" r:id="rId11" imgW="622300" imgH="1536700" progId="Equation.DSMT4">
                  <p:embed/>
                </p:oleObj>
              </mc:Choice>
              <mc:Fallback>
                <p:oleObj name="Equation" r:id="rId11" imgW="622300" imgH="1536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797152"/>
                        <a:ext cx="622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"/>
          <p:cNvGrpSpPr>
            <a:grpSpLocks noGrp="1"/>
          </p:cNvGrpSpPr>
          <p:nvPr/>
        </p:nvGrpSpPr>
        <p:grpSpPr bwMode="auto">
          <a:xfrm>
            <a:off x="251520" y="620689"/>
            <a:ext cx="8327275" cy="792088"/>
            <a:chOff x="385" y="1786"/>
            <a:chExt cx="5080" cy="322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476" y="1797"/>
              <a:ext cx="4989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Today is Rainy, will it be rainy </a:t>
              </a:r>
              <a:r>
                <a:rPr lang="en-US" b="1" dirty="0" smtClean="0">
                  <a:solidFill>
                    <a:srgbClr val="C00000"/>
                  </a:solidFill>
                </a:rPr>
                <a:t>30 </a:t>
              </a:r>
              <a:r>
                <a:rPr lang="en-US" b="1" dirty="0">
                  <a:solidFill>
                    <a:srgbClr val="C00000"/>
                  </a:solidFill>
                </a:rPr>
                <a:t>days later?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85" y="1786"/>
              <a:ext cx="4920" cy="186"/>
            </a:xfrm>
            <a:prstGeom prst="rect">
              <a:avLst/>
            </a:prstGeom>
            <a:noFill/>
            <a:ln w="9525">
              <a:solidFill>
                <a:srgbClr val="1C1C1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3528" y="1340768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</a:t>
            </a:r>
            <a:endParaRPr lang="en-US" dirty="0"/>
          </a:p>
        </p:txBody>
      </p:sp>
      <p:graphicFrame>
        <p:nvGraphicFramePr>
          <p:cNvPr id="904219" name="Object 27"/>
          <p:cNvGraphicFramePr>
            <a:graphicFrameLocks noChangeAspect="1"/>
          </p:cNvGraphicFramePr>
          <p:nvPr/>
        </p:nvGraphicFramePr>
        <p:xfrm>
          <a:off x="1331640" y="1196752"/>
          <a:ext cx="12255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62" name="Equation" r:id="rId13" imgW="532937" imgH="317225" progId="Equation.DSMT4">
                  <p:embed/>
                </p:oleObj>
              </mc:Choice>
              <mc:Fallback>
                <p:oleObj name="Equation" r:id="rId13" imgW="532937" imgH="317225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96752"/>
                        <a:ext cx="12255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99792" y="1412776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use</a:t>
            </a:r>
            <a:endParaRPr lang="en-US" dirty="0"/>
          </a:p>
        </p:txBody>
      </p:sp>
      <p:graphicFrame>
        <p:nvGraphicFramePr>
          <p:cNvPr id="904220" name="Object 28"/>
          <p:cNvGraphicFramePr>
            <a:graphicFrameLocks noChangeAspect="1"/>
          </p:cNvGraphicFramePr>
          <p:nvPr/>
        </p:nvGraphicFramePr>
        <p:xfrm>
          <a:off x="4716016" y="1268760"/>
          <a:ext cx="38941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63" name="Equation" r:id="rId15" imgW="2489200" imgH="444500" progId="Equation.DSMT4">
                  <p:embed/>
                </p:oleObj>
              </mc:Choice>
              <mc:Fallback>
                <p:oleObj name="Equation" r:id="rId15" imgW="2489200" imgH="444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38941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500826" y="142852"/>
            <a:ext cx="2459027" cy="238106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1200" dirty="0" smtClean="0"/>
              <a:t>5..9 </a:t>
            </a:r>
            <a:r>
              <a:rPr lang="en-US" sz="1200" dirty="0"/>
              <a:t>Model weather forecasting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5517232"/>
            <a:ext cx="3962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 this method?</a:t>
            </a:r>
          </a:p>
          <a:p>
            <a:r>
              <a:rPr lang="en-US" dirty="0" smtClean="0"/>
              <a:t>suggest:  n&gt;4 </a:t>
            </a:r>
            <a:endParaRPr lang="en-US" dirty="0"/>
          </a:p>
        </p:txBody>
      </p:sp>
      <p:graphicFrame>
        <p:nvGraphicFramePr>
          <p:cNvPr id="1431553" name="Object 1"/>
          <p:cNvGraphicFramePr>
            <a:graphicFrameLocks noChangeAspect="1"/>
          </p:cNvGraphicFramePr>
          <p:nvPr/>
        </p:nvGraphicFramePr>
        <p:xfrm>
          <a:off x="539552" y="404664"/>
          <a:ext cx="1981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818" name="Equation" r:id="rId3" imgW="1981200" imgH="1536700" progId="Equation.DSMT4">
                  <p:embed/>
                </p:oleObj>
              </mc:Choice>
              <mc:Fallback>
                <p:oleObj name="Equation" r:id="rId3" imgW="1981200" imgH="1536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1981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1554" name="Object 2"/>
          <p:cNvGraphicFramePr>
            <a:graphicFrameLocks noChangeAspect="1"/>
          </p:cNvGraphicFramePr>
          <p:nvPr/>
        </p:nvGraphicFramePr>
        <p:xfrm>
          <a:off x="3059832" y="188640"/>
          <a:ext cx="24384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819" name="Equation" r:id="rId5" imgW="2438400" imgH="1968500" progId="Equation.DSMT4">
                  <p:embed/>
                </p:oleObj>
              </mc:Choice>
              <mc:Fallback>
                <p:oleObj name="Equation" r:id="rId5" imgW="2438400" imgH="19685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88640"/>
                        <a:ext cx="24384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1555" name="Object 3"/>
          <p:cNvGraphicFramePr>
            <a:graphicFrameLocks noChangeAspect="1"/>
          </p:cNvGraphicFramePr>
          <p:nvPr/>
        </p:nvGraphicFramePr>
        <p:xfrm>
          <a:off x="467544" y="2204864"/>
          <a:ext cx="513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820" name="Equation" r:id="rId7" imgW="5130800" imgH="1181100" progId="Equation.DSMT4">
                  <p:embed/>
                </p:oleObj>
              </mc:Choice>
              <mc:Fallback>
                <p:oleObj name="Equation" r:id="rId7" imgW="5130800" imgH="11811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4864"/>
                        <a:ext cx="5130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1556" name="Object 4"/>
          <p:cNvGraphicFramePr>
            <a:graphicFrameLocks noChangeAspect="1"/>
          </p:cNvGraphicFramePr>
          <p:nvPr/>
        </p:nvGraphicFramePr>
        <p:xfrm>
          <a:off x="467544" y="3429000"/>
          <a:ext cx="78232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821" name="Equation" r:id="rId9" imgW="7823200" imgH="1968500" progId="Equation.DSMT4">
                  <p:embed/>
                </p:oleObj>
              </mc:Choice>
              <mc:Fallback>
                <p:oleObj name="Equation" r:id="rId9" imgW="7823200" imgH="1968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29000"/>
                        <a:ext cx="78232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1557" name="Object 5"/>
          <p:cNvGraphicFramePr>
            <a:graphicFrameLocks noChangeAspect="1"/>
          </p:cNvGraphicFramePr>
          <p:nvPr/>
        </p:nvGraphicFramePr>
        <p:xfrm>
          <a:off x="1043608" y="4730738"/>
          <a:ext cx="1872208" cy="172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822" name="Equation" r:id="rId11" imgW="1536700" imgH="1968500" progId="Equation.DSMT4">
                  <p:embed/>
                </p:oleObj>
              </mc:Choice>
              <mc:Fallback>
                <p:oleObj name="Equation" r:id="rId11" imgW="1536700" imgH="19685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30738"/>
                        <a:ext cx="1872208" cy="1726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0826" y="142852"/>
            <a:ext cx="2459027" cy="238106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1200" dirty="0" smtClean="0"/>
              <a:t>5..9 </a:t>
            </a:r>
            <a:r>
              <a:rPr lang="en-US" sz="1200" dirty="0"/>
              <a:t>Model weather forecasting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675059" cy="574675"/>
          </a:xfrm>
          <a:noFill/>
          <a:ln>
            <a:solidFill>
              <a:srgbClr val="1C1C1C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5.10 Trace </a:t>
            </a:r>
            <a:r>
              <a:rPr lang="en-US" sz="2800" b="1" dirty="0">
                <a:solidFill>
                  <a:srgbClr val="C00000"/>
                </a:solidFill>
              </a:rPr>
              <a:t>of a Matrix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820737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Let </a:t>
            </a:r>
            <a:r>
              <a:rPr lang="en-US" b="1" i="1" dirty="0">
                <a:solidFill>
                  <a:srgbClr val="1C1C1C"/>
                </a:solidFill>
              </a:rPr>
              <a:t>M</a:t>
            </a:r>
            <a:r>
              <a:rPr lang="en-US" dirty="0"/>
              <a:t> be a square matrix. </a:t>
            </a:r>
          </a:p>
          <a:p>
            <a:pPr>
              <a:spcBef>
                <a:spcPct val="50000"/>
              </a:spcBef>
            </a:pPr>
            <a:r>
              <a:rPr lang="en-US" dirty="0"/>
              <a:t>The trace of </a:t>
            </a:r>
            <a:r>
              <a:rPr lang="en-US" b="1" i="1" dirty="0">
                <a:solidFill>
                  <a:srgbClr val="1C1C1C"/>
                </a:solidFill>
              </a:rPr>
              <a:t>M</a:t>
            </a:r>
            <a:r>
              <a:rPr lang="en-US" dirty="0"/>
              <a:t> , denoted  </a:t>
            </a:r>
            <a:r>
              <a:rPr lang="en-US" b="1" i="1" dirty="0" err="1">
                <a:solidFill>
                  <a:srgbClr val="1C1C1C"/>
                </a:solidFill>
              </a:rPr>
              <a:t>Tr</a:t>
            </a:r>
            <a:r>
              <a:rPr lang="en-US" b="1" i="1" dirty="0">
                <a:solidFill>
                  <a:srgbClr val="1C1C1C"/>
                </a:solidFill>
              </a:rPr>
              <a:t> (M</a:t>
            </a:r>
            <a:r>
              <a:rPr lang="en-US" b="1" i="1" dirty="0" smtClean="0">
                <a:solidFill>
                  <a:srgbClr val="1C1C1C"/>
                </a:solidFill>
              </a:rPr>
              <a:t>),</a:t>
            </a:r>
            <a:r>
              <a:rPr lang="en-US" dirty="0" smtClean="0"/>
              <a:t> </a:t>
            </a:r>
            <a:r>
              <a:rPr lang="en-US" dirty="0"/>
              <a:t>is the sum of the diagonal entries</a:t>
            </a:r>
          </a:p>
        </p:txBody>
      </p:sp>
      <p:pic>
        <p:nvPicPr>
          <p:cNvPr id="5519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636912"/>
            <a:ext cx="6127281" cy="121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194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7734" y="4293096"/>
            <a:ext cx="3702458" cy="125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94"/>
  <p:tag name="DEFAULTHEIGHT" val="38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c}0 &amp;-1 &amp;0 \cr 1 &amp;0 &amp;0 \cr 0 &amp;0&#10;&amp;1 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708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c}1&amp;0&amp;0  \cr 0 &amp;0 &amp;-1&#10;\cr 0&amp;1&amp;0 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66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\left[\begin{array}{ccc}1&amp;0&amp;0  \cr 0 &amp;0 &amp;-1 \cr 0&amp;1&amp;0 \end{array}\right]&#10;\left[\begin{array}{ccc}0 &amp;-1 &amp;0 \cr 1 &amp;0 &amp;0 \cr 0 &amp;0 &amp;1 \end{array}\right]&#10;\ne&#10;\left[\begin{array}{ccc}0 &amp;-1 &amp;0 \cr 1 &amp;0 &amp;0 \cr 0 &amp;0 &amp;1 \end{array}\right]&#10;\left[\begin{array}{ccc}1&amp;0&amp;0  \cr 0 &amp;0 &amp;-1 \cr 0&amp;1&amp;0 \end{array}\right]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526"/>
  <p:tag name="PICTUREFILESIZE" val="3248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MM^T=I 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9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\det(MM^T)=\det(M)\det(M^T)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03"/>
  <p:tag name="PICTUREFILESIZE" val="1774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=\det(M)\times \det(M)$\\$=(\det M)^2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76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 \cos\theta &amp;-\sin\theta \cr \sin\theta&#10;&amp;\cos\theta 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1177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 0 &amp; 1\cr 1&#10;&amp;0 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8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 -1 &amp; 0\cr 0&amp;1&#10; 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31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det M = \pm 1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41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k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11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= a_{11} \left|\begin{array}{cc}&#10;a_{22}&amp;a_{23}\cr a_{32}&amp;a_{33}&#10;\end{array} \right|&#10;-a_{12} \left|\begin{array}{cc}&#10;a_{21}&amp;a_{23}\cr a_{31}&amp;a_{33}&#10;\end{array} \right|&#10;+a_{13} \left|\begin{array}{cc}&#10;a_{21}&amp;a_{22}\cr a_{31}&amp;a_{32}&#10;\end{array} \right|&#10;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90"/>
  <p:tag name="PICTUREFILESIZE" val="251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=\left|\begin{array}{ccc}&#10;a_{11} &amp;a_{12} &amp;a_{13} \cr a_{21}&amp;a_{22} &amp;a_{23} \cr a_{31} &amp;a_{32} &amp;a_{33}&#10;\end{array} \right|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1904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|\begin{array}{ccc}+ &amp;-&amp;+\cr - &amp;+&amp;-\cr +&amp;-&amp;+ \end{array}\right|&#10;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29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|\begin{array}{ccc}&#10;a_{11} &amp;a_{12} &amp;a_{13} \cr a_{21}&amp;a_{22} &amp;a_{23} \cr a_{31} &amp;a_{32} &amp;a_{33}&#10;\end{array} \right|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53"/>
  <p:tag name="PICTUREFILESIZE" val="183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=-a_{21}\left|\begin{array}{ccc} \ast &amp;a_{12}&amp;a_{13}\cr \ast &amp;\ast &amp;\ast\cr \ast &amp;a_{32}&amp;a_{33} \end{array}\right|&#10;+a_{22}\left|\begin{array}{ccc} a_{11}&amp;\ast &amp;a_{13}\cr \ast &amp;\ast &amp;\ast\cr a_{31}&amp;\ast &amp;a_{33} \end{array}\right|&#10;-a_{23}\left|\begin{array}{ccc} a_{11}&amp;a_{12} &amp;\ast\cr \ast &amp;\ast &amp;\ast\cr a_{31} &amp;a_{32}&amp;\ast \end{array}\right|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586"/>
  <p:tag name="PICTUREFILESIZE" val="4636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|\begin{array}{ccc}+ &amp;-&amp;+\cr - &amp;+&amp;-\cr +&amp;-&amp;+ \end{array}\right|&#10;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29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left|\begin{array}{ccc} 1&amp;-1&amp;0\cr 1&amp;1&amp;-1\cr 2&amp;0&amp;0\end{array}\right|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66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k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1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%\left|\begin{array}{ccc} 1&amp;-1&amp;0\cr 1&amp;1&amp;-1\cr 2&amp;0&amp;0\end{array}\right|&#10;=1\left|\begin{array}{cc}1&amp;-1\cr 0&amp;0\end{array}\right|&#10;- (-1)\left|\begin{array}{cc}1&amp;-1 \cr 2&amp;0\end{array}\right|&#10;+0\left|\begin{array}{cc}1&amp;1\cr 2&amp;0\end{array}\right|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97"/>
  <p:tag name="PICTUREFILESIZE" val="1579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= 0+2+0=2 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45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=-1\left|\begin{array}{cc}-1&amp;0\cr0&amp;0\end{array}\right|+1\left|\begin{array}{cc}1&amp;0\cr2&amp;0\end{array}\right|-&#10;(-1)\left|\begin{array}{cc}1&amp;-1\cr 2&amp;0\end{array}\right|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13"/>
  <p:tag name="PICTUREFILESIZE" val="1658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= 0+0+2=2 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453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|\begin{array}{cccc}&#10;a_{11} &amp;a_{12} &amp;a_{13}&amp;a_{14} \cr a_{21}&amp;a_{22} &amp;a_{23} &amp;a_{24} \cr &#10;a_{31} &amp;a_{32} &amp;a_{33} &amp; a_{34}\\&#10;a_{41} &amp;a_{42} &amp;a_{43} &amp; a_{44}&#10;\end{array} \right|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3093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|\begin{array}{cccc}+ &amp;-&amp;+ &amp;- \cr - &amp;+&amp;-&amp;+ \\&#10;+ &amp;-&amp;+ &amp;- \cr - &amp;+&amp;-&amp;+ \\&#10;\end{array}\right|&#10;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50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M= \left[\begin{array}{rrr} 1 &amp; 0 &amp; 1 \\ 0 &amp; 1 &amp; 0 \\ 0&amp; 0&amp; 2 \end{array} 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998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M^{-1} = \frac{1}{2} \left[\begin{array}{ccc}&#10;\left|\begin{array}{cc} 1&amp;0\\0&amp;2 \end{array}\right| &amp; -\left|\begin{array}{cc} 0&amp;0\\0&amp;2 \end{array}\right|&#10;&amp; \left|\begin{array}{cc} 0&amp;1\\0&amp;0 \end{array}\right| \\&#10;-\left|\begin{array}{cc} 0&amp;1\\0&amp;2 \end{array}\right| &amp; +\left|\begin{array}{cc} 1&amp;1\\0&amp;2 \end{array}\right|&#10;&amp; -\left|\begin{array}{cc} 1&amp;0\\0&amp;0 \end{array}\right| \\&#10;\left|\begin{array}{cc} 0&amp;1\\1&amp;0 \end{array}\right| &amp; -\left|\begin{array}{cc} 1&amp;1\\0&amp;0 \end{array}\right|&#10;&amp; \left|\begin{array}{cc} 1&amp;0\\0&amp;1 \end{array}\right| \\&#10;\end{array}\right]^T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46"/>
  <p:tag name="PICTUREFILESIZE" val="479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M= \left[\begin{array}{rrr} 1 &amp; 0 &amp; 1 \\ 0 &amp; 1 &amp; 0 \\ 0&amp; 0&amp; 2 \end{array} 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998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M^{-1} = \frac{1}{2} \left[\begin{array}{ccc}&#10;\left|\begin{array}{cc} 1&amp;0\\0&amp;2 \end{array}\right| &amp; -\left|\begin{array}{cc} 0&amp;0\\0&amp;2 \end{array}\right|&#10;&amp; \left|\begin{array}{cc} 0&amp;1\\0&amp;0 \end{array}\right| \\&#10;-\left|\begin{array}{cc} 0&amp;1\\0&amp;2 \end{array}\right| &amp; +\left|\begin{array}{cc} 1&amp;1\\0&amp;2 \end{array}\right|&#10;&amp; -\left|\begin{array}{cc} 1&amp;0\\0&amp;0 \end{array}\right| \\&#10;\left|\begin{array}{cc} 0&amp;1\\1&amp;0 \end{array}\right| &amp; -\left|\begin{array}{cc} 1&amp;1\\0&amp;0 \end{array}\right|&#10;&amp; \left|\begin{array}{cc} 1&amp;0\\0&amp;1 \end{array}\right| \\&#10;\end{array}\right]^T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46"/>
  <p:tag name="PICTUREFILESIZE" val="479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=\frac{1}{2}\left[\begin{array}{ccc} 2 &amp; 0 &amp; -1 \\ 0 &amp; 2 &amp; 0 \\ 0&amp; 0&amp; 1 \end{array} \right]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1020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1&amp;2\cr 2&amp;-2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90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1\cr 2\end{array}\right]$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155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 2\cr -2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4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1\cr 0\end{array}\right]$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138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0\cr 1\end{array}\right]$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14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\left[\begin{array}{cc}1&amp;2\cr 2&amp;-2\end{array}\right]&#10;\left[\begin{array}{c}2\\1\end{array}\right]&#10;=\left[\begin{array}{c}4\\2\end{array}\right]&#10;=2\left[\begin{array}{c}2\\1\end{array}\right]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12"/>
  <p:tag name="PICTUREFILESIZE" val="1200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1&amp;2\cr 2&amp;-2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90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1&amp;2\cr 2&amp;-2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90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1\cr 0\end{array}\right]$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13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1\cr 2\end{array}\right]$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155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0\cr 1\end{array}\right]$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140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 2\cr -2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42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1&amp;2\cr 2&amp;-2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90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1&amp;2\cr 2&amp;-2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90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&amp;\det \left( \left[\begin{array}{cc}1&amp;2\cr 2&amp;-2\end{array}\right]&#10;- \lambda\left[\begin{array}{cc}1&amp;0\cr 0&amp;1\end{array}\right] \right) = 0 \\&#10;%&amp;\implies&amp; \det \left( \left[\begin{array}{cc}1-\lambda&amp;2\cr 2&amp;-2-\lambda\end{array}\right]\right)=0\\&#10;%&amp;\implies&amp; -(1-\lambda)(2+\lambda)-4=0 \\&#10;%&amp;\implies&amp; \lambda = 2 \;\text{or}\; -3.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16"/>
  <p:tag name="PICTUREFILESIZE" val="1649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det \left( \left[\begin{array}{cc}1-\lambda&amp;2\cr 2&amp;-2-\lambda\end{array}\right]\right)=0\\&#10;%&amp;\implies&amp; -(1-\lambda)(2+\lambda)-4=0 \\&#10;%&amp;\implies&amp; \lambda = 2 \;\text{or}\; -3.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1416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&amp; \lambda = 2  ,  -3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7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&amp; -(1-\lambda)(2+\lambda)-4=0 \\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843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-\alpha + 2\beta &amp;=&amp; 0 \\2\alpha - 4\beta &amp;=&amp; 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45"/>
  <p:tag name="PICTUREFILESIZE" val="106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k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11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-\alpha + 2\beta =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479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} \alpha \\ \beta 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6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4\alpha + 2\beta &amp;=&amp; 0 \\&#10; 2\alpha + \beta &amp;=&amp; 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42"/>
  <p:tag name="PICTUREFILESIZE" val="1077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0&amp;-1\cr 1&amp;0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30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|\begin{array}{cc}-\lambda &amp;-1 \cr 1 &amp;-\lambda \end{array}\right|=0$\\&#10;$\Rightarrow  \lambda^2+1=0$\\ $\Rightarrow \lambda = \pm i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43"/>
  <p:tag name="PICTUREFILESIZE" val="1364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0&amp;-1\cr 1&amp;0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30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0&amp;-1\cr 1&amp;0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30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M &amp;=&amp; PDP^{-1} \\&#10;M^2 &amp;=&amp; PDP^{-1}PDP^{-1} = P D^2 P^{-1} \\&#10;M^3 &amp;=&amp; MM^2 = PDP^{-1}PD^2P^{-1} =  P D^3 P^{-1} \\&#10;%\implies M^{30} &amp;=&amp; PD^{30}P^{-1}.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46"/>
  <p:tag name="PICTUREFILESIZE" val="3660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Tr\left[\begin{array}{cc} 1&amp;0\cr 0&amp;1\end{array}\right]=2,\;\;&#10;Tr\left[\begin{array}{ccc}1&amp;2&amp;3\cr 4&amp;5&amp;6\cr 7&amp;8&amp;9\end{array}\right]=15,\;\;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67"/>
  <p:tag name="PICTUREFILESIZE" val="2134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Tr\left[\begin{array}{ccc} 1&amp;5&amp;16\cr 7&amp;2&amp;15\cr 11&amp;9&amp;8\end{array}\right]=11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16"/>
  <p:tag name="PICTUREFILESIZE" val="127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\vec{r}(t) = \left[\begin{array}{cc} \cos\theta &amp;-\sin\theta \cr \sin\theta&#10;&amp;\cos\theta \end{array}\right] \vec{r_0}.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57"/>
  <p:tag name="PICTUREFILESIZE" val="1785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(t)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27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 r (t)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8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 r_0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37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\frac{d\vec{r}}{dt} = \dot{\theta}\left[\begin{array}{cc} -\sin\theta &amp;-\cos\theta \cr \cos\theta&#10;&amp;-\sin\theta \end{array}\right] \vec{r_0}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70"/>
  <p:tag name="PICTUREFILESIZE" val="1907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\vec{r}(t) = \left[\begin{array}{cc} \cos\theta &amp;-\sin\theta \cr \sin\theta&#10;&amp;\cos\theta \end{array}\right] \vec{r_0}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750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\frac{d^2\vec{r}}{dt^2} = \left[\begin{array}{cc} -\cos\theta &amp;\sin\theta \cr -\sin\theta&#10;&amp;-\cos\theta \end{array}\right] \omega^2 \vec{r_0} = -\omega^2 \vec{r}(t)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405"/>
  <p:tag name="PICTUREFILESIZE" val="2774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dot{\theta} =\omega 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07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&#10;=\left[\begin{array}{cc} 1 &amp; \tan \phi+ \tan\theta \cr 0 &amp;1 \end{array}\right].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21"/>
  <p:tag name="PICTUREFILESIZE" val="839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S(\phi)S(\theta)=&#10;\left[\begin{array}{cc} 1 &amp;\tan\phi \cr 0 &amp;1 \end{array}\right]&#10;\left[\begin{array}{cc} 1 &amp;\tan\theta \cr 0 &amp;1 \end{array}\right]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93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tan (\phi + \theta) \ne \tan\phi + \tan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60"/>
  <p:tag name="PICTUREFILESIZE" val="1116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phi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9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hat i \rightarrow \hat j$\\&#10;$ \hat j \rightarrow -\hat i$\\&#10;$ \hat k \rightarrow \hat k$\\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82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c}0 &amp;-1 &amp;0 \cr 1 &amp;0 &amp;0 \cr 0 &amp;0&#10;&amp;1 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70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hat i \rightarrow \hat i$\\&#10;$ \hat j \rightarrow \hat k$\\&#10;$ \hat k \rightarrow -\hat j$\\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849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c}1&amp;0&amp;0  \cr 0 &amp;0 &amp;-1&#10;\cr 0&amp;1&amp;0 \end{array}\right]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6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k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11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10365</TotalTime>
  <Words>3727</Words>
  <Application>Microsoft Office PowerPoint</Application>
  <PresentationFormat>On-screen Show (4:3)</PresentationFormat>
  <Paragraphs>981</Paragraphs>
  <Slides>118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118</vt:i4>
      </vt:variant>
    </vt:vector>
  </HeadingPairs>
  <TitlesOfParts>
    <vt:vector size="123" baseType="lpstr">
      <vt:lpstr>Office Theme</vt:lpstr>
      <vt:lpstr>Equation</vt:lpstr>
      <vt:lpstr>Document</vt:lpstr>
      <vt:lpstr>Presentation</vt:lpstr>
      <vt:lpstr>MathType 6.0 Equation</vt:lpstr>
      <vt:lpstr>MA1506 Mathematics II</vt:lpstr>
      <vt:lpstr>PowerPoint Presentation</vt:lpstr>
      <vt:lpstr>5.1 What is a Matrix? </vt:lpstr>
      <vt:lpstr>PowerPoint Presentation</vt:lpstr>
      <vt:lpstr>5.2 Matrix operations </vt:lpstr>
      <vt:lpstr> Matrix Addition </vt:lpstr>
      <vt:lpstr>Scalar multiplication </vt:lpstr>
      <vt:lpstr> Matrix Multiplication </vt:lpstr>
      <vt:lpstr>Example</vt:lpstr>
      <vt:lpstr>PowerPoint Presentation</vt:lpstr>
      <vt:lpstr> Matrix transposition </vt:lpstr>
      <vt:lpstr>PowerPoint Presentation</vt:lpstr>
      <vt:lpstr> Symmetric matrix</vt:lpstr>
      <vt:lpstr> Anti-Symmetric matrix</vt:lpstr>
      <vt:lpstr> Properties of Symmetric matrices</vt:lpstr>
      <vt:lpstr> Properties of anti-Symmetric matrices</vt:lpstr>
      <vt:lpstr> Identity matrix</vt:lpstr>
      <vt:lpstr>Vectors as special matrices</vt:lpstr>
      <vt:lpstr>Vectors </vt:lpstr>
      <vt:lpstr>PowerPoint Presentation</vt:lpstr>
      <vt:lpstr>Rotation </vt:lpstr>
      <vt:lpstr>Rotation </vt:lpstr>
      <vt:lpstr>PowerPoint Presentation</vt:lpstr>
      <vt:lpstr>Orthogonal matrix</vt:lpstr>
      <vt:lpstr>PowerPoint Presentation</vt:lpstr>
      <vt:lpstr>PowerPoint Presentation</vt:lpstr>
      <vt:lpstr>Shear angle        and parallel to x-axis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5.4 Inverse matrix and unique solution </vt:lpstr>
      <vt:lpstr> 5.4 Inverse matrix and unique solution </vt:lpstr>
      <vt:lpstr> 5.4 Inverse matrix and unique solution </vt:lpstr>
      <vt:lpstr> 5.4 Inverse matrix and unique solution </vt:lpstr>
      <vt:lpstr> 5.4 Inverse matrix and unique solution </vt:lpstr>
      <vt:lpstr>5.5 Determinants and inverse</vt:lpstr>
      <vt:lpstr>5.5 Determinants and inverse</vt:lpstr>
      <vt:lpstr>5.5 Determinants and inverse</vt:lpstr>
      <vt:lpstr>5.5 Determinants and inverse</vt:lpstr>
      <vt:lpstr>5.5 Determinants and inverse</vt:lpstr>
      <vt:lpstr>5.5 Determinants and inverse</vt:lpstr>
      <vt:lpstr>Examples</vt:lpstr>
      <vt:lpstr>5.5 Determinants and inverse</vt:lpstr>
      <vt:lpstr>2nd method (cofactor expansion) finding Inverse </vt:lpstr>
      <vt:lpstr>5.5 Determinants and inverse</vt:lpstr>
      <vt:lpstr>5.5 Determinants and inverse</vt:lpstr>
      <vt:lpstr>Important Properties of Determinants</vt:lpstr>
      <vt:lpstr>5.5 Determinants and inverse</vt:lpstr>
      <vt:lpstr> Theorem 2 </vt:lpstr>
      <vt:lpstr> Theorem 3 </vt:lpstr>
      <vt:lpstr> Theorem 4 </vt:lpstr>
      <vt:lpstr>5.5 Determinants and inverse</vt:lpstr>
      <vt:lpstr>5.5 Determinants and inverse</vt:lpstr>
      <vt:lpstr>5.5 Determinants and inverse</vt:lpstr>
      <vt:lpstr>5.6 Leontief Input-Output Model</vt:lpstr>
      <vt:lpstr>5.6 Leontief Input-Output Model</vt:lpstr>
      <vt:lpstr>PowerPoint Presentation</vt:lpstr>
      <vt:lpstr>PowerPoint Presentation</vt:lpstr>
      <vt:lpstr>Setting up the demand equations</vt:lpstr>
      <vt:lpstr>Solving the demand equations</vt:lpstr>
      <vt:lpstr>PowerPoint Presentation</vt:lpstr>
      <vt:lpstr>The solution</vt:lpstr>
      <vt:lpstr>5.6 Leontief Input-Output Model</vt:lpstr>
      <vt:lpstr>PowerPoint Presentation</vt:lpstr>
      <vt:lpstr>In part II, we shall study</vt:lpstr>
      <vt:lpstr>PowerPoint Presentation</vt:lpstr>
      <vt:lpstr>PowerPoint Presentation</vt:lpstr>
      <vt:lpstr>Eigenvector</vt:lpstr>
      <vt:lpstr>How to find Eigenvalues and Eigenvectors</vt:lpstr>
      <vt:lpstr>PowerPoint Presentation</vt:lpstr>
      <vt:lpstr>Example</vt:lpstr>
      <vt:lpstr> Cont.</vt:lpstr>
      <vt:lpstr> Cont.</vt:lpstr>
      <vt:lpstr> Cont.</vt:lpstr>
      <vt:lpstr> Cont.</vt:lpstr>
      <vt:lpstr> Cont.</vt:lpstr>
      <vt:lpstr>Example</vt:lpstr>
      <vt:lpstr>Cont.</vt:lpstr>
      <vt:lpstr> cont.</vt:lpstr>
      <vt:lpstr>PowerPoint Presentation</vt:lpstr>
      <vt:lpstr>5.8 Diagonalization</vt:lpstr>
      <vt:lpstr>Example</vt:lpstr>
      <vt:lpstr>5.8  Diagonalization</vt:lpstr>
      <vt:lpstr>Example</vt:lpstr>
      <vt:lpstr>5.8 Diagonalization</vt:lpstr>
      <vt:lpstr>5.8 Diagonalization</vt:lpstr>
      <vt:lpstr>5.9 Model weather forecasting</vt:lpstr>
      <vt:lpstr>5..9 Model weather forecasting</vt:lpstr>
      <vt:lpstr>PowerPoint Presentation</vt:lpstr>
      <vt:lpstr>5..9 Model weather forecasting</vt:lpstr>
      <vt:lpstr>5..9 Model weather forecasting</vt:lpstr>
      <vt:lpstr>5..9 Model weather forecasting</vt:lpstr>
      <vt:lpstr>5..9 Model weather forecasting</vt:lpstr>
      <vt:lpstr>5..9 Model weather forecasting</vt:lpstr>
      <vt:lpstr> 5.10 Trace of a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cont. </vt:lpstr>
      <vt:lpstr>Composing two shears</vt:lpstr>
      <vt:lpstr> Rotation in 3D</vt:lpstr>
      <vt:lpstr>Cont.</vt:lpstr>
      <vt:lpstr>Determinant of  Orthogonal Matrix</vt:lpstr>
      <vt:lpstr>PowerPoint Presentation</vt:lpstr>
      <vt:lpstr>Row operations  to find inverse</vt:lpstr>
      <vt:lpstr>Cont.</vt:lpstr>
      <vt:lpstr>Cont.</vt:lpstr>
      <vt:lpstr>Cont.</vt:lpstr>
      <vt:lpstr>Cont.</vt:lpstr>
      <vt:lpstr>Cont.</vt:lpstr>
      <vt:lpstr>Cont.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Chew Tuan Seng</dc:creator>
  <cp:lastModifiedBy>Fujitsu</cp:lastModifiedBy>
  <cp:revision>871</cp:revision>
  <dcterms:created xsi:type="dcterms:W3CDTF">2002-08-22T02:51:55Z</dcterms:created>
  <dcterms:modified xsi:type="dcterms:W3CDTF">2014-02-20T13:26:15Z</dcterms:modified>
</cp:coreProperties>
</file>