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7" r:id="rId2"/>
    <p:sldId id="544" r:id="rId3"/>
    <p:sldId id="581" r:id="rId4"/>
    <p:sldId id="719" r:id="rId5"/>
    <p:sldId id="582" r:id="rId6"/>
    <p:sldId id="619" r:id="rId7"/>
    <p:sldId id="618" r:id="rId8"/>
    <p:sldId id="720" r:id="rId9"/>
    <p:sldId id="584" r:id="rId10"/>
    <p:sldId id="721" r:id="rId11"/>
    <p:sldId id="724" r:id="rId12"/>
    <p:sldId id="621" r:id="rId13"/>
    <p:sldId id="623" r:id="rId14"/>
    <p:sldId id="625" r:id="rId15"/>
    <p:sldId id="626" r:id="rId16"/>
    <p:sldId id="628" r:id="rId17"/>
    <p:sldId id="627" r:id="rId18"/>
    <p:sldId id="722" r:id="rId19"/>
    <p:sldId id="723" r:id="rId20"/>
    <p:sldId id="651" r:id="rId21"/>
    <p:sldId id="652" r:id="rId22"/>
    <p:sldId id="726" r:id="rId23"/>
    <p:sldId id="727" r:id="rId24"/>
    <p:sldId id="728" r:id="rId25"/>
    <p:sldId id="729" r:id="rId26"/>
    <p:sldId id="677" r:id="rId27"/>
    <p:sldId id="730" r:id="rId28"/>
    <p:sldId id="690" r:id="rId29"/>
    <p:sldId id="739" r:id="rId30"/>
    <p:sldId id="692" r:id="rId31"/>
    <p:sldId id="696" r:id="rId32"/>
    <p:sldId id="697" r:id="rId33"/>
    <p:sldId id="732" r:id="rId34"/>
    <p:sldId id="698" r:id="rId35"/>
    <p:sldId id="733" r:id="rId36"/>
    <p:sldId id="737" r:id="rId37"/>
    <p:sldId id="738" r:id="rId38"/>
    <p:sldId id="699" r:id="rId39"/>
    <p:sldId id="734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CC99"/>
    <a:srgbClr val="EAEAEA"/>
    <a:srgbClr val="DDDDDD"/>
    <a:srgbClr val="CC0000"/>
    <a:srgbClr val="FF6600"/>
    <a:srgbClr val="777777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5" autoAdjust="0"/>
    <p:restoredTop sz="97884" autoAdjust="0"/>
  </p:normalViewPr>
  <p:slideViewPr>
    <p:cSldViewPr>
      <p:cViewPr>
        <p:scale>
          <a:sx n="52" d="100"/>
          <a:sy n="52" d="100"/>
        </p:scale>
        <p:origin x="-182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86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12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D4140-C70E-4CD9-9903-4235DE997C12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9C722-B6A5-4575-B908-582E9782A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F062AA-AD8B-4F28-B427-8537A0D042C1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FCDAA4-D58E-42A4-9EB5-A4881A6B4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CDAA4-D58E-42A4-9EB5-A4881A6B4A8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A967A1A4-0421-4BBA-92DF-EA7B9D0A82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80.png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4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81.png"/><Relationship Id="rId23" Type="http://schemas.openxmlformats.org/officeDocument/2006/relationships/image" Target="../media/image72.wmf"/><Relationship Id="rId10" Type="http://schemas.openxmlformats.org/officeDocument/2006/relationships/image" Target="../media/image67.wmf"/><Relationship Id="rId19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3.png"/><Relationship Id="rId22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3" Type="http://schemas.openxmlformats.org/officeDocument/2006/relationships/tags" Target="../tags/tag4.xml"/><Relationship Id="rId21" Type="http://schemas.openxmlformats.org/officeDocument/2006/relationships/image" Target="../media/image126.png"/><Relationship Id="rId7" Type="http://schemas.openxmlformats.org/officeDocument/2006/relationships/tags" Target="../tags/tag8.xml"/><Relationship Id="rId12" Type="http://schemas.openxmlformats.org/officeDocument/2006/relationships/image" Target="../media/image77.png"/><Relationship Id="rId2" Type="http://schemas.openxmlformats.org/officeDocument/2006/relationships/tags" Target="../tags/tag3.xml"/><Relationship Id="rId16" Type="http://schemas.openxmlformats.org/officeDocument/2006/relationships/image" Target="../media/image111.png"/><Relationship Id="rId20" Type="http://schemas.openxmlformats.org/officeDocument/2006/relationships/image" Target="../media/image12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6.png"/><Relationship Id="rId5" Type="http://schemas.openxmlformats.org/officeDocument/2006/relationships/tags" Target="../tags/tag6.xml"/><Relationship Id="rId15" Type="http://schemas.openxmlformats.org/officeDocument/2006/relationships/image" Target="../media/image82.png"/><Relationship Id="rId10" Type="http://schemas.openxmlformats.org/officeDocument/2006/relationships/image" Target="../media/image75.png"/><Relationship Id="rId19" Type="http://schemas.openxmlformats.org/officeDocument/2006/relationships/image" Target="../media/image124.png"/><Relationship Id="rId4" Type="http://schemas.openxmlformats.org/officeDocument/2006/relationships/tags" Target="../tags/tag5.xml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1.png"/><Relationship Id="rId5" Type="http://schemas.openxmlformats.org/officeDocument/2006/relationships/tags" Target="../tags/tag13.xml"/><Relationship Id="rId10" Type="http://schemas.openxmlformats.org/officeDocument/2006/relationships/image" Target="../media/image90.png"/><Relationship Id="rId4" Type="http://schemas.openxmlformats.org/officeDocument/2006/relationships/tags" Target="../tags/tag12.xml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2.png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tags" Target="../tags/tag16.xml"/><Relationship Id="rId21" Type="http://schemas.openxmlformats.org/officeDocument/2006/relationships/oleObject" Target="../embeddings/oleObject83.bin"/><Relationship Id="rId7" Type="http://schemas.openxmlformats.org/officeDocument/2006/relationships/tags" Target="../tags/tag20.xml"/><Relationship Id="rId12" Type="http://schemas.openxmlformats.org/officeDocument/2006/relationships/image" Target="../media/image91.png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tags" Target="../tags/tag15.xml"/><Relationship Id="rId16" Type="http://schemas.openxmlformats.org/officeDocument/2006/relationships/image" Target="../media/image86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21.vml"/><Relationship Id="rId6" Type="http://schemas.openxmlformats.org/officeDocument/2006/relationships/tags" Target="../tags/tag19.xml"/><Relationship Id="rId11" Type="http://schemas.openxmlformats.org/officeDocument/2006/relationships/image" Target="../media/image90.png"/><Relationship Id="rId24" Type="http://schemas.openxmlformats.org/officeDocument/2006/relationships/image" Target="../media/image97.wmf"/><Relationship Id="rId5" Type="http://schemas.openxmlformats.org/officeDocument/2006/relationships/tags" Target="../tags/tag18.xml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89.png"/><Relationship Id="rId19" Type="http://schemas.openxmlformats.org/officeDocument/2006/relationships/oleObject" Target="../embeddings/oleObject82.bin"/><Relationship Id="rId4" Type="http://schemas.openxmlformats.org/officeDocument/2006/relationships/tags" Target="../tags/tag17.xml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9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oleObject" Target="../embeddings/oleObject86.bin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0.png"/><Relationship Id="rId2" Type="http://schemas.openxmlformats.org/officeDocument/2006/relationships/tags" Target="../tags/tag21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2.vml"/><Relationship Id="rId6" Type="http://schemas.openxmlformats.org/officeDocument/2006/relationships/tags" Target="../tags/tag25.xml"/><Relationship Id="rId11" Type="http://schemas.openxmlformats.org/officeDocument/2006/relationships/image" Target="../media/image91.png"/><Relationship Id="rId5" Type="http://schemas.openxmlformats.org/officeDocument/2006/relationships/tags" Target="../tags/tag24.xml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0.png"/><Relationship Id="rId4" Type="http://schemas.openxmlformats.org/officeDocument/2006/relationships/tags" Target="../tags/tag23.xml"/><Relationship Id="rId9" Type="http://schemas.openxmlformats.org/officeDocument/2006/relationships/image" Target="../media/image89.png"/><Relationship Id="rId1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31.png"/><Relationship Id="rId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4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8.png"/><Relationship Id="rId5" Type="http://schemas.openxmlformats.org/officeDocument/2006/relationships/image" Target="../media/image163.png"/><Relationship Id="rId4" Type="http://schemas.openxmlformats.org/officeDocument/2006/relationships/image" Target="../media/image10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r>
              <a:rPr lang="en-US" b="1"/>
              <a:t>MA1506</a:t>
            </a:r>
            <a:br>
              <a:rPr lang="en-US" b="1"/>
            </a:br>
            <a:r>
              <a:rPr lang="en-US"/>
              <a:t>Mathematics II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349500"/>
            <a:ext cx="7772400" cy="1600200"/>
          </a:xfrm>
        </p:spPr>
        <p:txBody>
          <a:bodyPr/>
          <a:lstStyle/>
          <a:p>
            <a:r>
              <a:rPr lang="en-US" sz="3600"/>
              <a:t>Chapter 6</a:t>
            </a:r>
          </a:p>
          <a:p>
            <a:r>
              <a:rPr lang="en-US" sz="3600"/>
              <a:t>Linear Transformation</a:t>
            </a:r>
          </a:p>
          <a:p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55BA-9DF9-4B19-B136-3276811C37C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98740"/>
              </p:ext>
            </p:extLst>
          </p:nvPr>
        </p:nvGraphicFramePr>
        <p:xfrm>
          <a:off x="556455" y="2780928"/>
          <a:ext cx="363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3" imgW="3632040" imgH="876240" progId="Equation.DSMT4">
                  <p:embed/>
                </p:oleObj>
              </mc:Choice>
              <mc:Fallback>
                <p:oleObj name="Equation" r:id="rId3" imgW="363204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55" y="2780928"/>
                        <a:ext cx="3632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03337"/>
              </p:ext>
            </p:extLst>
          </p:nvPr>
        </p:nvGraphicFramePr>
        <p:xfrm>
          <a:off x="4788024" y="2780928"/>
          <a:ext cx="3695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5" imgW="3695400" imgH="876240" progId="Equation.DSMT4">
                  <p:embed/>
                </p:oleObj>
              </mc:Choice>
              <mc:Fallback>
                <p:oleObj name="Equation" r:id="rId5" imgW="369540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780928"/>
                        <a:ext cx="3695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04938"/>
              </p:ext>
            </p:extLst>
          </p:nvPr>
        </p:nvGraphicFramePr>
        <p:xfrm>
          <a:off x="948549" y="4725144"/>
          <a:ext cx="143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7" imgW="1434960" imgH="876240" progId="Equation.DSMT4">
                  <p:embed/>
                </p:oleObj>
              </mc:Choice>
              <mc:Fallback>
                <p:oleObj name="Equation" r:id="rId7" imgW="1434960" imgH="876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49" y="4725144"/>
                        <a:ext cx="1435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6455" y="400506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73496"/>
              </p:ext>
            </p:extLst>
          </p:nvPr>
        </p:nvGraphicFramePr>
        <p:xfrm>
          <a:off x="4465688" y="4725144"/>
          <a:ext cx="1785950" cy="80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9" imgW="1625400" imgH="736560" progId="Equation.DSMT4">
                  <p:embed/>
                </p:oleObj>
              </mc:Choice>
              <mc:Fallback>
                <p:oleObj name="Equation" r:id="rId9" imgW="162540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88" y="4725144"/>
                        <a:ext cx="1785950" cy="80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65505"/>
              </p:ext>
            </p:extLst>
          </p:nvPr>
        </p:nvGraphicFramePr>
        <p:xfrm>
          <a:off x="2349681" y="4725144"/>
          <a:ext cx="2000264" cy="81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11" imgW="1803240" imgH="736560" progId="Equation.DSMT4">
                  <p:embed/>
                </p:oleObj>
              </mc:Choice>
              <mc:Fallback>
                <p:oleObj name="Equation" r:id="rId11" imgW="1803240" imgH="736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681" y="4725144"/>
                        <a:ext cx="2000264" cy="817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60" y="142852"/>
            <a:ext cx="2746365" cy="380981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6.2 </a:t>
            </a:r>
            <a:r>
              <a:rPr lang="en-US" sz="1100" dirty="0" smtClean="0">
                <a:solidFill>
                  <a:srgbClr val="1C1C1C"/>
                </a:solidFill>
              </a:rPr>
              <a:t> Linear transformations and matrices</a:t>
            </a:r>
            <a:endParaRPr lang="en-US" sz="1100" dirty="0">
              <a:solidFill>
                <a:srgbClr val="1C1C1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40644" y="422767"/>
                <a:ext cx="3009285" cy="811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422767"/>
                <a:ext cx="3009285" cy="81169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56455" y="548679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compute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75282" y="1264626"/>
                <a:ext cx="1580754" cy="819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82" y="1264626"/>
                <a:ext cx="1580754" cy="8195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552" y="2008462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compute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857232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other hand, recall</a:t>
            </a:r>
            <a:endParaRPr lang="en-US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857884" y="3357562"/>
          <a:ext cx="2286016" cy="99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5" name="Equation" r:id="rId3" imgW="2006280" imgH="876240" progId="Equation.DSMT4">
                  <p:embed/>
                </p:oleObj>
              </mc:Choice>
              <mc:Fallback>
                <p:oleObj name="Equation" r:id="rId3" imgW="200628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357562"/>
                        <a:ext cx="2286016" cy="99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472" y="278605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4500570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531" y="5229200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T can be represented by a matrix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71473" y="3543714"/>
          <a:ext cx="5214973" cy="57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6" name="Equation" r:id="rId5" imgW="3670200" imgH="406080" progId="Equation.DSMT4">
                  <p:embed/>
                </p:oleObj>
              </mc:Choice>
              <mc:Fallback>
                <p:oleObj name="Equation" r:id="rId5" imgW="367020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3" y="3543714"/>
                        <a:ext cx="5214973" cy="57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214546" y="4241303"/>
          <a:ext cx="2071702" cy="99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7" name="Equation" r:id="rId7" imgW="1828800" imgH="876240" progId="Equation.DSMT4">
                  <p:embed/>
                </p:oleObj>
              </mc:Choice>
              <mc:Fallback>
                <p:oleObj name="Equation" r:id="rId7" imgW="1828800" imgH="876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41303"/>
                        <a:ext cx="2071702" cy="992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016" y="4643446"/>
            <a:ext cx="4624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1800" dirty="0" smtClean="0"/>
              <a:t>See the above equality and previous slide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60" y="142852"/>
            <a:ext cx="2746365" cy="380981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6.2 </a:t>
            </a:r>
            <a:r>
              <a:rPr lang="en-US" sz="1100" dirty="0" smtClean="0">
                <a:solidFill>
                  <a:srgbClr val="1C1C1C"/>
                </a:solidFill>
              </a:rPr>
              <a:t> Linear transformations and matrices</a:t>
            </a:r>
            <a:endParaRPr lang="en-US" sz="1100" dirty="0">
              <a:solidFill>
                <a:srgbClr val="1C1C1C"/>
              </a:solidFill>
            </a:endParaRP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41074"/>
              </p:ext>
            </p:extLst>
          </p:nvPr>
        </p:nvGraphicFramePr>
        <p:xfrm>
          <a:off x="7079825" y="5043556"/>
          <a:ext cx="1224136" cy="107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8" name="Equation" r:id="rId9" imgW="1168200" imgH="1028520" progId="Equation.DSMT4">
                  <p:embed/>
                </p:oleObj>
              </mc:Choice>
              <mc:Fallback>
                <p:oleObj name="Equation" r:id="rId9" imgW="1168200" imgH="10285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825" y="5043556"/>
                        <a:ext cx="1224136" cy="1077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83568" y="1556792"/>
          <a:ext cx="265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9" name="Equation" r:id="rId11" imgW="2654280" imgH="1028520" progId="Equation.DSMT4">
                  <p:embed/>
                </p:oleObj>
              </mc:Choice>
              <mc:Fallback>
                <p:oleObj name="Equation" r:id="rId11" imgW="2654280" imgH="10285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654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211960" y="1556792"/>
          <a:ext cx="2679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0" name="Equation" r:id="rId13" imgW="2679480" imgH="1028520" progId="Equation.DSMT4">
                  <p:embed/>
                </p:oleObj>
              </mc:Choice>
              <mc:Fallback>
                <p:oleObj name="Equation" r:id="rId13" imgW="2679480" imgH="10285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556792"/>
                        <a:ext cx="2679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31377" y="5716639"/>
            <a:ext cx="585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           coordinates(system)</a:t>
            </a:r>
            <a:endParaRPr lang="en-SG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5185"/>
              </p:ext>
            </p:extLst>
          </p:nvPr>
        </p:nvGraphicFramePr>
        <p:xfrm>
          <a:off x="1391320" y="5808059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1" name="Equation" r:id="rId15" imgW="660240" imgH="431640" progId="Equation.DSMT4">
                  <p:embed/>
                </p:oleObj>
              </mc:Choice>
              <mc:Fallback>
                <p:oleObj name="Equation" r:id="rId15" imgW="6602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320" y="5808059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194421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Identity transformation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3643314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4427984" y="1628800"/>
          <a:ext cx="1224136" cy="41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3" name="Equation" r:id="rId3" imgW="977760" imgH="330120" progId="Equation.DSMT4">
                  <p:embed/>
                </p:oleObj>
              </mc:Choice>
              <mc:Fallback>
                <p:oleObj name="Equation" r:id="rId3" imgW="977760" imgH="3301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628800"/>
                        <a:ext cx="1224136" cy="413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411760" y="3914067"/>
          <a:ext cx="2160240" cy="1335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Equation" r:id="rId5" imgW="1663560" imgH="1028520" progId="Equation.DSMT4">
                  <p:embed/>
                </p:oleObj>
              </mc:Choice>
              <mc:Fallback>
                <p:oleObj name="Equation" r:id="rId5" imgW="1663560" imgH="1028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14067"/>
                        <a:ext cx="2160240" cy="1335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83568" y="2276872"/>
          <a:ext cx="1752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Equation" r:id="rId7" imgW="1752480" imgH="1028520" progId="Equation.DSMT4">
                  <p:embed/>
                </p:oleObj>
              </mc:Choice>
              <mc:Fallback>
                <p:oleObj name="Equation" r:id="rId7" imgW="1752480" imgH="1028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17526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851920" y="2276872"/>
          <a:ext cx="177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6" name="Equation" r:id="rId9" imgW="1777680" imgH="1028520" progId="Equation.DSMT4">
                  <p:embed/>
                </p:oleObj>
              </mc:Choice>
              <mc:Fallback>
                <p:oleObj name="Equation" r:id="rId9" imgW="1777680" imgH="10285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276872"/>
                        <a:ext cx="1778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655415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00034" y="1142984"/>
            <a:ext cx="424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Linear transformation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611560" y="3140968"/>
          <a:ext cx="2160240" cy="232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Equation" r:id="rId3" imgW="1777680" imgH="1917360" progId="Equation.DSMT4">
                  <p:embed/>
                </p:oleObj>
              </mc:Choice>
              <mc:Fallback>
                <p:oleObj name="Equation" r:id="rId3" imgW="1777680" imgH="1917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40968"/>
                        <a:ext cx="2160240" cy="232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3568" y="1844824"/>
          <a:ext cx="170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" name="Equation" r:id="rId5" imgW="1701720" imgH="876240" progId="Equation.DSMT4">
                  <p:embed/>
                </p:oleObj>
              </mc:Choice>
              <mc:Fallback>
                <p:oleObj name="Equation" r:id="rId5" imgW="1701720" imgH="87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1701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31840" y="1844824"/>
          <a:ext cx="1663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" name="Equation" r:id="rId7" imgW="1663560" imgH="876240" progId="Equation.DSMT4">
                  <p:embed/>
                </p:oleObj>
              </mc:Choice>
              <mc:Fallback>
                <p:oleObj name="Equation" r:id="rId7" imgW="1663560" imgH="876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1663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871439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71604" y="3254682"/>
          <a:ext cx="2643206" cy="190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3" imgW="1904760" imgH="1371600" progId="Equation.DSMT4">
                  <p:embed/>
                </p:oleObj>
              </mc:Choice>
              <mc:Fallback>
                <p:oleObj name="Equation" r:id="rId3" imgW="190476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254682"/>
                        <a:ext cx="2643206" cy="190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95536" y="1124744"/>
          <a:ext cx="238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5" imgW="2387520" imgH="495000" progId="Equation.DSMT4">
                  <p:embed/>
                </p:oleObj>
              </mc:Choice>
              <mc:Fallback>
                <p:oleObj name="Equation" r:id="rId5" imgW="2387520" imgH="49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2387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5536" y="1772816"/>
          <a:ext cx="250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7" imgW="2501640" imgH="495000" progId="Equation.DSMT4">
                  <p:embed/>
                </p:oleObj>
              </mc:Choice>
              <mc:Fallback>
                <p:oleObj name="Equation" r:id="rId7" imgW="250164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2501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95536" y="2564904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9" imgW="2590560" imgH="495000" progId="Equation.DSMT4">
                  <p:embed/>
                </p:oleObj>
              </mc:Choice>
              <mc:Fallback>
                <p:oleObj name="Equation" r:id="rId9" imgW="259056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64904"/>
                        <a:ext cx="2590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727423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grpSp>
        <p:nvGrpSpPr>
          <p:cNvPr id="432138" name="Group 10"/>
          <p:cNvGrpSpPr>
            <a:grpSpLocks/>
          </p:cNvGrpSpPr>
          <p:nvPr/>
        </p:nvGrpSpPr>
        <p:grpSpPr bwMode="auto">
          <a:xfrm>
            <a:off x="928662" y="2714620"/>
            <a:ext cx="4103687" cy="519113"/>
            <a:chOff x="567" y="1842"/>
            <a:chExt cx="2585" cy="327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567" y="1842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T</a:t>
              </a:r>
              <a:r>
                <a:rPr lang="en-US"/>
                <a:t> : 2-D vectors </a:t>
              </a:r>
            </a:p>
          </p:txBody>
        </p:sp>
        <p:sp>
          <p:nvSpPr>
            <p:cNvPr id="432135" name="Line 7"/>
            <p:cNvSpPr>
              <a:spLocks noChangeShapeType="1"/>
            </p:cNvSpPr>
            <p:nvPr/>
          </p:nvSpPr>
          <p:spPr bwMode="auto">
            <a:xfrm>
              <a:off x="2336" y="2024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214942" y="271462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3-D vectors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9552" y="1124744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8" name="Equation" r:id="rId3" imgW="2184120" imgH="520560" progId="Equation.DSMT4">
                  <p:embed/>
                </p:oleObj>
              </mc:Choice>
              <mc:Fallback>
                <p:oleObj name="Equation" r:id="rId3" imgW="2184120" imgH="520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218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39552" y="1844824"/>
          <a:ext cx="158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Equation" r:id="rId5" imgW="1587240" imgH="520560" progId="Equation.DSMT4">
                  <p:embed/>
                </p:oleObj>
              </mc:Choice>
              <mc:Fallback>
                <p:oleObj name="Equation" r:id="rId5" imgW="158724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4824"/>
                        <a:ext cx="1587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99592" y="3789040"/>
          <a:ext cx="1930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0" name="Equation" r:id="rId7" imgW="1930320" imgH="1663560" progId="Equation.DSMT4">
                  <p:embed/>
                </p:oleObj>
              </mc:Choice>
              <mc:Fallback>
                <p:oleObj name="Equation" r:id="rId7" imgW="1930320" imgH="1663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19304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727423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971550" y="3357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1C1C1C"/>
                </a:solidFill>
              </a:rPr>
              <a:t>T</a:t>
            </a:r>
            <a:r>
              <a:rPr lang="en-US" dirty="0"/>
              <a:t> : 3-D vectors </a:t>
            </a: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3779838" y="3646488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5291138" y="3357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2-D vectors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39552" y="126876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9" name="Equation" r:id="rId3" imgW="1104840" imgH="419040" progId="Equation.DSMT4">
                  <p:embed/>
                </p:oleObj>
              </mc:Choice>
              <mc:Fallback>
                <p:oleObj name="Equation" r:id="rId3" imgW="1104840" imgH="419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9552" y="1916832"/>
          <a:ext cx="140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0" name="Equation" r:id="rId5" imgW="1409400" imgH="495000" progId="Equation.DSMT4">
                  <p:embed/>
                </p:oleObj>
              </mc:Choice>
              <mc:Fallback>
                <p:oleObj name="Equation" r:id="rId5" imgW="140940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1409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39552" y="2636912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1" name="Equation" r:id="rId7" imgW="1485720" imgH="520560" progId="Equation.DSMT4">
                  <p:embed/>
                </p:oleObj>
              </mc:Choice>
              <mc:Fallback>
                <p:oleObj name="Equation" r:id="rId7" imgW="1485720" imgH="520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1485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55576" y="4293096"/>
          <a:ext cx="2387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2" name="Equation" r:id="rId9" imgW="2387520" imgH="1079280" progId="Equation.DSMT4">
                  <p:embed/>
                </p:oleObj>
              </mc:Choice>
              <mc:Fallback>
                <p:oleObj name="Equation" r:id="rId9" imgW="2387520" imgH="1079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93096"/>
                        <a:ext cx="2387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/>
      <p:bldP spid="434181" grpId="0" animBg="1"/>
      <p:bldP spid="4341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6623967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Dimension of linear transformation</a:t>
            </a:r>
            <a:endParaRPr lang="en-US" sz="2800" b="1" dirty="0"/>
          </a:p>
        </p:txBody>
      </p:sp>
      <p:grpSp>
        <p:nvGrpSpPr>
          <p:cNvPr id="433165" name="Group 13"/>
          <p:cNvGrpSpPr>
            <a:grpSpLocks/>
          </p:cNvGrpSpPr>
          <p:nvPr/>
        </p:nvGrpSpPr>
        <p:grpSpPr bwMode="auto">
          <a:xfrm>
            <a:off x="900113" y="1484313"/>
            <a:ext cx="6981825" cy="1600200"/>
            <a:chOff x="567" y="935"/>
            <a:chExt cx="4398" cy="1008"/>
          </a:xfrm>
        </p:grpSpPr>
        <p:sp>
          <p:nvSpPr>
            <p:cNvPr id="433156" name="Text Box 4"/>
            <p:cNvSpPr txBox="1">
              <a:spLocks noChangeArrowheads="1"/>
            </p:cNvSpPr>
            <p:nvPr/>
          </p:nvSpPr>
          <p:spPr bwMode="auto">
            <a:xfrm>
              <a:off x="612" y="1616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 dirty="0">
                  <a:solidFill>
                    <a:srgbClr val="1C1C1C"/>
                  </a:solidFill>
                </a:rPr>
                <a:t>T</a:t>
              </a:r>
              <a:r>
                <a:rPr lang="en-US" dirty="0"/>
                <a:t> : 2-D vectors </a:t>
              </a:r>
            </a:p>
          </p:txBody>
        </p:sp>
        <p:sp>
          <p:nvSpPr>
            <p:cNvPr id="433157" name="Line 5"/>
            <p:cNvSpPr>
              <a:spLocks noChangeShapeType="1"/>
            </p:cNvSpPr>
            <p:nvPr/>
          </p:nvSpPr>
          <p:spPr bwMode="auto">
            <a:xfrm>
              <a:off x="2381" y="1798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3333" y="1616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2-D vectors </a:t>
              </a:r>
            </a:p>
          </p:txBody>
        </p:sp>
        <p:sp>
          <p:nvSpPr>
            <p:cNvPr id="433160" name="Text Box 8"/>
            <p:cNvSpPr txBox="1">
              <a:spLocks noChangeArrowheads="1"/>
            </p:cNvSpPr>
            <p:nvPr/>
          </p:nvSpPr>
          <p:spPr bwMode="auto">
            <a:xfrm>
              <a:off x="567" y="935"/>
              <a:ext cx="22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T</a:t>
              </a:r>
              <a:r>
                <a:rPr lang="en-US"/>
                <a:t>  is 2 dimensional if </a:t>
              </a:r>
            </a:p>
          </p:txBody>
        </p:sp>
      </p:grpSp>
      <p:grpSp>
        <p:nvGrpSpPr>
          <p:cNvPr id="433166" name="Group 14"/>
          <p:cNvGrpSpPr>
            <a:grpSpLocks/>
          </p:cNvGrpSpPr>
          <p:nvPr/>
        </p:nvGrpSpPr>
        <p:grpSpPr bwMode="auto">
          <a:xfrm>
            <a:off x="971550" y="3860800"/>
            <a:ext cx="6981825" cy="1600200"/>
            <a:chOff x="612" y="2432"/>
            <a:chExt cx="4398" cy="1008"/>
          </a:xfrm>
        </p:grpSpPr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657" y="311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T</a:t>
              </a:r>
              <a:r>
                <a:rPr lang="en-US"/>
                <a:t> : 3-D vectors 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2426" y="3295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3378" y="311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3-D vectors </a:t>
              </a:r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612" y="2432"/>
              <a:ext cx="22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T</a:t>
              </a:r>
              <a:r>
                <a:rPr lang="en-US"/>
                <a:t>  is 3 dimensional if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928802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if T maps 2-dim vectors to 2 dim </a:t>
            </a:r>
          </a:p>
          <a:p>
            <a:pPr>
              <a:buNone/>
            </a:pPr>
            <a:r>
              <a:rPr lang="en-US" dirty="0" smtClean="0"/>
              <a:t>vectors then T can be represented by </a:t>
            </a:r>
          </a:p>
          <a:p>
            <a:pPr>
              <a:buNone/>
            </a:pPr>
            <a:r>
              <a:rPr lang="en-US" dirty="0" smtClean="0"/>
              <a:t>2x2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define </a:t>
            </a:r>
            <a:r>
              <a:rPr lang="en-US" dirty="0" err="1" smtClean="0"/>
              <a:t>det</a:t>
            </a:r>
            <a:r>
              <a:rPr lang="en-US" dirty="0" smtClean="0"/>
              <a:t>(T)=</a:t>
            </a:r>
            <a:r>
              <a:rPr lang="en-US" dirty="0" err="1" smtClean="0"/>
              <a:t>det</a:t>
            </a:r>
            <a:r>
              <a:rPr lang="en-US" dirty="0" smtClean="0"/>
              <a:t>(          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8608" cy="53338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6.3  </a:t>
            </a:r>
            <a:r>
              <a:rPr lang="en-US" sz="2800" b="1" dirty="0"/>
              <a:t>Determinant </a:t>
            </a:r>
            <a:r>
              <a:rPr lang="en-US" sz="2800" b="1" dirty="0" smtClean="0"/>
              <a:t> of linear transformation</a:t>
            </a:r>
            <a:endParaRPr lang="en-US" sz="2800" b="1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071802" y="3000372"/>
          <a:ext cx="1848824" cy="108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1498320" imgH="876240" progId="Equation.DSMT4">
                  <p:embed/>
                </p:oleObj>
              </mc:Choice>
              <mc:Fallback>
                <p:oleObj name="Equation" r:id="rId3" imgW="149832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000372"/>
                        <a:ext cx="1848824" cy="1081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786314" y="4714884"/>
          <a:ext cx="97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977760" imgH="876240" progId="Equation.DSMT4">
                  <p:embed/>
                </p:oleObj>
              </mc:Choice>
              <mc:Fallback>
                <p:oleObj name="Equation" r:id="rId5" imgW="97776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714884"/>
                        <a:ext cx="97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285860"/>
            <a:ext cx="603883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Determinant of 2-D transformation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6957416" cy="604822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 smtClean="0"/>
              <a:t>Determinant of 3-D Transformation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42976" y="1571612"/>
            <a:ext cx="8001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Recall if T maps 3-dim vectors to 3-dim </a:t>
            </a:r>
          </a:p>
          <a:p>
            <a:pPr>
              <a:buNone/>
            </a:pPr>
            <a:r>
              <a:rPr lang="en-US" dirty="0" smtClean="0"/>
              <a:t>vectors then T can be represented by </a:t>
            </a:r>
          </a:p>
          <a:p>
            <a:pPr>
              <a:buNone/>
            </a:pPr>
            <a:r>
              <a:rPr lang="en-US" dirty="0" smtClean="0"/>
              <a:t>3x3 matrix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242886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3143248"/>
            <a:ext cx="404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define </a:t>
            </a:r>
            <a:r>
              <a:rPr lang="en-US" dirty="0" err="1" smtClean="0"/>
              <a:t>det</a:t>
            </a:r>
            <a:r>
              <a:rPr lang="en-US" dirty="0" smtClean="0"/>
              <a:t>(T)=</a:t>
            </a:r>
            <a:r>
              <a:rPr lang="en-US" dirty="0" err="1" smtClean="0"/>
              <a:t>det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86082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  Determinant 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695975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6.1 What is a Linear Transformation 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675688" cy="93662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In this chapter, transformations </a:t>
            </a:r>
            <a:r>
              <a:rPr lang="en-US" sz="2800" dirty="0"/>
              <a:t>are mappings (</a:t>
            </a:r>
            <a:r>
              <a:rPr lang="en-US" sz="2800" dirty="0" smtClean="0"/>
              <a:t>rules) </a:t>
            </a:r>
          </a:p>
          <a:p>
            <a:pPr>
              <a:buFontTx/>
              <a:buNone/>
            </a:pPr>
            <a:r>
              <a:rPr lang="en-US" sz="2800" dirty="0" smtClean="0"/>
              <a:t>that </a:t>
            </a:r>
            <a:r>
              <a:rPr lang="en-US" sz="2800" dirty="0"/>
              <a:t>send vectors to vectors</a:t>
            </a: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684213" y="3068638"/>
            <a:ext cx="7056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Linear</a:t>
            </a:r>
            <a:r>
              <a:rPr lang="en-US" b="1" dirty="0"/>
              <a:t> </a:t>
            </a:r>
            <a:r>
              <a:rPr lang="en-US" dirty="0" smtClean="0"/>
              <a:t>transformation  </a:t>
            </a:r>
            <a:r>
              <a:rPr lang="en-US" b="1" i="1" dirty="0" smtClean="0"/>
              <a:t>T</a:t>
            </a:r>
            <a:r>
              <a:rPr lang="en-US" dirty="0" smtClean="0"/>
              <a:t>  further </a:t>
            </a:r>
            <a:r>
              <a:rPr lang="en-US" dirty="0"/>
              <a:t>satisfies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75656" y="4149080"/>
          <a:ext cx="5972442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" imgW="4444920" imgH="419040" progId="Equation.DSMT4">
                  <p:embed/>
                </p:oleObj>
              </mc:Choice>
              <mc:Fallback>
                <p:oleObj name="Equation" r:id="rId3" imgW="444492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149080"/>
                        <a:ext cx="5972442" cy="56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  <p:bldP spid="3440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5471839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6.4 </a:t>
            </a:r>
            <a:r>
              <a:rPr lang="en-US" sz="2800" b="1" dirty="0" smtClean="0"/>
              <a:t> Volume and Determinant </a:t>
            </a:r>
            <a:endParaRPr lang="en-US" sz="2800" b="1" dirty="0"/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755650" y="3474929"/>
            <a:ext cx="3887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</a:t>
            </a:r>
            <a:r>
              <a:rPr lang="en-US" dirty="0"/>
              <a:t>Area of parallelogram</a:t>
            </a:r>
            <a:endParaRPr lang="el-GR" dirty="0">
              <a:cs typeface="Arial" charset="0"/>
            </a:endParaRP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4292262" y="3474929"/>
            <a:ext cx="3995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 </a:t>
            </a:r>
            <a:r>
              <a:rPr lang="en-US" dirty="0"/>
              <a:t>=  base x height</a:t>
            </a:r>
            <a:endParaRPr lang="el-GR" dirty="0">
              <a:cs typeface="Arial" charset="0"/>
            </a:endParaRPr>
          </a:p>
        </p:txBody>
      </p:sp>
      <p:grpSp>
        <p:nvGrpSpPr>
          <p:cNvPr id="460805" name="Group 5"/>
          <p:cNvGrpSpPr>
            <a:grpSpLocks/>
          </p:cNvGrpSpPr>
          <p:nvPr/>
        </p:nvGrpSpPr>
        <p:grpSpPr bwMode="auto">
          <a:xfrm>
            <a:off x="538163" y="1244554"/>
            <a:ext cx="2305050" cy="1225550"/>
            <a:chOff x="1156" y="1842"/>
            <a:chExt cx="1452" cy="772"/>
          </a:xfrm>
        </p:grpSpPr>
        <p:sp>
          <p:nvSpPr>
            <p:cNvPr id="460806" name="Line 6"/>
            <p:cNvSpPr>
              <a:spLocks noChangeShapeType="1"/>
            </p:cNvSpPr>
            <p:nvPr/>
          </p:nvSpPr>
          <p:spPr bwMode="auto">
            <a:xfrm>
              <a:off x="1156" y="2614"/>
              <a:ext cx="9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07" name="Line 7"/>
            <p:cNvSpPr>
              <a:spLocks noChangeShapeType="1"/>
            </p:cNvSpPr>
            <p:nvPr/>
          </p:nvSpPr>
          <p:spPr bwMode="auto">
            <a:xfrm flipV="1">
              <a:off x="1156" y="1842"/>
              <a:ext cx="544" cy="7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08" name="Line 8"/>
            <p:cNvSpPr>
              <a:spLocks noChangeShapeType="1"/>
            </p:cNvSpPr>
            <p:nvPr/>
          </p:nvSpPr>
          <p:spPr bwMode="auto">
            <a:xfrm flipH="1">
              <a:off x="2063" y="1842"/>
              <a:ext cx="545" cy="7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09" name="Line 9"/>
            <p:cNvSpPr>
              <a:spLocks noChangeShapeType="1"/>
            </p:cNvSpPr>
            <p:nvPr/>
          </p:nvSpPr>
          <p:spPr bwMode="auto">
            <a:xfrm>
              <a:off x="1700" y="1842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13" name="Line 13"/>
            <p:cNvSpPr>
              <a:spLocks noChangeShapeType="1"/>
            </p:cNvSpPr>
            <p:nvPr/>
          </p:nvSpPr>
          <p:spPr bwMode="auto">
            <a:xfrm>
              <a:off x="1700" y="1842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360213" y="4320879"/>
            <a:ext cx="5040313" cy="950914"/>
            <a:chOff x="408" y="2659"/>
            <a:chExt cx="3175" cy="599"/>
          </a:xfrm>
        </p:grpSpPr>
        <p:sp>
          <p:nvSpPr>
            <p:cNvPr id="460816" name="Line 16"/>
            <p:cNvSpPr>
              <a:spLocks noChangeShapeType="1"/>
            </p:cNvSpPr>
            <p:nvPr/>
          </p:nvSpPr>
          <p:spPr bwMode="auto">
            <a:xfrm flipV="1">
              <a:off x="2313" y="2659"/>
              <a:ext cx="127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17" name="Text Box 17"/>
            <p:cNvSpPr txBox="1">
              <a:spLocks noChangeArrowheads="1"/>
            </p:cNvSpPr>
            <p:nvPr/>
          </p:nvSpPr>
          <p:spPr bwMode="auto">
            <a:xfrm>
              <a:off x="408" y="2931"/>
              <a:ext cx="22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normal multiplication</a:t>
              </a:r>
            </a:p>
          </p:txBody>
        </p:sp>
      </p:grpSp>
      <p:grpSp>
        <p:nvGrpSpPr>
          <p:cNvPr id="460818" name="Group 18"/>
          <p:cNvGrpSpPr>
            <a:grpSpLocks/>
          </p:cNvGrpSpPr>
          <p:nvPr/>
        </p:nvGrpSpPr>
        <p:grpSpPr bwMode="auto">
          <a:xfrm>
            <a:off x="1547664" y="4869160"/>
            <a:ext cx="3671888" cy="1311275"/>
            <a:chOff x="1202" y="3113"/>
            <a:chExt cx="2313" cy="826"/>
          </a:xfrm>
        </p:grpSpPr>
        <p:sp>
          <p:nvSpPr>
            <p:cNvPr id="460819" name="Line 19"/>
            <p:cNvSpPr>
              <a:spLocks noChangeShapeType="1"/>
            </p:cNvSpPr>
            <p:nvPr/>
          </p:nvSpPr>
          <p:spPr bwMode="auto">
            <a:xfrm flipV="1">
              <a:off x="2653" y="3113"/>
              <a:ext cx="86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820" name="Text Box 20"/>
            <p:cNvSpPr txBox="1">
              <a:spLocks noChangeArrowheads="1"/>
            </p:cNvSpPr>
            <p:nvPr/>
          </p:nvSpPr>
          <p:spPr bwMode="auto">
            <a:xfrm>
              <a:off x="1202" y="3612"/>
              <a:ext cx="16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cross product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15906"/>
              </p:ext>
            </p:extLst>
          </p:nvPr>
        </p:nvGraphicFramePr>
        <p:xfrm>
          <a:off x="741363" y="1488846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3" name="Equation" r:id="rId3" imgW="228600" imgH="342720" progId="Equation.DSMT4">
                  <p:embed/>
                </p:oleObj>
              </mc:Choice>
              <mc:Fallback>
                <p:oleObj name="Equation" r:id="rId3" imgW="228600" imgH="3427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88846"/>
                        <a:ext cx="22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62812"/>
              </p:ext>
            </p:extLst>
          </p:nvPr>
        </p:nvGraphicFramePr>
        <p:xfrm>
          <a:off x="1137444" y="2650059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4" name="Equation" r:id="rId5" imgW="241200" imgH="342720" progId="Equation.DSMT4">
                  <p:embed/>
                </p:oleObj>
              </mc:Choice>
              <mc:Fallback>
                <p:oleObj name="Equation" r:id="rId5" imgW="24120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444" y="2650059"/>
                        <a:ext cx="241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2531"/>
              </p:ext>
            </p:extLst>
          </p:nvPr>
        </p:nvGraphicFramePr>
        <p:xfrm>
          <a:off x="849313" y="2106104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5" name="Equation" r:id="rId7" imgW="241200" imgH="330120" progId="Equation.DSMT4">
                  <p:embed/>
                </p:oleObj>
              </mc:Choice>
              <mc:Fallback>
                <p:oleObj name="Equation" r:id="rId7" imgW="2412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106104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96428"/>
              </p:ext>
            </p:extLst>
          </p:nvPr>
        </p:nvGraphicFramePr>
        <p:xfrm>
          <a:off x="4572000" y="3993842"/>
          <a:ext cx="200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" name="Equation" r:id="rId9" imgW="2006280" imgH="520560" progId="Equation.DSMT4">
                  <p:embed/>
                </p:oleObj>
              </mc:Choice>
              <mc:Fallback>
                <p:oleObj name="Equation" r:id="rId9" imgW="200628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93842"/>
                        <a:ext cx="2006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572000" y="4581128"/>
          <a:ext cx="115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7" name="Equation" r:id="rId11" imgW="1155600" imgH="520560" progId="Equation.DSMT4">
                  <p:embed/>
                </p:oleObj>
              </mc:Choice>
              <mc:Fallback>
                <p:oleObj name="Equation" r:id="rId11" imgW="1155600" imgH="520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81128"/>
                        <a:ext cx="1155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51320" y="5354003"/>
                <a:ext cx="35116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=|</m:t>
                      </m:r>
                      <m:r>
                        <a:rPr lang="en-US" i="1">
                          <a:latin typeface="Cambria Math"/>
                        </a:rPr>
                        <m:t>𝑎𝑑</m:t>
                      </m:r>
                      <m:r>
                        <a:rPr lang="en-US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𝑏𝑐</m:t>
                      </m:r>
                      <m:r>
                        <a:rPr lang="en-US">
                          <a:latin typeface="Cambria Math"/>
                        </a:rPr>
                        <m:t>|=|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detA</m:t>
                      </m:r>
                      <m:r>
                        <a:rPr lang="en-US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320" y="5354003"/>
                <a:ext cx="351166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92190" y="1198348"/>
                <a:ext cx="2812757" cy="7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i="1"/>
                        <m:t>  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90" y="1198348"/>
                <a:ext cx="2812757" cy="73930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8685" y="2165862"/>
                <a:ext cx="1841273" cy="7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85" y="2165862"/>
                <a:ext cx="1841273" cy="739305"/>
              </a:xfrm>
              <a:prstGeom prst="rect">
                <a:avLst/>
              </a:prstGeom>
              <a:blipFill rotWithShape="1">
                <a:blip r:embed="rId15"/>
                <a:stretch>
                  <a:fillRect l="-6954" b="-57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15017" y="122723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4496" y="219733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163" y="2089934"/>
            <a:ext cx="3302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is the matrix</a:t>
            </a:r>
          </a:p>
          <a:p>
            <a:r>
              <a:rPr lang="en-US" dirty="0"/>
              <a:t>i</a:t>
            </a:r>
            <a:r>
              <a:rPr lang="en-US" dirty="0" smtClean="0"/>
              <a:t>nduced by vectors </a:t>
            </a:r>
          </a:p>
          <a:p>
            <a:r>
              <a:rPr lang="en-US" dirty="0" smtClean="0"/>
              <a:t>u and v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39121"/>
              </p:ext>
            </p:extLst>
          </p:nvPr>
        </p:nvGraphicFramePr>
        <p:xfrm>
          <a:off x="6172891" y="188640"/>
          <a:ext cx="2439144" cy="5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8" name="Equation" r:id="rId16" imgW="1143000" imgH="253800" progId="Equation.DSMT4">
                  <p:embed/>
                </p:oleObj>
              </mc:Choice>
              <mc:Fallback>
                <p:oleObj name="Equation" r:id="rId16" imgW="1143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2891" y="188640"/>
                        <a:ext cx="2439144" cy="5420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07436"/>
              </p:ext>
            </p:extLst>
          </p:nvPr>
        </p:nvGraphicFramePr>
        <p:xfrm>
          <a:off x="6130610" y="674700"/>
          <a:ext cx="353086" cy="50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9" name="Equation" r:id="rId18" imgW="126720" imgH="177480" progId="Equation.DSMT4">
                  <p:embed/>
                </p:oleObj>
              </mc:Choice>
              <mc:Fallback>
                <p:oleObj name="Equation" r:id="rId1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30610" y="674700"/>
                        <a:ext cx="353086" cy="50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40152" y="677336"/>
            <a:ext cx="272651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is unit vector 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64025"/>
              </p:ext>
            </p:extLst>
          </p:nvPr>
        </p:nvGraphicFramePr>
        <p:xfrm>
          <a:off x="7819165" y="1169350"/>
          <a:ext cx="937668" cy="43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0" name="Equation" r:id="rId20" imgW="380880" imgH="177480" progId="Equation.DSMT4">
                  <p:embed/>
                </p:oleObj>
              </mc:Choice>
              <mc:Fallback>
                <p:oleObj name="Equation" r:id="rId20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19165" y="1169350"/>
                        <a:ext cx="937668" cy="4375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65334"/>
              </p:ext>
            </p:extLst>
          </p:nvPr>
        </p:nvGraphicFramePr>
        <p:xfrm>
          <a:off x="7762518" y="1632926"/>
          <a:ext cx="1050962" cy="44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1" name="Equation" r:id="rId22" imgW="596880" imgH="253800" progId="Equation.DSMT4">
                  <p:embed/>
                </p:oleObj>
              </mc:Choice>
              <mc:Fallback>
                <p:oleObj name="Equation" r:id="rId22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62518" y="1632926"/>
                        <a:ext cx="1050962" cy="44721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38165"/>
              </p:ext>
            </p:extLst>
          </p:nvPr>
        </p:nvGraphicFramePr>
        <p:xfrm>
          <a:off x="7180337" y="3218160"/>
          <a:ext cx="1765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2" name="Equation" r:id="rId24" imgW="1765080" imgH="1650960" progId="Equation.DSMT4">
                  <p:embed/>
                </p:oleObj>
              </mc:Choice>
              <mc:Fallback>
                <p:oleObj name="Equation" r:id="rId24" imgW="17650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80337" y="3218160"/>
                        <a:ext cx="1765300" cy="1651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260191" y="4487073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</a:t>
            </a:r>
            <a:r>
              <a:rPr lang="en-US" dirty="0" err="1"/>
              <a:t>vol</a:t>
            </a:r>
            <a:r>
              <a:rPr lang="en-US" dirty="0"/>
              <a:t> of parallelepiped</a:t>
            </a:r>
            <a:endParaRPr lang="el-GR" dirty="0">
              <a:cs typeface="Arial" charset="0"/>
            </a:endParaRP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3678351" y="4487073"/>
            <a:ext cx="3995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1C1C1C"/>
                </a:solidFill>
              </a:rPr>
              <a:t>  </a:t>
            </a:r>
            <a:r>
              <a:rPr lang="en-US" dirty="0"/>
              <a:t>=  base area x height</a:t>
            </a:r>
            <a:endParaRPr lang="el-GR" dirty="0">
              <a:cs typeface="Arial" charset="0"/>
            </a:endParaRPr>
          </a:p>
        </p:txBody>
      </p:sp>
      <p:sp>
        <p:nvSpPr>
          <p:cNvPr id="461829" name="Line 5"/>
          <p:cNvSpPr>
            <a:spLocks noChangeShapeType="1"/>
          </p:cNvSpPr>
          <p:nvPr/>
        </p:nvSpPr>
        <p:spPr bwMode="auto">
          <a:xfrm flipH="1">
            <a:off x="3275013" y="981075"/>
            <a:ext cx="863600" cy="1222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 flipV="1">
            <a:off x="1908175" y="2205038"/>
            <a:ext cx="1366838" cy="792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1" name="Line 7"/>
          <p:cNvSpPr>
            <a:spLocks noChangeShapeType="1"/>
          </p:cNvSpPr>
          <p:nvPr/>
        </p:nvSpPr>
        <p:spPr bwMode="auto">
          <a:xfrm>
            <a:off x="1839849" y="2994025"/>
            <a:ext cx="14398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2" name="Line 8"/>
          <p:cNvSpPr>
            <a:spLocks noChangeShapeType="1"/>
          </p:cNvSpPr>
          <p:nvPr/>
        </p:nvSpPr>
        <p:spPr bwMode="auto">
          <a:xfrm flipV="1">
            <a:off x="1908175" y="1771650"/>
            <a:ext cx="863600" cy="1225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3" name="Line 9"/>
          <p:cNvSpPr>
            <a:spLocks noChangeShapeType="1"/>
          </p:cNvSpPr>
          <p:nvPr/>
        </p:nvSpPr>
        <p:spPr bwMode="auto">
          <a:xfrm flipH="1">
            <a:off x="3348038" y="2205038"/>
            <a:ext cx="1366837" cy="7905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3275013" y="220503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6183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9938" y="3146425"/>
            <a:ext cx="2349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3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113" y="1916113"/>
            <a:ext cx="21907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1837" name="Line 13"/>
          <p:cNvSpPr>
            <a:spLocks noChangeShapeType="1"/>
          </p:cNvSpPr>
          <p:nvPr/>
        </p:nvSpPr>
        <p:spPr bwMode="auto">
          <a:xfrm flipH="1">
            <a:off x="2771775" y="177165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8" name="Line 14"/>
          <p:cNvSpPr>
            <a:spLocks noChangeShapeType="1"/>
          </p:cNvSpPr>
          <p:nvPr/>
        </p:nvSpPr>
        <p:spPr bwMode="auto">
          <a:xfrm flipV="1">
            <a:off x="2771775" y="979488"/>
            <a:ext cx="1366838" cy="792162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39" name="Line 15"/>
          <p:cNvSpPr>
            <a:spLocks noChangeShapeType="1"/>
          </p:cNvSpPr>
          <p:nvPr/>
        </p:nvSpPr>
        <p:spPr bwMode="auto">
          <a:xfrm>
            <a:off x="2771775" y="1771650"/>
            <a:ext cx="14398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 flipH="1">
            <a:off x="4211638" y="979488"/>
            <a:ext cx="1366837" cy="7905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1" name="Line 17"/>
          <p:cNvSpPr>
            <a:spLocks noChangeShapeType="1"/>
          </p:cNvSpPr>
          <p:nvPr/>
        </p:nvSpPr>
        <p:spPr bwMode="auto">
          <a:xfrm>
            <a:off x="4138613" y="97948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2" name="Line 18"/>
          <p:cNvSpPr>
            <a:spLocks noChangeShapeType="1"/>
          </p:cNvSpPr>
          <p:nvPr/>
        </p:nvSpPr>
        <p:spPr bwMode="auto">
          <a:xfrm flipH="1">
            <a:off x="4716463" y="981075"/>
            <a:ext cx="863600" cy="12223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 flipH="1">
            <a:off x="3348038" y="1771650"/>
            <a:ext cx="863600" cy="12223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4" name="Line 20"/>
          <p:cNvSpPr>
            <a:spLocks noChangeShapeType="1"/>
          </p:cNvSpPr>
          <p:nvPr/>
        </p:nvSpPr>
        <p:spPr bwMode="auto">
          <a:xfrm>
            <a:off x="2771775" y="27082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45" name="Line 21"/>
          <p:cNvSpPr>
            <a:spLocks noChangeShapeType="1"/>
          </p:cNvSpPr>
          <p:nvPr/>
        </p:nvSpPr>
        <p:spPr bwMode="auto">
          <a:xfrm>
            <a:off x="2916238" y="27082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61846" name="Group 22"/>
          <p:cNvGrpSpPr>
            <a:grpSpLocks/>
          </p:cNvGrpSpPr>
          <p:nvPr/>
        </p:nvGrpSpPr>
        <p:grpSpPr bwMode="auto">
          <a:xfrm>
            <a:off x="1258888" y="1196975"/>
            <a:ext cx="873125" cy="1800225"/>
            <a:chOff x="793" y="754"/>
            <a:chExt cx="550" cy="1134"/>
          </a:xfrm>
        </p:grpSpPr>
        <p:sp>
          <p:nvSpPr>
            <p:cNvPr id="461847" name="Arc 23"/>
            <p:cNvSpPr>
              <a:spLocks/>
            </p:cNvSpPr>
            <p:nvPr/>
          </p:nvSpPr>
          <p:spPr bwMode="auto">
            <a:xfrm>
              <a:off x="1202" y="1662"/>
              <a:ext cx="129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471"/>
                <a:gd name="T1" fmla="*/ 0 h 21600"/>
                <a:gd name="T2" fmla="*/ 20471 w 20471"/>
                <a:gd name="T3" fmla="*/ 14709 h 21600"/>
                <a:gd name="T4" fmla="*/ 0 w 2047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71" h="21600" fill="none" extrusionOk="0">
                  <a:moveTo>
                    <a:pt x="-1" y="0"/>
                  </a:moveTo>
                  <a:cubicBezTo>
                    <a:pt x="9273" y="0"/>
                    <a:pt x="17512" y="5919"/>
                    <a:pt x="20471" y="14708"/>
                  </a:cubicBezTo>
                </a:path>
                <a:path w="20471" h="21600" stroke="0" extrusionOk="0">
                  <a:moveTo>
                    <a:pt x="-1" y="0"/>
                  </a:moveTo>
                  <a:cubicBezTo>
                    <a:pt x="9273" y="0"/>
                    <a:pt x="17512" y="5919"/>
                    <a:pt x="20471" y="147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848" name="Group 24"/>
            <p:cNvGrpSpPr>
              <a:grpSpLocks/>
            </p:cNvGrpSpPr>
            <p:nvPr/>
          </p:nvGrpSpPr>
          <p:grpSpPr bwMode="auto">
            <a:xfrm>
              <a:off x="793" y="754"/>
              <a:ext cx="550" cy="1134"/>
              <a:chOff x="793" y="754"/>
              <a:chExt cx="550" cy="1134"/>
            </a:xfrm>
          </p:grpSpPr>
          <p:pic>
            <p:nvPicPr>
              <p:cNvPr id="461849" name="Picture 25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47" y="1389"/>
                <a:ext cx="9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61850" name="Line 26"/>
              <p:cNvSpPr>
                <a:spLocks noChangeShapeType="1"/>
              </p:cNvSpPr>
              <p:nvPr/>
            </p:nvSpPr>
            <p:spPr bwMode="auto">
              <a:xfrm flipV="1">
                <a:off x="1202" y="980"/>
                <a:ext cx="0" cy="9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1851" name="Picture 27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3" y="754"/>
                <a:ext cx="53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461852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9063" y="1341438"/>
            <a:ext cx="285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54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1456" y="5285114"/>
            <a:ext cx="28781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55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8868" y="5733256"/>
            <a:ext cx="23622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40" y="214290"/>
            <a:ext cx="2031985" cy="239691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6.4 </a:t>
            </a:r>
            <a:r>
              <a:rPr lang="en-US" sz="1100" dirty="0" smtClean="0">
                <a:solidFill>
                  <a:srgbClr val="1C1C1C"/>
                </a:solidFill>
              </a:rPr>
              <a:t> Volume and Determinant </a:t>
            </a:r>
            <a:endParaRPr lang="en-US" sz="1100" dirty="0">
              <a:solidFill>
                <a:srgbClr val="1C1C1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998868" y="3075424"/>
                <a:ext cx="3462341" cy="90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Let  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68" y="3075424"/>
                <a:ext cx="3462341" cy="9069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88535" y="538877"/>
                <a:ext cx="1751570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35" y="538877"/>
                <a:ext cx="1751570" cy="123277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8208" y="1748806"/>
                <a:ext cx="1740348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08" y="1748806"/>
                <a:ext cx="1740348" cy="123277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01043" y="1842651"/>
                <a:ext cx="1809278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43" y="1842651"/>
                <a:ext cx="1809278" cy="123277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28721" y="5658177"/>
                <a:ext cx="1598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detA</m:t>
                      </m:r>
                      <m:r>
                        <a:rPr lang="en-US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21" y="5658177"/>
                <a:ext cx="1598899" cy="523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298477" y="6104444"/>
            <a:ext cx="116273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Proof omitted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/>
      <p:bldP spid="461828" grpId="0"/>
      <p:bldP spid="34" grpId="0"/>
      <p:bldP spid="3" grpId="0"/>
      <p:bldP spid="4" grpId="0"/>
      <p:bldP spid="5" grpId="0"/>
      <p:bldP spid="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3500438"/>
            <a:ext cx="7815290" cy="642942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2800" dirty="0" smtClean="0"/>
              <a:t>One to one (non–singular ) linear transformation</a:t>
            </a:r>
            <a:endParaRPr 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126560" cy="67626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6.5 </a:t>
            </a:r>
            <a:r>
              <a:rPr lang="en-US" sz="2800" b="1" dirty="0" smtClean="0"/>
              <a:t>Properties of linear transformation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000240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T(0)=T(0+0)=T(0)+T(0)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2643182"/>
            <a:ext cx="460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T(0)=0  (</a:t>
            </a:r>
            <a:r>
              <a:rPr lang="en-US" b="1" dirty="0" smtClean="0"/>
              <a:t>Property 1)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428736"/>
            <a:ext cx="664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transformation T is linear. Then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4357694"/>
            <a:ext cx="7306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transformation  T is said to be one to one if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4386" y="5545124"/>
            <a:ext cx="405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i.e., T(u)=T(v), then u=v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2198" y="2000240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0=zero vector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5786" y="4975386"/>
            <a:ext cx="789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never maps distinct vectors to the same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/>
      <p:bldP spid="7" grpId="0"/>
      <p:bldP spid="8" grpId="0"/>
      <p:bldP spid="9" grpId="0"/>
      <p:bldP spid="1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8208912" cy="278531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Property 2:</a:t>
            </a:r>
            <a:r>
              <a:rPr lang="en-US" sz="2800" dirty="0" smtClean="0"/>
              <a:t> Let T be a linear transformation.</a:t>
            </a:r>
          </a:p>
          <a:p>
            <a:pPr>
              <a:buNone/>
            </a:pPr>
            <a:r>
              <a:rPr lang="en-US" sz="2800" dirty="0" smtClean="0"/>
              <a:t>Then the following properties are equivalent:</a:t>
            </a:r>
          </a:p>
          <a:p>
            <a:pPr marL="514350" indent="-514350">
              <a:buAutoNum type="arabicParenBoth"/>
            </a:pPr>
            <a:r>
              <a:rPr lang="en-US" sz="2800" dirty="0" smtClean="0"/>
              <a:t>T is 1-1</a:t>
            </a:r>
          </a:p>
          <a:p>
            <a:pPr marL="514350" indent="-514350">
              <a:buAutoNum type="arabicParenBoth"/>
            </a:pPr>
            <a:r>
              <a:rPr lang="en-US" sz="2800" dirty="0" smtClean="0"/>
              <a:t>If T(u)=0, then u=0=zero vector, i.e., only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one vector maps to zero vector, that vector is zero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000372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429000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implies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4000504"/>
            <a:ext cx="6400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 T(u)=0. We know that T(0)=0</a:t>
            </a:r>
          </a:p>
          <a:p>
            <a:r>
              <a:rPr lang="en-US" dirty="0" smtClean="0"/>
              <a:t>By (1), u=0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500063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implies (1)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5500702"/>
            <a:ext cx="795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T(u)=T(v). Then T(u-v)=0. By (2), u-v=0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198" y="142852"/>
            <a:ext cx="2643206" cy="285752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6.5 </a:t>
            </a:r>
            <a:r>
              <a:rPr lang="en-US" sz="1100" dirty="0" smtClean="0">
                <a:solidFill>
                  <a:srgbClr val="1C1C1C"/>
                </a:solidFill>
              </a:rPr>
              <a:t>Properties of linear transformation</a:t>
            </a:r>
            <a:endParaRPr lang="en-US" sz="11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1604954"/>
          </a:xfrm>
        </p:spPr>
        <p:txBody>
          <a:bodyPr/>
          <a:lstStyle/>
          <a:p>
            <a:pPr algn="l"/>
            <a:r>
              <a:rPr lang="en-US" sz="2800" dirty="0" smtClean="0"/>
              <a:t>From now onwards, we only consider linear transformations T from </a:t>
            </a:r>
            <a:r>
              <a:rPr lang="en-US" sz="2800" b="1" dirty="0" smtClean="0"/>
              <a:t>n-dim</a:t>
            </a:r>
            <a:r>
              <a:rPr lang="en-US" sz="2800" dirty="0" smtClean="0"/>
              <a:t> space to </a:t>
            </a:r>
            <a:r>
              <a:rPr lang="en-US" sz="2800" b="1" dirty="0" smtClean="0"/>
              <a:t>n-dim </a:t>
            </a:r>
            <a:r>
              <a:rPr lang="en-US" sz="2800" dirty="0" smtClean="0"/>
              <a:t>space.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9479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know that T can be represented by a </a:t>
            </a:r>
          </a:p>
          <a:p>
            <a:pPr>
              <a:buNone/>
            </a:pPr>
            <a:r>
              <a:rPr lang="en-US" dirty="0" smtClean="0"/>
              <a:t>square matrix A and </a:t>
            </a:r>
            <a:r>
              <a:rPr lang="en-US" dirty="0" err="1" smtClean="0"/>
              <a:t>Tu</a:t>
            </a:r>
            <a:r>
              <a:rPr lang="en-US" dirty="0" smtClean="0"/>
              <a:t>=Au. Here Au is </a:t>
            </a:r>
          </a:p>
          <a:p>
            <a:pPr>
              <a:buNone/>
            </a:pPr>
            <a:r>
              <a:rPr lang="en-US" dirty="0" smtClean="0"/>
              <a:t>the multiplication of two matrices.</a:t>
            </a:r>
          </a:p>
          <a:p>
            <a:pPr>
              <a:buNone/>
            </a:pPr>
            <a:r>
              <a:rPr lang="en-US" b="1" dirty="0" smtClean="0"/>
              <a:t>So properties of T can be induced from </a:t>
            </a:r>
          </a:p>
          <a:p>
            <a:pPr>
              <a:buNone/>
            </a:pPr>
            <a:r>
              <a:rPr lang="en-US" b="1" dirty="0" smtClean="0"/>
              <a:t>properties of the square matrix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5072074"/>
            <a:ext cx="718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T(0)=0  (Property 1). It is clear </a:t>
            </a:r>
          </a:p>
          <a:p>
            <a:r>
              <a:rPr lang="en-US" dirty="0" smtClean="0"/>
              <a:t>since A0=0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642918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C00000"/>
                </a:solidFill>
              </a:rPr>
              <a:t>T=</a:t>
            </a:r>
            <a:r>
              <a:rPr lang="en-US" dirty="0" err="1" smtClean="0">
                <a:solidFill>
                  <a:srgbClr val="C00000"/>
                </a:solidFill>
              </a:rPr>
              <a:t>nxn</a:t>
            </a:r>
            <a:r>
              <a:rPr lang="en-US" dirty="0" smtClean="0">
                <a:solidFill>
                  <a:srgbClr val="C00000"/>
                </a:solidFill>
              </a:rPr>
              <a:t> matrix 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214422"/>
            <a:ext cx="6150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properties of  T  can be induced</a:t>
            </a:r>
          </a:p>
          <a:p>
            <a:r>
              <a:rPr lang="en-US" dirty="0" smtClean="0"/>
              <a:t>from properties of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326" y="2214554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Chapter 5,Section 5.5,  we know that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643702" y="3643314"/>
          <a:ext cx="9144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643314"/>
                        <a:ext cx="914400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0326" y="2770348"/>
            <a:ext cx="859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of  linear equations  AX=B</a:t>
            </a:r>
          </a:p>
          <a:p>
            <a:r>
              <a:rPr lang="en-US" dirty="0" smtClean="0"/>
              <a:t>has unique  solution X , for any given n-dim vector B,</a:t>
            </a:r>
          </a:p>
          <a:p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(A) not zero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4630" y="4976494"/>
            <a:ext cx="83486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if </a:t>
            </a:r>
            <a:r>
              <a:rPr lang="en-US" dirty="0" err="1" smtClean="0"/>
              <a:t>det</a:t>
            </a:r>
            <a:r>
              <a:rPr lang="en-US" dirty="0" smtClean="0"/>
              <a:t>(A) not zero, then T is </a:t>
            </a:r>
            <a:r>
              <a:rPr lang="en-US" dirty="0" smtClean="0"/>
              <a:t>1-1(unique </a:t>
            </a:r>
            <a:r>
              <a:rPr lang="en-US" dirty="0" err="1" smtClean="0"/>
              <a:t>soln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and onto (has </a:t>
            </a:r>
            <a:r>
              <a:rPr lang="en-US" dirty="0" err="1" smtClean="0"/>
              <a:t>soln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198" y="142852"/>
            <a:ext cx="2643206" cy="285752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6.5 </a:t>
            </a:r>
            <a:r>
              <a:rPr lang="en-US" sz="1100" dirty="0" smtClean="0">
                <a:solidFill>
                  <a:srgbClr val="1C1C1C"/>
                </a:solidFill>
              </a:rPr>
              <a:t>Properties of linear transformation</a:t>
            </a:r>
            <a:endParaRPr lang="en-US" sz="11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587159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b="1" dirty="0" smtClean="0"/>
              <a:t>Example: </a:t>
            </a:r>
            <a:r>
              <a:rPr lang="en-US" sz="2000" b="1" dirty="0"/>
              <a:t>Non Singular </a:t>
            </a:r>
            <a:r>
              <a:rPr lang="en-US" sz="2000" b="1" dirty="0" smtClean="0"/>
              <a:t>(1-1)Transformation</a:t>
            </a:r>
            <a:endParaRPr lang="en-US" sz="2800" b="1" dirty="0"/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571472" y="2928934"/>
            <a:ext cx="810498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So</a:t>
            </a:r>
            <a:r>
              <a:rPr lang="en-US" sz="2400" dirty="0" smtClean="0"/>
              <a:t>                          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1-1</a:t>
            </a:r>
            <a:r>
              <a:rPr lang="en-US" dirty="0" smtClean="0"/>
              <a:t>  linear transformation</a:t>
            </a:r>
          </a:p>
          <a:p>
            <a:pPr>
              <a:spcBef>
                <a:spcPct val="50000"/>
              </a:spcBef>
            </a:pP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from 2-dim space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2-dim 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3568" y="1340768"/>
          <a:ext cx="2667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Equation" r:id="rId3" imgW="2666880" imgH="1130040" progId="Equation.DSMT4">
                  <p:embed/>
                </p:oleObj>
              </mc:Choice>
              <mc:Fallback>
                <p:oleObj name="Equation" r:id="rId3" imgW="2666880" imgH="1130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2667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59632" y="2708920"/>
          <a:ext cx="190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Equation" r:id="rId5" imgW="1904760" imgH="1079280" progId="Equation.DSMT4">
                  <p:embed/>
                </p:oleObj>
              </mc:Choice>
              <mc:Fallback>
                <p:oleObj name="Equation" r:id="rId5" imgW="1904760" imgH="1079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1905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7772400" cy="107157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Suppose linear transformation T=</a:t>
            </a:r>
            <a:r>
              <a:rPr lang="en-US" sz="2800" dirty="0" err="1" smtClean="0"/>
              <a:t>nxn</a:t>
            </a:r>
            <a:r>
              <a:rPr lang="en-US" sz="2800" dirty="0" smtClean="0"/>
              <a:t> matrix A</a:t>
            </a:r>
          </a:p>
          <a:p>
            <a:pPr>
              <a:buNone/>
            </a:pPr>
            <a:r>
              <a:rPr lang="en-US" sz="2800" dirty="0" smtClean="0"/>
              <a:t>and </a:t>
            </a:r>
            <a:r>
              <a:rPr lang="en-US" sz="2800" dirty="0" err="1" smtClean="0"/>
              <a:t>det</a:t>
            </a:r>
            <a:r>
              <a:rPr lang="en-US" sz="2800" dirty="0" smtClean="0"/>
              <a:t>(A)=0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4505154" cy="461946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T is not 1-1 ( is singular)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285992"/>
            <a:ext cx="78983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from Chapter 5, Section 5.5, we know that </a:t>
            </a:r>
          </a:p>
          <a:p>
            <a:r>
              <a:rPr lang="en-US" dirty="0" smtClean="0"/>
              <a:t>system of linear equations  AX=0 </a:t>
            </a:r>
          </a:p>
          <a:p>
            <a:r>
              <a:rPr lang="en-US" dirty="0" smtClean="0"/>
              <a:t>has infinitely many solutions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64331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other words, </a:t>
            </a:r>
          </a:p>
          <a:p>
            <a:r>
              <a:rPr lang="en-US" dirty="0" smtClean="0"/>
              <a:t>TX=0 has infinitely many solutions 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821" y="4643446"/>
            <a:ext cx="6001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T maps </a:t>
            </a:r>
          </a:p>
          <a:p>
            <a:r>
              <a:rPr lang="en-US" dirty="0" smtClean="0"/>
              <a:t>many nonzero vectors to zero vector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5643578"/>
            <a:ext cx="436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 is not 1-1(is singular)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1694562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b="1" dirty="0" smtClean="0"/>
              <a:t> </a:t>
            </a:r>
            <a:r>
              <a:rPr lang="en-US" sz="2800" b="1" dirty="0"/>
              <a:t>Rank</a:t>
            </a:r>
            <a:r>
              <a:rPr lang="en-US" sz="2400" b="1" dirty="0"/>
              <a:t> </a:t>
            </a:r>
            <a:endParaRPr lang="en-US" sz="3200" b="1" dirty="0"/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86067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/>
              <a:t>A </a:t>
            </a:r>
            <a:r>
              <a:rPr lang="en-US" dirty="0" smtClean="0"/>
              <a:t> transformation  T from 3-D to 3-D  </a:t>
            </a:r>
            <a:r>
              <a:rPr lang="en-US" dirty="0" smtClean="0"/>
              <a:t>has ONLY </a:t>
            </a:r>
            <a:r>
              <a:rPr lang="en-US" dirty="0" smtClean="0"/>
              <a:t>three cases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883502"/>
            <a:ext cx="37834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Case1</a:t>
            </a:r>
            <a:r>
              <a:rPr lang="en-US" dirty="0" smtClean="0"/>
              <a:t>: </a:t>
            </a:r>
            <a:r>
              <a:rPr lang="en-US" dirty="0" err="1" smtClean="0"/>
              <a:t>det</a:t>
            </a:r>
            <a:r>
              <a:rPr lang="en-US" dirty="0" smtClean="0"/>
              <a:t>(T) not 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2366978"/>
            <a:ext cx="5867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3-d 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429000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Case 2</a:t>
            </a:r>
            <a:r>
              <a:rPr lang="en-US" dirty="0" smtClean="0"/>
              <a:t>: </a:t>
            </a:r>
            <a:r>
              <a:rPr lang="en-US" dirty="0" err="1" smtClean="0"/>
              <a:t>det</a:t>
            </a:r>
            <a:r>
              <a:rPr lang="en-US" dirty="0" smtClean="0"/>
              <a:t>(T)=0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2786058"/>
            <a:ext cx="572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case, we say T is of rank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4429132"/>
            <a:ext cx="556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 a plane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4929198"/>
            <a:ext cx="3566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case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say T is of rank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400050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Subcase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442" y="5459685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75295"/>
              </p:ext>
            </p:extLst>
          </p:nvPr>
        </p:nvGraphicFramePr>
        <p:xfrm>
          <a:off x="5867530" y="4952352"/>
          <a:ext cx="1332116" cy="134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3" imgW="1650960" imgH="1663560" progId="Equation.DSMT4">
                  <p:embed/>
                </p:oleObj>
              </mc:Choice>
              <mc:Fallback>
                <p:oleObj name="Equation" r:id="rId3" imgW="1650960" imgH="1663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530" y="4952352"/>
                        <a:ext cx="1332116" cy="1342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3489" y="5399254"/>
            <a:ext cx="1882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 see </a:t>
            </a:r>
          </a:p>
          <a:p>
            <a:r>
              <a:rPr lang="en-US" dirty="0" smtClean="0"/>
              <a:t>slide 33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6" y="1484784"/>
            <a:ext cx="2714644" cy="571504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Subcase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2486650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</a:t>
            </a:r>
            <a:r>
              <a:rPr lang="en-US" sz="2800" b="1" dirty="0" smtClean="0"/>
              <a:t>Rank (cont.)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900" y="2420888"/>
            <a:ext cx="524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 a line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060" y="3284984"/>
            <a:ext cx="572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case, we say T is of rank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608" y="436510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039634"/>
              </p:ext>
            </p:extLst>
          </p:nvPr>
        </p:nvGraphicFramePr>
        <p:xfrm>
          <a:off x="2771800" y="4056474"/>
          <a:ext cx="1651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3" imgW="1650960" imgH="1663560" progId="Equation.DSMT4">
                  <p:embed/>
                </p:oleObj>
              </mc:Choice>
              <mc:Fallback>
                <p:oleObj name="Equation" r:id="rId3" imgW="16509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56474"/>
                        <a:ext cx="16510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93345" y="4626713"/>
            <a:ext cx="195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Why? See slide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087463" cy="452419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468313" y="980728"/>
            <a:ext cx="525581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Identity transformation is linear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468313" y="1700808"/>
            <a:ext cx="172742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Check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286512" y="214290"/>
            <a:ext cx="2500330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6.1 What is a Linear Transformation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83773"/>
              </p:ext>
            </p:extLst>
          </p:nvPr>
        </p:nvGraphicFramePr>
        <p:xfrm>
          <a:off x="5868144" y="980728"/>
          <a:ext cx="1800200" cy="58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3" imgW="1282680" imgH="419040" progId="Equation.DSMT4">
                  <p:embed/>
                </p:oleObj>
              </mc:Choice>
              <mc:Fallback>
                <p:oleObj name="Equation" r:id="rId3" imgW="1282680" imgH="419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980728"/>
                        <a:ext cx="1800200" cy="588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76443"/>
              </p:ext>
            </p:extLst>
          </p:nvPr>
        </p:nvGraphicFramePr>
        <p:xfrm>
          <a:off x="482474" y="2492896"/>
          <a:ext cx="7968945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5" imgW="5930640" imgH="419040" progId="Equation.DSMT4">
                  <p:embed/>
                </p:oleObj>
              </mc:Choice>
              <mc:Fallback>
                <p:oleObj name="Equation" r:id="rId5" imgW="59306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74" y="2492896"/>
                        <a:ext cx="7968945" cy="56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91161" y="3356992"/>
            <a:ext cx="472891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 </a:t>
            </a:r>
            <a:r>
              <a:rPr lang="en-US" b="1" i="1" dirty="0">
                <a:solidFill>
                  <a:srgbClr val="1C1C1C"/>
                </a:solidFill>
              </a:rPr>
              <a:t>D</a:t>
            </a:r>
            <a:r>
              <a:rPr lang="en-US" dirty="0"/>
              <a:t> be the transformation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5076"/>
              </p:ext>
            </p:extLst>
          </p:nvPr>
        </p:nvGraphicFramePr>
        <p:xfrm>
          <a:off x="5278542" y="3356992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7" imgW="1587500" imgH="419100" progId="Equation.DSMT4">
                  <p:embed/>
                </p:oleObj>
              </mc:Choice>
              <mc:Fallback>
                <p:oleObj name="Equation" r:id="rId7" imgW="1587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42" y="3356992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8474" y="387610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 </a:t>
            </a:r>
            <a:r>
              <a:rPr lang="en-US" dirty="0" smtClean="0"/>
              <a:t>is linear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5925"/>
              </p:ext>
            </p:extLst>
          </p:nvPr>
        </p:nvGraphicFramePr>
        <p:xfrm>
          <a:off x="450025" y="5157192"/>
          <a:ext cx="84248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9" imgW="6731000" imgH="419100" progId="Equation.DSMT4">
                  <p:embed/>
                </p:oleObj>
              </mc:Choice>
              <mc:Fallback>
                <p:oleObj name="Equation" r:id="rId9" imgW="67310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5" y="5157192"/>
                        <a:ext cx="84248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567851" y="4409530"/>
            <a:ext cx="162788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Check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29" name="Line 45"/>
          <p:cNvSpPr>
            <a:spLocks noChangeShapeType="1"/>
          </p:cNvSpPr>
          <p:nvPr/>
        </p:nvSpPr>
        <p:spPr bwMode="auto">
          <a:xfrm flipV="1">
            <a:off x="6011863" y="3141663"/>
            <a:ext cx="792162" cy="1438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4863484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dirty="0"/>
              <a:t>  </a:t>
            </a:r>
            <a:r>
              <a:rPr lang="en-US" sz="2800" b="1" dirty="0"/>
              <a:t>Rank 3:  </a:t>
            </a:r>
            <a:r>
              <a:rPr lang="en-US" sz="2800" b="1" dirty="0" err="1" smtClean="0"/>
              <a:t>det</a:t>
            </a:r>
            <a:r>
              <a:rPr lang="en-US" sz="2800" b="1" dirty="0" smtClean="0"/>
              <a:t>(T)  </a:t>
            </a:r>
            <a:r>
              <a:rPr lang="en-US" sz="2800" b="1" dirty="0"/>
              <a:t>non zero</a:t>
            </a:r>
          </a:p>
        </p:txBody>
      </p:sp>
      <p:grpSp>
        <p:nvGrpSpPr>
          <p:cNvPr id="502787" name="Group 3"/>
          <p:cNvGrpSpPr>
            <a:grpSpLocks/>
          </p:cNvGrpSpPr>
          <p:nvPr/>
        </p:nvGrpSpPr>
        <p:grpSpPr bwMode="auto">
          <a:xfrm>
            <a:off x="611188" y="1285875"/>
            <a:ext cx="2879725" cy="3076575"/>
            <a:chOff x="521" y="1718"/>
            <a:chExt cx="1814" cy="1938"/>
          </a:xfrm>
        </p:grpSpPr>
        <p:pic>
          <p:nvPicPr>
            <p:cNvPr id="502788" name="Picture 4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" y="2523"/>
              <a:ext cx="10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2789" name="Line 5"/>
            <p:cNvSpPr>
              <a:spLocks noChangeShapeType="1"/>
            </p:cNvSpPr>
            <p:nvPr/>
          </p:nvSpPr>
          <p:spPr bwMode="auto">
            <a:xfrm>
              <a:off x="521" y="2931"/>
              <a:ext cx="1814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790" name="Line 6"/>
            <p:cNvSpPr>
              <a:spLocks noChangeShapeType="1"/>
            </p:cNvSpPr>
            <p:nvPr/>
          </p:nvSpPr>
          <p:spPr bwMode="auto">
            <a:xfrm flipV="1">
              <a:off x="521" y="2160"/>
              <a:ext cx="1724" cy="10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791" name="Line 7"/>
            <p:cNvSpPr>
              <a:spLocks noChangeShapeType="1"/>
            </p:cNvSpPr>
            <p:nvPr/>
          </p:nvSpPr>
          <p:spPr bwMode="auto">
            <a:xfrm flipV="1">
              <a:off x="838" y="1718"/>
              <a:ext cx="18" cy="1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792" name="Line 8"/>
            <p:cNvSpPr>
              <a:spLocks noChangeShapeType="1"/>
            </p:cNvSpPr>
            <p:nvPr/>
          </p:nvSpPr>
          <p:spPr bwMode="auto">
            <a:xfrm>
              <a:off x="838" y="3067"/>
              <a:ext cx="409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 flipV="1">
              <a:off x="838" y="2750"/>
              <a:ext cx="454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 flipH="1" flipV="1">
              <a:off x="838" y="2659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2795" name="Picture 11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3294"/>
              <a:ext cx="10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2796" name="Picture 1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247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2798" name="Line 14"/>
          <p:cNvSpPr>
            <a:spLocks noChangeShapeType="1"/>
          </p:cNvSpPr>
          <p:nvPr/>
        </p:nvSpPr>
        <p:spPr bwMode="auto">
          <a:xfrm>
            <a:off x="3779838" y="5084763"/>
            <a:ext cx="2879725" cy="11509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 flipV="1">
            <a:off x="3779838" y="2420938"/>
            <a:ext cx="4968875" cy="31686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00" name="Line 16"/>
          <p:cNvSpPr>
            <a:spLocks noChangeShapeType="1"/>
          </p:cNvSpPr>
          <p:nvPr/>
        </p:nvSpPr>
        <p:spPr bwMode="auto">
          <a:xfrm flipH="1" flipV="1">
            <a:off x="4283075" y="2781300"/>
            <a:ext cx="0" cy="30241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2801" name="Group 17"/>
          <p:cNvGrpSpPr>
            <a:grpSpLocks/>
          </p:cNvGrpSpPr>
          <p:nvPr/>
        </p:nvGrpSpPr>
        <p:grpSpPr bwMode="auto">
          <a:xfrm>
            <a:off x="4283075" y="5300663"/>
            <a:ext cx="2438400" cy="355600"/>
            <a:chOff x="3061" y="3248"/>
            <a:chExt cx="1536" cy="224"/>
          </a:xfrm>
        </p:grpSpPr>
        <p:sp>
          <p:nvSpPr>
            <p:cNvPr id="502802" name="Line 18"/>
            <p:cNvSpPr>
              <a:spLocks noChangeShapeType="1"/>
            </p:cNvSpPr>
            <p:nvPr/>
          </p:nvSpPr>
          <p:spPr bwMode="auto">
            <a:xfrm>
              <a:off x="3061" y="3248"/>
              <a:ext cx="1270" cy="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2803" name="Picture 1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" y="3292"/>
              <a:ext cx="25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2804" name="Group 20"/>
          <p:cNvGrpSpPr>
            <a:grpSpLocks/>
          </p:cNvGrpSpPr>
          <p:nvPr/>
        </p:nvGrpSpPr>
        <p:grpSpPr bwMode="auto">
          <a:xfrm>
            <a:off x="4283075" y="4221163"/>
            <a:ext cx="2149475" cy="1081087"/>
            <a:chOff x="3061" y="2568"/>
            <a:chExt cx="1354" cy="681"/>
          </a:xfrm>
        </p:grpSpPr>
        <p:sp>
          <p:nvSpPr>
            <p:cNvPr id="502805" name="Line 21"/>
            <p:cNvSpPr>
              <a:spLocks noChangeShapeType="1"/>
            </p:cNvSpPr>
            <p:nvPr/>
          </p:nvSpPr>
          <p:spPr bwMode="auto">
            <a:xfrm flipV="1">
              <a:off x="3061" y="2795"/>
              <a:ext cx="1089" cy="4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2806" name="Picture 22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50" y="2568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2808" name="Line 24"/>
          <p:cNvSpPr>
            <a:spLocks noChangeShapeType="1"/>
          </p:cNvSpPr>
          <p:nvPr/>
        </p:nvSpPr>
        <p:spPr bwMode="auto">
          <a:xfrm flipV="1">
            <a:off x="4283075" y="3860800"/>
            <a:ext cx="865188" cy="143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2815" name="Group 31"/>
          <p:cNvGrpSpPr>
            <a:grpSpLocks/>
          </p:cNvGrpSpPr>
          <p:nvPr/>
        </p:nvGrpSpPr>
        <p:grpSpPr bwMode="auto">
          <a:xfrm>
            <a:off x="6083300" y="4581525"/>
            <a:ext cx="1873250" cy="790575"/>
            <a:chOff x="4195" y="2795"/>
            <a:chExt cx="1180" cy="498"/>
          </a:xfrm>
        </p:grpSpPr>
        <p:sp>
          <p:nvSpPr>
            <p:cNvPr id="502816" name="Line 32"/>
            <p:cNvSpPr>
              <a:spLocks noChangeShapeType="1"/>
            </p:cNvSpPr>
            <p:nvPr/>
          </p:nvSpPr>
          <p:spPr bwMode="auto">
            <a:xfrm flipV="1">
              <a:off x="4286" y="2840"/>
              <a:ext cx="1089" cy="45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817" name="Line 33"/>
            <p:cNvSpPr>
              <a:spLocks noChangeShapeType="1"/>
            </p:cNvSpPr>
            <p:nvPr/>
          </p:nvSpPr>
          <p:spPr bwMode="auto">
            <a:xfrm>
              <a:off x="4195" y="2795"/>
              <a:ext cx="1179" cy="4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02818" name="Picture 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3357563"/>
            <a:ext cx="4540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2819" name="Group 35"/>
          <p:cNvGrpSpPr>
            <a:grpSpLocks/>
          </p:cNvGrpSpPr>
          <p:nvPr/>
        </p:nvGrpSpPr>
        <p:grpSpPr bwMode="auto">
          <a:xfrm>
            <a:off x="6875463" y="3141663"/>
            <a:ext cx="1873250" cy="790575"/>
            <a:chOff x="4195" y="2795"/>
            <a:chExt cx="1180" cy="498"/>
          </a:xfrm>
        </p:grpSpPr>
        <p:sp>
          <p:nvSpPr>
            <p:cNvPr id="502820" name="Line 36"/>
            <p:cNvSpPr>
              <a:spLocks noChangeShapeType="1"/>
            </p:cNvSpPr>
            <p:nvPr/>
          </p:nvSpPr>
          <p:spPr bwMode="auto">
            <a:xfrm flipV="1">
              <a:off x="4286" y="2840"/>
              <a:ext cx="1089" cy="45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821" name="Line 37"/>
            <p:cNvSpPr>
              <a:spLocks noChangeShapeType="1"/>
            </p:cNvSpPr>
            <p:nvPr/>
          </p:nvSpPr>
          <p:spPr bwMode="auto">
            <a:xfrm>
              <a:off x="4195" y="2795"/>
              <a:ext cx="1179" cy="4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822" name="Line 38"/>
          <p:cNvSpPr>
            <a:spLocks noChangeShapeType="1"/>
          </p:cNvSpPr>
          <p:nvPr/>
        </p:nvSpPr>
        <p:spPr bwMode="auto">
          <a:xfrm>
            <a:off x="5148263" y="3860800"/>
            <a:ext cx="1944687" cy="714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 flipV="1">
            <a:off x="5148263" y="3141663"/>
            <a:ext cx="1655762" cy="7191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 flipV="1">
            <a:off x="6300788" y="3933825"/>
            <a:ext cx="792162" cy="1438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28" name="Line 44"/>
          <p:cNvSpPr>
            <a:spLocks noChangeShapeType="1"/>
          </p:cNvSpPr>
          <p:nvPr/>
        </p:nvSpPr>
        <p:spPr bwMode="auto">
          <a:xfrm flipV="1">
            <a:off x="7956550" y="3213100"/>
            <a:ext cx="792163" cy="1438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30" name="Text Box 46"/>
          <p:cNvSpPr txBox="1">
            <a:spLocks noChangeArrowheads="1"/>
          </p:cNvSpPr>
          <p:nvPr/>
        </p:nvSpPr>
        <p:spPr bwMode="auto">
          <a:xfrm>
            <a:off x="3779912" y="1700808"/>
            <a:ext cx="435768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1C1C1C"/>
                </a:solidFill>
              </a:rPr>
              <a:t>no </a:t>
            </a:r>
            <a:r>
              <a:rPr lang="en-US" dirty="0">
                <a:solidFill>
                  <a:srgbClr val="1C1C1C"/>
                </a:solidFill>
              </a:rPr>
              <a:t>direction </a:t>
            </a:r>
            <a:r>
              <a:rPr lang="en-US" dirty="0" smtClean="0">
                <a:solidFill>
                  <a:srgbClr val="1C1C1C"/>
                </a:solidFill>
              </a:rPr>
              <a:t>destroyed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1C1C1C"/>
                </a:solidFill>
              </a:rPr>
              <a:t>Image still 3-d space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7704" y="1268760"/>
            <a:ext cx="5867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 3-d space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3672408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b="1" dirty="0"/>
              <a:t>  </a:t>
            </a:r>
            <a:r>
              <a:rPr lang="en-US" sz="2800" b="1" dirty="0"/>
              <a:t>Rank 2: </a:t>
            </a:r>
            <a:r>
              <a:rPr lang="en-US" sz="2800" b="1" dirty="0" err="1" smtClean="0"/>
              <a:t>det</a:t>
            </a:r>
            <a:r>
              <a:rPr lang="en-US" sz="2800" b="1" dirty="0" smtClean="0"/>
              <a:t>(T)  </a:t>
            </a:r>
            <a:r>
              <a:rPr lang="en-US" sz="2800" b="1" dirty="0"/>
              <a:t>= 0</a:t>
            </a:r>
          </a:p>
        </p:txBody>
      </p:sp>
      <p:grpSp>
        <p:nvGrpSpPr>
          <p:cNvPr id="506884" name="Group 4"/>
          <p:cNvGrpSpPr>
            <a:grpSpLocks/>
          </p:cNvGrpSpPr>
          <p:nvPr/>
        </p:nvGrpSpPr>
        <p:grpSpPr bwMode="auto">
          <a:xfrm>
            <a:off x="611188" y="1214438"/>
            <a:ext cx="2879725" cy="3148013"/>
            <a:chOff x="521" y="1673"/>
            <a:chExt cx="1814" cy="1983"/>
          </a:xfrm>
        </p:grpSpPr>
        <p:pic>
          <p:nvPicPr>
            <p:cNvPr id="506885" name="Picture 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" y="2523"/>
              <a:ext cx="10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>
              <a:off x="521" y="2931"/>
              <a:ext cx="1814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887" name="Line 7"/>
            <p:cNvSpPr>
              <a:spLocks noChangeShapeType="1"/>
            </p:cNvSpPr>
            <p:nvPr/>
          </p:nvSpPr>
          <p:spPr bwMode="auto">
            <a:xfrm flipV="1">
              <a:off x="521" y="2160"/>
              <a:ext cx="1724" cy="10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 flipV="1">
              <a:off x="838" y="1673"/>
              <a:ext cx="18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838" y="3067"/>
              <a:ext cx="409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890" name="Line 10"/>
            <p:cNvSpPr>
              <a:spLocks noChangeShapeType="1"/>
            </p:cNvSpPr>
            <p:nvPr/>
          </p:nvSpPr>
          <p:spPr bwMode="auto">
            <a:xfrm flipV="1">
              <a:off x="838" y="2750"/>
              <a:ext cx="454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891" name="Line 11"/>
            <p:cNvSpPr>
              <a:spLocks noChangeShapeType="1"/>
            </p:cNvSpPr>
            <p:nvPr/>
          </p:nvSpPr>
          <p:spPr bwMode="auto">
            <a:xfrm flipH="1" flipV="1">
              <a:off x="838" y="2659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6892" name="Picture 1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3294"/>
              <a:ext cx="10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6893" name="Picture 13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247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6894" name="Line 14"/>
          <p:cNvSpPr>
            <a:spLocks noChangeShapeType="1"/>
          </p:cNvSpPr>
          <p:nvPr/>
        </p:nvSpPr>
        <p:spPr bwMode="auto">
          <a:xfrm>
            <a:off x="3779838" y="5084763"/>
            <a:ext cx="2879725" cy="11509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 flipV="1">
            <a:off x="3779838" y="3644900"/>
            <a:ext cx="3097212" cy="1944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6" name="Line 16"/>
          <p:cNvSpPr>
            <a:spLocks noChangeShapeType="1"/>
          </p:cNvSpPr>
          <p:nvPr/>
        </p:nvSpPr>
        <p:spPr bwMode="auto">
          <a:xfrm flipH="1" flipV="1">
            <a:off x="4283075" y="3716338"/>
            <a:ext cx="0" cy="2089149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6897" name="Group 17"/>
          <p:cNvGrpSpPr>
            <a:grpSpLocks/>
          </p:cNvGrpSpPr>
          <p:nvPr/>
        </p:nvGrpSpPr>
        <p:grpSpPr bwMode="auto">
          <a:xfrm>
            <a:off x="4283075" y="5300663"/>
            <a:ext cx="2438400" cy="355600"/>
            <a:chOff x="3061" y="3248"/>
            <a:chExt cx="1536" cy="224"/>
          </a:xfrm>
        </p:grpSpPr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3061" y="3248"/>
              <a:ext cx="1270" cy="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6899" name="Picture 19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" y="3292"/>
              <a:ext cx="25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6900" name="Group 20"/>
          <p:cNvGrpSpPr>
            <a:grpSpLocks/>
          </p:cNvGrpSpPr>
          <p:nvPr/>
        </p:nvGrpSpPr>
        <p:grpSpPr bwMode="auto">
          <a:xfrm>
            <a:off x="4283075" y="4221163"/>
            <a:ext cx="2149475" cy="1081087"/>
            <a:chOff x="3061" y="2568"/>
            <a:chExt cx="1354" cy="681"/>
          </a:xfrm>
        </p:grpSpPr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 flipV="1">
              <a:off x="3061" y="2795"/>
              <a:ext cx="1089" cy="4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6902" name="Picture 2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50" y="2568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6903" name="Line 23"/>
          <p:cNvSpPr>
            <a:spLocks noChangeShapeType="1"/>
          </p:cNvSpPr>
          <p:nvPr/>
        </p:nvSpPr>
        <p:spPr bwMode="auto">
          <a:xfrm flipV="1">
            <a:off x="4283075" y="4941888"/>
            <a:ext cx="187325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6904" name="Group 24"/>
          <p:cNvGrpSpPr>
            <a:grpSpLocks/>
          </p:cNvGrpSpPr>
          <p:nvPr/>
        </p:nvGrpSpPr>
        <p:grpSpPr bwMode="auto">
          <a:xfrm>
            <a:off x="6083300" y="4581525"/>
            <a:ext cx="1873250" cy="790575"/>
            <a:chOff x="4195" y="2795"/>
            <a:chExt cx="1180" cy="498"/>
          </a:xfrm>
        </p:grpSpPr>
        <p:sp>
          <p:nvSpPr>
            <p:cNvPr id="506905" name="Line 25"/>
            <p:cNvSpPr>
              <a:spLocks noChangeShapeType="1"/>
            </p:cNvSpPr>
            <p:nvPr/>
          </p:nvSpPr>
          <p:spPr bwMode="auto">
            <a:xfrm flipV="1">
              <a:off x="4286" y="2840"/>
              <a:ext cx="1089" cy="45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906" name="Line 26"/>
            <p:cNvSpPr>
              <a:spLocks noChangeShapeType="1"/>
            </p:cNvSpPr>
            <p:nvPr/>
          </p:nvSpPr>
          <p:spPr bwMode="auto">
            <a:xfrm>
              <a:off x="4195" y="2795"/>
              <a:ext cx="1179" cy="4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06907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4724400"/>
            <a:ext cx="4540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6917" name="Text Box 37"/>
          <p:cNvSpPr txBox="1">
            <a:spLocks noChangeArrowheads="1"/>
          </p:cNvSpPr>
          <p:nvPr/>
        </p:nvSpPr>
        <p:spPr bwMode="auto">
          <a:xfrm>
            <a:off x="3347195" y="2590393"/>
            <a:ext cx="33123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1C1C1C"/>
                </a:solidFill>
              </a:rPr>
              <a:t>1 direction </a:t>
            </a:r>
            <a:r>
              <a:rPr lang="en-US" sz="2400" dirty="0" smtClean="0">
                <a:solidFill>
                  <a:srgbClr val="1C1C1C"/>
                </a:solidFill>
              </a:rPr>
              <a:t>destroyed No k direction, image is a plane</a:t>
            </a:r>
            <a:endParaRPr lang="en-US" sz="2400" dirty="0">
              <a:solidFill>
                <a:srgbClr val="1C1C1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672" y="908720"/>
            <a:ext cx="5580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 a plane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41677"/>
              </p:ext>
            </p:extLst>
          </p:nvPr>
        </p:nvGraphicFramePr>
        <p:xfrm>
          <a:off x="1949402" y="3997115"/>
          <a:ext cx="15081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2" name="Equation" r:id="rId15" imgW="1650960" imgH="1663560" progId="Equation.DSMT4">
                  <p:embed/>
                </p:oleObj>
              </mc:Choice>
              <mc:Fallback>
                <p:oleObj name="Equation" r:id="rId15" imgW="1650960" imgH="1663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02" y="3997115"/>
                        <a:ext cx="150812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309193" y="4527233"/>
            <a:ext cx="16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22899"/>
              </p:ext>
            </p:extLst>
          </p:nvPr>
        </p:nvGraphicFramePr>
        <p:xfrm>
          <a:off x="460375" y="5513388"/>
          <a:ext cx="901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Equation" r:id="rId17" imgW="901440" imgH="1117440" progId="Equation.DSMT4">
                  <p:embed/>
                </p:oleObj>
              </mc:Choice>
              <mc:Fallback>
                <p:oleObj name="Equation" r:id="rId17" imgW="9014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375" y="5513388"/>
                        <a:ext cx="9017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23300"/>
              </p:ext>
            </p:extLst>
          </p:nvPr>
        </p:nvGraphicFramePr>
        <p:xfrm>
          <a:off x="1481508" y="5482020"/>
          <a:ext cx="876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Equation" r:id="rId19" imgW="876240" imgH="1117440" progId="Equation.DSMT4">
                  <p:embed/>
                </p:oleObj>
              </mc:Choice>
              <mc:Fallback>
                <p:oleObj name="Equation" r:id="rId19" imgW="8762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81508" y="5482020"/>
                        <a:ext cx="8763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92192"/>
              </p:ext>
            </p:extLst>
          </p:nvPr>
        </p:nvGraphicFramePr>
        <p:xfrm>
          <a:off x="2466653" y="5430585"/>
          <a:ext cx="92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5" name="Equation" r:id="rId21" imgW="927000" imgH="1117440" progId="Equation.DSMT4">
                  <p:embed/>
                </p:oleObj>
              </mc:Choice>
              <mc:Fallback>
                <p:oleObj name="Equation" r:id="rId21" imgW="9270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66653" y="5430585"/>
                        <a:ext cx="9271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495728"/>
              </p:ext>
            </p:extLst>
          </p:nvPr>
        </p:nvGraphicFramePr>
        <p:xfrm>
          <a:off x="5428134" y="1472793"/>
          <a:ext cx="3543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6" name="Equation" r:id="rId23" imgW="3543120" imgH="1117440" progId="Equation.DSMT4">
                  <p:embed/>
                </p:oleObj>
              </mc:Choice>
              <mc:Fallback>
                <p:oleObj name="Equation" r:id="rId23" imgW="35431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28134" y="1472793"/>
                        <a:ext cx="3543300" cy="1117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29019"/>
              </p:ext>
            </p:extLst>
          </p:nvPr>
        </p:nvGraphicFramePr>
        <p:xfrm>
          <a:off x="6611268" y="2773363"/>
          <a:ext cx="222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7" name="Equation" r:id="rId25" imgW="2222280" imgH="761760" progId="Equation.DSMT4">
                  <p:embed/>
                </p:oleObj>
              </mc:Choice>
              <mc:Fallback>
                <p:oleObj name="Equation" r:id="rId25" imgW="2222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11268" y="2773363"/>
                        <a:ext cx="2222500" cy="762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3567910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dirty="0"/>
              <a:t>  </a:t>
            </a:r>
            <a:r>
              <a:rPr lang="en-US" sz="2800" b="1" dirty="0"/>
              <a:t>Rank 1: </a:t>
            </a:r>
            <a:r>
              <a:rPr lang="en-US" sz="2800" b="1" dirty="0" err="1" smtClean="0"/>
              <a:t>det</a:t>
            </a:r>
            <a:r>
              <a:rPr lang="en-US" sz="2800" b="1" dirty="0" smtClean="0"/>
              <a:t>(T) </a:t>
            </a:r>
            <a:r>
              <a:rPr lang="en-US" sz="2800" b="1" dirty="0"/>
              <a:t>= 0</a:t>
            </a:r>
          </a:p>
        </p:txBody>
      </p:sp>
      <p:grpSp>
        <p:nvGrpSpPr>
          <p:cNvPr id="507907" name="Group 3"/>
          <p:cNvGrpSpPr>
            <a:grpSpLocks/>
          </p:cNvGrpSpPr>
          <p:nvPr/>
        </p:nvGrpSpPr>
        <p:grpSpPr bwMode="auto">
          <a:xfrm>
            <a:off x="611188" y="1214438"/>
            <a:ext cx="2879725" cy="3148013"/>
            <a:chOff x="521" y="1673"/>
            <a:chExt cx="1814" cy="1983"/>
          </a:xfrm>
        </p:grpSpPr>
        <p:pic>
          <p:nvPicPr>
            <p:cNvPr id="507908" name="Picture 4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" y="2523"/>
              <a:ext cx="10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7909" name="Line 5"/>
            <p:cNvSpPr>
              <a:spLocks noChangeShapeType="1"/>
            </p:cNvSpPr>
            <p:nvPr/>
          </p:nvSpPr>
          <p:spPr bwMode="auto">
            <a:xfrm>
              <a:off x="521" y="2931"/>
              <a:ext cx="1814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7910" name="Line 6"/>
            <p:cNvSpPr>
              <a:spLocks noChangeShapeType="1"/>
            </p:cNvSpPr>
            <p:nvPr/>
          </p:nvSpPr>
          <p:spPr bwMode="auto">
            <a:xfrm flipV="1">
              <a:off x="521" y="2160"/>
              <a:ext cx="1724" cy="10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7911" name="Line 7"/>
            <p:cNvSpPr>
              <a:spLocks noChangeShapeType="1"/>
            </p:cNvSpPr>
            <p:nvPr/>
          </p:nvSpPr>
          <p:spPr bwMode="auto">
            <a:xfrm flipV="1">
              <a:off x="838" y="1673"/>
              <a:ext cx="18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7912" name="Line 8"/>
            <p:cNvSpPr>
              <a:spLocks noChangeShapeType="1"/>
            </p:cNvSpPr>
            <p:nvPr/>
          </p:nvSpPr>
          <p:spPr bwMode="auto">
            <a:xfrm>
              <a:off x="838" y="3067"/>
              <a:ext cx="409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7913" name="Line 9"/>
            <p:cNvSpPr>
              <a:spLocks noChangeShapeType="1"/>
            </p:cNvSpPr>
            <p:nvPr/>
          </p:nvSpPr>
          <p:spPr bwMode="auto">
            <a:xfrm flipV="1">
              <a:off x="838" y="2750"/>
              <a:ext cx="454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7914" name="Line 10"/>
            <p:cNvSpPr>
              <a:spLocks noChangeShapeType="1"/>
            </p:cNvSpPr>
            <p:nvPr/>
          </p:nvSpPr>
          <p:spPr bwMode="auto">
            <a:xfrm flipH="1" flipV="1">
              <a:off x="838" y="2659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7915" name="Picture 11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3294"/>
              <a:ext cx="10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7916" name="Picture 1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01" y="247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7917" name="Line 13"/>
          <p:cNvSpPr>
            <a:spLocks noChangeShapeType="1"/>
          </p:cNvSpPr>
          <p:nvPr/>
        </p:nvSpPr>
        <p:spPr bwMode="auto">
          <a:xfrm>
            <a:off x="3779838" y="5084763"/>
            <a:ext cx="2879725" cy="11509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 flipV="1">
            <a:off x="3779838" y="3644900"/>
            <a:ext cx="3097212" cy="1944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 flipH="1" flipV="1">
            <a:off x="4283075" y="2781300"/>
            <a:ext cx="0" cy="30241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21" name="Line 17"/>
          <p:cNvSpPr>
            <a:spLocks noChangeShapeType="1"/>
          </p:cNvSpPr>
          <p:nvPr/>
        </p:nvSpPr>
        <p:spPr bwMode="auto">
          <a:xfrm flipV="1">
            <a:off x="4283075" y="5157788"/>
            <a:ext cx="936625" cy="142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07922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1500" y="4941888"/>
            <a:ext cx="4032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7932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4941888"/>
            <a:ext cx="1798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7934" name="Text Box 30"/>
          <p:cNvSpPr txBox="1">
            <a:spLocks noChangeArrowheads="1"/>
          </p:cNvSpPr>
          <p:nvPr/>
        </p:nvSpPr>
        <p:spPr bwMode="auto">
          <a:xfrm>
            <a:off x="4788024" y="2636912"/>
            <a:ext cx="33843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1C1C1C"/>
                </a:solidFill>
              </a:rPr>
              <a:t>2 directions </a:t>
            </a:r>
            <a:r>
              <a:rPr lang="en-US" sz="2400" dirty="0" smtClean="0">
                <a:solidFill>
                  <a:srgbClr val="1C1C1C"/>
                </a:solidFill>
              </a:rPr>
              <a:t>destroyed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1C1C1C"/>
                </a:solidFill>
              </a:rPr>
              <a:t>Image is a line</a:t>
            </a:r>
            <a:endParaRPr lang="en-US" sz="2400" dirty="0">
              <a:solidFill>
                <a:srgbClr val="1C1C1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7864" y="1340768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maps 3-d space </a:t>
            </a:r>
            <a:r>
              <a:rPr lang="en-US" dirty="0" smtClean="0">
                <a:solidFill>
                  <a:srgbClr val="C00000"/>
                </a:solidFill>
              </a:rPr>
              <a:t>ONTO a line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2051720" y="4725144"/>
          <a:ext cx="1440160" cy="14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Equation" r:id="rId13" imgW="1650960" imgH="1663560" progId="Equation.DSMT4">
                  <p:embed/>
                </p:oleObj>
              </mc:Choice>
              <mc:Fallback>
                <p:oleObj name="Equation" r:id="rId13" imgW="1650960" imgH="1663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25144"/>
                        <a:ext cx="1440160" cy="145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1520" y="5157192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37261"/>
              </p:ext>
            </p:extLst>
          </p:nvPr>
        </p:nvGraphicFramePr>
        <p:xfrm>
          <a:off x="8172400" y="4562812"/>
          <a:ext cx="596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15" imgW="596880" imgH="1117440" progId="Equation.DSMT4">
                  <p:embed/>
                </p:oleObj>
              </mc:Choice>
              <mc:Fallback>
                <p:oleObj name="Equation" r:id="rId15" imgW="5968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72400" y="4562812"/>
                        <a:ext cx="5969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36786"/>
              </p:ext>
            </p:extLst>
          </p:nvPr>
        </p:nvGraphicFramePr>
        <p:xfrm>
          <a:off x="847174" y="1340768"/>
          <a:ext cx="1117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Equation" r:id="rId3" imgW="1117600" imgH="1117600" progId="Equation.DSMT4">
                  <p:embed/>
                </p:oleObj>
              </mc:Choice>
              <mc:Fallback>
                <p:oleObj name="Equation" r:id="rId3" imgW="1117600" imgH="1117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74" y="1340768"/>
                        <a:ext cx="1117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2121136" y="1628800"/>
            <a:ext cx="528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det</a:t>
            </a:r>
            <a:r>
              <a:rPr lang="en-US" dirty="0" smtClean="0"/>
              <a:t> of this matrix is zero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3462" y="2808510"/>
            <a:ext cx="77027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 maps 3-d space </a:t>
            </a:r>
            <a:r>
              <a:rPr lang="en-US" dirty="0" smtClean="0">
                <a:solidFill>
                  <a:srgbClr val="C00000"/>
                </a:solidFill>
              </a:rPr>
              <a:t>ONTO a plane. why?</a:t>
            </a:r>
          </a:p>
          <a:p>
            <a:r>
              <a:rPr lang="en-US" dirty="0" smtClean="0"/>
              <a:t>Since the image is either a plane or a line, </a:t>
            </a:r>
          </a:p>
          <a:p>
            <a:r>
              <a:rPr lang="en-US" dirty="0" smtClean="0"/>
              <a:t>see </a:t>
            </a:r>
            <a:r>
              <a:rPr lang="en-US" dirty="0" smtClean="0"/>
              <a:t>two</a:t>
            </a:r>
            <a:r>
              <a:rPr lang="en-US" dirty="0" smtClean="0"/>
              <a:t> subcases.</a:t>
            </a:r>
            <a:endParaRPr lang="en-US" dirty="0" smtClean="0"/>
          </a:p>
          <a:p>
            <a:r>
              <a:rPr lang="en-US" dirty="0" smtClean="0"/>
              <a:t>The image is not a line, so it should be a plane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0326" y="4648678"/>
            <a:ext cx="409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is a line then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4394" y="4624392"/>
                <a:ext cx="199644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94" y="4624392"/>
                <a:ext cx="1996444" cy="12317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72197" y="4910288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some </a:t>
            </a:r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3462" y="566124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not possible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417" y="359078"/>
            <a:ext cx="163471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3567910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000" b="1" dirty="0"/>
              <a:t>  </a:t>
            </a:r>
            <a:r>
              <a:rPr lang="en-US" sz="2800" b="1" dirty="0"/>
              <a:t>Rank 2: </a:t>
            </a:r>
            <a:r>
              <a:rPr lang="en-US" sz="2800" b="1" dirty="0" err="1" smtClean="0"/>
              <a:t>det</a:t>
            </a:r>
            <a:r>
              <a:rPr lang="en-US" sz="2800" b="1" dirty="0" smtClean="0"/>
              <a:t>(T) </a:t>
            </a:r>
            <a:r>
              <a:rPr lang="en-US" sz="2800" b="1" dirty="0"/>
              <a:t>= 0</a:t>
            </a:r>
          </a:p>
        </p:txBody>
      </p:sp>
      <p:sp>
        <p:nvSpPr>
          <p:cNvPr id="508943" name="Line 15"/>
          <p:cNvSpPr>
            <a:spLocks noChangeShapeType="1"/>
          </p:cNvSpPr>
          <p:nvPr/>
        </p:nvSpPr>
        <p:spPr bwMode="auto">
          <a:xfrm flipH="1" flipV="1">
            <a:off x="1835150" y="1700213"/>
            <a:ext cx="0" cy="302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 flipV="1">
            <a:off x="1836738" y="3284538"/>
            <a:ext cx="1655762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50" name="Line 22"/>
          <p:cNvSpPr>
            <a:spLocks noChangeShapeType="1"/>
          </p:cNvSpPr>
          <p:nvPr/>
        </p:nvSpPr>
        <p:spPr bwMode="auto">
          <a:xfrm flipV="1">
            <a:off x="1836738" y="2419350"/>
            <a:ext cx="1511300" cy="172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58" name="AutoShape 30"/>
          <p:cNvSpPr>
            <a:spLocks noChangeArrowheads="1"/>
          </p:cNvSpPr>
          <p:nvPr/>
        </p:nvSpPr>
        <p:spPr bwMode="auto">
          <a:xfrm rot="739116">
            <a:off x="611188" y="2708275"/>
            <a:ext cx="4897437" cy="1944688"/>
          </a:xfrm>
          <a:prstGeom prst="parallelogram">
            <a:avLst>
              <a:gd name="adj" fmla="val 134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6286512" y="1928802"/>
            <a:ext cx="2592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 no solution</a:t>
            </a:r>
          </a:p>
        </p:txBody>
      </p:sp>
      <p:sp>
        <p:nvSpPr>
          <p:cNvPr id="508964" name="Text Box 36"/>
          <p:cNvSpPr txBox="1">
            <a:spLocks noChangeArrowheads="1"/>
          </p:cNvSpPr>
          <p:nvPr/>
        </p:nvSpPr>
        <p:spPr bwMode="auto">
          <a:xfrm>
            <a:off x="4788024" y="4941168"/>
            <a:ext cx="2952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has solution in fact infinitely </a:t>
            </a:r>
            <a:r>
              <a:rPr lang="en-US" dirty="0"/>
              <a:t>many solutions</a:t>
            </a:r>
          </a:p>
        </p:txBody>
      </p:sp>
      <p:sp>
        <p:nvSpPr>
          <p:cNvPr id="508965" name="Line 37"/>
          <p:cNvSpPr>
            <a:spLocks noChangeShapeType="1"/>
          </p:cNvSpPr>
          <p:nvPr/>
        </p:nvSpPr>
        <p:spPr bwMode="auto">
          <a:xfrm flipH="1" flipV="1">
            <a:off x="3491880" y="3501008"/>
            <a:ext cx="648072" cy="12241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6" name="Line 38"/>
          <p:cNvSpPr>
            <a:spLocks noChangeShapeType="1"/>
          </p:cNvSpPr>
          <p:nvPr/>
        </p:nvSpPr>
        <p:spPr bwMode="auto">
          <a:xfrm flipH="1">
            <a:off x="3143240" y="1857364"/>
            <a:ext cx="3571900" cy="8604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56" y="3714752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is a plane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4286248" y="3643314"/>
            <a:ext cx="1071570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000364" y="2071678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(1,2,4</a:t>
            </a:r>
            <a:r>
              <a:rPr lang="en-US" sz="2000" dirty="0" smtClean="0"/>
              <a:t>) not on the plane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0430" y="3143248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(1,2,3</a:t>
            </a:r>
            <a:r>
              <a:rPr lang="en-US" sz="2000" dirty="0" smtClean="0"/>
              <a:t>) on the plane</a:t>
            </a:r>
            <a:endParaRPr lang="en-US" sz="2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427984" y="476672"/>
          <a:ext cx="2664296" cy="139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4" name="Equation" r:id="rId3" imgW="3174840" imgH="1663560" progId="Equation.DSMT4">
                  <p:embed/>
                </p:oleObj>
              </mc:Choice>
              <mc:Fallback>
                <p:oleObj name="Equation" r:id="rId3" imgW="3174840" imgH="1663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76672"/>
                        <a:ext cx="2664296" cy="1396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403648" y="4581128"/>
          <a:ext cx="3175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5" name="Equation" r:id="rId5" imgW="3174840" imgH="1663560" progId="Equation.DSMT4">
                  <p:embed/>
                </p:oleObj>
              </mc:Choice>
              <mc:Fallback>
                <p:oleObj name="Equation" r:id="rId5" imgW="3174840" imgH="1663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81128"/>
                        <a:ext cx="3175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4559" y="1312928"/>
                <a:ext cx="176824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latin typeface="Cambria Math"/>
                        </a:rPr>
                        <m:t>T</m:t>
                      </m:r>
                      <m:r>
                        <a:rPr lang="en-US" sz="1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9" y="1312928"/>
                <a:ext cx="1768240" cy="8249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65441" y="1348933"/>
            <a:ext cx="1467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T=0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768" y="5381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63" grpId="0"/>
      <p:bldP spid="508964" grpId="0"/>
      <p:bldP spid="508965" grpId="0" animBg="1"/>
      <p:bldP spid="508966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928670"/>
            <a:ext cx="7772400" cy="46434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</a:t>
            </a:r>
          </a:p>
          <a:p>
            <a:pPr>
              <a:buNone/>
            </a:pPr>
            <a:r>
              <a:rPr lang="en-US" dirty="0" smtClean="0"/>
              <a:t>(1) if </a:t>
            </a:r>
            <a:r>
              <a:rPr lang="en-US" dirty="0" err="1" smtClean="0"/>
              <a:t>det</a:t>
            </a:r>
            <a:r>
              <a:rPr lang="en-US" dirty="0" smtClean="0"/>
              <a:t>(A)=0, then AX=0 has </a:t>
            </a:r>
          </a:p>
          <a:p>
            <a:pPr>
              <a:buNone/>
            </a:pPr>
            <a:r>
              <a:rPr lang="en-US" dirty="0" smtClean="0"/>
              <a:t>     infinitely many solutions</a:t>
            </a:r>
          </a:p>
          <a:p>
            <a:pPr>
              <a:buNone/>
            </a:pPr>
            <a:r>
              <a:rPr lang="en-US" dirty="0" smtClean="0"/>
              <a:t>(2) If </a:t>
            </a:r>
            <a:r>
              <a:rPr lang="en-US" dirty="0" err="1" smtClean="0"/>
              <a:t>det</a:t>
            </a:r>
            <a:r>
              <a:rPr lang="en-US" dirty="0" smtClean="0"/>
              <a:t>(A)=0, then AX=B has two cases:</a:t>
            </a:r>
          </a:p>
          <a:p>
            <a:pPr>
              <a:buNone/>
            </a:pPr>
            <a:r>
              <a:rPr lang="en-US" dirty="0" smtClean="0"/>
              <a:t>      AX=B has NO solution or</a:t>
            </a:r>
          </a:p>
          <a:p>
            <a:pPr>
              <a:buNone/>
            </a:pPr>
            <a:r>
              <a:rPr lang="en-US" dirty="0" smtClean="0"/>
              <a:t>      AX=B has infinitely many solutions</a:t>
            </a:r>
          </a:p>
          <a:p>
            <a:pPr>
              <a:buNone/>
            </a:pPr>
            <a:r>
              <a:rPr lang="en-US" dirty="0" smtClean="0"/>
              <a:t>      (Why infinitely many solutions, see   </a:t>
            </a:r>
          </a:p>
          <a:p>
            <a:pPr>
              <a:buNone/>
            </a:pPr>
            <a:r>
              <a:rPr lang="en-US" dirty="0" smtClean="0"/>
              <a:t>         next slide)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500042"/>
            <a:ext cx="6184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understand the previous example, 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76470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err="1"/>
              <a:t>det</a:t>
            </a:r>
            <a:r>
              <a:rPr lang="en-US" dirty="0"/>
              <a:t>(A)=0, then AX=0 has </a:t>
            </a:r>
            <a:r>
              <a:rPr lang="en-US" dirty="0" smtClean="0"/>
              <a:t> nonzero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28792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ay       .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80010"/>
              </p:ext>
            </p:extLst>
          </p:nvPr>
        </p:nvGraphicFramePr>
        <p:xfrm>
          <a:off x="1499690" y="1307416"/>
          <a:ext cx="552030" cy="55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3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9690" y="1307416"/>
                        <a:ext cx="552030" cy="55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760" y="1295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</a:t>
            </a:r>
            <a:endParaRPr lang="en-SG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47422"/>
              </p:ext>
            </p:extLst>
          </p:nvPr>
        </p:nvGraphicFramePr>
        <p:xfrm>
          <a:off x="3516550" y="1298506"/>
          <a:ext cx="4327366" cy="54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4" name="Equation" r:id="rId5" imgW="3098520" imgH="393480" progId="Equation.DSMT4">
                  <p:embed/>
                </p:oleObj>
              </mc:Choice>
              <mc:Fallback>
                <p:oleObj name="Equation" r:id="rId5" imgW="3098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550" y="1298506"/>
                        <a:ext cx="4327366" cy="54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01960" y="195832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So if </a:t>
            </a:r>
            <a:r>
              <a:rPr lang="en-US" dirty="0" err="1"/>
              <a:t>det</a:t>
            </a:r>
            <a:r>
              <a:rPr lang="en-US" dirty="0"/>
              <a:t>(A)=0, then AX=0 has </a:t>
            </a:r>
            <a:r>
              <a:rPr lang="en-US" dirty="0" smtClean="0"/>
              <a:t>infinitely many nonzero solutions.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1960" y="3068960"/>
            <a:ext cx="7805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Now suppose  AX=B </a:t>
            </a:r>
            <a:r>
              <a:rPr lang="en-US" dirty="0">
                <a:solidFill>
                  <a:srgbClr val="C00000"/>
                </a:solidFill>
              </a:rPr>
              <a:t>has </a:t>
            </a:r>
            <a:r>
              <a:rPr lang="en-US" dirty="0" smtClean="0">
                <a:solidFill>
                  <a:srgbClr val="C00000"/>
                </a:solidFill>
              </a:rPr>
              <a:t>a solution</a:t>
            </a:r>
            <a:r>
              <a:rPr lang="en-US" dirty="0" smtClean="0"/>
              <a:t>, say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87333"/>
              </p:ext>
            </p:extLst>
          </p:nvPr>
        </p:nvGraphicFramePr>
        <p:xfrm>
          <a:off x="7399473" y="3044093"/>
          <a:ext cx="556101" cy="57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5" name="Equation" r:id="rId7" imgW="419040" imgH="431640" progId="Equation.DSMT4">
                  <p:embed/>
                </p:oleObj>
              </mc:Choice>
              <mc:Fallback>
                <p:oleObj name="Equation" r:id="rId7" imgW="41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9473" y="3044093"/>
                        <a:ext cx="556101" cy="572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800832" y="3686354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hen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80117"/>
              </p:ext>
            </p:extLst>
          </p:nvPr>
        </p:nvGraphicFramePr>
        <p:xfrm>
          <a:off x="1880952" y="3717280"/>
          <a:ext cx="1575026" cy="57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6" name="Equation" r:id="rId9" imgW="1180800" imgH="431640" progId="Equation.DSMT4">
                  <p:embed/>
                </p:oleObj>
              </mc:Choice>
              <mc:Fallback>
                <p:oleObj name="Equation" r:id="rId9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0952" y="3717280"/>
                        <a:ext cx="1575026" cy="575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881590" y="4293096"/>
            <a:ext cx="1404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Hence 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25098"/>
              </p:ext>
            </p:extLst>
          </p:nvPr>
        </p:nvGraphicFramePr>
        <p:xfrm>
          <a:off x="789932" y="4941168"/>
          <a:ext cx="7691840" cy="62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7" name="Equation" r:id="rId11" imgW="5283000" imgH="431640" progId="Equation.DSMT4">
                  <p:embed/>
                </p:oleObj>
              </mc:Choice>
              <mc:Fallback>
                <p:oleObj name="Equation" r:id="rId11" imgW="528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9932" y="4941168"/>
                        <a:ext cx="7691840" cy="62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0348" y="2420888"/>
            <a:ext cx="78050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/>
              <a:t>The above holds for any real number         and      is nonzero. </a:t>
            </a:r>
          </a:p>
          <a:p>
            <a:pPr>
              <a:buNone/>
            </a:pPr>
            <a:r>
              <a:rPr lang="en-US" sz="3200" dirty="0" smtClean="0"/>
              <a:t>So if </a:t>
            </a:r>
            <a:r>
              <a:rPr lang="en-US" sz="3200" dirty="0" err="1" smtClean="0"/>
              <a:t>det</a:t>
            </a:r>
            <a:r>
              <a:rPr lang="en-US" sz="3200" dirty="0" smtClean="0"/>
              <a:t>(A)=0 and AX=B has a solution, then it has infinitely many solutions</a:t>
            </a:r>
            <a:endParaRPr lang="en-US" sz="32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23719"/>
              </p:ext>
            </p:extLst>
          </p:nvPr>
        </p:nvGraphicFramePr>
        <p:xfrm>
          <a:off x="7812360" y="2564904"/>
          <a:ext cx="504056" cy="45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5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2360" y="2564904"/>
                        <a:ext cx="504056" cy="45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57318"/>
              </p:ext>
            </p:extLst>
          </p:nvPr>
        </p:nvGraphicFramePr>
        <p:xfrm>
          <a:off x="1763688" y="2901076"/>
          <a:ext cx="550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6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01076"/>
                        <a:ext cx="550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32137"/>
              </p:ext>
            </p:extLst>
          </p:nvPr>
        </p:nvGraphicFramePr>
        <p:xfrm>
          <a:off x="910349" y="1196752"/>
          <a:ext cx="76914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7" name="Equation" r:id="rId8" imgW="5283000" imgH="431640" progId="Equation.DSMT4">
                  <p:embed/>
                </p:oleObj>
              </mc:Choice>
              <mc:Fallback>
                <p:oleObj name="Equation" r:id="rId8" imgW="52830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349" y="1196752"/>
                        <a:ext cx="76914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9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5256584" cy="936625"/>
          </a:xfrm>
          <a:noFill/>
          <a:ln>
            <a:noFill/>
          </a:ln>
        </p:spPr>
        <p:txBody>
          <a:bodyPr/>
          <a:lstStyle/>
          <a:p>
            <a:pPr algn="l"/>
            <a:r>
              <a:rPr lang="en-US" sz="2000" dirty="0" smtClean="0"/>
              <a:t>   </a:t>
            </a:r>
            <a:r>
              <a:rPr lang="en-US" sz="2800" dirty="0" smtClean="0"/>
              <a:t>Why </a:t>
            </a:r>
            <a:r>
              <a:rPr lang="en-US" sz="2800" dirty="0"/>
              <a:t>infinitely </a:t>
            </a:r>
            <a:r>
              <a:rPr lang="en-US" sz="2800" dirty="0" smtClean="0"/>
              <a:t>many solutions</a:t>
            </a:r>
            <a:r>
              <a:rPr lang="en-US" sz="2800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4860032" y="3429000"/>
          <a:ext cx="2451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5" name="Equation" r:id="rId3" imgW="2450880" imgH="1117440" progId="Equation.DSMT4">
                  <p:embed/>
                </p:oleObj>
              </mc:Choice>
              <mc:Fallback>
                <p:oleObj name="Equation" r:id="rId3" imgW="245088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429000"/>
                        <a:ext cx="2451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0032" y="2780928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any real number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23528" y="188640"/>
          <a:ext cx="3175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6" name="Equation" r:id="rId5" imgW="3174840" imgH="1663560" progId="Equation.DSMT4">
                  <p:embed/>
                </p:oleObj>
              </mc:Choice>
              <mc:Fallback>
                <p:oleObj name="Equation" r:id="rId5" imgW="3174840" imgH="1663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3175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95536" y="1988840"/>
          <a:ext cx="2952328" cy="131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7" name="Equation" r:id="rId7" imgW="3746160" imgH="1663560" progId="Equation.DSMT4">
                  <p:embed/>
                </p:oleObj>
              </mc:Choice>
              <mc:Fallback>
                <p:oleObj name="Equation" r:id="rId7" imgW="3746160" imgH="1663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8840"/>
                        <a:ext cx="2952328" cy="1311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67544" y="3356992"/>
          <a:ext cx="2880320" cy="143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8" name="Equation" r:id="rId9" imgW="3340080" imgH="1663560" progId="Equation.DSMT4">
                  <p:embed/>
                </p:oleObj>
              </mc:Choice>
              <mc:Fallback>
                <p:oleObj name="Equation" r:id="rId9" imgW="3340080" imgH="1663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2880320" cy="1434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99592" y="4653136"/>
          <a:ext cx="5524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9" name="Equation" r:id="rId11" imgW="5524200" imgH="1714320" progId="Equation.DSMT4">
                  <p:embed/>
                </p:oleObj>
              </mc:Choice>
              <mc:Fallback>
                <p:oleObj name="Equation" r:id="rId11" imgW="5524200" imgH="1714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55245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10" y="605806"/>
            <a:ext cx="777240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We shall discuss this matrix               again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in T9 Q 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7772400" cy="128588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How to check that the vector [1,2,3] is on </a:t>
            </a:r>
          </a:p>
          <a:p>
            <a:pPr>
              <a:buNone/>
            </a:pPr>
            <a:r>
              <a:rPr lang="en-US" sz="2800" dirty="0" smtClean="0"/>
              <a:t>the plane, vector [1,2,4] is not on the plane 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5357818" y="642918"/>
          <a:ext cx="1117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3" imgW="1117440" imgH="1117440" progId="Equation.DSMT4">
                  <p:embed/>
                </p:oleObj>
              </mc:Choice>
              <mc:Fallback>
                <p:oleObj name="Equation" r:id="rId3" imgW="111744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642918"/>
                        <a:ext cx="1117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3559" y="5801383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Chapter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143248"/>
            <a:ext cx="8181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if the plane is generated by two vectors </a:t>
            </a:r>
          </a:p>
          <a:p>
            <a:r>
              <a:rPr lang="en-US" dirty="0" smtClean="0"/>
              <a:t>u and v ,then (</a:t>
            </a:r>
            <a:r>
              <a:rPr lang="en-US" dirty="0" err="1" smtClean="0"/>
              <a:t>uxv</a:t>
            </a:r>
            <a:r>
              <a:rPr lang="en-US" dirty="0" smtClean="0"/>
              <a:t>).w=0 </a:t>
            </a:r>
            <a:r>
              <a:rPr lang="en-US" dirty="0" err="1" smtClean="0"/>
              <a:t>iff</a:t>
            </a:r>
            <a:r>
              <a:rPr lang="en-US" dirty="0" smtClean="0"/>
              <a:t> vector w is on the plane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6578" y="464344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15272" y="521495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6578" y="464344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>
            <a:off x="6356837" y="5073187"/>
            <a:ext cx="1023286" cy="209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6858016" y="4929198"/>
            <a:ext cx="642942" cy="6429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6858016" y="5500702"/>
            <a:ext cx="928694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6858016" y="4929198"/>
            <a:ext cx="1214446" cy="6429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572264" y="4286256"/>
            <a:ext cx="2357454" cy="171451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86710" y="53578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0958" y="45005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15272" y="521495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72462" y="471488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16" y="4357694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uxv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20233138">
            <a:off x="6762945" y="4993888"/>
            <a:ext cx="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┐</a:t>
            </a:r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072198" y="142852"/>
            <a:ext cx="2643206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Properties of linear transformation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4126244"/>
                <a:ext cx="1080103" cy="744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𝑢</m:t>
                      </m:r>
                      <m:r>
                        <a:rPr lang="en-US" sz="1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26244"/>
                <a:ext cx="1080103" cy="744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80103" y="4097355"/>
                <a:ext cx="1519254" cy="744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𝑣</m:t>
                      </m:r>
                      <m:r>
                        <a:rPr lang="en-US" sz="1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03" y="4097355"/>
                <a:ext cx="1519254" cy="744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2388" y="4920636"/>
                <a:ext cx="1115370" cy="744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𝑤</m:t>
                      </m:r>
                      <m:r>
                        <a:rPr lang="en-US" sz="1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" y="4920636"/>
                <a:ext cx="1115370" cy="744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0420" y="5690968"/>
                <a:ext cx="2051711" cy="744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𝑇</m:t>
                      </m:r>
                      <m:r>
                        <a:rPr lang="en-US" sz="1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0" y="5690968"/>
                <a:ext cx="2051711" cy="7440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36352" y="464407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uxv</a:t>
            </a:r>
            <a:r>
              <a:rPr lang="en-US" dirty="0" smtClean="0"/>
              <a:t>).w=0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detT</a:t>
            </a:r>
            <a:r>
              <a:rPr lang="en-US" dirty="0" smtClean="0"/>
              <a:t>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29" grpId="0"/>
      <p:bldP spid="30" grpId="0"/>
      <p:bldP spid="31" grpId="0"/>
      <p:bldP spid="3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3143248"/>
            <a:ext cx="6429420" cy="571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Then T is a linear transformation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33783"/>
              </p:ext>
            </p:extLst>
          </p:nvPr>
        </p:nvGraphicFramePr>
        <p:xfrm>
          <a:off x="1596212" y="886164"/>
          <a:ext cx="1357322" cy="126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3" imgW="939600" imgH="876240" progId="Equation.DSMT4">
                  <p:embed/>
                </p:oleObj>
              </mc:Choice>
              <mc:Fallback>
                <p:oleObj name="Equation" r:id="rId3" imgW="93960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12" y="886164"/>
                        <a:ext cx="1357322" cy="1265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186" y="1046596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4199" y="2285992"/>
            <a:ext cx="153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T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2357430"/>
          <a:ext cx="322264" cy="39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Equation" r:id="rId5" imgW="215640" imgH="266400" progId="Equation.DSMT4">
                  <p:embed/>
                </p:oleObj>
              </mc:Choice>
              <mc:Fallback>
                <p:oleObj name="Equation" r:id="rId5" imgW="21564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357430"/>
                        <a:ext cx="322264" cy="398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57488" y="2000240"/>
          <a:ext cx="1643074" cy="103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Equation" r:id="rId7" imgW="1396800" imgH="876240" progId="Equation.DSMT4">
                  <p:embed/>
                </p:oleObj>
              </mc:Choice>
              <mc:Fallback>
                <p:oleObj name="Equation" r:id="rId7" imgW="1396800" imgH="87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000240"/>
                        <a:ext cx="1643074" cy="1030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0562" y="2285992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multiplication of matrices</a:t>
            </a: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00100" y="3928279"/>
          <a:ext cx="4357718" cy="94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Equation" r:id="rId9" imgW="4025880" imgH="876240" progId="Equation.DSMT4">
                  <p:embed/>
                </p:oleObj>
              </mc:Choice>
              <mc:Fallback>
                <p:oleObj name="Equation" r:id="rId9" imgW="4025880" imgH="876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928279"/>
                        <a:ext cx="4357718" cy="94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57818" y="4000504"/>
          <a:ext cx="320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11" imgW="3200400" imgH="876240" progId="Equation.DSMT4">
                  <p:embed/>
                </p:oleObj>
              </mc:Choice>
              <mc:Fallback>
                <p:oleObj name="Equation" r:id="rId11" imgW="3200400" imgH="876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000504"/>
                        <a:ext cx="3200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57224" y="5143512"/>
          <a:ext cx="3276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13" imgW="3276360" imgH="876240" progId="Equation.DSMT4">
                  <p:embed/>
                </p:oleObj>
              </mc:Choice>
              <mc:Fallback>
                <p:oleObj name="Equation" r:id="rId13" imgW="3276360" imgH="876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143512"/>
                        <a:ext cx="3276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86248" y="5286388"/>
          <a:ext cx="199792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15" imgW="1663560" imgH="355320" progId="Equation.DSMT4">
                  <p:embed/>
                </p:oleObj>
              </mc:Choice>
              <mc:Fallback>
                <p:oleObj name="Equation" r:id="rId15" imgW="1663560" imgH="355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286388"/>
                        <a:ext cx="199792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1767710" cy="42862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 </a:t>
            </a:r>
            <a:endParaRPr lang="en-US" sz="28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29124" y="1257360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2-dim vector (2x1 matrix)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 flipV="1">
            <a:off x="4429124" y="1714488"/>
            <a:ext cx="928694" cy="571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286512" y="214290"/>
            <a:ext cx="2500330" cy="285752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6.1 What is a Linear Transformation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85304"/>
              </p:ext>
            </p:extLst>
          </p:nvPr>
        </p:nvGraphicFramePr>
        <p:xfrm>
          <a:off x="4248534" y="1196752"/>
          <a:ext cx="361180" cy="51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17" imgW="177480" imgH="253800" progId="Equation.DSMT4">
                  <p:embed/>
                </p:oleObj>
              </mc:Choice>
              <mc:Fallback>
                <p:oleObj name="Equation" r:id="rId17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8534" y="1196752"/>
                        <a:ext cx="361180" cy="51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04087" cy="7191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6.2 </a:t>
            </a:r>
            <a:r>
              <a:rPr lang="en-US" sz="2800" b="1" dirty="0" smtClean="0"/>
              <a:t> Linear transformations and matrices</a:t>
            </a:r>
            <a:endParaRPr lang="en-US" sz="2800" b="1" dirty="0"/>
          </a:p>
        </p:txBody>
      </p:sp>
      <p:sp>
        <p:nvSpPr>
          <p:cNvPr id="385042" name="Text Box 18"/>
          <p:cNvSpPr txBox="1">
            <a:spLocks noChangeArrowheads="1"/>
          </p:cNvSpPr>
          <p:nvPr/>
        </p:nvSpPr>
        <p:spPr bwMode="auto">
          <a:xfrm>
            <a:off x="357158" y="1643050"/>
            <a:ext cx="80724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Every  </a:t>
            </a:r>
            <a:r>
              <a:rPr lang="en-US" dirty="0" smtClean="0"/>
              <a:t>vector </a:t>
            </a:r>
            <a:r>
              <a:rPr lang="en-US" dirty="0" smtClean="0"/>
              <a:t> u in </a:t>
            </a:r>
            <a:r>
              <a:rPr lang="en-US" dirty="0" smtClean="0"/>
              <a:t>2-D space </a:t>
            </a:r>
            <a:r>
              <a:rPr lang="en-US" dirty="0"/>
              <a:t>can be </a:t>
            </a:r>
            <a:r>
              <a:rPr lang="en-US" dirty="0" smtClean="0"/>
              <a:t>represented by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3165" y="2786058"/>
            <a:ext cx="867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 be a linear transformation defined in 2-D space.</a:t>
            </a:r>
          </a:p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283968" y="4869160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just need to know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6084168" y="4284712"/>
            <a:ext cx="334920" cy="4884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596460" y="4284712"/>
            <a:ext cx="711696" cy="5844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563888" y="2204864"/>
          <a:ext cx="1368152" cy="62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3" imgW="1028520" imgH="469800" progId="Equation.DSMT4">
                  <p:embed/>
                </p:oleObj>
              </mc:Choice>
              <mc:Fallback>
                <p:oleObj name="Equation" r:id="rId3" imgW="102852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04864"/>
                        <a:ext cx="1368152" cy="624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79820"/>
              </p:ext>
            </p:extLst>
          </p:nvPr>
        </p:nvGraphicFramePr>
        <p:xfrm>
          <a:off x="1368425" y="3614738"/>
          <a:ext cx="61928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5" imgW="4419360" imgH="469800" progId="Equation.DSMT4">
                  <p:embed/>
                </p:oleObj>
              </mc:Choice>
              <mc:Fallback>
                <p:oleObj name="Equation" r:id="rId5" imgW="441936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614738"/>
                        <a:ext cx="6192838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82153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Every  </a:t>
            </a:r>
            <a:r>
              <a:rPr lang="en-US" dirty="0" smtClean="0"/>
              <a:t>vector u  </a:t>
            </a:r>
            <a:r>
              <a:rPr lang="en-US" dirty="0" smtClean="0"/>
              <a:t>in 3-D space can be represented by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165" y="2643182"/>
            <a:ext cx="867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 be a linear transformation defined in 3-D space.</a:t>
            </a:r>
          </a:p>
          <a:p>
            <a:r>
              <a:rPr lang="en-US" dirty="0" smtClean="0"/>
              <a:t>Then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308304" y="4387372"/>
            <a:ext cx="976064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60" y="142852"/>
            <a:ext cx="2746365" cy="380981"/>
          </a:xfrm>
          <a:noFill/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en-US" sz="1100" dirty="0">
                <a:solidFill>
                  <a:srgbClr val="1C1C1C"/>
                </a:solidFill>
              </a:rPr>
              <a:t>6.2 </a:t>
            </a:r>
            <a:r>
              <a:rPr lang="en-US" sz="1100" dirty="0" smtClean="0">
                <a:solidFill>
                  <a:srgbClr val="1C1C1C"/>
                </a:solidFill>
              </a:rPr>
              <a:t> Linear transformations and matrices</a:t>
            </a:r>
            <a:endParaRPr lang="en-US" sz="1100" dirty="0">
              <a:solidFill>
                <a:srgbClr val="1C1C1C"/>
              </a:solidFill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4499992" y="5373216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just need to know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6200000" flipV="1">
            <a:off x="5691470" y="4613712"/>
            <a:ext cx="864096" cy="222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465324" y="4711408"/>
            <a:ext cx="9361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275856" y="1951701"/>
          <a:ext cx="2376264" cy="67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3" imgW="1739880" imgH="495000" progId="Equation.DSMT4">
                  <p:embed/>
                </p:oleObj>
              </mc:Choice>
              <mc:Fallback>
                <p:oleObj name="Equation" r:id="rId3" imgW="173988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51701"/>
                        <a:ext cx="2376264" cy="676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9766"/>
              </p:ext>
            </p:extLst>
          </p:nvPr>
        </p:nvGraphicFramePr>
        <p:xfrm>
          <a:off x="137527" y="3722462"/>
          <a:ext cx="8724929" cy="7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5" imgW="6045120" imgH="495000" progId="Equation.DSMT4">
                  <p:embed/>
                </p:oleObj>
              </mc:Choice>
              <mc:Fallback>
                <p:oleObj name="Equation" r:id="rId5" imgW="6045120" imgH="49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27" y="3722462"/>
                        <a:ext cx="8724929" cy="71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92696"/>
            <a:ext cx="7096302" cy="100811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Example: Given</a:t>
            </a:r>
            <a:endParaRPr lang="en-US" sz="2800" b="1" dirty="0"/>
          </a:p>
        </p:txBody>
      </p:sp>
      <p:grpSp>
        <p:nvGrpSpPr>
          <p:cNvPr id="423980" name="Group 44"/>
          <p:cNvGrpSpPr>
            <a:grpSpLocks/>
          </p:cNvGrpSpPr>
          <p:nvPr/>
        </p:nvGrpSpPr>
        <p:grpSpPr bwMode="auto">
          <a:xfrm>
            <a:off x="971550" y="3429000"/>
            <a:ext cx="6480175" cy="2879725"/>
            <a:chOff x="612" y="2160"/>
            <a:chExt cx="4082" cy="1814"/>
          </a:xfrm>
        </p:grpSpPr>
        <p:sp>
          <p:nvSpPr>
            <p:cNvPr id="423958" name="Line 22"/>
            <p:cNvSpPr>
              <a:spLocks noChangeShapeType="1"/>
            </p:cNvSpPr>
            <p:nvPr/>
          </p:nvSpPr>
          <p:spPr bwMode="auto">
            <a:xfrm>
              <a:off x="612" y="3521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59" name="Line 23"/>
            <p:cNvSpPr>
              <a:spLocks noChangeShapeType="1"/>
            </p:cNvSpPr>
            <p:nvPr/>
          </p:nvSpPr>
          <p:spPr bwMode="auto">
            <a:xfrm flipV="1">
              <a:off x="1066" y="2160"/>
              <a:ext cx="0" cy="18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0" name="Line 24"/>
            <p:cNvSpPr>
              <a:spLocks noChangeShapeType="1"/>
            </p:cNvSpPr>
            <p:nvPr/>
          </p:nvSpPr>
          <p:spPr bwMode="auto">
            <a:xfrm>
              <a:off x="1066" y="3521"/>
              <a:ext cx="9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1" name="Line 25"/>
            <p:cNvSpPr>
              <a:spLocks noChangeShapeType="1"/>
            </p:cNvSpPr>
            <p:nvPr/>
          </p:nvSpPr>
          <p:spPr bwMode="auto">
            <a:xfrm flipV="1">
              <a:off x="1066" y="2613"/>
              <a:ext cx="0" cy="90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2" name="Line 26"/>
            <p:cNvSpPr>
              <a:spLocks noChangeShapeType="1"/>
            </p:cNvSpPr>
            <p:nvPr/>
          </p:nvSpPr>
          <p:spPr bwMode="auto">
            <a:xfrm>
              <a:off x="1973" y="2613"/>
              <a:ext cx="0" cy="9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5" name="Line 29"/>
            <p:cNvSpPr>
              <a:spLocks noChangeShapeType="1"/>
            </p:cNvSpPr>
            <p:nvPr/>
          </p:nvSpPr>
          <p:spPr bwMode="auto">
            <a:xfrm>
              <a:off x="2880" y="3521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6" name="Line 30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18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7" name="Line 31"/>
            <p:cNvSpPr>
              <a:spLocks noChangeShapeType="1"/>
            </p:cNvSpPr>
            <p:nvPr/>
          </p:nvSpPr>
          <p:spPr bwMode="auto">
            <a:xfrm flipV="1">
              <a:off x="3334" y="3294"/>
              <a:ext cx="907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8" name="Line 32"/>
            <p:cNvSpPr>
              <a:spLocks noChangeShapeType="1"/>
            </p:cNvSpPr>
            <p:nvPr/>
          </p:nvSpPr>
          <p:spPr bwMode="auto">
            <a:xfrm>
              <a:off x="1066" y="2613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69" name="Line 33"/>
            <p:cNvSpPr>
              <a:spLocks noChangeShapeType="1"/>
            </p:cNvSpPr>
            <p:nvPr/>
          </p:nvSpPr>
          <p:spPr bwMode="auto">
            <a:xfrm flipV="1">
              <a:off x="3334" y="2613"/>
              <a:ext cx="227" cy="90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70" name="Line 34"/>
            <p:cNvSpPr>
              <a:spLocks noChangeShapeType="1"/>
            </p:cNvSpPr>
            <p:nvPr/>
          </p:nvSpPr>
          <p:spPr bwMode="auto">
            <a:xfrm flipH="1">
              <a:off x="3561" y="2387"/>
              <a:ext cx="907" cy="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71" name="Line 35"/>
            <p:cNvSpPr>
              <a:spLocks noChangeShapeType="1"/>
            </p:cNvSpPr>
            <p:nvPr/>
          </p:nvSpPr>
          <p:spPr bwMode="auto">
            <a:xfrm flipH="1">
              <a:off x="4241" y="2387"/>
              <a:ext cx="227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131840" y="5589240"/>
          <a:ext cx="288032" cy="63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3" imgW="177480" imgH="393480" progId="Equation.DSMT4">
                  <p:embed/>
                </p:oleObj>
              </mc:Choice>
              <mc:Fallback>
                <p:oleObj name="Equation" r:id="rId3" imgW="17748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589240"/>
                        <a:ext cx="288032" cy="637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331640" y="3933056"/>
          <a:ext cx="288032" cy="59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5" imgW="228600" imgH="469800" progId="Equation.DSMT4">
                  <p:embed/>
                </p:oleObj>
              </mc:Choice>
              <mc:Fallback>
                <p:oleObj name="Equation" r:id="rId5" imgW="22860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288032" cy="592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19724"/>
              </p:ext>
            </p:extLst>
          </p:nvPr>
        </p:nvGraphicFramePr>
        <p:xfrm>
          <a:off x="3399629" y="764704"/>
          <a:ext cx="170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" name="Equation" r:id="rId7" imgW="1701720" imgH="876240" progId="Equation.DSMT4">
                  <p:embed/>
                </p:oleObj>
              </mc:Choice>
              <mc:Fallback>
                <p:oleObj name="Equation" r:id="rId7" imgW="1701720" imgH="876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29" y="764704"/>
                        <a:ext cx="1701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58645"/>
              </p:ext>
            </p:extLst>
          </p:nvPr>
        </p:nvGraphicFramePr>
        <p:xfrm>
          <a:off x="5653088" y="764704"/>
          <a:ext cx="1663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9" imgW="1663560" imgH="876240" progId="Equation.DSMT4">
                  <p:embed/>
                </p:oleObj>
              </mc:Choice>
              <mc:Fallback>
                <p:oleObj name="Equation" r:id="rId9" imgW="1663560" imgH="876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764704"/>
                        <a:ext cx="1663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70975"/>
              </p:ext>
            </p:extLst>
          </p:nvPr>
        </p:nvGraphicFramePr>
        <p:xfrm>
          <a:off x="584973" y="2492896"/>
          <a:ext cx="3960440" cy="55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Equation" r:id="rId11" imgW="3352680" imgH="469800" progId="Equation.DSMT4">
                  <p:embed/>
                </p:oleObj>
              </mc:Choice>
              <mc:Fallback>
                <p:oleObj name="Equation" r:id="rId11" imgW="3352680" imgH="469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73" y="2492896"/>
                        <a:ext cx="3960440" cy="55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62634"/>
              </p:ext>
            </p:extLst>
          </p:nvPr>
        </p:nvGraphicFramePr>
        <p:xfrm>
          <a:off x="2523329" y="2913063"/>
          <a:ext cx="3454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Equation" r:id="rId13" imgW="3454200" imgH="876240" progId="Equation.DSMT4">
                  <p:embed/>
                </p:oleObj>
              </mc:Choice>
              <mc:Fallback>
                <p:oleObj name="Equation" r:id="rId13" imgW="3454200" imgH="876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329" y="2913063"/>
                        <a:ext cx="3454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59127"/>
              </p:ext>
            </p:extLst>
          </p:nvPr>
        </p:nvGraphicFramePr>
        <p:xfrm>
          <a:off x="5913438" y="2910783"/>
          <a:ext cx="1638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" name="Equation" r:id="rId15" imgW="1638000" imgH="876240" progId="Equation.DSMT4">
                  <p:embed/>
                </p:oleObj>
              </mc:Choice>
              <mc:Fallback>
                <p:oleObj name="Equation" r:id="rId15" imgW="1638000" imgH="8762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2910783"/>
                        <a:ext cx="1638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020272" y="4509120"/>
          <a:ext cx="97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17" imgW="977760" imgH="876240" progId="Equation.DSMT4">
                  <p:embed/>
                </p:oleObj>
              </mc:Choice>
              <mc:Fallback>
                <p:oleObj name="Equation" r:id="rId17" imgW="977760" imgH="876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509120"/>
                        <a:ext cx="977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652120" y="4077072"/>
          <a:ext cx="97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9" name="Equation" r:id="rId19" imgW="977760" imgH="876240" progId="Equation.DSMT4">
                  <p:embed/>
                </p:oleObj>
              </mc:Choice>
              <mc:Fallback>
                <p:oleObj name="Equation" r:id="rId19" imgW="977760" imgH="8762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77072"/>
                        <a:ext cx="977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Arrow 34"/>
          <p:cNvSpPr/>
          <p:nvPr/>
        </p:nvSpPr>
        <p:spPr bwMode="auto">
          <a:xfrm>
            <a:off x="3571868" y="4500570"/>
            <a:ext cx="1357322" cy="28575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505" y="396551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093" y="1700808"/>
            <a:ext cx="502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find T(u). For example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429652" cy="3586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Next we want to show that every linear </a:t>
            </a:r>
          </a:p>
          <a:p>
            <a:pPr>
              <a:buNone/>
            </a:pPr>
            <a:r>
              <a:rPr lang="en-US" dirty="0" smtClean="0"/>
              <a:t>Transformation T maps n-dim vectors to</a:t>
            </a:r>
          </a:p>
          <a:p>
            <a:pPr>
              <a:buNone/>
            </a:pPr>
            <a:r>
              <a:rPr lang="en-US" dirty="0" smtClean="0"/>
              <a:t>m-dim vectors</a:t>
            </a:r>
          </a:p>
          <a:p>
            <a:pPr>
              <a:buNone/>
            </a:pPr>
            <a:r>
              <a:rPr lang="en-US" dirty="0" smtClean="0"/>
              <a:t>can be </a:t>
            </a:r>
            <a:r>
              <a:rPr lang="en-US" b="1" i="1" dirty="0" smtClean="0">
                <a:solidFill>
                  <a:srgbClr val="C00000"/>
                </a:solidFill>
              </a:rPr>
              <a:t>represented by a Matrix A </a:t>
            </a:r>
          </a:p>
          <a:p>
            <a:pPr>
              <a:buNone/>
            </a:pPr>
            <a:r>
              <a:rPr lang="en-US" i="1" dirty="0" smtClean="0"/>
              <a:t>Furthermore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Tu</a:t>
            </a:r>
            <a:r>
              <a:rPr lang="en-US" b="1" dirty="0" smtClean="0">
                <a:solidFill>
                  <a:srgbClr val="C00000"/>
                </a:solidFill>
              </a:rPr>
              <a:t>=Au=multiplication of matrices A and 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6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90" name="AutoShape 18"/>
          <p:cNvSpPr>
            <a:spLocks/>
          </p:cNvSpPr>
          <p:nvPr/>
        </p:nvSpPr>
        <p:spPr bwMode="auto">
          <a:xfrm>
            <a:off x="4355976" y="1628800"/>
            <a:ext cx="647700" cy="1871663"/>
          </a:xfrm>
          <a:prstGeom prst="rightBrace">
            <a:avLst>
              <a:gd name="adj1" fmla="val 240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91" name="Text Box 19"/>
          <p:cNvSpPr txBox="1">
            <a:spLocks noChangeArrowheads="1"/>
          </p:cNvSpPr>
          <p:nvPr/>
        </p:nvSpPr>
        <p:spPr bwMode="auto">
          <a:xfrm>
            <a:off x="5292080" y="2060848"/>
            <a:ext cx="2449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All necessary info about </a:t>
            </a:r>
            <a:r>
              <a:rPr lang="en-US" b="1" i="1" dirty="0">
                <a:solidFill>
                  <a:srgbClr val="1C1C1C"/>
                </a:solidFill>
              </a:rPr>
              <a:t>T</a:t>
            </a:r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3214678" y="3880640"/>
            <a:ext cx="47149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is called </a:t>
            </a:r>
            <a:r>
              <a:rPr lang="en-US" dirty="0"/>
              <a:t>Matrix of </a:t>
            </a:r>
            <a:r>
              <a:rPr lang="en-US" b="1" i="1" dirty="0">
                <a:solidFill>
                  <a:srgbClr val="1C1C1C"/>
                </a:solidFill>
              </a:rPr>
              <a:t>T</a:t>
            </a:r>
            <a:r>
              <a:rPr lang="en-US" dirty="0"/>
              <a:t> relative to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662" y="1062485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00760" y="142852"/>
            <a:ext cx="2746365" cy="380981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 Linear transformations and matrices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91063"/>
              </p:ext>
            </p:extLst>
          </p:nvPr>
        </p:nvGraphicFramePr>
        <p:xfrm>
          <a:off x="1259632" y="3913998"/>
          <a:ext cx="1512168" cy="13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name="Equation" r:id="rId3" imgW="1168200" imgH="1028520" progId="Equation.DSMT4">
                  <p:embed/>
                </p:oleObj>
              </mc:Choice>
              <mc:Fallback>
                <p:oleObj name="Equation" r:id="rId3" imgW="1168200" imgH="1028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13998"/>
                        <a:ext cx="1512168" cy="133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71600" y="1412776"/>
          <a:ext cx="265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Equation" r:id="rId5" imgW="2654280" imgH="1028520" progId="Equation.DSMT4">
                  <p:embed/>
                </p:oleObj>
              </mc:Choice>
              <mc:Fallback>
                <p:oleObj name="Equation" r:id="rId5" imgW="2654280" imgH="1028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12776"/>
                        <a:ext cx="2654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71600" y="2708920"/>
          <a:ext cx="2679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name="Equation" r:id="rId7" imgW="2679480" imgH="1028520" progId="Equation.DSMT4">
                  <p:embed/>
                </p:oleObj>
              </mc:Choice>
              <mc:Fallback>
                <p:oleObj name="Equation" r:id="rId7" imgW="2679480" imgH="10285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08920"/>
                        <a:ext cx="2679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63708"/>
              </p:ext>
            </p:extLst>
          </p:nvPr>
        </p:nvGraphicFramePr>
        <p:xfrm>
          <a:off x="3786776" y="4301888"/>
          <a:ext cx="576064" cy="53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5" name="Equation" r:id="rId9" imgW="507960" imgH="469800" progId="Equation.DSMT4">
                  <p:embed/>
                </p:oleObj>
              </mc:Choice>
              <mc:Fallback>
                <p:oleObj name="Equation" r:id="rId9" imgW="5079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776" y="4301888"/>
                        <a:ext cx="576064" cy="532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02371" y="4357693"/>
            <a:ext cx="3424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in           </a:t>
            </a:r>
          </a:p>
          <a:p>
            <a:r>
              <a:rPr lang="en-US" dirty="0" smtClean="0"/>
              <a:t>coordinates(system)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43599"/>
              </p:ext>
            </p:extLst>
          </p:nvPr>
        </p:nvGraphicFramePr>
        <p:xfrm>
          <a:off x="5454138" y="4402947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6" name="Equation" r:id="rId11" imgW="660240" imgH="431640" progId="Equation.DSMT4">
                  <p:embed/>
                </p:oleObj>
              </mc:Choice>
              <mc:Fallback>
                <p:oleObj name="Equation" r:id="rId11" imgW="660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54138" y="4402947"/>
                        <a:ext cx="660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5311801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Shall prove 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97104"/>
              </p:ext>
            </p:extLst>
          </p:nvPr>
        </p:nvGraphicFramePr>
        <p:xfrm>
          <a:off x="2320851" y="5573411"/>
          <a:ext cx="2184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7" name="Equation" r:id="rId13" imgW="2184120" imgH="1079280" progId="Equation.DSMT4">
                  <p:embed/>
                </p:oleObj>
              </mc:Choice>
              <mc:Fallback>
                <p:oleObj name="Equation" r:id="rId13" imgW="21841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0851" y="5573411"/>
                        <a:ext cx="21844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1930" y="142852"/>
            <a:ext cx="4982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shall prove  the result</a:t>
            </a:r>
          </a:p>
          <a:p>
            <a:r>
              <a:rPr lang="en-US" dirty="0" smtClean="0"/>
              <a:t> we just mentioned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4" grpId="0"/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22"/>
  <p:tag name="DEFAULTHEIGHT" val="4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6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hat k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6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u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T \hat j = T \hat k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14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k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11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i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8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j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v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9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w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11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=|\vec{u} \times \vec{v} | |\vec{w}| \cos \theta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80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=| (\vec{u} \times \vec{v}) \cdot \vec{w}|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62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u} \times \vec{v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28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hat k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13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</TotalTime>
  <Words>1924</Words>
  <Application>Microsoft Office PowerPoint</Application>
  <PresentationFormat>On-screen Show (4:3)</PresentationFormat>
  <Paragraphs>362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MA1101</vt:lpstr>
      <vt:lpstr>Equation</vt:lpstr>
      <vt:lpstr>MathType 6.0 Equation</vt:lpstr>
      <vt:lpstr>MA1506 Mathematics II</vt:lpstr>
      <vt:lpstr>6.1 What is a Linear Transformation </vt:lpstr>
      <vt:lpstr>Examples </vt:lpstr>
      <vt:lpstr>Example </vt:lpstr>
      <vt:lpstr>6.2  Linear transformations and matrices</vt:lpstr>
      <vt:lpstr>6.2  Linear transformations and matrices</vt:lpstr>
      <vt:lpstr>Example: Given</vt:lpstr>
      <vt:lpstr>PowerPoint Presentation</vt:lpstr>
      <vt:lpstr>PowerPoint Presentation</vt:lpstr>
      <vt:lpstr>6.2  Linear transformations and matrices</vt:lpstr>
      <vt:lpstr>6.2  Linear transformations and matrices</vt:lpstr>
      <vt:lpstr>Example </vt:lpstr>
      <vt:lpstr>Example </vt:lpstr>
      <vt:lpstr>Example </vt:lpstr>
      <vt:lpstr>Example </vt:lpstr>
      <vt:lpstr>Example </vt:lpstr>
      <vt:lpstr>Dimension of linear transformation</vt:lpstr>
      <vt:lpstr>6.3  Determinant  of linear transformation</vt:lpstr>
      <vt:lpstr> Determinant of 3-D Transformation</vt:lpstr>
      <vt:lpstr>6.4  Volume and Determinant </vt:lpstr>
      <vt:lpstr>6.4  Volume and Determinant </vt:lpstr>
      <vt:lpstr>6.5 Properties of linear transformation</vt:lpstr>
      <vt:lpstr>6.5 Properties of linear transformation</vt:lpstr>
      <vt:lpstr>From now onwards, we only consider linear transformations T from n-dim space to n-dim space.</vt:lpstr>
      <vt:lpstr>6.5 Properties of linear transformation</vt:lpstr>
      <vt:lpstr>Example: Non Singular (1-1)Transformation</vt:lpstr>
      <vt:lpstr>T is not 1-1 ( is singular)</vt:lpstr>
      <vt:lpstr> Rank </vt:lpstr>
      <vt:lpstr> Rank (cont.) </vt:lpstr>
      <vt:lpstr>  Rank 3:  det(T)  non zero</vt:lpstr>
      <vt:lpstr>  Rank 2: det(T)  = 0</vt:lpstr>
      <vt:lpstr>  Rank 1: det(T) = 0</vt:lpstr>
      <vt:lpstr>PowerPoint Presentation</vt:lpstr>
      <vt:lpstr>  Rank 2: det(T) = 0</vt:lpstr>
      <vt:lpstr>PowerPoint Presentation</vt:lpstr>
      <vt:lpstr>PowerPoint Presentation</vt:lpstr>
      <vt:lpstr>PowerPoint Presentation</vt:lpstr>
      <vt:lpstr>   Why infinitely many solutions?</vt:lpstr>
      <vt:lpstr>We shall discuss this matrix               again  in T9 Q 6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Chew Tuan Seng</cp:lastModifiedBy>
  <cp:revision>659</cp:revision>
  <dcterms:created xsi:type="dcterms:W3CDTF">2002-08-22T02:51:55Z</dcterms:created>
  <dcterms:modified xsi:type="dcterms:W3CDTF">2014-02-21T05:51:19Z</dcterms:modified>
</cp:coreProperties>
</file>