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handoutMasterIdLst>
    <p:handoutMasterId r:id="rId90"/>
  </p:handoutMasterIdLst>
  <p:sldIdLst>
    <p:sldId id="347" r:id="rId2"/>
    <p:sldId id="686" r:id="rId3"/>
    <p:sldId id="828" r:id="rId4"/>
    <p:sldId id="829" r:id="rId5"/>
    <p:sldId id="830" r:id="rId6"/>
    <p:sldId id="831" r:id="rId7"/>
    <p:sldId id="832" r:id="rId8"/>
    <p:sldId id="834" r:id="rId9"/>
    <p:sldId id="835" r:id="rId10"/>
    <p:sldId id="836" r:id="rId11"/>
    <p:sldId id="837" r:id="rId12"/>
    <p:sldId id="838" r:id="rId13"/>
    <p:sldId id="839" r:id="rId14"/>
    <p:sldId id="840" r:id="rId15"/>
    <p:sldId id="841" r:id="rId16"/>
    <p:sldId id="842" r:id="rId17"/>
    <p:sldId id="844" r:id="rId18"/>
    <p:sldId id="847" r:id="rId19"/>
    <p:sldId id="848" r:id="rId20"/>
    <p:sldId id="849" r:id="rId21"/>
    <p:sldId id="926" r:id="rId22"/>
    <p:sldId id="930" r:id="rId23"/>
    <p:sldId id="929" r:id="rId24"/>
    <p:sldId id="928" r:id="rId25"/>
    <p:sldId id="927" r:id="rId26"/>
    <p:sldId id="931" r:id="rId27"/>
    <p:sldId id="856" r:id="rId28"/>
    <p:sldId id="912" r:id="rId29"/>
    <p:sldId id="913" r:id="rId30"/>
    <p:sldId id="857" r:id="rId31"/>
    <p:sldId id="860" r:id="rId32"/>
    <p:sldId id="861" r:id="rId33"/>
    <p:sldId id="859" r:id="rId34"/>
    <p:sldId id="738" r:id="rId35"/>
    <p:sldId id="863" r:id="rId36"/>
    <p:sldId id="739" r:id="rId37"/>
    <p:sldId id="864" r:id="rId38"/>
    <p:sldId id="865" r:id="rId39"/>
    <p:sldId id="742" r:id="rId40"/>
    <p:sldId id="866" r:id="rId41"/>
    <p:sldId id="867" r:id="rId42"/>
    <p:sldId id="868" r:id="rId43"/>
    <p:sldId id="869" r:id="rId44"/>
    <p:sldId id="870" r:id="rId45"/>
    <p:sldId id="871" r:id="rId46"/>
    <p:sldId id="872" r:id="rId47"/>
    <p:sldId id="873" r:id="rId48"/>
    <p:sldId id="874" r:id="rId49"/>
    <p:sldId id="925" r:id="rId50"/>
    <p:sldId id="796" r:id="rId51"/>
    <p:sldId id="797" r:id="rId52"/>
    <p:sldId id="875" r:id="rId53"/>
    <p:sldId id="778" r:id="rId54"/>
    <p:sldId id="914" r:id="rId55"/>
    <p:sldId id="779" r:id="rId56"/>
    <p:sldId id="917" r:id="rId57"/>
    <p:sldId id="774" r:id="rId58"/>
    <p:sldId id="775" r:id="rId59"/>
    <p:sldId id="915" r:id="rId60"/>
    <p:sldId id="776" r:id="rId61"/>
    <p:sldId id="918" r:id="rId62"/>
    <p:sldId id="782" r:id="rId63"/>
    <p:sldId id="877" r:id="rId64"/>
    <p:sldId id="876" r:id="rId65"/>
    <p:sldId id="783" r:id="rId66"/>
    <p:sldId id="784" r:id="rId67"/>
    <p:sldId id="788" r:id="rId68"/>
    <p:sldId id="881" r:id="rId69"/>
    <p:sldId id="878" r:id="rId70"/>
    <p:sldId id="879" r:id="rId71"/>
    <p:sldId id="798" r:id="rId72"/>
    <p:sldId id="820" r:id="rId73"/>
    <p:sldId id="880" r:id="rId74"/>
    <p:sldId id="792" r:id="rId75"/>
    <p:sldId id="793" r:id="rId76"/>
    <p:sldId id="583" r:id="rId77"/>
    <p:sldId id="721" r:id="rId78"/>
    <p:sldId id="919" r:id="rId79"/>
    <p:sldId id="727" r:id="rId80"/>
    <p:sldId id="799" r:id="rId81"/>
    <p:sldId id="800" r:id="rId82"/>
    <p:sldId id="892" r:id="rId83"/>
    <p:sldId id="920" r:id="rId84"/>
    <p:sldId id="801" r:id="rId85"/>
    <p:sldId id="802" r:id="rId86"/>
    <p:sldId id="921" r:id="rId87"/>
    <p:sldId id="922" r:id="rId88"/>
  </p:sldIdLst>
  <p:sldSz cx="9144000" cy="6858000" type="screen4x3"/>
  <p:notesSz cx="7315200" cy="9601200"/>
  <p:custDataLst>
    <p:tags r:id="rId9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6600"/>
    <a:srgbClr val="CC0000"/>
    <a:srgbClr val="1C1C1C"/>
    <a:srgbClr val="FFCC99"/>
    <a:srgbClr val="EAEAEA"/>
    <a:srgbClr val="DDDDDD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98884" autoAdjust="0"/>
  </p:normalViewPr>
  <p:slideViewPr>
    <p:cSldViewPr>
      <p:cViewPr>
        <p:scale>
          <a:sx n="55" d="100"/>
          <a:sy n="55" d="100"/>
        </p:scale>
        <p:origin x="-1704" y="-4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10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handoutMaster" Target="handoutMasters/handout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42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7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4" Type="http://schemas.openxmlformats.org/officeDocument/2006/relationships/image" Target="../media/image10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61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04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6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3.wmf"/><Relationship Id="rId4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4" Type="http://schemas.openxmlformats.org/officeDocument/2006/relationships/image" Target="../media/image114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38.wmf"/><Relationship Id="rId4" Type="http://schemas.openxmlformats.org/officeDocument/2006/relationships/image" Target="../media/image119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image" Target="../media/image122.wmf"/><Relationship Id="rId7" Type="http://schemas.openxmlformats.org/officeDocument/2006/relationships/image" Target="../media/image126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10" Type="http://schemas.openxmlformats.org/officeDocument/2006/relationships/image" Target="../media/image129.wmf"/><Relationship Id="rId4" Type="http://schemas.openxmlformats.org/officeDocument/2006/relationships/image" Target="../media/image123.wmf"/><Relationship Id="rId9" Type="http://schemas.openxmlformats.org/officeDocument/2006/relationships/image" Target="../media/image128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5" Type="http://schemas.openxmlformats.org/officeDocument/2006/relationships/image" Target="../media/image119.wmf"/><Relationship Id="rId4" Type="http://schemas.openxmlformats.org/officeDocument/2006/relationships/image" Target="../media/image133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53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4.wmf"/><Relationship Id="rId6" Type="http://schemas.openxmlformats.org/officeDocument/2006/relationships/image" Target="../media/image53.wmf"/><Relationship Id="rId5" Type="http://schemas.openxmlformats.org/officeDocument/2006/relationships/image" Target="../media/image135.wmf"/><Relationship Id="rId4" Type="http://schemas.openxmlformats.org/officeDocument/2006/relationships/image" Target="../media/image138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6.wmf"/><Relationship Id="rId1" Type="http://schemas.openxmlformats.org/officeDocument/2006/relationships/image" Target="../media/image138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2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38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1.wmf"/><Relationship Id="rId1" Type="http://schemas.openxmlformats.org/officeDocument/2006/relationships/image" Target="../media/image12.wmf"/><Relationship Id="rId4" Type="http://schemas.openxmlformats.org/officeDocument/2006/relationships/image" Target="../media/image3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4" Type="http://schemas.openxmlformats.org/officeDocument/2006/relationships/image" Target="../media/image152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3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7" Type="http://schemas.openxmlformats.org/officeDocument/2006/relationships/image" Target="../media/image153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4" Type="http://schemas.openxmlformats.org/officeDocument/2006/relationships/image" Target="../media/image149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wmf"/><Relationship Id="rId1" Type="http://schemas.openxmlformats.org/officeDocument/2006/relationships/image" Target="../media/image163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wmf"/><Relationship Id="rId1" Type="http://schemas.openxmlformats.org/officeDocument/2006/relationships/image" Target="../media/image165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Relationship Id="rId5" Type="http://schemas.openxmlformats.org/officeDocument/2006/relationships/image" Target="../media/image174.wmf"/><Relationship Id="rId4" Type="http://schemas.openxmlformats.org/officeDocument/2006/relationships/image" Target="../media/image17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7" Type="http://schemas.openxmlformats.org/officeDocument/2006/relationships/image" Target="../media/image180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6" Type="http://schemas.openxmlformats.org/officeDocument/2006/relationships/image" Target="../media/image179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wmf"/><Relationship Id="rId1" Type="http://schemas.openxmlformats.org/officeDocument/2006/relationships/image" Target="../media/image171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7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8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2" Type="http://schemas.openxmlformats.org/officeDocument/2006/relationships/image" Target="../media/image119.wmf"/><Relationship Id="rId1" Type="http://schemas.openxmlformats.org/officeDocument/2006/relationships/image" Target="../media/image124.wmf"/><Relationship Id="rId6" Type="http://schemas.openxmlformats.org/officeDocument/2006/relationships/image" Target="../media/image192.wmf"/><Relationship Id="rId5" Type="http://schemas.openxmlformats.org/officeDocument/2006/relationships/image" Target="../media/image191.wmf"/><Relationship Id="rId4" Type="http://schemas.openxmlformats.org/officeDocument/2006/relationships/image" Target="../media/image190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4" Type="http://schemas.openxmlformats.org/officeDocument/2006/relationships/image" Target="../media/image196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wmf"/><Relationship Id="rId7" Type="http://schemas.openxmlformats.org/officeDocument/2006/relationships/image" Target="../media/image203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Relationship Id="rId6" Type="http://schemas.openxmlformats.org/officeDocument/2006/relationships/image" Target="../media/image202.wmf"/><Relationship Id="rId5" Type="http://schemas.openxmlformats.org/officeDocument/2006/relationships/image" Target="../media/image201.wmf"/><Relationship Id="rId4" Type="http://schemas.openxmlformats.org/officeDocument/2006/relationships/image" Target="../media/image200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5" Type="http://schemas.openxmlformats.org/officeDocument/2006/relationships/image" Target="../media/image203.wmf"/><Relationship Id="rId4" Type="http://schemas.openxmlformats.org/officeDocument/2006/relationships/image" Target="../media/image202.wmf"/></Relationships>
</file>

<file path=ppt/drawings/_rels/vmlDrawing5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wmf"/><Relationship Id="rId3" Type="http://schemas.openxmlformats.org/officeDocument/2006/relationships/image" Target="../media/image207.wmf"/><Relationship Id="rId7" Type="http://schemas.openxmlformats.org/officeDocument/2006/relationships/image" Target="../media/image213.wmf"/><Relationship Id="rId2" Type="http://schemas.openxmlformats.org/officeDocument/2006/relationships/image" Target="../media/image206.wmf"/><Relationship Id="rId1" Type="http://schemas.openxmlformats.org/officeDocument/2006/relationships/image" Target="../media/image209.wmf"/><Relationship Id="rId6" Type="http://schemas.openxmlformats.org/officeDocument/2006/relationships/image" Target="../media/image212.wmf"/><Relationship Id="rId11" Type="http://schemas.openxmlformats.org/officeDocument/2006/relationships/image" Target="../media/image217.wmf"/><Relationship Id="rId5" Type="http://schemas.openxmlformats.org/officeDocument/2006/relationships/image" Target="../media/image211.wmf"/><Relationship Id="rId10" Type="http://schemas.openxmlformats.org/officeDocument/2006/relationships/image" Target="../media/image216.wmf"/><Relationship Id="rId4" Type="http://schemas.openxmlformats.org/officeDocument/2006/relationships/image" Target="../media/image210.wmf"/><Relationship Id="rId9" Type="http://schemas.openxmlformats.org/officeDocument/2006/relationships/image" Target="../media/image2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wmf"/><Relationship Id="rId2" Type="http://schemas.openxmlformats.org/officeDocument/2006/relationships/image" Target="../media/image220.wmf"/><Relationship Id="rId1" Type="http://schemas.openxmlformats.org/officeDocument/2006/relationships/image" Target="../media/image219.wmf"/><Relationship Id="rId4" Type="http://schemas.openxmlformats.org/officeDocument/2006/relationships/image" Target="../media/image222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wmf"/><Relationship Id="rId2" Type="http://schemas.openxmlformats.org/officeDocument/2006/relationships/image" Target="../media/image224.wmf"/><Relationship Id="rId1" Type="http://schemas.openxmlformats.org/officeDocument/2006/relationships/image" Target="../media/image223.w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4.wmf"/></Relationships>
</file>

<file path=ppt/drawings/_rels/vmlDrawing6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7.wmf"/><Relationship Id="rId1" Type="http://schemas.openxmlformats.org/officeDocument/2006/relationships/image" Target="../media/image226.wmf"/></Relationships>
</file>

<file path=ppt/drawings/_rels/vmlDrawing6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wmf"/><Relationship Id="rId1" Type="http://schemas.openxmlformats.org/officeDocument/2006/relationships/image" Target="../media/image229.w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1.w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4.w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6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wmf"/><Relationship Id="rId2" Type="http://schemas.openxmlformats.org/officeDocument/2006/relationships/image" Target="../media/image238.wmf"/><Relationship Id="rId1" Type="http://schemas.openxmlformats.org/officeDocument/2006/relationships/image" Target="../media/image237.wmf"/><Relationship Id="rId5" Type="http://schemas.openxmlformats.org/officeDocument/2006/relationships/image" Target="../media/image241.wmf"/><Relationship Id="rId4" Type="http://schemas.openxmlformats.org/officeDocument/2006/relationships/image" Target="../media/image240.wmf"/></Relationships>
</file>

<file path=ppt/drawings/_rels/vmlDrawing6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6.wmf"/><Relationship Id="rId1" Type="http://schemas.openxmlformats.org/officeDocument/2006/relationships/image" Target="../media/image24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0.wmf"/><Relationship Id="rId1" Type="http://schemas.openxmlformats.org/officeDocument/2006/relationships/image" Target="../media/image22.w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3.wmf"/></Relationships>
</file>

<file path=ppt/drawings/_rels/vmlDrawing7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5.wmf"/><Relationship Id="rId1" Type="http://schemas.openxmlformats.org/officeDocument/2006/relationships/image" Target="../media/image244.wmf"/></Relationships>
</file>

<file path=ppt/drawings/_rels/vmlDrawing7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7.wmf"/><Relationship Id="rId1" Type="http://schemas.openxmlformats.org/officeDocument/2006/relationships/image" Target="../media/image244.w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5.w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wmf"/><Relationship Id="rId7" Type="http://schemas.openxmlformats.org/officeDocument/2006/relationships/image" Target="../media/image252.wmf"/><Relationship Id="rId2" Type="http://schemas.openxmlformats.org/officeDocument/2006/relationships/image" Target="../media/image244.wmf"/><Relationship Id="rId1" Type="http://schemas.openxmlformats.org/officeDocument/2006/relationships/image" Target="../media/image245.wmf"/><Relationship Id="rId6" Type="http://schemas.openxmlformats.org/officeDocument/2006/relationships/image" Target="../media/image251.wmf"/><Relationship Id="rId5" Type="http://schemas.openxmlformats.org/officeDocument/2006/relationships/image" Target="../media/image250.wmf"/><Relationship Id="rId4" Type="http://schemas.openxmlformats.org/officeDocument/2006/relationships/image" Target="../media/image249.wmf"/></Relationships>
</file>

<file path=ppt/drawings/_rels/vmlDrawing7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wmf"/><Relationship Id="rId2" Type="http://schemas.openxmlformats.org/officeDocument/2006/relationships/image" Target="../media/image251.wmf"/><Relationship Id="rId1" Type="http://schemas.openxmlformats.org/officeDocument/2006/relationships/image" Target="../media/image250.wmf"/><Relationship Id="rId4" Type="http://schemas.openxmlformats.org/officeDocument/2006/relationships/image" Target="../media/image254.wmf"/></Relationships>
</file>

<file path=ppt/drawings/_rels/vmlDrawing7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wmf"/><Relationship Id="rId2" Type="http://schemas.openxmlformats.org/officeDocument/2006/relationships/image" Target="../media/image255.wmf"/><Relationship Id="rId1" Type="http://schemas.openxmlformats.org/officeDocument/2006/relationships/image" Target="../media/image253.wmf"/></Relationships>
</file>

<file path=ppt/drawings/_rels/vmlDrawing7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wmf"/><Relationship Id="rId2" Type="http://schemas.openxmlformats.org/officeDocument/2006/relationships/image" Target="../media/image258.wmf"/><Relationship Id="rId1" Type="http://schemas.openxmlformats.org/officeDocument/2006/relationships/image" Target="../media/image25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6EEE-E18B-4542-9796-ED001B480D85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32687-5184-4CE3-9D4E-7D6F80F620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2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4F7B3B5-C55A-4470-9079-1A86C0B06E48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9702F81-B847-4E66-AF20-87105813D2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70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02F81-B847-4E66-AF20-87105813D2C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02F81-B847-4E66-AF20-87105813D2CE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8426C-A0B7-40A9-9BCD-751E871CD6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FA5AD-F12E-4B29-ABCA-94AD5E0034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220EB5-5161-4BCB-876B-EE8A299F72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B7A4223-37F6-4A57-A642-B747F0686A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BA10E7-2339-4EE6-9475-A6B5B16EEA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899E7B-2171-43E4-B792-5D11BDC65A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95CAF-0FB9-437A-912C-EFB6A66D7C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9B0864-A5C7-4412-9F7A-93814FD5BC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14F3F6-DF9B-478C-A3EA-CFB2DA276C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46BA26-E03E-459F-BCD5-F81777701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A1517-1EFC-4412-A47E-CF99B107B5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7586E9-B5EA-4799-89A4-03864F0D00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D7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r>
              <a:rPr lang="fr-FR" smtClean="0"/>
              <a:t>Chew T S MA1506-14 Chapter 7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fld id="{53719491-F766-43E2-B69E-638D13916A6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3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3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44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5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1.wmf"/><Relationship Id="rId11" Type="http://schemas.openxmlformats.org/officeDocument/2006/relationships/image" Target="../media/image43.w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4.bin"/><Relationship Id="rId10" Type="http://schemas.openxmlformats.org/officeDocument/2006/relationships/oleObject" Target="../embeddings/oleObject51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50.bin"/><Relationship Id="rId14" Type="http://schemas.openxmlformats.org/officeDocument/2006/relationships/oleObject" Target="../embeddings/oleObject5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50.wmf"/><Relationship Id="rId3" Type="http://schemas.openxmlformats.org/officeDocument/2006/relationships/oleObject" Target="../embeddings/oleObject55.bin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49.wmf"/><Relationship Id="rId5" Type="http://schemas.openxmlformats.org/officeDocument/2006/relationships/oleObject" Target="../embeddings/oleObject56.bin"/><Relationship Id="rId10" Type="http://schemas.openxmlformats.org/officeDocument/2006/relationships/oleObject" Target="../embeddings/oleObject59.bin"/><Relationship Id="rId4" Type="http://schemas.openxmlformats.org/officeDocument/2006/relationships/image" Target="../media/image46.wmf"/><Relationship Id="rId9" Type="http://schemas.openxmlformats.org/officeDocument/2006/relationships/image" Target="../media/image4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6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58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6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6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6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8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2.wmf"/><Relationship Id="rId11" Type="http://schemas.openxmlformats.org/officeDocument/2006/relationships/image" Target="../media/image74.wmf"/><Relationship Id="rId5" Type="http://schemas.openxmlformats.org/officeDocument/2006/relationships/oleObject" Target="../embeddings/oleObject83.bin"/><Relationship Id="rId10" Type="http://schemas.openxmlformats.org/officeDocument/2006/relationships/oleObject" Target="../embeddings/oleObject86.bin"/><Relationship Id="rId4" Type="http://schemas.openxmlformats.org/officeDocument/2006/relationships/image" Target="../media/image71.wmf"/><Relationship Id="rId9" Type="http://schemas.openxmlformats.org/officeDocument/2006/relationships/oleObject" Target="../embeddings/oleObject8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72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9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9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9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105.bin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2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9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9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96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112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1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16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10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0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25.bin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0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0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61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29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3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35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37.bin"/><Relationship Id="rId10" Type="http://schemas.openxmlformats.org/officeDocument/2006/relationships/image" Target="../media/image119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139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145.bin"/><Relationship Id="rId18" Type="http://schemas.openxmlformats.org/officeDocument/2006/relationships/image" Target="../media/image127.wmf"/><Relationship Id="rId3" Type="http://schemas.openxmlformats.org/officeDocument/2006/relationships/oleObject" Target="../embeddings/oleObject140.bin"/><Relationship Id="rId21" Type="http://schemas.openxmlformats.org/officeDocument/2006/relationships/oleObject" Target="../embeddings/oleObject149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24.wmf"/><Relationship Id="rId17" Type="http://schemas.openxmlformats.org/officeDocument/2006/relationships/oleObject" Target="../embeddings/oleObject14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6.wmf"/><Relationship Id="rId20" Type="http://schemas.openxmlformats.org/officeDocument/2006/relationships/image" Target="../media/image128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10" Type="http://schemas.openxmlformats.org/officeDocument/2006/relationships/image" Target="../media/image123.wmf"/><Relationship Id="rId19" Type="http://schemas.openxmlformats.org/officeDocument/2006/relationships/oleObject" Target="../embeddings/oleObject148.bin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25.wmf"/><Relationship Id="rId22" Type="http://schemas.openxmlformats.org/officeDocument/2006/relationships/image" Target="../media/image129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31.w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0" Type="http://schemas.openxmlformats.org/officeDocument/2006/relationships/image" Target="../media/image133.wmf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53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56.bin"/><Relationship Id="rId4" Type="http://schemas.openxmlformats.org/officeDocument/2006/relationships/image" Target="../media/image53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13" Type="http://schemas.openxmlformats.org/officeDocument/2006/relationships/oleObject" Target="../embeddings/oleObject163.bin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9.bin"/><Relationship Id="rId10" Type="http://schemas.openxmlformats.org/officeDocument/2006/relationships/image" Target="../media/image138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53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5.bin"/><Relationship Id="rId10" Type="http://schemas.openxmlformats.org/officeDocument/2006/relationships/image" Target="../media/image140.w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6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142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oleObject" Target="../embeddings/oleObject170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43.wmf"/><Relationship Id="rId11" Type="http://schemas.openxmlformats.org/officeDocument/2006/relationships/oleObject" Target="../embeddings/oleObject174.bin"/><Relationship Id="rId5" Type="http://schemas.openxmlformats.org/officeDocument/2006/relationships/oleObject" Target="../embeddings/oleObject171.bin"/><Relationship Id="rId10" Type="http://schemas.openxmlformats.org/officeDocument/2006/relationships/image" Target="../media/image145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173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176.bin"/><Relationship Id="rId4" Type="http://schemas.openxmlformats.org/officeDocument/2006/relationships/image" Target="../media/image147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oleObject" Target="../embeddings/oleObject177.bin"/><Relationship Id="rId7" Type="http://schemas.openxmlformats.org/officeDocument/2006/relationships/oleObject" Target="../embeddings/oleObject1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178.bin"/><Relationship Id="rId10" Type="http://schemas.openxmlformats.org/officeDocument/2006/relationships/image" Target="../media/image152.w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80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51.wmf"/><Relationship Id="rId5" Type="http://schemas.openxmlformats.org/officeDocument/2006/relationships/oleObject" Target="../embeddings/oleObject182.bin"/><Relationship Id="rId4" Type="http://schemas.openxmlformats.org/officeDocument/2006/relationships/image" Target="../media/image150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153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oleObject" Target="../embeddings/oleObject190.bin"/><Relationship Id="rId3" Type="http://schemas.openxmlformats.org/officeDocument/2006/relationships/oleObject" Target="../embeddings/oleObject185.bin"/><Relationship Id="rId7" Type="http://schemas.openxmlformats.org/officeDocument/2006/relationships/oleObject" Target="../embeddings/oleObject187.bin"/><Relationship Id="rId12" Type="http://schemas.openxmlformats.org/officeDocument/2006/relationships/image" Target="../media/image15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3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189.bin"/><Relationship Id="rId5" Type="http://schemas.openxmlformats.org/officeDocument/2006/relationships/oleObject" Target="../embeddings/oleObject186.bin"/><Relationship Id="rId15" Type="http://schemas.openxmlformats.org/officeDocument/2006/relationships/oleObject" Target="../embeddings/oleObject191.bin"/><Relationship Id="rId10" Type="http://schemas.openxmlformats.org/officeDocument/2006/relationships/image" Target="../media/image157.wmf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88.bin"/><Relationship Id="rId14" Type="http://schemas.openxmlformats.org/officeDocument/2006/relationships/image" Target="../media/image159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4.bin"/><Relationship Id="rId12" Type="http://schemas.openxmlformats.org/officeDocument/2006/relationships/image" Target="../media/image1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196.bin"/><Relationship Id="rId5" Type="http://schemas.openxmlformats.org/officeDocument/2006/relationships/oleObject" Target="../embeddings/oleObject193.bin"/><Relationship Id="rId10" Type="http://schemas.openxmlformats.org/officeDocument/2006/relationships/hyperlink" Target="http://www.aw-bc.com/ide/idefiles/media/JavaTools/lnclmtrx.html" TargetMode="External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19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3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7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7.bin"/><Relationship Id="rId7" Type="http://schemas.openxmlformats.org/officeDocument/2006/relationships/image" Target="../media/image1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64.wmf"/><Relationship Id="rId5" Type="http://schemas.openxmlformats.org/officeDocument/2006/relationships/oleObject" Target="../embeddings/oleObject198.bin"/><Relationship Id="rId4" Type="http://schemas.openxmlformats.org/officeDocument/2006/relationships/image" Target="../media/image163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7" Type="http://schemas.openxmlformats.org/officeDocument/2006/relationships/image" Target="../media/image16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200.bin"/><Relationship Id="rId5" Type="http://schemas.openxmlformats.org/officeDocument/2006/relationships/image" Target="../media/image165.wmf"/><Relationship Id="rId4" Type="http://schemas.openxmlformats.org/officeDocument/2006/relationships/oleObject" Target="../embeddings/oleObject199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3.bin"/><Relationship Id="rId3" Type="http://schemas.openxmlformats.org/officeDocument/2006/relationships/oleObject" Target="../embeddings/oleObject201.bin"/><Relationship Id="rId7" Type="http://schemas.openxmlformats.org/officeDocument/2006/relationships/hyperlink" Target="http://www.aw-bc.com/ide/idefiles/media/JavaTools/lnclmtrx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69.wmf"/><Relationship Id="rId5" Type="http://schemas.openxmlformats.org/officeDocument/2006/relationships/oleObject" Target="../embeddings/oleObject202.bin"/><Relationship Id="rId4" Type="http://schemas.openxmlformats.org/officeDocument/2006/relationships/image" Target="../media/image168.wmf"/><Relationship Id="rId9" Type="http://schemas.openxmlformats.org/officeDocument/2006/relationships/image" Target="../media/image163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6.bin"/><Relationship Id="rId13" Type="http://schemas.openxmlformats.org/officeDocument/2006/relationships/image" Target="../media/image174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71.wmf"/><Relationship Id="rId12" Type="http://schemas.openxmlformats.org/officeDocument/2006/relationships/oleObject" Target="../embeddings/oleObject2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205.bin"/><Relationship Id="rId11" Type="http://schemas.openxmlformats.org/officeDocument/2006/relationships/image" Target="../media/image173.wmf"/><Relationship Id="rId5" Type="http://schemas.openxmlformats.org/officeDocument/2006/relationships/image" Target="../media/image170.wmf"/><Relationship Id="rId10" Type="http://schemas.openxmlformats.org/officeDocument/2006/relationships/oleObject" Target="../embeddings/oleObject207.bin"/><Relationship Id="rId4" Type="http://schemas.openxmlformats.org/officeDocument/2006/relationships/oleObject" Target="../embeddings/oleObject204.bin"/><Relationship Id="rId9" Type="http://schemas.openxmlformats.org/officeDocument/2006/relationships/image" Target="../media/image172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13" Type="http://schemas.openxmlformats.org/officeDocument/2006/relationships/oleObject" Target="../embeddings/oleObject214.bin"/><Relationship Id="rId3" Type="http://schemas.openxmlformats.org/officeDocument/2006/relationships/oleObject" Target="../embeddings/oleObject209.bin"/><Relationship Id="rId7" Type="http://schemas.openxmlformats.org/officeDocument/2006/relationships/oleObject" Target="../embeddings/oleObject211.bin"/><Relationship Id="rId12" Type="http://schemas.openxmlformats.org/officeDocument/2006/relationships/image" Target="../media/image17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0.w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76.wmf"/><Relationship Id="rId11" Type="http://schemas.openxmlformats.org/officeDocument/2006/relationships/oleObject" Target="../embeddings/oleObject213.bin"/><Relationship Id="rId5" Type="http://schemas.openxmlformats.org/officeDocument/2006/relationships/oleObject" Target="../embeddings/oleObject210.bin"/><Relationship Id="rId15" Type="http://schemas.openxmlformats.org/officeDocument/2006/relationships/oleObject" Target="../embeddings/oleObject215.bin"/><Relationship Id="rId10" Type="http://schemas.openxmlformats.org/officeDocument/2006/relationships/image" Target="../media/image177.wmf"/><Relationship Id="rId4" Type="http://schemas.openxmlformats.org/officeDocument/2006/relationships/image" Target="../media/image175.wmf"/><Relationship Id="rId9" Type="http://schemas.openxmlformats.org/officeDocument/2006/relationships/oleObject" Target="../embeddings/oleObject212.bin"/><Relationship Id="rId14" Type="http://schemas.openxmlformats.org/officeDocument/2006/relationships/image" Target="../media/image179.w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3" Type="http://schemas.openxmlformats.org/officeDocument/2006/relationships/hyperlink" Target="http://www.aw-bc.com/ide/idefiles/media/JavaTools/lnclmtrx.html" TargetMode="External"/><Relationship Id="rId7" Type="http://schemas.openxmlformats.org/officeDocument/2006/relationships/oleObject" Target="../embeddings/oleObject2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59.png"/><Relationship Id="rId5" Type="http://schemas.openxmlformats.org/officeDocument/2006/relationships/image" Target="../media/image171.wmf"/><Relationship Id="rId4" Type="http://schemas.openxmlformats.org/officeDocument/2006/relationships/oleObject" Target="../embeddings/oleObject216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3" Type="http://schemas.openxmlformats.org/officeDocument/2006/relationships/oleObject" Target="../embeddings/oleObject218.bin"/><Relationship Id="rId7" Type="http://schemas.openxmlformats.org/officeDocument/2006/relationships/oleObject" Target="../embeddings/oleObject2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84.wmf"/><Relationship Id="rId5" Type="http://schemas.openxmlformats.org/officeDocument/2006/relationships/oleObject" Target="../embeddings/oleObject219.bin"/><Relationship Id="rId4" Type="http://schemas.openxmlformats.org/officeDocument/2006/relationships/image" Target="../media/image18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21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w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w-bc.com/ide/idefiles/media/JavaTools/lnclmtrx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5" Type="http://schemas.openxmlformats.org/officeDocument/2006/relationships/image" Target="../media/image187.wmf"/><Relationship Id="rId4" Type="http://schemas.openxmlformats.org/officeDocument/2006/relationships/oleObject" Target="../embeddings/oleObject221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188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13" Type="http://schemas.openxmlformats.org/officeDocument/2006/relationships/oleObject" Target="../embeddings/oleObject228.bin"/><Relationship Id="rId3" Type="http://schemas.openxmlformats.org/officeDocument/2006/relationships/oleObject" Target="../embeddings/oleObject223.bin"/><Relationship Id="rId7" Type="http://schemas.openxmlformats.org/officeDocument/2006/relationships/oleObject" Target="../embeddings/oleObject225.bin"/><Relationship Id="rId12" Type="http://schemas.openxmlformats.org/officeDocument/2006/relationships/image" Target="../media/image19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227.bin"/><Relationship Id="rId5" Type="http://schemas.openxmlformats.org/officeDocument/2006/relationships/oleObject" Target="../embeddings/oleObject224.bin"/><Relationship Id="rId15" Type="http://schemas.openxmlformats.org/officeDocument/2006/relationships/image" Target="../media/image192.wmf"/><Relationship Id="rId10" Type="http://schemas.openxmlformats.org/officeDocument/2006/relationships/image" Target="../media/image190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226.bin"/><Relationship Id="rId14" Type="http://schemas.openxmlformats.org/officeDocument/2006/relationships/oleObject" Target="../embeddings/oleObject229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3" Type="http://schemas.openxmlformats.org/officeDocument/2006/relationships/oleObject" Target="../embeddings/oleObject230.bin"/><Relationship Id="rId7" Type="http://schemas.openxmlformats.org/officeDocument/2006/relationships/oleObject" Target="../embeddings/oleObject2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94.wmf"/><Relationship Id="rId5" Type="http://schemas.openxmlformats.org/officeDocument/2006/relationships/oleObject" Target="../embeddings/oleObject231.bin"/><Relationship Id="rId10" Type="http://schemas.openxmlformats.org/officeDocument/2006/relationships/image" Target="../media/image196.wmf"/><Relationship Id="rId4" Type="http://schemas.openxmlformats.org/officeDocument/2006/relationships/image" Target="../media/image193.wmf"/><Relationship Id="rId9" Type="http://schemas.openxmlformats.org/officeDocument/2006/relationships/oleObject" Target="../embeddings/oleObject233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6.bin"/><Relationship Id="rId13" Type="http://schemas.openxmlformats.org/officeDocument/2006/relationships/image" Target="../media/image201.wmf"/><Relationship Id="rId3" Type="http://schemas.openxmlformats.org/officeDocument/2006/relationships/image" Target="../media/image204.wmf"/><Relationship Id="rId7" Type="http://schemas.openxmlformats.org/officeDocument/2006/relationships/image" Target="../media/image198.wmf"/><Relationship Id="rId12" Type="http://schemas.openxmlformats.org/officeDocument/2006/relationships/oleObject" Target="../embeddings/oleObject238.bin"/><Relationship Id="rId17" Type="http://schemas.openxmlformats.org/officeDocument/2006/relationships/image" Target="../media/image20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40.bin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235.bin"/><Relationship Id="rId11" Type="http://schemas.openxmlformats.org/officeDocument/2006/relationships/image" Target="../media/image200.wmf"/><Relationship Id="rId5" Type="http://schemas.openxmlformats.org/officeDocument/2006/relationships/image" Target="../media/image197.wmf"/><Relationship Id="rId15" Type="http://schemas.openxmlformats.org/officeDocument/2006/relationships/image" Target="../media/image202.wmf"/><Relationship Id="rId10" Type="http://schemas.openxmlformats.org/officeDocument/2006/relationships/oleObject" Target="../embeddings/oleObject237.bin"/><Relationship Id="rId4" Type="http://schemas.openxmlformats.org/officeDocument/2006/relationships/oleObject" Target="../embeddings/oleObject234.bin"/><Relationship Id="rId9" Type="http://schemas.openxmlformats.org/officeDocument/2006/relationships/image" Target="../media/image199.wmf"/><Relationship Id="rId14" Type="http://schemas.openxmlformats.org/officeDocument/2006/relationships/oleObject" Target="../embeddings/oleObject239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3.bin"/><Relationship Id="rId13" Type="http://schemas.openxmlformats.org/officeDocument/2006/relationships/oleObject" Target="../embeddings/oleObject246.bin"/><Relationship Id="rId3" Type="http://schemas.openxmlformats.org/officeDocument/2006/relationships/image" Target="../media/image208.wmf"/><Relationship Id="rId7" Type="http://schemas.openxmlformats.org/officeDocument/2006/relationships/image" Target="../media/image206.wmf"/><Relationship Id="rId12" Type="http://schemas.openxmlformats.org/officeDocument/2006/relationships/oleObject" Target="../embeddings/oleObject2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6" Type="http://schemas.openxmlformats.org/officeDocument/2006/relationships/oleObject" Target="../embeddings/oleObject242.bin"/><Relationship Id="rId11" Type="http://schemas.openxmlformats.org/officeDocument/2006/relationships/image" Target="../media/image202.wmf"/><Relationship Id="rId5" Type="http://schemas.openxmlformats.org/officeDocument/2006/relationships/image" Target="../media/image205.wmf"/><Relationship Id="rId15" Type="http://schemas.openxmlformats.org/officeDocument/2006/relationships/oleObject" Target="../embeddings/oleObject247.bin"/><Relationship Id="rId10" Type="http://schemas.openxmlformats.org/officeDocument/2006/relationships/oleObject" Target="../embeddings/oleObject244.bin"/><Relationship Id="rId4" Type="http://schemas.openxmlformats.org/officeDocument/2006/relationships/oleObject" Target="../embeddings/oleObject241.bin"/><Relationship Id="rId9" Type="http://schemas.openxmlformats.org/officeDocument/2006/relationships/image" Target="../media/image207.wmf"/><Relationship Id="rId14" Type="http://schemas.openxmlformats.org/officeDocument/2006/relationships/image" Target="../media/image203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0.bin"/><Relationship Id="rId13" Type="http://schemas.openxmlformats.org/officeDocument/2006/relationships/image" Target="../media/image211.wmf"/><Relationship Id="rId18" Type="http://schemas.openxmlformats.org/officeDocument/2006/relationships/oleObject" Target="../embeddings/oleObject255.bin"/><Relationship Id="rId3" Type="http://schemas.openxmlformats.org/officeDocument/2006/relationships/image" Target="../media/image218.wmf"/><Relationship Id="rId21" Type="http://schemas.openxmlformats.org/officeDocument/2006/relationships/image" Target="../media/image215.wmf"/><Relationship Id="rId7" Type="http://schemas.openxmlformats.org/officeDocument/2006/relationships/image" Target="../media/image206.wmf"/><Relationship Id="rId12" Type="http://schemas.openxmlformats.org/officeDocument/2006/relationships/oleObject" Target="../embeddings/oleObject252.bin"/><Relationship Id="rId17" Type="http://schemas.openxmlformats.org/officeDocument/2006/relationships/image" Target="../media/image213.wmf"/><Relationship Id="rId25" Type="http://schemas.openxmlformats.org/officeDocument/2006/relationships/image" Target="../media/image21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54.bin"/><Relationship Id="rId20" Type="http://schemas.openxmlformats.org/officeDocument/2006/relationships/oleObject" Target="../embeddings/oleObject256.bin"/><Relationship Id="rId1" Type="http://schemas.openxmlformats.org/officeDocument/2006/relationships/vmlDrawing" Target="../drawings/vmlDrawing59.vml"/><Relationship Id="rId6" Type="http://schemas.openxmlformats.org/officeDocument/2006/relationships/oleObject" Target="../embeddings/oleObject249.bin"/><Relationship Id="rId11" Type="http://schemas.openxmlformats.org/officeDocument/2006/relationships/image" Target="../media/image210.wmf"/><Relationship Id="rId24" Type="http://schemas.openxmlformats.org/officeDocument/2006/relationships/oleObject" Target="../embeddings/oleObject258.bin"/><Relationship Id="rId5" Type="http://schemas.openxmlformats.org/officeDocument/2006/relationships/image" Target="../media/image209.wmf"/><Relationship Id="rId15" Type="http://schemas.openxmlformats.org/officeDocument/2006/relationships/image" Target="../media/image212.wmf"/><Relationship Id="rId23" Type="http://schemas.openxmlformats.org/officeDocument/2006/relationships/image" Target="../media/image216.wmf"/><Relationship Id="rId10" Type="http://schemas.openxmlformats.org/officeDocument/2006/relationships/oleObject" Target="../embeddings/oleObject251.bin"/><Relationship Id="rId19" Type="http://schemas.openxmlformats.org/officeDocument/2006/relationships/image" Target="../media/image214.wmf"/><Relationship Id="rId4" Type="http://schemas.openxmlformats.org/officeDocument/2006/relationships/oleObject" Target="../embeddings/oleObject248.bin"/><Relationship Id="rId9" Type="http://schemas.openxmlformats.org/officeDocument/2006/relationships/image" Target="../media/image207.wmf"/><Relationship Id="rId14" Type="http://schemas.openxmlformats.org/officeDocument/2006/relationships/oleObject" Target="../embeddings/oleObject253.bin"/><Relationship Id="rId22" Type="http://schemas.openxmlformats.org/officeDocument/2006/relationships/oleObject" Target="../embeddings/oleObject257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3" Type="http://schemas.openxmlformats.org/officeDocument/2006/relationships/oleObject" Target="../embeddings/oleObject259.bin"/><Relationship Id="rId7" Type="http://schemas.openxmlformats.org/officeDocument/2006/relationships/oleObject" Target="../embeddings/oleObject26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220.wmf"/><Relationship Id="rId5" Type="http://schemas.openxmlformats.org/officeDocument/2006/relationships/oleObject" Target="../embeddings/oleObject260.bin"/><Relationship Id="rId10" Type="http://schemas.openxmlformats.org/officeDocument/2006/relationships/image" Target="../media/image222.wmf"/><Relationship Id="rId4" Type="http://schemas.openxmlformats.org/officeDocument/2006/relationships/image" Target="../media/image219.wmf"/><Relationship Id="rId9" Type="http://schemas.openxmlformats.org/officeDocument/2006/relationships/oleObject" Target="../embeddings/oleObject262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wmf"/><Relationship Id="rId3" Type="http://schemas.openxmlformats.org/officeDocument/2006/relationships/oleObject" Target="../embeddings/oleObject263.bin"/><Relationship Id="rId7" Type="http://schemas.openxmlformats.org/officeDocument/2006/relationships/oleObject" Target="../embeddings/oleObject2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224.wmf"/><Relationship Id="rId5" Type="http://schemas.openxmlformats.org/officeDocument/2006/relationships/oleObject" Target="../embeddings/oleObject264.bin"/><Relationship Id="rId4" Type="http://schemas.openxmlformats.org/officeDocument/2006/relationships/image" Target="../media/image22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2.w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5" Type="http://schemas.openxmlformats.org/officeDocument/2006/relationships/image" Target="../media/image208.wmf"/><Relationship Id="rId4" Type="http://schemas.openxmlformats.org/officeDocument/2006/relationships/image" Target="../media/image224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png"/><Relationship Id="rId7" Type="http://schemas.openxmlformats.org/officeDocument/2006/relationships/image" Target="../media/image2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6" Type="http://schemas.openxmlformats.org/officeDocument/2006/relationships/oleObject" Target="../embeddings/oleObject268.bin"/><Relationship Id="rId5" Type="http://schemas.openxmlformats.org/officeDocument/2006/relationships/image" Target="../media/image226.wmf"/><Relationship Id="rId4" Type="http://schemas.openxmlformats.org/officeDocument/2006/relationships/oleObject" Target="../embeddings/oleObject267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png"/><Relationship Id="rId7" Type="http://schemas.openxmlformats.org/officeDocument/2006/relationships/image" Target="../media/image2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6" Type="http://schemas.openxmlformats.org/officeDocument/2006/relationships/oleObject" Target="../embeddings/oleObject270.bin"/><Relationship Id="rId5" Type="http://schemas.openxmlformats.org/officeDocument/2006/relationships/image" Target="../media/image229.wmf"/><Relationship Id="rId4" Type="http://schemas.openxmlformats.org/officeDocument/2006/relationships/oleObject" Target="../embeddings/oleObject269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231.wmf"/><Relationship Id="rId5" Type="http://schemas.openxmlformats.org/officeDocument/2006/relationships/oleObject" Target="../embeddings/oleObject271.bin"/><Relationship Id="rId4" Type="http://schemas.openxmlformats.org/officeDocument/2006/relationships/hyperlink" Target="http://www.aw-bc.com/ide/idefiles/media/JavaTools/lnclmtrx.html" TargetMode="Externa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6.vml"/><Relationship Id="rId5" Type="http://schemas.openxmlformats.org/officeDocument/2006/relationships/image" Target="../media/image234.wmf"/><Relationship Id="rId4" Type="http://schemas.openxmlformats.org/officeDocument/2006/relationships/oleObject" Target="../embeddings/oleObject272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7.vml"/><Relationship Id="rId4" Type="http://schemas.openxmlformats.org/officeDocument/2006/relationships/image" Target="../media/image236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wmf"/><Relationship Id="rId3" Type="http://schemas.openxmlformats.org/officeDocument/2006/relationships/oleObject" Target="../embeddings/oleObject274.bin"/><Relationship Id="rId7" Type="http://schemas.openxmlformats.org/officeDocument/2006/relationships/oleObject" Target="../embeddings/oleObject276.bin"/><Relationship Id="rId12" Type="http://schemas.openxmlformats.org/officeDocument/2006/relationships/image" Target="../media/image2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238.wmf"/><Relationship Id="rId11" Type="http://schemas.openxmlformats.org/officeDocument/2006/relationships/oleObject" Target="../embeddings/oleObject278.bin"/><Relationship Id="rId5" Type="http://schemas.openxmlformats.org/officeDocument/2006/relationships/oleObject" Target="../embeddings/oleObject275.bin"/><Relationship Id="rId10" Type="http://schemas.openxmlformats.org/officeDocument/2006/relationships/image" Target="../media/image240.wmf"/><Relationship Id="rId4" Type="http://schemas.openxmlformats.org/officeDocument/2006/relationships/image" Target="../media/image237.wmf"/><Relationship Id="rId9" Type="http://schemas.openxmlformats.org/officeDocument/2006/relationships/oleObject" Target="../embeddings/oleObject277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236.wmf"/><Relationship Id="rId5" Type="http://schemas.openxmlformats.org/officeDocument/2006/relationships/oleObject" Target="../embeddings/oleObject280.bin"/><Relationship Id="rId4" Type="http://schemas.openxmlformats.org/officeDocument/2006/relationships/image" Target="../media/image242.w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2.w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w-bc.com/ide/idefiles/media/JavaTools/lnclmtrx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0.vml"/><Relationship Id="rId5" Type="http://schemas.openxmlformats.org/officeDocument/2006/relationships/image" Target="../media/image243.wmf"/><Relationship Id="rId4" Type="http://schemas.openxmlformats.org/officeDocument/2006/relationships/oleObject" Target="../embeddings/oleObject281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png"/><Relationship Id="rId7" Type="http://schemas.openxmlformats.org/officeDocument/2006/relationships/image" Target="../media/image2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1.vml"/><Relationship Id="rId6" Type="http://schemas.openxmlformats.org/officeDocument/2006/relationships/oleObject" Target="../embeddings/oleObject283.bin"/><Relationship Id="rId5" Type="http://schemas.openxmlformats.org/officeDocument/2006/relationships/image" Target="../media/image244.wmf"/><Relationship Id="rId4" Type="http://schemas.openxmlformats.org/officeDocument/2006/relationships/oleObject" Target="../embeddings/oleObject282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247.wmf"/><Relationship Id="rId5" Type="http://schemas.openxmlformats.org/officeDocument/2006/relationships/oleObject" Target="../embeddings/oleObject285.bin"/><Relationship Id="rId4" Type="http://schemas.openxmlformats.org/officeDocument/2006/relationships/image" Target="../media/image244.w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3.vml"/><Relationship Id="rId4" Type="http://schemas.openxmlformats.org/officeDocument/2006/relationships/image" Target="../media/image245.wmf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wmf"/><Relationship Id="rId13" Type="http://schemas.openxmlformats.org/officeDocument/2006/relationships/oleObject" Target="../embeddings/oleObject292.bin"/><Relationship Id="rId3" Type="http://schemas.openxmlformats.org/officeDocument/2006/relationships/oleObject" Target="../embeddings/oleObject287.bin"/><Relationship Id="rId7" Type="http://schemas.openxmlformats.org/officeDocument/2006/relationships/oleObject" Target="../embeddings/oleObject289.bin"/><Relationship Id="rId12" Type="http://schemas.openxmlformats.org/officeDocument/2006/relationships/image" Target="../media/image25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2.wmf"/><Relationship Id="rId1" Type="http://schemas.openxmlformats.org/officeDocument/2006/relationships/vmlDrawing" Target="../drawings/vmlDrawing74.vml"/><Relationship Id="rId6" Type="http://schemas.openxmlformats.org/officeDocument/2006/relationships/image" Target="../media/image244.wmf"/><Relationship Id="rId11" Type="http://schemas.openxmlformats.org/officeDocument/2006/relationships/oleObject" Target="../embeddings/oleObject291.bin"/><Relationship Id="rId5" Type="http://schemas.openxmlformats.org/officeDocument/2006/relationships/oleObject" Target="../embeddings/oleObject288.bin"/><Relationship Id="rId15" Type="http://schemas.openxmlformats.org/officeDocument/2006/relationships/oleObject" Target="../embeddings/oleObject293.bin"/><Relationship Id="rId10" Type="http://schemas.openxmlformats.org/officeDocument/2006/relationships/image" Target="../media/image249.wmf"/><Relationship Id="rId4" Type="http://schemas.openxmlformats.org/officeDocument/2006/relationships/image" Target="../media/image245.wmf"/><Relationship Id="rId9" Type="http://schemas.openxmlformats.org/officeDocument/2006/relationships/oleObject" Target="../embeddings/oleObject290.bin"/><Relationship Id="rId14" Type="http://schemas.openxmlformats.org/officeDocument/2006/relationships/image" Target="../media/image251.wmf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wmf"/><Relationship Id="rId3" Type="http://schemas.openxmlformats.org/officeDocument/2006/relationships/oleObject" Target="../embeddings/oleObject294.bin"/><Relationship Id="rId7" Type="http://schemas.openxmlformats.org/officeDocument/2006/relationships/oleObject" Target="../embeddings/oleObject2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5.vml"/><Relationship Id="rId6" Type="http://schemas.openxmlformats.org/officeDocument/2006/relationships/image" Target="../media/image251.wmf"/><Relationship Id="rId5" Type="http://schemas.openxmlformats.org/officeDocument/2006/relationships/oleObject" Target="../embeddings/oleObject295.bin"/><Relationship Id="rId10" Type="http://schemas.openxmlformats.org/officeDocument/2006/relationships/image" Target="../media/image254.wmf"/><Relationship Id="rId4" Type="http://schemas.openxmlformats.org/officeDocument/2006/relationships/image" Target="../media/image250.wmf"/><Relationship Id="rId9" Type="http://schemas.openxmlformats.org/officeDocument/2006/relationships/oleObject" Target="../embeddings/oleObject297.bin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99.bin"/><Relationship Id="rId2" Type="http://schemas.openxmlformats.org/officeDocument/2006/relationships/tags" Target="../tags/tag2.xml"/><Relationship Id="rId1" Type="http://schemas.openxmlformats.org/officeDocument/2006/relationships/vmlDrawing" Target="../drawings/vmlDrawing76.vml"/><Relationship Id="rId6" Type="http://schemas.openxmlformats.org/officeDocument/2006/relationships/image" Target="../media/image253.wmf"/><Relationship Id="rId5" Type="http://schemas.openxmlformats.org/officeDocument/2006/relationships/oleObject" Target="../embeddings/oleObject298.bin"/><Relationship Id="rId10" Type="http://schemas.openxmlformats.org/officeDocument/2006/relationships/image" Target="../media/image256.wmf"/><Relationship Id="rId4" Type="http://schemas.openxmlformats.org/officeDocument/2006/relationships/image" Target="../media/image257.png"/><Relationship Id="rId9" Type="http://schemas.openxmlformats.org/officeDocument/2006/relationships/oleObject" Target="../embeddings/oleObject300.bin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302.bin"/><Relationship Id="rId2" Type="http://schemas.openxmlformats.org/officeDocument/2006/relationships/tags" Target="../tags/tag3.xml"/><Relationship Id="rId1" Type="http://schemas.openxmlformats.org/officeDocument/2006/relationships/vmlDrawing" Target="../drawings/vmlDrawing77.vml"/><Relationship Id="rId6" Type="http://schemas.openxmlformats.org/officeDocument/2006/relationships/image" Target="../media/image253.wmf"/><Relationship Id="rId5" Type="http://schemas.openxmlformats.org/officeDocument/2006/relationships/oleObject" Target="../embeddings/oleObject301.bin"/><Relationship Id="rId10" Type="http://schemas.openxmlformats.org/officeDocument/2006/relationships/image" Target="../media/image259.wmf"/><Relationship Id="rId4" Type="http://schemas.openxmlformats.org/officeDocument/2006/relationships/image" Target="../media/image257.png"/><Relationship Id="rId9" Type="http://schemas.openxmlformats.org/officeDocument/2006/relationships/oleObject" Target="../embeddings/oleObject30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2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765175"/>
            <a:ext cx="7772400" cy="914400"/>
          </a:xfrm>
        </p:spPr>
        <p:txBody>
          <a:bodyPr/>
          <a:lstStyle/>
          <a:p>
            <a:r>
              <a:rPr lang="en-US" b="1" dirty="0"/>
              <a:t>MA1506</a:t>
            </a:r>
            <a:br>
              <a:rPr lang="en-US" b="1" dirty="0"/>
            </a:br>
            <a:r>
              <a:rPr lang="en-US" dirty="0"/>
              <a:t>Mathematics II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7224" y="2000240"/>
            <a:ext cx="7772400" cy="2016125"/>
          </a:xfrm>
        </p:spPr>
        <p:txBody>
          <a:bodyPr/>
          <a:lstStyle/>
          <a:p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Chapter 7</a:t>
            </a:r>
          </a:p>
          <a:p>
            <a:r>
              <a:rPr lang="en-US" sz="3600" dirty="0" smtClean="0"/>
              <a:t>Systems </a:t>
            </a:r>
            <a:r>
              <a:rPr lang="en-US" sz="3600" dirty="0"/>
              <a:t>of First Order ODEs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426C-A0B7-40A9-9BCD-751E871CD6F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3743324" cy="461946"/>
          </a:xfrm>
        </p:spPr>
        <p:txBody>
          <a:bodyPr/>
          <a:lstStyle/>
          <a:p>
            <a:pPr algn="l"/>
            <a:r>
              <a:rPr lang="en-US" sz="2800" dirty="0" smtClean="0"/>
              <a:t>There are three cases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071546"/>
            <a:ext cx="7772400" cy="107157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Case 1</a:t>
            </a:r>
            <a:r>
              <a:rPr lang="en-US" sz="2800" dirty="0" smtClean="0"/>
              <a:t>: Two distinct real roots (</a:t>
            </a:r>
            <a:r>
              <a:rPr lang="en-US" sz="2800" dirty="0" err="1" smtClean="0"/>
              <a:t>eigenvalues</a:t>
            </a:r>
            <a:r>
              <a:rPr lang="en-US" sz="2800" dirty="0" smtClean="0"/>
              <a:t>)</a:t>
            </a:r>
          </a:p>
          <a:p>
            <a:pPr>
              <a:buNone/>
            </a:pPr>
            <a:r>
              <a:rPr lang="en-US" sz="2800" dirty="0" smtClean="0"/>
              <a:t>              i.e.,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2500306"/>
            <a:ext cx="6923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Suppose two distinct real </a:t>
            </a:r>
            <a:r>
              <a:rPr lang="en-US" dirty="0" err="1" smtClean="0"/>
              <a:t>eigenvalues</a:t>
            </a:r>
            <a:r>
              <a:rPr lang="en-US" dirty="0" smtClean="0"/>
              <a:t> are </a:t>
            </a:r>
            <a:endParaRPr lang="en-US" dirty="0"/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7500958" y="2500306"/>
          <a:ext cx="840249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5" name="Equation" r:id="rId3" imgW="711000" imgH="393480" progId="Equation.DSMT4">
                  <p:embed/>
                </p:oleObj>
              </mc:Choice>
              <mc:Fallback>
                <p:oleObj name="Equation" r:id="rId3" imgW="71100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0958" y="2500306"/>
                        <a:ext cx="840249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4348" y="3143248"/>
            <a:ext cx="6806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find the corresponding eigenvectors</a:t>
            </a:r>
            <a:endParaRPr lang="en-US" dirty="0"/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7500958" y="3071810"/>
          <a:ext cx="857256" cy="542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6" name="Equation" r:id="rId5" imgW="622080" imgH="393480" progId="Equation.DSMT4">
                  <p:embed/>
                </p:oleObj>
              </mc:Choice>
              <mc:Fallback>
                <p:oleObj name="Equation" r:id="rId5" imgW="62208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0958" y="3071810"/>
                        <a:ext cx="857256" cy="5423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85786" y="3714752"/>
            <a:ext cx="663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</a:t>
            </a:r>
            <a:endParaRPr lang="en-US" dirty="0"/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1857356" y="3886203"/>
          <a:ext cx="2000264" cy="400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7" name="Equation" r:id="rId7" imgW="1968480" imgH="393480" progId="Equation.DSMT4">
                  <p:embed/>
                </p:oleObj>
              </mc:Choice>
              <mc:Fallback>
                <p:oleObj name="Equation" r:id="rId7" imgW="1968480" imgH="393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3886203"/>
                        <a:ext cx="2000264" cy="4000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4572000" y="3892556"/>
          <a:ext cx="203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8" name="Equation" r:id="rId9" imgW="2031840" imgH="393480" progId="Equation.DSMT4">
                  <p:embed/>
                </p:oleObj>
              </mc:Choice>
              <mc:Fallback>
                <p:oleObj name="Equation" r:id="rId9" imgW="2031840" imgH="393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892556"/>
                        <a:ext cx="203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1928794" y="5143512"/>
          <a:ext cx="1071570" cy="729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9" name="Equation" r:id="rId11" imgW="596880" imgH="406080" progId="Equation.DSMT4">
                  <p:embed/>
                </p:oleObj>
              </mc:Choice>
              <mc:Fallback>
                <p:oleObj name="Equation" r:id="rId11" imgW="596880" imgH="4060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5143512"/>
                        <a:ext cx="1071570" cy="729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4214810" y="5214950"/>
          <a:ext cx="1071570" cy="685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0" name="Equation" r:id="rId13" imgW="634680" imgH="406080" progId="Equation.DSMT4">
                  <p:embed/>
                </p:oleObj>
              </mc:Choice>
              <mc:Fallback>
                <p:oleObj name="Equation" r:id="rId13" imgW="634680" imgH="4060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0" y="5214950"/>
                        <a:ext cx="1071570" cy="6858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214678" y="5286388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2910" y="4357694"/>
            <a:ext cx="828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We have  two (linearly independent) solutions</a:t>
            </a:r>
            <a:endParaRPr lang="en-US" dirty="0"/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2857488" y="1643050"/>
          <a:ext cx="2565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1" name="Equation" r:id="rId15" imgW="2565360" imgH="495000" progId="Equation.DSMT4">
                  <p:embed/>
                </p:oleObj>
              </mc:Choice>
              <mc:Fallback>
                <p:oleObj name="Equation" r:id="rId15" imgW="2565360" imgH="4950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1643050"/>
                        <a:ext cx="2565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6715140" y="285728"/>
            <a:ext cx="2214578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7.1 Solving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System of ODEs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9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642918"/>
            <a:ext cx="4357718" cy="571504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The general solution is </a:t>
            </a:r>
            <a:endParaRPr lang="en-US" sz="2800" dirty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2500298" y="1357298"/>
          <a:ext cx="4019175" cy="846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8" name="Equation" r:id="rId3" imgW="1930320" imgH="406080" progId="Equation.DSMT4">
                  <p:embed/>
                </p:oleObj>
              </mc:Choice>
              <mc:Fallback>
                <p:oleObj name="Equation" r:id="rId3" imgW="1930320" imgH="406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1357298"/>
                        <a:ext cx="4019175" cy="8461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00100" y="2500306"/>
            <a:ext cx="1265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</a:t>
            </a:r>
            <a:endParaRPr lang="en-US" dirty="0"/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285984" y="2428868"/>
          <a:ext cx="863604" cy="581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9" name="Equation" r:id="rId5" imgW="583920" imgH="393480" progId="Equation.DSMT4">
                  <p:embed/>
                </p:oleObj>
              </mc:Choice>
              <mc:Fallback>
                <p:oleObj name="Equation" r:id="rId5" imgW="58392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2428868"/>
                        <a:ext cx="863604" cy="5819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86116" y="2500306"/>
            <a:ext cx="3586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 any real numbers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15140" y="1428736"/>
            <a:ext cx="1443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…..(C1)</a:t>
            </a:r>
            <a:endParaRPr lang="en-US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715140" y="285728"/>
            <a:ext cx="2214578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7.1 Solving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System of ODEs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6815158" cy="461946"/>
          </a:xfrm>
        </p:spPr>
        <p:txBody>
          <a:bodyPr/>
          <a:lstStyle/>
          <a:p>
            <a:pPr algn="l"/>
            <a:r>
              <a:rPr lang="en-US" sz="2800" dirty="0" smtClean="0">
                <a:solidFill>
                  <a:srgbClr val="C00000"/>
                </a:solidFill>
              </a:rPr>
              <a:t>Case 2</a:t>
            </a:r>
            <a:r>
              <a:rPr lang="en-US" sz="2800" dirty="0" smtClean="0">
                <a:solidFill>
                  <a:schemeClr val="tx1"/>
                </a:solidFill>
              </a:rPr>
              <a:t>: Two complex roots (</a:t>
            </a:r>
            <a:r>
              <a:rPr lang="en-US" sz="2800" dirty="0" err="1" smtClean="0">
                <a:solidFill>
                  <a:schemeClr val="tx1"/>
                </a:solidFill>
              </a:rPr>
              <a:t>eigenvalues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4929198"/>
            <a:ext cx="2071702" cy="52386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is given by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071670" y="1142984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i.e.,</a:t>
            </a:r>
            <a:endParaRPr lang="en-US" dirty="0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2857488" y="1142984"/>
          <a:ext cx="2552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1" name="Equation" r:id="rId3" imgW="2552400" imgH="495000" progId="Equation.DSMT4">
                  <p:embed/>
                </p:oleObj>
              </mc:Choice>
              <mc:Fallback>
                <p:oleObj name="Equation" r:id="rId3" imgW="2552400" imgH="495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1142984"/>
                        <a:ext cx="25527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57224" y="1857364"/>
            <a:ext cx="4724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one complex </a:t>
            </a:r>
            <a:r>
              <a:rPr lang="en-US" dirty="0" err="1" smtClean="0"/>
              <a:t>eigenvalue</a:t>
            </a:r>
            <a:r>
              <a:rPr lang="en-US" dirty="0" smtClean="0"/>
              <a:t> is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0377" y="2428868"/>
            <a:ext cx="5690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the 2</a:t>
            </a:r>
            <a:r>
              <a:rPr lang="en-US" baseline="30000" dirty="0" smtClean="0"/>
              <a:t>nd</a:t>
            </a:r>
            <a:r>
              <a:rPr lang="en-US" dirty="0" smtClean="0"/>
              <a:t> complex </a:t>
            </a:r>
            <a:r>
              <a:rPr lang="en-US" dirty="0" err="1" smtClean="0"/>
              <a:t>eigenvalue</a:t>
            </a:r>
            <a:r>
              <a:rPr lang="en-US" dirty="0" smtClean="0"/>
              <a:t> is</a:t>
            </a:r>
            <a:endParaRPr lang="en-US" dirty="0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5457832" y="1785926"/>
          <a:ext cx="471490" cy="602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2" name="Equation" r:id="rId5" imgW="228600" imgH="291960" progId="Equation.DSMT4">
                  <p:embed/>
                </p:oleObj>
              </mc:Choice>
              <mc:Fallback>
                <p:oleObj name="Equation" r:id="rId5" imgW="228600" imgH="2919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832" y="1785926"/>
                        <a:ext cx="471490" cy="6024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6429388" y="2428868"/>
          <a:ext cx="484190" cy="60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3" name="Equation" r:id="rId7" imgW="253800" imgH="317160" progId="Equation.DSMT4">
                  <p:embed/>
                </p:oleObj>
              </mc:Choice>
              <mc:Fallback>
                <p:oleObj name="Equation" r:id="rId7" imgW="253800" imgH="3171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8" y="2428868"/>
                        <a:ext cx="484190" cy="60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77383" y="3071810"/>
            <a:ext cx="4123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is the conjugate of</a:t>
            </a:r>
            <a:endParaRPr lang="en-US" dirty="0"/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5000628" y="3071810"/>
          <a:ext cx="471487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4" name="Equation" r:id="rId9" imgW="228600" imgH="291960" progId="Equation.DSMT4">
                  <p:embed/>
                </p:oleObj>
              </mc:Choice>
              <mc:Fallback>
                <p:oleObj name="Equation" r:id="rId9" imgW="228600" imgH="2919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8" y="3071810"/>
                        <a:ext cx="471487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5929322" y="1857364"/>
          <a:ext cx="1531033" cy="498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5" name="Equation" r:id="rId10" imgW="1091880" imgH="355320" progId="Equation.DSMT4">
                  <p:embed/>
                </p:oleObj>
              </mc:Choice>
              <mc:Fallback>
                <p:oleObj name="Equation" r:id="rId10" imgW="1091880" imgH="35532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22" y="1857364"/>
                        <a:ext cx="1531033" cy="498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6929454" y="2428868"/>
          <a:ext cx="1645626" cy="54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6" name="Equation" r:id="rId12" imgW="1079280" imgH="355320" progId="Equation.DSMT4">
                  <p:embed/>
                </p:oleObj>
              </mc:Choice>
              <mc:Fallback>
                <p:oleObj name="Equation" r:id="rId12" imgW="1079280" imgH="35532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54" y="2428868"/>
                        <a:ext cx="1645626" cy="54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28662" y="3714752"/>
            <a:ext cx="5006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complex  </a:t>
            </a:r>
            <a:r>
              <a:rPr lang="en-US" dirty="0" err="1" smtClean="0"/>
              <a:t>eigenvalue</a:t>
            </a:r>
            <a:endParaRPr lang="en-US" dirty="0"/>
          </a:p>
        </p:txBody>
      </p:sp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5929322" y="3714752"/>
          <a:ext cx="471488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7" name="Equation" r:id="rId14" imgW="228600" imgH="291960" progId="Equation.DSMT4">
                  <p:embed/>
                </p:oleObj>
              </mc:Choice>
              <mc:Fallback>
                <p:oleObj name="Equation" r:id="rId14" imgW="228600" imgH="2919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22" y="3714752"/>
                        <a:ext cx="471488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28662" y="4357694"/>
            <a:ext cx="7925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corresponding complex eigenvector  w=</a:t>
            </a:r>
            <a:r>
              <a:rPr lang="en-US" dirty="0" err="1" smtClean="0"/>
              <a:t>u+iv</a:t>
            </a:r>
            <a:endParaRPr lang="en-US" dirty="0"/>
          </a:p>
        </p:txBody>
      </p:sp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3357553" y="5000636"/>
          <a:ext cx="2544409" cy="536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8" name="Equation" r:id="rId15" imgW="1866600" imgH="393480" progId="Equation.DSMT4">
                  <p:embed/>
                </p:oleObj>
              </mc:Choice>
              <mc:Fallback>
                <p:oleObj name="Equation" r:id="rId15" imgW="1866600" imgH="3934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3" y="5000636"/>
                        <a:ext cx="2544409" cy="5365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6715140" y="285728"/>
            <a:ext cx="2214578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7.1 Solving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System of ODEs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6" grpId="0"/>
      <p:bldP spid="8" grpId="0"/>
      <p:bldP spid="11" grpId="0"/>
      <p:bldP spid="15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857232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</a:t>
            </a:r>
            <a:endParaRPr lang="en-US" dirty="0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1857356" y="642918"/>
          <a:ext cx="1300170" cy="794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8" name="Equation" r:id="rId3" imgW="457200" imgH="279360" progId="Equation.DSMT4">
                  <p:embed/>
                </p:oleObj>
              </mc:Choice>
              <mc:Fallback>
                <p:oleObj name="Equation" r:id="rId3" imgW="457200" imgH="279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642918"/>
                        <a:ext cx="1300170" cy="794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14678" y="857232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a solution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7224" y="1428736"/>
            <a:ext cx="5362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However it is a complex-valued 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1857364"/>
            <a:ext cx="4977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want real-valued solutions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7224" y="2285992"/>
            <a:ext cx="81563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get two (linearly </a:t>
            </a:r>
            <a:r>
              <a:rPr lang="en-US" dirty="0" err="1" smtClean="0"/>
              <a:t>indep</a:t>
            </a:r>
            <a:r>
              <a:rPr lang="en-US" dirty="0" smtClean="0"/>
              <a:t>) real solutions from</a:t>
            </a:r>
          </a:p>
          <a:p>
            <a:r>
              <a:rPr lang="en-US" dirty="0" smtClean="0"/>
              <a:t>this complex-valued solution.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43570" y="2714620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How?</a:t>
            </a:r>
            <a:endParaRPr lang="en-US" dirty="0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857224" y="3214686"/>
          <a:ext cx="1300163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9" name="Equation" r:id="rId5" imgW="457200" imgH="279360" progId="Equation.DSMT4">
                  <p:embed/>
                </p:oleObj>
              </mc:Choice>
              <mc:Fallback>
                <p:oleObj name="Equation" r:id="rId5" imgW="457200" imgH="279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3214686"/>
                        <a:ext cx="1300163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2143108" y="3429000"/>
          <a:ext cx="5341364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0" name="Equation" r:id="rId6" imgW="3085920" imgH="330120" progId="Equation.DSMT4">
                  <p:embed/>
                </p:oleObj>
              </mc:Choice>
              <mc:Fallback>
                <p:oleObj name="Equation" r:id="rId6" imgW="3085920" imgH="3301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3429000"/>
                        <a:ext cx="5341364" cy="5715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2214546" y="4000504"/>
          <a:ext cx="5072098" cy="65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1" name="Equation" r:id="rId8" imgW="2946240" imgH="380880" progId="Equation.DSMT4">
                  <p:embed/>
                </p:oleObj>
              </mc:Choice>
              <mc:Fallback>
                <p:oleObj name="Equation" r:id="rId8" imgW="2946240" imgH="3808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4000504"/>
                        <a:ext cx="5072098" cy="65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2214546" y="4572008"/>
          <a:ext cx="4714908" cy="740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2" name="Equation" r:id="rId10" imgW="2425680" imgH="380880" progId="Equation.DSMT4">
                  <p:embed/>
                </p:oleObj>
              </mc:Choice>
              <mc:Fallback>
                <p:oleObj name="Equation" r:id="rId10" imgW="2425680" imgH="3808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4572008"/>
                        <a:ext cx="4714908" cy="7405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2214546" y="5192742"/>
          <a:ext cx="4786346" cy="743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3" name="Equation" r:id="rId12" imgW="2450880" imgH="380880" progId="Equation.DSMT4">
                  <p:embed/>
                </p:oleObj>
              </mc:Choice>
              <mc:Fallback>
                <p:oleObj name="Equation" r:id="rId12" imgW="2450880" imgH="3808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5192742"/>
                        <a:ext cx="4786346" cy="743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6715140" y="285728"/>
            <a:ext cx="2214578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7.1 Solving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System of ODEs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500042"/>
            <a:ext cx="5522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Real part of  the complex solution</a:t>
            </a:r>
            <a:endParaRPr lang="en-US" dirty="0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1571604" y="1000108"/>
          <a:ext cx="3889387" cy="666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4" name="Equation" r:id="rId3" imgW="2222280" imgH="380880" progId="Equation.DSMT4">
                  <p:embed/>
                </p:oleObj>
              </mc:Choice>
              <mc:Fallback>
                <p:oleObj name="Equation" r:id="rId3" imgW="2222280" imgH="380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1000108"/>
                        <a:ext cx="3889387" cy="666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2910" y="1643050"/>
            <a:ext cx="7043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imaginary part of the complex solution </a:t>
            </a:r>
            <a:endParaRPr lang="en-US" dirty="0"/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1643042" y="2214554"/>
          <a:ext cx="3632218" cy="619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5" name="Equation" r:id="rId5" imgW="2234880" imgH="380880" progId="Equation.DSMT4">
                  <p:embed/>
                </p:oleObj>
              </mc:Choice>
              <mc:Fallback>
                <p:oleObj name="Equation" r:id="rId5" imgW="2234880" imgH="3808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2214554"/>
                        <a:ext cx="3632218" cy="619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2910" y="3071810"/>
            <a:ext cx="7228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 two real-valued (linearly </a:t>
            </a:r>
            <a:r>
              <a:rPr lang="en-US" dirty="0" err="1" smtClean="0"/>
              <a:t>indep</a:t>
            </a:r>
            <a:r>
              <a:rPr lang="en-US" dirty="0" smtClean="0"/>
              <a:t>) solutions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2910" y="3643314"/>
            <a:ext cx="3805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general solution is</a:t>
            </a:r>
            <a:endParaRPr lang="en-US" dirty="0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2071670" y="4143380"/>
          <a:ext cx="4786346" cy="1501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6" name="Equation" r:id="rId7" imgW="2590560" imgH="812520" progId="Equation.DSMT4">
                  <p:embed/>
                </p:oleObj>
              </mc:Choice>
              <mc:Fallback>
                <p:oleObj name="Equation" r:id="rId7" imgW="2590560" imgH="8125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4143380"/>
                        <a:ext cx="4786346" cy="15015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785786" y="5472127"/>
          <a:ext cx="428628" cy="742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7" name="Equation" r:id="rId9" imgW="190440" imgH="330120" progId="Equation.DSMT4">
                  <p:embed/>
                </p:oleObj>
              </mc:Choice>
              <mc:Fallback>
                <p:oleObj name="Equation" r:id="rId9" imgW="190440" imgH="3301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5472127"/>
                        <a:ext cx="428628" cy="742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1428728" y="5525915"/>
          <a:ext cx="450609" cy="689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8" name="Equation" r:id="rId11" imgW="215640" imgH="330120" progId="Equation.DSMT4">
                  <p:embed/>
                </p:oleObj>
              </mc:Choice>
              <mc:Fallback>
                <p:oleObj name="Equation" r:id="rId11" imgW="215640" imgH="3301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5525915"/>
                        <a:ext cx="450609" cy="6891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000232" y="5572140"/>
            <a:ext cx="3586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 any real numbers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29454" y="5000636"/>
            <a:ext cx="1443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…..(C2)</a:t>
            </a:r>
            <a:endParaRPr lang="en-US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5140" y="285728"/>
            <a:ext cx="2214578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7.1 Solving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System of ODEs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4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3957638" cy="461946"/>
          </a:xfrm>
        </p:spPr>
        <p:txBody>
          <a:bodyPr/>
          <a:lstStyle/>
          <a:p>
            <a:pPr algn="l"/>
            <a:r>
              <a:rPr lang="en-US" sz="2800" dirty="0" smtClean="0"/>
              <a:t>Do we need to consider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101917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Since it will induce the same general </a:t>
            </a:r>
          </a:p>
          <a:p>
            <a:pPr>
              <a:buNone/>
            </a:pPr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4714876" y="571480"/>
          <a:ext cx="484187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8" name="Equation" r:id="rId3" imgW="253800" imgH="317160" progId="Equation.DSMT4">
                  <p:embed/>
                </p:oleObj>
              </mc:Choice>
              <mc:Fallback>
                <p:oleObj name="Equation" r:id="rId3" imgW="253800" imgH="3171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6" y="571480"/>
                        <a:ext cx="484187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5786" y="1214422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ANS: NO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786" y="314324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endParaRPr lang="en-US" dirty="0"/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2214546" y="3143248"/>
          <a:ext cx="2390481" cy="522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9" name="Equation" r:id="rId5" imgW="1511280" imgH="330120" progId="Equation.DSMT4">
                  <p:embed/>
                </p:oleObj>
              </mc:Choice>
              <mc:Fallback>
                <p:oleObj name="Equation" r:id="rId5" imgW="1511280" imgH="3301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3143248"/>
                        <a:ext cx="2390481" cy="522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2214546" y="3786190"/>
          <a:ext cx="2286016" cy="608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0" name="Equation" r:id="rId7" imgW="1574640" imgH="419040" progId="Equation.DSMT4">
                  <p:embed/>
                </p:oleObj>
              </mc:Choice>
              <mc:Fallback>
                <p:oleObj name="Equation" r:id="rId7" imgW="1574640" imgH="419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3786190"/>
                        <a:ext cx="2286016" cy="608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2214546" y="4500570"/>
          <a:ext cx="2382967" cy="546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1" name="Equation" r:id="rId9" imgW="1549080" imgH="355320" progId="Equation.DSMT4">
                  <p:embed/>
                </p:oleObj>
              </mc:Choice>
              <mc:Fallback>
                <p:oleObj name="Equation" r:id="rId9" imgW="1549080" imgH="3553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4500570"/>
                        <a:ext cx="2382967" cy="5469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2214546" y="5072074"/>
          <a:ext cx="2771556" cy="641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2" name="Equation" r:id="rId11" imgW="1536480" imgH="355320" progId="Equation.DSMT4">
                  <p:embed/>
                </p:oleObj>
              </mc:Choice>
              <mc:Fallback>
                <p:oleObj name="Equation" r:id="rId11" imgW="1536480" imgH="3553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5072074"/>
                        <a:ext cx="2771556" cy="641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051720" y="5805264"/>
            <a:ext cx="167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eigenvalue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067944" y="5733256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eigenvector</a:t>
            </a:r>
            <a:endParaRPr lang="en-US" sz="2400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5140" y="285728"/>
            <a:ext cx="2214578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7.1 Solving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System of ODEs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 bwMode="auto">
          <a:xfrm rot="5400000" flipH="1" flipV="1">
            <a:off x="2879812" y="5625244"/>
            <a:ext cx="432048" cy="21602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16200000" flipV="1">
            <a:off x="4103948" y="5481228"/>
            <a:ext cx="432048" cy="3600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6457968" cy="604822"/>
          </a:xfrm>
        </p:spPr>
        <p:txBody>
          <a:bodyPr/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Case 3: Only one real root (</a:t>
            </a:r>
            <a:r>
              <a:rPr lang="en-US" sz="2800" dirty="0" err="1" smtClean="0">
                <a:solidFill>
                  <a:schemeClr val="tx1"/>
                </a:solidFill>
              </a:rPr>
              <a:t>eigenvalue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4546" y="1142984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i.e.,</a:t>
            </a:r>
            <a:endParaRPr lang="en-US" dirty="0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2928926" y="1214422"/>
          <a:ext cx="2565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0" name="Equation" r:id="rId3" imgW="2565360" imgH="495000" progId="Equation.DSMT4">
                  <p:embed/>
                </p:oleObj>
              </mc:Choice>
              <mc:Fallback>
                <p:oleObj name="Equation" r:id="rId3" imgW="2565360" imgH="495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1214422"/>
                        <a:ext cx="2565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715140" y="285728"/>
            <a:ext cx="2214578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7.1 Solving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System of ODEs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897409" y="2760904"/>
            <a:ext cx="5925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we skip this case in this module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500042"/>
            <a:ext cx="2028812" cy="519106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Examples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3786182" y="357166"/>
          <a:ext cx="2505500" cy="1152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2" name="Equation" r:id="rId3" imgW="1904760" imgH="876240" progId="Equation.DSMT4">
                  <p:embed/>
                </p:oleObj>
              </mc:Choice>
              <mc:Fallback>
                <p:oleObj name="Equation" r:id="rId3" imgW="1904760" imgH="876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357166"/>
                        <a:ext cx="2505500" cy="11525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00298" y="571480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Solve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1571612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428728" y="1428736"/>
          <a:ext cx="1803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3" name="Equation" r:id="rId5" imgW="1803240" imgH="876240" progId="Equation.DSMT4">
                  <p:embed/>
                </p:oleObj>
              </mc:Choice>
              <mc:Fallback>
                <p:oleObj name="Equation" r:id="rId5" imgW="1803240" imgH="876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1428736"/>
                        <a:ext cx="18034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4348" y="2357430"/>
            <a:ext cx="2765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Eigenvalues</a:t>
            </a:r>
            <a:r>
              <a:rPr lang="en-US" dirty="0" smtClean="0"/>
              <a:t> are</a:t>
            </a:r>
            <a:endParaRPr lang="en-US" dirty="0"/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3643306" y="2357430"/>
          <a:ext cx="1143008" cy="478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4" name="Equation" r:id="rId7" imgW="939600" imgH="393480" progId="Equation.DSMT4">
                  <p:embed/>
                </p:oleObj>
              </mc:Choice>
              <mc:Fallback>
                <p:oleObj name="Equation" r:id="rId7" imgW="93960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2357430"/>
                        <a:ext cx="1143008" cy="4788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5072066" y="2357430"/>
          <a:ext cx="1170347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5" name="Equation" r:id="rId9" imgW="990360" imgH="393480" progId="Equation.DSMT4">
                  <p:embed/>
                </p:oleObj>
              </mc:Choice>
              <mc:Fallback>
                <p:oleObj name="Equation" r:id="rId9" imgW="990360" imgH="393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6" y="2357430"/>
                        <a:ext cx="1170347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14348" y="2928934"/>
            <a:ext cx="5307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Corresponding eigenvectors are</a:t>
            </a:r>
            <a:endParaRPr lang="en-US" dirty="0"/>
          </a:p>
        </p:txBody>
      </p:sp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1000100" y="3857628"/>
          <a:ext cx="1500198" cy="131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6" name="Equation" r:id="rId11" imgW="1002960" imgH="876240" progId="Equation.DSMT4">
                  <p:embed/>
                </p:oleObj>
              </mc:Choice>
              <mc:Fallback>
                <p:oleObj name="Equation" r:id="rId11" imgW="1002960" imgH="8762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3857628"/>
                        <a:ext cx="1500198" cy="131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3643306" y="3857628"/>
          <a:ext cx="1571636" cy="1275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7" name="Equation" r:id="rId13" imgW="1079280" imgH="876240" progId="Equation.DSMT4">
                  <p:embed/>
                </p:oleObj>
              </mc:Choice>
              <mc:Fallback>
                <p:oleObj name="Equation" r:id="rId13" imgW="1079280" imgH="8762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3857628"/>
                        <a:ext cx="1571636" cy="1275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5140" y="285728"/>
            <a:ext cx="2214578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7.1 Solving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System of ODEs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500042"/>
            <a:ext cx="1191646" cy="519106"/>
          </a:xfrm>
          <a:ln>
            <a:solidFill>
              <a:srgbClr val="CC0000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35696" y="836712"/>
            <a:ext cx="3805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general solution is</a:t>
            </a:r>
            <a:endParaRPr lang="en-US" dirty="0"/>
          </a:p>
        </p:txBody>
      </p:sp>
      <p:graphicFrame>
        <p:nvGraphicFramePr>
          <p:cNvPr id="338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764743"/>
              </p:ext>
            </p:extLst>
          </p:nvPr>
        </p:nvGraphicFramePr>
        <p:xfrm>
          <a:off x="2274142" y="1359932"/>
          <a:ext cx="2928958" cy="612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4" name="Equation" r:id="rId3" imgW="1942920" imgH="406080" progId="Equation.DSMT4">
                  <p:embed/>
                </p:oleObj>
              </mc:Choice>
              <mc:Fallback>
                <p:oleObj name="Equation" r:id="rId3" imgW="1942920" imgH="4060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142" y="1359932"/>
                        <a:ext cx="2928958" cy="6125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95127" y="3140968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i.e.,</a:t>
            </a:r>
            <a:endParaRPr lang="en-US" dirty="0"/>
          </a:p>
        </p:txBody>
      </p:sp>
      <p:graphicFrame>
        <p:nvGraphicFramePr>
          <p:cNvPr id="338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016281"/>
              </p:ext>
            </p:extLst>
          </p:nvPr>
        </p:nvGraphicFramePr>
        <p:xfrm>
          <a:off x="1952671" y="3371207"/>
          <a:ext cx="1785950" cy="539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5" name="Equation" r:id="rId5" imgW="1346040" imgH="406080" progId="Equation.DSMT4">
                  <p:embed/>
                </p:oleObj>
              </mc:Choice>
              <mc:Fallback>
                <p:oleObj name="Equation" r:id="rId5" imgW="1346040" imgH="4060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71" y="3371207"/>
                        <a:ext cx="1785950" cy="5391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652316"/>
              </p:ext>
            </p:extLst>
          </p:nvPr>
        </p:nvGraphicFramePr>
        <p:xfrm>
          <a:off x="1865023" y="4005064"/>
          <a:ext cx="3106842" cy="549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6" name="Equation" r:id="rId7" imgW="2298600" imgH="406080" progId="Equation.DSMT4">
                  <p:embed/>
                </p:oleObj>
              </mc:Choice>
              <mc:Fallback>
                <p:oleObj name="Equation" r:id="rId7" imgW="2298600" imgH="4060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023" y="4005064"/>
                        <a:ext cx="3106842" cy="549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403592"/>
              </p:ext>
            </p:extLst>
          </p:nvPr>
        </p:nvGraphicFramePr>
        <p:xfrm>
          <a:off x="2123728" y="1916832"/>
          <a:ext cx="3714776" cy="122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7" name="Equation" r:id="rId9" imgW="2234880" imgH="736560" progId="Equation.DSMT4">
                  <p:embed/>
                </p:oleObj>
              </mc:Choice>
              <mc:Fallback>
                <p:oleObj name="Equation" r:id="rId9" imgW="2234880" imgH="73656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916832"/>
                        <a:ext cx="3714776" cy="122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6715140" y="285728"/>
            <a:ext cx="2214578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7.1 Solving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System of ODEs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857232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428728" y="785794"/>
          <a:ext cx="1928826" cy="1075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0" name="Equation" r:id="rId3" imgW="1320480" imgH="736560" progId="Equation.DSMT4">
                  <p:embed/>
                </p:oleObj>
              </mc:Choice>
              <mc:Fallback>
                <p:oleObj name="Equation" r:id="rId3" imgW="1320480" imgH="736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785794"/>
                        <a:ext cx="1928826" cy="10756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2976" y="2071678"/>
            <a:ext cx="2765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Eigenvalues</a:t>
            </a:r>
            <a:r>
              <a:rPr lang="en-US" dirty="0" smtClean="0"/>
              <a:t> are</a:t>
            </a:r>
            <a:endParaRPr lang="en-US" dirty="0"/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4071934" y="2071678"/>
          <a:ext cx="1496264" cy="3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1" name="Equation" r:id="rId5" imgW="939600" imgH="241200" progId="Equation.DSMT4">
                  <p:embed/>
                </p:oleObj>
              </mc:Choice>
              <mc:Fallback>
                <p:oleObj name="Equation" r:id="rId5" imgW="93960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4" y="2071678"/>
                        <a:ext cx="1496264" cy="384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6000760" y="2000240"/>
          <a:ext cx="1500198" cy="454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2" name="Equation" r:id="rId7" imgW="965160" imgH="291960" progId="Equation.DSMT4">
                  <p:embed/>
                </p:oleObj>
              </mc:Choice>
              <mc:Fallback>
                <p:oleObj name="Equation" r:id="rId7" imgW="965160" imgH="2919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60" y="2000240"/>
                        <a:ext cx="1500198" cy="454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42976" y="3143248"/>
            <a:ext cx="570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corresponding eigenvector  is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2976" y="2643182"/>
            <a:ext cx="3664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only to consider</a:t>
            </a:r>
            <a:endParaRPr lang="en-US" dirty="0"/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5000628" y="2714620"/>
          <a:ext cx="149701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3" name="Equation" r:id="rId9" imgW="939600" imgH="241200" progId="Equation.DSMT4">
                  <p:embed/>
                </p:oleObj>
              </mc:Choice>
              <mc:Fallback>
                <p:oleObj name="Equation" r:id="rId9" imgW="93960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8" y="2714620"/>
                        <a:ext cx="1497012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2285984" y="4143380"/>
          <a:ext cx="3643338" cy="1124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4" name="Equation" r:id="rId10" imgW="2387520" imgH="736560" progId="Equation.DSMT4">
                  <p:embed/>
                </p:oleObj>
              </mc:Choice>
              <mc:Fallback>
                <p:oleObj name="Equation" r:id="rId10" imgW="2387520" imgH="7365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4143380"/>
                        <a:ext cx="3643338" cy="11240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715140" y="285728"/>
            <a:ext cx="2214578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7.1 Solving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System of ODEs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5889637" cy="57467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2800" dirty="0" smtClean="0"/>
              <a:t>7.1 </a:t>
            </a:r>
            <a:r>
              <a:rPr lang="en-US" sz="2800" dirty="0"/>
              <a:t>Solving Linear System of ODEs</a:t>
            </a:r>
            <a:endParaRPr lang="en-US" dirty="0"/>
          </a:p>
        </p:txBody>
      </p:sp>
      <p:sp>
        <p:nvSpPr>
          <p:cNvPr id="497667" name="Text Box 3"/>
          <p:cNvSpPr txBox="1">
            <a:spLocks noChangeArrowheads="1"/>
          </p:cNvSpPr>
          <p:nvPr/>
        </p:nvSpPr>
        <p:spPr bwMode="auto">
          <a:xfrm>
            <a:off x="5643570" y="1714488"/>
            <a:ext cx="350043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err="1">
                <a:solidFill>
                  <a:srgbClr val="1C1C1C"/>
                </a:solidFill>
              </a:rPr>
              <a:t>a,b,c,d</a:t>
            </a:r>
            <a:r>
              <a:rPr lang="en-US" i="1" dirty="0">
                <a:solidFill>
                  <a:srgbClr val="1C1C1C"/>
                </a:solidFill>
              </a:rPr>
              <a:t> </a:t>
            </a:r>
            <a:r>
              <a:rPr lang="en-US" dirty="0"/>
              <a:t>  constants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1472" y="1142984"/>
            <a:ext cx="2342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solve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2910" y="2857496"/>
            <a:ext cx="663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i.e</a:t>
            </a:r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4348" y="3929066"/>
            <a:ext cx="62632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shall look at an old problem,</a:t>
            </a:r>
          </a:p>
          <a:p>
            <a:r>
              <a:rPr lang="en-US" dirty="0" smtClean="0"/>
              <a:t>which is related to our new problem,</a:t>
            </a:r>
          </a:p>
          <a:p>
            <a:r>
              <a:rPr lang="en-US" dirty="0" smtClean="0"/>
              <a:t>to get ideas to solve our new problem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683568" y="1556792"/>
          <a:ext cx="1917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7" name="Equation" r:id="rId3" imgW="1917360" imgH="888840" progId="Equation.DSMT4">
                  <p:embed/>
                </p:oleObj>
              </mc:Choice>
              <mc:Fallback>
                <p:oleObj name="Equation" r:id="rId3" imgW="1917360" imgH="8888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556792"/>
                        <a:ext cx="19177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275856" y="1556792"/>
          <a:ext cx="1905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8" name="Equation" r:id="rId5" imgW="1904760" imgH="888840" progId="Equation.DSMT4">
                  <p:embed/>
                </p:oleObj>
              </mc:Choice>
              <mc:Fallback>
                <p:oleObj name="Equation" r:id="rId5" imgW="1904760" imgH="8888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556792"/>
                        <a:ext cx="19050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619672" y="2780928"/>
          <a:ext cx="31369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9" name="Equation" r:id="rId7" imgW="3136680" imgH="1079280" progId="Equation.DSMT4">
                  <p:embed/>
                </p:oleObj>
              </mc:Choice>
              <mc:Fallback>
                <p:oleObj name="Equation" r:id="rId7" imgW="3136680" imgH="10792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780928"/>
                        <a:ext cx="31369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1043876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43042" y="785794"/>
            <a:ext cx="3805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general solution is</a:t>
            </a:r>
            <a:endParaRPr lang="en-US" dirty="0"/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1714479" y="1357298"/>
          <a:ext cx="4760997" cy="1306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6" name="Equation" r:id="rId3" imgW="2869920" imgH="787320" progId="Equation.DSMT4">
                  <p:embed/>
                </p:oleObj>
              </mc:Choice>
              <mc:Fallback>
                <p:oleObj name="Equation" r:id="rId3" imgW="2869920" imgH="787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79" y="1357298"/>
                        <a:ext cx="4760997" cy="13061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428728" y="2857496"/>
          <a:ext cx="5187320" cy="1340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7" name="Equation" r:id="rId5" imgW="3047760" imgH="787320" progId="Equation.DSMT4">
                  <p:embed/>
                </p:oleObj>
              </mc:Choice>
              <mc:Fallback>
                <p:oleObj name="Equation" r:id="rId5" imgW="3047760" imgH="7873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2857496"/>
                        <a:ext cx="5187320" cy="1340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14414" y="4286256"/>
            <a:ext cx="494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 to Case 2  solution (C2)</a:t>
            </a:r>
            <a:endParaRPr lang="en-US" dirty="0"/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2500298" y="4714884"/>
          <a:ext cx="3286148" cy="1031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8" name="Equation" r:id="rId7" imgW="2590560" imgH="812520" progId="Equation.DSMT4">
                  <p:embed/>
                </p:oleObj>
              </mc:Choice>
              <mc:Fallback>
                <p:oleObj name="Equation" r:id="rId7" imgW="2590560" imgH="8125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4714884"/>
                        <a:ext cx="3286148" cy="10310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6500826" y="4929198"/>
          <a:ext cx="149701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9" name="Equation" r:id="rId9" imgW="939600" imgH="241200" progId="Equation.DSMT4">
                  <p:embed/>
                </p:oleObj>
              </mc:Choice>
              <mc:Fallback>
                <p:oleObj name="Equation" r:id="rId9" imgW="93960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26" y="4929198"/>
                        <a:ext cx="1497013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715140" y="285728"/>
            <a:ext cx="2214578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7.1 Solving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System of ODEs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545269"/>
            <a:ext cx="7436651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Solving system of ODE by Laplace transform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208" y="1335815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817028"/>
              </p:ext>
            </p:extLst>
          </p:nvPr>
        </p:nvGraphicFramePr>
        <p:xfrm>
          <a:off x="1115616" y="1068489"/>
          <a:ext cx="1872208" cy="1044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20" name="Equation" r:id="rId3" imgW="1320480" imgH="736560" progId="Equation.DSMT4">
                  <p:embed/>
                </p:oleObj>
              </mc:Choice>
              <mc:Fallback>
                <p:oleObj name="Equation" r:id="rId3" imgW="132048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1068489"/>
                        <a:ext cx="1872208" cy="1044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155961" y="1335815"/>
            <a:ext cx="5995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en-US" dirty="0" smtClean="0"/>
              <a:t>e shall use the following notations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138665"/>
              </p:ext>
            </p:extLst>
          </p:nvPr>
        </p:nvGraphicFramePr>
        <p:xfrm>
          <a:off x="1691680" y="2132856"/>
          <a:ext cx="3338513" cy="162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21" name="Equation" r:id="rId5" imgW="2768400" imgH="1346040" progId="Equation.DSMT4">
                  <p:embed/>
                </p:oleObj>
              </mc:Choice>
              <mc:Fallback>
                <p:oleObj name="Equation" r:id="rId5" imgW="276840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1680" y="2132856"/>
                        <a:ext cx="3338513" cy="1624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72267"/>
              </p:ext>
            </p:extLst>
          </p:nvPr>
        </p:nvGraphicFramePr>
        <p:xfrm>
          <a:off x="3476055" y="4725144"/>
          <a:ext cx="1782271" cy="1204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22" name="Equation" r:id="rId7" imgW="901440" imgH="609480" progId="Equation.DSMT4">
                  <p:embed/>
                </p:oleObj>
              </mc:Choice>
              <mc:Fallback>
                <p:oleObj name="Equation" r:id="rId7" imgW="9014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76055" y="4725144"/>
                        <a:ext cx="1782271" cy="12049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84202" y="4077072"/>
            <a:ext cx="5697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Solve the following system of ODE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530467"/>
              </p:ext>
            </p:extLst>
          </p:nvPr>
        </p:nvGraphicFramePr>
        <p:xfrm>
          <a:off x="5724128" y="5085184"/>
          <a:ext cx="2666707" cy="398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23" name="Equation" r:id="rId9" imgW="1701720" imgH="253800" progId="Equation.DSMT4">
                  <p:embed/>
                </p:oleObj>
              </mc:Choice>
              <mc:Fallback>
                <p:oleObj name="Equation" r:id="rId9" imgW="1701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24128" y="5085184"/>
                        <a:ext cx="2666707" cy="398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488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23841" y="337508"/>
            <a:ext cx="4463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 Laplace transform to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743188"/>
              </p:ext>
            </p:extLst>
          </p:nvPr>
        </p:nvGraphicFramePr>
        <p:xfrm>
          <a:off x="5292080" y="258271"/>
          <a:ext cx="1781175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40" name="Equation" r:id="rId3" imgW="901440" imgH="609480" progId="Equation.DSMT4">
                  <p:embed/>
                </p:oleObj>
              </mc:Choice>
              <mc:Fallback>
                <p:oleObj name="Equation" r:id="rId3" imgW="901440" imgH="609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258271"/>
                        <a:ext cx="1781175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5313" y="1803096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170411"/>
              </p:ext>
            </p:extLst>
          </p:nvPr>
        </p:nvGraphicFramePr>
        <p:xfrm>
          <a:off x="1561654" y="1556792"/>
          <a:ext cx="3012935" cy="1261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41" name="Equation" r:id="rId5" imgW="1638000" imgH="685800" progId="Equation.DSMT4">
                  <p:embed/>
                </p:oleObj>
              </mc:Choice>
              <mc:Fallback>
                <p:oleObj name="Equation" r:id="rId5" imgW="16380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61654" y="1556792"/>
                        <a:ext cx="3012935" cy="1261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2000" y="3140968"/>
            <a:ext cx="191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 to  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902793"/>
              </p:ext>
            </p:extLst>
          </p:nvPr>
        </p:nvGraphicFramePr>
        <p:xfrm>
          <a:off x="2051720" y="3092980"/>
          <a:ext cx="4000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42" name="Equation" r:id="rId7" imgW="1651000" imgH="241300" progId="Equation.DSMT4">
                  <p:embed/>
                </p:oleObj>
              </mc:Choice>
              <mc:Fallback>
                <p:oleObj name="Equation" r:id="rId7" imgW="16510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092980"/>
                        <a:ext cx="40005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23841" y="3933056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have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269410"/>
              </p:ext>
            </p:extLst>
          </p:nvPr>
        </p:nvGraphicFramePr>
        <p:xfrm>
          <a:off x="2339752" y="3769933"/>
          <a:ext cx="3096344" cy="961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43" name="Equation" r:id="rId9" imgW="1676160" imgH="520560" progId="Equation.DSMT4">
                  <p:embed/>
                </p:oleObj>
              </mc:Choice>
              <mc:Fallback>
                <p:oleObj name="Equation" r:id="rId9" imgW="167616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39752" y="3769933"/>
                        <a:ext cx="3096344" cy="9617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23841" y="5157192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Hence 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844164"/>
              </p:ext>
            </p:extLst>
          </p:nvPr>
        </p:nvGraphicFramePr>
        <p:xfrm>
          <a:off x="2203078" y="5141046"/>
          <a:ext cx="3593058" cy="637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44" name="Equation" r:id="rId11" imgW="2145960" imgH="380880" progId="Equation.DSMT4">
                  <p:embed/>
                </p:oleObj>
              </mc:Choice>
              <mc:Fallback>
                <p:oleObj name="Equation" r:id="rId11" imgW="21459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03078" y="5141046"/>
                        <a:ext cx="3593058" cy="6378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703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39552" y="54868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219614"/>
              </p:ext>
            </p:extLst>
          </p:nvPr>
        </p:nvGraphicFramePr>
        <p:xfrm>
          <a:off x="1619671" y="810290"/>
          <a:ext cx="5926167" cy="1178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68" name="Equation" r:id="rId3" imgW="2171520" imgH="431640" progId="Equation.DSMT4">
                  <p:embed/>
                </p:oleObj>
              </mc:Choice>
              <mc:Fallback>
                <p:oleObj name="Equation" r:id="rId3" imgW="2171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671" y="810290"/>
                        <a:ext cx="5926167" cy="11783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807784"/>
              </p:ext>
            </p:extLst>
          </p:nvPr>
        </p:nvGraphicFramePr>
        <p:xfrm>
          <a:off x="4394200" y="2362200"/>
          <a:ext cx="914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69" name="Equation" r:id="rId5" imgW="914400" imgH="267840" progId="Equation.DSMT4">
                  <p:embed/>
                </p:oleObj>
              </mc:Choice>
              <mc:Fallback>
                <p:oleObj name="Equation" r:id="rId5" imgW="914400" imgH="267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268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1597" y="2257708"/>
            <a:ext cx="1604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Suppose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773548"/>
              </p:ext>
            </p:extLst>
          </p:nvPr>
        </p:nvGraphicFramePr>
        <p:xfrm>
          <a:off x="2771800" y="2064954"/>
          <a:ext cx="1944216" cy="1084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70" name="Equation" r:id="rId7" imgW="1320480" imgH="736560" progId="Equation.DSMT4">
                  <p:embed/>
                </p:oleObj>
              </mc:Choice>
              <mc:Fallback>
                <p:oleObj name="Equation" r:id="rId7" imgW="132048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71800" y="2064954"/>
                        <a:ext cx="1944216" cy="10842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9552" y="3356992"/>
            <a:ext cx="1005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hen</a:t>
            </a:r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868045"/>
              </p:ext>
            </p:extLst>
          </p:nvPr>
        </p:nvGraphicFramePr>
        <p:xfrm>
          <a:off x="2006491" y="3335029"/>
          <a:ext cx="3647084" cy="1090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71" name="Equation" r:id="rId9" imgW="2463480" imgH="736560" progId="Equation.DSMT4">
                  <p:embed/>
                </p:oleObj>
              </mc:Choice>
              <mc:Fallback>
                <p:oleObj name="Equation" r:id="rId9" imgW="246348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06491" y="3335029"/>
                        <a:ext cx="3647084" cy="1090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253035"/>
              </p:ext>
            </p:extLst>
          </p:nvPr>
        </p:nvGraphicFramePr>
        <p:xfrm>
          <a:off x="371596" y="4626220"/>
          <a:ext cx="3912371" cy="109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72" name="Equation" r:id="rId11" imgW="2806560" imgH="787320" progId="Equation.DSMT4">
                  <p:embed/>
                </p:oleObj>
              </mc:Choice>
              <mc:Fallback>
                <p:oleObj name="Equation" r:id="rId11" imgW="280656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1596" y="4626220"/>
                        <a:ext cx="3912371" cy="1097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431402"/>
              </p:ext>
            </p:extLst>
          </p:nvPr>
        </p:nvGraphicFramePr>
        <p:xfrm>
          <a:off x="4427984" y="4797152"/>
          <a:ext cx="3168352" cy="846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73" name="Equation" r:id="rId13" imgW="2755800" imgH="736560" progId="Equation.DSMT4">
                  <p:embed/>
                </p:oleObj>
              </mc:Choice>
              <mc:Fallback>
                <p:oleObj name="Equation" r:id="rId13" imgW="275580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27984" y="4797152"/>
                        <a:ext cx="3168352" cy="8468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556677"/>
              </p:ext>
            </p:extLst>
          </p:nvPr>
        </p:nvGraphicFramePr>
        <p:xfrm>
          <a:off x="5220072" y="2117614"/>
          <a:ext cx="1800200" cy="121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74" name="Equation" r:id="rId15" imgW="1091880" imgH="736560" progId="Equation.DSMT4">
                  <p:embed/>
                </p:oleObj>
              </mc:Choice>
              <mc:Fallback>
                <p:oleObj name="Equation" r:id="rId15" imgW="109188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20072" y="2117614"/>
                        <a:ext cx="1800200" cy="1214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106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11560" y="332656"/>
            <a:ext cx="122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Hence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731246"/>
              </p:ext>
            </p:extLst>
          </p:nvPr>
        </p:nvGraphicFramePr>
        <p:xfrm>
          <a:off x="2267744" y="501236"/>
          <a:ext cx="4392488" cy="1707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83" name="Equation" r:id="rId3" imgW="3136680" imgH="1218960" progId="Equation.DSMT4">
                  <p:embed/>
                </p:oleObj>
              </mc:Choice>
              <mc:Fallback>
                <p:oleObj name="Equation" r:id="rId3" imgW="3136680" imgH="1218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7744" y="501236"/>
                        <a:ext cx="4392488" cy="17072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921628"/>
              </p:ext>
            </p:extLst>
          </p:nvPr>
        </p:nvGraphicFramePr>
        <p:xfrm>
          <a:off x="2483768" y="2492896"/>
          <a:ext cx="4104456" cy="1286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84" name="Equation" r:id="rId5" imgW="2349360" imgH="736560" progId="Equation.DSMT4">
                  <p:embed/>
                </p:oleObj>
              </mc:Choice>
              <mc:Fallback>
                <p:oleObj name="Equation" r:id="rId5" imgW="234936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3768" y="2492896"/>
                        <a:ext cx="4104456" cy="12868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677933"/>
              </p:ext>
            </p:extLst>
          </p:nvPr>
        </p:nvGraphicFramePr>
        <p:xfrm>
          <a:off x="2555776" y="4077072"/>
          <a:ext cx="3816424" cy="1216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85" name="Equation" r:id="rId7" imgW="2311200" imgH="736560" progId="Equation.DSMT4">
                  <p:embed/>
                </p:oleObj>
              </mc:Choice>
              <mc:Fallback>
                <p:oleObj name="Equation" r:id="rId7" imgW="231120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55776" y="4077072"/>
                        <a:ext cx="3816424" cy="1216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196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526727"/>
              </p:ext>
            </p:extLst>
          </p:nvPr>
        </p:nvGraphicFramePr>
        <p:xfrm>
          <a:off x="1116013" y="1001713"/>
          <a:ext cx="7137400" cy="420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04" name="Equation" r:id="rId3" imgW="3797280" imgH="2234880" progId="Equation.DSMT4">
                  <p:embed/>
                </p:oleObj>
              </mc:Choice>
              <mc:Fallback>
                <p:oleObj name="Equation" r:id="rId3" imgW="3797280" imgH="223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6013" y="1001713"/>
                        <a:ext cx="7137400" cy="420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706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5536" y="332656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Hence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29805"/>
              </p:ext>
            </p:extLst>
          </p:nvPr>
        </p:nvGraphicFramePr>
        <p:xfrm>
          <a:off x="1691680" y="612559"/>
          <a:ext cx="3528392" cy="1283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31" name="Equation" r:id="rId3" imgW="1815840" imgH="660240" progId="Equation.DSMT4">
                  <p:embed/>
                </p:oleObj>
              </mc:Choice>
              <mc:Fallback>
                <p:oleObj name="Equation" r:id="rId3" imgW="181584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1680" y="612559"/>
                        <a:ext cx="3528392" cy="1283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667226"/>
              </p:ext>
            </p:extLst>
          </p:nvPr>
        </p:nvGraphicFramePr>
        <p:xfrm>
          <a:off x="1691680" y="2060848"/>
          <a:ext cx="5472608" cy="243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32" name="Equation" r:id="rId5" imgW="3136680" imgH="1396800" progId="Equation.DSMT4">
                  <p:embed/>
                </p:oleObj>
              </mc:Choice>
              <mc:Fallback>
                <p:oleObj name="Equation" r:id="rId5" imgW="313668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1680" y="2060848"/>
                        <a:ext cx="5472608" cy="2437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4248" y="4672300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Thus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853852"/>
              </p:ext>
            </p:extLst>
          </p:nvPr>
        </p:nvGraphicFramePr>
        <p:xfrm>
          <a:off x="2339752" y="4672300"/>
          <a:ext cx="3154660" cy="630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33" name="Equation" r:id="rId7" imgW="1714320" imgH="342720" progId="Equation.DSMT4">
                  <p:embed/>
                </p:oleObj>
              </mc:Choice>
              <mc:Fallback>
                <p:oleObj name="Equation" r:id="rId7" imgW="171432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39752" y="4672300"/>
                        <a:ext cx="3154660" cy="6309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787009"/>
              </p:ext>
            </p:extLst>
          </p:nvPr>
        </p:nvGraphicFramePr>
        <p:xfrm>
          <a:off x="2051720" y="5373216"/>
          <a:ext cx="4556732" cy="630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34" name="Equation" r:id="rId9" imgW="2476440" imgH="342720" progId="Equation.DSMT4">
                  <p:embed/>
                </p:oleObj>
              </mc:Choice>
              <mc:Fallback>
                <p:oleObj name="Equation" r:id="rId9" imgW="24764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51720" y="5373216"/>
                        <a:ext cx="4556732" cy="6309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99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2028812" cy="676260"/>
          </a:xfrm>
        </p:spPr>
        <p:txBody>
          <a:bodyPr/>
          <a:lstStyle/>
          <a:p>
            <a:pPr algn="l"/>
            <a:r>
              <a:rPr lang="en-US" dirty="0" smtClean="0"/>
              <a:t>Remark: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571612"/>
            <a:ext cx="7772400" cy="2571768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The above two-dimensional 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order </a:t>
            </a:r>
          </a:p>
          <a:p>
            <a:pPr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homogeneous</a:t>
            </a:r>
            <a:r>
              <a:rPr lang="en-US" sz="2800" dirty="0" smtClean="0"/>
              <a:t> linear system of ODE with </a:t>
            </a:r>
          </a:p>
          <a:p>
            <a:pPr>
              <a:buNone/>
            </a:pPr>
            <a:r>
              <a:rPr lang="en-US" sz="2800" dirty="0" smtClean="0"/>
              <a:t>constant coefficients always has TWO </a:t>
            </a:r>
          </a:p>
          <a:p>
            <a:pPr>
              <a:buNone/>
            </a:pPr>
            <a:r>
              <a:rPr lang="en-US" sz="2800" dirty="0" smtClean="0"/>
              <a:t>linearly </a:t>
            </a:r>
            <a:r>
              <a:rPr lang="en-US" sz="2800" dirty="0" err="1" smtClean="0"/>
              <a:t>indep</a:t>
            </a:r>
            <a:r>
              <a:rPr lang="en-US" sz="2800" dirty="0" smtClean="0"/>
              <a:t> (nonparallel) solutions, say </a:t>
            </a:r>
          </a:p>
          <a:p>
            <a:pPr>
              <a:buNone/>
            </a:pPr>
            <a:r>
              <a:rPr lang="en-US" sz="2800" dirty="0" smtClean="0"/>
              <a:t>u and v. </a:t>
            </a:r>
            <a:endParaRPr lang="en-US" sz="2800" dirty="0"/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2857488" y="714356"/>
          <a:ext cx="1714511" cy="788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7" name="Equation" r:id="rId4" imgW="1904760" imgH="876240" progId="Equation.DSMT4">
                  <p:embed/>
                </p:oleObj>
              </mc:Choice>
              <mc:Fallback>
                <p:oleObj name="Equation" r:id="rId4" imgW="1904760" imgH="876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714356"/>
                        <a:ext cx="1714511" cy="788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5357818" y="714356"/>
          <a:ext cx="1917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8" name="Equation" r:id="rId6" imgW="1917360" imgH="736560" progId="Equation.DSMT4">
                  <p:embed/>
                </p:oleObj>
              </mc:Choice>
              <mc:Fallback>
                <p:oleObj name="Equation" r:id="rId6" imgW="1917360" imgH="736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8" y="714356"/>
                        <a:ext cx="19177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86314" y="85723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i.e.,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7000892" y="1285860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Recall 1-dim case </a:t>
            </a:r>
            <a:endParaRPr lang="en-US" sz="1600" dirty="0"/>
          </a:p>
        </p:txBody>
      </p:sp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7358082" y="1571612"/>
          <a:ext cx="1206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9" name="Equation" r:id="rId8" imgW="1206360" imgH="609480" progId="Equation.DSMT4">
                  <p:embed/>
                </p:oleObj>
              </mc:Choice>
              <mc:Fallback>
                <p:oleObj name="Equation" r:id="rId8" imgW="1206360" imgH="609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8082" y="1571612"/>
                        <a:ext cx="1206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571472" y="4071942"/>
            <a:ext cx="63579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err="1" smtClean="0"/>
              <a:t>cu+dv</a:t>
            </a:r>
            <a:r>
              <a:rPr lang="en-US" dirty="0" smtClean="0"/>
              <a:t> is again a solution. </a:t>
            </a:r>
          </a:p>
          <a:p>
            <a:pPr>
              <a:buNone/>
            </a:pPr>
            <a:r>
              <a:rPr lang="en-US" dirty="0" smtClean="0"/>
              <a:t>Any </a:t>
            </a:r>
            <a:r>
              <a:rPr lang="en-US" dirty="0" err="1" smtClean="0"/>
              <a:t>soln</a:t>
            </a:r>
            <a:r>
              <a:rPr lang="en-US" dirty="0" smtClean="0"/>
              <a:t> is of this form. Here c and d are any real numbers</a:t>
            </a:r>
            <a:endParaRPr 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715140" y="285728"/>
            <a:ext cx="2214578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7.1 Solving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System of ODEs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/>
              <a:t>Remark: 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order ODE is a special case of  </a:t>
            </a:r>
            <a:br>
              <a:rPr lang="en-US" sz="2800" dirty="0" smtClean="0"/>
            </a:br>
            <a:r>
              <a:rPr lang="en-US" sz="2800" dirty="0" smtClean="0"/>
              <a:t>              systems of ODE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00100" y="2143116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Solutions of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4414" y="2928934"/>
            <a:ext cx="3821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same as solutions of</a:t>
            </a:r>
            <a:endParaRPr lang="en-US" dirty="0"/>
          </a:p>
        </p:txBody>
      </p:sp>
      <p:graphicFrame>
        <p:nvGraphicFramePr>
          <p:cNvPr id="174083" name="Object 3"/>
          <p:cNvGraphicFramePr>
            <a:graphicFrameLocks noChangeAspect="1"/>
          </p:cNvGraphicFramePr>
          <p:nvPr/>
        </p:nvGraphicFramePr>
        <p:xfrm>
          <a:off x="2857488" y="3786190"/>
          <a:ext cx="4111633" cy="1233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9" name="Equation" r:id="rId3" imgW="2920680" imgH="876240" progId="Equation.DSMT4">
                  <p:embed/>
                </p:oleObj>
              </mc:Choice>
              <mc:Fallback>
                <p:oleObj name="Equation" r:id="rId3" imgW="2920680" imgH="876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3786190"/>
                        <a:ext cx="4111633" cy="1233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715140" y="285728"/>
            <a:ext cx="2214578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7.1 Solving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System of ODEs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00166" y="5214950"/>
            <a:ext cx="3882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next slide for proof</a:t>
            </a:r>
            <a:endParaRPr lang="en-US" dirty="0"/>
          </a:p>
        </p:txBody>
      </p:sp>
      <p:graphicFrame>
        <p:nvGraphicFramePr>
          <p:cNvPr id="174084" name="Object 4"/>
          <p:cNvGraphicFramePr>
            <a:graphicFrameLocks noChangeAspect="1"/>
          </p:cNvGraphicFramePr>
          <p:nvPr/>
        </p:nvGraphicFramePr>
        <p:xfrm>
          <a:off x="3428992" y="1928802"/>
          <a:ext cx="2387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0" name="Equation" r:id="rId5" imgW="2387520" imgH="774360" progId="Equation.DSMT4">
                  <p:embed/>
                </p:oleObj>
              </mc:Choice>
              <mc:Fallback>
                <p:oleObj name="Equation" r:id="rId5" imgW="2387520" imgH="7743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1928802"/>
                        <a:ext cx="2387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1751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935378"/>
              </p:ext>
            </p:extLst>
          </p:nvPr>
        </p:nvGraphicFramePr>
        <p:xfrm>
          <a:off x="3132898" y="655060"/>
          <a:ext cx="1500198" cy="1301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42" name="Equation" r:id="rId3" imgW="863280" imgH="749160" progId="Equation.DSMT4">
                  <p:embed/>
                </p:oleObj>
              </mc:Choice>
              <mc:Fallback>
                <p:oleObj name="Equation" r:id="rId3" imgW="863280" imgH="7491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898" y="655060"/>
                        <a:ext cx="1500198" cy="13016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7" name="Object 3"/>
          <p:cNvGraphicFramePr>
            <a:graphicFrameLocks noChangeAspect="1"/>
          </p:cNvGraphicFramePr>
          <p:nvPr/>
        </p:nvGraphicFramePr>
        <p:xfrm>
          <a:off x="2928926" y="1928802"/>
          <a:ext cx="2565681" cy="1089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43" name="Equation" r:id="rId5" imgW="1765080" imgH="749160" progId="Equation.DSMT4">
                  <p:embed/>
                </p:oleObj>
              </mc:Choice>
              <mc:Fallback>
                <p:oleObj name="Equation" r:id="rId5" imgW="1765080" imgH="7491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1928802"/>
                        <a:ext cx="2565681" cy="1089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8" name="Object 4"/>
          <p:cNvGraphicFramePr>
            <a:graphicFrameLocks noChangeAspect="1"/>
          </p:cNvGraphicFramePr>
          <p:nvPr/>
        </p:nvGraphicFramePr>
        <p:xfrm>
          <a:off x="2786050" y="3143248"/>
          <a:ext cx="1643074" cy="108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44" name="Equation" r:id="rId7" imgW="1168200" imgH="774360" progId="Equation.DSMT4">
                  <p:embed/>
                </p:oleObj>
              </mc:Choice>
              <mc:Fallback>
                <p:oleObj name="Equation" r:id="rId7" imgW="1168200" imgH="7743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3143248"/>
                        <a:ext cx="1643074" cy="1089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9" name="Object 5"/>
          <p:cNvGraphicFramePr>
            <a:graphicFrameLocks noChangeAspect="1"/>
          </p:cNvGraphicFramePr>
          <p:nvPr/>
        </p:nvGraphicFramePr>
        <p:xfrm>
          <a:off x="4572000" y="3357562"/>
          <a:ext cx="2177886" cy="569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45" name="Equation" r:id="rId9" imgW="1358640" imgH="355320" progId="Equation.DSMT4">
                  <p:embed/>
                </p:oleObj>
              </mc:Choice>
              <mc:Fallback>
                <p:oleObj name="Equation" r:id="rId9" imgW="1358640" imgH="3553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357562"/>
                        <a:ext cx="2177886" cy="569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0" name="Object 6"/>
          <p:cNvGraphicFramePr>
            <a:graphicFrameLocks noChangeAspect="1"/>
          </p:cNvGraphicFramePr>
          <p:nvPr/>
        </p:nvGraphicFramePr>
        <p:xfrm>
          <a:off x="4572000" y="4000504"/>
          <a:ext cx="2214578" cy="1053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46" name="Equation" r:id="rId11" imgW="1574640" imgH="749160" progId="Equation.DSMT4">
                  <p:embed/>
                </p:oleObj>
              </mc:Choice>
              <mc:Fallback>
                <p:oleObj name="Equation" r:id="rId11" imgW="1574640" imgH="7491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000504"/>
                        <a:ext cx="2214578" cy="10537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715140" y="285728"/>
            <a:ext cx="2214578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7.1 Solving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System of ODEs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75113" name="Object 9"/>
          <p:cNvGraphicFramePr>
            <a:graphicFrameLocks noChangeAspect="1"/>
          </p:cNvGraphicFramePr>
          <p:nvPr/>
        </p:nvGraphicFramePr>
        <p:xfrm>
          <a:off x="2843808" y="5013176"/>
          <a:ext cx="3600400" cy="1168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47" name="Equation" r:id="rId13" imgW="2387520" imgH="774360" progId="Equation.DSMT4">
                  <p:embed/>
                </p:oleObj>
              </mc:Choice>
              <mc:Fallback>
                <p:oleObj name="Equation" r:id="rId13" imgW="2387520" imgH="7743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5013176"/>
                        <a:ext cx="3600400" cy="1168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67544" y="285728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From the above ODE in matrix form, we get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385179" y="3113106"/>
            <a:ext cx="23342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Hence from above</a:t>
            </a:r>
          </a:p>
          <a:p>
            <a:r>
              <a:rPr lang="en-US" sz="2000" dirty="0" smtClean="0"/>
              <a:t> two equations, get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5373216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36" y="285728"/>
            <a:ext cx="2857520" cy="747698"/>
          </a:xfrm>
          <a:ln>
            <a:solidFill>
              <a:schemeClr val="tx2"/>
            </a:solidFill>
          </a:ln>
        </p:spPr>
        <p:txBody>
          <a:bodyPr/>
          <a:lstStyle/>
          <a:p>
            <a:r>
              <a:rPr lang="en-US" sz="2800" dirty="0" smtClean="0"/>
              <a:t>An old problem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86" y="928670"/>
            <a:ext cx="1643074" cy="428628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Consider</a:t>
            </a:r>
            <a:endParaRPr lang="en-US" sz="2800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714612" y="1000108"/>
          <a:ext cx="2000264" cy="90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" name="Equation" r:id="rId3" imgW="1650960" imgH="749160" progId="Equation.DSMT4">
                  <p:embed/>
                </p:oleObj>
              </mc:Choice>
              <mc:Fallback>
                <p:oleObj name="Equation" r:id="rId3" imgW="1650960" imgH="7491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1000108"/>
                        <a:ext cx="2000264" cy="90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00100" y="2000240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Zero function</a:t>
            </a:r>
            <a:endParaRPr 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286116" y="2144706"/>
          <a:ext cx="990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" name="Equation" r:id="rId5" imgW="990360" imgH="355320" progId="Equation.DSMT4">
                  <p:embed/>
                </p:oleObj>
              </mc:Choice>
              <mc:Fallback>
                <p:oleObj name="Equation" r:id="rId5" imgW="990360" imgH="3553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2144706"/>
                        <a:ext cx="990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57686" y="1977086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a solution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0100" y="2500306"/>
            <a:ext cx="776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However we are interested in nonzero solutions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00100" y="3000372"/>
            <a:ext cx="2355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know that</a:t>
            </a:r>
            <a:endParaRPr lang="en-US" dirty="0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3428992" y="3429000"/>
          <a:ext cx="1763720" cy="517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" name="Equation" r:id="rId7" imgW="1384200" imgH="406080" progId="Equation.DSMT4">
                  <p:embed/>
                </p:oleObj>
              </mc:Choice>
              <mc:Fallback>
                <p:oleObj name="Equation" r:id="rId7" imgW="1384200" imgH="406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3429000"/>
                        <a:ext cx="1763720" cy="517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00100" y="4143380"/>
            <a:ext cx="4964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the general solution , where</a:t>
            </a:r>
            <a:endParaRPr lang="en-US" dirty="0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5929322" y="4140133"/>
          <a:ext cx="357190" cy="5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" name="Equation" r:id="rId9" imgW="279360" imgH="393480" progId="Equation.DSMT4">
                  <p:embed/>
                </p:oleObj>
              </mc:Choice>
              <mc:Fallback>
                <p:oleObj name="Equation" r:id="rId9" imgW="279360" imgH="393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22" y="4140133"/>
                        <a:ext cx="357190" cy="5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357950" y="4143380"/>
            <a:ext cx="2582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any constant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92240" y="4714884"/>
            <a:ext cx="75408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want nonzero solutions, then we assume</a:t>
            </a:r>
          </a:p>
          <a:p>
            <a:r>
              <a:rPr lang="en-US" dirty="0" smtClean="0"/>
              <a:t>that</a:t>
            </a:r>
            <a:endParaRPr lang="en-US" dirty="0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1857356" y="5143512"/>
          <a:ext cx="3571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" name="Equation" r:id="rId11" imgW="279360" imgH="393480" progId="Equation.DSMT4">
                  <p:embed/>
                </p:oleObj>
              </mc:Choice>
              <mc:Fallback>
                <p:oleObj name="Equation" r:id="rId11" imgW="279360" imgH="393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5143512"/>
                        <a:ext cx="35718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285984" y="5143512"/>
            <a:ext cx="3323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nonzero constant</a:t>
            </a:r>
            <a:endParaRPr lang="en-US" dirty="0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6715140" y="285728"/>
            <a:ext cx="2214578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7.1 Solving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System of ODEs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1" grpId="0"/>
      <p:bldP spid="13" grpId="0"/>
      <p:bldP spid="14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5672150" cy="461946"/>
          </a:xfrm>
          <a:ln>
            <a:solidFill>
              <a:srgbClr val="C00000"/>
            </a:solidFill>
          </a:ln>
        </p:spPr>
        <p:txBody>
          <a:bodyPr/>
          <a:lstStyle/>
          <a:p>
            <a:pPr algn="l"/>
            <a:r>
              <a:rPr lang="en-US" sz="2800" dirty="0" smtClean="0"/>
              <a:t>7.2  Stability of equilibrium solution 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714348" y="3000372"/>
            <a:ext cx="74295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dirty="0" smtClean="0"/>
              <a:t>A  </a:t>
            </a:r>
            <a:r>
              <a:rPr lang="en-US" dirty="0" err="1" smtClean="0"/>
              <a:t>soln</a:t>
            </a:r>
            <a:r>
              <a:rPr lang="en-US" dirty="0" smtClean="0"/>
              <a:t> of  the above ODE is said to be an </a:t>
            </a:r>
          </a:p>
          <a:p>
            <a:pPr>
              <a:buFontTx/>
              <a:buNone/>
            </a:pPr>
            <a:r>
              <a:rPr lang="en-US" dirty="0" smtClean="0"/>
              <a:t>equilibrium </a:t>
            </a:r>
            <a:r>
              <a:rPr lang="en-US" dirty="0" err="1" smtClean="0"/>
              <a:t>soln</a:t>
            </a:r>
            <a:r>
              <a:rPr lang="en-US" dirty="0" smtClean="0"/>
              <a:t>(equilibrium point) if  it  is a constant function (see Chapter 2)</a:t>
            </a:r>
            <a:endParaRPr lang="en-US" dirty="0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3071802" y="1785926"/>
          <a:ext cx="2024975" cy="931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0" name="Equation" r:id="rId3" imgW="1904760" imgH="876240" progId="Equation.DSMT4">
                  <p:embed/>
                </p:oleObj>
              </mc:Choice>
              <mc:Fallback>
                <p:oleObj name="Equation" r:id="rId3" imgW="1904760" imgH="876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1785926"/>
                        <a:ext cx="2024975" cy="931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5786" y="1214422"/>
            <a:ext cx="4439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a system of 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4349" y="4429132"/>
            <a:ext cx="307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example, zero </a:t>
            </a:r>
            <a:endParaRPr lang="en-US" dirty="0"/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3857620" y="4357694"/>
          <a:ext cx="1066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1" name="Equation" r:id="rId5" imgW="1066680" imgH="736560" progId="Equation.DSMT4">
                  <p:embed/>
                </p:oleObj>
              </mc:Choice>
              <mc:Fallback>
                <p:oleObj name="Equation" r:id="rId5" imgW="1066680" imgH="736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0" y="4357694"/>
                        <a:ext cx="1066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4348" y="5143512"/>
            <a:ext cx="8141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always a solution, so zero is an equilibrium </a:t>
            </a:r>
            <a:r>
              <a:rPr lang="en-US" dirty="0" err="1" smtClean="0"/>
              <a:t>soln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76260"/>
          </a:xfrm>
        </p:spPr>
        <p:txBody>
          <a:bodyPr/>
          <a:lstStyle/>
          <a:p>
            <a:pPr algn="l"/>
            <a:r>
              <a:rPr lang="en-US" sz="2800" dirty="0" smtClean="0"/>
              <a:t>Are there other constant solutions?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5860"/>
            <a:ext cx="6743720" cy="1143008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For some cases, we may have other </a:t>
            </a:r>
          </a:p>
          <a:p>
            <a:pPr>
              <a:buNone/>
            </a:pPr>
            <a:r>
              <a:rPr lang="en-US" sz="2800" dirty="0" smtClean="0"/>
              <a:t>constant solutions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2571744"/>
            <a:ext cx="3244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example, when</a:t>
            </a:r>
            <a:endParaRPr lang="en-US" dirty="0"/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4357686" y="2428868"/>
          <a:ext cx="2286016" cy="1274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0" name="Equation" r:id="rId3" imgW="1320480" imgH="736560" progId="Equation.DSMT4">
                  <p:embed/>
                </p:oleObj>
              </mc:Choice>
              <mc:Fallback>
                <p:oleObj name="Equation" r:id="rId3" imgW="1320480" imgH="736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6" y="2428868"/>
                        <a:ext cx="2286016" cy="12748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00100" y="3643314"/>
            <a:ext cx="2765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Eigenvalues</a:t>
            </a:r>
            <a:r>
              <a:rPr lang="en-US" dirty="0" smtClean="0"/>
              <a:t> are</a:t>
            </a:r>
            <a:endParaRPr lang="en-US" dirty="0"/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3929058" y="3706348"/>
          <a:ext cx="857256" cy="437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1" name="Equation" r:id="rId5" imgW="647640" imgH="330120" progId="Equation.DSMT4">
                  <p:embed/>
                </p:oleObj>
              </mc:Choice>
              <mc:Fallback>
                <p:oleObj name="Equation" r:id="rId5" imgW="647640" imgH="3301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58" y="3706348"/>
                        <a:ext cx="857256" cy="437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5143503" y="3714752"/>
          <a:ext cx="849013" cy="450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2" name="Equation" r:id="rId7" imgW="622080" imgH="330120" progId="Equation.DSMT4">
                  <p:embed/>
                </p:oleObj>
              </mc:Choice>
              <mc:Fallback>
                <p:oleObj name="Equation" r:id="rId7" imgW="622080" imgH="3301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3" y="3714752"/>
                        <a:ext cx="849013" cy="450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71538" y="4286256"/>
            <a:ext cx="3225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general </a:t>
            </a:r>
            <a:r>
              <a:rPr lang="en-US" dirty="0" err="1" smtClean="0"/>
              <a:t>soln</a:t>
            </a:r>
            <a:r>
              <a:rPr lang="en-US" dirty="0" smtClean="0"/>
              <a:t> is</a:t>
            </a:r>
            <a:endParaRPr lang="en-US" dirty="0"/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1928794" y="4857760"/>
          <a:ext cx="4581537" cy="557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3" name="Equation" r:id="rId9" imgW="2819160" imgH="342720" progId="Equation.DSMT4">
                  <p:embed/>
                </p:oleObj>
              </mc:Choice>
              <mc:Fallback>
                <p:oleObj name="Equation" r:id="rId9" imgW="2819160" imgH="3427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4857760"/>
                        <a:ext cx="4581537" cy="5572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85852" y="5500702"/>
            <a:ext cx="3283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(See Case 1 in 7.1)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6715140" y="357166"/>
            <a:ext cx="2143140" cy="28575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7.2  Stability of equilibrium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6" grpId="0"/>
      <p:bldP spid="9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714356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Hence </a:t>
            </a:r>
            <a:endParaRPr lang="en-US" dirty="0"/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2214546" y="642918"/>
          <a:ext cx="684216" cy="613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4" name="Equation" r:id="rId3" imgW="368280" imgH="330120" progId="Equation.DSMT4">
                  <p:embed/>
                </p:oleObj>
              </mc:Choice>
              <mc:Fallback>
                <p:oleObj name="Equation" r:id="rId3" imgW="368280" imgH="3301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642918"/>
                        <a:ext cx="684216" cy="6134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71802" y="714356"/>
            <a:ext cx="4459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a </a:t>
            </a:r>
            <a:r>
              <a:rPr lang="en-US" dirty="0" err="1" smtClean="0"/>
              <a:t>soln</a:t>
            </a:r>
            <a:r>
              <a:rPr lang="en-US" dirty="0" smtClean="0"/>
              <a:t>, which is constant</a:t>
            </a:r>
            <a:endParaRPr lang="en-US" dirty="0"/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928662" y="1144572"/>
          <a:ext cx="452440" cy="784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5" name="Equation" r:id="rId5" imgW="190440" imgH="330120" progId="Equation.DSMT4">
                  <p:embed/>
                </p:oleObj>
              </mc:Choice>
              <mc:Fallback>
                <p:oleObj name="Equation" r:id="rId5" imgW="190440" imgH="3301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1144572"/>
                        <a:ext cx="452440" cy="7842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00166" y="1285860"/>
            <a:ext cx="371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any real number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7224" y="1857364"/>
            <a:ext cx="5440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we have many constant </a:t>
            </a:r>
            <a:r>
              <a:rPr lang="en-US" dirty="0" err="1" smtClean="0"/>
              <a:t>solns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7224" y="2428868"/>
            <a:ext cx="70198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However , </a:t>
            </a:r>
            <a:r>
              <a:rPr lang="en-US" dirty="0" smtClean="0">
                <a:solidFill>
                  <a:srgbClr val="C00000"/>
                </a:solidFill>
              </a:rPr>
              <a:t>in this section</a:t>
            </a:r>
            <a:r>
              <a:rPr lang="en-US" dirty="0" smtClean="0"/>
              <a:t>,  for convenience,</a:t>
            </a:r>
          </a:p>
          <a:p>
            <a:r>
              <a:rPr lang="en-US" dirty="0" smtClean="0"/>
              <a:t>we assume that </a:t>
            </a:r>
            <a:endParaRPr lang="en-US" dirty="0"/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1071538" y="3571876"/>
          <a:ext cx="1066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6" name="Equation" r:id="rId7" imgW="1066680" imgH="736560" progId="Equation.DSMT4">
                  <p:embed/>
                </p:oleObj>
              </mc:Choice>
              <mc:Fallback>
                <p:oleObj name="Equation" r:id="rId7" imgW="1066680" imgH="736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3571876"/>
                        <a:ext cx="1066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14546" y="3571876"/>
            <a:ext cx="4121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</a:t>
            </a:r>
            <a:r>
              <a:rPr lang="en-US" dirty="0" smtClean="0">
                <a:solidFill>
                  <a:srgbClr val="C00000"/>
                </a:solidFill>
              </a:rPr>
              <a:t>the only constant </a:t>
            </a:r>
            <a:r>
              <a:rPr lang="en-US" dirty="0" err="1" smtClean="0">
                <a:solidFill>
                  <a:srgbClr val="C00000"/>
                </a:solidFill>
              </a:rPr>
              <a:t>soln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1538" y="4572008"/>
            <a:ext cx="7221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i.e., we only have </a:t>
            </a:r>
            <a:r>
              <a:rPr lang="en-US" dirty="0" smtClean="0">
                <a:solidFill>
                  <a:srgbClr val="C00000"/>
                </a:solidFill>
              </a:rPr>
              <a:t>ONE equilibrium solution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1857356" y="5214950"/>
          <a:ext cx="1066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7" name="Equation" r:id="rId9" imgW="1066680" imgH="736560" progId="Equation.DSMT4">
                  <p:embed/>
                </p:oleObj>
              </mc:Choice>
              <mc:Fallback>
                <p:oleObj name="Equation" r:id="rId9" imgW="1066680" imgH="736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5214950"/>
                        <a:ext cx="1066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286380" y="4000504"/>
            <a:ext cx="32068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/>
              <a:t>Equivalently, we assume that</a:t>
            </a:r>
          </a:p>
          <a:p>
            <a:r>
              <a:rPr lang="en-US" sz="1800" dirty="0" smtClean="0"/>
              <a:t> inverse of B exists</a:t>
            </a:r>
            <a:endParaRPr lang="en-US" sz="1800" dirty="0"/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6715140" y="357166"/>
            <a:ext cx="2143140" cy="28575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7.2  Stability of equilibrium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0" grpId="0"/>
      <p:bldP spid="11" grpId="0"/>
      <p:bldP spid="13" grpId="0"/>
      <p:bldP spid="14" grpId="0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ontent Placeholder 2"/>
          <p:cNvSpPr>
            <a:spLocks noGrp="1"/>
          </p:cNvSpPr>
          <p:nvPr>
            <p:ph idx="1"/>
          </p:nvPr>
        </p:nvSpPr>
        <p:spPr>
          <a:xfrm>
            <a:off x="571500" y="1071563"/>
            <a:ext cx="7772400" cy="2286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800" dirty="0" smtClean="0"/>
              <a:t>An equilibrium </a:t>
            </a:r>
            <a:r>
              <a:rPr lang="en-US" sz="2800" dirty="0" err="1" smtClean="0"/>
              <a:t>soln</a:t>
            </a:r>
            <a:r>
              <a:rPr lang="en-US" sz="2800" dirty="0" smtClean="0"/>
              <a:t> (point) is said to be stable </a:t>
            </a:r>
          </a:p>
          <a:p>
            <a:pPr>
              <a:buFontTx/>
              <a:buNone/>
            </a:pPr>
            <a:r>
              <a:rPr lang="en-US" sz="2800" dirty="0" smtClean="0"/>
              <a:t>if any </a:t>
            </a:r>
            <a:r>
              <a:rPr lang="en-US" sz="2800" dirty="0" err="1" smtClean="0"/>
              <a:t>soln</a:t>
            </a:r>
            <a:r>
              <a:rPr lang="en-US" sz="2800" dirty="0" smtClean="0"/>
              <a:t> with an initial point close to the </a:t>
            </a:r>
          </a:p>
          <a:p>
            <a:pPr>
              <a:buFontTx/>
              <a:buNone/>
            </a:pPr>
            <a:r>
              <a:rPr lang="en-US" sz="2800" dirty="0" smtClean="0"/>
              <a:t>equilibrium </a:t>
            </a:r>
            <a:r>
              <a:rPr lang="en-US" sz="2800" dirty="0" err="1" smtClean="0"/>
              <a:t>soln</a:t>
            </a:r>
            <a:r>
              <a:rPr lang="en-US" sz="2800" dirty="0" smtClean="0"/>
              <a:t> stays close to the </a:t>
            </a:r>
          </a:p>
          <a:p>
            <a:pPr>
              <a:buFontTx/>
              <a:buNone/>
            </a:pPr>
            <a:r>
              <a:rPr lang="en-US" sz="2800" dirty="0" smtClean="0"/>
              <a:t>equilibrium </a:t>
            </a:r>
            <a:r>
              <a:rPr lang="en-US" sz="2800" dirty="0" err="1" smtClean="0"/>
              <a:t>soln</a:t>
            </a:r>
            <a:r>
              <a:rPr lang="en-US" sz="2800" dirty="0" smtClean="0"/>
              <a:t> (point)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472" y="3143248"/>
            <a:ext cx="7715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we shall discuss stability of  equilibrium </a:t>
            </a:r>
            <a:r>
              <a:rPr lang="en-US" dirty="0" err="1" smtClean="0"/>
              <a:t>soln</a:t>
            </a:r>
            <a:r>
              <a:rPr lang="en-US" dirty="0" smtClean="0"/>
              <a:t> of Case1 and Case 2 in 7.1. </a:t>
            </a:r>
          </a:p>
        </p:txBody>
      </p:sp>
      <p:sp>
        <p:nvSpPr>
          <p:cNvPr id="4" name="Rectangle 3"/>
          <p:cNvSpPr/>
          <p:nvPr/>
        </p:nvSpPr>
        <p:spPr>
          <a:xfrm>
            <a:off x="642910" y="4071942"/>
            <a:ext cx="80724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shall not discuss Case 3 and zero </a:t>
            </a:r>
            <a:r>
              <a:rPr lang="en-US" dirty="0" err="1" smtClean="0"/>
              <a:t>eiganvalue</a:t>
            </a:r>
            <a:endParaRPr lang="en-US" dirty="0" smtClean="0"/>
          </a:p>
          <a:p>
            <a:r>
              <a:rPr lang="en-US" dirty="0" smtClean="0"/>
              <a:t>You may refer to text book Chapter 6 for Case 3</a:t>
            </a:r>
          </a:p>
          <a:p>
            <a:r>
              <a:rPr lang="en-US" dirty="0" smtClean="0"/>
              <a:t>(optional)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715140" y="357166"/>
            <a:ext cx="2143140" cy="28575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7.2  Stability of equilibrium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/>
      <p:bldP spid="8" grpId="0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7" name="Line 3"/>
          <p:cNvSpPr>
            <a:spLocks noChangeShapeType="1"/>
          </p:cNvSpPr>
          <p:nvPr/>
        </p:nvSpPr>
        <p:spPr bwMode="auto">
          <a:xfrm>
            <a:off x="0" y="200024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00034" y="500042"/>
            <a:ext cx="5663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Recall:  </a:t>
            </a:r>
            <a:r>
              <a:rPr lang="en-US" dirty="0" err="1" smtClean="0"/>
              <a:t>eigenvalues</a:t>
            </a:r>
            <a:r>
              <a:rPr lang="en-US" dirty="0" smtClean="0"/>
              <a:t>  are given  by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5720" y="2143116"/>
            <a:ext cx="132440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Case 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14480" y="2143116"/>
            <a:ext cx="3566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real </a:t>
            </a:r>
            <a:r>
              <a:rPr lang="en-US" dirty="0" err="1" smtClean="0"/>
              <a:t>eigenvalues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0034" y="3143248"/>
            <a:ext cx="3225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general </a:t>
            </a:r>
            <a:r>
              <a:rPr lang="en-US" dirty="0" err="1" smtClean="0"/>
              <a:t>soln</a:t>
            </a:r>
            <a:r>
              <a:rPr lang="en-US" dirty="0" smtClean="0"/>
              <a:t> is</a:t>
            </a:r>
            <a:endParaRPr lang="en-US" dirty="0"/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2214546" y="3571876"/>
          <a:ext cx="401955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2" name="Equation" r:id="rId3" imgW="1930320" imgH="406080" progId="Equation.DSMT4">
                  <p:embed/>
                </p:oleObj>
              </mc:Choice>
              <mc:Fallback>
                <p:oleObj name="Equation" r:id="rId3" imgW="1930320" imgH="406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3571876"/>
                        <a:ext cx="4019550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00034" y="4429132"/>
            <a:ext cx="79960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feel that zero equilibrium </a:t>
            </a:r>
            <a:r>
              <a:rPr lang="en-US" dirty="0" err="1" smtClean="0"/>
              <a:t>soln</a:t>
            </a:r>
            <a:r>
              <a:rPr lang="en-US" dirty="0" smtClean="0"/>
              <a:t> is stable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 two </a:t>
            </a:r>
            <a:r>
              <a:rPr lang="en-US" dirty="0" err="1" smtClean="0"/>
              <a:t>eigenvalues</a:t>
            </a:r>
            <a:r>
              <a:rPr lang="en-US" dirty="0" smtClean="0"/>
              <a:t> are less than or equal to zero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6715140" y="357166"/>
            <a:ext cx="2143140" cy="28575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7.2  Stability of equilibrium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6572264" y="2000240"/>
          <a:ext cx="2273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3" name="Equation" r:id="rId5" imgW="2273040" imgH="876240" progId="Equation.DSMT4">
                  <p:embed/>
                </p:oleObj>
              </mc:Choice>
              <mc:Fallback>
                <p:oleObj name="Equation" r:id="rId5" imgW="2273040" imgH="876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64" y="2000240"/>
                        <a:ext cx="22733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475656" y="980728"/>
          <a:ext cx="5040560" cy="85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4" name="Equation" r:id="rId7" imgW="4406760" imgH="749160" progId="Equation.DSMT4">
                  <p:embed/>
                </p:oleObj>
              </mc:Choice>
              <mc:Fallback>
                <p:oleObj name="Equation" r:id="rId7" imgW="4406760" imgH="7491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980728"/>
                        <a:ext cx="5040560" cy="857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2195736" y="2636912"/>
          <a:ext cx="2438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5" name="Equation" r:id="rId9" imgW="2438280" imgH="533160" progId="Equation.DSMT4">
                  <p:embed/>
                </p:oleObj>
              </mc:Choice>
              <mc:Fallback>
                <p:oleObj name="Equation" r:id="rId9" imgW="2438280" imgH="5331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636912"/>
                        <a:ext cx="2438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28596" y="714356"/>
            <a:ext cx="132440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Case 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00232" y="691202"/>
            <a:ext cx="102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0034" y="2143117"/>
            <a:ext cx="77867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know that two </a:t>
            </a:r>
            <a:r>
              <a:rPr lang="en-US" dirty="0" err="1" smtClean="0"/>
              <a:t>eigenvalues</a:t>
            </a:r>
            <a:r>
              <a:rPr lang="en-US" dirty="0" smtClean="0"/>
              <a:t> are less than or equal to zero </a:t>
            </a:r>
            <a:r>
              <a:rPr lang="en-US" dirty="0" err="1" smtClean="0"/>
              <a:t>iff</a:t>
            </a:r>
            <a:endParaRPr lang="en-US" dirty="0" smtClean="0"/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740186"/>
              </p:ext>
            </p:extLst>
          </p:nvPr>
        </p:nvGraphicFramePr>
        <p:xfrm>
          <a:off x="179512" y="3097224"/>
          <a:ext cx="51085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84" name="Equation" r:id="rId3" imgW="3606480" imgH="406080" progId="Equation.DSMT4">
                  <p:embed/>
                </p:oleObj>
              </mc:Choice>
              <mc:Fallback>
                <p:oleObj name="Equation" r:id="rId3" imgW="3606480" imgH="406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097224"/>
                        <a:ext cx="51085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024729"/>
              </p:ext>
            </p:extLst>
          </p:nvPr>
        </p:nvGraphicFramePr>
        <p:xfrm>
          <a:off x="1351649" y="3586409"/>
          <a:ext cx="4222559" cy="549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85" name="Equation" r:id="rId5" imgW="3124080" imgH="406080" progId="Equation.DSMT4">
                  <p:embed/>
                </p:oleObj>
              </mc:Choice>
              <mc:Fallback>
                <p:oleObj name="Equation" r:id="rId5" imgW="3124080" imgH="406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1649" y="3586409"/>
                        <a:ext cx="4222559" cy="549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241285"/>
              </p:ext>
            </p:extLst>
          </p:nvPr>
        </p:nvGraphicFramePr>
        <p:xfrm>
          <a:off x="1259632" y="4272581"/>
          <a:ext cx="4330465" cy="473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86" name="Equation" r:id="rId7" imgW="3022560" imgH="330120" progId="Equation.DSMT4">
                  <p:embed/>
                </p:oleObj>
              </mc:Choice>
              <mc:Fallback>
                <p:oleObj name="Equation" r:id="rId7" imgW="3022560" imgH="3301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272581"/>
                        <a:ext cx="4330465" cy="473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14805"/>
              </p:ext>
            </p:extLst>
          </p:nvPr>
        </p:nvGraphicFramePr>
        <p:xfrm>
          <a:off x="6876256" y="4368855"/>
          <a:ext cx="1566866" cy="447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87" name="Equation" r:id="rId9" imgW="1066680" imgH="304560" progId="Equation.DSMT4">
                  <p:embed/>
                </p:oleObj>
              </mc:Choice>
              <mc:Fallback>
                <p:oleObj name="Equation" r:id="rId9" imgW="1066680" imgH="3045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4368855"/>
                        <a:ext cx="1566866" cy="447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 txBox="1">
            <a:spLocks/>
          </p:cNvSpPr>
          <p:nvPr/>
        </p:nvSpPr>
        <p:spPr bwMode="auto">
          <a:xfrm>
            <a:off x="6715140" y="357166"/>
            <a:ext cx="2143140" cy="28575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7.2  Stability of equilibrium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graphicFrame>
        <p:nvGraphicFramePr>
          <p:cNvPr id="56330" name="Object 10"/>
          <p:cNvGraphicFramePr>
            <a:graphicFrameLocks noChangeAspect="1"/>
          </p:cNvGraphicFramePr>
          <p:nvPr/>
        </p:nvGraphicFramePr>
        <p:xfrm>
          <a:off x="2123728" y="1196752"/>
          <a:ext cx="49276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88" name="Equation" r:id="rId11" imgW="4927320" imgH="749160" progId="Equation.DSMT4">
                  <p:embed/>
                </p:oleObj>
              </mc:Choice>
              <mc:Fallback>
                <p:oleObj name="Equation" r:id="rId11" imgW="4927320" imgH="74916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196752"/>
                        <a:ext cx="49276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own Arrow 1"/>
          <p:cNvSpPr/>
          <p:nvPr/>
        </p:nvSpPr>
        <p:spPr bwMode="auto">
          <a:xfrm rot="16200000">
            <a:off x="523683" y="3562708"/>
            <a:ext cx="167148" cy="763827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538843" y="4210780"/>
            <a:ext cx="167148" cy="763827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16200000">
            <a:off x="6035296" y="4149402"/>
            <a:ext cx="167148" cy="763827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076386"/>
              </p:ext>
            </p:extLst>
          </p:nvPr>
        </p:nvGraphicFramePr>
        <p:xfrm>
          <a:off x="124951" y="4941168"/>
          <a:ext cx="4775200" cy="576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89" name="Equation" r:id="rId13" imgW="4775040" imgH="507960" progId="Equation.DSMT4">
                  <p:embed/>
                </p:oleObj>
              </mc:Choice>
              <mc:Fallback>
                <p:oleObj name="Equation" r:id="rId13" imgW="47750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4951" y="4941168"/>
                        <a:ext cx="4775200" cy="576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632828"/>
              </p:ext>
            </p:extLst>
          </p:nvPr>
        </p:nvGraphicFramePr>
        <p:xfrm>
          <a:off x="5148064" y="5013176"/>
          <a:ext cx="3710216" cy="436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90" name="Equation" r:id="rId15" imgW="4317840" imgH="507960" progId="Equation.DSMT4">
                  <p:embed/>
                </p:oleObj>
              </mc:Choice>
              <mc:Fallback>
                <p:oleObj name="Equation" r:id="rId15" imgW="43178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48064" y="5013176"/>
                        <a:ext cx="3710216" cy="4364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404305"/>
              </p:ext>
            </p:extLst>
          </p:nvPr>
        </p:nvGraphicFramePr>
        <p:xfrm>
          <a:off x="248356" y="5793719"/>
          <a:ext cx="193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91" name="Equation" r:id="rId17" imgW="1930320" imgH="419040" progId="Equation.DSMT4">
                  <p:embed/>
                </p:oleObj>
              </mc:Choice>
              <mc:Fallback>
                <p:oleObj name="Equation" r:id="rId17" imgW="19303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48356" y="5793719"/>
                        <a:ext cx="19304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663695"/>
              </p:ext>
            </p:extLst>
          </p:nvPr>
        </p:nvGraphicFramePr>
        <p:xfrm>
          <a:off x="6558226" y="5769091"/>
          <a:ext cx="15875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92" name="Equation" r:id="rId19" imgW="1079280" imgH="304560" progId="Equation.DSMT4">
                  <p:embed/>
                </p:oleObj>
              </mc:Choice>
              <mc:Fallback>
                <p:oleObj name="Equation" r:id="rId19" imgW="1079280" imgH="3045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8226" y="5769091"/>
                        <a:ext cx="15875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52063" y="5704034"/>
            <a:ext cx="1545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suppose</a:t>
            </a:r>
            <a:endParaRPr lang="en-SG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449564"/>
              </p:ext>
            </p:extLst>
          </p:nvPr>
        </p:nvGraphicFramePr>
        <p:xfrm>
          <a:off x="3797679" y="5751957"/>
          <a:ext cx="1473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93" name="Equation" r:id="rId21" imgW="1473120" imgH="419040" progId="Equation.DSMT4">
                  <p:embed/>
                </p:oleObj>
              </mc:Choice>
              <mc:Fallback>
                <p:oleObj name="Equation" r:id="rId21" imgW="14731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797679" y="5751957"/>
                        <a:ext cx="14732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95994" y="5697381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</a:t>
            </a:r>
            <a:endParaRPr lang="en-SG" dirty="0"/>
          </a:p>
        </p:txBody>
      </p:sp>
      <p:sp>
        <p:nvSpPr>
          <p:cNvPr id="11" name="TextBox 10"/>
          <p:cNvSpPr txBox="1"/>
          <p:nvPr/>
        </p:nvSpPr>
        <p:spPr>
          <a:xfrm>
            <a:off x="6223952" y="6219583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Contrad</a:t>
            </a:r>
            <a:r>
              <a:rPr lang="en-US" dirty="0" smtClean="0"/>
              <a:t>.</a:t>
            </a:r>
            <a:endParaRPr lang="en-S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20" grpId="0" animBg="1"/>
      <p:bldP spid="8" grpId="0"/>
      <p:bldP spid="10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57224" y="1071546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Hence for Case 1: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000100" y="1857364"/>
            <a:ext cx="6029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Zero equilibrium </a:t>
            </a:r>
            <a:r>
              <a:rPr lang="en-US" sz="3200" dirty="0" err="1" smtClean="0"/>
              <a:t>soln</a:t>
            </a:r>
            <a:r>
              <a:rPr lang="en-US" sz="3200" dirty="0" smtClean="0"/>
              <a:t> is stable </a:t>
            </a:r>
            <a:r>
              <a:rPr lang="en-US" sz="3200" dirty="0" err="1" smtClean="0"/>
              <a:t>iff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2928926" y="2643182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3995936" y="2780928"/>
          <a:ext cx="1566868" cy="447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37" name="Equation" r:id="rId3" imgW="1066680" imgH="304560" progId="Equation.DSMT4">
                  <p:embed/>
                </p:oleObj>
              </mc:Choice>
              <mc:Fallback>
                <p:oleObj name="Equation" r:id="rId3" imgW="1066680" imgH="304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780928"/>
                        <a:ext cx="1566868" cy="447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57224" y="3357562"/>
            <a:ext cx="222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In fact </a:t>
            </a:r>
            <a:endParaRPr lang="en-US" dirty="0"/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181267"/>
              </p:ext>
            </p:extLst>
          </p:nvPr>
        </p:nvGraphicFramePr>
        <p:xfrm>
          <a:off x="3286116" y="3457633"/>
          <a:ext cx="1428760" cy="403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38" name="Equation" r:id="rId5" imgW="1079280" imgH="304560" progId="Equation.DSMT4">
                  <p:embed/>
                </p:oleObj>
              </mc:Choice>
              <mc:Fallback>
                <p:oleObj name="Equation" r:id="rId5" imgW="1079280" imgH="304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3457633"/>
                        <a:ext cx="1428760" cy="403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85786" y="4071942"/>
            <a:ext cx="7156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since we assume that inverse of B exits, so </a:t>
            </a:r>
            <a:endParaRPr lang="en-US" dirty="0"/>
          </a:p>
        </p:txBody>
      </p:sp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928662" y="4786322"/>
          <a:ext cx="1428760" cy="403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39" name="Equation" r:id="rId7" imgW="1079280" imgH="304560" progId="Equation.DSMT4">
                  <p:embed/>
                </p:oleObj>
              </mc:Choice>
              <mc:Fallback>
                <p:oleObj name="Equation" r:id="rId7" imgW="1079280" imgH="304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4786322"/>
                        <a:ext cx="1428760" cy="403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1142976" y="2714620"/>
          <a:ext cx="1473600" cy="447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40" name="Equation" r:id="rId9" imgW="1002960" imgH="304560" progId="Equation.DSMT4">
                  <p:embed/>
                </p:oleObj>
              </mc:Choice>
              <mc:Fallback>
                <p:oleObj name="Equation" r:id="rId9" imgW="1002960" imgH="3045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2714620"/>
                        <a:ext cx="1473600" cy="447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 txBox="1">
            <a:spLocks/>
          </p:cNvSpPr>
          <p:nvPr/>
        </p:nvSpPr>
        <p:spPr bwMode="auto">
          <a:xfrm>
            <a:off x="6715140" y="357166"/>
            <a:ext cx="2143140" cy="28575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7.2  Stability of equilibrium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4355976" y="1124744"/>
          <a:ext cx="2438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41" name="Equation" r:id="rId11" imgW="2438280" imgH="533160" progId="Equation.DSMT4">
                  <p:embed/>
                </p:oleObj>
              </mc:Choice>
              <mc:Fallback>
                <p:oleObj name="Equation" r:id="rId11" imgW="2438280" imgH="5331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1124744"/>
                        <a:ext cx="2438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5743588" cy="604822"/>
          </a:xfrm>
        </p:spPr>
        <p:txBody>
          <a:bodyPr/>
          <a:lstStyle/>
          <a:p>
            <a:pPr algn="l"/>
            <a:r>
              <a:rPr lang="en-US" sz="2800" dirty="0" smtClean="0"/>
              <a:t>Case 2: Two complex </a:t>
            </a:r>
            <a:r>
              <a:rPr lang="en-US" sz="2800" dirty="0" err="1" smtClean="0"/>
              <a:t>eigenvalues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2000240"/>
            <a:ext cx="3225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general </a:t>
            </a:r>
            <a:r>
              <a:rPr lang="en-US" dirty="0" err="1" smtClean="0"/>
              <a:t>soln</a:t>
            </a:r>
            <a:r>
              <a:rPr lang="en-US" dirty="0" smtClean="0"/>
              <a:t> is</a:t>
            </a:r>
            <a:endParaRPr lang="en-US" dirty="0"/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2000232" y="2500306"/>
          <a:ext cx="4786312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9" name="Equation" r:id="rId3" imgW="2590560" imgH="812520" progId="Equation.DSMT4">
                  <p:embed/>
                </p:oleObj>
              </mc:Choice>
              <mc:Fallback>
                <p:oleObj name="Equation" r:id="rId3" imgW="2590560" imgH="812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2500306"/>
                        <a:ext cx="4786312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71538" y="4500570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2500298" y="4357694"/>
          <a:ext cx="1714512" cy="831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0" name="Equation" r:id="rId5" imgW="1257120" imgH="609480" progId="Equation.DSMT4">
                  <p:embed/>
                </p:oleObj>
              </mc:Choice>
              <mc:Fallback>
                <p:oleObj name="Equation" r:id="rId5" imgW="1257120" imgH="609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4357694"/>
                        <a:ext cx="1714512" cy="8312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00100" y="5286388"/>
            <a:ext cx="3283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(See Case 2 in 7.1)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6715140" y="357166"/>
            <a:ext cx="2143140" cy="28575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7.2  Stability of equilibrium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2699792" y="1340768"/>
          <a:ext cx="2438400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1" name="Equation" r:id="rId7" imgW="2438280" imgH="533160" progId="Equation.DSMT4">
                  <p:embed/>
                </p:oleObj>
              </mc:Choice>
              <mc:Fallback>
                <p:oleObj name="Equation" r:id="rId7" imgW="2438280" imgH="5331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340768"/>
                        <a:ext cx="2438400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714356"/>
            <a:ext cx="6417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Hence zero equilibrium </a:t>
            </a:r>
            <a:r>
              <a:rPr lang="en-US" dirty="0" err="1" smtClean="0"/>
              <a:t>soln</a:t>
            </a:r>
            <a:r>
              <a:rPr lang="en-US" dirty="0" smtClean="0"/>
              <a:t> is stable </a:t>
            </a:r>
            <a:r>
              <a:rPr lang="en-US" dirty="0" err="1" smtClean="0"/>
              <a:t>iff</a:t>
            </a:r>
            <a:endParaRPr lang="en-US" dirty="0"/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928662" y="1500174"/>
          <a:ext cx="17145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3" name="Equation" r:id="rId3" imgW="1257120" imgH="609480" progId="Equation.DSMT4">
                  <p:embed/>
                </p:oleObj>
              </mc:Choice>
              <mc:Fallback>
                <p:oleObj name="Equation" r:id="rId3" imgW="1257120" imgH="609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1500174"/>
                        <a:ext cx="17145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7224" y="2643182"/>
            <a:ext cx="3541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that in this case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8662" y="3214686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</a:t>
            </a:r>
            <a:endParaRPr lang="en-US" dirty="0"/>
          </a:p>
        </p:txBody>
      </p:sp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2000232" y="3286124"/>
          <a:ext cx="1551788" cy="43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4" name="Equation" r:id="rId5" imgW="1079280" imgH="304560" progId="Equation.DSMT4">
                  <p:embed/>
                </p:oleObj>
              </mc:Choice>
              <mc:Fallback>
                <p:oleObj name="Equation" r:id="rId5" imgW="1079280" imgH="304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3286124"/>
                        <a:ext cx="1551788" cy="438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428992" y="164305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i.e.,</a:t>
            </a:r>
            <a:endParaRPr lang="en-US" dirty="0"/>
          </a:p>
        </p:txBody>
      </p:sp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2643174" y="1714488"/>
          <a:ext cx="534990" cy="363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5" name="Equation" r:id="rId7" imgW="355320" imgH="241200" progId="Equation.DSMT4">
                  <p:embed/>
                </p:oleObj>
              </mc:Choice>
              <mc:Fallback>
                <p:oleObj name="Equation" r:id="rId7" imgW="355320" imgH="241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1714488"/>
                        <a:ext cx="534990" cy="3630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" name="Object 9"/>
          <p:cNvGraphicFramePr>
            <a:graphicFrameLocks noChangeAspect="1"/>
          </p:cNvGraphicFramePr>
          <p:nvPr/>
        </p:nvGraphicFramePr>
        <p:xfrm>
          <a:off x="4286248" y="1643050"/>
          <a:ext cx="1473600" cy="447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6" name="Equation" r:id="rId9" imgW="1002960" imgH="304560" progId="Equation.DSMT4">
                  <p:embed/>
                </p:oleObj>
              </mc:Choice>
              <mc:Fallback>
                <p:oleObj name="Equation" r:id="rId9" imgW="1002960" imgH="3045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48" y="1643050"/>
                        <a:ext cx="1473600" cy="447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 bwMode="auto">
          <a:xfrm>
            <a:off x="6715140" y="357166"/>
            <a:ext cx="2143140" cy="28575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7.2  Stability of equilibrium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graphicFrame>
        <p:nvGraphicFramePr>
          <p:cNvPr id="55306" name="Object 10"/>
          <p:cNvGraphicFramePr>
            <a:graphicFrameLocks noChangeAspect="1"/>
          </p:cNvGraphicFramePr>
          <p:nvPr/>
        </p:nvGraphicFramePr>
        <p:xfrm>
          <a:off x="4509864" y="2636912"/>
          <a:ext cx="24384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7" name="Equation" r:id="rId11" imgW="2438280" imgH="533160" progId="Equation.DSMT4">
                  <p:embed/>
                </p:oleObj>
              </mc:Choice>
              <mc:Fallback>
                <p:oleObj name="Equation" r:id="rId11" imgW="2438280" imgH="53316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9864" y="2636912"/>
                        <a:ext cx="2438400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499647"/>
              </p:ext>
            </p:extLst>
          </p:nvPr>
        </p:nvGraphicFramePr>
        <p:xfrm>
          <a:off x="4192343" y="4653136"/>
          <a:ext cx="4786313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8" name="Equation" r:id="rId13" imgW="2590800" imgH="812800" progId="Equation.DSMT4">
                  <p:embed/>
                </p:oleObj>
              </mc:Choice>
              <mc:Fallback>
                <p:oleObj name="Equation" r:id="rId13" imgW="2590800" imgH="812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2343" y="4653136"/>
                        <a:ext cx="4786313" cy="15017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100" name="Rectangle 20"/>
          <p:cNvSpPr>
            <a:spLocks noChangeArrowheads="1"/>
          </p:cNvSpPr>
          <p:nvPr/>
        </p:nvSpPr>
        <p:spPr bwMode="auto">
          <a:xfrm>
            <a:off x="642910" y="2357430"/>
            <a:ext cx="3600450" cy="143986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857232"/>
            <a:ext cx="4103687" cy="57467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2800" dirty="0" smtClean="0"/>
              <a:t>For Case1 and Case 2</a:t>
            </a:r>
            <a:endParaRPr lang="en-US" dirty="0"/>
          </a:p>
        </p:txBody>
      </p:sp>
      <p:sp>
        <p:nvSpPr>
          <p:cNvPr id="558097" name="Line 17"/>
          <p:cNvSpPr>
            <a:spLocks noChangeShapeType="1"/>
          </p:cNvSpPr>
          <p:nvPr/>
        </p:nvSpPr>
        <p:spPr bwMode="auto">
          <a:xfrm flipV="1">
            <a:off x="4214810" y="2000240"/>
            <a:ext cx="0" cy="3529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8098" name="Line 18"/>
          <p:cNvSpPr>
            <a:spLocks noChangeShapeType="1"/>
          </p:cNvSpPr>
          <p:nvPr/>
        </p:nvSpPr>
        <p:spPr bwMode="auto">
          <a:xfrm>
            <a:off x="571472" y="3786190"/>
            <a:ext cx="7129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8099" name="Text Box 19"/>
          <p:cNvSpPr txBox="1">
            <a:spLocks noChangeArrowheads="1"/>
          </p:cNvSpPr>
          <p:nvPr/>
        </p:nvSpPr>
        <p:spPr bwMode="auto">
          <a:xfrm>
            <a:off x="1907704" y="2708920"/>
            <a:ext cx="1584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stable</a:t>
            </a:r>
          </a:p>
        </p:txBody>
      </p:sp>
      <p:sp>
        <p:nvSpPr>
          <p:cNvPr id="558101" name="Text Box 21"/>
          <p:cNvSpPr txBox="1">
            <a:spLocks noChangeArrowheads="1"/>
          </p:cNvSpPr>
          <p:nvPr/>
        </p:nvSpPr>
        <p:spPr bwMode="auto">
          <a:xfrm>
            <a:off x="5143504" y="2571744"/>
            <a:ext cx="1584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unstable</a:t>
            </a:r>
          </a:p>
        </p:txBody>
      </p:sp>
      <p:sp>
        <p:nvSpPr>
          <p:cNvPr id="558102" name="Text Box 22"/>
          <p:cNvSpPr txBox="1">
            <a:spLocks noChangeArrowheads="1"/>
          </p:cNvSpPr>
          <p:nvPr/>
        </p:nvSpPr>
        <p:spPr bwMode="auto">
          <a:xfrm>
            <a:off x="5143504" y="4214818"/>
            <a:ext cx="1584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unstable</a:t>
            </a:r>
          </a:p>
        </p:txBody>
      </p:sp>
      <p:sp>
        <p:nvSpPr>
          <p:cNvPr id="558103" name="Text Box 23"/>
          <p:cNvSpPr txBox="1">
            <a:spLocks noChangeArrowheads="1"/>
          </p:cNvSpPr>
          <p:nvPr/>
        </p:nvSpPr>
        <p:spPr bwMode="auto">
          <a:xfrm>
            <a:off x="1857356" y="4143380"/>
            <a:ext cx="1584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unstable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6715140" y="357166"/>
            <a:ext cx="2143140" cy="28575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7.2  Stability of equilibrium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500034" y="3786190"/>
            <a:ext cx="3714776" cy="0"/>
          </a:xfrm>
          <a:prstGeom prst="line">
            <a:avLst/>
          </a:prstGeom>
          <a:noFill/>
          <a:ln w="38100" cap="flat" cmpd="sng" algn="ctr">
            <a:solidFill>
              <a:srgbClr val="1C1C1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00034" y="3857628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Dash line</a:t>
            </a:r>
            <a:endParaRPr lang="en-US" sz="1400" dirty="0"/>
          </a:p>
        </p:txBody>
      </p:sp>
      <p:graphicFrame>
        <p:nvGraphicFramePr>
          <p:cNvPr id="178177" name="Object 1"/>
          <p:cNvGraphicFramePr>
            <a:graphicFrameLocks noChangeAspect="1"/>
          </p:cNvGraphicFramePr>
          <p:nvPr/>
        </p:nvGraphicFramePr>
        <p:xfrm>
          <a:off x="571472" y="2357430"/>
          <a:ext cx="14732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73" name="Equation" r:id="rId3" imgW="1002960" imgH="304560" progId="Equation.DSMT4">
                  <p:embed/>
                </p:oleObj>
              </mc:Choice>
              <mc:Fallback>
                <p:oleObj name="Equation" r:id="rId3" imgW="1002960" imgH="30456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2357430"/>
                        <a:ext cx="14732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78" name="Object 2"/>
          <p:cNvGraphicFramePr>
            <a:graphicFrameLocks noChangeAspect="1"/>
          </p:cNvGraphicFramePr>
          <p:nvPr/>
        </p:nvGraphicFramePr>
        <p:xfrm>
          <a:off x="2214546" y="2357430"/>
          <a:ext cx="15509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74" name="Equation" r:id="rId5" imgW="1079280" imgH="304560" progId="Equation.DSMT4">
                  <p:embed/>
                </p:oleObj>
              </mc:Choice>
              <mc:Fallback>
                <p:oleObj name="Equation" r:id="rId5" imgW="1079280" imgH="304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2357430"/>
                        <a:ext cx="155098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3851920" y="1628800"/>
          <a:ext cx="800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75" name="Equation" r:id="rId7" imgW="799920" imgH="342720" progId="Equation.DSMT4">
                  <p:embed/>
                </p:oleObj>
              </mc:Choice>
              <mc:Fallback>
                <p:oleObj name="Equation" r:id="rId7" imgW="799920" imgH="342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1628800"/>
                        <a:ext cx="8001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7812360" y="3645024"/>
          <a:ext cx="622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76" name="Equation" r:id="rId9" imgW="622080" imgH="317160" progId="Equation.DSMT4">
                  <p:embed/>
                </p:oleObj>
              </mc:Choice>
              <mc:Fallback>
                <p:oleObj name="Equation" r:id="rId9" imgW="622080" imgH="3171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360" y="3645024"/>
                        <a:ext cx="622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11560" y="3140968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case1 </a:t>
            </a:r>
            <a:endParaRPr lang="en-US" dirty="0"/>
          </a:p>
        </p:txBody>
      </p:sp>
      <p:graphicFrame>
        <p:nvGraphicFramePr>
          <p:cNvPr id="178182" name="Object 6"/>
          <p:cNvGraphicFramePr>
            <a:graphicFrameLocks noChangeAspect="1"/>
          </p:cNvGraphicFramePr>
          <p:nvPr/>
        </p:nvGraphicFramePr>
        <p:xfrm>
          <a:off x="2483768" y="3212976"/>
          <a:ext cx="1473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77" name="Equation" r:id="rId11" imgW="1473120" imgH="419040" progId="Equation.DSMT4">
                  <p:embed/>
                </p:oleObj>
              </mc:Choice>
              <mc:Fallback>
                <p:oleObj name="Equation" r:id="rId11" imgW="1473120" imgH="419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212976"/>
                        <a:ext cx="1473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8149" y="5532079"/>
            <a:ext cx="7556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will say more about unstable cases in next section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500042"/>
            <a:ext cx="7772400" cy="1162048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So solutions of the old problem are of the </a:t>
            </a:r>
          </a:p>
          <a:p>
            <a:pPr>
              <a:buNone/>
            </a:pPr>
            <a:r>
              <a:rPr lang="en-US" sz="2800" dirty="0" smtClean="0"/>
              <a:t>form</a:t>
            </a:r>
            <a:endParaRPr lang="en-US" sz="2800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571736" y="1071546"/>
          <a:ext cx="1665493" cy="488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1" name="Equation" r:id="rId3" imgW="1384200" imgH="406080" progId="Equation.DSMT4">
                  <p:embed/>
                </p:oleObj>
              </mc:Choice>
              <mc:Fallback>
                <p:oleObj name="Equation" r:id="rId3" imgW="1384200" imgH="406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1071546"/>
                        <a:ext cx="1665493" cy="488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4348" y="2071678"/>
            <a:ext cx="68611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this old problem, we may guess that</a:t>
            </a:r>
          </a:p>
          <a:p>
            <a:r>
              <a:rPr lang="en-US" dirty="0" smtClean="0"/>
              <a:t>solutions of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7224" y="4286256"/>
            <a:ext cx="2523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 of the form</a:t>
            </a:r>
            <a:endParaRPr lang="en-US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3643306" y="4357694"/>
          <a:ext cx="1720782" cy="44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" name="Equation" r:id="rId5" imgW="1384200" imgH="406080" progId="Equation.DSMT4">
                  <p:embed/>
                </p:oleObj>
              </mc:Choice>
              <mc:Fallback>
                <p:oleObj name="Equation" r:id="rId5" imgW="1384200" imgH="406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4357694"/>
                        <a:ext cx="1720782" cy="44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5508104" y="4365104"/>
          <a:ext cx="17344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" name="Equation" r:id="rId7" imgW="1434960" imgH="406080" progId="Equation.DSMT4">
                  <p:embed/>
                </p:oleObj>
              </mc:Choice>
              <mc:Fallback>
                <p:oleObj name="Equation" r:id="rId7" imgW="1434960" imgH="406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4365104"/>
                        <a:ext cx="173446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57224" y="4857760"/>
            <a:ext cx="3922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can be written as</a:t>
            </a:r>
            <a:endParaRPr lang="en-US" dirty="0"/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5004048" y="4869160"/>
          <a:ext cx="2664296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" name="Equation" r:id="rId9" imgW="2108160" imgH="888840" progId="Equation.DSMT4">
                  <p:embed/>
                </p:oleObj>
              </mc:Choice>
              <mc:Fallback>
                <p:oleObj name="Equation" r:id="rId9" imgW="2108160" imgH="8888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4869160"/>
                        <a:ext cx="2664296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14480" y="1571612"/>
            <a:ext cx="475643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Solutions of systems of ODE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6715140" y="285728"/>
            <a:ext cx="2214578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7.1 Solving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System of ODEs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2771800" y="2780928"/>
          <a:ext cx="31369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5" name="Equation" r:id="rId11" imgW="3136680" imgH="1079280" progId="Equation.DSMT4">
                  <p:embed/>
                </p:oleObj>
              </mc:Choice>
              <mc:Fallback>
                <p:oleObj name="Equation" r:id="rId11" imgW="3136680" imgH="10792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780928"/>
                        <a:ext cx="31369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10" grpId="0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350696" cy="604822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2800" dirty="0" smtClean="0"/>
              <a:t>7.3 Phase plane and classification of zero solution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22611" y="1619896"/>
            <a:ext cx="7953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solution of  a 2-dim system of ODE is given by </a:t>
            </a:r>
            <a:endParaRPr lang="en-US" dirty="0"/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561263"/>
              </p:ext>
            </p:extLst>
          </p:nvPr>
        </p:nvGraphicFramePr>
        <p:xfrm>
          <a:off x="3699401" y="2276872"/>
          <a:ext cx="1000132" cy="1054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3" name="Equation" r:id="rId3" imgW="698400" imgH="736560" progId="Equation.DSMT4">
                  <p:embed/>
                </p:oleObj>
              </mc:Choice>
              <mc:Fallback>
                <p:oleObj name="Equation" r:id="rId3" imgW="698400" imgH="736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9401" y="2276872"/>
                        <a:ext cx="1000132" cy="10546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 flipH="1">
            <a:off x="767380" y="3381704"/>
            <a:ext cx="7715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section, a phase plane is a x(t)-y(t) plane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7380" y="3907625"/>
            <a:ext cx="78213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trajectories in the phase plane are</a:t>
            </a:r>
          </a:p>
          <a:p>
            <a:r>
              <a:rPr lang="en-US" dirty="0" smtClean="0"/>
              <a:t> the parametric curves described by x(t) and y(t)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7380" y="4878727"/>
            <a:ext cx="49130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Trajectories on a phase plane</a:t>
            </a:r>
          </a:p>
          <a:p>
            <a:r>
              <a:rPr lang="en-US" dirty="0" smtClean="0"/>
              <a:t> create a phase portrait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58" y="500042"/>
            <a:ext cx="82868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dirty="0" smtClean="0"/>
              <a:t>Phase planes are useful in visualizing </a:t>
            </a:r>
          </a:p>
          <a:p>
            <a:pPr>
              <a:buFontTx/>
              <a:buNone/>
            </a:pPr>
            <a:r>
              <a:rPr lang="en-US" dirty="0" smtClean="0"/>
              <a:t>the behavior (including stability of equilibrium </a:t>
            </a:r>
            <a:r>
              <a:rPr lang="en-US" dirty="0" err="1" smtClean="0"/>
              <a:t>soln</a:t>
            </a:r>
            <a:r>
              <a:rPr lang="en-US" dirty="0" smtClean="0"/>
              <a:t>) of physical system.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1857364"/>
            <a:ext cx="48237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Again we shall only consider </a:t>
            </a:r>
          </a:p>
          <a:p>
            <a:r>
              <a:rPr lang="en-US" dirty="0" smtClean="0"/>
              <a:t>Case1 and Case 2 in 7.1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2786058"/>
            <a:ext cx="485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shall not consider Case 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8596" y="3357562"/>
            <a:ext cx="79296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You may refer to text book Chapter 6 for Case 3</a:t>
            </a:r>
          </a:p>
          <a:p>
            <a:r>
              <a:rPr lang="en-US" dirty="0" smtClean="0"/>
              <a:t>(optional) 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358082" y="285728"/>
            <a:ext cx="1357322" cy="285752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200" dirty="0" smtClean="0"/>
              <a:t>7.3 Phase plane</a:t>
            </a:r>
            <a:endParaRPr lang="en-US" sz="1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4886332" cy="604822"/>
          </a:xfrm>
          <a:ln>
            <a:solidFill>
              <a:srgbClr val="C00000"/>
            </a:solidFill>
          </a:ln>
        </p:spPr>
        <p:txBody>
          <a:bodyPr/>
          <a:lstStyle/>
          <a:p>
            <a:pPr algn="l"/>
            <a:r>
              <a:rPr lang="en-US" sz="2800" dirty="0" smtClean="0"/>
              <a:t>Case 1: Two real </a:t>
            </a:r>
            <a:r>
              <a:rPr lang="en-US" sz="2800" dirty="0" err="1" smtClean="0"/>
              <a:t>eigenvalues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1214422"/>
            <a:ext cx="3225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general </a:t>
            </a:r>
            <a:r>
              <a:rPr lang="en-US" dirty="0" err="1" smtClean="0"/>
              <a:t>soln</a:t>
            </a:r>
            <a:r>
              <a:rPr lang="en-US" dirty="0" smtClean="0"/>
              <a:t> is</a:t>
            </a:r>
            <a:endParaRPr lang="en-US" dirty="0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3000364" y="1785926"/>
          <a:ext cx="401955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82" name="Equation" r:id="rId3" imgW="1930320" imgH="406080" progId="Equation.DSMT4">
                  <p:embed/>
                </p:oleObj>
              </mc:Choice>
              <mc:Fallback>
                <p:oleObj name="Equation" r:id="rId3" imgW="1930320" imgH="406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1785926"/>
                        <a:ext cx="401955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43174" y="278605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eigenvector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4857752" y="278605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eigenvector</a:t>
            </a:r>
            <a:endParaRPr lang="en-US" sz="1800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rot="5400000" flipH="1" flipV="1">
            <a:off x="3393273" y="2536025"/>
            <a:ext cx="357190" cy="1428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rot="5400000" flipH="1" flipV="1">
            <a:off x="5607851" y="2536025"/>
            <a:ext cx="357190" cy="1428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5400000">
            <a:off x="4143372" y="1428736"/>
            <a:ext cx="571504" cy="28575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4714876" y="1357298"/>
            <a:ext cx="1857388" cy="5715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857224" y="3571876"/>
            <a:ext cx="2760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note that if </a:t>
            </a:r>
            <a:endParaRPr lang="en-US" dirty="0"/>
          </a:p>
        </p:txBody>
      </p:sp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3786182" y="3650604"/>
          <a:ext cx="928694" cy="492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83" name="Equation" r:id="rId5" imgW="622080" imgH="330120" progId="Equation.DSMT4">
                  <p:embed/>
                </p:oleObj>
              </mc:Choice>
              <mc:Fallback>
                <p:oleObj name="Equation" r:id="rId5" imgW="622080" imgH="3301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3650604"/>
                        <a:ext cx="928694" cy="4927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000628" y="3571876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</a:t>
            </a:r>
            <a:endParaRPr lang="en-US" dirty="0"/>
          </a:p>
        </p:txBody>
      </p:sp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1500166" y="4214818"/>
          <a:ext cx="4786346" cy="1121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84" name="Equation" r:id="rId7" imgW="2768400" imgH="736560" progId="Equation.DSMT4">
                  <p:embed/>
                </p:oleObj>
              </mc:Choice>
              <mc:Fallback>
                <p:oleObj name="Equation" r:id="rId7" imgW="2768400" imgH="736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4214818"/>
                        <a:ext cx="4786346" cy="1121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itle 1"/>
          <p:cNvSpPr txBox="1">
            <a:spLocks/>
          </p:cNvSpPr>
          <p:nvPr/>
        </p:nvSpPr>
        <p:spPr bwMode="auto">
          <a:xfrm>
            <a:off x="7358082" y="285728"/>
            <a:ext cx="1357322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7.3 Phase plane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36767" y="5517232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93892"/>
              </p:ext>
            </p:extLst>
          </p:nvPr>
        </p:nvGraphicFramePr>
        <p:xfrm>
          <a:off x="5848719" y="5274017"/>
          <a:ext cx="241141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85" name="Equation" r:id="rId9" imgW="1638000" imgH="685800" progId="Equation.DSMT4">
                  <p:embed/>
                </p:oleObj>
              </mc:Choice>
              <mc:Fallback>
                <p:oleObj name="Equation" r:id="rId9" imgW="1638000" imgH="685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719" y="5274017"/>
                        <a:ext cx="2411413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519009"/>
              </p:ext>
            </p:extLst>
          </p:nvPr>
        </p:nvGraphicFramePr>
        <p:xfrm>
          <a:off x="1611316" y="5498575"/>
          <a:ext cx="4013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86" name="Equation" r:id="rId11" imgW="4012920" imgH="482400" progId="Equation.DSMT4">
                  <p:embed/>
                </p:oleObj>
              </mc:Choice>
              <mc:Fallback>
                <p:oleObj name="Equation" r:id="rId11" imgW="40129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11316" y="5498575"/>
                        <a:ext cx="4013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357298"/>
            <a:ext cx="7929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Hence  the </a:t>
            </a:r>
            <a:r>
              <a:rPr lang="en-US" dirty="0" err="1" smtClean="0"/>
              <a:t>st</a:t>
            </a:r>
            <a:r>
              <a:rPr lang="en-US" dirty="0" smtClean="0"/>
              <a:t>. line  through 0 with gradient  h/g </a:t>
            </a:r>
          </a:p>
          <a:p>
            <a:r>
              <a:rPr lang="en-US" dirty="0" smtClean="0"/>
              <a:t>is one of  trajectories in the phase plane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3392054"/>
            <a:ext cx="68094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 the gradient of this </a:t>
            </a:r>
            <a:r>
              <a:rPr lang="en-US" dirty="0" err="1" smtClean="0"/>
              <a:t>st.</a:t>
            </a:r>
            <a:r>
              <a:rPr lang="en-US" dirty="0" smtClean="0"/>
              <a:t> line equals to the gradient of the eigenvector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4348" y="4653136"/>
            <a:ext cx="62150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should have two basic trajectories</a:t>
            </a:r>
          </a:p>
          <a:p>
            <a:r>
              <a:rPr lang="en-US" dirty="0" smtClean="0"/>
              <a:t>induced by two eigenvectors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358082" y="285728"/>
            <a:ext cx="1357322" cy="285752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200" dirty="0" smtClean="0"/>
              <a:t>7.3 Phase plane</a:t>
            </a:r>
            <a:endParaRPr lang="en-US" sz="1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488650"/>
              </p:ext>
            </p:extLst>
          </p:nvPr>
        </p:nvGraphicFramePr>
        <p:xfrm>
          <a:off x="1475656" y="404664"/>
          <a:ext cx="1944216" cy="972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4" name="Equation" r:id="rId3" imgW="1320480" imgH="660240" progId="Equation.DSMT4">
                  <p:embed/>
                </p:oleObj>
              </mc:Choice>
              <mc:Fallback>
                <p:oleObj name="Equation" r:id="rId3" imgW="1320480" imgH="660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04664"/>
                        <a:ext cx="1944216" cy="97210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2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742219"/>
              </p:ext>
            </p:extLst>
          </p:nvPr>
        </p:nvGraphicFramePr>
        <p:xfrm>
          <a:off x="2195736" y="2278711"/>
          <a:ext cx="1333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5" name="Equation" r:id="rId5" imgW="1333440" imgH="1079280" progId="Equation.DSMT4">
                  <p:embed/>
                </p:oleObj>
              </mc:Choice>
              <mc:Fallback>
                <p:oleObj name="Equation" r:id="rId5" imgW="1333440" imgH="10792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278711"/>
                        <a:ext cx="13335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14348" y="2393478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Recall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500042"/>
            <a:ext cx="1763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1071546"/>
            <a:ext cx="4767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(1)Two negative </a:t>
            </a:r>
            <a:r>
              <a:rPr lang="en-US" dirty="0" err="1" smtClean="0">
                <a:solidFill>
                  <a:srgbClr val="C00000"/>
                </a:solidFill>
              </a:rPr>
              <a:t>eigenvalues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3071802" y="1643050"/>
          <a:ext cx="1714512" cy="849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8" name="Equation" r:id="rId3" imgW="1485720" imgH="736560" progId="Equation.DSMT4">
                  <p:embed/>
                </p:oleObj>
              </mc:Choice>
              <mc:Fallback>
                <p:oleObj name="Equation" r:id="rId3" imgW="1485720" imgH="736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1643050"/>
                        <a:ext cx="1714512" cy="849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2976" y="2357430"/>
            <a:ext cx="2864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Eigenvalues</a:t>
            </a:r>
            <a:r>
              <a:rPr lang="en-US" dirty="0" smtClean="0"/>
              <a:t> are </a:t>
            </a:r>
            <a:endParaRPr lang="en-US" dirty="0"/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4071934" y="2428868"/>
          <a:ext cx="1928826" cy="394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9" name="Equation" r:id="rId5" imgW="1612800" imgH="330120" progId="Equation.DSMT4">
                  <p:embed/>
                </p:oleObj>
              </mc:Choice>
              <mc:Fallback>
                <p:oleObj name="Equation" r:id="rId5" imgW="1612800" imgH="3301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4" y="2428868"/>
                        <a:ext cx="1928826" cy="3948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71538" y="3000372"/>
            <a:ext cx="5445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Corresponding Eigenvectors are</a:t>
            </a:r>
            <a:endParaRPr lang="en-US" dirty="0"/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2267744" y="3591201"/>
          <a:ext cx="1296144" cy="1340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0" name="Equation" r:id="rId7" imgW="812520" imgH="736560" progId="Equation.DSMT4">
                  <p:embed/>
                </p:oleObj>
              </mc:Choice>
              <mc:Fallback>
                <p:oleObj name="Equation" r:id="rId7" imgW="812520" imgH="736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591201"/>
                        <a:ext cx="1296144" cy="13408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4427984" y="3573016"/>
          <a:ext cx="1512168" cy="1250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1" name="Equation" r:id="rId9" imgW="1002960" imgH="736560" progId="Equation.DSMT4">
                  <p:embed/>
                </p:oleObj>
              </mc:Choice>
              <mc:Fallback>
                <p:oleObj name="Equation" r:id="rId9" imgW="1002960" imgH="736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3573016"/>
                        <a:ext cx="1512168" cy="12502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358082" y="285728"/>
            <a:ext cx="1357322" cy="285752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200" dirty="0" smtClean="0"/>
              <a:t>7.3 Phase plane</a:t>
            </a:r>
            <a:endParaRPr lang="en-US" sz="12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9" name="Line 5"/>
          <p:cNvSpPr>
            <a:spLocks noChangeShapeType="1"/>
          </p:cNvSpPr>
          <p:nvPr/>
        </p:nvSpPr>
        <p:spPr bwMode="auto">
          <a:xfrm>
            <a:off x="1692275" y="3500438"/>
            <a:ext cx="6048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9830" name="Line 6"/>
          <p:cNvSpPr>
            <a:spLocks noChangeShapeType="1"/>
          </p:cNvSpPr>
          <p:nvPr/>
        </p:nvSpPr>
        <p:spPr bwMode="auto">
          <a:xfrm flipV="1">
            <a:off x="4572000" y="1142983"/>
            <a:ext cx="0" cy="516574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643438" y="1362056"/>
            <a:ext cx="2089150" cy="2089150"/>
            <a:chOff x="1111" y="2658"/>
            <a:chExt cx="1316" cy="1316"/>
          </a:xfrm>
        </p:grpSpPr>
        <p:sp>
          <p:nvSpPr>
            <p:cNvPr id="589838" name="Line 14"/>
            <p:cNvSpPr>
              <a:spLocks noChangeShapeType="1"/>
            </p:cNvSpPr>
            <p:nvPr/>
          </p:nvSpPr>
          <p:spPr bwMode="auto">
            <a:xfrm flipH="1">
              <a:off x="1973" y="2658"/>
              <a:ext cx="454" cy="453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9839" name="Line 15"/>
            <p:cNvSpPr>
              <a:spLocks noChangeShapeType="1"/>
            </p:cNvSpPr>
            <p:nvPr/>
          </p:nvSpPr>
          <p:spPr bwMode="auto">
            <a:xfrm flipH="1">
              <a:off x="1519" y="3112"/>
              <a:ext cx="454" cy="453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9840" name="Line 16"/>
            <p:cNvSpPr>
              <a:spLocks noChangeShapeType="1"/>
            </p:cNvSpPr>
            <p:nvPr/>
          </p:nvSpPr>
          <p:spPr bwMode="auto">
            <a:xfrm flipH="1">
              <a:off x="1111" y="3521"/>
              <a:ext cx="454" cy="453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643438" y="3571876"/>
            <a:ext cx="2881313" cy="2593975"/>
            <a:chOff x="2880" y="2205"/>
            <a:chExt cx="1815" cy="1634"/>
          </a:xfrm>
        </p:grpSpPr>
        <p:sp>
          <p:nvSpPr>
            <p:cNvPr id="589842" name="Line 18"/>
            <p:cNvSpPr>
              <a:spLocks noChangeShapeType="1"/>
            </p:cNvSpPr>
            <p:nvPr/>
          </p:nvSpPr>
          <p:spPr bwMode="auto">
            <a:xfrm flipH="1" flipV="1">
              <a:off x="2880" y="2205"/>
              <a:ext cx="454" cy="409"/>
            </a:xfrm>
            <a:prstGeom prst="line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9843" name="Line 19"/>
            <p:cNvSpPr>
              <a:spLocks noChangeShapeType="1"/>
            </p:cNvSpPr>
            <p:nvPr/>
          </p:nvSpPr>
          <p:spPr bwMode="auto">
            <a:xfrm flipH="1" flipV="1">
              <a:off x="3333" y="2614"/>
              <a:ext cx="454" cy="409"/>
            </a:xfrm>
            <a:prstGeom prst="line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9844" name="Line 20"/>
            <p:cNvSpPr>
              <a:spLocks noChangeShapeType="1"/>
            </p:cNvSpPr>
            <p:nvPr/>
          </p:nvSpPr>
          <p:spPr bwMode="auto">
            <a:xfrm flipH="1" flipV="1">
              <a:off x="3787" y="3022"/>
              <a:ext cx="454" cy="409"/>
            </a:xfrm>
            <a:prstGeom prst="line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9845" name="Line 21"/>
            <p:cNvSpPr>
              <a:spLocks noChangeShapeType="1"/>
            </p:cNvSpPr>
            <p:nvPr/>
          </p:nvSpPr>
          <p:spPr bwMode="auto">
            <a:xfrm flipH="1" flipV="1">
              <a:off x="4241" y="3430"/>
              <a:ext cx="454" cy="409"/>
            </a:xfrm>
            <a:prstGeom prst="line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2362180" y="1506519"/>
            <a:ext cx="2160588" cy="1943100"/>
            <a:chOff x="1519" y="981"/>
            <a:chExt cx="1361" cy="1224"/>
          </a:xfrm>
        </p:grpSpPr>
        <p:sp>
          <p:nvSpPr>
            <p:cNvPr id="589847" name="Line 23"/>
            <p:cNvSpPr>
              <a:spLocks noChangeShapeType="1"/>
            </p:cNvSpPr>
            <p:nvPr/>
          </p:nvSpPr>
          <p:spPr bwMode="auto">
            <a:xfrm>
              <a:off x="2426" y="1797"/>
              <a:ext cx="454" cy="408"/>
            </a:xfrm>
            <a:prstGeom prst="line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9848" name="Line 24"/>
            <p:cNvSpPr>
              <a:spLocks noChangeShapeType="1"/>
            </p:cNvSpPr>
            <p:nvPr/>
          </p:nvSpPr>
          <p:spPr bwMode="auto">
            <a:xfrm>
              <a:off x="1973" y="1389"/>
              <a:ext cx="454" cy="408"/>
            </a:xfrm>
            <a:prstGeom prst="line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9849" name="Line 25"/>
            <p:cNvSpPr>
              <a:spLocks noChangeShapeType="1"/>
            </p:cNvSpPr>
            <p:nvPr/>
          </p:nvSpPr>
          <p:spPr bwMode="auto">
            <a:xfrm>
              <a:off x="1519" y="981"/>
              <a:ext cx="454" cy="408"/>
            </a:xfrm>
            <a:prstGeom prst="line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 rot="10800000">
            <a:off x="1714480" y="3571876"/>
            <a:ext cx="2808287" cy="2808287"/>
            <a:chOff x="1111" y="2205"/>
            <a:chExt cx="1769" cy="1769"/>
          </a:xfrm>
        </p:grpSpPr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H="1">
              <a:off x="2426" y="2205"/>
              <a:ext cx="454" cy="453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4"/>
            <p:cNvSpPr>
              <a:spLocks noChangeShapeType="1"/>
            </p:cNvSpPr>
            <p:nvPr/>
          </p:nvSpPr>
          <p:spPr bwMode="auto">
            <a:xfrm flipH="1">
              <a:off x="1973" y="2658"/>
              <a:ext cx="454" cy="453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5"/>
            <p:cNvSpPr>
              <a:spLocks noChangeShapeType="1"/>
            </p:cNvSpPr>
            <p:nvPr/>
          </p:nvSpPr>
          <p:spPr bwMode="auto">
            <a:xfrm flipH="1">
              <a:off x="1519" y="3112"/>
              <a:ext cx="454" cy="453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>
              <a:off x="1111" y="3521"/>
              <a:ext cx="454" cy="453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67544" y="764704"/>
            <a:ext cx="8282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basic trajectories induced by two eigenvectors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385242" y="3214686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○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40641" y="1556792"/>
            <a:ext cx="29033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Trajectories</a:t>
            </a:r>
          </a:p>
          <a:p>
            <a:r>
              <a:rPr lang="en-US" sz="2400" dirty="0" smtClean="0"/>
              <a:t>tend to zero</a:t>
            </a:r>
          </a:p>
          <a:p>
            <a:r>
              <a:rPr lang="en-US" sz="2400" dirty="0" smtClean="0"/>
              <a:t>since </a:t>
            </a:r>
            <a:r>
              <a:rPr lang="en-US" sz="2400" dirty="0" err="1" smtClean="0"/>
              <a:t>solns</a:t>
            </a:r>
            <a:endParaRPr lang="en-US" sz="2400" dirty="0" smtClean="0"/>
          </a:p>
          <a:p>
            <a:r>
              <a:rPr lang="en-US" sz="2400" dirty="0" smtClean="0"/>
              <a:t>tend to zero </a:t>
            </a:r>
          </a:p>
          <a:p>
            <a:r>
              <a:rPr lang="en-US" sz="2400" dirty="0" smtClean="0"/>
              <a:t>as t tends to infinity 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6372200" y="3717032"/>
            <a:ext cx="26645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Trajectories tend</a:t>
            </a:r>
          </a:p>
          <a:p>
            <a:r>
              <a:rPr lang="en-US" sz="2400" dirty="0" smtClean="0"/>
              <a:t> to zero, but never</a:t>
            </a:r>
          </a:p>
          <a:p>
            <a:r>
              <a:rPr lang="en-US" sz="2400" dirty="0" smtClean="0"/>
              <a:t> reach zero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863532" y="1830369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Corresponding to eigenvalue -3</a:t>
            </a:r>
            <a:endParaRPr lang="en-US" sz="1800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7358082" y="285728"/>
            <a:ext cx="1357322" cy="285752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200" dirty="0" smtClean="0"/>
              <a:t>7.3 Phase plane</a:t>
            </a:r>
            <a:endParaRPr lang="en-US" sz="1200" dirty="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611560" y="188640"/>
          <a:ext cx="1928812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58" name="Equation" r:id="rId3" imgW="1612800" imgH="330120" progId="Equation.DSMT4">
                  <p:embed/>
                </p:oleObj>
              </mc:Choice>
              <mc:Fallback>
                <p:oleObj name="Equation" r:id="rId3" imgW="1612800" imgH="3301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88640"/>
                        <a:ext cx="1928812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2843808" y="17296"/>
          <a:ext cx="791294" cy="819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59" name="Equation" r:id="rId5" imgW="812520" imgH="736560" progId="Equation.DSMT4">
                  <p:embed/>
                </p:oleObj>
              </mc:Choice>
              <mc:Fallback>
                <p:oleObj name="Equation" r:id="rId5" imgW="812520" imgH="7365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17296"/>
                        <a:ext cx="791294" cy="8194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7"/>
          <p:cNvGraphicFramePr>
            <a:graphicFrameLocks noChangeAspect="1"/>
          </p:cNvGraphicFramePr>
          <p:nvPr/>
        </p:nvGraphicFramePr>
        <p:xfrm>
          <a:off x="3995936" y="123130"/>
          <a:ext cx="864096" cy="713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60" name="Equation" r:id="rId7" imgW="1002960" imgH="736560" progId="Equation.DSMT4">
                  <p:embed/>
                </p:oleObj>
              </mc:Choice>
              <mc:Fallback>
                <p:oleObj name="Equation" r:id="rId7" imgW="1002960" imgH="7365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123130"/>
                        <a:ext cx="864096" cy="713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921709" y="4581228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Corresponding to eigenvalue -1</a:t>
            </a: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  <p:bldP spid="33" grpId="0"/>
      <p:bldP spid="37" grpId="0"/>
      <p:bldP spid="4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642918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Trajectories tend to zero, but never reach zero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1142984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00232" y="1571612"/>
            <a:ext cx="356540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By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no crossing principle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8" y="2000240"/>
            <a:ext cx="2020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(See chapter 3)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2857496"/>
            <a:ext cx="73981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Zero function  is a </a:t>
            </a:r>
            <a:r>
              <a:rPr lang="en-US" dirty="0" err="1" smtClean="0"/>
              <a:t>soln</a:t>
            </a:r>
            <a:r>
              <a:rPr lang="en-US" dirty="0" smtClean="0"/>
              <a:t>, a trajectory is a </a:t>
            </a:r>
            <a:r>
              <a:rPr lang="en-US" dirty="0" err="1" smtClean="0"/>
              <a:t>soln</a:t>
            </a:r>
            <a:r>
              <a:rPr lang="en-US" dirty="0" smtClean="0"/>
              <a:t>, </a:t>
            </a:r>
          </a:p>
          <a:p>
            <a:r>
              <a:rPr lang="en-US" dirty="0" smtClean="0"/>
              <a:t>“no crossing principle”  can be applied here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4348" y="4071942"/>
            <a:ext cx="75440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we shall keep using no crossing principle</a:t>
            </a:r>
          </a:p>
          <a:p>
            <a:r>
              <a:rPr lang="en-US" dirty="0" smtClean="0"/>
              <a:t>to sketch other trajectories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358082" y="285728"/>
            <a:ext cx="1357322" cy="285752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200" dirty="0" smtClean="0"/>
              <a:t>7.3 Phase plane</a:t>
            </a:r>
            <a:endParaRPr lang="en-US" sz="12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9" name="Line 5"/>
          <p:cNvSpPr>
            <a:spLocks noChangeShapeType="1"/>
          </p:cNvSpPr>
          <p:nvPr/>
        </p:nvSpPr>
        <p:spPr bwMode="auto">
          <a:xfrm>
            <a:off x="1692275" y="3500438"/>
            <a:ext cx="6048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9830" name="Line 6"/>
          <p:cNvSpPr>
            <a:spLocks noChangeShapeType="1"/>
          </p:cNvSpPr>
          <p:nvPr/>
        </p:nvSpPr>
        <p:spPr bwMode="auto">
          <a:xfrm flipV="1">
            <a:off x="4572000" y="1142983"/>
            <a:ext cx="0" cy="516574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643438" y="1362056"/>
            <a:ext cx="2089150" cy="2089150"/>
            <a:chOff x="1111" y="2658"/>
            <a:chExt cx="1316" cy="1316"/>
          </a:xfrm>
        </p:grpSpPr>
        <p:sp>
          <p:nvSpPr>
            <p:cNvPr id="589838" name="Line 14"/>
            <p:cNvSpPr>
              <a:spLocks noChangeShapeType="1"/>
            </p:cNvSpPr>
            <p:nvPr/>
          </p:nvSpPr>
          <p:spPr bwMode="auto">
            <a:xfrm flipH="1">
              <a:off x="1973" y="2658"/>
              <a:ext cx="454" cy="453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9839" name="Line 15"/>
            <p:cNvSpPr>
              <a:spLocks noChangeShapeType="1"/>
            </p:cNvSpPr>
            <p:nvPr/>
          </p:nvSpPr>
          <p:spPr bwMode="auto">
            <a:xfrm flipH="1">
              <a:off x="1519" y="3112"/>
              <a:ext cx="454" cy="453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9840" name="Line 16"/>
            <p:cNvSpPr>
              <a:spLocks noChangeShapeType="1"/>
            </p:cNvSpPr>
            <p:nvPr/>
          </p:nvSpPr>
          <p:spPr bwMode="auto">
            <a:xfrm flipH="1">
              <a:off x="1111" y="3521"/>
              <a:ext cx="454" cy="453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643438" y="3571876"/>
            <a:ext cx="2881313" cy="2593975"/>
            <a:chOff x="2880" y="2205"/>
            <a:chExt cx="1815" cy="1634"/>
          </a:xfrm>
        </p:grpSpPr>
        <p:sp>
          <p:nvSpPr>
            <p:cNvPr id="589842" name="Line 18"/>
            <p:cNvSpPr>
              <a:spLocks noChangeShapeType="1"/>
            </p:cNvSpPr>
            <p:nvPr/>
          </p:nvSpPr>
          <p:spPr bwMode="auto">
            <a:xfrm flipH="1" flipV="1">
              <a:off x="2880" y="2205"/>
              <a:ext cx="454" cy="409"/>
            </a:xfrm>
            <a:prstGeom prst="line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9843" name="Line 19"/>
            <p:cNvSpPr>
              <a:spLocks noChangeShapeType="1"/>
            </p:cNvSpPr>
            <p:nvPr/>
          </p:nvSpPr>
          <p:spPr bwMode="auto">
            <a:xfrm flipH="1" flipV="1">
              <a:off x="3333" y="2614"/>
              <a:ext cx="454" cy="409"/>
            </a:xfrm>
            <a:prstGeom prst="line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9844" name="Line 20"/>
            <p:cNvSpPr>
              <a:spLocks noChangeShapeType="1"/>
            </p:cNvSpPr>
            <p:nvPr/>
          </p:nvSpPr>
          <p:spPr bwMode="auto">
            <a:xfrm flipH="1" flipV="1">
              <a:off x="3787" y="3022"/>
              <a:ext cx="454" cy="409"/>
            </a:xfrm>
            <a:prstGeom prst="line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9845" name="Line 21"/>
            <p:cNvSpPr>
              <a:spLocks noChangeShapeType="1"/>
            </p:cNvSpPr>
            <p:nvPr/>
          </p:nvSpPr>
          <p:spPr bwMode="auto">
            <a:xfrm flipH="1" flipV="1">
              <a:off x="4241" y="3430"/>
              <a:ext cx="454" cy="409"/>
            </a:xfrm>
            <a:prstGeom prst="line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2362180" y="1506519"/>
            <a:ext cx="2160588" cy="1943100"/>
            <a:chOff x="1519" y="981"/>
            <a:chExt cx="1361" cy="1224"/>
          </a:xfrm>
        </p:grpSpPr>
        <p:sp>
          <p:nvSpPr>
            <p:cNvPr id="589847" name="Line 23"/>
            <p:cNvSpPr>
              <a:spLocks noChangeShapeType="1"/>
            </p:cNvSpPr>
            <p:nvPr/>
          </p:nvSpPr>
          <p:spPr bwMode="auto">
            <a:xfrm>
              <a:off x="2426" y="1797"/>
              <a:ext cx="454" cy="408"/>
            </a:xfrm>
            <a:prstGeom prst="line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9848" name="Line 24"/>
            <p:cNvSpPr>
              <a:spLocks noChangeShapeType="1"/>
            </p:cNvSpPr>
            <p:nvPr/>
          </p:nvSpPr>
          <p:spPr bwMode="auto">
            <a:xfrm>
              <a:off x="1973" y="1389"/>
              <a:ext cx="454" cy="408"/>
            </a:xfrm>
            <a:prstGeom prst="line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9849" name="Line 25"/>
            <p:cNvSpPr>
              <a:spLocks noChangeShapeType="1"/>
            </p:cNvSpPr>
            <p:nvPr/>
          </p:nvSpPr>
          <p:spPr bwMode="auto">
            <a:xfrm>
              <a:off x="1519" y="981"/>
              <a:ext cx="454" cy="408"/>
            </a:xfrm>
            <a:prstGeom prst="line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 rot="10800000">
            <a:off x="1714480" y="3571876"/>
            <a:ext cx="2808287" cy="2808287"/>
            <a:chOff x="1111" y="2205"/>
            <a:chExt cx="1769" cy="1769"/>
          </a:xfrm>
        </p:grpSpPr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H="1">
              <a:off x="2426" y="2205"/>
              <a:ext cx="454" cy="453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4"/>
            <p:cNvSpPr>
              <a:spLocks noChangeShapeType="1"/>
            </p:cNvSpPr>
            <p:nvPr/>
          </p:nvSpPr>
          <p:spPr bwMode="auto">
            <a:xfrm flipH="1">
              <a:off x="1973" y="2658"/>
              <a:ext cx="454" cy="453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5"/>
            <p:cNvSpPr>
              <a:spLocks noChangeShapeType="1"/>
            </p:cNvSpPr>
            <p:nvPr/>
          </p:nvSpPr>
          <p:spPr bwMode="auto">
            <a:xfrm flipH="1">
              <a:off x="1519" y="3112"/>
              <a:ext cx="454" cy="453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>
              <a:off x="1111" y="3521"/>
              <a:ext cx="454" cy="453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385242" y="3214686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○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188640"/>
            <a:ext cx="29033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All trajectories</a:t>
            </a:r>
          </a:p>
          <a:p>
            <a:r>
              <a:rPr lang="en-US" sz="2400" dirty="0" smtClean="0"/>
              <a:t>tend to zero</a:t>
            </a:r>
          </a:p>
          <a:p>
            <a:r>
              <a:rPr lang="en-US" sz="2400" dirty="0" smtClean="0"/>
              <a:t>since </a:t>
            </a:r>
            <a:r>
              <a:rPr lang="en-US" sz="2400" dirty="0" err="1" smtClean="0"/>
              <a:t>solns</a:t>
            </a:r>
            <a:endParaRPr lang="en-US" sz="2400" dirty="0" smtClean="0"/>
          </a:p>
          <a:p>
            <a:r>
              <a:rPr lang="en-US" sz="2400" dirty="0" smtClean="0"/>
              <a:t>tend to zero </a:t>
            </a:r>
          </a:p>
          <a:p>
            <a:r>
              <a:rPr lang="en-US" sz="2400" dirty="0" smtClean="0"/>
              <a:t>as t tends to infinity 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2132856"/>
            <a:ext cx="2803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All trajectories tend</a:t>
            </a:r>
          </a:p>
          <a:p>
            <a:r>
              <a:rPr lang="en-US" sz="2400" dirty="0" smtClean="0"/>
              <a:t> to zero, but never</a:t>
            </a:r>
          </a:p>
          <a:p>
            <a:r>
              <a:rPr lang="en-US" sz="2400" dirty="0" smtClean="0"/>
              <a:t> reach zero</a:t>
            </a:r>
            <a:endParaRPr lang="en-US" sz="2400" dirty="0"/>
          </a:p>
        </p:txBody>
      </p:sp>
      <p:sp>
        <p:nvSpPr>
          <p:cNvPr id="35" name="Arc 34"/>
          <p:cNvSpPr/>
          <p:nvPr/>
        </p:nvSpPr>
        <p:spPr bwMode="auto">
          <a:xfrm rot="21014412">
            <a:off x="4774464" y="2789059"/>
            <a:ext cx="2643206" cy="928694"/>
          </a:xfrm>
          <a:prstGeom prst="arc">
            <a:avLst>
              <a:gd name="adj1" fmla="val 11109439"/>
              <a:gd name="adj2" fmla="val 2058975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Arc 36"/>
          <p:cNvSpPr/>
          <p:nvPr/>
        </p:nvSpPr>
        <p:spPr bwMode="auto">
          <a:xfrm rot="6669037">
            <a:off x="3588821" y="1721566"/>
            <a:ext cx="2643206" cy="928694"/>
          </a:xfrm>
          <a:prstGeom prst="arc">
            <a:avLst>
              <a:gd name="adj1" fmla="val 11109439"/>
              <a:gd name="adj2" fmla="val 2058975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Arc 38"/>
          <p:cNvSpPr/>
          <p:nvPr/>
        </p:nvSpPr>
        <p:spPr bwMode="auto">
          <a:xfrm rot="17834779">
            <a:off x="2640216" y="4506463"/>
            <a:ext cx="2643206" cy="928694"/>
          </a:xfrm>
          <a:prstGeom prst="arc">
            <a:avLst>
              <a:gd name="adj1" fmla="val 11109439"/>
              <a:gd name="adj2" fmla="val 2058975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Arc 40"/>
          <p:cNvSpPr/>
          <p:nvPr/>
        </p:nvSpPr>
        <p:spPr bwMode="auto">
          <a:xfrm rot="10497696">
            <a:off x="1539492" y="3674298"/>
            <a:ext cx="2376447" cy="1000132"/>
          </a:xfrm>
          <a:prstGeom prst="arc">
            <a:avLst>
              <a:gd name="adj1" fmla="val 11109439"/>
              <a:gd name="adj2" fmla="val 2038447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Arc 41"/>
          <p:cNvSpPr/>
          <p:nvPr/>
        </p:nvSpPr>
        <p:spPr bwMode="auto">
          <a:xfrm rot="4363923">
            <a:off x="2531785" y="1864901"/>
            <a:ext cx="3221739" cy="493212"/>
          </a:xfrm>
          <a:prstGeom prst="arc">
            <a:avLst>
              <a:gd name="adj1" fmla="val 10986013"/>
              <a:gd name="adj2" fmla="val 2133056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Arc 42"/>
          <p:cNvSpPr/>
          <p:nvPr/>
        </p:nvSpPr>
        <p:spPr bwMode="auto">
          <a:xfrm rot="943519">
            <a:off x="4528930" y="3605248"/>
            <a:ext cx="3505024" cy="693368"/>
          </a:xfrm>
          <a:prstGeom prst="arc">
            <a:avLst>
              <a:gd name="adj1" fmla="val 10986013"/>
              <a:gd name="adj2" fmla="val 2147581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Arc 43"/>
          <p:cNvSpPr/>
          <p:nvPr/>
        </p:nvSpPr>
        <p:spPr bwMode="auto">
          <a:xfrm rot="15636836">
            <a:off x="3371515" y="4753786"/>
            <a:ext cx="2832638" cy="693368"/>
          </a:xfrm>
          <a:prstGeom prst="arc">
            <a:avLst>
              <a:gd name="adj1" fmla="val 10986013"/>
              <a:gd name="adj2" fmla="val 2147581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Arc 44"/>
          <p:cNvSpPr/>
          <p:nvPr/>
        </p:nvSpPr>
        <p:spPr bwMode="auto">
          <a:xfrm rot="12069150">
            <a:off x="1744155" y="2702277"/>
            <a:ext cx="2832638" cy="693368"/>
          </a:xfrm>
          <a:prstGeom prst="arc">
            <a:avLst>
              <a:gd name="adj1" fmla="val 10986013"/>
              <a:gd name="adj2" fmla="val 2147581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 bwMode="auto">
          <a:xfrm rot="16200000" flipH="1">
            <a:off x="4321967" y="2107397"/>
            <a:ext cx="142876" cy="7143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rot="5400000">
            <a:off x="5322893" y="2035165"/>
            <a:ext cx="214314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rot="10800000">
            <a:off x="6500826" y="2714620"/>
            <a:ext cx="214314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 rot="10800000">
            <a:off x="6286512" y="3571876"/>
            <a:ext cx="214314" cy="7143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Straight Arrow Connector 95"/>
          <p:cNvCxnSpPr/>
          <p:nvPr/>
        </p:nvCxnSpPr>
        <p:spPr bwMode="auto">
          <a:xfrm rot="16200000" flipV="1">
            <a:off x="4214810" y="4786322"/>
            <a:ext cx="357190" cy="7143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0" name="Straight Arrow Connector 99"/>
          <p:cNvCxnSpPr/>
          <p:nvPr/>
        </p:nvCxnSpPr>
        <p:spPr bwMode="auto">
          <a:xfrm rot="5400000" flipH="1" flipV="1">
            <a:off x="3250397" y="5107793"/>
            <a:ext cx="285752" cy="7143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" name="Straight Arrow Connector 102"/>
          <p:cNvCxnSpPr/>
          <p:nvPr/>
        </p:nvCxnSpPr>
        <p:spPr bwMode="auto">
          <a:xfrm>
            <a:off x="2357422" y="4643446"/>
            <a:ext cx="35719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8" name="Straight Arrow Connector 107"/>
          <p:cNvCxnSpPr/>
          <p:nvPr/>
        </p:nvCxnSpPr>
        <p:spPr bwMode="auto">
          <a:xfrm>
            <a:off x="2071670" y="2857496"/>
            <a:ext cx="357190" cy="21431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2" name="TextBox 111"/>
          <p:cNvSpPr txBox="1"/>
          <p:nvPr/>
        </p:nvSpPr>
        <p:spPr>
          <a:xfrm>
            <a:off x="0" y="3573016"/>
            <a:ext cx="30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Gradient of every</a:t>
            </a:r>
          </a:p>
          <a:p>
            <a:r>
              <a:rPr lang="en-US" sz="2400" dirty="0" smtClean="0"/>
              <a:t>trajectory near zero</a:t>
            </a:r>
          </a:p>
          <a:p>
            <a:r>
              <a:rPr lang="en-US" sz="2400" dirty="0" smtClean="0"/>
              <a:t> is almost  equal to 1</a:t>
            </a:r>
            <a:endParaRPr lang="en-US" sz="2400" dirty="0"/>
          </a:p>
        </p:txBody>
      </p:sp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323528" y="4653136"/>
          <a:ext cx="1296144" cy="724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9" name="Equation" r:id="rId3" imgW="1180800" imgH="660240" progId="Equation.DSMT4">
                  <p:embed/>
                </p:oleObj>
              </mc:Choice>
              <mc:Fallback>
                <p:oleObj name="Equation" r:id="rId3" imgW="1180800" imgH="660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653136"/>
                        <a:ext cx="1296144" cy="724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6372200" y="1916832"/>
            <a:ext cx="2255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 crossing for</a:t>
            </a:r>
          </a:p>
          <a:p>
            <a:r>
              <a:rPr lang="en-US" sz="2400" dirty="0" smtClean="0"/>
              <a:t> trajectories</a:t>
            </a:r>
            <a:endParaRPr lang="en-US" sz="2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830994" y="3739387"/>
            <a:ext cx="3046027" cy="830997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Equilibrium </a:t>
            </a:r>
            <a:r>
              <a:rPr lang="en-US" sz="2400" dirty="0" err="1" smtClean="0"/>
              <a:t>soln</a:t>
            </a:r>
            <a:r>
              <a:rPr lang="en-US" sz="2400" dirty="0" smtClean="0"/>
              <a:t> zero</a:t>
            </a:r>
          </a:p>
          <a:p>
            <a:r>
              <a:rPr lang="en-US" sz="2400" dirty="0" smtClean="0"/>
              <a:t>is </a:t>
            </a:r>
            <a:r>
              <a:rPr lang="en-US" sz="2400" dirty="0" smtClean="0">
                <a:solidFill>
                  <a:schemeClr val="tx2"/>
                </a:solidFill>
              </a:rPr>
              <a:t>stable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76256" y="4581128"/>
            <a:ext cx="21162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this case ,</a:t>
            </a:r>
          </a:p>
          <a:p>
            <a:r>
              <a:rPr lang="en-US" sz="2400" dirty="0" smtClean="0"/>
              <a:t> zero is called</a:t>
            </a:r>
          </a:p>
          <a:p>
            <a:r>
              <a:rPr lang="en-US" sz="2400" dirty="0" smtClean="0"/>
              <a:t> a </a:t>
            </a:r>
            <a:r>
              <a:rPr lang="en-US" sz="2400" dirty="0" smtClean="0">
                <a:solidFill>
                  <a:srgbClr val="C00000"/>
                </a:solidFill>
              </a:rPr>
              <a:t>nodal sink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7358082" y="285728"/>
            <a:ext cx="1357322" cy="285752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200" dirty="0" smtClean="0"/>
              <a:t>7.3 Phase plane</a:t>
            </a:r>
            <a:endParaRPr lang="en-US" sz="120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51520" y="5589240"/>
            <a:ext cx="27206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Gradient of </a:t>
            </a:r>
          </a:p>
          <a:p>
            <a:r>
              <a:rPr lang="en-US" sz="2400" dirty="0"/>
              <a:t>b</a:t>
            </a:r>
            <a:r>
              <a:rPr lang="en-US" sz="2400" dirty="0" smtClean="0"/>
              <a:t>igger eigenvector</a:t>
            </a:r>
            <a:endParaRPr lang="en-US" sz="2400" dirty="0"/>
          </a:p>
        </p:txBody>
      </p:sp>
      <p:cxnSp>
        <p:nvCxnSpPr>
          <p:cNvPr id="57" name="Straight Arrow Connector 56"/>
          <p:cNvCxnSpPr/>
          <p:nvPr/>
        </p:nvCxnSpPr>
        <p:spPr bwMode="auto">
          <a:xfrm rot="5400000" flipH="1" flipV="1">
            <a:off x="1152475" y="5192341"/>
            <a:ext cx="500066" cy="28575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5526980" y="141980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Corresp</a:t>
            </a:r>
            <a:r>
              <a:rPr lang="en-US" sz="1800" dirty="0" smtClean="0"/>
              <a:t> to bigger eigenvalue -1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708186" y="4798590"/>
            <a:ext cx="1598515" cy="3385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Proof next slide</a:t>
            </a:r>
            <a:endParaRPr lang="en-SG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 animBg="1"/>
      <p:bldP spid="37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112" grpId="0"/>
      <p:bldP spid="113" grpId="0"/>
      <p:bldP spid="114" grpId="0" animBg="1"/>
      <p:bldP spid="46" grpId="0" animBg="1"/>
      <p:bldP spid="55" grpId="0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708630"/>
              </p:ext>
            </p:extLst>
          </p:nvPr>
        </p:nvGraphicFramePr>
        <p:xfrm>
          <a:off x="827584" y="1556792"/>
          <a:ext cx="3913188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83" name="Equation" r:id="rId3" imgW="2717640" imgH="698400" progId="Equation.DSMT4">
                  <p:embed/>
                </p:oleObj>
              </mc:Choice>
              <mc:Fallback>
                <p:oleObj name="Equation" r:id="rId3" imgW="2717640" imgH="698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556792"/>
                        <a:ext cx="3913188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524001"/>
              </p:ext>
            </p:extLst>
          </p:nvPr>
        </p:nvGraphicFramePr>
        <p:xfrm>
          <a:off x="4860032" y="1556792"/>
          <a:ext cx="26797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84" name="Equation" r:id="rId5" imgW="1930320" imgH="698400" progId="Equation.DSMT4">
                  <p:embed/>
                </p:oleObj>
              </mc:Choice>
              <mc:Fallback>
                <p:oleObj name="Equation" r:id="rId5" imgW="1930320" imgH="698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556792"/>
                        <a:ext cx="26797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358082" y="285728"/>
            <a:ext cx="1357322" cy="285752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200" dirty="0" smtClean="0"/>
              <a:t>7.3 Phase plane</a:t>
            </a:r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206903"/>
              </p:ext>
            </p:extLst>
          </p:nvPr>
        </p:nvGraphicFramePr>
        <p:xfrm>
          <a:off x="3491880" y="550905"/>
          <a:ext cx="386238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85" name="Equation" r:id="rId7" imgW="3949560" imgH="901440" progId="Equation.DSMT4">
                  <p:embed/>
                </p:oleObj>
              </mc:Choice>
              <mc:Fallback>
                <p:oleObj name="Equation" r:id="rId7" imgW="394956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91880" y="550905"/>
                        <a:ext cx="3862387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016010"/>
              </p:ext>
            </p:extLst>
          </p:nvPr>
        </p:nvGraphicFramePr>
        <p:xfrm>
          <a:off x="1115616" y="3232140"/>
          <a:ext cx="4038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86" name="Equation" r:id="rId9" imgW="4038480" imgH="901440" progId="Equation.DSMT4">
                  <p:embed/>
                </p:oleObj>
              </mc:Choice>
              <mc:Fallback>
                <p:oleObj name="Equation" r:id="rId9" imgW="403848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15616" y="3232140"/>
                        <a:ext cx="403860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27583" y="2708920"/>
            <a:ext cx="5045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have general idea, we write</a:t>
            </a:r>
            <a:endParaRPr lang="en-SG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348601"/>
              </p:ext>
            </p:extLst>
          </p:nvPr>
        </p:nvGraphicFramePr>
        <p:xfrm>
          <a:off x="791846" y="4293096"/>
          <a:ext cx="4035812" cy="986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87" name="Equation" r:id="rId11" imgW="2857320" imgH="698400" progId="Equation.DSMT4">
                  <p:embed/>
                </p:oleObj>
              </mc:Choice>
              <mc:Fallback>
                <p:oleObj name="Equation" r:id="rId11" imgW="285732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91846" y="4293096"/>
                        <a:ext cx="4035812" cy="9865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518279"/>
              </p:ext>
            </p:extLst>
          </p:nvPr>
        </p:nvGraphicFramePr>
        <p:xfrm>
          <a:off x="4860032" y="4293096"/>
          <a:ext cx="2859966" cy="914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88" name="Equation" r:id="rId13" imgW="2184120" imgH="698400" progId="Equation.DSMT4">
                  <p:embed/>
                </p:oleObj>
              </mc:Choice>
              <mc:Fallback>
                <p:oleObj name="Equation" r:id="rId13" imgW="218412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60032" y="4293096"/>
                        <a:ext cx="2859966" cy="914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7583" y="5401958"/>
            <a:ext cx="773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=gradient of eigenvector with bigger eigenvalue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8846"/>
              </p:ext>
            </p:extLst>
          </p:nvPr>
        </p:nvGraphicFramePr>
        <p:xfrm>
          <a:off x="1778935" y="504564"/>
          <a:ext cx="129540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89" name="Equation" r:id="rId15" imgW="1180588" imgH="660113" progId="Equation.DSMT4">
                  <p:embed/>
                </p:oleObj>
              </mc:Choice>
              <mc:Fallback>
                <p:oleObj name="Equation" r:id="rId15" imgW="1180588" imgH="660113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935" y="504564"/>
                        <a:ext cx="1295400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23528" y="332656"/>
            <a:ext cx="2882652" cy="9541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Proof of</a:t>
            </a:r>
          </a:p>
          <a:p>
            <a:r>
              <a:rPr lang="en-US" dirty="0" smtClean="0"/>
              <a:t> 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404664"/>
            <a:ext cx="526297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Remark: Trajectories (x(t),y(t))</a:t>
            </a:r>
          </a:p>
          <a:p>
            <a:r>
              <a:rPr lang="en-US" dirty="0" smtClean="0"/>
              <a:t> (not parallel to eigenvectors)</a:t>
            </a:r>
          </a:p>
          <a:p>
            <a:r>
              <a:rPr lang="en-US" dirty="0" smtClean="0"/>
              <a:t> are  tangent to the eigenvector </a:t>
            </a:r>
          </a:p>
          <a:p>
            <a:r>
              <a:rPr lang="en-US" dirty="0" smtClean="0"/>
              <a:t>with bigger eigenvalue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358082" y="285728"/>
            <a:ext cx="1357322" cy="285752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200" dirty="0" smtClean="0"/>
              <a:t>7.3 Phase plane</a:t>
            </a:r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445150"/>
              </p:ext>
            </p:extLst>
          </p:nvPr>
        </p:nvGraphicFramePr>
        <p:xfrm>
          <a:off x="5894076" y="980728"/>
          <a:ext cx="64807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648" name="Equation" r:id="rId3" imgW="647640" imgH="1079280" progId="Equation.DSMT4">
                  <p:embed/>
                </p:oleObj>
              </mc:Choice>
              <mc:Fallback>
                <p:oleObj name="Equation" r:id="rId3" imgW="647640" imgH="1079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4076" y="980728"/>
                        <a:ext cx="648072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 bwMode="auto">
          <a:xfrm flipV="1">
            <a:off x="4572000" y="2311715"/>
            <a:ext cx="1944216" cy="1743874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761026"/>
              </p:ext>
            </p:extLst>
          </p:nvPr>
        </p:nvGraphicFramePr>
        <p:xfrm>
          <a:off x="3845140" y="2708920"/>
          <a:ext cx="1168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649" name="Equation" r:id="rId5" imgW="1168200" imgH="965160" progId="Equation.DSMT4">
                  <p:embed/>
                </p:oleObj>
              </mc:Choice>
              <mc:Fallback>
                <p:oleObj name="Equation" r:id="rId5" imgW="116820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5140" y="2708920"/>
                        <a:ext cx="11684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241024"/>
              </p:ext>
            </p:extLst>
          </p:nvPr>
        </p:nvGraphicFramePr>
        <p:xfrm>
          <a:off x="683568" y="2636912"/>
          <a:ext cx="2160240" cy="1090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650" name="Equation" r:id="rId7" imgW="1307880" imgH="660240" progId="Equation.DSMT4">
                  <p:embed/>
                </p:oleObj>
              </mc:Choice>
              <mc:Fallback>
                <p:oleObj name="Equation" r:id="rId7" imgW="13078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636912"/>
                        <a:ext cx="2160240" cy="10906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747009" y="2924944"/>
            <a:ext cx="34318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Trajectory according</a:t>
            </a:r>
          </a:p>
          <a:p>
            <a:r>
              <a:rPr lang="en-US" dirty="0" smtClean="0"/>
              <a:t>to eigenvector</a:t>
            </a:r>
            <a:endParaRPr lang="en-US" dirty="0"/>
          </a:p>
        </p:txBody>
      </p:sp>
      <p:graphicFrame>
        <p:nvGraphicFramePr>
          <p:cNvPr id="686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788113"/>
              </p:ext>
            </p:extLst>
          </p:nvPr>
        </p:nvGraphicFramePr>
        <p:xfrm>
          <a:off x="8100392" y="3401997"/>
          <a:ext cx="6477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651" name="Equation" r:id="rId9" imgW="647640" imgH="1079280" progId="Equation.DSMT4">
                  <p:embed/>
                </p:oleObj>
              </mc:Choice>
              <mc:Fallback>
                <p:oleObj name="Equation" r:id="rId9" imgW="647640" imgH="1079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0392" y="3401997"/>
                        <a:ext cx="6477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717020" y="4055589"/>
            <a:ext cx="7772400" cy="890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39552" y="4797152"/>
            <a:ext cx="7772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smtClean="0">
                <a:hlinkClick r:id="rId10"/>
              </a:rPr>
              <a:t>http://www.aw-bc.com/ide/idefiles/media/JavaTools/lnclmtrx.html</a:t>
            </a:r>
            <a:endParaRPr lang="en-US" sz="20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994108"/>
              </p:ext>
            </p:extLst>
          </p:nvPr>
        </p:nvGraphicFramePr>
        <p:xfrm>
          <a:off x="3419872" y="5244678"/>
          <a:ext cx="1713829" cy="848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652" name="Equation" r:id="rId11" imgW="1485900" imgH="736600" progId="Equation.DSMT4">
                  <p:embed/>
                </p:oleObj>
              </mc:Choice>
              <mc:Fallback>
                <p:oleObj name="Equation" r:id="rId11" imgW="1485900" imgH="736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5244678"/>
                        <a:ext cx="1713829" cy="848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918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428604"/>
            <a:ext cx="3457572" cy="59054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Now we shall find </a:t>
            </a:r>
            <a:endParaRPr 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929058" y="517506"/>
          <a:ext cx="1245425" cy="4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Equation" r:id="rId3" imgW="1015920" imgH="393480" progId="Equation.DSMT4">
                  <p:embed/>
                </p:oleObj>
              </mc:Choice>
              <mc:Fallback>
                <p:oleObj name="Equation" r:id="rId3" imgW="101592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58" y="517506"/>
                        <a:ext cx="1245425" cy="482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1472" y="1142984"/>
            <a:ext cx="4818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find?  First substitute </a:t>
            </a:r>
            <a:endParaRPr lang="en-US" dirty="0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928926" y="1857364"/>
          <a:ext cx="2108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Equation" r:id="rId5" imgW="2108160" imgH="888840" progId="Equation.DSMT4">
                  <p:embed/>
                </p:oleObj>
              </mc:Choice>
              <mc:Fallback>
                <p:oleObj name="Equation" r:id="rId5" imgW="2108160" imgH="8888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1857364"/>
                        <a:ext cx="2108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4348" y="3000372"/>
            <a:ext cx="3499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into the given ODE,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00100" y="5143512"/>
            <a:ext cx="1643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that</a:t>
            </a:r>
            <a:endParaRPr 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715140" y="285728"/>
            <a:ext cx="2214578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7.1 Solving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System of ODEs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3000364" y="4929198"/>
          <a:ext cx="3071834" cy="109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Equation" r:id="rId7" imgW="1892160" imgH="672840" progId="Equation.DSMT4">
                  <p:embed/>
                </p:oleObj>
              </mc:Choice>
              <mc:Fallback>
                <p:oleObj name="Equation" r:id="rId7" imgW="1892160" imgH="6728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4929198"/>
                        <a:ext cx="3071834" cy="1092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2339752" y="3645024"/>
          <a:ext cx="31369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Equation" r:id="rId9" imgW="3136680" imgH="1079280" progId="Equation.DSMT4">
                  <p:embed/>
                </p:oleObj>
              </mc:Choice>
              <mc:Fallback>
                <p:oleObj name="Equation" r:id="rId9" imgW="3136680" imgH="10792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645024"/>
                        <a:ext cx="31369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3246431" cy="57467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2800" dirty="0" smtClean="0"/>
              <a:t>Another Example</a:t>
            </a:r>
            <a:r>
              <a:rPr lang="en-US" sz="2800" dirty="0"/>
              <a:t>:</a:t>
            </a:r>
            <a:endParaRPr lang="en-US" dirty="0"/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7358082" y="285728"/>
            <a:ext cx="1357322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7.3 Phase plane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187624" y="1052736"/>
          <a:ext cx="19304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75" name="Equation" r:id="rId3" imgW="1930320" imgH="1079280" progId="Equation.DSMT4">
                  <p:embed/>
                </p:oleObj>
              </mc:Choice>
              <mc:Fallback>
                <p:oleObj name="Equation" r:id="rId3" imgW="1930320" imgH="10792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052736"/>
                        <a:ext cx="19304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148067"/>
              </p:ext>
            </p:extLst>
          </p:nvPr>
        </p:nvGraphicFramePr>
        <p:xfrm>
          <a:off x="1043608" y="2348880"/>
          <a:ext cx="5184576" cy="1381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76" name="Equation" r:id="rId5" imgW="4051080" imgH="1079280" progId="Equation.DSMT4">
                  <p:embed/>
                </p:oleObj>
              </mc:Choice>
              <mc:Fallback>
                <p:oleObj name="Equation" r:id="rId5" imgW="4051080" imgH="10792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348880"/>
                        <a:ext cx="5184576" cy="13814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9552" y="4393163"/>
                <a:ext cx="2744021" cy="807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Eigenvector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393163"/>
                <a:ext cx="2744021" cy="807978"/>
              </a:xfrm>
              <a:prstGeom prst="rect">
                <a:avLst/>
              </a:prstGeom>
              <a:blipFill rotWithShape="1">
                <a:blip r:embed="rId7"/>
                <a:stretch>
                  <a:fillRect l="-4667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311998" y="4535542"/>
            <a:ext cx="5506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as eigenvalue -1 which is bigger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5656" y="1340768"/>
            <a:ext cx="5703888" cy="52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4405" name="Line 5"/>
          <p:cNvSpPr>
            <a:spLocks noChangeShapeType="1"/>
          </p:cNvSpPr>
          <p:nvPr/>
        </p:nvSpPr>
        <p:spPr bwMode="auto">
          <a:xfrm flipV="1">
            <a:off x="1214414" y="2857496"/>
            <a:ext cx="6985000" cy="266382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406" name="Line 6"/>
          <p:cNvSpPr>
            <a:spLocks noChangeShapeType="1"/>
          </p:cNvSpPr>
          <p:nvPr/>
        </p:nvSpPr>
        <p:spPr bwMode="auto">
          <a:xfrm flipV="1">
            <a:off x="1979613" y="1412875"/>
            <a:ext cx="6048375" cy="4968875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844" y="549172"/>
            <a:ext cx="2285984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Trajectories (not parallel to eigenvectors)</a:t>
            </a:r>
          </a:p>
          <a:p>
            <a:r>
              <a:rPr lang="en-US" sz="2000" dirty="0" smtClean="0"/>
              <a:t> are  tangent </a:t>
            </a:r>
            <a:r>
              <a:rPr lang="en-US" sz="2000" dirty="0"/>
              <a:t>to </a:t>
            </a:r>
            <a:r>
              <a:rPr lang="en-US" sz="2000" dirty="0" smtClean="0"/>
              <a:t>eigenvector  with bigger eigenvalue near </a:t>
            </a:r>
            <a:r>
              <a:rPr lang="en-US" sz="2000" dirty="0" err="1" smtClean="0"/>
              <a:t>pt</a:t>
            </a:r>
            <a:r>
              <a:rPr lang="en-US" sz="2000" dirty="0" smtClean="0"/>
              <a:t> zero</a:t>
            </a:r>
            <a:endParaRPr lang="en-US" sz="200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358082" y="285728"/>
            <a:ext cx="1357322" cy="285752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200" dirty="0" smtClean="0"/>
              <a:t>7.3 Phase plane</a:t>
            </a:r>
            <a:endParaRPr lang="en-US" sz="12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588265"/>
              </p:ext>
            </p:extLst>
          </p:nvPr>
        </p:nvGraphicFramePr>
        <p:xfrm>
          <a:off x="7373914" y="1988840"/>
          <a:ext cx="825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53" name="Equation" r:id="rId4" imgW="825480" imgH="317160" progId="Equation.DSMT4">
                  <p:embed/>
                </p:oleObj>
              </mc:Choice>
              <mc:Fallback>
                <p:oleObj name="Equation" r:id="rId4" imgW="825480" imgH="31716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3914" y="1988840"/>
                        <a:ext cx="8255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6948264" y="3429000"/>
          <a:ext cx="1701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54" name="Equation" r:id="rId6" imgW="1701720" imgH="419040" progId="Equation.DSMT4">
                  <p:embed/>
                </p:oleObj>
              </mc:Choice>
              <mc:Fallback>
                <p:oleObj name="Equation" r:id="rId6" imgW="170172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3429000"/>
                        <a:ext cx="17018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64088" y="1413037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</a:t>
            </a:r>
            <a:r>
              <a:rPr lang="en-US" sz="1800" dirty="0" smtClean="0"/>
              <a:t>as eigenvalue -1 which is bigger</a:t>
            </a: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060848"/>
            <a:ext cx="8143932" cy="785818"/>
          </a:xfrm>
        </p:spPr>
        <p:txBody>
          <a:bodyPr/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In general, suppose two </a:t>
            </a:r>
            <a:r>
              <a:rPr lang="en-US" sz="2800" dirty="0" err="1" smtClean="0">
                <a:solidFill>
                  <a:schemeClr val="tx1"/>
                </a:solidFill>
              </a:rPr>
              <a:t>eigenvalues</a:t>
            </a:r>
            <a:r>
              <a:rPr lang="en-US" sz="2800" dirty="0" smtClean="0">
                <a:solidFill>
                  <a:schemeClr val="tx1"/>
                </a:solidFill>
              </a:rPr>
              <a:t> are negative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457" y="3599549"/>
            <a:ext cx="7429552" cy="1000132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Then  the phase  portrait is similar to the</a:t>
            </a:r>
          </a:p>
          <a:p>
            <a:pPr>
              <a:buNone/>
            </a:pPr>
            <a:r>
              <a:rPr lang="en-US" sz="2800" dirty="0" smtClean="0"/>
              <a:t> previous example.</a:t>
            </a:r>
            <a:endParaRPr lang="en-US" sz="2800" dirty="0"/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017060"/>
              </p:ext>
            </p:extLst>
          </p:nvPr>
        </p:nvGraphicFramePr>
        <p:xfrm>
          <a:off x="2987824" y="2852936"/>
          <a:ext cx="2176112" cy="628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53" name="Equation" r:id="rId3" imgW="1143000" imgH="330120" progId="Equation.DSMT4">
                  <p:embed/>
                </p:oleObj>
              </mc:Choice>
              <mc:Fallback>
                <p:oleObj name="Equation" r:id="rId3" imgW="1143000" imgH="3301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852936"/>
                        <a:ext cx="2176112" cy="6286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5576" y="4599681"/>
            <a:ext cx="70839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trajectories (not parallel to eigenvectors)</a:t>
            </a:r>
          </a:p>
          <a:p>
            <a:r>
              <a:rPr lang="en-US" dirty="0" smtClean="0"/>
              <a:t>are tangent, near zero,  to the eigenvector </a:t>
            </a:r>
          </a:p>
          <a:p>
            <a:r>
              <a:rPr lang="en-US" dirty="0" smtClean="0"/>
              <a:t>corresponding  to  bigger eigenvalue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7358082" y="285728"/>
            <a:ext cx="1357322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7.3 Phase plane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graphicFrame>
        <p:nvGraphicFramePr>
          <p:cNvPr id="696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052967"/>
              </p:ext>
            </p:extLst>
          </p:nvPr>
        </p:nvGraphicFramePr>
        <p:xfrm>
          <a:off x="6791756" y="5394725"/>
          <a:ext cx="571504" cy="708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54" name="Equation" r:id="rId5" imgW="317160" imgH="393480" progId="Equation.DSMT4">
                  <p:embed/>
                </p:oleObj>
              </mc:Choice>
              <mc:Fallback>
                <p:oleObj name="Equation" r:id="rId5" imgW="317160" imgH="393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1756" y="5394725"/>
                        <a:ext cx="571504" cy="708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95536" y="261463"/>
            <a:ext cx="7772400" cy="863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mtClean="0"/>
              <a:t>Web Application</a:t>
            </a:r>
            <a:endParaRPr lang="en-US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99906" y="872902"/>
            <a:ext cx="7772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hlinkClick r:id="rId7"/>
              </a:rPr>
              <a:t>http://www.aw-bc.com/ide/idefiles/media/JavaTools/lnclmtrx.html</a:t>
            </a:r>
            <a:endParaRPr lang="en-US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484205"/>
              </p:ext>
            </p:extLst>
          </p:nvPr>
        </p:nvGraphicFramePr>
        <p:xfrm>
          <a:off x="3347864" y="1340768"/>
          <a:ext cx="1599386" cy="894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55" name="Equation" r:id="rId8" imgW="1930400" imgH="1079500" progId="Equation.DSMT4">
                  <p:embed/>
                </p:oleObj>
              </mc:Choice>
              <mc:Fallback>
                <p:oleObj name="Equation" r:id="rId8" imgW="1930400" imgH="10795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1340768"/>
                        <a:ext cx="1599386" cy="8943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ChangeArrowheads="1"/>
          </p:cNvSpPr>
          <p:nvPr/>
        </p:nvSpPr>
        <p:spPr bwMode="auto">
          <a:xfrm>
            <a:off x="323850" y="260350"/>
            <a:ext cx="4748216" cy="574675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dirty="0" smtClean="0">
                <a:solidFill>
                  <a:schemeClr val="tx2"/>
                </a:solidFill>
              </a:rPr>
              <a:t>(2) Two positive </a:t>
            </a:r>
            <a:r>
              <a:rPr lang="en-US" dirty="0" err="1" smtClean="0">
                <a:solidFill>
                  <a:schemeClr val="tx2"/>
                </a:solidFill>
              </a:rPr>
              <a:t>eigenvalues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594949" name="AutoShape 5"/>
          <p:cNvSpPr>
            <a:spLocks noChangeArrowheads="1"/>
          </p:cNvSpPr>
          <p:nvPr/>
        </p:nvSpPr>
        <p:spPr bwMode="auto">
          <a:xfrm>
            <a:off x="2987824" y="1412776"/>
            <a:ext cx="576263" cy="288925"/>
          </a:xfrm>
          <a:prstGeom prst="rightArrow">
            <a:avLst>
              <a:gd name="adj1" fmla="val 50000"/>
              <a:gd name="adj2" fmla="val 4986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950" name="Text Box 6"/>
          <p:cNvSpPr txBox="1">
            <a:spLocks noChangeArrowheads="1"/>
          </p:cNvSpPr>
          <p:nvPr/>
        </p:nvSpPr>
        <p:spPr bwMode="auto">
          <a:xfrm>
            <a:off x="571472" y="2357430"/>
            <a:ext cx="55007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Eigenvalues</a:t>
            </a:r>
            <a:r>
              <a:rPr lang="en-US" dirty="0"/>
              <a:t> </a:t>
            </a:r>
            <a:r>
              <a:rPr lang="en-US" dirty="0" smtClean="0"/>
              <a:t>are    </a:t>
            </a:r>
            <a:r>
              <a:rPr lang="en-US" dirty="0"/>
              <a:t>2</a:t>
            </a:r>
            <a:r>
              <a:rPr lang="en-US" dirty="0" smtClean="0"/>
              <a:t>,         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1472" y="2928934"/>
            <a:ext cx="2884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Eigenvectors are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1472" y="4000504"/>
            <a:ext cx="7702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eigenvectors induce two basic trajectories,</a:t>
            </a:r>
          </a:p>
          <a:p>
            <a:r>
              <a:rPr lang="en-US" dirty="0" smtClean="0"/>
              <a:t>namely,  </a:t>
            </a:r>
            <a:r>
              <a:rPr lang="en-US" dirty="0" smtClean="0">
                <a:solidFill>
                  <a:srgbClr val="C00000"/>
                </a:solidFill>
              </a:rPr>
              <a:t>x-axis and y-axis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472" y="4929198"/>
            <a:ext cx="2584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General </a:t>
            </a:r>
            <a:r>
              <a:rPr lang="en-US" dirty="0" err="1" smtClean="0"/>
              <a:t>soln</a:t>
            </a:r>
            <a:r>
              <a:rPr lang="en-US" dirty="0" smtClean="0"/>
              <a:t> is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358082" y="285728"/>
            <a:ext cx="1357322" cy="285752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200" dirty="0" smtClean="0"/>
              <a:t>7.3 Phase plane</a:t>
            </a:r>
            <a:endParaRPr lang="en-US" sz="12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547664" y="672862"/>
          <a:ext cx="1152128" cy="1793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8" name="Equation" r:id="rId4" imgW="1231560" imgH="1917360" progId="Equation.DSMT4">
                  <p:embed/>
                </p:oleObj>
              </mc:Choice>
              <mc:Fallback>
                <p:oleObj name="Equation" r:id="rId4" imgW="1231560" imgH="1917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672862"/>
                        <a:ext cx="1152128" cy="17935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4139952" y="1052736"/>
          <a:ext cx="17399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9" name="Equation" r:id="rId6" imgW="1739880" imgH="1079280" progId="Equation.DSMT4">
                  <p:embed/>
                </p:oleObj>
              </mc:Choice>
              <mc:Fallback>
                <p:oleObj name="Equation" r:id="rId6" imgW="1739880" imgH="10792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1052736"/>
                        <a:ext cx="17399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3923928" y="2924944"/>
          <a:ext cx="12446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0" name="Equation" r:id="rId8" imgW="1244520" imgH="1079280" progId="Equation.DSMT4">
                  <p:embed/>
                </p:oleObj>
              </mc:Choice>
              <mc:Fallback>
                <p:oleObj name="Equation" r:id="rId8" imgW="1244520" imgH="10792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2924944"/>
                        <a:ext cx="12446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6012160" y="2924944"/>
          <a:ext cx="12954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1" name="Equation" r:id="rId10" imgW="1295280" imgH="1079280" progId="Equation.DSMT4">
                  <p:embed/>
                </p:oleObj>
              </mc:Choice>
              <mc:Fallback>
                <p:oleObj name="Equation" r:id="rId10" imgW="1295280" imgH="10792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2924944"/>
                        <a:ext cx="12954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3275856" y="4866212"/>
          <a:ext cx="4536504" cy="118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2" name="Equation" r:id="rId12" imgW="2831760" imgH="736560" progId="Equation.DSMT4">
                  <p:embed/>
                </p:oleObj>
              </mc:Choice>
              <mc:Fallback>
                <p:oleObj name="Equation" r:id="rId12" imgW="2831760" imgH="7365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866212"/>
                        <a:ext cx="4536504" cy="1180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54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266096"/>
              </p:ext>
            </p:extLst>
          </p:nvPr>
        </p:nvGraphicFramePr>
        <p:xfrm>
          <a:off x="5730875" y="404813"/>
          <a:ext cx="23114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95" name="Equation" r:id="rId3" imgW="2311200" imgH="1079280" progId="Equation.DSMT4">
                  <p:embed/>
                </p:oleObj>
              </mc:Choice>
              <mc:Fallback>
                <p:oleObj name="Equation" r:id="rId3" imgW="2311200" imgH="10792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75" y="404813"/>
                        <a:ext cx="23114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726272"/>
              </p:ext>
            </p:extLst>
          </p:nvPr>
        </p:nvGraphicFramePr>
        <p:xfrm>
          <a:off x="5730875" y="1557338"/>
          <a:ext cx="2413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96" name="Equation" r:id="rId5" imgW="2412720" imgH="1079280" progId="Equation.DSMT4">
                  <p:embed/>
                </p:oleObj>
              </mc:Choice>
              <mc:Fallback>
                <p:oleObj name="Equation" r:id="rId5" imgW="2412720" imgH="10792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75" y="1557338"/>
                        <a:ext cx="24130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39552" y="548680"/>
          <a:ext cx="4032448" cy="1048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97" name="Equation" r:id="rId7" imgW="2831760" imgH="736560" progId="Equation.DSMT4">
                  <p:embed/>
                </p:oleObj>
              </mc:Choice>
              <mc:Fallback>
                <p:oleObj name="Equation" r:id="rId7" imgW="2831760" imgH="736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48680"/>
                        <a:ext cx="4032448" cy="10487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752858"/>
              </p:ext>
            </p:extLst>
          </p:nvPr>
        </p:nvGraphicFramePr>
        <p:xfrm>
          <a:off x="323528" y="1772816"/>
          <a:ext cx="4691385" cy="754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98" name="Equation" r:id="rId9" imgW="3390840" imgH="545760" progId="Equation.DSMT4">
                  <p:embed/>
                </p:oleObj>
              </mc:Choice>
              <mc:Fallback>
                <p:oleObj name="Equation" r:id="rId9" imgW="3390840" imgH="5457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772816"/>
                        <a:ext cx="4691385" cy="75486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60032" y="764704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</a:t>
            </a:r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340742"/>
              </p:ext>
            </p:extLst>
          </p:nvPr>
        </p:nvGraphicFramePr>
        <p:xfrm>
          <a:off x="249932" y="2636912"/>
          <a:ext cx="46101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99" name="Equation" r:id="rId11" imgW="3327120" imgH="545760" progId="Equation.DSMT4">
                  <p:embed/>
                </p:oleObj>
              </mc:Choice>
              <mc:Fallback>
                <p:oleObj name="Equation" r:id="rId11" imgW="3327120" imgH="5457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932" y="2636912"/>
                        <a:ext cx="461010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629446"/>
              </p:ext>
            </p:extLst>
          </p:nvPr>
        </p:nvGraphicFramePr>
        <p:xfrm>
          <a:off x="53975" y="3422650"/>
          <a:ext cx="371157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00" name="Equation" r:id="rId13" imgW="3314520" imgH="1002960" progId="Equation.DSMT4">
                  <p:embed/>
                </p:oleObj>
              </mc:Choice>
              <mc:Fallback>
                <p:oleObj name="Equation" r:id="rId13" imgW="3314520" imgH="10029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" y="3422650"/>
                        <a:ext cx="3711575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06349" y="4669215"/>
            <a:ext cx="64299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 tangents of all trajectories</a:t>
            </a:r>
          </a:p>
          <a:p>
            <a:r>
              <a:rPr lang="en-US" sz="2400" dirty="0" smtClean="0"/>
              <a:t>(not parallel to eigenvectors),</a:t>
            </a:r>
          </a:p>
          <a:p>
            <a:r>
              <a:rPr lang="en-US" sz="2400" dirty="0" smtClean="0"/>
              <a:t>are almost </a:t>
            </a:r>
            <a:r>
              <a:rPr lang="en-US" sz="2400" dirty="0" smtClean="0">
                <a:solidFill>
                  <a:srgbClr val="C00000"/>
                </a:solidFill>
              </a:rPr>
              <a:t>horizontal</a:t>
            </a:r>
            <a:r>
              <a:rPr lang="en-US" sz="2400" dirty="0" smtClean="0"/>
              <a:t>, when </a:t>
            </a:r>
            <a:r>
              <a:rPr lang="en-US" sz="2400" dirty="0"/>
              <a:t>t tends </a:t>
            </a:r>
            <a:r>
              <a:rPr lang="en-US" sz="2400" dirty="0">
                <a:solidFill>
                  <a:srgbClr val="C00000"/>
                </a:solidFill>
              </a:rPr>
              <a:t>to infinity 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40193"/>
              </p:ext>
            </p:extLst>
          </p:nvPr>
        </p:nvGraphicFramePr>
        <p:xfrm>
          <a:off x="3517900" y="1879600"/>
          <a:ext cx="914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01" name="Equation" r:id="rId15" imgW="914400" imgH="304560" progId="Equation.DSMT4">
                  <p:embed/>
                </p:oleObj>
              </mc:Choice>
              <mc:Fallback>
                <p:oleObj name="Equation" r:id="rId15" imgW="9144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17900" y="1879600"/>
                        <a:ext cx="9144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80050" y="3715108"/>
            <a:ext cx="48542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the gradient of eigenvector </a:t>
            </a:r>
          </a:p>
          <a:p>
            <a:r>
              <a:rPr lang="en-US" dirty="0" smtClean="0"/>
              <a:t>with bigger eigenvalue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9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6116" y="1642517"/>
            <a:ext cx="6018212" cy="452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95972" name="Text Box 4"/>
          <p:cNvSpPr txBox="1">
            <a:spLocks noChangeArrowheads="1"/>
          </p:cNvSpPr>
          <p:nvPr/>
        </p:nvSpPr>
        <p:spPr bwMode="auto">
          <a:xfrm>
            <a:off x="251520" y="2276872"/>
            <a:ext cx="2177165" cy="830997"/>
          </a:xfrm>
          <a:prstGeom prst="rect">
            <a:avLst/>
          </a:prstGeom>
          <a:noFill/>
          <a:ln w="9525">
            <a:solidFill>
              <a:schemeClr val="tx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/>
              <a:t>Zero is called </a:t>
            </a:r>
            <a:r>
              <a:rPr lang="en-US" sz="2400" dirty="0" smtClean="0">
                <a:solidFill>
                  <a:srgbClr val="C00000"/>
                </a:solidFill>
              </a:rPr>
              <a:t>nodal </a:t>
            </a:r>
            <a:r>
              <a:rPr lang="en-US" sz="2400" dirty="0">
                <a:solidFill>
                  <a:srgbClr val="C00000"/>
                </a:solidFill>
              </a:rPr>
              <a:t>Source</a:t>
            </a:r>
          </a:p>
        </p:txBody>
      </p:sp>
      <p:sp>
        <p:nvSpPr>
          <p:cNvPr id="595973" name="Line 5"/>
          <p:cNvSpPr>
            <a:spLocks noChangeShapeType="1"/>
          </p:cNvSpPr>
          <p:nvPr/>
        </p:nvSpPr>
        <p:spPr bwMode="auto">
          <a:xfrm>
            <a:off x="1835696" y="4005064"/>
            <a:ext cx="5328592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5975" name="Line 7"/>
          <p:cNvSpPr>
            <a:spLocks noChangeShapeType="1"/>
          </p:cNvSpPr>
          <p:nvPr/>
        </p:nvSpPr>
        <p:spPr bwMode="auto">
          <a:xfrm>
            <a:off x="4572000" y="981075"/>
            <a:ext cx="0" cy="5112221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57686" y="3786190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●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404664"/>
            <a:ext cx="4498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All trajectories never touch zero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79512" y="3188875"/>
            <a:ext cx="1837323" cy="1200329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Equilibrium </a:t>
            </a:r>
            <a:r>
              <a:rPr lang="en-US" sz="2400" dirty="0" err="1" smtClean="0"/>
              <a:t>soln</a:t>
            </a:r>
            <a:r>
              <a:rPr lang="en-US" sz="2400" dirty="0" smtClean="0"/>
              <a:t> zero </a:t>
            </a:r>
          </a:p>
          <a:p>
            <a:r>
              <a:rPr lang="en-US" sz="2400" dirty="0" smtClean="0"/>
              <a:t>is </a:t>
            </a:r>
            <a:r>
              <a:rPr lang="en-US" sz="2400" dirty="0" smtClean="0">
                <a:solidFill>
                  <a:srgbClr val="C00000"/>
                </a:solidFill>
              </a:rPr>
              <a:t>unstable 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9512" y="764704"/>
            <a:ext cx="3932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 crossing for trajectories 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79512" y="1196752"/>
            <a:ext cx="41040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All trajectories tend to infinity</a:t>
            </a:r>
          </a:p>
          <a:p>
            <a:r>
              <a:rPr lang="en-US" sz="2400" dirty="0" smtClean="0"/>
              <a:t>as t tends to infinity</a:t>
            </a:r>
            <a:endParaRPr lang="en-US" sz="2400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7358082" y="285728"/>
            <a:ext cx="1357322" cy="285752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200" dirty="0" smtClean="0"/>
              <a:t>7.3 Phase plane</a:t>
            </a:r>
            <a:endParaRPr lang="en-US" sz="12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79512" y="4634773"/>
            <a:ext cx="41569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Tangents of all trajectories</a:t>
            </a:r>
          </a:p>
          <a:p>
            <a:r>
              <a:rPr lang="en-US" sz="2400" dirty="0" smtClean="0"/>
              <a:t>(not parallel to eigenvectors),</a:t>
            </a:r>
          </a:p>
          <a:p>
            <a:r>
              <a:rPr lang="en-US" sz="2400" dirty="0" smtClean="0"/>
              <a:t>are almost </a:t>
            </a:r>
            <a:r>
              <a:rPr lang="en-US" sz="2400" dirty="0" smtClean="0">
                <a:solidFill>
                  <a:srgbClr val="C00000"/>
                </a:solidFill>
              </a:rPr>
              <a:t>horizontal,</a:t>
            </a:r>
          </a:p>
          <a:p>
            <a:r>
              <a:rPr lang="en-US" sz="2400" dirty="0" smtClean="0"/>
              <a:t>when </a:t>
            </a:r>
            <a:r>
              <a:rPr lang="en-US" sz="2400" dirty="0"/>
              <a:t>t tends </a:t>
            </a:r>
            <a:r>
              <a:rPr lang="en-US" sz="2400" dirty="0">
                <a:solidFill>
                  <a:srgbClr val="C00000"/>
                </a:solidFill>
              </a:rPr>
              <a:t>to infinity 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652120" y="3821059"/>
            <a:ext cx="3252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</a:t>
            </a:r>
            <a:r>
              <a:rPr lang="en-US" sz="2400" dirty="0" smtClean="0"/>
              <a:t>ith bigger eigenvalue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2" grpId="0" animBg="1"/>
      <p:bldP spid="15" grpId="0"/>
      <p:bldP spid="17" grpId="0" animBg="1"/>
      <p:bldP spid="18" grpId="0"/>
      <p:bldP spid="19" grpId="0"/>
      <p:bldP spid="2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34815" y="2780928"/>
            <a:ext cx="7772400" cy="1143000"/>
          </a:xfrm>
        </p:spPr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3789040"/>
            <a:ext cx="7772400" cy="647700"/>
          </a:xfrm>
        </p:spPr>
        <p:txBody>
          <a:bodyPr/>
          <a:lstStyle/>
          <a:p>
            <a:r>
              <a:rPr lang="en-US" sz="2000" dirty="0">
                <a:hlinkClick r:id="rId3"/>
              </a:rPr>
              <a:t>http://www.aw-bc.com/ide/idefiles/media/JavaTools/lnclmtrx.html</a:t>
            </a: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7358082" y="285728"/>
            <a:ext cx="1357322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7.3 Phase plane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graphicFrame>
        <p:nvGraphicFramePr>
          <p:cNvPr id="2437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859458"/>
              </p:ext>
            </p:extLst>
          </p:nvPr>
        </p:nvGraphicFramePr>
        <p:xfrm>
          <a:off x="3275856" y="4797152"/>
          <a:ext cx="17399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92" name="Equation" r:id="rId4" imgW="1739880" imgH="1079280" progId="Equation.DSMT4">
                  <p:embed/>
                </p:oleObj>
              </mc:Choice>
              <mc:Fallback>
                <p:oleObj name="Equation" r:id="rId4" imgW="1739880" imgH="10792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797152"/>
                        <a:ext cx="17399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32792" y="549210"/>
            <a:ext cx="51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3200" dirty="0" smtClean="0"/>
              <a:t>If</a:t>
            </a:r>
            <a:endParaRPr lang="en-SG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166455" y="428604"/>
                <a:ext cx="3590214" cy="83003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SG" i="1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SG">
                            <a:latin typeface="Cambria Math"/>
                          </a:rPr>
                          <m:t>lim</m:t>
                        </m:r>
                      </m:e>
                      <m:lim>
                        <m:r>
                          <a:rPr lang="en-SG" i="1">
                            <a:latin typeface="Cambria Math"/>
                          </a:rPr>
                          <m:t>𝑡</m:t>
                        </m:r>
                        <m:r>
                          <a:rPr lang="en-SG">
                            <a:latin typeface="Cambria Math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SG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en-SG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SG" i="1">
                                <a:latin typeface="Cambria Math"/>
                              </a:rPr>
                              <m:t>𝑦</m:t>
                            </m:r>
                            <m:r>
                              <a:rPr lang="en-SG">
                                <a:latin typeface="Cambria Math"/>
                              </a:rPr>
                              <m:t>(</m:t>
                            </m:r>
                            <m:r>
                              <a:rPr lang="en-SG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d>
                          <m:dPr>
                            <m:begChr m:val=""/>
                            <m:ctrlPr>
                              <a:rPr lang="en-SG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SG" i="1">
                                <a:latin typeface="Cambria Math"/>
                              </a:rPr>
                              <m:t>𝑥</m:t>
                            </m:r>
                            <m:r>
                              <a:rPr lang="en-SG">
                                <a:latin typeface="Cambria Math"/>
                              </a:rPr>
                              <m:t>(</m:t>
                            </m:r>
                            <m:r>
                              <a:rPr lang="en-SG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SG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SG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SG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SG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SG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SG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SG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SG">
                        <a:latin typeface="Cambria Math"/>
                      </a:rPr>
                      <m:t>≠0,≠∞</m:t>
                    </m:r>
                  </m:oMath>
                </a14:m>
                <a:r>
                  <a:rPr lang="en-SG" dirty="0" smtClean="0"/>
                  <a:t>,</a:t>
                </a:r>
                <a:endParaRPr lang="en-SG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455" y="428604"/>
                <a:ext cx="3590214" cy="830035"/>
              </a:xfrm>
              <a:prstGeom prst="rect">
                <a:avLst/>
              </a:prstGeom>
              <a:blipFill rotWithShape="1">
                <a:blip r:embed="rId6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61295" y="1133985"/>
            <a:ext cx="72442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trajectories (not parallel to eigenvectors),</a:t>
            </a:r>
          </a:p>
          <a:p>
            <a:r>
              <a:rPr lang="en-US" dirty="0" smtClean="0"/>
              <a:t>when t tends </a:t>
            </a:r>
            <a:r>
              <a:rPr lang="en-US" dirty="0" smtClean="0">
                <a:solidFill>
                  <a:srgbClr val="C00000"/>
                </a:solidFill>
              </a:rPr>
              <a:t>to infinity </a:t>
            </a:r>
            <a:r>
              <a:rPr lang="en-US" dirty="0" smtClean="0"/>
              <a:t>,are tangent to the</a:t>
            </a:r>
          </a:p>
          <a:p>
            <a:r>
              <a:rPr lang="en-US" dirty="0"/>
              <a:t>e</a:t>
            </a:r>
            <a:r>
              <a:rPr lang="en-US" dirty="0" smtClean="0"/>
              <a:t>igenvector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50314" y="582011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</a:t>
            </a:r>
            <a:endParaRPr lang="en-SG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568336"/>
              </p:ext>
            </p:extLst>
          </p:nvPr>
        </p:nvGraphicFramePr>
        <p:xfrm>
          <a:off x="2961562" y="2061780"/>
          <a:ext cx="609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93" name="Equation" r:id="rId7" imgW="609480" imgH="914400" progId="Equation.DSMT4">
                  <p:embed/>
                </p:oleObj>
              </mc:Choice>
              <mc:Fallback>
                <p:oleObj name="Equation" r:id="rId7" imgW="60948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61562" y="2061780"/>
                        <a:ext cx="6096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07904" y="2132856"/>
            <a:ext cx="3767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ith bigger eigenvalue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714356"/>
            <a:ext cx="7675587" cy="574675"/>
          </a:xfrm>
          <a:noFill/>
          <a:ln>
            <a:solidFill>
              <a:schemeClr val="accent3"/>
            </a:solidFill>
          </a:ln>
        </p:spPr>
        <p:txBody>
          <a:bodyPr/>
          <a:lstStyle/>
          <a:p>
            <a:pPr algn="l"/>
            <a:r>
              <a:rPr lang="en-US" sz="2800" dirty="0" smtClean="0"/>
              <a:t>(3) Two real </a:t>
            </a:r>
            <a:r>
              <a:rPr lang="en-US" sz="2800" dirty="0" err="1" smtClean="0"/>
              <a:t>eigenvalues</a:t>
            </a:r>
            <a:r>
              <a:rPr lang="en-US" sz="2800" dirty="0" smtClean="0"/>
              <a:t> with opposite </a:t>
            </a:r>
            <a:r>
              <a:rPr lang="en-US" sz="2800" dirty="0"/>
              <a:t>signs</a:t>
            </a:r>
            <a:endParaRPr lang="en-US" dirty="0"/>
          </a:p>
        </p:txBody>
      </p:sp>
      <p:sp>
        <p:nvSpPr>
          <p:cNvPr id="590851" name="Line 3"/>
          <p:cNvSpPr>
            <a:spLocks noChangeShapeType="1"/>
          </p:cNvSpPr>
          <p:nvPr/>
        </p:nvSpPr>
        <p:spPr bwMode="auto">
          <a:xfrm>
            <a:off x="2571736" y="4000505"/>
            <a:ext cx="392909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0852" name="Line 4"/>
          <p:cNvSpPr>
            <a:spLocks noChangeShapeType="1"/>
          </p:cNvSpPr>
          <p:nvPr/>
        </p:nvSpPr>
        <p:spPr bwMode="auto">
          <a:xfrm flipV="1">
            <a:off x="4572000" y="1714488"/>
            <a:ext cx="0" cy="328614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flipH="1">
            <a:off x="642910" y="1214422"/>
            <a:ext cx="7429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we have eigenvectors as follows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2276872"/>
            <a:ext cx="5376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Corresponding to negative </a:t>
            </a:r>
            <a:r>
              <a:rPr lang="en-US" sz="2400" dirty="0" err="1" smtClean="0"/>
              <a:t>eigenvalue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707904" y="4077072"/>
            <a:ext cx="5256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Corresponding to positive </a:t>
            </a:r>
            <a:r>
              <a:rPr lang="en-US" sz="2400" dirty="0" err="1" smtClean="0"/>
              <a:t>eigenvalue</a:t>
            </a:r>
            <a:endParaRPr lang="en-US" sz="2400" dirty="0"/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7358082" y="285728"/>
            <a:ext cx="1357322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7.3 Phase plane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 flipV="1">
            <a:off x="4572000" y="2924944"/>
            <a:ext cx="576064" cy="1075561"/>
          </a:xfrm>
          <a:prstGeom prst="line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 flipV="1">
            <a:off x="4572000" y="3462724"/>
            <a:ext cx="1224136" cy="537781"/>
          </a:xfrm>
          <a:prstGeom prst="line">
            <a:avLst/>
          </a:prstGeom>
          <a:noFill/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5" name="Line 3"/>
          <p:cNvSpPr>
            <a:spLocks noChangeShapeType="1"/>
          </p:cNvSpPr>
          <p:nvPr/>
        </p:nvSpPr>
        <p:spPr bwMode="auto">
          <a:xfrm>
            <a:off x="1692275" y="4005263"/>
            <a:ext cx="6048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1876" name="Line 4"/>
          <p:cNvSpPr>
            <a:spLocks noChangeShapeType="1"/>
          </p:cNvSpPr>
          <p:nvPr/>
        </p:nvSpPr>
        <p:spPr bwMode="auto">
          <a:xfrm flipV="1">
            <a:off x="4572000" y="1428736"/>
            <a:ext cx="0" cy="442915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1877" name="Line 5"/>
          <p:cNvSpPr>
            <a:spLocks noChangeShapeType="1"/>
          </p:cNvSpPr>
          <p:nvPr/>
        </p:nvSpPr>
        <p:spPr bwMode="auto">
          <a:xfrm flipV="1">
            <a:off x="4572000" y="3789363"/>
            <a:ext cx="504825" cy="2159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1880" name="Line 8"/>
          <p:cNvSpPr>
            <a:spLocks noChangeShapeType="1"/>
          </p:cNvSpPr>
          <p:nvPr/>
        </p:nvSpPr>
        <p:spPr bwMode="auto">
          <a:xfrm flipV="1">
            <a:off x="4354513" y="4005263"/>
            <a:ext cx="217487" cy="576262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1881" name="Line 9"/>
          <p:cNvSpPr>
            <a:spLocks noChangeShapeType="1"/>
          </p:cNvSpPr>
          <p:nvPr/>
        </p:nvSpPr>
        <p:spPr bwMode="auto">
          <a:xfrm flipV="1">
            <a:off x="4140200" y="4581525"/>
            <a:ext cx="217488" cy="576263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1882" name="Line 10"/>
          <p:cNvSpPr>
            <a:spLocks noChangeShapeType="1"/>
          </p:cNvSpPr>
          <p:nvPr/>
        </p:nvSpPr>
        <p:spPr bwMode="auto">
          <a:xfrm flipV="1">
            <a:off x="3922713" y="5157788"/>
            <a:ext cx="217487" cy="576262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1884" name="Line 12"/>
          <p:cNvSpPr>
            <a:spLocks noChangeShapeType="1"/>
          </p:cNvSpPr>
          <p:nvPr/>
        </p:nvSpPr>
        <p:spPr bwMode="auto">
          <a:xfrm flipV="1">
            <a:off x="5218113" y="1700213"/>
            <a:ext cx="217487" cy="576262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1885" name="Line 13"/>
          <p:cNvSpPr>
            <a:spLocks noChangeShapeType="1"/>
          </p:cNvSpPr>
          <p:nvPr/>
        </p:nvSpPr>
        <p:spPr bwMode="auto">
          <a:xfrm flipV="1">
            <a:off x="5003800" y="2276475"/>
            <a:ext cx="217488" cy="576263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1886" name="Line 14"/>
          <p:cNvSpPr>
            <a:spLocks noChangeShapeType="1"/>
          </p:cNvSpPr>
          <p:nvPr/>
        </p:nvSpPr>
        <p:spPr bwMode="auto">
          <a:xfrm flipV="1">
            <a:off x="4786313" y="2852738"/>
            <a:ext cx="217487" cy="576262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1887" name="Line 15"/>
          <p:cNvSpPr>
            <a:spLocks noChangeShapeType="1"/>
          </p:cNvSpPr>
          <p:nvPr/>
        </p:nvSpPr>
        <p:spPr bwMode="auto">
          <a:xfrm flipV="1">
            <a:off x="4572000" y="3429000"/>
            <a:ext cx="217488" cy="576263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1888" name="Line 16"/>
          <p:cNvSpPr>
            <a:spLocks noChangeShapeType="1"/>
          </p:cNvSpPr>
          <p:nvPr/>
        </p:nvSpPr>
        <p:spPr bwMode="auto">
          <a:xfrm flipV="1">
            <a:off x="5076825" y="3573463"/>
            <a:ext cx="504825" cy="2159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1889" name="Line 17"/>
          <p:cNvSpPr>
            <a:spLocks noChangeShapeType="1"/>
          </p:cNvSpPr>
          <p:nvPr/>
        </p:nvSpPr>
        <p:spPr bwMode="auto">
          <a:xfrm flipV="1">
            <a:off x="5580063" y="3357563"/>
            <a:ext cx="504825" cy="2159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1890" name="Line 18"/>
          <p:cNvSpPr>
            <a:spLocks noChangeShapeType="1"/>
          </p:cNvSpPr>
          <p:nvPr/>
        </p:nvSpPr>
        <p:spPr bwMode="auto">
          <a:xfrm flipV="1">
            <a:off x="6084888" y="3141663"/>
            <a:ext cx="504825" cy="2159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1891" name="Line 19"/>
          <p:cNvSpPr>
            <a:spLocks noChangeShapeType="1"/>
          </p:cNvSpPr>
          <p:nvPr/>
        </p:nvSpPr>
        <p:spPr bwMode="auto">
          <a:xfrm flipV="1">
            <a:off x="2555875" y="4652963"/>
            <a:ext cx="504825" cy="2159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1892" name="Line 20"/>
          <p:cNvSpPr>
            <a:spLocks noChangeShapeType="1"/>
          </p:cNvSpPr>
          <p:nvPr/>
        </p:nvSpPr>
        <p:spPr bwMode="auto">
          <a:xfrm flipV="1">
            <a:off x="3060700" y="4437063"/>
            <a:ext cx="504825" cy="2159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1893" name="Line 21"/>
          <p:cNvSpPr>
            <a:spLocks noChangeShapeType="1"/>
          </p:cNvSpPr>
          <p:nvPr/>
        </p:nvSpPr>
        <p:spPr bwMode="auto">
          <a:xfrm flipV="1">
            <a:off x="3563938" y="4221163"/>
            <a:ext cx="504825" cy="2159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1894" name="Line 22"/>
          <p:cNvSpPr>
            <a:spLocks noChangeShapeType="1"/>
          </p:cNvSpPr>
          <p:nvPr/>
        </p:nvSpPr>
        <p:spPr bwMode="auto">
          <a:xfrm flipV="1">
            <a:off x="4068763" y="4005263"/>
            <a:ext cx="504825" cy="2159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928794" y="642918"/>
            <a:ext cx="61221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Hence we have two basic trajectories</a:t>
            </a:r>
          </a:p>
          <a:p>
            <a:r>
              <a:rPr lang="en-US" dirty="0" smtClean="0"/>
              <a:t> induced by eigenvectors as follows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7358082" y="285728"/>
            <a:ext cx="1357322" cy="285752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200" dirty="0" smtClean="0"/>
              <a:t>7.3 Phase plane</a:t>
            </a:r>
            <a:endParaRPr lang="en-US" sz="12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59</a:t>
            </a:fld>
            <a:endParaRPr lang="en-US"/>
          </a:p>
        </p:txBody>
      </p:sp>
      <p:graphicFrame>
        <p:nvGraphicFramePr>
          <p:cNvPr id="2140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220750"/>
              </p:ext>
            </p:extLst>
          </p:nvPr>
        </p:nvGraphicFramePr>
        <p:xfrm>
          <a:off x="560388" y="404813"/>
          <a:ext cx="6656387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41" name="Equation" r:id="rId3" imgW="3288960" imgH="736560" progId="Equation.DSMT4">
                  <p:embed/>
                </p:oleObj>
              </mc:Choice>
              <mc:Fallback>
                <p:oleObj name="Equation" r:id="rId3" imgW="3288960" imgH="736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8" y="404813"/>
                        <a:ext cx="6656387" cy="148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339752" y="2146886"/>
          <a:ext cx="2304256" cy="752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42" name="Equation" r:id="rId5" imgW="1244520" imgH="406080" progId="Equation.DSMT4">
                  <p:embed/>
                </p:oleObj>
              </mc:Choice>
              <mc:Fallback>
                <p:oleObj name="Equation" r:id="rId5" imgW="1244520" imgH="406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146886"/>
                        <a:ext cx="2304256" cy="7524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888067"/>
              </p:ext>
            </p:extLst>
          </p:nvPr>
        </p:nvGraphicFramePr>
        <p:xfrm>
          <a:off x="736600" y="3284538"/>
          <a:ext cx="3351213" cy="15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43" name="Equation" r:id="rId7" imgW="2145960" imgH="990360" progId="Equation.DSMT4">
                  <p:embed/>
                </p:oleObj>
              </mc:Choice>
              <mc:Fallback>
                <p:oleObj name="Equation" r:id="rId7" imgW="2145960" imgH="9903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3284538"/>
                        <a:ext cx="3351213" cy="1547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16016" y="3356992"/>
            <a:ext cx="44149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When t large, trajectories</a:t>
            </a:r>
          </a:p>
          <a:p>
            <a:r>
              <a:rPr lang="en-US" sz="2400" dirty="0" smtClean="0"/>
              <a:t> tangent to the trajectory</a:t>
            </a:r>
          </a:p>
          <a:p>
            <a:r>
              <a:rPr lang="en-US" sz="2400" dirty="0" smtClean="0"/>
              <a:t> induced by</a:t>
            </a:r>
          </a:p>
          <a:p>
            <a:r>
              <a:rPr lang="en-US" sz="2400" dirty="0" smtClean="0"/>
              <a:t> bigger eigenvalue i.e., positive</a:t>
            </a:r>
          </a:p>
          <a:p>
            <a:r>
              <a:rPr lang="en-US" sz="2400" dirty="0" smtClean="0"/>
              <a:t>eigenvalue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785786" y="563095"/>
          <a:ext cx="3286148" cy="1079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" name="Equation" r:id="rId3" imgW="2705040" imgH="888840" progId="Equation.DSMT4">
                  <p:embed/>
                </p:oleObj>
              </mc:Choice>
              <mc:Fallback>
                <p:oleObj name="Equation" r:id="rId3" imgW="2705040" imgH="8888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563095"/>
                        <a:ext cx="3286148" cy="1079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43438" y="834078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5929322" y="695312"/>
          <a:ext cx="1536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" name="Equation" r:id="rId5" imgW="1536480" imgH="876240" progId="Equation.DSMT4">
                  <p:embed/>
                </p:oleObj>
              </mc:Choice>
              <mc:Fallback>
                <p:oleObj name="Equation" r:id="rId5" imgW="1536480" imgH="876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22" y="695312"/>
                        <a:ext cx="15367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85786" y="2000240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 </a:t>
            </a:r>
            <a:endParaRPr lang="en-US" dirty="0"/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1785918" y="1857364"/>
          <a:ext cx="1206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" name="Equation" r:id="rId7" imgW="1206360" imgH="888840" progId="Equation.DSMT4">
                  <p:embed/>
                </p:oleObj>
              </mc:Choice>
              <mc:Fallback>
                <p:oleObj name="Equation" r:id="rId7" imgW="1206360" imgH="8888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1857364"/>
                        <a:ext cx="1206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71868" y="2000240"/>
            <a:ext cx="1316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get</a:t>
            </a:r>
            <a:endParaRPr lang="en-US" dirty="0"/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3286116" y="2857496"/>
          <a:ext cx="2017671" cy="625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3" name="Equation" r:id="rId9" imgW="1269720" imgH="393480" progId="Equation.DSMT4">
                  <p:embed/>
                </p:oleObj>
              </mc:Choice>
              <mc:Fallback>
                <p:oleObj name="Equation" r:id="rId9" imgW="1269720" imgH="393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2857496"/>
                        <a:ext cx="2017671" cy="6254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 bwMode="auto">
          <a:xfrm rot="5400000" flipH="1" flipV="1">
            <a:off x="2928926" y="3429000"/>
            <a:ext cx="500066" cy="3571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6200000" flipV="1">
            <a:off x="4679157" y="3464719"/>
            <a:ext cx="428628" cy="3571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428860" y="3857628"/>
            <a:ext cx="1406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29124" y="3929066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2x2 matrix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42976" y="4572008"/>
            <a:ext cx="6519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 can not apply cancellation rule to the above equality</a:t>
            </a:r>
            <a:endParaRPr lang="en-US" sz="2000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6715140" y="285728"/>
            <a:ext cx="2214578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7.1 Solving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System of ODEs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6" grpId="0"/>
      <p:bldP spid="17" grpId="0"/>
      <p:bldP spid="1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84784"/>
            <a:ext cx="7729538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92899" name="Text Box 3"/>
          <p:cNvSpPr txBox="1">
            <a:spLocks noChangeArrowheads="1"/>
          </p:cNvSpPr>
          <p:nvPr/>
        </p:nvSpPr>
        <p:spPr bwMode="auto">
          <a:xfrm>
            <a:off x="5292080" y="548680"/>
            <a:ext cx="2169360" cy="830997"/>
          </a:xfrm>
          <a:prstGeom prst="rect">
            <a:avLst/>
          </a:prstGeom>
          <a:noFill/>
          <a:ln w="9525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/>
              <a:t>Zero is called  </a:t>
            </a:r>
            <a:r>
              <a:rPr lang="en-US" sz="2400" dirty="0" smtClean="0">
                <a:solidFill>
                  <a:srgbClr val="C00000"/>
                </a:solidFill>
              </a:rPr>
              <a:t>a saddle point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404664"/>
            <a:ext cx="4669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 no crossing principle, we can </a:t>
            </a:r>
          </a:p>
          <a:p>
            <a:r>
              <a:rPr lang="en-US" sz="2400" dirty="0" smtClean="0"/>
              <a:t>sketch trajectories as follows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385242" y="3571876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●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268760"/>
            <a:ext cx="4498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All trajectories never touch zero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1772816"/>
            <a:ext cx="3932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 crossing for trajectories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721668" y="1412787"/>
            <a:ext cx="3046027" cy="830997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Equilibrium </a:t>
            </a:r>
            <a:r>
              <a:rPr lang="en-US" sz="2400" dirty="0" err="1" smtClean="0"/>
              <a:t>soln</a:t>
            </a:r>
            <a:r>
              <a:rPr lang="en-US" sz="2400" dirty="0" smtClean="0"/>
              <a:t> zero</a:t>
            </a:r>
          </a:p>
          <a:p>
            <a:r>
              <a:rPr lang="en-US" sz="2400" dirty="0" smtClean="0"/>
              <a:t> is </a:t>
            </a:r>
            <a:r>
              <a:rPr lang="en-US" sz="2400" dirty="0" smtClean="0">
                <a:solidFill>
                  <a:srgbClr val="C00000"/>
                </a:solidFill>
              </a:rPr>
              <a:t>not stable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436096" y="4725144"/>
            <a:ext cx="328611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1C1C1C"/>
                </a:solidFill>
              </a:rPr>
              <a:t>Most of </a:t>
            </a:r>
            <a:r>
              <a:rPr lang="en-US" sz="2400" dirty="0">
                <a:solidFill>
                  <a:srgbClr val="1C1C1C"/>
                </a:solidFill>
              </a:rPr>
              <a:t>t</a:t>
            </a:r>
            <a:r>
              <a:rPr lang="en-US" sz="2400" dirty="0" smtClean="0">
                <a:solidFill>
                  <a:srgbClr val="1C1C1C"/>
                </a:solidFill>
              </a:rPr>
              <a:t>rajectories </a:t>
            </a:r>
            <a:r>
              <a:rPr lang="en-US" sz="2400" dirty="0">
                <a:solidFill>
                  <a:srgbClr val="1C1C1C"/>
                </a:solidFill>
              </a:rPr>
              <a:t>away from </a:t>
            </a:r>
            <a:r>
              <a:rPr lang="en-US" sz="2400" dirty="0" smtClean="0">
                <a:solidFill>
                  <a:srgbClr val="1C1C1C"/>
                </a:solidFill>
              </a:rPr>
              <a:t>equilibrium. In fact, all except one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358082" y="285728"/>
            <a:ext cx="1357322" cy="285752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200" dirty="0" smtClean="0"/>
              <a:t>7.3 Phase plane</a:t>
            </a:r>
            <a:endParaRPr lang="en-US" sz="12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23528" y="2204864"/>
            <a:ext cx="36070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When t large, trajectories</a:t>
            </a:r>
          </a:p>
          <a:p>
            <a:r>
              <a:rPr lang="en-US" sz="2400" dirty="0" smtClean="0"/>
              <a:t> tangent to the trajectory</a:t>
            </a:r>
          </a:p>
          <a:p>
            <a:r>
              <a:rPr lang="en-US" sz="2400" dirty="0" smtClean="0"/>
              <a:t> induced by</a:t>
            </a:r>
          </a:p>
          <a:p>
            <a:r>
              <a:rPr lang="en-US" sz="2400" dirty="0" smtClean="0"/>
              <a:t> bigger eigenvalue 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287164" y="4540478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 bigger eigenvalue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899" grpId="0" animBg="1"/>
      <p:bldP spid="10" grpId="0" animBg="1"/>
      <p:bldP spid="1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Application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73238"/>
            <a:ext cx="7772400" cy="647700"/>
          </a:xfrm>
        </p:spPr>
        <p:txBody>
          <a:bodyPr/>
          <a:lstStyle/>
          <a:p>
            <a:r>
              <a:rPr lang="en-US" sz="2000" dirty="0">
                <a:hlinkClick r:id="rId3"/>
              </a:rPr>
              <a:t>http://www.aw-bc.com/ide/idefiles/media/JavaTools/lnclmtrx.html</a:t>
            </a: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7358082" y="285728"/>
            <a:ext cx="1357322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7.3 Phase plane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491880" y="3645024"/>
          <a:ext cx="21463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77" name="Equation" r:id="rId4" imgW="2145960" imgH="1079280" progId="Equation.DSMT4">
                  <p:embed/>
                </p:oleObj>
              </mc:Choice>
              <mc:Fallback>
                <p:oleObj name="Equation" r:id="rId4" imgW="2145960" imgH="10792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3645024"/>
                        <a:ext cx="21463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ChangeArrowheads="1"/>
          </p:cNvSpPr>
          <p:nvPr/>
        </p:nvSpPr>
        <p:spPr bwMode="auto">
          <a:xfrm>
            <a:off x="2071670" y="1000108"/>
            <a:ext cx="3357586" cy="5746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dirty="0" smtClean="0">
                <a:solidFill>
                  <a:schemeClr val="tx2"/>
                </a:solidFill>
              </a:rPr>
              <a:t>Summary of Case 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1714480" y="2643182"/>
            <a:ext cx="489743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 err="1" smtClean="0"/>
              <a:t>Opp</a:t>
            </a:r>
            <a:r>
              <a:rPr lang="en-US" dirty="0" smtClean="0"/>
              <a:t> </a:t>
            </a:r>
            <a:r>
              <a:rPr lang="en-US" dirty="0"/>
              <a:t>signs : </a:t>
            </a:r>
            <a:r>
              <a:rPr lang="en-US" dirty="0" smtClean="0"/>
              <a:t>Saddle</a:t>
            </a:r>
            <a:endParaRPr lang="en-US" dirty="0"/>
          </a:p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en-US" dirty="0"/>
              <a:t>Both &gt; 0    : Nodal source</a:t>
            </a:r>
          </a:p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en-US" dirty="0"/>
              <a:t>Both &lt; 0    : Nodal sink</a:t>
            </a:r>
          </a:p>
        </p:txBody>
      </p:sp>
      <p:sp>
        <p:nvSpPr>
          <p:cNvPr id="4" name="Rectangle 3"/>
          <p:cNvSpPr/>
          <p:nvPr/>
        </p:nvSpPr>
        <p:spPr>
          <a:xfrm>
            <a:off x="1928794" y="1643050"/>
            <a:ext cx="3744358" cy="52322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solidFill>
                  <a:schemeClr val="tx2"/>
                </a:solidFill>
              </a:rPr>
              <a:t>Two Real </a:t>
            </a:r>
            <a:r>
              <a:rPr lang="en-US" dirty="0" err="1" smtClean="0">
                <a:solidFill>
                  <a:schemeClr val="tx2"/>
                </a:solidFill>
              </a:rPr>
              <a:t>Eigenvalues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604" y="4643446"/>
            <a:ext cx="3002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we shall use</a:t>
            </a:r>
            <a:endParaRPr lang="en-US" dirty="0"/>
          </a:p>
        </p:txBody>
      </p:sp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4643438" y="4714884"/>
          <a:ext cx="1857388" cy="412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3" name="Equation" r:id="rId3" imgW="1371600" imgH="304560" progId="Equation.DSMT4">
                  <p:embed/>
                </p:oleObj>
              </mc:Choice>
              <mc:Fallback>
                <p:oleObj name="Equation" r:id="rId3" imgW="1371600" imgH="304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714884"/>
                        <a:ext cx="1857388" cy="4127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71604" y="5143512"/>
            <a:ext cx="55996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classify the above three cases,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which is easier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358082" y="285728"/>
            <a:ext cx="1357322" cy="285752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200" dirty="0" smtClean="0"/>
              <a:t>7.3 Phase plane</a:t>
            </a:r>
            <a:endParaRPr lang="en-US" sz="1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65982" y="332656"/>
            <a:ext cx="4842992" cy="52322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Classification of zero solution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3" grpId="0" build="p"/>
      <p:bldP spid="5" grpId="0"/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4675191" cy="57467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2800" dirty="0" err="1" smtClean="0"/>
              <a:t>Eigenvalues</a:t>
            </a:r>
            <a:r>
              <a:rPr lang="en-US" sz="2800" dirty="0" smtClean="0"/>
              <a:t> are given by</a:t>
            </a:r>
            <a:endParaRPr lang="en-US" dirty="0"/>
          </a:p>
        </p:txBody>
      </p:sp>
      <p:sp>
        <p:nvSpPr>
          <p:cNvPr id="606211" name="Line 3"/>
          <p:cNvSpPr>
            <a:spLocks noChangeShapeType="1"/>
          </p:cNvSpPr>
          <p:nvPr/>
        </p:nvSpPr>
        <p:spPr bwMode="auto">
          <a:xfrm>
            <a:off x="0" y="198884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6212" name="Text Box 4"/>
          <p:cNvSpPr txBox="1">
            <a:spLocks noChangeArrowheads="1"/>
          </p:cNvSpPr>
          <p:nvPr/>
        </p:nvSpPr>
        <p:spPr bwMode="auto">
          <a:xfrm>
            <a:off x="251520" y="2060848"/>
            <a:ext cx="4752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 dirty="0">
                <a:solidFill>
                  <a:srgbClr val="FF0000"/>
                </a:solidFill>
              </a:rPr>
              <a:t>Real roots</a:t>
            </a:r>
          </a:p>
        </p:txBody>
      </p:sp>
      <p:sp>
        <p:nvSpPr>
          <p:cNvPr id="606214" name="Text Box 6"/>
          <p:cNvSpPr txBox="1">
            <a:spLocks noChangeArrowheads="1"/>
          </p:cNvSpPr>
          <p:nvPr/>
        </p:nvSpPr>
        <p:spPr bwMode="auto">
          <a:xfrm>
            <a:off x="323850" y="3284538"/>
            <a:ext cx="4752975" cy="180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Nodal Source   Both &gt; 0</a:t>
            </a:r>
          </a:p>
          <a:p>
            <a:pPr>
              <a:spcBef>
                <a:spcPct val="50000"/>
              </a:spcBef>
            </a:pPr>
            <a:r>
              <a:rPr lang="en-US" dirty="0"/>
              <a:t>Nodal Sink        Both &lt; 0 </a:t>
            </a:r>
          </a:p>
          <a:p>
            <a:pPr>
              <a:spcBef>
                <a:spcPct val="50000"/>
              </a:spcBef>
            </a:pPr>
            <a:r>
              <a:rPr lang="en-US" dirty="0"/>
              <a:t>Saddle              </a:t>
            </a:r>
            <a:r>
              <a:rPr lang="en-US" dirty="0" err="1"/>
              <a:t>Opp</a:t>
            </a:r>
            <a:r>
              <a:rPr lang="en-US" dirty="0"/>
              <a:t> Signs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23850" y="3213100"/>
            <a:ext cx="8640763" cy="2087563"/>
            <a:chOff x="204" y="2024"/>
            <a:chExt cx="5443" cy="1315"/>
          </a:xfrm>
        </p:grpSpPr>
        <p:sp>
          <p:nvSpPr>
            <p:cNvPr id="606219" name="Rectangle 11"/>
            <p:cNvSpPr>
              <a:spLocks noChangeArrowheads="1"/>
            </p:cNvSpPr>
            <p:nvPr/>
          </p:nvSpPr>
          <p:spPr bwMode="auto">
            <a:xfrm>
              <a:off x="204" y="2024"/>
              <a:ext cx="5443" cy="1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6220" name="Rectangle 12"/>
            <p:cNvSpPr>
              <a:spLocks noChangeArrowheads="1"/>
            </p:cNvSpPr>
            <p:nvPr/>
          </p:nvSpPr>
          <p:spPr bwMode="auto">
            <a:xfrm>
              <a:off x="1746" y="2024"/>
              <a:ext cx="1270" cy="1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6221" name="Rectangle 13"/>
            <p:cNvSpPr>
              <a:spLocks noChangeArrowheads="1"/>
            </p:cNvSpPr>
            <p:nvPr/>
          </p:nvSpPr>
          <p:spPr bwMode="auto">
            <a:xfrm>
              <a:off x="4241" y="2024"/>
              <a:ext cx="1406" cy="1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6222" name="Rectangle 14"/>
            <p:cNvSpPr>
              <a:spLocks noChangeArrowheads="1"/>
            </p:cNvSpPr>
            <p:nvPr/>
          </p:nvSpPr>
          <p:spPr bwMode="auto">
            <a:xfrm>
              <a:off x="204" y="2432"/>
              <a:ext cx="5443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71472" y="5500702"/>
            <a:ext cx="7002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Recall: we do not discuss zero eigenvector</a:t>
            </a:r>
            <a:endParaRPr lang="en-US" dirty="0"/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7358082" y="285728"/>
            <a:ext cx="1357322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7.3 Phase plane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graphicFrame>
        <p:nvGraphicFramePr>
          <p:cNvPr id="219137" name="Object 1"/>
          <p:cNvGraphicFramePr>
            <a:graphicFrameLocks noChangeAspect="1"/>
          </p:cNvGraphicFramePr>
          <p:nvPr/>
        </p:nvGraphicFramePr>
        <p:xfrm>
          <a:off x="1475656" y="1052736"/>
          <a:ext cx="5688632" cy="865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10" name="Equation" r:id="rId3" imgW="4927320" imgH="749160" progId="Equation.DSMT4">
                  <p:embed/>
                </p:oleObj>
              </mc:Choice>
              <mc:Fallback>
                <p:oleObj name="Equation" r:id="rId3" imgW="4927320" imgH="74916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052736"/>
                        <a:ext cx="5688632" cy="8650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38" name="Object 2"/>
          <p:cNvGraphicFramePr>
            <a:graphicFrameLocks noChangeAspect="1"/>
          </p:cNvGraphicFramePr>
          <p:nvPr/>
        </p:nvGraphicFramePr>
        <p:xfrm>
          <a:off x="2123728" y="2060848"/>
          <a:ext cx="2448272" cy="535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11" name="Equation" r:id="rId5" imgW="2438280" imgH="533160" progId="Equation.DSMT4">
                  <p:embed/>
                </p:oleObj>
              </mc:Choice>
              <mc:Fallback>
                <p:oleObj name="Equation" r:id="rId5" imgW="2438280" imgH="5331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060848"/>
                        <a:ext cx="2448272" cy="5355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5004048" y="3336443"/>
          <a:ext cx="1512168" cy="422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12" name="Equation" r:id="rId7" imgW="1180800" imgH="330120" progId="Equation.DSMT4">
                  <p:embed/>
                </p:oleObj>
              </mc:Choice>
              <mc:Fallback>
                <p:oleObj name="Equation" r:id="rId7" imgW="1180800" imgH="3301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3336443"/>
                        <a:ext cx="1512168" cy="4227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5004048" y="4077072"/>
          <a:ext cx="1512168" cy="427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13" name="Equation" r:id="rId9" imgW="1168200" imgH="330120" progId="Equation.DSMT4">
                  <p:embed/>
                </p:oleObj>
              </mc:Choice>
              <mc:Fallback>
                <p:oleObj name="Equation" r:id="rId9" imgW="1168200" imgH="3301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4077072"/>
                        <a:ext cx="1512168" cy="4273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7092280" y="3353984"/>
          <a:ext cx="1656184" cy="417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14" name="Equation" r:id="rId11" imgW="1358640" imgH="342720" progId="Equation.DSMT4">
                  <p:embed/>
                </p:oleObj>
              </mc:Choice>
              <mc:Fallback>
                <p:oleObj name="Equation" r:id="rId11" imgW="1358640" imgH="3427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3353984"/>
                        <a:ext cx="1656184" cy="4179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2" name="Object 6"/>
          <p:cNvGraphicFramePr>
            <a:graphicFrameLocks noChangeAspect="1"/>
          </p:cNvGraphicFramePr>
          <p:nvPr/>
        </p:nvGraphicFramePr>
        <p:xfrm>
          <a:off x="7092280" y="4077072"/>
          <a:ext cx="165576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15" name="Equation" r:id="rId13" imgW="1358640" imgH="342720" progId="Equation.DSMT4">
                  <p:embed/>
                </p:oleObj>
              </mc:Choice>
              <mc:Fallback>
                <p:oleObj name="Equation" r:id="rId13" imgW="1358640" imgH="3427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4077072"/>
                        <a:ext cx="1655763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7164288" y="4722136"/>
          <a:ext cx="1656184" cy="417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16" name="Equation" r:id="rId14" imgW="1358640" imgH="342720" progId="Equation.DSMT4">
                  <p:embed/>
                </p:oleObj>
              </mc:Choice>
              <mc:Fallback>
                <p:oleObj name="Equation" r:id="rId14" imgW="1358640" imgH="34272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4722136"/>
                        <a:ext cx="1656184" cy="4179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51520" y="2564904"/>
            <a:ext cx="7082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from above  , we have (proof omitted)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6984776" cy="57467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2400" dirty="0" smtClean="0"/>
              <a:t> Case 2: Complex </a:t>
            </a:r>
            <a:r>
              <a:rPr lang="en-US" sz="2400" dirty="0" err="1" smtClean="0"/>
              <a:t>Eigenvalues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607239" name="AutoShape 7"/>
          <p:cNvSpPr>
            <a:spLocks/>
          </p:cNvSpPr>
          <p:nvPr/>
        </p:nvSpPr>
        <p:spPr bwMode="auto">
          <a:xfrm>
            <a:off x="6372200" y="3356992"/>
            <a:ext cx="323057" cy="1177141"/>
          </a:xfrm>
          <a:prstGeom prst="rightBrace">
            <a:avLst>
              <a:gd name="adj1" fmla="val 5974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7240" name="Text Box 8"/>
          <p:cNvSpPr txBox="1">
            <a:spLocks noChangeArrowheads="1"/>
          </p:cNvSpPr>
          <p:nvPr/>
        </p:nvSpPr>
        <p:spPr bwMode="auto">
          <a:xfrm>
            <a:off x="6876256" y="3501008"/>
            <a:ext cx="178595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Rotating</a:t>
            </a:r>
          </a:p>
          <a:p>
            <a:pPr>
              <a:spcBef>
                <a:spcPct val="50000"/>
              </a:spcBef>
            </a:pPr>
            <a:r>
              <a:rPr lang="en-US" sz="2400" dirty="0" smtClean="0"/>
              <a:t>involving angle </a:t>
            </a:r>
            <a:endParaRPr lang="en-US" sz="2400" dirty="0"/>
          </a:p>
        </p:txBody>
      </p:sp>
      <p:sp>
        <p:nvSpPr>
          <p:cNvPr id="607241" name="Line 9"/>
          <p:cNvSpPr>
            <a:spLocks noChangeShapeType="1"/>
          </p:cNvSpPr>
          <p:nvPr/>
        </p:nvSpPr>
        <p:spPr bwMode="auto">
          <a:xfrm flipV="1">
            <a:off x="755576" y="4077072"/>
            <a:ext cx="36587" cy="7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7242" name="Text Box 10"/>
          <p:cNvSpPr txBox="1">
            <a:spLocks noChangeArrowheads="1"/>
          </p:cNvSpPr>
          <p:nvPr/>
        </p:nvSpPr>
        <p:spPr bwMode="auto">
          <a:xfrm>
            <a:off x="0" y="4941168"/>
            <a:ext cx="316865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Stretch / </a:t>
            </a:r>
            <a:r>
              <a:rPr lang="en-US" dirty="0" smtClean="0"/>
              <a:t>Shrink see following slides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7158" y="2714620"/>
            <a:ext cx="3805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general solution is</a:t>
            </a:r>
            <a:endParaRPr lang="en-US" dirty="0"/>
          </a:p>
        </p:txBody>
      </p:sp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755576" y="3140968"/>
          <a:ext cx="5616624" cy="1582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10" name="Equation" r:id="rId3" imgW="2869920" imgH="838080" progId="Equation.DSMT4">
                  <p:embed/>
                </p:oleObj>
              </mc:Choice>
              <mc:Fallback>
                <p:oleObj name="Equation" r:id="rId3" imgW="2869920" imgH="838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140968"/>
                        <a:ext cx="5616624" cy="15829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4716016" y="404664"/>
          <a:ext cx="239438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11" name="Equation" r:id="rId5" imgW="1968480" imgH="330120" progId="Equation.DSMT4">
                  <p:embed/>
                </p:oleObj>
              </mc:Choice>
              <mc:Fallback>
                <p:oleObj name="Equation" r:id="rId5" imgW="1968480" imgH="3301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404664"/>
                        <a:ext cx="239438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6"/>
          <p:cNvGraphicFramePr>
            <a:graphicFrameLocks noChangeAspect="1"/>
          </p:cNvGraphicFramePr>
          <p:nvPr/>
        </p:nvGraphicFramePr>
        <p:xfrm>
          <a:off x="1071538" y="2000240"/>
          <a:ext cx="1966440" cy="646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12" name="Equation" r:id="rId7" imgW="888840" imgH="291960" progId="Equation.DSMT4">
                  <p:embed/>
                </p:oleObj>
              </mc:Choice>
              <mc:Fallback>
                <p:oleObj name="Equation" r:id="rId7" imgW="888840" imgH="2919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2000240"/>
                        <a:ext cx="1966440" cy="6461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812360" y="4437112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β</a:t>
            </a:r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7358082" y="285728"/>
            <a:ext cx="1357322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7.3 Phase plane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graphicFrame>
        <p:nvGraphicFramePr>
          <p:cNvPr id="78856" name="Object 8"/>
          <p:cNvGraphicFramePr>
            <a:graphicFrameLocks noChangeAspect="1"/>
          </p:cNvGraphicFramePr>
          <p:nvPr/>
        </p:nvGraphicFramePr>
        <p:xfrm>
          <a:off x="879475" y="1052513"/>
          <a:ext cx="5440363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13" name="Equation" r:id="rId9" imgW="4711680" imgH="749160" progId="Equation.DSMT4">
                  <p:embed/>
                </p:oleObj>
              </mc:Choice>
              <mc:Fallback>
                <p:oleObj name="Equation" r:id="rId9" imgW="4711680" imgH="7491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1052513"/>
                        <a:ext cx="5440363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9" grpId="0" animBg="1"/>
      <p:bldP spid="607240" grpId="0"/>
      <p:bldP spid="607241" grpId="0" animBg="1"/>
      <p:bldP spid="607242" grpId="1"/>
      <p:bldP spid="1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0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1" y="1589032"/>
            <a:ext cx="6288087" cy="272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0069" name="Text Box 5"/>
          <p:cNvSpPr txBox="1">
            <a:spLocks noChangeArrowheads="1"/>
          </p:cNvSpPr>
          <p:nvPr/>
        </p:nvSpPr>
        <p:spPr bwMode="auto">
          <a:xfrm>
            <a:off x="928662" y="4286256"/>
            <a:ext cx="741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 </a:t>
            </a:r>
            <a:r>
              <a:rPr lang="en-US" dirty="0"/>
              <a:t>Spiral Sink: (Clockwise or anticlockwise)</a:t>
            </a:r>
          </a:p>
        </p:txBody>
      </p:sp>
      <p:sp>
        <p:nvSpPr>
          <p:cNvPr id="600070" name="Text Box 6"/>
          <p:cNvSpPr txBox="1">
            <a:spLocks noChangeArrowheads="1"/>
          </p:cNvSpPr>
          <p:nvPr/>
        </p:nvSpPr>
        <p:spPr bwMode="auto">
          <a:xfrm>
            <a:off x="642878" y="4857760"/>
            <a:ext cx="85011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1C1C1C"/>
                </a:solidFill>
              </a:rPr>
              <a:t>Trajectories </a:t>
            </a:r>
            <a:r>
              <a:rPr lang="en-US" dirty="0" smtClean="0">
                <a:solidFill>
                  <a:srgbClr val="1C1C1C"/>
                </a:solidFill>
              </a:rPr>
              <a:t>spiraling </a:t>
            </a:r>
            <a:r>
              <a:rPr lang="en-US" dirty="0">
                <a:solidFill>
                  <a:srgbClr val="1C1C1C"/>
                </a:solidFill>
              </a:rPr>
              <a:t>towards </a:t>
            </a:r>
            <a:r>
              <a:rPr lang="en-US" dirty="0" smtClean="0">
                <a:solidFill>
                  <a:srgbClr val="1C1C1C"/>
                </a:solidFill>
              </a:rPr>
              <a:t>equilibrium </a:t>
            </a:r>
            <a:r>
              <a:rPr lang="en-US" dirty="0" err="1" smtClean="0">
                <a:solidFill>
                  <a:srgbClr val="1C1C1C"/>
                </a:solidFill>
              </a:rPr>
              <a:t>soln</a:t>
            </a:r>
            <a:r>
              <a:rPr lang="en-US" dirty="0" smtClean="0">
                <a:solidFill>
                  <a:srgbClr val="1C1C1C"/>
                </a:solidFill>
              </a:rPr>
              <a:t> zero</a:t>
            </a:r>
            <a:endParaRPr lang="en-US" dirty="0">
              <a:solidFill>
                <a:srgbClr val="1C1C1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170" y="329259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graphicFrame>
        <p:nvGraphicFramePr>
          <p:cNvPr id="798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118429"/>
              </p:ext>
            </p:extLst>
          </p:nvPr>
        </p:nvGraphicFramePr>
        <p:xfrm>
          <a:off x="1187624" y="418425"/>
          <a:ext cx="1428760" cy="434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5" name="Equation" r:id="rId4" imgW="1002960" imgH="304560" progId="Equation.DSMT4">
                  <p:embed/>
                </p:oleObj>
              </mc:Choice>
              <mc:Fallback>
                <p:oleObj name="Equation" r:id="rId4" imgW="1002960" imgH="304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18425"/>
                        <a:ext cx="1428760" cy="434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929586" y="3357562"/>
            <a:ext cx="18473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6500826" y="3286124"/>
            <a:ext cx="285751" cy="52322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703549"/>
              </p:ext>
            </p:extLst>
          </p:nvPr>
        </p:nvGraphicFramePr>
        <p:xfrm>
          <a:off x="3262313" y="231766"/>
          <a:ext cx="5881687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6" name="Equation" r:id="rId6" imgW="3835080" imgH="838080" progId="Equation.DSMT4">
                  <p:embed/>
                </p:oleObj>
              </mc:Choice>
              <mc:Fallback>
                <p:oleObj name="Equation" r:id="rId6" imgW="3835080" imgH="838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13" y="231766"/>
                        <a:ext cx="5881687" cy="12414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435103"/>
              </p:ext>
            </p:extLst>
          </p:nvPr>
        </p:nvGraphicFramePr>
        <p:xfrm>
          <a:off x="7296153" y="1665795"/>
          <a:ext cx="1451596" cy="700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7" name="Equation" r:id="rId8" imgW="1841400" imgH="888840" progId="Equation.DSMT4">
                  <p:embed/>
                </p:oleObj>
              </mc:Choice>
              <mc:Fallback>
                <p:oleObj name="Equation" r:id="rId8" imgW="184140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96153" y="1665795"/>
                        <a:ext cx="1451596" cy="70077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 bwMode="auto">
          <a:xfrm flipV="1">
            <a:off x="2339752" y="1124744"/>
            <a:ext cx="48768" cy="1879587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388520" y="3004331"/>
            <a:ext cx="1319384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960310"/>
              </p:ext>
            </p:extLst>
          </p:nvPr>
        </p:nvGraphicFramePr>
        <p:xfrm>
          <a:off x="3593604" y="3045777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8" name="Equation" r:id="rId10" imgW="228600" imgH="241200" progId="Equation.DSMT4">
                  <p:embed/>
                </p:oleObj>
              </mc:Choice>
              <mc:Fallback>
                <p:oleObj name="Equation" r:id="rId10" imgW="228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93604" y="3045777"/>
                        <a:ext cx="228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102263"/>
              </p:ext>
            </p:extLst>
          </p:nvPr>
        </p:nvGraphicFramePr>
        <p:xfrm>
          <a:off x="2470835" y="1345298"/>
          <a:ext cx="254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9" name="Equation" r:id="rId12" imgW="253800" imgH="317160" progId="Equation.DSMT4">
                  <p:embed/>
                </p:oleObj>
              </mc:Choice>
              <mc:Fallback>
                <p:oleObj name="Equation" r:id="rId12" imgW="25380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70835" y="1345298"/>
                        <a:ext cx="2540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Arrow Connector 23"/>
          <p:cNvCxnSpPr/>
          <p:nvPr/>
        </p:nvCxnSpPr>
        <p:spPr bwMode="auto">
          <a:xfrm>
            <a:off x="5625686" y="2934783"/>
            <a:ext cx="1319384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5633430" y="1772816"/>
            <a:ext cx="48768" cy="1231516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874258"/>
              </p:ext>
            </p:extLst>
          </p:nvPr>
        </p:nvGraphicFramePr>
        <p:xfrm>
          <a:off x="6786577" y="3124348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60" name="Equation" r:id="rId14" imgW="228600" imgH="241200" progId="Equation.DSMT4">
                  <p:embed/>
                </p:oleObj>
              </mc:Choice>
              <mc:Fallback>
                <p:oleObj name="Equation" r:id="rId14" imgW="228600" imgH="241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77" y="3124348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515937"/>
              </p:ext>
            </p:extLst>
          </p:nvPr>
        </p:nvGraphicFramePr>
        <p:xfrm>
          <a:off x="5868144" y="1614066"/>
          <a:ext cx="254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61" name="Equation" r:id="rId16" imgW="253800" imgH="317160" progId="Equation.DSMT4">
                  <p:embed/>
                </p:oleObj>
              </mc:Choice>
              <mc:Fallback>
                <p:oleObj name="Equation" r:id="rId16" imgW="253800" imgH="31716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1614066"/>
                        <a:ext cx="254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7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2" name="Text Box 4"/>
          <p:cNvSpPr txBox="1">
            <a:spLocks noChangeArrowheads="1"/>
          </p:cNvSpPr>
          <p:nvPr/>
        </p:nvSpPr>
        <p:spPr bwMode="auto">
          <a:xfrm>
            <a:off x="727702" y="4464037"/>
            <a:ext cx="741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2) Spiral Source: (Clockwise or anticlockwise)</a:t>
            </a:r>
          </a:p>
        </p:txBody>
      </p:sp>
      <p:pic>
        <p:nvPicPr>
          <p:cNvPr id="6010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07" y="1796262"/>
            <a:ext cx="6243638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1094" name="Text Box 6"/>
          <p:cNvSpPr txBox="1">
            <a:spLocks noChangeArrowheads="1"/>
          </p:cNvSpPr>
          <p:nvPr/>
        </p:nvSpPr>
        <p:spPr bwMode="auto">
          <a:xfrm>
            <a:off x="250628" y="5244760"/>
            <a:ext cx="87154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1C1C1C"/>
                </a:solidFill>
              </a:rPr>
              <a:t>Trajectories </a:t>
            </a:r>
            <a:r>
              <a:rPr lang="en-US" dirty="0" smtClean="0">
                <a:solidFill>
                  <a:srgbClr val="1C1C1C"/>
                </a:solidFill>
              </a:rPr>
              <a:t>spiraling </a:t>
            </a:r>
            <a:r>
              <a:rPr lang="en-US" dirty="0">
                <a:solidFill>
                  <a:srgbClr val="1C1C1C"/>
                </a:solidFill>
              </a:rPr>
              <a:t>away from </a:t>
            </a:r>
            <a:r>
              <a:rPr lang="en-US" dirty="0" smtClean="0">
                <a:solidFill>
                  <a:srgbClr val="1C1C1C"/>
                </a:solidFill>
              </a:rPr>
              <a:t>equilibrium </a:t>
            </a:r>
            <a:r>
              <a:rPr lang="en-US" dirty="0" err="1" smtClean="0">
                <a:solidFill>
                  <a:srgbClr val="1C1C1C"/>
                </a:solidFill>
              </a:rPr>
              <a:t>soln</a:t>
            </a:r>
            <a:r>
              <a:rPr lang="en-US" dirty="0" smtClean="0">
                <a:solidFill>
                  <a:srgbClr val="1C1C1C"/>
                </a:solidFill>
              </a:rPr>
              <a:t> zero</a:t>
            </a:r>
            <a:endParaRPr lang="en-US" dirty="0">
              <a:solidFill>
                <a:srgbClr val="1C1C1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309870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graphicFrame>
        <p:nvGraphicFramePr>
          <p:cNvPr id="808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928953"/>
              </p:ext>
            </p:extLst>
          </p:nvPr>
        </p:nvGraphicFramePr>
        <p:xfrm>
          <a:off x="899592" y="425893"/>
          <a:ext cx="1357322" cy="407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8" name="Equation" r:id="rId4" imgW="1015920" imgH="304560" progId="Equation.DSMT4">
                  <p:embed/>
                </p:oleObj>
              </mc:Choice>
              <mc:Fallback>
                <p:oleObj name="Equation" r:id="rId4" imgW="1015920" imgH="304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25893"/>
                        <a:ext cx="1357322" cy="407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139634"/>
              </p:ext>
            </p:extLst>
          </p:nvPr>
        </p:nvGraphicFramePr>
        <p:xfrm>
          <a:off x="2843808" y="309870"/>
          <a:ext cx="5881687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9" name="Equation" r:id="rId6" imgW="3835080" imgH="838080" progId="Equation.DSMT4">
                  <p:embed/>
                </p:oleObj>
              </mc:Choice>
              <mc:Fallback>
                <p:oleObj name="Equation" r:id="rId6" imgW="3835080" imgH="8380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309870"/>
                        <a:ext cx="5881687" cy="12414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435103"/>
              </p:ext>
            </p:extLst>
          </p:nvPr>
        </p:nvGraphicFramePr>
        <p:xfrm>
          <a:off x="7296150" y="1665288"/>
          <a:ext cx="14509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80" name="Equation" r:id="rId8" imgW="1841400" imgH="888840" progId="Equation.DSMT4">
                  <p:embed/>
                </p:oleObj>
              </mc:Choice>
              <mc:Fallback>
                <p:oleObj name="Equation" r:id="rId8" imgW="1841400" imgH="8888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6150" y="1665288"/>
                        <a:ext cx="1450975" cy="701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>
            <a:endCxn id="11" idx="0"/>
          </p:cNvCxnSpPr>
          <p:nvPr/>
        </p:nvCxnSpPr>
        <p:spPr bwMode="auto">
          <a:xfrm>
            <a:off x="1547664" y="2996952"/>
            <a:ext cx="1263337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1547664" y="1407431"/>
            <a:ext cx="24384" cy="1534995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4643422" y="3054736"/>
            <a:ext cx="1149037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4619038" y="1889003"/>
            <a:ext cx="24384" cy="1080121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128031"/>
              </p:ext>
            </p:extLst>
          </p:nvPr>
        </p:nvGraphicFramePr>
        <p:xfrm>
          <a:off x="2696701" y="2996952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81" name="Equation" r:id="rId10" imgW="228600" imgH="241200" progId="Equation.DSMT4">
                  <p:embed/>
                </p:oleObj>
              </mc:Choice>
              <mc:Fallback>
                <p:oleObj name="Equation" r:id="rId10" imgW="228600" imgH="241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6701" y="2996952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182844"/>
              </p:ext>
            </p:extLst>
          </p:nvPr>
        </p:nvGraphicFramePr>
        <p:xfrm>
          <a:off x="5792459" y="2876302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82" name="Equation" r:id="rId12" imgW="228600" imgH="241200" progId="Equation.DSMT4">
                  <p:embed/>
                </p:oleObj>
              </mc:Choice>
              <mc:Fallback>
                <p:oleObj name="Equation" r:id="rId12" imgW="228600" imgH="241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459" y="2876302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825648"/>
              </p:ext>
            </p:extLst>
          </p:nvPr>
        </p:nvGraphicFramePr>
        <p:xfrm>
          <a:off x="1572132" y="1402450"/>
          <a:ext cx="254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83" name="Equation" r:id="rId13" imgW="253800" imgH="317160" progId="Equation.DSMT4">
                  <p:embed/>
                </p:oleObj>
              </mc:Choice>
              <mc:Fallback>
                <p:oleObj name="Equation" r:id="rId13" imgW="253800" imgH="31716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2132" y="1402450"/>
                        <a:ext cx="254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493330"/>
              </p:ext>
            </p:extLst>
          </p:nvPr>
        </p:nvGraphicFramePr>
        <p:xfrm>
          <a:off x="4698136" y="1629175"/>
          <a:ext cx="254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84" name="Equation" r:id="rId15" imgW="253800" imgH="317160" progId="Equation.DSMT4">
                  <p:embed/>
                </p:oleObj>
              </mc:Choice>
              <mc:Fallback>
                <p:oleObj name="Equation" r:id="rId15" imgW="253800" imgH="31716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8136" y="1629175"/>
                        <a:ext cx="254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8" name="Text Box 4"/>
          <p:cNvSpPr txBox="1">
            <a:spLocks noChangeArrowheads="1"/>
          </p:cNvSpPr>
          <p:nvPr/>
        </p:nvSpPr>
        <p:spPr bwMode="auto">
          <a:xfrm>
            <a:off x="114547" y="1312374"/>
            <a:ext cx="1285884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Centre</a:t>
            </a:r>
            <a:endParaRPr lang="en-US" dirty="0"/>
          </a:p>
        </p:txBody>
      </p:sp>
      <p:sp>
        <p:nvSpPr>
          <p:cNvPr id="605189" name="Text Box 5"/>
          <p:cNvSpPr txBox="1">
            <a:spLocks noChangeArrowheads="1"/>
          </p:cNvSpPr>
          <p:nvPr/>
        </p:nvSpPr>
        <p:spPr bwMode="auto">
          <a:xfrm>
            <a:off x="714348" y="5429264"/>
            <a:ext cx="80010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1C1C1C"/>
                </a:solidFill>
              </a:rPr>
              <a:t>Trajectories </a:t>
            </a:r>
            <a:r>
              <a:rPr lang="en-US" dirty="0">
                <a:solidFill>
                  <a:srgbClr val="1C1C1C"/>
                </a:solidFill>
              </a:rPr>
              <a:t>orbiting around </a:t>
            </a:r>
            <a:r>
              <a:rPr lang="en-US" dirty="0" smtClean="0">
                <a:solidFill>
                  <a:srgbClr val="1C1C1C"/>
                </a:solidFill>
              </a:rPr>
              <a:t>equilibrium </a:t>
            </a:r>
            <a:r>
              <a:rPr lang="en-US" dirty="0" err="1" smtClean="0">
                <a:solidFill>
                  <a:srgbClr val="1C1C1C"/>
                </a:solidFill>
              </a:rPr>
              <a:t>soln</a:t>
            </a:r>
            <a:r>
              <a:rPr lang="en-US" dirty="0" smtClean="0">
                <a:solidFill>
                  <a:srgbClr val="1C1C1C"/>
                </a:solidFill>
              </a:rPr>
              <a:t> zero</a:t>
            </a:r>
            <a:endParaRPr lang="en-US" dirty="0">
              <a:solidFill>
                <a:srgbClr val="1C1C1C"/>
              </a:solidFill>
            </a:endParaRPr>
          </a:p>
        </p:txBody>
      </p:sp>
      <p:pic>
        <p:nvPicPr>
          <p:cNvPr id="60519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31486"/>
            <a:ext cx="5946775" cy="364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8856" y="238432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graphicFrame>
        <p:nvGraphicFramePr>
          <p:cNvPr id="819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937563"/>
              </p:ext>
            </p:extLst>
          </p:nvPr>
        </p:nvGraphicFramePr>
        <p:xfrm>
          <a:off x="714348" y="375887"/>
          <a:ext cx="1285884" cy="38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9" name="Equation" r:id="rId4" imgW="1015920" imgH="304560" progId="Equation.DSMT4">
                  <p:embed/>
                </p:oleObj>
              </mc:Choice>
              <mc:Fallback>
                <p:oleObj name="Equation" r:id="rId4" imgW="1015920" imgH="304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375887"/>
                        <a:ext cx="1285884" cy="3857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360454"/>
              </p:ext>
            </p:extLst>
          </p:nvPr>
        </p:nvGraphicFramePr>
        <p:xfrm>
          <a:off x="2833717" y="140939"/>
          <a:ext cx="5881687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0" name="Equation" r:id="rId6" imgW="3835400" imgH="838200" progId="Equation.DSMT4">
                  <p:embed/>
                </p:oleObj>
              </mc:Choice>
              <mc:Fallback>
                <p:oleObj name="Equation" r:id="rId6" imgW="3835400" imgH="838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717" y="140939"/>
                        <a:ext cx="5881687" cy="12414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236184"/>
              </p:ext>
            </p:extLst>
          </p:nvPr>
        </p:nvGraphicFramePr>
        <p:xfrm>
          <a:off x="1547664" y="750706"/>
          <a:ext cx="1080120" cy="522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1" name="Equation" r:id="rId8" imgW="1841500" imgH="889000" progId="Equation.DSMT4">
                  <p:embed/>
                </p:oleObj>
              </mc:Choice>
              <mc:Fallback>
                <p:oleObj name="Equation" r:id="rId8" imgW="1841500" imgH="889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750706"/>
                        <a:ext cx="1080120" cy="52233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056093"/>
              </p:ext>
            </p:extLst>
          </p:nvPr>
        </p:nvGraphicFramePr>
        <p:xfrm>
          <a:off x="5220072" y="3933056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2" name="Equation" r:id="rId10" imgW="228600" imgH="241200" progId="Equation.DSMT4">
                  <p:embed/>
                </p:oleObj>
              </mc:Choice>
              <mc:Fallback>
                <p:oleObj name="Equation" r:id="rId10" imgW="228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20072" y="3933056"/>
                        <a:ext cx="228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879212"/>
              </p:ext>
            </p:extLst>
          </p:nvPr>
        </p:nvGraphicFramePr>
        <p:xfrm>
          <a:off x="3131840" y="1831486"/>
          <a:ext cx="254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3" name="Equation" r:id="rId12" imgW="253800" imgH="317160" progId="Equation.DSMT4">
                  <p:embed/>
                </p:oleObj>
              </mc:Choice>
              <mc:Fallback>
                <p:oleObj name="Equation" r:id="rId12" imgW="25380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131840" y="1831486"/>
                        <a:ext cx="2540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714278"/>
              </p:ext>
            </p:extLst>
          </p:nvPr>
        </p:nvGraphicFramePr>
        <p:xfrm>
          <a:off x="4860032" y="1557172"/>
          <a:ext cx="353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4" name="Equation" r:id="rId14" imgW="3530520" imgH="838080" progId="Equation.DSMT4">
                  <p:embed/>
                </p:oleObj>
              </mc:Choice>
              <mc:Fallback>
                <p:oleObj name="Equation" r:id="rId14" imgW="353052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860032" y="1557172"/>
                        <a:ext cx="35306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096134"/>
              </p:ext>
            </p:extLst>
          </p:nvPr>
        </p:nvGraphicFramePr>
        <p:xfrm>
          <a:off x="679952" y="2492896"/>
          <a:ext cx="1440958" cy="347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5" name="Equation" r:id="rId16" imgW="1739880" imgH="419040" progId="Equation.DSMT4">
                  <p:embed/>
                </p:oleObj>
              </mc:Choice>
              <mc:Fallback>
                <p:oleObj name="Equation" r:id="rId16" imgW="17398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79952" y="2492896"/>
                        <a:ext cx="1440958" cy="3470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122312"/>
              </p:ext>
            </p:extLst>
          </p:nvPr>
        </p:nvGraphicFramePr>
        <p:xfrm>
          <a:off x="1115616" y="2925068"/>
          <a:ext cx="1651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6" name="Equation" r:id="rId18" imgW="164880" imgH="215640" progId="Equation.DSMT4">
                  <p:embed/>
                </p:oleObj>
              </mc:Choice>
              <mc:Fallback>
                <p:oleObj name="Equation" r:id="rId18" imgW="1648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15616" y="2925068"/>
                        <a:ext cx="165100" cy="215900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427509"/>
              </p:ext>
            </p:extLst>
          </p:nvPr>
        </p:nvGraphicFramePr>
        <p:xfrm>
          <a:off x="4323164" y="2564904"/>
          <a:ext cx="4392240" cy="292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7" name="Equation" r:id="rId20" imgW="6298920" imgH="419040" progId="Equation.DSMT4">
                  <p:embed/>
                </p:oleObj>
              </mc:Choice>
              <mc:Fallback>
                <p:oleObj name="Equation" r:id="rId20" imgW="62989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323164" y="2564904"/>
                        <a:ext cx="4392240" cy="292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811062"/>
              </p:ext>
            </p:extLst>
          </p:nvPr>
        </p:nvGraphicFramePr>
        <p:xfrm>
          <a:off x="4932040" y="2996952"/>
          <a:ext cx="3924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8" name="Equation" r:id="rId22" imgW="3924000" imgH="419040" progId="Equation.DSMT4">
                  <p:embed/>
                </p:oleObj>
              </mc:Choice>
              <mc:Fallback>
                <p:oleObj name="Equation" r:id="rId22" imgW="39240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932040" y="2996952"/>
                        <a:ext cx="39243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731539"/>
              </p:ext>
            </p:extLst>
          </p:nvPr>
        </p:nvGraphicFramePr>
        <p:xfrm>
          <a:off x="92931" y="2132856"/>
          <a:ext cx="2555776" cy="32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9" name="Equation" r:id="rId24" imgW="3301920" imgH="419040" progId="Equation.DSMT4">
                  <p:embed/>
                </p:oleObj>
              </mc:Choice>
              <mc:Fallback>
                <p:oleObj name="Equation" r:id="rId24" imgW="33019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92931" y="2132856"/>
                        <a:ext cx="2555776" cy="324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499992" y="4341914"/>
            <a:ext cx="44422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Clockwise or anticlockwise</a:t>
            </a:r>
          </a:p>
          <a:p>
            <a:r>
              <a:rPr lang="en-US" dirty="0"/>
              <a:t>d</a:t>
            </a:r>
            <a:r>
              <a:rPr lang="en-US" dirty="0" smtClean="0"/>
              <a:t>iscuss soon</a:t>
            </a:r>
            <a:endParaRPr lang="en-S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89" grpId="0"/>
      <p:bldP spid="1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8261" name="Group 5"/>
          <p:cNvGraphicFramePr>
            <a:graphicFrameLocks noGrp="1"/>
          </p:cNvGraphicFramePr>
          <p:nvPr>
            <p:ph idx="1"/>
          </p:nvPr>
        </p:nvGraphicFramePr>
        <p:xfrm>
          <a:off x="2195736" y="3068960"/>
          <a:ext cx="3741737" cy="2644891"/>
        </p:xfrm>
        <a:graphic>
          <a:graphicData uri="http://schemas.openxmlformats.org/drawingml/2006/table">
            <a:tbl>
              <a:tblPr/>
              <a:tblGrid>
                <a:gridCol w="1871662"/>
                <a:gridCol w="1870075"/>
              </a:tblGrid>
              <a:tr h="373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Spiral Source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Spiral Sink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Centre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176628" y="1084456"/>
            <a:ext cx="364542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SUMMARY of Case 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95736" y="1791980"/>
            <a:ext cx="3626314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Complex </a:t>
            </a:r>
            <a:r>
              <a:rPr lang="en-US" dirty="0" err="1" smtClean="0">
                <a:solidFill>
                  <a:srgbClr val="C00000"/>
                </a:solidFill>
              </a:rPr>
              <a:t>eigenvalues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7106"/>
              </p:ext>
            </p:extLst>
          </p:nvPr>
        </p:nvGraphicFramePr>
        <p:xfrm>
          <a:off x="2673016" y="2343938"/>
          <a:ext cx="2823658" cy="473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46" name="Equation" r:id="rId3" imgW="1968480" imgH="330120" progId="Equation.DSMT4">
                  <p:embed/>
                </p:oleObj>
              </mc:Choice>
              <mc:Fallback>
                <p:oleObj name="Equation" r:id="rId3" imgW="1968480" imgH="3301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016" y="2343938"/>
                        <a:ext cx="2823658" cy="473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358082" y="285728"/>
            <a:ext cx="1357322" cy="285752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200" dirty="0" smtClean="0"/>
              <a:t>7.3 Phase plane</a:t>
            </a:r>
            <a:endParaRPr lang="en-US" sz="1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4223-37F6-4A57-A642-B747F0686A6C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4283968" y="3429000"/>
          <a:ext cx="1440160" cy="40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47" name="Equation" r:id="rId5" imgW="1180800" imgH="330120" progId="Equation.DSMT4">
                  <p:embed/>
                </p:oleObj>
              </mc:Choice>
              <mc:Fallback>
                <p:oleObj name="Equation" r:id="rId5" imgW="1180800" imgH="3301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3429000"/>
                        <a:ext cx="1440160" cy="40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283968" y="4293096"/>
          <a:ext cx="1512168" cy="427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48" name="Equation" r:id="rId7" imgW="1168200" imgH="330120" progId="Equation.DSMT4">
                  <p:embed/>
                </p:oleObj>
              </mc:Choice>
              <mc:Fallback>
                <p:oleObj name="Equation" r:id="rId7" imgW="1168200" imgH="3301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4293096"/>
                        <a:ext cx="1512168" cy="4273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4283967" y="5157192"/>
          <a:ext cx="1438667" cy="40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49" name="Equation" r:id="rId9" imgW="1180800" imgH="330120" progId="Equation.DSMT4">
                  <p:embed/>
                </p:oleObj>
              </mc:Choice>
              <mc:Fallback>
                <p:oleObj name="Equation" r:id="rId9" imgW="1180800" imgH="3301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7" y="5157192"/>
                        <a:ext cx="1438667" cy="4022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1520" y="303003"/>
            <a:ext cx="5961888" cy="52322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Classification of zero solution (cont.)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43852" cy="461946"/>
          </a:xfrm>
        </p:spPr>
        <p:txBody>
          <a:bodyPr/>
          <a:lstStyle/>
          <a:p>
            <a:pPr algn="l"/>
            <a:r>
              <a:rPr lang="en-US" sz="2800" dirty="0" smtClean="0"/>
              <a:t>How to determine clockwise or anticlockwise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357298"/>
            <a:ext cx="7772400" cy="57150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We shall use one example to illustrate it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57224" y="2071678"/>
            <a:ext cx="1746233" cy="5746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Example: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7042" name="Object 2"/>
          <p:cNvGraphicFramePr>
            <a:graphicFrameLocks noChangeAspect="1"/>
          </p:cNvGraphicFramePr>
          <p:nvPr/>
        </p:nvGraphicFramePr>
        <p:xfrm>
          <a:off x="642910" y="4143380"/>
          <a:ext cx="6743596" cy="544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56" name="Equation" r:id="rId3" imgW="4089240" imgH="330120" progId="Equation.DSMT4">
                  <p:embed/>
                </p:oleObj>
              </mc:Choice>
              <mc:Fallback>
                <p:oleObj name="Equation" r:id="rId3" imgW="4089240" imgH="3301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4143380"/>
                        <a:ext cx="6743596" cy="5445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714348" y="4714884"/>
            <a:ext cx="36647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Complex </a:t>
            </a:r>
            <a:r>
              <a:rPr lang="en-US" dirty="0" err="1" smtClean="0"/>
              <a:t>Eigenvalues</a:t>
            </a:r>
            <a:endParaRPr lang="en-US" dirty="0"/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/>
        </p:nvGraphicFramePr>
        <p:xfrm>
          <a:off x="827584" y="5373216"/>
          <a:ext cx="1492253" cy="447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57" name="Equation" r:id="rId5" imgW="1015920" imgH="304560" progId="Equation.DSMT4">
                  <p:embed/>
                </p:oleObj>
              </mc:Choice>
              <mc:Fallback>
                <p:oleObj name="Equation" r:id="rId5" imgW="1015920" imgH="304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373216"/>
                        <a:ext cx="1492253" cy="447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 bwMode="auto">
          <a:xfrm>
            <a:off x="7358082" y="285728"/>
            <a:ext cx="1357322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7.3 Phase plane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827584" y="2732614"/>
          <a:ext cx="2304256" cy="1271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58" name="Equation" r:id="rId7" imgW="1955520" imgH="1079280" progId="Equation.DSMT4">
                  <p:embed/>
                </p:oleObj>
              </mc:Choice>
              <mc:Fallback>
                <p:oleObj name="Equation" r:id="rId7" imgW="1955520" imgH="10792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732614"/>
                        <a:ext cx="2304256" cy="12718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555776" y="548680"/>
          <a:ext cx="2017713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1" name="Equation" r:id="rId3" imgW="1269720" imgH="393480" progId="Equation.DSMT4">
                  <p:embed/>
                </p:oleObj>
              </mc:Choice>
              <mc:Fallback>
                <p:oleObj name="Equation" r:id="rId3" imgW="126972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548680"/>
                        <a:ext cx="2017713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476672"/>
            <a:ext cx="1404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Rewrite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5852" y="1285860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</a:t>
            </a:r>
            <a:endParaRPr lang="en-US" dirty="0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2555776" y="1412776"/>
          <a:ext cx="2071703" cy="544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2" name="Equation" r:id="rId5" imgW="1498320" imgH="393480" progId="Equation.DSMT4">
                  <p:embed/>
                </p:oleObj>
              </mc:Choice>
              <mc:Fallback>
                <p:oleObj name="Equation" r:id="rId5" imgW="149832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412776"/>
                        <a:ext cx="2071703" cy="5442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76056" y="1412776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6516216" y="1196752"/>
          <a:ext cx="1643074" cy="952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" name="Equation" r:id="rId7" imgW="1511280" imgH="876240" progId="Equation.DSMT4">
                  <p:embed/>
                </p:oleObj>
              </mc:Choice>
              <mc:Fallback>
                <p:oleObj name="Equation" r:id="rId7" imgW="1511280" imgH="876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1196752"/>
                        <a:ext cx="1643074" cy="9527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715140" y="285728"/>
            <a:ext cx="2214578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7.1 Solving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System of ODEs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3568" y="2132856"/>
            <a:ext cx="2664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Hence we have</a:t>
            </a:r>
            <a:endParaRPr lang="en-US" dirty="0"/>
          </a:p>
        </p:txBody>
      </p:sp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3491880" y="2060848"/>
          <a:ext cx="308768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4" name="Equation" r:id="rId9" imgW="1942920" imgH="393480" progId="Equation.DSMT4">
                  <p:embed/>
                </p:oleObj>
              </mc:Choice>
              <mc:Fallback>
                <p:oleObj name="Equation" r:id="rId9" imgW="1942920" imgH="393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060848"/>
                        <a:ext cx="3087687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83568" y="2780928"/>
            <a:ext cx="8208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want nonzero </a:t>
            </a:r>
            <a:r>
              <a:rPr lang="en-US" dirty="0" err="1" smtClean="0"/>
              <a:t>solns</a:t>
            </a:r>
            <a:r>
              <a:rPr lang="en-US" dirty="0" smtClean="0"/>
              <a:t> of the given ODE,  </a:t>
            </a:r>
          </a:p>
          <a:p>
            <a:r>
              <a:rPr lang="en-US" dirty="0" smtClean="0"/>
              <a:t>so we want </a:t>
            </a:r>
            <a:endParaRPr lang="en-US" dirty="0"/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2699792" y="3068960"/>
          <a:ext cx="576064" cy="812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" name="Equation" r:id="rId11" imgW="279360" imgH="393480" progId="Equation.DSMT4">
                  <p:embed/>
                </p:oleObj>
              </mc:Choice>
              <mc:Fallback>
                <p:oleObj name="Equation" r:id="rId11" imgW="279360" imgH="393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068960"/>
                        <a:ext cx="576064" cy="8125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347864" y="3212976"/>
            <a:ext cx="3464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be nonzero vector</a:t>
            </a:r>
            <a:endParaRPr lang="en-US" dirty="0"/>
          </a:p>
        </p:txBody>
      </p:sp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2771800" y="4077072"/>
          <a:ext cx="3551238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" name="Equation" r:id="rId13" imgW="2057400" imgH="393480" progId="Equation.DSMT4">
                  <p:embed/>
                </p:oleObj>
              </mc:Choice>
              <mc:Fallback>
                <p:oleObj name="Equation" r:id="rId13" imgW="2057400" imgH="3934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4077072"/>
                        <a:ext cx="3551238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>
          <a:xfrm>
            <a:off x="899592" y="5013176"/>
            <a:ext cx="4857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from Chapter 5, </a:t>
            </a:r>
            <a:r>
              <a:rPr lang="en-US" dirty="0"/>
              <a:t>S</a:t>
            </a:r>
            <a:r>
              <a:rPr lang="en-US" dirty="0" smtClean="0"/>
              <a:t>ection 5.5.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3568" y="4077072"/>
            <a:ext cx="183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Therefore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4" grpId="0"/>
      <p:bldP spid="15" grpId="0"/>
      <p:bldP spid="17" grpId="0"/>
      <p:bldP spid="20" grpId="0"/>
      <p:bldP spid="2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6" name="Object 2"/>
          <p:cNvGraphicFramePr>
            <a:graphicFrameLocks noChangeAspect="1"/>
          </p:cNvGraphicFramePr>
          <p:nvPr/>
        </p:nvGraphicFramePr>
        <p:xfrm>
          <a:off x="1000125" y="1000125"/>
          <a:ext cx="14922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4" name="Equation" r:id="rId3" imgW="1015920" imgH="304560" progId="Equation.DSMT4">
                  <p:embed/>
                </p:oleObj>
              </mc:Choice>
              <mc:Fallback>
                <p:oleObj name="Equation" r:id="rId3" imgW="1015920" imgH="304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1000125"/>
                        <a:ext cx="14922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928926" y="1071546"/>
            <a:ext cx="503238" cy="287338"/>
          </a:xfrm>
          <a:prstGeom prst="rightArrow">
            <a:avLst>
              <a:gd name="adj1" fmla="val 50000"/>
              <a:gd name="adj2" fmla="val 43784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71868" y="928670"/>
            <a:ext cx="23574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Spiral </a:t>
            </a:r>
            <a:r>
              <a:rPr lang="en-US" dirty="0"/>
              <a:t>Source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2976" y="1714488"/>
            <a:ext cx="6243638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142976" y="4429132"/>
            <a:ext cx="6742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above, which one we shall choose 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358082" y="285728"/>
            <a:ext cx="1357322" cy="285752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200" dirty="0" smtClean="0"/>
              <a:t>7.3 Phase plane</a:t>
            </a:r>
            <a:endParaRPr lang="en-US" sz="1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43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3500438"/>
            <a:ext cx="3571900" cy="296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5435" name="Line 11"/>
          <p:cNvSpPr>
            <a:spLocks noChangeShapeType="1"/>
          </p:cNvSpPr>
          <p:nvPr/>
        </p:nvSpPr>
        <p:spPr bwMode="auto">
          <a:xfrm flipV="1">
            <a:off x="7215206" y="4429132"/>
            <a:ext cx="0" cy="576262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436" name="Line 12"/>
          <p:cNvSpPr>
            <a:spLocks noChangeShapeType="1"/>
          </p:cNvSpPr>
          <p:nvPr/>
        </p:nvSpPr>
        <p:spPr bwMode="auto">
          <a:xfrm>
            <a:off x="5357818" y="4929198"/>
            <a:ext cx="0" cy="6477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1560" y="836712"/>
            <a:ext cx="7281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determine clockwise or anticlockwise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1560" y="2204864"/>
            <a:ext cx="82012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means, near the positive x-axis, the value of y</a:t>
            </a:r>
          </a:p>
          <a:p>
            <a:r>
              <a:rPr lang="en-US" dirty="0" smtClean="0"/>
              <a:t>increases; </a:t>
            </a:r>
          </a:p>
          <a:p>
            <a:r>
              <a:rPr lang="en-US" dirty="0" smtClean="0"/>
              <a:t>near the negative x-axis, the value of y  decreases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5576" y="3645024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Hence anticlockwise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358082" y="285728"/>
            <a:ext cx="1357322" cy="285752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200" dirty="0" smtClean="0"/>
              <a:t>7.3 Phase plane</a:t>
            </a:r>
            <a:endParaRPr lang="en-US" sz="12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899592" y="1340768"/>
          <a:ext cx="1993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39" name="Equation" r:id="rId4" imgW="1993680" imgH="888840" progId="Equation.DSMT4">
                  <p:embed/>
                </p:oleObj>
              </mc:Choice>
              <mc:Fallback>
                <p:oleObj name="Equation" r:id="rId4" imgW="1993680" imgH="8888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340768"/>
                        <a:ext cx="19939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3881438" y="1243013"/>
          <a:ext cx="18161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40" name="Equation" r:id="rId6" imgW="1815840" imgH="1091880" progId="Equation.DSMT4">
                  <p:embed/>
                </p:oleObj>
              </mc:Choice>
              <mc:Fallback>
                <p:oleObj name="Equation" r:id="rId6" imgW="1815840" imgH="1091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1243013"/>
                        <a:ext cx="18161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5536" y="4319518"/>
            <a:ext cx="47916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choose y=0 and x-axis?</a:t>
            </a:r>
          </a:p>
          <a:p>
            <a:r>
              <a:rPr lang="en-US" dirty="0" smtClean="0"/>
              <a:t>ANS: convenient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35" grpId="0" animBg="1"/>
      <p:bldP spid="615436" grpId="0" animBg="1"/>
      <p:bldP spid="17" grpId="0"/>
      <p:bldP spid="18" grpId="0"/>
      <p:bldP spid="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796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3643314"/>
            <a:ext cx="3571900" cy="300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37963" name="Line 11"/>
          <p:cNvSpPr>
            <a:spLocks noChangeShapeType="1"/>
          </p:cNvSpPr>
          <p:nvPr/>
        </p:nvSpPr>
        <p:spPr bwMode="auto">
          <a:xfrm flipV="1">
            <a:off x="6143636" y="5715016"/>
            <a:ext cx="642942" cy="317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7964" name="Line 12"/>
          <p:cNvSpPr>
            <a:spLocks noChangeShapeType="1"/>
          </p:cNvSpPr>
          <p:nvPr/>
        </p:nvSpPr>
        <p:spPr bwMode="auto">
          <a:xfrm flipH="1">
            <a:off x="6215074" y="4286256"/>
            <a:ext cx="571504" cy="475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620688"/>
            <a:ext cx="341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may also look at</a:t>
            </a:r>
            <a:endParaRPr lang="en-US" dirty="0"/>
          </a:p>
        </p:txBody>
      </p:sp>
      <p:graphicFrame>
        <p:nvGraphicFramePr>
          <p:cNvPr id="83969" name="Object 1"/>
          <p:cNvGraphicFramePr>
            <a:graphicFrameLocks noChangeAspect="1"/>
          </p:cNvGraphicFramePr>
          <p:nvPr/>
        </p:nvGraphicFramePr>
        <p:xfrm>
          <a:off x="3779912" y="1110258"/>
          <a:ext cx="2016224" cy="1097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5" name="Equation" r:id="rId4" imgW="1282680" imgH="698400" progId="Equation.DSMT4">
                  <p:embed/>
                </p:oleObj>
              </mc:Choice>
              <mc:Fallback>
                <p:oleObj name="Equation" r:id="rId4" imgW="1282680" imgH="6984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1110258"/>
                        <a:ext cx="2016224" cy="1097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42910" y="2285992"/>
            <a:ext cx="80810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means, near the positive y-axis, the value of x</a:t>
            </a:r>
          </a:p>
          <a:p>
            <a:r>
              <a:rPr lang="en-US" dirty="0" smtClean="0"/>
              <a:t>decreases; </a:t>
            </a:r>
          </a:p>
          <a:p>
            <a:r>
              <a:rPr lang="en-US" dirty="0" smtClean="0"/>
              <a:t>near the negative y-axis, the value of x  increases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5786" y="3643314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Hence anticlockwise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5786" y="4143380"/>
            <a:ext cx="476444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graph just indicates</a:t>
            </a:r>
          </a:p>
          <a:p>
            <a:r>
              <a:rPr lang="en-US" dirty="0" smtClean="0"/>
              <a:t>zero is a spiral source</a:t>
            </a:r>
          </a:p>
          <a:p>
            <a:r>
              <a:rPr lang="en-US" dirty="0" smtClean="0"/>
              <a:t>anticlockwise, for more</a:t>
            </a:r>
          </a:p>
          <a:p>
            <a:r>
              <a:rPr lang="en-US" dirty="0" smtClean="0"/>
              <a:t>precise graph, see next slide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358082" y="285728"/>
            <a:ext cx="1357322" cy="285752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200" dirty="0" smtClean="0"/>
              <a:t>7.3 Phase plane</a:t>
            </a:r>
            <a:endParaRPr lang="en-US" sz="12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971600" y="1268760"/>
          <a:ext cx="1968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6" name="Equation" r:id="rId6" imgW="1968480" imgH="888840" progId="Equation.DSMT4">
                  <p:embed/>
                </p:oleObj>
              </mc:Choice>
              <mc:Fallback>
                <p:oleObj name="Equation" r:id="rId6" imgW="1968480" imgH="8888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268760"/>
                        <a:ext cx="19685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63" grpId="0" animBg="1"/>
      <p:bldP spid="637964" grpId="0" animBg="1"/>
      <p:bldP spid="18" grpId="0"/>
      <p:bldP spid="19" grpId="0"/>
      <p:bldP spid="2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548680"/>
            <a:ext cx="5761037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358082" y="285728"/>
            <a:ext cx="1357322" cy="285752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200" dirty="0" smtClean="0"/>
              <a:t>7.3 Phase plane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5800" y="4149130"/>
            <a:ext cx="77724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98051" y="4797152"/>
            <a:ext cx="7772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smtClean="0">
                <a:hlinkClick r:id="rId4"/>
              </a:rPr>
              <a:t>http://www.aw-bc.com/ide/idefiles/media/JavaTools/lnclmtrx.html</a:t>
            </a:r>
            <a:endParaRPr lang="en-US" sz="20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300358"/>
              </p:ext>
            </p:extLst>
          </p:nvPr>
        </p:nvGraphicFramePr>
        <p:xfrm>
          <a:off x="3276054" y="5121002"/>
          <a:ext cx="1872208" cy="1033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6" name="Equation" r:id="rId5" imgW="1955800" imgH="1079500" progId="Equation.DSMT4">
                  <p:embed/>
                </p:oleObj>
              </mc:Choice>
              <mc:Fallback>
                <p:oleObj name="Equation" r:id="rId5" imgW="1955800" imgH="1079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054" y="5121002"/>
                        <a:ext cx="1872208" cy="10334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292080" y="195820"/>
            <a:ext cx="1674796" cy="54927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2400"/>
              <a:t>Summary</a:t>
            </a:r>
            <a:endParaRPr lang="en-US" sz="3200"/>
          </a:p>
        </p:txBody>
      </p:sp>
      <p:sp>
        <p:nvSpPr>
          <p:cNvPr id="609286" name="Text Box 6"/>
          <p:cNvSpPr txBox="1">
            <a:spLocks noChangeArrowheads="1"/>
          </p:cNvSpPr>
          <p:nvPr/>
        </p:nvSpPr>
        <p:spPr bwMode="auto">
          <a:xfrm>
            <a:off x="413613" y="1123938"/>
            <a:ext cx="54006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Method 1: Find </a:t>
            </a:r>
            <a:r>
              <a:rPr lang="en-US" dirty="0" err="1"/>
              <a:t>Eigenvalues</a:t>
            </a:r>
            <a:endParaRPr lang="en-US" dirty="0"/>
          </a:p>
        </p:txBody>
      </p:sp>
      <p:pic>
        <p:nvPicPr>
          <p:cNvPr id="60928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3813" y="1643050"/>
            <a:ext cx="9167813" cy="377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7358082" y="285728"/>
            <a:ext cx="1357322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7.3 Phase plane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4223-37F6-4A57-A642-B747F0686A6C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3528" y="166994"/>
            <a:ext cx="4842992" cy="52322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Classification of zero solution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10" name="Text Box 6"/>
          <p:cNvSpPr txBox="1">
            <a:spLocks noChangeArrowheads="1"/>
          </p:cNvSpPr>
          <p:nvPr/>
        </p:nvSpPr>
        <p:spPr bwMode="auto">
          <a:xfrm>
            <a:off x="0" y="928670"/>
            <a:ext cx="54006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Method 2:</a:t>
            </a:r>
          </a:p>
        </p:txBody>
      </p:sp>
      <p:pic>
        <p:nvPicPr>
          <p:cNvPr id="61031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00174"/>
            <a:ext cx="9123363" cy="340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358082" y="285728"/>
            <a:ext cx="1357322" cy="285752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200" dirty="0" smtClean="0"/>
              <a:t>7.3 Phase plane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4223-37F6-4A57-A642-B747F0686A6C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graphicFrame>
        <p:nvGraphicFramePr>
          <p:cNvPr id="264193" name="Object 1"/>
          <p:cNvGraphicFramePr>
            <a:graphicFrameLocks noChangeAspect="1"/>
          </p:cNvGraphicFramePr>
          <p:nvPr/>
        </p:nvGraphicFramePr>
        <p:xfrm>
          <a:off x="2123728" y="764704"/>
          <a:ext cx="48641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32" name="Equation" r:id="rId4" imgW="4863960" imgH="749160" progId="Equation.DSMT4">
                  <p:embed/>
                </p:oleObj>
              </mc:Choice>
              <mc:Fallback>
                <p:oleObj name="Equation" r:id="rId4" imgW="4863960" imgH="74916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764704"/>
                        <a:ext cx="48641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27584" y="5301208"/>
            <a:ext cx="3525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nd method is easier</a:t>
            </a:r>
            <a:endParaRPr lang="en-S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85728"/>
            <a:ext cx="3603621" cy="57467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2800" dirty="0" smtClean="0"/>
              <a:t>7.4 </a:t>
            </a:r>
            <a:r>
              <a:rPr lang="en-US" sz="2800" dirty="0"/>
              <a:t>Romeo and Juliet</a:t>
            </a:r>
            <a:endParaRPr lang="en-US" dirty="0"/>
          </a:p>
        </p:txBody>
      </p:sp>
      <p:sp>
        <p:nvSpPr>
          <p:cNvPr id="386101" name="Text Box 53"/>
          <p:cNvSpPr txBox="1">
            <a:spLocks noChangeArrowheads="1"/>
          </p:cNvSpPr>
          <p:nvPr/>
        </p:nvSpPr>
        <p:spPr bwMode="auto">
          <a:xfrm>
            <a:off x="428596" y="928670"/>
            <a:ext cx="77041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dirty="0">
                <a:solidFill>
                  <a:srgbClr val="1C1C1C"/>
                </a:solidFill>
              </a:rPr>
              <a:t>R(t),</a:t>
            </a:r>
            <a:r>
              <a:rPr lang="en-US" dirty="0"/>
              <a:t>  Romeo’s </a:t>
            </a:r>
            <a:r>
              <a:rPr lang="en-US" dirty="0" smtClean="0"/>
              <a:t>feelings     </a:t>
            </a:r>
            <a:r>
              <a:rPr lang="en-US" b="1" i="1" dirty="0" smtClean="0">
                <a:solidFill>
                  <a:srgbClr val="1C1C1C"/>
                </a:solidFill>
              </a:rPr>
              <a:t>J(t</a:t>
            </a:r>
            <a:r>
              <a:rPr lang="en-US" b="1" i="1" dirty="0">
                <a:solidFill>
                  <a:srgbClr val="1C1C1C"/>
                </a:solidFill>
              </a:rPr>
              <a:t>),</a:t>
            </a:r>
            <a:r>
              <a:rPr lang="en-US" dirty="0"/>
              <a:t>  Juliet’s feelings </a:t>
            </a:r>
          </a:p>
        </p:txBody>
      </p:sp>
      <p:sp>
        <p:nvSpPr>
          <p:cNvPr id="386108" name="Text Box 60"/>
          <p:cNvSpPr txBox="1">
            <a:spLocks noChangeArrowheads="1"/>
          </p:cNvSpPr>
          <p:nvPr/>
        </p:nvSpPr>
        <p:spPr bwMode="auto">
          <a:xfrm>
            <a:off x="4499992" y="1988840"/>
            <a:ext cx="14398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dirty="0">
                <a:solidFill>
                  <a:srgbClr val="1C1C1C"/>
                </a:solidFill>
              </a:rPr>
              <a:t>a, b &gt;0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8596" y="3357562"/>
            <a:ext cx="6819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above  system of equations says that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0034" y="4643446"/>
            <a:ext cx="78116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Juliet’s love decreases in proportion to Romeo’s</a:t>
            </a:r>
          </a:p>
          <a:p>
            <a:r>
              <a:rPr lang="en-US" dirty="0" smtClean="0"/>
              <a:t>love for her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0034" y="3786190"/>
            <a:ext cx="71111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Romeo’s love grows in proportion to Juliet’s</a:t>
            </a:r>
          </a:p>
          <a:p>
            <a:r>
              <a:rPr lang="en-US" dirty="0" smtClean="0"/>
              <a:t>love for him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2910" y="5500702"/>
            <a:ext cx="5665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does the relationship evolve?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graphicFrame>
        <p:nvGraphicFramePr>
          <p:cNvPr id="249857" name="Object 1"/>
          <p:cNvGraphicFramePr>
            <a:graphicFrameLocks noChangeAspect="1"/>
          </p:cNvGraphicFramePr>
          <p:nvPr/>
        </p:nvGraphicFramePr>
        <p:xfrm>
          <a:off x="1115616" y="1628800"/>
          <a:ext cx="26924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96" name="Equation" r:id="rId3" imgW="2692080" imgH="1600200" progId="Equation.DSMT4">
                  <p:embed/>
                </p:oleObj>
              </mc:Choice>
              <mc:Fallback>
                <p:oleObj name="Equation" r:id="rId3" imgW="2692080" imgH="16002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628800"/>
                        <a:ext cx="26924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280665" y="341377"/>
            <a:ext cx="4638164" cy="58477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The  story  of Romeo and Juliet in this module </a:t>
            </a:r>
            <a:endParaRPr lang="en-US" sz="1600" dirty="0" smtClean="0"/>
          </a:p>
          <a:p>
            <a:r>
              <a:rPr lang="en-US" sz="1600" dirty="0" smtClean="0"/>
              <a:t>is </a:t>
            </a:r>
            <a:r>
              <a:rPr lang="en-US" sz="1600" dirty="0"/>
              <a:t>different from Shakespeare’s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753451"/>
              </p:ext>
            </p:extLst>
          </p:nvPr>
        </p:nvGraphicFramePr>
        <p:xfrm>
          <a:off x="1078926" y="2060848"/>
          <a:ext cx="1714512" cy="92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67" name="Equation" r:id="rId3" imgW="1358640" imgH="736560" progId="Equation.DSMT4">
                  <p:embed/>
                </p:oleObj>
              </mc:Choice>
              <mc:Fallback>
                <p:oleObj name="Equation" r:id="rId3" imgW="1358640" imgH="736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926" y="2060848"/>
                        <a:ext cx="1714512" cy="92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730534"/>
              </p:ext>
            </p:extLst>
          </p:nvPr>
        </p:nvGraphicFramePr>
        <p:xfrm>
          <a:off x="3419872" y="2348880"/>
          <a:ext cx="1428760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68" name="Equation" r:id="rId5" imgW="1015920" imgH="304560" progId="Equation.DSMT4">
                  <p:embed/>
                </p:oleObj>
              </mc:Choice>
              <mc:Fallback>
                <p:oleObj name="Equation" r:id="rId5" imgW="1015920" imgH="304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2348880"/>
                        <a:ext cx="1428760" cy="42862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102078"/>
              </p:ext>
            </p:extLst>
          </p:nvPr>
        </p:nvGraphicFramePr>
        <p:xfrm>
          <a:off x="5359643" y="2348880"/>
          <a:ext cx="1734352" cy="43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69" name="Equation" r:id="rId7" imgW="1206360" imgH="304560" progId="Equation.DSMT4">
                  <p:embed/>
                </p:oleObj>
              </mc:Choice>
              <mc:Fallback>
                <p:oleObj name="Equation" r:id="rId7" imgW="1206360" imgH="304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643" y="2348880"/>
                        <a:ext cx="1734352" cy="438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201549"/>
              </p:ext>
            </p:extLst>
          </p:nvPr>
        </p:nvGraphicFramePr>
        <p:xfrm>
          <a:off x="683568" y="3573016"/>
          <a:ext cx="4481769" cy="544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70" name="Equation" r:id="rId9" imgW="2717640" imgH="330120" progId="Equation.DSMT4">
                  <p:embed/>
                </p:oleObj>
              </mc:Choice>
              <mc:Fallback>
                <p:oleObj name="Equation" r:id="rId9" imgW="2717640" imgH="3301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573016"/>
                        <a:ext cx="4481769" cy="5445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997440"/>
              </p:ext>
            </p:extLst>
          </p:nvPr>
        </p:nvGraphicFramePr>
        <p:xfrm>
          <a:off x="5220072" y="3717032"/>
          <a:ext cx="493631" cy="334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71" name="Equation" r:id="rId11" imgW="355320" imgH="241200" progId="Equation.DSMT4">
                  <p:embed/>
                </p:oleObj>
              </mc:Choice>
              <mc:Fallback>
                <p:oleObj name="Equation" r:id="rId11" imgW="35532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3717032"/>
                        <a:ext cx="493631" cy="33496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68898" y="4581128"/>
            <a:ext cx="3626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Complex </a:t>
            </a:r>
            <a:r>
              <a:rPr lang="en-US" dirty="0" err="1" smtClean="0"/>
              <a:t>eigenvalues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68" y="285728"/>
            <a:ext cx="1714512" cy="214314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200" dirty="0" smtClean="0"/>
              <a:t>7.4 </a:t>
            </a:r>
            <a:r>
              <a:rPr lang="en-US" sz="1200" dirty="0"/>
              <a:t>Romeo and Juliet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68898" y="737701"/>
            <a:ext cx="53992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W</a:t>
            </a:r>
            <a:r>
              <a:rPr lang="en-US" b="1" dirty="0" smtClean="0">
                <a:solidFill>
                  <a:schemeClr val="tx2"/>
                </a:solidFill>
              </a:rPr>
              <a:t>e shall not solve this ODE, 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 only look at the phase plane, 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971600" y="980728"/>
            <a:ext cx="6840538" cy="3097212"/>
            <a:chOff x="657" y="2069"/>
            <a:chExt cx="4309" cy="1951"/>
          </a:xfrm>
        </p:grpSpPr>
        <p:sp>
          <p:nvSpPr>
            <p:cNvPr id="540685" name="Line 13"/>
            <p:cNvSpPr>
              <a:spLocks noChangeShapeType="1"/>
            </p:cNvSpPr>
            <p:nvPr/>
          </p:nvSpPr>
          <p:spPr bwMode="auto">
            <a:xfrm flipV="1">
              <a:off x="2608" y="2069"/>
              <a:ext cx="0" cy="19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0686" name="Line 14"/>
            <p:cNvSpPr>
              <a:spLocks noChangeShapeType="1"/>
            </p:cNvSpPr>
            <p:nvPr/>
          </p:nvSpPr>
          <p:spPr bwMode="auto">
            <a:xfrm>
              <a:off x="657" y="3158"/>
              <a:ext cx="43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0687" name="Oval 15"/>
            <p:cNvSpPr>
              <a:spLocks noChangeArrowheads="1"/>
            </p:cNvSpPr>
            <p:nvPr/>
          </p:nvSpPr>
          <p:spPr bwMode="auto">
            <a:xfrm>
              <a:off x="1020" y="2478"/>
              <a:ext cx="3175" cy="1316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0688" name="Text Box 16"/>
            <p:cNvSpPr txBox="1">
              <a:spLocks noChangeArrowheads="1"/>
            </p:cNvSpPr>
            <p:nvPr/>
          </p:nvSpPr>
          <p:spPr bwMode="auto">
            <a:xfrm>
              <a:off x="4603" y="2794"/>
              <a:ext cx="3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 dirty="0">
                  <a:solidFill>
                    <a:srgbClr val="1C1C1C"/>
                  </a:solidFill>
                </a:rPr>
                <a:t>R</a:t>
              </a:r>
            </a:p>
          </p:txBody>
        </p:sp>
        <p:sp>
          <p:nvSpPr>
            <p:cNvPr id="540689" name="Text Box 17"/>
            <p:cNvSpPr txBox="1">
              <a:spLocks noChangeArrowheads="1"/>
            </p:cNvSpPr>
            <p:nvPr/>
          </p:nvSpPr>
          <p:spPr bwMode="auto">
            <a:xfrm>
              <a:off x="2290" y="2160"/>
              <a:ext cx="3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>
                  <a:solidFill>
                    <a:srgbClr val="1C1C1C"/>
                  </a:solidFill>
                </a:rPr>
                <a:t>J</a:t>
              </a:r>
            </a:p>
          </p:txBody>
        </p:sp>
      </p:grpSp>
      <p:sp>
        <p:nvSpPr>
          <p:cNvPr id="540692" name="Oval 20"/>
          <p:cNvSpPr>
            <a:spLocks noChangeArrowheads="1"/>
          </p:cNvSpPr>
          <p:nvPr/>
        </p:nvSpPr>
        <p:spPr bwMode="auto">
          <a:xfrm>
            <a:off x="1979712" y="1916832"/>
            <a:ext cx="4175125" cy="1512888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0694" name="Oval 22"/>
          <p:cNvSpPr>
            <a:spLocks noChangeArrowheads="1"/>
          </p:cNvSpPr>
          <p:nvPr/>
        </p:nvSpPr>
        <p:spPr bwMode="auto">
          <a:xfrm>
            <a:off x="2555776" y="2204864"/>
            <a:ext cx="2879725" cy="8636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0695" name="AutoShape 23"/>
          <p:cNvSpPr>
            <a:spLocks noChangeArrowheads="1"/>
          </p:cNvSpPr>
          <p:nvPr/>
        </p:nvSpPr>
        <p:spPr bwMode="auto">
          <a:xfrm rot="6384071">
            <a:off x="4886121" y="1582881"/>
            <a:ext cx="215900" cy="2159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0696" name="AutoShape 24"/>
          <p:cNvSpPr>
            <a:spLocks noChangeArrowheads="1"/>
          </p:cNvSpPr>
          <p:nvPr/>
        </p:nvSpPr>
        <p:spPr bwMode="auto">
          <a:xfrm rot="6384071">
            <a:off x="5318168" y="2014928"/>
            <a:ext cx="215900" cy="2159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0697" name="AutoShape 25"/>
          <p:cNvSpPr>
            <a:spLocks noChangeArrowheads="1"/>
          </p:cNvSpPr>
          <p:nvPr/>
        </p:nvSpPr>
        <p:spPr bwMode="auto">
          <a:xfrm rot="6384071">
            <a:off x="5102144" y="2302960"/>
            <a:ext cx="215900" cy="2159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0698" name="Text Box 26"/>
          <p:cNvSpPr txBox="1">
            <a:spLocks noChangeArrowheads="1"/>
          </p:cNvSpPr>
          <p:nvPr/>
        </p:nvSpPr>
        <p:spPr bwMode="auto">
          <a:xfrm>
            <a:off x="467544" y="620688"/>
            <a:ext cx="214314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phase </a:t>
            </a:r>
            <a:r>
              <a:rPr lang="en-US" dirty="0" smtClean="0">
                <a:solidFill>
                  <a:schemeClr val="tx2"/>
                </a:solidFill>
              </a:rPr>
              <a:t>plane</a:t>
            </a:r>
          </a:p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chemeClr val="tx2"/>
                </a:solidFill>
              </a:rPr>
              <a:t>CENTRE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3568" y="407707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Clockwise since</a:t>
            </a:r>
            <a:endParaRPr lang="en-US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68" y="285728"/>
            <a:ext cx="1714512" cy="214314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200" dirty="0" smtClean="0"/>
              <a:t>7.4 </a:t>
            </a:r>
            <a:r>
              <a:rPr lang="en-US" sz="1200" dirty="0"/>
              <a:t>Romeo and Juliet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sp>
        <p:nvSpPr>
          <p:cNvPr id="37" name="AutoShape 23"/>
          <p:cNvSpPr>
            <a:spLocks noChangeArrowheads="1"/>
          </p:cNvSpPr>
          <p:nvPr/>
        </p:nvSpPr>
        <p:spPr bwMode="auto">
          <a:xfrm rot="15401157">
            <a:off x="5441228" y="3401018"/>
            <a:ext cx="346621" cy="136723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933406"/>
              </p:ext>
            </p:extLst>
          </p:nvPr>
        </p:nvGraphicFramePr>
        <p:xfrm>
          <a:off x="741017" y="4797152"/>
          <a:ext cx="412273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238" name="Equation" r:id="rId3" imgW="4292280" imgH="749160" progId="Equation.DSMT4">
                  <p:embed/>
                </p:oleObj>
              </mc:Choice>
              <mc:Fallback>
                <p:oleObj name="Equation" r:id="rId3" imgW="4292280" imgH="7491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017" y="4797152"/>
                        <a:ext cx="412273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952711" y="1772816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●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6229" y="5603726"/>
            <a:ext cx="6899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Therefore at red point      ,  R is increasing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90797" y="5590753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●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164758"/>
              </p:ext>
            </p:extLst>
          </p:nvPr>
        </p:nvGraphicFramePr>
        <p:xfrm>
          <a:off x="6300192" y="3653775"/>
          <a:ext cx="26924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239" name="Equation" r:id="rId5" imgW="2692400" imgH="1600200" progId="Equation.DSMT4">
                  <p:embed/>
                </p:oleObj>
              </mc:Choice>
              <mc:Fallback>
                <p:oleObj name="Equation" r:id="rId5" imgW="2692400" imgH="1600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3653775"/>
                        <a:ext cx="2692400" cy="16002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705" name="Group 9"/>
          <p:cNvGrpSpPr>
            <a:grpSpLocks/>
          </p:cNvGrpSpPr>
          <p:nvPr/>
        </p:nvGrpSpPr>
        <p:grpSpPr bwMode="auto">
          <a:xfrm>
            <a:off x="1059457" y="2339526"/>
            <a:ext cx="6840538" cy="3097212"/>
            <a:chOff x="657" y="2069"/>
            <a:chExt cx="4309" cy="1951"/>
          </a:xfrm>
        </p:grpSpPr>
        <p:sp>
          <p:nvSpPr>
            <p:cNvPr id="541706" name="Line 10"/>
            <p:cNvSpPr>
              <a:spLocks noChangeShapeType="1"/>
            </p:cNvSpPr>
            <p:nvPr/>
          </p:nvSpPr>
          <p:spPr bwMode="auto">
            <a:xfrm flipV="1">
              <a:off x="2608" y="2069"/>
              <a:ext cx="0" cy="19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1707" name="Line 11"/>
            <p:cNvSpPr>
              <a:spLocks noChangeShapeType="1"/>
            </p:cNvSpPr>
            <p:nvPr/>
          </p:nvSpPr>
          <p:spPr bwMode="auto">
            <a:xfrm>
              <a:off x="657" y="3158"/>
              <a:ext cx="43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1708" name="Oval 12"/>
            <p:cNvSpPr>
              <a:spLocks noChangeArrowheads="1"/>
            </p:cNvSpPr>
            <p:nvPr/>
          </p:nvSpPr>
          <p:spPr bwMode="auto">
            <a:xfrm>
              <a:off x="1020" y="2478"/>
              <a:ext cx="3175" cy="1316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1709" name="Text Box 13"/>
            <p:cNvSpPr txBox="1">
              <a:spLocks noChangeArrowheads="1"/>
            </p:cNvSpPr>
            <p:nvPr/>
          </p:nvSpPr>
          <p:spPr bwMode="auto">
            <a:xfrm>
              <a:off x="4195" y="2795"/>
              <a:ext cx="3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>
                  <a:solidFill>
                    <a:srgbClr val="1C1C1C"/>
                  </a:solidFill>
                </a:rPr>
                <a:t>R</a:t>
              </a:r>
            </a:p>
          </p:txBody>
        </p:sp>
        <p:sp>
          <p:nvSpPr>
            <p:cNvPr id="541710" name="Text Box 14"/>
            <p:cNvSpPr txBox="1">
              <a:spLocks noChangeArrowheads="1"/>
            </p:cNvSpPr>
            <p:nvPr/>
          </p:nvSpPr>
          <p:spPr bwMode="auto">
            <a:xfrm>
              <a:off x="2290" y="2160"/>
              <a:ext cx="3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>
                  <a:solidFill>
                    <a:srgbClr val="1C1C1C"/>
                  </a:solidFill>
                </a:rPr>
                <a:t>J</a:t>
              </a:r>
            </a:p>
          </p:txBody>
        </p:sp>
      </p:grpSp>
      <p:sp>
        <p:nvSpPr>
          <p:cNvPr id="541713" name="Oval 17"/>
          <p:cNvSpPr>
            <a:spLocks noChangeArrowheads="1"/>
          </p:cNvSpPr>
          <p:nvPr/>
        </p:nvSpPr>
        <p:spPr bwMode="auto">
          <a:xfrm>
            <a:off x="2071670" y="3311869"/>
            <a:ext cx="4175125" cy="1512888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1714" name="Oval 18"/>
          <p:cNvSpPr>
            <a:spLocks noChangeArrowheads="1"/>
          </p:cNvSpPr>
          <p:nvPr/>
        </p:nvSpPr>
        <p:spPr bwMode="auto">
          <a:xfrm>
            <a:off x="2782934" y="3636513"/>
            <a:ext cx="2879725" cy="8636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1715" name="AutoShape 19"/>
          <p:cNvSpPr>
            <a:spLocks noChangeArrowheads="1"/>
          </p:cNvSpPr>
          <p:nvPr/>
        </p:nvSpPr>
        <p:spPr bwMode="auto">
          <a:xfrm rot="6384071">
            <a:off x="5103611" y="2987198"/>
            <a:ext cx="215900" cy="2159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1716" name="AutoShape 20"/>
          <p:cNvSpPr>
            <a:spLocks noChangeArrowheads="1"/>
          </p:cNvSpPr>
          <p:nvPr/>
        </p:nvSpPr>
        <p:spPr bwMode="auto">
          <a:xfrm rot="6384071">
            <a:off x="4606925" y="3267362"/>
            <a:ext cx="215900" cy="2159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1717" name="AutoShape 21"/>
          <p:cNvSpPr>
            <a:spLocks noChangeArrowheads="1"/>
          </p:cNvSpPr>
          <p:nvPr/>
        </p:nvSpPr>
        <p:spPr bwMode="auto">
          <a:xfrm rot="6384071">
            <a:off x="5050983" y="3646144"/>
            <a:ext cx="215900" cy="2159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1718" name="Text Box 22"/>
          <p:cNvSpPr txBox="1">
            <a:spLocks noChangeArrowheads="1"/>
          </p:cNvSpPr>
          <p:nvPr/>
        </p:nvSpPr>
        <p:spPr bwMode="auto">
          <a:xfrm>
            <a:off x="214282" y="214290"/>
            <a:ext cx="25717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P</a:t>
            </a:r>
            <a:r>
              <a:rPr lang="en-US" dirty="0" smtClean="0">
                <a:solidFill>
                  <a:schemeClr val="tx2"/>
                </a:solidFill>
              </a:rPr>
              <a:t>hase </a:t>
            </a:r>
            <a:r>
              <a:rPr lang="en-US" dirty="0">
                <a:solidFill>
                  <a:schemeClr val="tx2"/>
                </a:solidFill>
              </a:rPr>
              <a:t>plane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0034" y="785794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CENTRE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68" y="285728"/>
            <a:ext cx="1714512" cy="214314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200" dirty="0" smtClean="0"/>
              <a:t>7.4 </a:t>
            </a:r>
            <a:r>
              <a:rPr lang="en-US" sz="1200" dirty="0"/>
              <a:t>Romeo and Juliet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80836" y="2063316"/>
            <a:ext cx="27749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R’ love increases,  </a:t>
            </a:r>
          </a:p>
          <a:p>
            <a:r>
              <a:rPr lang="en-US" sz="2400" dirty="0" smtClean="0"/>
              <a:t>J’s  love decreases</a:t>
            </a:r>
            <a:endParaRPr lang="en-SG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214282" y="2432648"/>
            <a:ext cx="2826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R’ hate decreases, </a:t>
            </a:r>
          </a:p>
          <a:p>
            <a:r>
              <a:rPr lang="en-US" sz="2400" dirty="0" smtClean="0"/>
              <a:t>J’s  love increases </a:t>
            </a:r>
            <a:endParaRPr lang="en-SG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527180" y="5205905"/>
            <a:ext cx="2883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R’s  hate increases </a:t>
            </a:r>
            <a:endParaRPr lang="en-US" sz="2400" dirty="0" smtClean="0"/>
          </a:p>
          <a:p>
            <a:r>
              <a:rPr lang="en-US" sz="2400" dirty="0" smtClean="0"/>
              <a:t>J’  hate decreases,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79726" y="5205905"/>
            <a:ext cx="29522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</a:t>
            </a:r>
            <a:r>
              <a:rPr lang="en-US" sz="2400" dirty="0" smtClean="0"/>
              <a:t>’ hate increases , </a:t>
            </a:r>
          </a:p>
          <a:p>
            <a:r>
              <a:rPr lang="en-US" sz="2400" dirty="0" smtClean="0"/>
              <a:t> R’s  love decreases</a:t>
            </a:r>
            <a:endParaRPr lang="en-SG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86" y="500042"/>
            <a:ext cx="3000396" cy="500066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Before we look at</a:t>
            </a:r>
            <a:endParaRPr lang="en-US" sz="2800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857488" y="1142984"/>
          <a:ext cx="3551238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" name="Equation" r:id="rId3" imgW="2057400" imgH="393480" progId="Equation.DSMT4">
                  <p:embed/>
                </p:oleObj>
              </mc:Choice>
              <mc:Fallback>
                <p:oleObj name="Equation" r:id="rId3" imgW="205740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1142984"/>
                        <a:ext cx="3551238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2500298" y="2714620"/>
          <a:ext cx="308768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" name="Equation" r:id="rId5" imgW="1942920" imgH="393480" progId="Equation.DSMT4">
                  <p:embed/>
                </p:oleObj>
              </mc:Choice>
              <mc:Fallback>
                <p:oleObj name="Equation" r:id="rId5" imgW="194292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2714620"/>
                        <a:ext cx="3087687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57224" y="2071678"/>
            <a:ext cx="7595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shall look at the following equality carefully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8662" y="3500438"/>
            <a:ext cx="5022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equality can be written as</a:t>
            </a:r>
            <a:endParaRPr lang="en-US" dirty="0"/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3500430" y="3857628"/>
          <a:ext cx="2191780" cy="679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" name="Equation" r:id="rId7" imgW="1269720" imgH="393480" progId="Equation.DSMT4">
                  <p:embed/>
                </p:oleObj>
              </mc:Choice>
              <mc:Fallback>
                <p:oleObj name="Equation" r:id="rId7" imgW="126972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3857628"/>
                        <a:ext cx="2191780" cy="6794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/>
          <p:nvPr/>
        </p:nvCxnSpPr>
        <p:spPr bwMode="auto">
          <a:xfrm rot="5400000" flipH="1" flipV="1">
            <a:off x="3750463" y="4464851"/>
            <a:ext cx="285752" cy="21431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10800000">
            <a:off x="5072066" y="4429132"/>
            <a:ext cx="285752" cy="21431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500298" y="4714884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eigenvector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72066" y="4714884"/>
            <a:ext cx="1927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eigenvalue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00100" y="5143512"/>
            <a:ext cx="5585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we are looking for </a:t>
            </a:r>
            <a:r>
              <a:rPr lang="en-US" dirty="0" err="1" smtClean="0"/>
              <a:t>eigenvalues</a:t>
            </a:r>
            <a:endParaRPr lang="en-US" dirty="0" smtClean="0"/>
          </a:p>
          <a:p>
            <a:r>
              <a:rPr lang="en-US" dirty="0" smtClean="0"/>
              <a:t> and eigenvectors of B</a:t>
            </a:r>
            <a:endParaRPr lang="en-US" dirty="0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6715140" y="285728"/>
            <a:ext cx="2214578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7.1 Solving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System of ODEs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4" grpId="0"/>
      <p:bldP spid="15" grpId="0"/>
      <p:bldP spid="1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Application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73238"/>
            <a:ext cx="7772400" cy="647700"/>
          </a:xfrm>
        </p:spPr>
        <p:txBody>
          <a:bodyPr/>
          <a:lstStyle/>
          <a:p>
            <a:r>
              <a:rPr lang="en-US" sz="2000" dirty="0">
                <a:hlinkClick r:id="rId3"/>
              </a:rPr>
              <a:t>http://www.aw-bc.com/ide/idefiles/media/JavaTools/lnclmtrx.html</a:t>
            </a:r>
            <a:endParaRPr lang="en-US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143768" y="285728"/>
            <a:ext cx="1714512" cy="21431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7.4 Romeo and Juliet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563888" y="3284984"/>
          <a:ext cx="1955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07" name="Equation" r:id="rId4" imgW="1955520" imgH="1079280" progId="Equation.DSMT4">
                  <p:embed/>
                </p:oleObj>
              </mc:Choice>
              <mc:Fallback>
                <p:oleObj name="Equation" r:id="rId4" imgW="1955520" imgH="10792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3284984"/>
                        <a:ext cx="19558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4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1052736"/>
            <a:ext cx="428625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7477" name="Text Box 5"/>
          <p:cNvSpPr txBox="1">
            <a:spLocks noChangeArrowheads="1"/>
          </p:cNvSpPr>
          <p:nvPr/>
        </p:nvSpPr>
        <p:spPr bwMode="auto">
          <a:xfrm>
            <a:off x="4643438" y="4000504"/>
            <a:ext cx="2286016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G(0)=15000</a:t>
            </a:r>
            <a:endParaRPr lang="en-US" dirty="0"/>
          </a:p>
        </p:txBody>
      </p:sp>
      <p:sp>
        <p:nvSpPr>
          <p:cNvPr id="617479" name="Text Box 7"/>
          <p:cNvSpPr txBox="1">
            <a:spLocks noChangeArrowheads="1"/>
          </p:cNvSpPr>
          <p:nvPr/>
        </p:nvSpPr>
        <p:spPr bwMode="auto">
          <a:xfrm>
            <a:off x="4644008" y="4509120"/>
            <a:ext cx="2286016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M(0)= </a:t>
            </a:r>
            <a:r>
              <a:rPr lang="en-US" dirty="0"/>
              <a:t>11000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7224" y="3071810"/>
            <a:ext cx="3672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G(t)= # of </a:t>
            </a:r>
            <a:r>
              <a:rPr lang="en-US" dirty="0" err="1" smtClean="0"/>
              <a:t>Gondorians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14876" y="3071810"/>
            <a:ext cx="3634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M(t)= # of </a:t>
            </a:r>
            <a:r>
              <a:rPr lang="en-US" dirty="0" err="1" smtClean="0"/>
              <a:t>Mordorians</a:t>
            </a:r>
            <a:endParaRPr 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7643834" y="285728"/>
            <a:ext cx="1103291" cy="214314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200" dirty="0" smtClean="0"/>
              <a:t>7.5 Warfare</a:t>
            </a:r>
            <a:endParaRPr lang="en-US" sz="12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graphicFrame>
        <p:nvGraphicFramePr>
          <p:cNvPr id="253953" name="Object 1"/>
          <p:cNvGraphicFramePr>
            <a:graphicFrameLocks noChangeAspect="1"/>
          </p:cNvGraphicFramePr>
          <p:nvPr/>
        </p:nvGraphicFramePr>
        <p:xfrm>
          <a:off x="899592" y="5085184"/>
          <a:ext cx="1536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31" name="Equation" r:id="rId4" imgW="1536480" imgH="888840" progId="Equation.DSMT4">
                  <p:embed/>
                </p:oleObj>
              </mc:Choice>
              <mc:Fallback>
                <p:oleObj name="Equation" r:id="rId4" imgW="1536480" imgH="8888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085184"/>
                        <a:ext cx="15367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4" name="Object 2"/>
          <p:cNvGraphicFramePr>
            <a:graphicFrameLocks noChangeAspect="1"/>
          </p:cNvGraphicFramePr>
          <p:nvPr/>
        </p:nvGraphicFramePr>
        <p:xfrm>
          <a:off x="827584" y="3861048"/>
          <a:ext cx="2844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32" name="Equation" r:id="rId6" imgW="2844720" imgH="888840" progId="Equation.DSMT4">
                  <p:embed/>
                </p:oleObj>
              </mc:Choice>
              <mc:Fallback>
                <p:oleObj name="Equation" r:id="rId6" imgW="2844720" imgH="8888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861048"/>
                        <a:ext cx="28448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68313" y="333375"/>
            <a:ext cx="2174861" cy="5746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sz="2800" kern="0" dirty="0" smtClean="0"/>
              <a:t>7.5. Warfare</a:t>
            </a:r>
            <a:endParaRPr lang="en-US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1484784"/>
            <a:ext cx="69653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above equation says  </a:t>
            </a:r>
            <a:r>
              <a:rPr lang="en-US" dirty="0" err="1" smtClean="0"/>
              <a:t>Mordorians</a:t>
            </a:r>
            <a:r>
              <a:rPr lang="en-US" dirty="0" smtClean="0"/>
              <a:t> die</a:t>
            </a:r>
          </a:p>
          <a:p>
            <a:r>
              <a:rPr lang="en-US" dirty="0" smtClean="0"/>
              <a:t>(killed by </a:t>
            </a:r>
            <a:r>
              <a:rPr lang="en-US" dirty="0" err="1" smtClean="0"/>
              <a:t>Gondorians</a:t>
            </a:r>
            <a:r>
              <a:rPr lang="en-US" dirty="0" smtClean="0"/>
              <a:t>) at a  rate</a:t>
            </a:r>
          </a:p>
          <a:p>
            <a:r>
              <a:rPr lang="en-US" dirty="0" smtClean="0"/>
              <a:t> proportional to the number of </a:t>
            </a:r>
            <a:r>
              <a:rPr lang="en-US" dirty="0" err="1" smtClean="0"/>
              <a:t>Gondorians</a:t>
            </a:r>
            <a:r>
              <a:rPr lang="en-US" dirty="0" smtClean="0"/>
              <a:t> 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7643834" y="285728"/>
            <a:ext cx="1103291" cy="214314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200" dirty="0" smtClean="0"/>
              <a:t>7.5. Warfare</a:t>
            </a:r>
            <a:endParaRPr lang="en-US" sz="12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7682"/>
              </p:ext>
            </p:extLst>
          </p:nvPr>
        </p:nvGraphicFramePr>
        <p:xfrm>
          <a:off x="894780" y="260648"/>
          <a:ext cx="2088232" cy="1208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09" name="Equation" r:id="rId3" imgW="1536480" imgH="888840" progId="Equation.DSMT4">
                  <p:embed/>
                </p:oleObj>
              </mc:Choice>
              <mc:Fallback>
                <p:oleObj name="Equation" r:id="rId3" imgW="1536480" imgH="8888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780" y="260648"/>
                        <a:ext cx="2088232" cy="12080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94019" y="5320372"/>
            <a:ext cx="7438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every </a:t>
            </a:r>
            <a:r>
              <a:rPr lang="en-US" dirty="0" err="1" smtClean="0"/>
              <a:t>Gondorian</a:t>
            </a:r>
            <a:r>
              <a:rPr lang="en-US" dirty="0" smtClean="0"/>
              <a:t> kills one </a:t>
            </a:r>
            <a:r>
              <a:rPr lang="en-US" dirty="0" err="1" smtClean="0"/>
              <a:t>Mordorian</a:t>
            </a:r>
            <a:r>
              <a:rPr lang="en-US" dirty="0" smtClean="0"/>
              <a:t> per day.</a:t>
            </a:r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732933"/>
              </p:ext>
            </p:extLst>
          </p:nvPr>
        </p:nvGraphicFramePr>
        <p:xfrm>
          <a:off x="439207" y="3322962"/>
          <a:ext cx="1656184" cy="148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10" name="Equation" r:id="rId5" imgW="1473120" imgH="1320480" progId="Equation.DSMT4">
                  <p:embed/>
                </p:oleObj>
              </mc:Choice>
              <mc:Fallback>
                <p:oleObj name="Equation" r:id="rId5" imgW="1473120" imgH="1320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07" y="3322962"/>
                        <a:ext cx="1656184" cy="14848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2306162" y="4143757"/>
            <a:ext cx="67960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More precisely,  the above equation </a:t>
            </a:r>
            <a:r>
              <a:rPr lang="en-US" dirty="0"/>
              <a:t>says 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2303980" y="3423582"/>
            <a:ext cx="48497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Suppose unit of t is one day. 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694019" y="2869779"/>
            <a:ext cx="4063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Rewrite the above </a:t>
            </a:r>
            <a:r>
              <a:rPr lang="en-US" dirty="0" err="1" smtClean="0"/>
              <a:t>eq</a:t>
            </a:r>
            <a:r>
              <a:rPr lang="en-US" dirty="0" smtClean="0"/>
              <a:t> 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2" grpId="0"/>
      <p:bldP spid="3" grpId="0"/>
      <p:bldP spid="4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68" y="1844824"/>
            <a:ext cx="676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above equation says  one </a:t>
            </a:r>
            <a:r>
              <a:rPr lang="en-US" dirty="0" err="1" smtClean="0"/>
              <a:t>Mordorian</a:t>
            </a:r>
            <a:r>
              <a:rPr lang="en-US" dirty="0" smtClean="0"/>
              <a:t> kills 0.75 </a:t>
            </a:r>
            <a:r>
              <a:rPr lang="en-US" dirty="0" err="1" smtClean="0"/>
              <a:t>Gondorians</a:t>
            </a:r>
            <a:r>
              <a:rPr lang="en-US" dirty="0" smtClean="0"/>
              <a:t> per day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5576" y="2924944"/>
            <a:ext cx="65646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death rate </a:t>
            </a:r>
            <a:r>
              <a:rPr lang="en-US" dirty="0" smtClean="0">
                <a:solidFill>
                  <a:srgbClr val="C00000"/>
                </a:solidFill>
              </a:rPr>
              <a:t>per capita </a:t>
            </a:r>
            <a:r>
              <a:rPr lang="en-US" dirty="0" smtClean="0"/>
              <a:t>of </a:t>
            </a:r>
            <a:r>
              <a:rPr lang="en-US" dirty="0" err="1" smtClean="0"/>
              <a:t>Gondorians</a:t>
            </a:r>
            <a:endParaRPr lang="en-US" dirty="0" smtClean="0"/>
          </a:p>
          <a:p>
            <a:r>
              <a:rPr lang="en-US" dirty="0" smtClean="0"/>
              <a:t>due to disease is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4293096"/>
            <a:ext cx="51282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We shall not solve this ODE, 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only look at the phase plane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7643834" y="285728"/>
            <a:ext cx="1103291" cy="214314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200" dirty="0" smtClean="0"/>
              <a:t>7.5. Warfare</a:t>
            </a:r>
            <a:endParaRPr lang="en-US" sz="12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827584" y="692696"/>
          <a:ext cx="2844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61" name="Equation" r:id="rId3" imgW="2844720" imgH="888840" progId="Equation.DSMT4">
                  <p:embed/>
                </p:oleObj>
              </mc:Choice>
              <mc:Fallback>
                <p:oleObj name="Equation" r:id="rId3" imgW="2844720" imgH="8888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692696"/>
                        <a:ext cx="28448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501" name="Group 5"/>
          <p:cNvGrpSpPr>
            <a:grpSpLocks/>
          </p:cNvGrpSpPr>
          <p:nvPr/>
        </p:nvGrpSpPr>
        <p:grpSpPr bwMode="auto">
          <a:xfrm>
            <a:off x="5292080" y="2852936"/>
            <a:ext cx="2700337" cy="519112"/>
            <a:chOff x="2381" y="1117"/>
            <a:chExt cx="1701" cy="327"/>
          </a:xfrm>
        </p:grpSpPr>
        <p:sp>
          <p:nvSpPr>
            <p:cNvPr id="618502" name="Text Box 6"/>
            <p:cNvSpPr txBox="1">
              <a:spLocks noChangeArrowheads="1"/>
            </p:cNvSpPr>
            <p:nvPr/>
          </p:nvSpPr>
          <p:spPr bwMode="auto">
            <a:xfrm>
              <a:off x="3061" y="1117"/>
              <a:ext cx="102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Saddle</a:t>
              </a:r>
            </a:p>
          </p:txBody>
        </p:sp>
        <p:sp>
          <p:nvSpPr>
            <p:cNvPr id="618503" name="AutoShape 7"/>
            <p:cNvSpPr>
              <a:spLocks noChangeArrowheads="1"/>
            </p:cNvSpPr>
            <p:nvPr/>
          </p:nvSpPr>
          <p:spPr bwMode="auto">
            <a:xfrm>
              <a:off x="2381" y="1162"/>
              <a:ext cx="317" cy="181"/>
            </a:xfrm>
            <a:prstGeom prst="rightArrow">
              <a:avLst>
                <a:gd name="adj1" fmla="val 50000"/>
                <a:gd name="adj2" fmla="val 43785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8510" name="Text Box 14"/>
          <p:cNvSpPr txBox="1">
            <a:spLocks noChangeArrowheads="1"/>
          </p:cNvSpPr>
          <p:nvPr/>
        </p:nvSpPr>
        <p:spPr bwMode="auto">
          <a:xfrm>
            <a:off x="467544" y="5157192"/>
            <a:ext cx="23653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Eigenvectors</a:t>
            </a:r>
            <a:endParaRPr lang="en-US" dirty="0"/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571472" y="3786190"/>
            <a:ext cx="23653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Eigenvalues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059832" y="3789040"/>
            <a:ext cx="6848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1/2</a:t>
            </a:r>
            <a:endParaRPr lang="en-US" dirty="0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4644008" y="3789040"/>
            <a:ext cx="1081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-3/2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5317" y="4726305"/>
            <a:ext cx="28841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induce two </a:t>
            </a:r>
          </a:p>
          <a:p>
            <a:r>
              <a:rPr lang="en-US" dirty="0" smtClean="0"/>
              <a:t>basic trajectories</a:t>
            </a:r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7643834" y="285728"/>
            <a:ext cx="1103291" cy="214314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200" dirty="0" smtClean="0"/>
              <a:t>7.5. Warfare</a:t>
            </a:r>
            <a:endParaRPr lang="en-US" sz="12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graphicFrame>
        <p:nvGraphicFramePr>
          <p:cNvPr id="240641" name="Object 3"/>
          <p:cNvGraphicFramePr>
            <a:graphicFrameLocks noChangeAspect="1"/>
          </p:cNvGraphicFramePr>
          <p:nvPr/>
        </p:nvGraphicFramePr>
        <p:xfrm>
          <a:off x="899592" y="476672"/>
          <a:ext cx="2844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08" name="Equation" r:id="rId3" imgW="2844720" imgH="888840" progId="Equation.DSMT4">
                  <p:embed/>
                </p:oleObj>
              </mc:Choice>
              <mc:Fallback>
                <p:oleObj name="Equation" r:id="rId3" imgW="2844720" imgH="8888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76672"/>
                        <a:ext cx="28448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2" name="Object 2"/>
          <p:cNvGraphicFramePr>
            <a:graphicFrameLocks noChangeAspect="1"/>
          </p:cNvGraphicFramePr>
          <p:nvPr/>
        </p:nvGraphicFramePr>
        <p:xfrm>
          <a:off x="4355976" y="404664"/>
          <a:ext cx="1800200" cy="104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09" name="Equation" r:id="rId5" imgW="1536480" imgH="888840" progId="Equation.DSMT4">
                  <p:embed/>
                </p:oleObj>
              </mc:Choice>
              <mc:Fallback>
                <p:oleObj name="Equation" r:id="rId5" imgW="1536480" imgH="8888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404664"/>
                        <a:ext cx="1800200" cy="104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251520" y="1628800"/>
          <a:ext cx="2603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10" name="Equation" r:id="rId7" imgW="2603160" imgH="1079280" progId="Equation.DSMT4">
                  <p:embed/>
                </p:oleObj>
              </mc:Choice>
              <mc:Fallback>
                <p:oleObj name="Equation" r:id="rId7" imgW="2603160" imgH="10792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628800"/>
                        <a:ext cx="26035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3491880" y="1916832"/>
          <a:ext cx="4248472" cy="472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11" name="Equation" r:id="rId9" imgW="3657600" imgH="406080" progId="Equation.DSMT4">
                  <p:embed/>
                </p:oleObj>
              </mc:Choice>
              <mc:Fallback>
                <p:oleObj name="Equation" r:id="rId9" imgW="3657600" imgH="406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916832"/>
                        <a:ext cx="4248472" cy="4720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2843808" y="4869160"/>
          <a:ext cx="7747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12" name="Equation" r:id="rId11" imgW="774360" imgH="1079280" progId="Equation.DSMT4">
                  <p:embed/>
                </p:oleObj>
              </mc:Choice>
              <mc:Fallback>
                <p:oleObj name="Equation" r:id="rId11" imgW="774360" imgH="10792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869160"/>
                        <a:ext cx="7747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13047"/>
              </p:ext>
            </p:extLst>
          </p:nvPr>
        </p:nvGraphicFramePr>
        <p:xfrm>
          <a:off x="4741788" y="4637227"/>
          <a:ext cx="6223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13" name="Equation" r:id="rId13" imgW="622080" imgH="1536480" progId="Equation.DSMT4">
                  <p:embed/>
                </p:oleObj>
              </mc:Choice>
              <mc:Fallback>
                <p:oleObj name="Equation" r:id="rId13" imgW="622080" imgH="1536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788" y="4637227"/>
                        <a:ext cx="622300" cy="153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467544" y="2780928"/>
          <a:ext cx="35052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14" name="Equation" r:id="rId15" imgW="3504960" imgH="634680" progId="Equation.DSMT4">
                  <p:embed/>
                </p:oleObj>
              </mc:Choice>
              <mc:Fallback>
                <p:oleObj name="Equation" r:id="rId15" imgW="3504960" imgH="6346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780928"/>
                        <a:ext cx="35052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510" grpId="0"/>
      <p:bldP spid="23" grpId="0"/>
      <p:bldP spid="24" grpId="0"/>
      <p:bldP spid="25" grpId="0"/>
      <p:bldP spid="26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Line 2"/>
          <p:cNvSpPr>
            <a:spLocks noChangeShapeType="1"/>
          </p:cNvSpPr>
          <p:nvPr/>
        </p:nvSpPr>
        <p:spPr bwMode="auto">
          <a:xfrm>
            <a:off x="1692275" y="4868863"/>
            <a:ext cx="5832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9523" name="Line 3"/>
          <p:cNvSpPr>
            <a:spLocks noChangeShapeType="1"/>
          </p:cNvSpPr>
          <p:nvPr/>
        </p:nvSpPr>
        <p:spPr bwMode="auto">
          <a:xfrm flipV="1">
            <a:off x="3203575" y="404813"/>
            <a:ext cx="0" cy="6119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9524" name="Text Box 4"/>
          <p:cNvSpPr txBox="1">
            <a:spLocks noChangeArrowheads="1"/>
          </p:cNvSpPr>
          <p:nvPr/>
        </p:nvSpPr>
        <p:spPr bwMode="auto">
          <a:xfrm>
            <a:off x="7500958" y="4643446"/>
            <a:ext cx="5762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G</a:t>
            </a:r>
          </a:p>
        </p:txBody>
      </p:sp>
      <p:sp>
        <p:nvSpPr>
          <p:cNvPr id="619525" name="Text Box 5"/>
          <p:cNvSpPr txBox="1">
            <a:spLocks noChangeArrowheads="1"/>
          </p:cNvSpPr>
          <p:nvPr/>
        </p:nvSpPr>
        <p:spPr bwMode="auto">
          <a:xfrm>
            <a:off x="2643174" y="285728"/>
            <a:ext cx="576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M</a:t>
            </a:r>
          </a:p>
        </p:txBody>
      </p:sp>
      <p:grpSp>
        <p:nvGrpSpPr>
          <p:cNvPr id="619526" name="Group 6"/>
          <p:cNvGrpSpPr>
            <a:grpSpLocks/>
          </p:cNvGrpSpPr>
          <p:nvPr/>
        </p:nvGrpSpPr>
        <p:grpSpPr bwMode="auto">
          <a:xfrm>
            <a:off x="1476375" y="1268413"/>
            <a:ext cx="2447924" cy="5040313"/>
            <a:chOff x="930" y="799"/>
            <a:chExt cx="1542" cy="3175"/>
          </a:xfrm>
        </p:grpSpPr>
        <p:sp>
          <p:nvSpPr>
            <p:cNvPr id="619527" name="Line 7"/>
            <p:cNvSpPr>
              <a:spLocks noChangeShapeType="1"/>
            </p:cNvSpPr>
            <p:nvPr/>
          </p:nvSpPr>
          <p:spPr bwMode="auto">
            <a:xfrm>
              <a:off x="2018" y="3067"/>
              <a:ext cx="227" cy="453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9528" name="Line 8"/>
            <p:cNvSpPr>
              <a:spLocks noChangeShapeType="1"/>
            </p:cNvSpPr>
            <p:nvPr/>
          </p:nvSpPr>
          <p:spPr bwMode="auto">
            <a:xfrm>
              <a:off x="2245" y="3521"/>
              <a:ext cx="227" cy="453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9529" name="Line 9"/>
            <p:cNvSpPr>
              <a:spLocks noChangeShapeType="1"/>
            </p:cNvSpPr>
            <p:nvPr/>
          </p:nvSpPr>
          <p:spPr bwMode="auto">
            <a:xfrm>
              <a:off x="1564" y="2160"/>
              <a:ext cx="227" cy="453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9530" name="Line 10"/>
            <p:cNvSpPr>
              <a:spLocks noChangeShapeType="1"/>
            </p:cNvSpPr>
            <p:nvPr/>
          </p:nvSpPr>
          <p:spPr bwMode="auto">
            <a:xfrm>
              <a:off x="1791" y="2614"/>
              <a:ext cx="227" cy="453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9531" name="Line 11"/>
            <p:cNvSpPr>
              <a:spLocks noChangeShapeType="1"/>
            </p:cNvSpPr>
            <p:nvPr/>
          </p:nvSpPr>
          <p:spPr bwMode="auto">
            <a:xfrm>
              <a:off x="930" y="799"/>
              <a:ext cx="408" cy="906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9532" name="Line 12"/>
            <p:cNvSpPr>
              <a:spLocks noChangeShapeType="1"/>
            </p:cNvSpPr>
            <p:nvPr/>
          </p:nvSpPr>
          <p:spPr bwMode="auto">
            <a:xfrm>
              <a:off x="1338" y="1706"/>
              <a:ext cx="227" cy="453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9535" name="Group 15"/>
          <p:cNvGrpSpPr>
            <a:grpSpLocks/>
          </p:cNvGrpSpPr>
          <p:nvPr/>
        </p:nvGrpSpPr>
        <p:grpSpPr bwMode="auto">
          <a:xfrm>
            <a:off x="2555875" y="2349500"/>
            <a:ext cx="2809875" cy="1152525"/>
            <a:chOff x="1610" y="1480"/>
            <a:chExt cx="1770" cy="726"/>
          </a:xfrm>
        </p:grpSpPr>
        <p:sp>
          <p:nvSpPr>
            <p:cNvPr id="619536" name="Arc 16"/>
            <p:cNvSpPr>
              <a:spLocks/>
            </p:cNvSpPr>
            <p:nvPr/>
          </p:nvSpPr>
          <p:spPr bwMode="auto">
            <a:xfrm rot="13076039" flipH="1">
              <a:off x="1610" y="1480"/>
              <a:ext cx="938" cy="726"/>
            </a:xfrm>
            <a:custGeom>
              <a:avLst/>
              <a:gdLst>
                <a:gd name="G0" fmla="+- 3765 0 0"/>
                <a:gd name="G1" fmla="+- 21600 0 0"/>
                <a:gd name="G2" fmla="+- 21600 0 0"/>
                <a:gd name="T0" fmla="*/ 0 w 23517"/>
                <a:gd name="T1" fmla="*/ 331 h 21600"/>
                <a:gd name="T2" fmla="*/ 23517 w 23517"/>
                <a:gd name="T3" fmla="*/ 12859 h 21600"/>
                <a:gd name="T4" fmla="*/ 3765 w 2351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517" h="21600" fill="none" extrusionOk="0">
                  <a:moveTo>
                    <a:pt x="-1" y="330"/>
                  </a:moveTo>
                  <a:cubicBezTo>
                    <a:pt x="1242" y="110"/>
                    <a:pt x="2502" y="-1"/>
                    <a:pt x="3765" y="0"/>
                  </a:cubicBezTo>
                  <a:cubicBezTo>
                    <a:pt x="12313" y="0"/>
                    <a:pt x="20057" y="5041"/>
                    <a:pt x="23517" y="12858"/>
                  </a:cubicBezTo>
                </a:path>
                <a:path w="23517" h="21600" stroke="0" extrusionOk="0">
                  <a:moveTo>
                    <a:pt x="-1" y="330"/>
                  </a:moveTo>
                  <a:cubicBezTo>
                    <a:pt x="1242" y="110"/>
                    <a:pt x="2502" y="-1"/>
                    <a:pt x="3765" y="0"/>
                  </a:cubicBezTo>
                  <a:cubicBezTo>
                    <a:pt x="12313" y="0"/>
                    <a:pt x="20057" y="5041"/>
                    <a:pt x="23517" y="12858"/>
                  </a:cubicBezTo>
                  <a:lnTo>
                    <a:pt x="3765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537" name="Line 17"/>
            <p:cNvSpPr>
              <a:spLocks noChangeShapeType="1"/>
            </p:cNvSpPr>
            <p:nvPr/>
          </p:nvSpPr>
          <p:spPr bwMode="auto">
            <a:xfrm rot="265110" flipV="1">
              <a:off x="2472" y="1616"/>
              <a:ext cx="908" cy="4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9538" name="Group 18"/>
          <p:cNvGrpSpPr>
            <a:grpSpLocks/>
          </p:cNvGrpSpPr>
          <p:nvPr/>
        </p:nvGrpSpPr>
        <p:grpSpPr bwMode="auto">
          <a:xfrm>
            <a:off x="4067175" y="3213100"/>
            <a:ext cx="1439863" cy="2749550"/>
            <a:chOff x="3696" y="1856"/>
            <a:chExt cx="907" cy="1732"/>
          </a:xfrm>
        </p:grpSpPr>
        <p:sp>
          <p:nvSpPr>
            <p:cNvPr id="619539" name="Arc 19"/>
            <p:cNvSpPr>
              <a:spLocks/>
            </p:cNvSpPr>
            <p:nvPr/>
          </p:nvSpPr>
          <p:spPr bwMode="auto">
            <a:xfrm rot="-17157568" flipH="1" flipV="1">
              <a:off x="3640" y="2624"/>
              <a:ext cx="1020" cy="907"/>
            </a:xfrm>
            <a:custGeom>
              <a:avLst/>
              <a:gdLst>
                <a:gd name="G0" fmla="+- 6963 0 0"/>
                <a:gd name="G1" fmla="+- 21600 0 0"/>
                <a:gd name="G2" fmla="+- 21600 0 0"/>
                <a:gd name="T0" fmla="*/ 0 w 25574"/>
                <a:gd name="T1" fmla="*/ 1153 h 21600"/>
                <a:gd name="T2" fmla="*/ 25574 w 25574"/>
                <a:gd name="T3" fmla="*/ 10636 h 21600"/>
                <a:gd name="T4" fmla="*/ 6963 w 2557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574" h="21600" fill="none" extrusionOk="0">
                  <a:moveTo>
                    <a:pt x="0" y="1153"/>
                  </a:moveTo>
                  <a:cubicBezTo>
                    <a:pt x="2242" y="389"/>
                    <a:pt x="4594" y="-1"/>
                    <a:pt x="6963" y="0"/>
                  </a:cubicBezTo>
                  <a:cubicBezTo>
                    <a:pt x="14612" y="0"/>
                    <a:pt x="21691" y="4045"/>
                    <a:pt x="25573" y="10636"/>
                  </a:cubicBezTo>
                </a:path>
                <a:path w="25574" h="21600" stroke="0" extrusionOk="0">
                  <a:moveTo>
                    <a:pt x="0" y="1153"/>
                  </a:moveTo>
                  <a:cubicBezTo>
                    <a:pt x="2242" y="389"/>
                    <a:pt x="4594" y="-1"/>
                    <a:pt x="6963" y="0"/>
                  </a:cubicBezTo>
                  <a:cubicBezTo>
                    <a:pt x="14612" y="0"/>
                    <a:pt x="21691" y="4045"/>
                    <a:pt x="25573" y="10636"/>
                  </a:cubicBezTo>
                  <a:lnTo>
                    <a:pt x="6963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540" name="Line 20"/>
            <p:cNvSpPr>
              <a:spLocks noChangeShapeType="1"/>
            </p:cNvSpPr>
            <p:nvPr/>
          </p:nvSpPr>
          <p:spPr bwMode="auto">
            <a:xfrm rot="-3924012">
              <a:off x="3899" y="2083"/>
              <a:ext cx="908" cy="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9546" name="Group 26"/>
          <p:cNvGrpSpPr>
            <a:grpSpLocks/>
          </p:cNvGrpSpPr>
          <p:nvPr/>
        </p:nvGrpSpPr>
        <p:grpSpPr bwMode="auto">
          <a:xfrm>
            <a:off x="3203575" y="1989138"/>
            <a:ext cx="4032250" cy="2879725"/>
            <a:chOff x="2018" y="1253"/>
            <a:chExt cx="2540" cy="1814"/>
          </a:xfrm>
        </p:grpSpPr>
        <p:sp>
          <p:nvSpPr>
            <p:cNvPr id="619547" name="Line 27"/>
            <p:cNvSpPr>
              <a:spLocks noChangeShapeType="1"/>
            </p:cNvSpPr>
            <p:nvPr/>
          </p:nvSpPr>
          <p:spPr bwMode="auto">
            <a:xfrm flipH="1">
              <a:off x="2018" y="2614"/>
              <a:ext cx="635" cy="45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9548" name="Line 28"/>
            <p:cNvSpPr>
              <a:spLocks noChangeShapeType="1"/>
            </p:cNvSpPr>
            <p:nvPr/>
          </p:nvSpPr>
          <p:spPr bwMode="auto">
            <a:xfrm flipH="1">
              <a:off x="2653" y="2160"/>
              <a:ext cx="635" cy="45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9549" name="Line 29"/>
            <p:cNvSpPr>
              <a:spLocks noChangeShapeType="1"/>
            </p:cNvSpPr>
            <p:nvPr/>
          </p:nvSpPr>
          <p:spPr bwMode="auto">
            <a:xfrm flipH="1">
              <a:off x="3288" y="1706"/>
              <a:ext cx="635" cy="45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9550" name="Line 30"/>
            <p:cNvSpPr>
              <a:spLocks noChangeShapeType="1"/>
            </p:cNvSpPr>
            <p:nvPr/>
          </p:nvSpPr>
          <p:spPr bwMode="auto">
            <a:xfrm flipH="1">
              <a:off x="3923" y="1253"/>
              <a:ext cx="635" cy="45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380312" y="1124744"/>
            <a:ext cx="142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induces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79512" y="1484784"/>
            <a:ext cx="142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induces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79512" y="1988840"/>
            <a:ext cx="3573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This trajectory tends to infinity</a:t>
            </a:r>
          </a:p>
          <a:p>
            <a:r>
              <a:rPr lang="en-US" sz="2000" dirty="0" smtClean="0"/>
              <a:t>since  </a:t>
            </a:r>
            <a:r>
              <a:rPr lang="en-US" sz="2000" dirty="0" err="1" smtClean="0"/>
              <a:t>eigenvalue</a:t>
            </a:r>
            <a:r>
              <a:rPr lang="en-US" sz="2000" dirty="0" smtClean="0"/>
              <a:t> is positiv</a:t>
            </a:r>
            <a:r>
              <a:rPr lang="en-US" sz="1600" dirty="0" smtClean="0"/>
              <a:t>e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6732240" y="2348880"/>
            <a:ext cx="22381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This trajectory </a:t>
            </a:r>
          </a:p>
          <a:p>
            <a:r>
              <a:rPr lang="en-US" sz="2000" dirty="0" smtClean="0"/>
              <a:t>tends to 0</a:t>
            </a:r>
          </a:p>
          <a:p>
            <a:r>
              <a:rPr lang="en-US" sz="2000" dirty="0" smtClean="0"/>
              <a:t>since  </a:t>
            </a:r>
            <a:r>
              <a:rPr lang="en-US" sz="2000" dirty="0" err="1" smtClean="0"/>
              <a:t>eigenvalue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is negative</a:t>
            </a:r>
            <a:endParaRPr lang="en-US" sz="2000" dirty="0"/>
          </a:p>
        </p:txBody>
      </p:sp>
      <p:cxnSp>
        <p:nvCxnSpPr>
          <p:cNvPr id="39" name="Straight Arrow Connector 38"/>
          <p:cNvCxnSpPr/>
          <p:nvPr/>
        </p:nvCxnSpPr>
        <p:spPr bwMode="auto">
          <a:xfrm rot="16200000" flipH="1" flipV="1">
            <a:off x="5502279" y="2212969"/>
            <a:ext cx="293684" cy="58260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2786050" y="3429000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  will win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3027920" y="3071810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●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28052" y="4572008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●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14810" y="4929198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 will win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1428728" y="4929198"/>
            <a:ext cx="2343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All  will be killed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3000364" y="4572008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●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7643834" y="285728"/>
            <a:ext cx="1103291" cy="214314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200" dirty="0" smtClean="0"/>
              <a:t>7.5. Warfare</a:t>
            </a:r>
            <a:endParaRPr lang="en-US" sz="1200" dirty="0"/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>
          <a:xfrm>
            <a:off x="6516216" y="6400800"/>
            <a:ext cx="1905000" cy="457200"/>
          </a:xfrm>
        </p:spPr>
        <p:txBody>
          <a:bodyPr/>
          <a:lstStyle/>
          <a:p>
            <a:fld id="{2BBA10E7-2339-4EE6-9475-A6B5B16EEA61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50" name="Footer Placeholder 4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702032" y="3645024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tx2"/>
                </a:solidFill>
              </a:rPr>
              <a:t>This trajectory is very crucial</a:t>
            </a:r>
            <a:endParaRPr lang="en-US" sz="1800" b="1" dirty="0">
              <a:solidFill>
                <a:schemeClr val="tx2"/>
              </a:solidFill>
            </a:endParaRPr>
          </a:p>
        </p:txBody>
      </p:sp>
      <p:graphicFrame>
        <p:nvGraphicFramePr>
          <p:cNvPr id="239617" name="Object 1"/>
          <p:cNvGraphicFramePr>
            <a:graphicFrameLocks noChangeAspect="1"/>
          </p:cNvGraphicFramePr>
          <p:nvPr/>
        </p:nvGraphicFramePr>
        <p:xfrm>
          <a:off x="467544" y="332656"/>
          <a:ext cx="7747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70" name="Equation" r:id="rId3" imgW="774360" imgH="1079280" progId="Equation.DSMT4">
                  <p:embed/>
                </p:oleObj>
              </mc:Choice>
              <mc:Fallback>
                <p:oleObj name="Equation" r:id="rId3" imgW="774360" imgH="10792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32656"/>
                        <a:ext cx="7747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18" name="Object 2"/>
          <p:cNvGraphicFramePr>
            <a:graphicFrameLocks noChangeAspect="1"/>
          </p:cNvGraphicFramePr>
          <p:nvPr/>
        </p:nvGraphicFramePr>
        <p:xfrm>
          <a:off x="6588224" y="476672"/>
          <a:ext cx="6223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71" name="Equation" r:id="rId5" imgW="622080" imgH="1536480" progId="Equation.DSMT4">
                  <p:embed/>
                </p:oleObj>
              </mc:Choice>
              <mc:Fallback>
                <p:oleObj name="Equation" r:id="rId5" imgW="622080" imgH="1536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476672"/>
                        <a:ext cx="622300" cy="153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0" name="Object 4"/>
          <p:cNvGraphicFramePr>
            <a:graphicFrameLocks noChangeAspect="1"/>
          </p:cNvGraphicFramePr>
          <p:nvPr/>
        </p:nvGraphicFramePr>
        <p:xfrm>
          <a:off x="7452320" y="1628800"/>
          <a:ext cx="1358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72" name="Equation" r:id="rId7" imgW="1358640" imgH="888840" progId="Equation.DSMT4">
                  <p:embed/>
                </p:oleObj>
              </mc:Choice>
              <mc:Fallback>
                <p:oleObj name="Equation" r:id="rId7" imgW="1358640" imgH="8888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2320" y="1628800"/>
                        <a:ext cx="13589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/>
        </p:nvGraphicFramePr>
        <p:xfrm>
          <a:off x="1619672" y="1628800"/>
          <a:ext cx="148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73" name="Equation" r:id="rId9" imgW="1485720" imgH="330120" progId="Equation.DSMT4">
                  <p:embed/>
                </p:oleObj>
              </mc:Choice>
              <mc:Fallback>
                <p:oleObj name="Equation" r:id="rId9" imgW="1485720" imgH="3301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628800"/>
                        <a:ext cx="14859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51"/>
          <p:cNvSpPr/>
          <p:nvPr/>
        </p:nvSpPr>
        <p:spPr>
          <a:xfrm>
            <a:off x="1636197" y="311374"/>
            <a:ext cx="6848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1/2</a:t>
            </a:r>
            <a:endParaRPr lang="en-US" dirty="0"/>
          </a:p>
        </p:txBody>
      </p:sp>
      <p:sp>
        <p:nvSpPr>
          <p:cNvPr id="54" name="Text Box 16"/>
          <p:cNvSpPr txBox="1">
            <a:spLocks noChangeArrowheads="1"/>
          </p:cNvSpPr>
          <p:nvPr/>
        </p:nvSpPr>
        <p:spPr bwMode="auto">
          <a:xfrm>
            <a:off x="5357817" y="605631"/>
            <a:ext cx="1081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-3/2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6" grpId="0"/>
      <p:bldP spid="37" grpId="0"/>
      <p:bldP spid="42" grpId="0"/>
      <p:bldP spid="43" grpId="0"/>
      <p:bldP spid="44" grpId="0"/>
      <p:bldP spid="45" grpId="0"/>
      <p:bldP spid="46" grpId="0"/>
      <p:bldP spid="47" grpId="0"/>
      <p:bldP spid="51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Line 2"/>
          <p:cNvSpPr>
            <a:spLocks noChangeShapeType="1"/>
          </p:cNvSpPr>
          <p:nvPr/>
        </p:nvSpPr>
        <p:spPr bwMode="auto">
          <a:xfrm>
            <a:off x="1692275" y="4868863"/>
            <a:ext cx="5832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9523" name="Line 3"/>
          <p:cNvSpPr>
            <a:spLocks noChangeShapeType="1"/>
          </p:cNvSpPr>
          <p:nvPr/>
        </p:nvSpPr>
        <p:spPr bwMode="auto">
          <a:xfrm flipV="1">
            <a:off x="3203575" y="2060847"/>
            <a:ext cx="274" cy="44637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9524" name="Text Box 4"/>
          <p:cNvSpPr txBox="1">
            <a:spLocks noChangeArrowheads="1"/>
          </p:cNvSpPr>
          <p:nvPr/>
        </p:nvSpPr>
        <p:spPr bwMode="auto">
          <a:xfrm>
            <a:off x="7500958" y="4643446"/>
            <a:ext cx="5762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G</a:t>
            </a:r>
          </a:p>
        </p:txBody>
      </p:sp>
      <p:sp>
        <p:nvSpPr>
          <p:cNvPr id="619525" name="Text Box 5"/>
          <p:cNvSpPr txBox="1">
            <a:spLocks noChangeArrowheads="1"/>
          </p:cNvSpPr>
          <p:nvPr/>
        </p:nvSpPr>
        <p:spPr bwMode="auto">
          <a:xfrm>
            <a:off x="2555776" y="2132856"/>
            <a:ext cx="576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M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124074" y="2708275"/>
            <a:ext cx="1800224" cy="3600450"/>
            <a:chOff x="1338" y="1706"/>
            <a:chExt cx="1134" cy="2268"/>
          </a:xfrm>
        </p:grpSpPr>
        <p:sp>
          <p:nvSpPr>
            <p:cNvPr id="619527" name="Line 7"/>
            <p:cNvSpPr>
              <a:spLocks noChangeShapeType="1"/>
            </p:cNvSpPr>
            <p:nvPr/>
          </p:nvSpPr>
          <p:spPr bwMode="auto">
            <a:xfrm>
              <a:off x="2018" y="3067"/>
              <a:ext cx="227" cy="453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9528" name="Line 8"/>
            <p:cNvSpPr>
              <a:spLocks noChangeShapeType="1"/>
            </p:cNvSpPr>
            <p:nvPr/>
          </p:nvSpPr>
          <p:spPr bwMode="auto">
            <a:xfrm>
              <a:off x="2245" y="3521"/>
              <a:ext cx="227" cy="453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9529" name="Line 9"/>
            <p:cNvSpPr>
              <a:spLocks noChangeShapeType="1"/>
            </p:cNvSpPr>
            <p:nvPr/>
          </p:nvSpPr>
          <p:spPr bwMode="auto">
            <a:xfrm>
              <a:off x="1564" y="2160"/>
              <a:ext cx="227" cy="453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9530" name="Line 10"/>
            <p:cNvSpPr>
              <a:spLocks noChangeShapeType="1"/>
            </p:cNvSpPr>
            <p:nvPr/>
          </p:nvSpPr>
          <p:spPr bwMode="auto">
            <a:xfrm>
              <a:off x="1791" y="2614"/>
              <a:ext cx="227" cy="453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9532" name="Line 12"/>
            <p:cNvSpPr>
              <a:spLocks noChangeShapeType="1"/>
            </p:cNvSpPr>
            <p:nvPr/>
          </p:nvSpPr>
          <p:spPr bwMode="auto">
            <a:xfrm>
              <a:off x="1338" y="1706"/>
              <a:ext cx="227" cy="453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555875" y="2349500"/>
            <a:ext cx="2809875" cy="1152525"/>
            <a:chOff x="1610" y="1480"/>
            <a:chExt cx="1770" cy="726"/>
          </a:xfrm>
        </p:grpSpPr>
        <p:sp>
          <p:nvSpPr>
            <p:cNvPr id="619536" name="Arc 16"/>
            <p:cNvSpPr>
              <a:spLocks/>
            </p:cNvSpPr>
            <p:nvPr/>
          </p:nvSpPr>
          <p:spPr bwMode="auto">
            <a:xfrm rot="13076039" flipH="1">
              <a:off x="1610" y="1480"/>
              <a:ext cx="938" cy="726"/>
            </a:xfrm>
            <a:custGeom>
              <a:avLst/>
              <a:gdLst>
                <a:gd name="G0" fmla="+- 3765 0 0"/>
                <a:gd name="G1" fmla="+- 21600 0 0"/>
                <a:gd name="G2" fmla="+- 21600 0 0"/>
                <a:gd name="T0" fmla="*/ 0 w 23517"/>
                <a:gd name="T1" fmla="*/ 331 h 21600"/>
                <a:gd name="T2" fmla="*/ 23517 w 23517"/>
                <a:gd name="T3" fmla="*/ 12859 h 21600"/>
                <a:gd name="T4" fmla="*/ 3765 w 2351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517" h="21600" fill="none" extrusionOk="0">
                  <a:moveTo>
                    <a:pt x="-1" y="330"/>
                  </a:moveTo>
                  <a:cubicBezTo>
                    <a:pt x="1242" y="110"/>
                    <a:pt x="2502" y="-1"/>
                    <a:pt x="3765" y="0"/>
                  </a:cubicBezTo>
                  <a:cubicBezTo>
                    <a:pt x="12313" y="0"/>
                    <a:pt x="20057" y="5041"/>
                    <a:pt x="23517" y="12858"/>
                  </a:cubicBezTo>
                </a:path>
                <a:path w="23517" h="21600" stroke="0" extrusionOk="0">
                  <a:moveTo>
                    <a:pt x="-1" y="330"/>
                  </a:moveTo>
                  <a:cubicBezTo>
                    <a:pt x="1242" y="110"/>
                    <a:pt x="2502" y="-1"/>
                    <a:pt x="3765" y="0"/>
                  </a:cubicBezTo>
                  <a:cubicBezTo>
                    <a:pt x="12313" y="0"/>
                    <a:pt x="20057" y="5041"/>
                    <a:pt x="23517" y="12858"/>
                  </a:cubicBezTo>
                  <a:lnTo>
                    <a:pt x="3765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537" name="Line 17"/>
            <p:cNvSpPr>
              <a:spLocks noChangeShapeType="1"/>
            </p:cNvSpPr>
            <p:nvPr/>
          </p:nvSpPr>
          <p:spPr bwMode="auto">
            <a:xfrm rot="265110" flipV="1">
              <a:off x="2472" y="1616"/>
              <a:ext cx="908" cy="4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067177" y="3086100"/>
            <a:ext cx="1651001" cy="2876550"/>
            <a:chOff x="3696" y="1776"/>
            <a:chExt cx="1040" cy="1812"/>
          </a:xfrm>
        </p:grpSpPr>
        <p:sp>
          <p:nvSpPr>
            <p:cNvPr id="619539" name="Arc 19"/>
            <p:cNvSpPr>
              <a:spLocks/>
            </p:cNvSpPr>
            <p:nvPr/>
          </p:nvSpPr>
          <p:spPr bwMode="auto">
            <a:xfrm rot="-17157568" flipH="1" flipV="1">
              <a:off x="3640" y="2624"/>
              <a:ext cx="1020" cy="907"/>
            </a:xfrm>
            <a:custGeom>
              <a:avLst/>
              <a:gdLst>
                <a:gd name="G0" fmla="+- 6963 0 0"/>
                <a:gd name="G1" fmla="+- 21600 0 0"/>
                <a:gd name="G2" fmla="+- 21600 0 0"/>
                <a:gd name="T0" fmla="*/ 0 w 25574"/>
                <a:gd name="T1" fmla="*/ 1153 h 21600"/>
                <a:gd name="T2" fmla="*/ 25574 w 25574"/>
                <a:gd name="T3" fmla="*/ 10636 h 21600"/>
                <a:gd name="T4" fmla="*/ 6963 w 2557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574" h="21600" fill="none" extrusionOk="0">
                  <a:moveTo>
                    <a:pt x="0" y="1153"/>
                  </a:moveTo>
                  <a:cubicBezTo>
                    <a:pt x="2242" y="389"/>
                    <a:pt x="4594" y="-1"/>
                    <a:pt x="6963" y="0"/>
                  </a:cubicBezTo>
                  <a:cubicBezTo>
                    <a:pt x="14612" y="0"/>
                    <a:pt x="21691" y="4045"/>
                    <a:pt x="25573" y="10636"/>
                  </a:cubicBezTo>
                </a:path>
                <a:path w="25574" h="21600" stroke="0" extrusionOk="0">
                  <a:moveTo>
                    <a:pt x="0" y="1153"/>
                  </a:moveTo>
                  <a:cubicBezTo>
                    <a:pt x="2242" y="389"/>
                    <a:pt x="4594" y="-1"/>
                    <a:pt x="6963" y="0"/>
                  </a:cubicBezTo>
                  <a:cubicBezTo>
                    <a:pt x="14612" y="0"/>
                    <a:pt x="21691" y="4045"/>
                    <a:pt x="25573" y="10636"/>
                  </a:cubicBezTo>
                  <a:lnTo>
                    <a:pt x="6963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540" name="Line 20"/>
            <p:cNvSpPr>
              <a:spLocks noChangeShapeType="1"/>
            </p:cNvSpPr>
            <p:nvPr/>
          </p:nvSpPr>
          <p:spPr bwMode="auto">
            <a:xfrm rot="17675988">
              <a:off x="3929" y="1991"/>
              <a:ext cx="1021" cy="5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19541" name="Picture 2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36296" y="2492896"/>
            <a:ext cx="1444625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9542" name="Line 22"/>
          <p:cNvSpPr>
            <a:spLocks noChangeShapeType="1"/>
          </p:cNvSpPr>
          <p:nvPr/>
        </p:nvSpPr>
        <p:spPr bwMode="auto">
          <a:xfrm>
            <a:off x="6011863" y="260350"/>
            <a:ext cx="0" cy="6021388"/>
          </a:xfrm>
          <a:prstGeom prst="line">
            <a:avLst/>
          </a:prstGeom>
          <a:noFill/>
          <a:ln w="25400">
            <a:solidFill>
              <a:srgbClr val="993366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9543" name="Line 23"/>
          <p:cNvSpPr>
            <a:spLocks noChangeShapeType="1"/>
          </p:cNvSpPr>
          <p:nvPr/>
        </p:nvSpPr>
        <p:spPr bwMode="auto">
          <a:xfrm flipH="1" flipV="1">
            <a:off x="6011862" y="2924174"/>
            <a:ext cx="1152425" cy="7277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9545" name="Line 25"/>
          <p:cNvSpPr>
            <a:spLocks noChangeShapeType="1"/>
          </p:cNvSpPr>
          <p:nvPr/>
        </p:nvSpPr>
        <p:spPr bwMode="auto">
          <a:xfrm>
            <a:off x="5435600" y="1916113"/>
            <a:ext cx="576263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3203575" y="1989138"/>
            <a:ext cx="4032250" cy="2879725"/>
            <a:chOff x="2018" y="1253"/>
            <a:chExt cx="2540" cy="1814"/>
          </a:xfrm>
        </p:grpSpPr>
        <p:sp>
          <p:nvSpPr>
            <p:cNvPr id="619547" name="Line 27"/>
            <p:cNvSpPr>
              <a:spLocks noChangeShapeType="1"/>
            </p:cNvSpPr>
            <p:nvPr/>
          </p:nvSpPr>
          <p:spPr bwMode="auto">
            <a:xfrm flipH="1">
              <a:off x="2018" y="2614"/>
              <a:ext cx="635" cy="45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9548" name="Line 28"/>
            <p:cNvSpPr>
              <a:spLocks noChangeShapeType="1"/>
            </p:cNvSpPr>
            <p:nvPr/>
          </p:nvSpPr>
          <p:spPr bwMode="auto">
            <a:xfrm flipH="1">
              <a:off x="2653" y="2160"/>
              <a:ext cx="635" cy="45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9549" name="Line 29"/>
            <p:cNvSpPr>
              <a:spLocks noChangeShapeType="1"/>
            </p:cNvSpPr>
            <p:nvPr/>
          </p:nvSpPr>
          <p:spPr bwMode="auto">
            <a:xfrm flipH="1">
              <a:off x="3288" y="1706"/>
              <a:ext cx="635" cy="45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9550" name="Line 30"/>
            <p:cNvSpPr>
              <a:spLocks noChangeShapeType="1"/>
            </p:cNvSpPr>
            <p:nvPr/>
          </p:nvSpPr>
          <p:spPr bwMode="auto">
            <a:xfrm flipH="1">
              <a:off x="3923" y="1253"/>
              <a:ext cx="635" cy="45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9" name="Straight Arrow Connector 38"/>
          <p:cNvCxnSpPr/>
          <p:nvPr/>
        </p:nvCxnSpPr>
        <p:spPr bwMode="auto">
          <a:xfrm rot="16200000" flipH="1" flipV="1">
            <a:off x="5508549" y="2204419"/>
            <a:ext cx="293684" cy="58260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2786050" y="3429000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  will win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3027920" y="3071810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●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28052" y="4572008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●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14810" y="4929198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 will win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1428728" y="4929198"/>
            <a:ext cx="2343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All  will be killed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3000364" y="4572008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●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7643834" y="285728"/>
            <a:ext cx="1103291" cy="214314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200" dirty="0" smtClean="0"/>
              <a:t>7.5. Warfare</a:t>
            </a:r>
            <a:endParaRPr lang="en-US" sz="1200" dirty="0"/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50" name="Footer Placeholder 4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7236296" y="1412776"/>
          <a:ext cx="1358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62" name="Equation" r:id="rId5" imgW="1358640" imgH="888840" progId="Equation.DSMT4">
                  <p:embed/>
                </p:oleObj>
              </mc:Choice>
              <mc:Fallback>
                <p:oleObj name="Equation" r:id="rId5" imgW="1358640" imgH="8888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1412776"/>
                        <a:ext cx="13589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49" name="Object 5"/>
          <p:cNvGraphicFramePr>
            <a:graphicFrameLocks noChangeAspect="1"/>
          </p:cNvGraphicFramePr>
          <p:nvPr/>
        </p:nvGraphicFramePr>
        <p:xfrm>
          <a:off x="6300192" y="3573016"/>
          <a:ext cx="12827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63" name="Equation" r:id="rId7" imgW="1282680" imgH="1079280" progId="Equation.DSMT4">
                  <p:embed/>
                </p:oleObj>
              </mc:Choice>
              <mc:Fallback>
                <p:oleObj name="Equation" r:id="rId7" imgW="1282680" imgH="10792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3573016"/>
                        <a:ext cx="12827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" name="Straight Arrow Connector 53"/>
          <p:cNvCxnSpPr/>
          <p:nvPr/>
        </p:nvCxnSpPr>
        <p:spPr bwMode="auto">
          <a:xfrm rot="10800000">
            <a:off x="6084168" y="3429000"/>
            <a:ext cx="504056" cy="21602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139952" y="1340768"/>
          <a:ext cx="12827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64" name="Equation" r:id="rId9" imgW="1282680" imgH="1079280" progId="Equation.DSMT4">
                  <p:embed/>
                </p:oleObj>
              </mc:Choice>
              <mc:Fallback>
                <p:oleObj name="Equation" r:id="rId9" imgW="1282680" imgH="10792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1340768"/>
                        <a:ext cx="12827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251520" y="260648"/>
            <a:ext cx="48542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Suppose G(0)=15000 is fixed</a:t>
            </a:r>
          </a:p>
          <a:p>
            <a:r>
              <a:rPr lang="en-US" dirty="0" smtClean="0"/>
              <a:t>Then min M(0) that M will</a:t>
            </a:r>
          </a:p>
          <a:p>
            <a:r>
              <a:rPr lang="en-US" dirty="0" smtClean="0"/>
              <a:t>win  is 10001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43" grpId="0" animBg="1"/>
      <p:bldP spid="619545" grpId="0" animBg="1"/>
      <p:bldP spid="56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Line 2"/>
          <p:cNvSpPr>
            <a:spLocks noChangeShapeType="1"/>
          </p:cNvSpPr>
          <p:nvPr/>
        </p:nvSpPr>
        <p:spPr bwMode="auto">
          <a:xfrm>
            <a:off x="1692275" y="4868863"/>
            <a:ext cx="5832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9523" name="Line 3"/>
          <p:cNvSpPr>
            <a:spLocks noChangeShapeType="1"/>
          </p:cNvSpPr>
          <p:nvPr/>
        </p:nvSpPr>
        <p:spPr bwMode="auto">
          <a:xfrm flipV="1">
            <a:off x="3203574" y="1844823"/>
            <a:ext cx="273" cy="467980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9524" name="Text Box 4"/>
          <p:cNvSpPr txBox="1">
            <a:spLocks noChangeArrowheads="1"/>
          </p:cNvSpPr>
          <p:nvPr/>
        </p:nvSpPr>
        <p:spPr bwMode="auto">
          <a:xfrm>
            <a:off x="7500958" y="4643446"/>
            <a:ext cx="5762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G</a:t>
            </a:r>
          </a:p>
        </p:txBody>
      </p:sp>
      <p:sp>
        <p:nvSpPr>
          <p:cNvPr id="619525" name="Text Box 5"/>
          <p:cNvSpPr txBox="1">
            <a:spLocks noChangeArrowheads="1"/>
          </p:cNvSpPr>
          <p:nvPr/>
        </p:nvSpPr>
        <p:spPr bwMode="auto">
          <a:xfrm>
            <a:off x="2411760" y="1916832"/>
            <a:ext cx="576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M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124074" y="2708275"/>
            <a:ext cx="1800224" cy="3600450"/>
            <a:chOff x="1338" y="1706"/>
            <a:chExt cx="1134" cy="2268"/>
          </a:xfrm>
        </p:grpSpPr>
        <p:sp>
          <p:nvSpPr>
            <p:cNvPr id="619527" name="Line 7"/>
            <p:cNvSpPr>
              <a:spLocks noChangeShapeType="1"/>
            </p:cNvSpPr>
            <p:nvPr/>
          </p:nvSpPr>
          <p:spPr bwMode="auto">
            <a:xfrm>
              <a:off x="2018" y="3067"/>
              <a:ext cx="227" cy="453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9528" name="Line 8"/>
            <p:cNvSpPr>
              <a:spLocks noChangeShapeType="1"/>
            </p:cNvSpPr>
            <p:nvPr/>
          </p:nvSpPr>
          <p:spPr bwMode="auto">
            <a:xfrm>
              <a:off x="2245" y="3521"/>
              <a:ext cx="227" cy="453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9529" name="Line 9"/>
            <p:cNvSpPr>
              <a:spLocks noChangeShapeType="1"/>
            </p:cNvSpPr>
            <p:nvPr/>
          </p:nvSpPr>
          <p:spPr bwMode="auto">
            <a:xfrm>
              <a:off x="1564" y="2160"/>
              <a:ext cx="227" cy="453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9530" name="Line 10"/>
            <p:cNvSpPr>
              <a:spLocks noChangeShapeType="1"/>
            </p:cNvSpPr>
            <p:nvPr/>
          </p:nvSpPr>
          <p:spPr bwMode="auto">
            <a:xfrm>
              <a:off x="1791" y="2614"/>
              <a:ext cx="227" cy="453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9532" name="Line 12"/>
            <p:cNvSpPr>
              <a:spLocks noChangeShapeType="1"/>
            </p:cNvSpPr>
            <p:nvPr/>
          </p:nvSpPr>
          <p:spPr bwMode="auto">
            <a:xfrm>
              <a:off x="1338" y="1706"/>
              <a:ext cx="227" cy="453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699792" y="2780928"/>
            <a:ext cx="2809875" cy="1152525"/>
            <a:chOff x="1610" y="1480"/>
            <a:chExt cx="1770" cy="726"/>
          </a:xfrm>
        </p:grpSpPr>
        <p:sp>
          <p:nvSpPr>
            <p:cNvPr id="619536" name="Arc 16"/>
            <p:cNvSpPr>
              <a:spLocks/>
            </p:cNvSpPr>
            <p:nvPr/>
          </p:nvSpPr>
          <p:spPr bwMode="auto">
            <a:xfrm rot="13076039" flipH="1">
              <a:off x="1610" y="1480"/>
              <a:ext cx="938" cy="726"/>
            </a:xfrm>
            <a:custGeom>
              <a:avLst/>
              <a:gdLst>
                <a:gd name="G0" fmla="+- 3765 0 0"/>
                <a:gd name="G1" fmla="+- 21600 0 0"/>
                <a:gd name="G2" fmla="+- 21600 0 0"/>
                <a:gd name="T0" fmla="*/ 0 w 23517"/>
                <a:gd name="T1" fmla="*/ 331 h 21600"/>
                <a:gd name="T2" fmla="*/ 23517 w 23517"/>
                <a:gd name="T3" fmla="*/ 12859 h 21600"/>
                <a:gd name="T4" fmla="*/ 3765 w 2351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517" h="21600" fill="none" extrusionOk="0">
                  <a:moveTo>
                    <a:pt x="-1" y="330"/>
                  </a:moveTo>
                  <a:cubicBezTo>
                    <a:pt x="1242" y="110"/>
                    <a:pt x="2502" y="-1"/>
                    <a:pt x="3765" y="0"/>
                  </a:cubicBezTo>
                  <a:cubicBezTo>
                    <a:pt x="12313" y="0"/>
                    <a:pt x="20057" y="5041"/>
                    <a:pt x="23517" y="12858"/>
                  </a:cubicBezTo>
                </a:path>
                <a:path w="23517" h="21600" stroke="0" extrusionOk="0">
                  <a:moveTo>
                    <a:pt x="-1" y="330"/>
                  </a:moveTo>
                  <a:cubicBezTo>
                    <a:pt x="1242" y="110"/>
                    <a:pt x="2502" y="-1"/>
                    <a:pt x="3765" y="0"/>
                  </a:cubicBezTo>
                  <a:cubicBezTo>
                    <a:pt x="12313" y="0"/>
                    <a:pt x="20057" y="5041"/>
                    <a:pt x="23517" y="12858"/>
                  </a:cubicBezTo>
                  <a:lnTo>
                    <a:pt x="3765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537" name="Line 17"/>
            <p:cNvSpPr>
              <a:spLocks noChangeShapeType="1"/>
            </p:cNvSpPr>
            <p:nvPr/>
          </p:nvSpPr>
          <p:spPr bwMode="auto">
            <a:xfrm rot="265110" flipV="1">
              <a:off x="2472" y="1616"/>
              <a:ext cx="908" cy="4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067177" y="2668588"/>
            <a:ext cx="1919289" cy="3294063"/>
            <a:chOff x="3696" y="1513"/>
            <a:chExt cx="1209" cy="2075"/>
          </a:xfrm>
        </p:grpSpPr>
        <p:sp>
          <p:nvSpPr>
            <p:cNvPr id="619539" name="Arc 19"/>
            <p:cNvSpPr>
              <a:spLocks/>
            </p:cNvSpPr>
            <p:nvPr/>
          </p:nvSpPr>
          <p:spPr bwMode="auto">
            <a:xfrm rot="-17157568" flipH="1" flipV="1">
              <a:off x="3640" y="2624"/>
              <a:ext cx="1020" cy="907"/>
            </a:xfrm>
            <a:custGeom>
              <a:avLst/>
              <a:gdLst>
                <a:gd name="G0" fmla="+- 6963 0 0"/>
                <a:gd name="G1" fmla="+- 21600 0 0"/>
                <a:gd name="G2" fmla="+- 21600 0 0"/>
                <a:gd name="T0" fmla="*/ 0 w 25574"/>
                <a:gd name="T1" fmla="*/ 1153 h 21600"/>
                <a:gd name="T2" fmla="*/ 25574 w 25574"/>
                <a:gd name="T3" fmla="*/ 10636 h 21600"/>
                <a:gd name="T4" fmla="*/ 6963 w 2557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574" h="21600" fill="none" extrusionOk="0">
                  <a:moveTo>
                    <a:pt x="0" y="1153"/>
                  </a:moveTo>
                  <a:cubicBezTo>
                    <a:pt x="2242" y="389"/>
                    <a:pt x="4594" y="-1"/>
                    <a:pt x="6963" y="0"/>
                  </a:cubicBezTo>
                  <a:cubicBezTo>
                    <a:pt x="14612" y="0"/>
                    <a:pt x="21691" y="4045"/>
                    <a:pt x="25573" y="10636"/>
                  </a:cubicBezTo>
                </a:path>
                <a:path w="25574" h="21600" stroke="0" extrusionOk="0">
                  <a:moveTo>
                    <a:pt x="0" y="1153"/>
                  </a:moveTo>
                  <a:cubicBezTo>
                    <a:pt x="2242" y="389"/>
                    <a:pt x="4594" y="-1"/>
                    <a:pt x="6963" y="0"/>
                  </a:cubicBezTo>
                  <a:cubicBezTo>
                    <a:pt x="14612" y="0"/>
                    <a:pt x="21691" y="4045"/>
                    <a:pt x="25573" y="10636"/>
                  </a:cubicBezTo>
                  <a:lnTo>
                    <a:pt x="6963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540" name="Line 20"/>
            <p:cNvSpPr>
              <a:spLocks noChangeShapeType="1"/>
            </p:cNvSpPr>
            <p:nvPr/>
          </p:nvSpPr>
          <p:spPr bwMode="auto">
            <a:xfrm rot="17675988">
              <a:off x="3892" y="1822"/>
              <a:ext cx="1322" cy="7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3203575" y="1989138"/>
            <a:ext cx="4032250" cy="2879725"/>
            <a:chOff x="2018" y="1253"/>
            <a:chExt cx="2540" cy="1814"/>
          </a:xfrm>
        </p:grpSpPr>
        <p:sp>
          <p:nvSpPr>
            <p:cNvPr id="619547" name="Line 27"/>
            <p:cNvSpPr>
              <a:spLocks noChangeShapeType="1"/>
            </p:cNvSpPr>
            <p:nvPr/>
          </p:nvSpPr>
          <p:spPr bwMode="auto">
            <a:xfrm flipH="1">
              <a:off x="2018" y="2614"/>
              <a:ext cx="635" cy="45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9548" name="Line 28"/>
            <p:cNvSpPr>
              <a:spLocks noChangeShapeType="1"/>
            </p:cNvSpPr>
            <p:nvPr/>
          </p:nvSpPr>
          <p:spPr bwMode="auto">
            <a:xfrm flipH="1">
              <a:off x="2653" y="2160"/>
              <a:ext cx="635" cy="45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9549" name="Line 29"/>
            <p:cNvSpPr>
              <a:spLocks noChangeShapeType="1"/>
            </p:cNvSpPr>
            <p:nvPr/>
          </p:nvSpPr>
          <p:spPr bwMode="auto">
            <a:xfrm flipH="1">
              <a:off x="3288" y="1706"/>
              <a:ext cx="635" cy="45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9550" name="Line 30"/>
            <p:cNvSpPr>
              <a:spLocks noChangeShapeType="1"/>
            </p:cNvSpPr>
            <p:nvPr/>
          </p:nvSpPr>
          <p:spPr bwMode="auto">
            <a:xfrm flipH="1">
              <a:off x="3923" y="1253"/>
              <a:ext cx="635" cy="45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627784" y="3861048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  will win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3000364" y="3456315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●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28052" y="4572008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●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14810" y="4929198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 will win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1428728" y="4929198"/>
            <a:ext cx="2343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All  will be killed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3000364" y="4572008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●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7643834" y="285728"/>
            <a:ext cx="1103291" cy="214314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200" dirty="0" smtClean="0"/>
              <a:t>7.5. Warfare</a:t>
            </a:r>
            <a:endParaRPr lang="en-US" sz="1200" dirty="0"/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50" name="Footer Placeholder 4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 flipH="1">
            <a:off x="395536" y="404664"/>
            <a:ext cx="4896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M(0)=10000 is fixed</a:t>
            </a:r>
          </a:p>
          <a:p>
            <a:r>
              <a:rPr lang="en-US" dirty="0" smtClean="0"/>
              <a:t>Then min G(0) that G will win </a:t>
            </a:r>
          </a:p>
          <a:p>
            <a:r>
              <a:rPr lang="en-US" dirty="0" smtClean="0"/>
              <a:t>is 15001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 bwMode="auto">
          <a:xfrm flipV="1">
            <a:off x="1115616" y="2996952"/>
            <a:ext cx="6768752" cy="144016"/>
          </a:xfrm>
          <a:prstGeom prst="line">
            <a:avLst/>
          </a:prstGeom>
          <a:noFill/>
          <a:ln w="38100" cap="flat" cmpd="sng" algn="ctr">
            <a:solidFill>
              <a:schemeClr val="accent4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59" name="Picture 2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4288" y="2132856"/>
            <a:ext cx="1444625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1" name="Straight Arrow Connector 60"/>
          <p:cNvCxnSpPr/>
          <p:nvPr/>
        </p:nvCxnSpPr>
        <p:spPr bwMode="auto">
          <a:xfrm rot="10800000" flipV="1">
            <a:off x="5940152" y="2636912"/>
            <a:ext cx="1080120" cy="3600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63173" name="Object 5"/>
          <p:cNvGraphicFramePr>
            <a:graphicFrameLocks noChangeAspect="1"/>
          </p:cNvGraphicFramePr>
          <p:nvPr/>
        </p:nvGraphicFramePr>
        <p:xfrm>
          <a:off x="6660232" y="980728"/>
          <a:ext cx="1358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87" name="Equation" r:id="rId5" imgW="1358640" imgH="888840" progId="Equation.DSMT4">
                  <p:embed/>
                </p:oleObj>
              </mc:Choice>
              <mc:Fallback>
                <p:oleObj name="Equation" r:id="rId5" imgW="1358640" imgH="8888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980728"/>
                        <a:ext cx="13589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1"/>
          <p:cNvGraphicFramePr>
            <a:graphicFrameLocks noChangeAspect="1"/>
          </p:cNvGraphicFramePr>
          <p:nvPr/>
        </p:nvGraphicFramePr>
        <p:xfrm>
          <a:off x="6300192" y="3140968"/>
          <a:ext cx="12827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88" name="Equation" r:id="rId7" imgW="1282680" imgH="1079280" progId="Equation.DSMT4">
                  <p:embed/>
                </p:oleObj>
              </mc:Choice>
              <mc:Fallback>
                <p:oleObj name="Equation" r:id="rId7" imgW="1282680" imgH="10792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3140968"/>
                        <a:ext cx="12827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4499992" y="1844824"/>
          <a:ext cx="12827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89" name="Equation" r:id="rId9" imgW="1282680" imgH="1079280" progId="Equation.DSMT4">
                  <p:embed/>
                </p:oleObj>
              </mc:Choice>
              <mc:Fallback>
                <p:oleObj name="Equation" r:id="rId9" imgW="1282680" imgH="10792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1844824"/>
                        <a:ext cx="12827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444208" y="5373216"/>
            <a:ext cx="1765227" cy="954107"/>
          </a:xfrm>
          <a:prstGeom prst="rect">
            <a:avLst/>
          </a:prstGeom>
          <a:noFill/>
          <a:ln>
            <a:solidFill>
              <a:srgbClr val="CC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   End  </a:t>
            </a:r>
          </a:p>
          <a:p>
            <a:r>
              <a:rPr lang="en-US" dirty="0" smtClean="0"/>
              <a:t>Chapter 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214414" y="428604"/>
          <a:ext cx="5279165" cy="1077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0" name="Equation" r:id="rId3" imgW="4292280" imgH="876240" progId="Equation.DSMT4">
                  <p:embed/>
                </p:oleObj>
              </mc:Choice>
              <mc:Fallback>
                <p:oleObj name="Equation" r:id="rId3" imgW="4292280" imgH="876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428604"/>
                        <a:ext cx="5279165" cy="10776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6572264" y="714356"/>
          <a:ext cx="644528" cy="436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1" name="Equation" r:id="rId5" imgW="431640" imgH="291960" progId="Equation.DSMT4">
                  <p:embed/>
                </p:oleObj>
              </mc:Choice>
              <mc:Fallback>
                <p:oleObj name="Equation" r:id="rId5" imgW="431640" imgH="291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64" y="714356"/>
                        <a:ext cx="644528" cy="4360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2976" y="1714488"/>
            <a:ext cx="122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Hence</a:t>
            </a:r>
            <a:endParaRPr lang="en-US" dirty="0"/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2786050" y="1785926"/>
          <a:ext cx="3214709" cy="398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2" name="Equation" r:id="rId7" imgW="2869920" imgH="355320" progId="Equation.DSMT4">
                  <p:embed/>
                </p:oleObj>
              </mc:Choice>
              <mc:Fallback>
                <p:oleObj name="Equation" r:id="rId7" imgW="2869920" imgH="3553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1785926"/>
                        <a:ext cx="3214709" cy="3982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42976" y="3143248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Thus</a:t>
            </a:r>
            <a:endParaRPr lang="en-US" dirty="0"/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2339752" y="3068960"/>
          <a:ext cx="48133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3" name="Equation" r:id="rId9" imgW="4813200" imgH="749160" progId="Equation.DSMT4">
                  <p:embed/>
                </p:oleObj>
              </mc:Choice>
              <mc:Fallback>
                <p:oleObj name="Equation" r:id="rId9" imgW="4813200" imgH="7491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068960"/>
                        <a:ext cx="48133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2699792" y="3861048"/>
          <a:ext cx="46482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4" name="Equation" r:id="rId11" imgW="4647960" imgH="749160" progId="Equation.DSMT4">
                  <p:embed/>
                </p:oleObj>
              </mc:Choice>
              <mc:Fallback>
                <p:oleObj name="Equation" r:id="rId11" imgW="4647960" imgH="7491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861048"/>
                        <a:ext cx="46482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85852" y="4929198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2928926" y="4929198"/>
          <a:ext cx="1536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5" name="Equation" r:id="rId13" imgW="1536480" imgH="876240" progId="Equation.DSMT4">
                  <p:embed/>
                </p:oleObj>
              </mc:Choice>
              <mc:Fallback>
                <p:oleObj name="Equation" r:id="rId13" imgW="1536480" imgH="8762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4929198"/>
                        <a:ext cx="15367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2714612" y="2357430"/>
          <a:ext cx="3644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6" name="Equation" r:id="rId15" imgW="3644640" imgH="393480" progId="Equation.DSMT4">
                  <p:embed/>
                </p:oleObj>
              </mc:Choice>
              <mc:Fallback>
                <p:oleObj name="Equation" r:id="rId15" imgW="3644640" imgH="3934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2357430"/>
                        <a:ext cx="3644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36953" y="378904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Eigenvalue</a:t>
            </a:r>
            <a:endParaRPr lang="en-US" sz="2400" dirty="0" smtClean="0"/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1878322" y="3571876"/>
            <a:ext cx="479100" cy="21716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6715140" y="285728"/>
            <a:ext cx="2214578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7.1 Solving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System of ODEs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10E7-2339-4EE6-9475-A6B5B16EEA6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622"/>
  <p:tag name="DEFAULTHEIGHT" val="47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left[ \begin{array}{c}&#10;15000 \\&#10;10000&#10;\end{array} \right]&#10; 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89"/>
  <p:tag name="PICTUREFILESIZE" val="609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left[ \begin{array}{c}&#10;15000 \\&#10;10000&#10;\end{array} \right]&#10; 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89"/>
  <p:tag name="PICTUREFILESIZE" val="6093"/>
</p:tagLst>
</file>

<file path=ppt/theme/theme1.xml><?xml version="1.0" encoding="utf-8"?>
<a:theme xmlns:a="http://schemas.openxmlformats.org/drawingml/2006/main" name="MA1101">
  <a:themeElements>
    <a:clrScheme name="">
      <a:dk1>
        <a:srgbClr val="000066"/>
      </a:dk1>
      <a:lt1>
        <a:srgbClr val="FFFFCC"/>
      </a:lt1>
      <a:dk2>
        <a:srgbClr val="990033"/>
      </a:dk2>
      <a:lt2>
        <a:srgbClr val="666633"/>
      </a:lt2>
      <a:accent1>
        <a:srgbClr val="339933"/>
      </a:accent1>
      <a:accent2>
        <a:srgbClr val="FF0000"/>
      </a:accent2>
      <a:accent3>
        <a:srgbClr val="FFFFE2"/>
      </a:accent3>
      <a:accent4>
        <a:srgbClr val="000056"/>
      </a:accent4>
      <a:accent5>
        <a:srgbClr val="ADCAAD"/>
      </a:accent5>
      <a:accent6>
        <a:srgbClr val="E70000"/>
      </a:accent6>
      <a:hlink>
        <a:srgbClr val="0000CC"/>
      </a:hlink>
      <a:folHlink>
        <a:srgbClr val="0000CC"/>
      </a:folHlink>
    </a:clrScheme>
    <a:fontScheme name="MA11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A11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11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8">
        <a:dk1>
          <a:srgbClr val="000066"/>
        </a:dk1>
        <a:lt1>
          <a:srgbClr val="FFFFCC"/>
        </a:lt1>
        <a:dk2>
          <a:srgbClr val="990033"/>
        </a:dk2>
        <a:lt2>
          <a:srgbClr val="666633"/>
        </a:lt2>
        <a:accent1>
          <a:srgbClr val="339933"/>
        </a:accent1>
        <a:accent2>
          <a:srgbClr val="FF0000"/>
        </a:accent2>
        <a:accent3>
          <a:srgbClr val="FFFFE2"/>
        </a:accent3>
        <a:accent4>
          <a:srgbClr val="000056"/>
        </a:accent4>
        <a:accent5>
          <a:srgbClr val="ADCAAD"/>
        </a:accent5>
        <a:accent6>
          <a:srgbClr val="E70000"/>
        </a:accent6>
        <a:hlink>
          <a:srgbClr val="66FF33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Data\Microsoft\Templates\MA1101.pot</Template>
  <TotalTime>12315</TotalTime>
  <Words>3272</Words>
  <Application>Microsoft Office PowerPoint</Application>
  <PresentationFormat>On-screen Show (4:3)</PresentationFormat>
  <Paragraphs>794</Paragraphs>
  <Slides>87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87</vt:i4>
      </vt:variant>
    </vt:vector>
  </HeadingPairs>
  <TitlesOfParts>
    <vt:vector size="90" baseType="lpstr">
      <vt:lpstr>MA1101</vt:lpstr>
      <vt:lpstr>Equation</vt:lpstr>
      <vt:lpstr>MathType 6.0 Equation</vt:lpstr>
      <vt:lpstr>MA1506 Mathematics II</vt:lpstr>
      <vt:lpstr>7.1 Solving Linear System of ODEs</vt:lpstr>
      <vt:lpstr>An old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There are three cases</vt:lpstr>
      <vt:lpstr>PowerPoint Presentation</vt:lpstr>
      <vt:lpstr>Case 2: Two complex roots (eigenvalues)</vt:lpstr>
      <vt:lpstr>PowerPoint Presentation</vt:lpstr>
      <vt:lpstr>PowerPoint Presentation</vt:lpstr>
      <vt:lpstr>Do we need to consider </vt:lpstr>
      <vt:lpstr>Case 3: Only one real root (eigenvalue)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Remark:</vt:lpstr>
      <vt:lpstr>Remark: 2nd order ODE is a special case of                 systems of ODE</vt:lpstr>
      <vt:lpstr>PowerPoint Presentation</vt:lpstr>
      <vt:lpstr>7.2  Stability of equilibrium solution </vt:lpstr>
      <vt:lpstr>Are there other constant solutions?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2: Two complex eigenvalues</vt:lpstr>
      <vt:lpstr>PowerPoint Presentation</vt:lpstr>
      <vt:lpstr>For Case1 and Case 2</vt:lpstr>
      <vt:lpstr>7.3 Phase plane and classification of zero solution </vt:lpstr>
      <vt:lpstr>7.3 Phase plane</vt:lpstr>
      <vt:lpstr>Case 1: Two real eigenvalues</vt:lpstr>
      <vt:lpstr>7.3 Phase plane</vt:lpstr>
      <vt:lpstr>7.3 Phase plane</vt:lpstr>
      <vt:lpstr>7.3 Phase plane</vt:lpstr>
      <vt:lpstr>7.3 Phase plane</vt:lpstr>
      <vt:lpstr>7.3 Phase plane</vt:lpstr>
      <vt:lpstr>7.3 Phase plane</vt:lpstr>
      <vt:lpstr>7.3 Phase plane</vt:lpstr>
      <vt:lpstr>Another Example:</vt:lpstr>
      <vt:lpstr>7.3 Phase plane</vt:lpstr>
      <vt:lpstr>In general, suppose two eigenvalues are negative</vt:lpstr>
      <vt:lpstr>7.3 Phase plane</vt:lpstr>
      <vt:lpstr>PowerPoint Presentation</vt:lpstr>
      <vt:lpstr>7.3 Phase plane</vt:lpstr>
      <vt:lpstr>Web Application</vt:lpstr>
      <vt:lpstr>(3) Two real eigenvalues with opposite signs</vt:lpstr>
      <vt:lpstr>7.3 Phase plane</vt:lpstr>
      <vt:lpstr>PowerPoint Presentation</vt:lpstr>
      <vt:lpstr>7.3 Phase plane</vt:lpstr>
      <vt:lpstr>Web Application</vt:lpstr>
      <vt:lpstr>7.3 Phase plane</vt:lpstr>
      <vt:lpstr>Eigenvalues are given by</vt:lpstr>
      <vt:lpstr> Case 2: Complex Eigenvalues </vt:lpstr>
      <vt:lpstr>PowerPoint Presentation</vt:lpstr>
      <vt:lpstr>PowerPoint Presentation</vt:lpstr>
      <vt:lpstr>PowerPoint Presentation</vt:lpstr>
      <vt:lpstr>7.3 Phase plane</vt:lpstr>
      <vt:lpstr>How to determine clockwise or anticlockwise</vt:lpstr>
      <vt:lpstr>7.3 Phase plane</vt:lpstr>
      <vt:lpstr>7.3 Phase plane</vt:lpstr>
      <vt:lpstr>7.3 Phase plane</vt:lpstr>
      <vt:lpstr>7.3 Phase plane</vt:lpstr>
      <vt:lpstr>Summary</vt:lpstr>
      <vt:lpstr>7.3 Phase plane</vt:lpstr>
      <vt:lpstr>7.4 Romeo and Juliet</vt:lpstr>
      <vt:lpstr>7.4 Romeo and Juliet</vt:lpstr>
      <vt:lpstr>7.4 Romeo and Juliet</vt:lpstr>
      <vt:lpstr>7.4 Romeo and Juliet</vt:lpstr>
      <vt:lpstr>Web Application</vt:lpstr>
      <vt:lpstr>7.5 Warfare</vt:lpstr>
      <vt:lpstr>7.5. Warfare</vt:lpstr>
      <vt:lpstr>7.5. Warfare</vt:lpstr>
      <vt:lpstr>7.5. Warfare</vt:lpstr>
      <vt:lpstr>7.5. Warfare</vt:lpstr>
      <vt:lpstr>7.5. Warfare</vt:lpstr>
      <vt:lpstr>7.5. Warfare</vt:lpstr>
    </vt:vector>
  </TitlesOfParts>
  <Company>National University of Singapore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20</dc:title>
  <dc:creator>Chew Tuan Seng</dc:creator>
  <cp:lastModifiedBy>Chew Tuan Seng</cp:lastModifiedBy>
  <cp:revision>977</cp:revision>
  <dcterms:created xsi:type="dcterms:W3CDTF">2002-08-22T02:51:55Z</dcterms:created>
  <dcterms:modified xsi:type="dcterms:W3CDTF">2014-03-03T05:25:48Z</dcterms:modified>
</cp:coreProperties>
</file>