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7" r:id="rId2"/>
    <p:sldId id="342" r:id="rId3"/>
    <p:sldId id="264" r:id="rId4"/>
    <p:sldId id="258" r:id="rId5"/>
    <p:sldId id="265" r:id="rId6"/>
    <p:sldId id="266" r:id="rId7"/>
    <p:sldId id="267" r:id="rId8"/>
    <p:sldId id="268" r:id="rId9"/>
    <p:sldId id="279" r:id="rId10"/>
    <p:sldId id="280" r:id="rId11"/>
    <p:sldId id="281" r:id="rId12"/>
    <p:sldId id="283" r:id="rId13"/>
    <p:sldId id="286" r:id="rId14"/>
    <p:sldId id="287" r:id="rId15"/>
    <p:sldId id="288" r:id="rId16"/>
    <p:sldId id="289" r:id="rId17"/>
    <p:sldId id="282" r:id="rId18"/>
    <p:sldId id="292" r:id="rId19"/>
    <p:sldId id="335" r:id="rId20"/>
    <p:sldId id="290" r:id="rId21"/>
    <p:sldId id="291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8" r:id="rId37"/>
    <p:sldId id="309" r:id="rId38"/>
    <p:sldId id="310" r:id="rId39"/>
    <p:sldId id="311" r:id="rId40"/>
    <p:sldId id="312" r:id="rId41"/>
    <p:sldId id="336" r:id="rId42"/>
    <p:sldId id="316" r:id="rId43"/>
    <p:sldId id="313" r:id="rId44"/>
    <p:sldId id="314" r:id="rId45"/>
    <p:sldId id="317" r:id="rId46"/>
    <p:sldId id="341" r:id="rId47"/>
    <p:sldId id="340" r:id="rId48"/>
    <p:sldId id="318" r:id="rId49"/>
    <p:sldId id="319" r:id="rId50"/>
    <p:sldId id="320" r:id="rId51"/>
    <p:sldId id="321" r:id="rId52"/>
    <p:sldId id="322" r:id="rId53"/>
    <p:sldId id="324" r:id="rId54"/>
    <p:sldId id="325" r:id="rId55"/>
    <p:sldId id="326" r:id="rId56"/>
    <p:sldId id="327" r:id="rId57"/>
    <p:sldId id="328" r:id="rId58"/>
    <p:sldId id="337" r:id="rId59"/>
    <p:sldId id="329" r:id="rId60"/>
    <p:sldId id="330" r:id="rId61"/>
    <p:sldId id="338" r:id="rId62"/>
    <p:sldId id="339" r:id="rId63"/>
    <p:sldId id="270" r:id="rId64"/>
    <p:sldId id="272" r:id="rId65"/>
    <p:sldId id="273" r:id="rId66"/>
    <p:sldId id="276" r:id="rId67"/>
    <p:sldId id="277" r:id="rId68"/>
    <p:sldId id="332" r:id="rId69"/>
    <p:sldId id="334" r:id="rId70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5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78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121.wmf"/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03.wmf"/><Relationship Id="rId1" Type="http://schemas.openxmlformats.org/officeDocument/2006/relationships/image" Target="../media/image12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78.wmf"/><Relationship Id="rId4" Type="http://schemas.openxmlformats.org/officeDocument/2006/relationships/image" Target="../media/image12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78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78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78.wmf"/><Relationship Id="rId4" Type="http://schemas.openxmlformats.org/officeDocument/2006/relationships/image" Target="../media/image1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3.wmf"/><Relationship Id="rId6" Type="http://schemas.openxmlformats.org/officeDocument/2006/relationships/image" Target="../media/image144.wmf"/><Relationship Id="rId5" Type="http://schemas.openxmlformats.org/officeDocument/2006/relationships/image" Target="../media/image136.wmf"/><Relationship Id="rId4" Type="http://schemas.openxmlformats.org/officeDocument/2006/relationships/image" Target="../media/image14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03.wmf"/><Relationship Id="rId1" Type="http://schemas.openxmlformats.org/officeDocument/2006/relationships/image" Target="../media/image16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69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70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5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3.wmf"/><Relationship Id="rId5" Type="http://schemas.openxmlformats.org/officeDocument/2006/relationships/image" Target="../media/image18.wmf"/><Relationship Id="rId4" Type="http://schemas.openxmlformats.org/officeDocument/2006/relationships/image" Target="../media/image17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image" Target="../media/image17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031" cy="4927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226" y="1"/>
            <a:ext cx="2919031" cy="4927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FF5B3-A4E7-48DC-A95C-6F102EB7CC6F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9031" cy="4927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226" y="9372003"/>
            <a:ext cx="2919031" cy="4927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29426-66A2-49F5-BC24-47744ED2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3316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03C3539-5B0E-440C-8EC2-67125C79480C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BCEFF6-4141-4E76-8BDC-A2967ACDC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EFF6-4141-4E76-8BDC-A2967ACDC4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EFF6-4141-4E76-8BDC-A2967ACDC4E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0193B-CCE8-4104-B176-786A4D7FD2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EFF6-4141-4E76-8BDC-A2967ACDC4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EFF6-4141-4E76-8BDC-A2967ACDC4E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4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EFF6-4141-4E76-8BDC-A2967ACDC4E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EFF6-4141-4E76-8BDC-A2967ACDC4E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EFF6-4141-4E76-8BDC-A2967ACDC4E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EFF6-4141-4E76-8BDC-A2967ACDC4E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EFF6-4141-4E76-8BDC-A2967ACDC4E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4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879-C2E6-47ED-A71C-9637D4AB7DDB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4BC-C679-48F3-965E-C1FDA0F4F2FB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67A1-769B-45F8-A1CA-E9CD2299FAE1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01A-6594-4E2D-8E2D-735478B4F309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491-F817-4F55-BC98-94B34C3AACB7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6D2-F3A4-4EB4-A684-F846F448D6AB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56A0-1287-42A9-A05E-ACB1E45B4366}" type="datetime1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E95A-332F-4096-8687-EC5587D697C0}" type="datetime1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7B1-AF74-4BD0-8E2B-EDE4B85AEFAB}" type="datetime1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BE9-8A6A-4D59-A730-02B1F5C51C7D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D2E9-BC14-4284-A834-923770233018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D37A-E1E7-4390-AB77-ABBA9E5D0DE2}" type="datetime1">
              <a:rPr lang="en-US" smtClean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Chew T S MA1506-14 Chapter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png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42.png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41.pn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44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5.png"/><Relationship Id="rId4" Type="http://schemas.openxmlformats.org/officeDocument/2006/relationships/image" Target="../media/image340.png"/><Relationship Id="rId9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62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10.png"/><Relationship Id="rId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1.png"/><Relationship Id="rId5" Type="http://schemas.openxmlformats.org/officeDocument/2006/relationships/image" Target="../media/image68.png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65.wmf"/><Relationship Id="rId9" Type="http://schemas.openxmlformats.org/officeDocument/2006/relationships/image" Target="../media/image6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72.png"/><Relationship Id="rId7" Type="http://schemas.openxmlformats.org/officeDocument/2006/relationships/image" Target="../media/image70.wmf"/><Relationship Id="rId12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3.png"/><Relationship Id="rId3" Type="http://schemas.openxmlformats.org/officeDocument/2006/relationships/video" Target="../media/media1.gi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7.wmf"/><Relationship Id="rId2" Type="http://schemas.microsoft.com/office/2007/relationships/media" Target="../media/media1.gi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6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7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oleObject" Target="../embeddings/oleObject90.bin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6.wmf"/><Relationship Id="rId1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7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1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oleObject" Target="../embeddings/oleObject118.bin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9.wmf"/><Relationship Id="rId11" Type="http://schemas.openxmlformats.org/officeDocument/2006/relationships/image" Target="../media/image120.wmf"/><Relationship Id="rId5" Type="http://schemas.openxmlformats.org/officeDocument/2006/relationships/oleObject" Target="../embeddings/oleObject119.bin"/><Relationship Id="rId10" Type="http://schemas.openxmlformats.org/officeDocument/2006/relationships/oleObject" Target="../embeddings/oleObject121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2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6.png"/><Relationship Id="rId5" Type="http://schemas.openxmlformats.org/officeDocument/2006/relationships/image" Target="../media/image94.wmf"/><Relationship Id="rId10" Type="http://schemas.openxmlformats.org/officeDocument/2006/relationships/image" Target="../media/image125.png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9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image" Target="../media/image1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image" Target="../media/image136.png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27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29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3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50.bin"/><Relationship Id="rId3" Type="http://schemas.openxmlformats.org/officeDocument/2006/relationships/video" Target="../media/media1.gif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39.wmf"/><Relationship Id="rId2" Type="http://schemas.microsoft.com/office/2007/relationships/media" Target="../media/media1.gi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image" Target="../media/image73.png"/><Relationship Id="rId10" Type="http://schemas.openxmlformats.org/officeDocument/2006/relationships/image" Target="../media/image138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29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5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43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4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6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4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7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7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oleObject" Target="../embeddings/oleObject176.bin"/><Relationship Id="rId7" Type="http://schemas.openxmlformats.org/officeDocument/2006/relationships/image" Target="../media/image1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60.wmf"/><Relationship Id="rId9" Type="http://schemas.openxmlformats.org/officeDocument/2006/relationships/image" Target="../media/image16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79.bin"/><Relationship Id="rId1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8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6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08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1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70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9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7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7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01.bin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72.png"/><Relationship Id="rId7" Type="http://schemas.openxmlformats.org/officeDocument/2006/relationships/image" Target="../media/image175.wmf"/><Relationship Id="rId12" Type="http://schemas.openxmlformats.org/officeDocument/2006/relationships/image" Target="../media/image1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76.png"/><Relationship Id="rId5" Type="http://schemas.openxmlformats.org/officeDocument/2006/relationships/image" Target="../media/image5.wmf"/><Relationship Id="rId10" Type="http://schemas.openxmlformats.org/officeDocument/2006/relationships/image" Target="../media/image175.png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7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image" Target="../media/image17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04.bin"/><Relationship Id="rId5" Type="http://schemas.openxmlformats.org/officeDocument/2006/relationships/image" Target="../media/image179.png"/><Relationship Id="rId10" Type="http://schemas.openxmlformats.org/officeDocument/2006/relationships/image" Target="../media/image180.png"/><Relationship Id="rId4" Type="http://schemas.openxmlformats.org/officeDocument/2006/relationships/image" Target="../media/image173.png"/><Relationship Id="rId9" Type="http://schemas.openxmlformats.org/officeDocument/2006/relationships/image" Target="../media/image175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09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17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14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1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17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18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3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3" Type="http://schemas.openxmlformats.org/officeDocument/2006/relationships/oleObject" Target="../embeddings/oleObject232.bin"/><Relationship Id="rId7" Type="http://schemas.openxmlformats.org/officeDocument/2006/relationships/image" Target="../media/image17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175.wmf"/><Relationship Id="rId9" Type="http://schemas.openxmlformats.org/officeDocument/2006/relationships/image" Target="../media/image3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Chapter 8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8229600" cy="160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Partial Differential equations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3962400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PDEs</a:t>
            </a:r>
            <a:endParaRPr lang="en-US" sz="4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533400"/>
            <a:ext cx="7772400" cy="1520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MA1506</a:t>
            </a:r>
            <a:b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Mathematics II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6178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shall write down  solutions of</a:t>
            </a:r>
          </a:p>
          <a:p>
            <a:r>
              <a:rPr lang="en-US" sz="2800" dirty="0" smtClean="0"/>
              <a:t> Sturm-</a:t>
            </a:r>
            <a:r>
              <a:rPr lang="en-US" sz="2800" dirty="0" err="1" smtClean="0"/>
              <a:t>Liouville</a:t>
            </a:r>
            <a:r>
              <a:rPr lang="en-US" sz="2800" dirty="0" smtClean="0"/>
              <a:t> equation without proofs.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79576"/>
            <a:ext cx="1130438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Case 1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33600" y="1411307"/>
                <a:ext cx="12210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𝜆</m:t>
                      </m:r>
                      <m:r>
                        <a:rPr lang="en-US" sz="280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11307"/>
                <a:ext cx="122106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327219" y="2000905"/>
            <a:ext cx="367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Zero is the only solution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913" y="2564367"/>
            <a:ext cx="1130438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Case 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77026" y="2641311"/>
                <a:ext cx="11183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𝜆</m:t>
                      </m:r>
                      <m:r>
                        <a:rPr lang="en-US" sz="28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26" y="2641311"/>
                <a:ext cx="111838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489144" y="3352800"/>
            <a:ext cx="367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Zero is the only solution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3878162"/>
            <a:ext cx="1130438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Case 3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50435" y="3955106"/>
                <a:ext cx="11199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𝜆</m:t>
                      </m:r>
                      <m:r>
                        <a:rPr lang="en-US" sz="280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35" y="3955106"/>
                <a:ext cx="111998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06309" y="4525951"/>
            <a:ext cx="3602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 are two subcases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19150" y="5049171"/>
            <a:ext cx="163243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Subcase 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98264" y="504917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114799" y="4804118"/>
                <a:ext cx="3747244" cy="923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𝜆</m:t>
                      </m:r>
                      <m:r>
                        <a:rPr lang="en-US" sz="2800">
                          <a:latin typeface="Cambria Math"/>
                        </a:rPr>
                        <m:t>≠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>
                          <a:latin typeface="Cambria Math"/>
                        </a:rPr>
                        <m:t>=1,2,...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4804118"/>
                <a:ext cx="3747244" cy="9235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372040" y="5727704"/>
            <a:ext cx="367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Zero is the only solution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82205"/>
              </p:ext>
            </p:extLst>
          </p:nvPr>
        </p:nvGraphicFramePr>
        <p:xfrm>
          <a:off x="4038600" y="21590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9" name="Equation" r:id="rId7" imgW="914400" imgH="267840" progId="Equation.DSMT4">
                  <p:embed/>
                </p:oleObj>
              </mc:Choice>
              <mc:Fallback>
                <p:oleObj name="Equation" r:id="rId7" imgW="914400" imgH="26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2159000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775455"/>
              </p:ext>
            </p:extLst>
          </p:nvPr>
        </p:nvGraphicFramePr>
        <p:xfrm>
          <a:off x="3942600" y="4323802"/>
          <a:ext cx="3416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0" name="Equation" r:id="rId9" imgW="3416040" imgH="368280" progId="Equation.DSMT4">
                  <p:embed/>
                </p:oleObj>
              </mc:Choice>
              <mc:Fallback>
                <p:oleObj name="Equation" r:id="rId9" imgW="34160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2600" y="4323802"/>
                        <a:ext cx="3416300" cy="3683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05940"/>
              </p:ext>
            </p:extLst>
          </p:nvPr>
        </p:nvGraphicFramePr>
        <p:xfrm>
          <a:off x="4007221" y="3927268"/>
          <a:ext cx="198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1" name="Equation" r:id="rId11" imgW="1981080" imgH="304560" progId="Equation.DSMT4">
                  <p:embed/>
                </p:oleObj>
              </mc:Choice>
              <mc:Fallback>
                <p:oleObj name="Equation" r:id="rId11" imgW="1981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07221" y="3927268"/>
                        <a:ext cx="1981200" cy="3048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840714"/>
              </p:ext>
            </p:extLst>
          </p:nvPr>
        </p:nvGraphicFramePr>
        <p:xfrm>
          <a:off x="5988421" y="3876020"/>
          <a:ext cx="965709" cy="38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Equation" r:id="rId13" imgW="609480" imgH="241200" progId="Equation.DSMT4">
                  <p:embed/>
                </p:oleObj>
              </mc:Choice>
              <mc:Fallback>
                <p:oleObj name="Equation" r:id="rId13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88421" y="3876020"/>
                        <a:ext cx="965709" cy="38226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93937"/>
              </p:ext>
            </p:extLst>
          </p:nvPr>
        </p:nvGraphicFramePr>
        <p:xfrm>
          <a:off x="5988421" y="5572391"/>
          <a:ext cx="198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Equation" r:id="rId15" imgW="1981080" imgH="304560" progId="Equation.DSMT4">
                  <p:embed/>
                </p:oleObj>
              </mc:Choice>
              <mc:Fallback>
                <p:oleObj name="Equation" r:id="rId15" imgW="198108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421" y="5572391"/>
                        <a:ext cx="1981200" cy="304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68470"/>
              </p:ext>
            </p:extLst>
          </p:nvPr>
        </p:nvGraphicFramePr>
        <p:xfrm>
          <a:off x="6004187" y="5989314"/>
          <a:ext cx="1981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4" name="Equation" r:id="rId17" imgW="1981080" imgH="368280" progId="Equation.DSMT4">
                  <p:embed/>
                </p:oleObj>
              </mc:Choice>
              <mc:Fallback>
                <p:oleObj name="Equation" r:id="rId17" imgW="19810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04187" y="5989314"/>
                        <a:ext cx="1981200" cy="3683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39437"/>
              </p:ext>
            </p:extLst>
          </p:nvPr>
        </p:nvGraphicFramePr>
        <p:xfrm>
          <a:off x="4038600" y="21590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5" name="Equation" r:id="rId19" imgW="914400" imgH="267840" progId="Equation.DSMT4">
                  <p:embed/>
                </p:oleObj>
              </mc:Choice>
              <mc:Fallback>
                <p:oleObj name="Equation" r:id="rId19" imgW="914400" imgH="26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2159000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3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66410"/>
            <a:ext cx="1632435" cy="523220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Subcase 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38400" y="253087"/>
                <a:ext cx="3747244" cy="923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𝜆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>
                          <a:latin typeface="Cambria Math"/>
                        </a:rPr>
                        <m:t>=1,2,...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3087"/>
                <a:ext cx="3747244" cy="9235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13435" y="1405107"/>
                <a:ext cx="3747244" cy="9235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𝜆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>
                          <a:latin typeface="Cambria Math"/>
                        </a:rPr>
                        <m:t>=1,2,...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35" y="1405107"/>
                <a:ext cx="3747244" cy="9235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019800" y="1605290"/>
            <a:ext cx="2762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alled  eigenvalue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" y="1605290"/>
            <a:ext cx="143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each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2367120"/>
            <a:ext cx="4391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here exists nonzero solution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544500" y="3328871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alled  </a:t>
            </a:r>
            <a:r>
              <a:rPr lang="en-US" sz="2800" dirty="0" err="1" smtClean="0"/>
              <a:t>eigenfunction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10940" y="3124200"/>
                <a:ext cx="4036633" cy="93256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𝑋</m:t>
                      </m:r>
                      <m:r>
                        <a:rPr lang="en-US" sz="3200"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40" y="3124200"/>
                <a:ext cx="4036633" cy="9325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533400" y="4495799"/>
            <a:ext cx="421417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case  is very important 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52924"/>
              </p:ext>
            </p:extLst>
          </p:nvPr>
        </p:nvGraphicFramePr>
        <p:xfrm>
          <a:off x="6911975" y="4343400"/>
          <a:ext cx="97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Equation" r:id="rId6" imgW="977760" imgH="304560" progId="Equation.DSMT4">
                  <p:embed/>
                </p:oleObj>
              </mc:Choice>
              <mc:Fallback>
                <p:oleObj name="Equation" r:id="rId6" imgW="977760" imgH="3045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4343400"/>
                        <a:ext cx="9779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711554"/>
              </p:ext>
            </p:extLst>
          </p:nvPr>
        </p:nvGraphicFramePr>
        <p:xfrm>
          <a:off x="6410604" y="4834869"/>
          <a:ext cx="1981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Equation" r:id="rId8" imgW="1981080" imgH="368280" progId="Equation.DSMT4">
                  <p:embed/>
                </p:oleObj>
              </mc:Choice>
              <mc:Fallback>
                <p:oleObj name="Equation" r:id="rId8" imgW="1981080" imgH="368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604" y="4834869"/>
                        <a:ext cx="1981200" cy="368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86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5" grpId="0"/>
      <p:bldP spid="17" grpId="0"/>
      <p:bldP spid="19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447" y="114299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16002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</a:t>
            </a:r>
            <a:endParaRPr lang="en-US" sz="3200" dirty="0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209022"/>
              </p:ext>
            </p:extLst>
          </p:nvPr>
        </p:nvGraphicFramePr>
        <p:xfrm>
          <a:off x="6500812" y="838200"/>
          <a:ext cx="12192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2" name="Equation" r:id="rId3" imgW="888840" imgH="266400" progId="Equation.DSMT4">
                  <p:embed/>
                </p:oleObj>
              </mc:Choice>
              <mc:Fallback>
                <p:oleObj name="Equation" r:id="rId3" imgW="888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2" y="838200"/>
                        <a:ext cx="12192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033902"/>
              </p:ext>
            </p:extLst>
          </p:nvPr>
        </p:nvGraphicFramePr>
        <p:xfrm>
          <a:off x="6433603" y="1717962"/>
          <a:ext cx="1286711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3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603" y="1717962"/>
                        <a:ext cx="1286711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393269"/>
              </p:ext>
            </p:extLst>
          </p:nvPr>
        </p:nvGraphicFramePr>
        <p:xfrm>
          <a:off x="777875" y="922338"/>
          <a:ext cx="43164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4" name="Equation" r:id="rId7" imgW="4736880" imgH="952200" progId="Equation.DSMT4">
                  <p:embed/>
                </p:oleObj>
              </mc:Choice>
              <mc:Fallback>
                <p:oleObj name="Equation" r:id="rId7" imgW="47368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922338"/>
                        <a:ext cx="431641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eft Brace 16"/>
          <p:cNvSpPr/>
          <p:nvPr/>
        </p:nvSpPr>
        <p:spPr>
          <a:xfrm>
            <a:off x="4686299" y="3347022"/>
            <a:ext cx="3048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01261" y="685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01261" y="16001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817661" y="309086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1143000" y="2286000"/>
            <a:ext cx="5623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  m, n are positive integers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49985" y="234134"/>
            <a:ext cx="340497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Some special integrals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189117"/>
              </p:ext>
            </p:extLst>
          </p:nvPr>
        </p:nvGraphicFramePr>
        <p:xfrm>
          <a:off x="725852" y="3417158"/>
          <a:ext cx="39703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5" name="Equation" r:id="rId9" imgW="4838400" imgH="952200" progId="Equation.DSMT4">
                  <p:embed/>
                </p:oleObj>
              </mc:Choice>
              <mc:Fallback>
                <p:oleObj name="Equation" r:id="rId9" imgW="4838400" imgH="952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52" y="3417158"/>
                        <a:ext cx="39703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" y="3552824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</a:t>
            </a:r>
            <a:endParaRPr lang="en-US" sz="3200" dirty="0"/>
          </a:p>
        </p:txBody>
      </p:sp>
      <p:sp>
        <p:nvSpPr>
          <p:cNvPr id="28" name="Left Brace 27"/>
          <p:cNvSpPr/>
          <p:nvPr/>
        </p:nvSpPr>
        <p:spPr>
          <a:xfrm>
            <a:off x="4957762" y="978187"/>
            <a:ext cx="3048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40003" y="30908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215237" y="39690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019800" y="7106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5821889" y="396903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78111"/>
              </p:ext>
            </p:extLst>
          </p:nvPr>
        </p:nvGraphicFramePr>
        <p:xfrm>
          <a:off x="6381215" y="3182937"/>
          <a:ext cx="121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6" name="Equation" r:id="rId11" imgW="888614" imgH="266584" progId="Equation.DSMT4">
                  <p:embed/>
                </p:oleObj>
              </mc:Choice>
              <mc:Fallback>
                <p:oleObj name="Equation" r:id="rId11" imgW="888614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215" y="3182937"/>
                        <a:ext cx="121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37359"/>
              </p:ext>
            </p:extLst>
          </p:nvPr>
        </p:nvGraphicFramePr>
        <p:xfrm>
          <a:off x="6446837" y="4086797"/>
          <a:ext cx="1287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7" name="Equation" r:id="rId12" imgW="888614" imgH="241195" progId="Equation.DSMT4">
                  <p:embed/>
                </p:oleObj>
              </mc:Choice>
              <mc:Fallback>
                <p:oleObj name="Equation" r:id="rId12" imgW="888614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7" y="4086797"/>
                        <a:ext cx="12874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65786"/>
              </p:ext>
            </p:extLst>
          </p:nvPr>
        </p:nvGraphicFramePr>
        <p:xfrm>
          <a:off x="934565" y="5415409"/>
          <a:ext cx="44815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8" name="Equation" r:id="rId13" imgW="5054400" imgH="952200" progId="Equation.DSMT4">
                  <p:embed/>
                </p:oleObj>
              </mc:Choice>
              <mc:Fallback>
                <p:oleObj name="Equation" r:id="rId13" imgW="5054400" imgH="952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565" y="5415409"/>
                        <a:ext cx="44815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9715" y="541236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5751629" y="5409658"/>
            <a:ext cx="25008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any positive </a:t>
            </a:r>
          </a:p>
          <a:p>
            <a:r>
              <a:rPr lang="en-US" sz="2800" dirty="0" smtClean="0"/>
              <a:t>integers  m, </a:t>
            </a:r>
            <a:r>
              <a:rPr lang="en-US" sz="3600" dirty="0" smtClean="0"/>
              <a:t>n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4553809"/>
            <a:ext cx="5623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  m, n are positive integers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  <p:bldP spid="30" grpId="0"/>
      <p:bldP spid="32" grpId="0"/>
      <p:bldP spid="34" grpId="0"/>
      <p:bldP spid="35" grpId="0"/>
      <p:bldP spid="3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2362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You don’t have to spend time on working out </a:t>
            </a:r>
          </a:p>
          <a:p>
            <a:pPr>
              <a:buNone/>
            </a:pPr>
            <a:r>
              <a:rPr lang="en-US" dirty="0" smtClean="0"/>
              <a:t>Examples 1, 2,3.</a:t>
            </a:r>
          </a:p>
          <a:p>
            <a:pPr>
              <a:buNone/>
            </a:pPr>
            <a:r>
              <a:rPr lang="en-US" dirty="0" smtClean="0"/>
              <a:t>Just need to know the results.</a:t>
            </a:r>
          </a:p>
          <a:p>
            <a:pPr>
              <a:buNone/>
            </a:pPr>
            <a:r>
              <a:rPr lang="en-US" dirty="0" smtClean="0"/>
              <a:t> Use 1, </a:t>
            </a:r>
            <a:r>
              <a:rPr lang="en-US" dirty="0"/>
              <a:t>2</a:t>
            </a:r>
            <a:r>
              <a:rPr lang="en-US" dirty="0" smtClean="0"/>
              <a:t> and 3,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51970"/>
              </p:ext>
            </p:extLst>
          </p:nvPr>
        </p:nvGraphicFramePr>
        <p:xfrm>
          <a:off x="760413" y="3276600"/>
          <a:ext cx="5422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6" name="Equation" r:id="rId3" imgW="5422680" imgH="888840" progId="Equation.DSMT4">
                  <p:embed/>
                </p:oleObj>
              </mc:Choice>
              <mc:Fallback>
                <p:oleObj name="Equation" r:id="rId3" imgW="54226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276600"/>
                        <a:ext cx="5422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433411"/>
              </p:ext>
            </p:extLst>
          </p:nvPr>
        </p:nvGraphicFramePr>
        <p:xfrm>
          <a:off x="762000" y="541020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7" name="Equation" r:id="rId5" imgW="2145960" imgH="406080" progId="Equation.DSMT4">
                  <p:embed/>
                </p:oleObj>
              </mc:Choice>
              <mc:Fallback>
                <p:oleObj name="Equation" r:id="rId5" imgW="2145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276600" y="2438400"/>
            <a:ext cx="1439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 dirty="0" smtClean="0"/>
              <a:t>we get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3429000"/>
            <a:ext cx="15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expand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2" y="686594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1. Odd function  f(x) : symmetric w.r.t. origin</a:t>
            </a:r>
            <a:endParaRPr lang="en-US" sz="32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3505200"/>
            <a:ext cx="6781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2.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Even function f(x): symmetric w.r.t.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y-axis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1" y="1447800"/>
            <a:ext cx="2133599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1" y="4343400"/>
            <a:ext cx="2743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191000"/>
            <a:ext cx="25812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Straight Arrow Connector 29"/>
          <p:cNvCxnSpPr/>
          <p:nvPr/>
        </p:nvCxnSpPr>
        <p:spPr>
          <a:xfrm rot="5400000" flipH="1" flipV="1">
            <a:off x="5181600" y="20574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29200" y="21336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9800" y="1676400"/>
            <a:ext cx="9144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5181600" y="2590800"/>
            <a:ext cx="8382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105488"/>
            <a:ext cx="36957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Odd and even functions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16665" y="2824490"/>
                <a:ext cx="2641172" cy="52322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)=−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>
                              <a:latin typeface="Cambria Math"/>
                            </a:rPr>
                            <m:t>(−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65" y="2824490"/>
                <a:ext cx="264117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28065" y="5753100"/>
                <a:ext cx="2373470" cy="52322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)=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>
                              <a:latin typeface="Cambria Math"/>
                            </a:rPr>
                            <m:t>(−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065" y="5753100"/>
                <a:ext cx="237347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3. </a:t>
            </a:r>
            <a:r>
              <a:rPr lang="en-US" sz="3100" dirty="0" err="1" smtClean="0"/>
              <a:t>sinx</a:t>
            </a:r>
            <a:r>
              <a:rPr lang="en-US" sz="3100" dirty="0" smtClean="0"/>
              <a:t>, sin</a:t>
            </a:r>
            <a:r>
              <a:rPr lang="el-GR" sz="3100" dirty="0" smtClean="0"/>
              <a:t>α</a:t>
            </a:r>
            <a:r>
              <a:rPr lang="en-US" sz="3100" dirty="0" smtClean="0"/>
              <a:t>x are odd, where </a:t>
            </a:r>
            <a:r>
              <a:rPr lang="el-GR" sz="3100" dirty="0" smtClean="0"/>
              <a:t>α</a:t>
            </a:r>
            <a:r>
              <a:rPr lang="en-US" sz="3100" dirty="0" smtClean="0"/>
              <a:t> is any real number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7981950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4. </a:t>
            </a:r>
            <a:r>
              <a:rPr lang="en-US" sz="2800" dirty="0" err="1" smtClean="0"/>
              <a:t>cosx</a:t>
            </a:r>
            <a:r>
              <a:rPr lang="en-US" sz="2800" dirty="0" smtClean="0"/>
              <a:t>, </a:t>
            </a:r>
            <a:r>
              <a:rPr lang="en-US" sz="2800" dirty="0" err="1" smtClean="0"/>
              <a:t>cos</a:t>
            </a:r>
            <a:r>
              <a:rPr lang="el-GR" sz="2800" dirty="0" smtClean="0"/>
              <a:t>α</a:t>
            </a:r>
            <a:r>
              <a:rPr lang="en-US" sz="2800" dirty="0" smtClean="0"/>
              <a:t>x are even, where </a:t>
            </a:r>
            <a:r>
              <a:rPr lang="el-GR" sz="2800" dirty="0" smtClean="0"/>
              <a:t>α</a:t>
            </a:r>
            <a:r>
              <a:rPr lang="en-US" sz="2800" dirty="0" smtClean="0"/>
              <a:t> is any real number </a:t>
            </a:r>
            <a:endParaRPr lang="en-US" sz="2800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4485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81400"/>
            <a:ext cx="7448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696200" y="118673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" cy="8683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5.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533400"/>
            <a:ext cx="4572000" cy="182879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odd•even</a:t>
            </a:r>
            <a:r>
              <a:rPr lang="en-US" dirty="0" smtClean="0"/>
              <a:t>=odd function</a:t>
            </a:r>
          </a:p>
          <a:p>
            <a:pPr>
              <a:buNone/>
            </a:pPr>
            <a:r>
              <a:rPr lang="en-US" dirty="0" err="1" smtClean="0"/>
              <a:t>odd•odd</a:t>
            </a:r>
            <a:r>
              <a:rPr lang="en-US" dirty="0" smtClean="0"/>
              <a:t>=even function</a:t>
            </a:r>
          </a:p>
          <a:p>
            <a:pPr>
              <a:buNone/>
            </a:pPr>
            <a:r>
              <a:rPr lang="en-US" dirty="0" err="1" smtClean="0"/>
              <a:t>even•even</a:t>
            </a:r>
            <a:r>
              <a:rPr lang="en-US" dirty="0" smtClean="0"/>
              <a:t>=even function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362200"/>
            <a:ext cx="8382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6.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14600"/>
            <a:ext cx="31146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1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31211"/>
              </p:ext>
            </p:extLst>
          </p:nvPr>
        </p:nvGraphicFramePr>
        <p:xfrm>
          <a:off x="1231900" y="2590800"/>
          <a:ext cx="29543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1" name="Equation" r:id="rId4" imgW="1536480" imgH="495000" progId="Equation.DSMT4">
                  <p:embed/>
                </p:oleObj>
              </mc:Choice>
              <mc:Fallback>
                <p:oleObj name="Equation" r:id="rId4" imgW="1536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590800"/>
                        <a:ext cx="29543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003746"/>
              </p:ext>
            </p:extLst>
          </p:nvPr>
        </p:nvGraphicFramePr>
        <p:xfrm>
          <a:off x="1116013" y="3581400"/>
          <a:ext cx="30543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2" name="Equation" r:id="rId6" imgW="1726920" imgH="495000" progId="Equation.DSMT4">
                  <p:embed/>
                </p:oleObj>
              </mc:Choice>
              <mc:Fallback>
                <p:oleObj name="Equation" r:id="rId6" imgW="17269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81400"/>
                        <a:ext cx="30543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681290"/>
              </p:ext>
            </p:extLst>
          </p:nvPr>
        </p:nvGraphicFramePr>
        <p:xfrm>
          <a:off x="1049337" y="4480995"/>
          <a:ext cx="52324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3" name="Equation" r:id="rId8" imgW="3238200" imgH="685800" progId="Equation.DSMT4">
                  <p:embed/>
                </p:oleObj>
              </mc:Choice>
              <mc:Fallback>
                <p:oleObj name="Equation" r:id="rId8" imgW="3238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7" y="4480995"/>
                        <a:ext cx="52324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97785" y="4850367"/>
            <a:ext cx="21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any integers n, 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371599" y="5386387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3505200" y="534352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589966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5843587"/>
            <a:ext cx="63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even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4600" y="685800"/>
            <a:ext cx="1479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•means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multiplication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1676400" y="24384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828800" y="34290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050" y="762000"/>
            <a:ext cx="8382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7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420911"/>
              </p:ext>
            </p:extLst>
          </p:nvPr>
        </p:nvGraphicFramePr>
        <p:xfrm>
          <a:off x="1371600" y="762000"/>
          <a:ext cx="52736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3" imgW="2743200" imgH="495000" progId="Equation.DSMT4">
                  <p:embed/>
                </p:oleObj>
              </mc:Choice>
              <mc:Fallback>
                <p:oleObj name="Equation" r:id="rId3" imgW="274320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62000"/>
                        <a:ext cx="52736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81000" y="2438400"/>
            <a:ext cx="60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8.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626052"/>
            <a:ext cx="201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f be odd.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04887" y="3184196"/>
                <a:ext cx="7448550" cy="1069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/>
                        </a:rPr>
                        <m:t>𝑑𝑥</m:t>
                      </m:r>
                      <m:r>
                        <a:rPr lang="en-US" sz="2800">
                          <a:latin typeface="Cambria Math"/>
                        </a:rPr>
                        <m:t>=2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7" y="3184196"/>
                <a:ext cx="7448550" cy="10694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40272" y="4039313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odd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3700" y="4039313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odd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00200" y="990600"/>
                <a:ext cx="5747984" cy="1355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  <m:r>
                            <a:rPr lang="en-US" sz="28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n-US" sz="28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8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990600"/>
                <a:ext cx="5747984" cy="13551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95387" y="2895600"/>
                <a:ext cx="7924800" cy="1355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  <m:r>
                            <a:rPr lang="en-US" sz="28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n-US" sz="28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80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87" y="2895600"/>
                <a:ext cx="7924800" cy="13551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304800" y="1234008"/>
            <a:ext cx="60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9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724399"/>
            <a:ext cx="738187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11.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95436" y="4724399"/>
                <a:ext cx="4652963" cy="998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  <m:r>
                            <a:rPr lang="en-US" sz="2800">
                              <a:latin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6" y="4724399"/>
                <a:ext cx="4652963" cy="9986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/>
          <p:cNvSpPr txBox="1">
            <a:spLocks/>
          </p:cNvSpPr>
          <p:nvPr/>
        </p:nvSpPr>
        <p:spPr>
          <a:xfrm>
            <a:off x="457200" y="3200400"/>
            <a:ext cx="738187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10.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620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     </a:t>
            </a:r>
          </a:p>
          <a:p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153400" cy="407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85775" y="566737"/>
            <a:ext cx="1066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12.</a:t>
            </a:r>
            <a:endParaRPr lang="en-US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015" y="228600"/>
            <a:ext cx="435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this Chapter, we will study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4015" y="76669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(1)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07980" y="735916"/>
            <a:ext cx="6916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Method </a:t>
            </a:r>
            <a:r>
              <a:rPr lang="en-US" sz="3200" dirty="0">
                <a:solidFill>
                  <a:srgbClr val="C00000"/>
                </a:solidFill>
              </a:rPr>
              <a:t>of separation of </a:t>
            </a:r>
            <a:r>
              <a:rPr lang="en-US" sz="3200" dirty="0" smtClean="0">
                <a:solidFill>
                  <a:srgbClr val="C00000"/>
                </a:solidFill>
              </a:rPr>
              <a:t>variables (MSV)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015" y="135574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(2)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86465" y="1286290"/>
            <a:ext cx="39925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Solution of wave equation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888" y="1289914"/>
            <a:ext cx="228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(Two versions)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3344" y="3743980"/>
            <a:ext cx="382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(b) </a:t>
            </a:r>
            <a:r>
              <a:rPr lang="en-US" sz="2800" dirty="0" err="1" smtClean="0"/>
              <a:t>d’Alembert’s</a:t>
            </a:r>
            <a:r>
              <a:rPr lang="en-US" sz="2800" dirty="0" smtClean="0"/>
              <a:t> method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1328"/>
              </p:ext>
            </p:extLst>
          </p:nvPr>
        </p:nvGraphicFramePr>
        <p:xfrm>
          <a:off x="2378288" y="1809510"/>
          <a:ext cx="5029200" cy="84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5" name="Equation" r:id="rId3" imgW="5270500" imgH="889000" progId="Equation.DSMT4">
                  <p:embed/>
                </p:oleObj>
              </mc:Choice>
              <mc:Fallback>
                <p:oleObj name="Equation" r:id="rId3" imgW="52705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288" y="1809510"/>
                        <a:ext cx="5029200" cy="848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05743"/>
              </p:ext>
            </p:extLst>
          </p:nvPr>
        </p:nvGraphicFramePr>
        <p:xfrm>
          <a:off x="2660954" y="2855601"/>
          <a:ext cx="3011744" cy="71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6" name="Equation" r:id="rId5" imgW="3530520" imgH="838080" progId="Equation.DSMT4">
                  <p:embed/>
                </p:oleObj>
              </mc:Choice>
              <mc:Fallback>
                <p:oleObj name="Equation" r:id="rId5" imgW="353052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954" y="2855601"/>
                        <a:ext cx="3011744" cy="714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23245" y="2951018"/>
            <a:ext cx="110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39236" y="1955800"/>
            <a:ext cx="203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(a)By MSV</a:t>
            </a:r>
            <a:endParaRPr lang="en-US" sz="2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239326"/>
              </p:ext>
            </p:extLst>
          </p:nvPr>
        </p:nvGraphicFramePr>
        <p:xfrm>
          <a:off x="4466389" y="3650288"/>
          <a:ext cx="3962985" cy="71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7" name="Equation" r:id="rId7" imgW="4178160" imgH="749160" progId="Equation.DSMT4">
                  <p:embed/>
                </p:oleObj>
              </mc:Choice>
              <mc:Fallback>
                <p:oleObj name="Equation" r:id="rId7" imgW="4178160" imgH="749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389" y="3650288"/>
                        <a:ext cx="3962985" cy="710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1501" y="44627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(3)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89865" y="4462790"/>
            <a:ext cx="39290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Solution of Heat equation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55725"/>
              </p:ext>
            </p:extLst>
          </p:nvPr>
        </p:nvGraphicFramePr>
        <p:xfrm>
          <a:off x="4811962" y="4333885"/>
          <a:ext cx="3604754" cy="78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8" name="Equation" r:id="rId9" imgW="4572000" imgH="990360" progId="Equation.DSMT4">
                  <p:embed/>
                </p:oleObj>
              </mc:Choice>
              <mc:Fallback>
                <p:oleObj name="Equation" r:id="rId9" imgW="4572000" imgH="990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962" y="4333885"/>
                        <a:ext cx="3604754" cy="781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593137"/>
              </p:ext>
            </p:extLst>
          </p:nvPr>
        </p:nvGraphicFramePr>
        <p:xfrm>
          <a:off x="2854377" y="5331713"/>
          <a:ext cx="2743200" cy="65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9" name="Equation" r:id="rId11" imgW="3530520" imgH="838080" progId="Equation.DSMT4">
                  <p:embed/>
                </p:oleObj>
              </mc:Choice>
              <mc:Fallback>
                <p:oleObj name="Equation" r:id="rId11" imgW="353052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77" y="5331713"/>
                        <a:ext cx="2743200" cy="65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54696" y="5363335"/>
            <a:ext cx="110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981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9" grpId="0"/>
      <p:bldP spid="20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0668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13.</a:t>
            </a:r>
            <a:endParaRPr lang="en-US" sz="3200" dirty="0"/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914400" y="4191000"/>
          <a:ext cx="245012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0" name="Equation" r:id="rId3" imgW="1447560" imgH="330120" progId="Equation.DSMT4">
                  <p:embed/>
                </p:oleObj>
              </mc:Choice>
              <mc:Fallback>
                <p:oleObj name="Equation" r:id="rId3" imgW="1447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45012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066800"/>
            <a:ext cx="74485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4114800" y="4267200"/>
          <a:ext cx="180570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1" name="Equation" r:id="rId6" imgW="1168200" imgH="279360" progId="Equation.DSMT4">
                  <p:embed/>
                </p:oleObj>
              </mc:Choice>
              <mc:Fallback>
                <p:oleObj name="Equation" r:id="rId6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67200"/>
                        <a:ext cx="180570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914400" y="4800600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2" name="Equation" r:id="rId8" imgW="1726920" imgH="609480" progId="Equation.DSMT4">
                  <p:embed/>
                </p:oleObj>
              </mc:Choice>
              <mc:Fallback>
                <p:oleObj name="Equation" r:id="rId8" imgW="17269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259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4114800" y="4953000"/>
          <a:ext cx="1804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3" name="Equation" r:id="rId10" imgW="1168200" imgH="279360" progId="Equation.DSMT4">
                  <p:embed/>
                </p:oleObj>
              </mc:Choice>
              <mc:Fallback>
                <p:oleObj name="Equation" r:id="rId10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953000"/>
                        <a:ext cx="1804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5715000"/>
                <a:ext cx="1915204" cy="8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cos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>
                          <a:latin typeface="Cambria Math"/>
                        </a:rPr>
                        <m:t>)=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715000"/>
                <a:ext cx="1915204" cy="82445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620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14.</a:t>
            </a:r>
            <a:endParaRPr lang="en-US" sz="3200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312" y="914400"/>
            <a:ext cx="74485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39344"/>
              </p:ext>
            </p:extLst>
          </p:nvPr>
        </p:nvGraphicFramePr>
        <p:xfrm>
          <a:off x="762000" y="4180367"/>
          <a:ext cx="3352800" cy="93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3" name="Equation" r:id="rId4" imgW="2184120" imgH="609480" progId="Equation.DSMT4">
                  <p:embed/>
                </p:oleObj>
              </mc:Choice>
              <mc:Fallback>
                <p:oleObj name="Equation" r:id="rId4" imgW="21841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80367"/>
                        <a:ext cx="3352800" cy="935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42491"/>
              </p:ext>
            </p:extLst>
          </p:nvPr>
        </p:nvGraphicFramePr>
        <p:xfrm>
          <a:off x="762000" y="5105400"/>
          <a:ext cx="1905000" cy="46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4" name="Equation" r:id="rId6" imgW="1041120" imgH="253800" progId="Equation.DSMT4">
                  <p:embed/>
                </p:oleObj>
              </mc:Choice>
              <mc:Fallback>
                <p:oleObj name="Equation" r:id="rId6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1905000" cy="464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196459"/>
              </p:ext>
            </p:extLst>
          </p:nvPr>
        </p:nvGraphicFramePr>
        <p:xfrm>
          <a:off x="4329046" y="4438650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5" name="Equation" r:id="rId8" imgW="1168200" imgH="279360" progId="Equation.DSMT4">
                  <p:embed/>
                </p:oleObj>
              </mc:Choice>
              <mc:Fallback>
                <p:oleObj name="Equation" r:id="rId8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046" y="4438650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911286"/>
              </p:ext>
            </p:extLst>
          </p:nvPr>
        </p:nvGraphicFramePr>
        <p:xfrm>
          <a:off x="3471796" y="5181600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6" name="Equation" r:id="rId10" imgW="1168200" imgH="279360" progId="Equation.DSMT4">
                  <p:embed/>
                </p:oleObj>
              </mc:Choice>
              <mc:Fallback>
                <p:oleObj name="Equation" r:id="rId10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796" y="5181600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0" y="5638800"/>
                <a:ext cx="1865511" cy="8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sin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>
                          <a:latin typeface="Cambria Math"/>
                        </a:rPr>
                        <m:t>)=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38800"/>
                <a:ext cx="1865511" cy="82445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684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8.2 </a:t>
            </a:r>
            <a:r>
              <a:rPr lang="en-US" sz="3600" dirty="0">
                <a:solidFill>
                  <a:srgbClr val="C00000"/>
                </a:solidFill>
              </a:rPr>
              <a:t>W</a:t>
            </a:r>
            <a:r>
              <a:rPr lang="en-US" sz="3600" dirty="0" smtClean="0">
                <a:solidFill>
                  <a:srgbClr val="C00000"/>
                </a:solidFill>
              </a:rPr>
              <a:t>ave </a:t>
            </a:r>
            <a:r>
              <a:rPr lang="en-US" sz="3600" dirty="0">
                <a:solidFill>
                  <a:srgbClr val="C00000"/>
                </a:solidFill>
              </a:rPr>
              <a:t>E</a:t>
            </a:r>
            <a:r>
              <a:rPr lang="en-US" sz="3600" dirty="0" smtClean="0">
                <a:solidFill>
                  <a:srgbClr val="C00000"/>
                </a:solidFill>
              </a:rPr>
              <a:t>quation</a:t>
            </a:r>
            <a:endParaRPr lang="en-SG" sz="36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355" y="1466547"/>
            <a:ext cx="383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Elastic</a:t>
            </a:r>
            <a:r>
              <a:rPr lang="en-US" sz="2800" dirty="0" smtClean="0"/>
              <a:t>  string of length L</a:t>
            </a:r>
            <a:endParaRPr lang="en-SG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2362200"/>
            <a:ext cx="28194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2051322"/>
            <a:ext cx="290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ightly stretched</a:t>
            </a:r>
            <a:endParaRPr lang="en-S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415" y="2683725"/>
            <a:ext cx="4778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string is set in motion. </a:t>
            </a:r>
          </a:p>
          <a:p>
            <a:r>
              <a:rPr lang="en-US" sz="3200" dirty="0" smtClean="0"/>
              <a:t>It vibrates in vertical plane. </a:t>
            </a:r>
            <a:endParaRPr lang="en-SG" sz="3200" dirty="0"/>
          </a:p>
        </p:txBody>
      </p:sp>
      <p:pic>
        <p:nvPicPr>
          <p:cNvPr id="16" name="Wave_opposite-group-phase-velocity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6753" y="4267200"/>
            <a:ext cx="3281693" cy="2021631"/>
          </a:xfrm>
        </p:spPr>
      </p:pic>
      <p:sp>
        <p:nvSpPr>
          <p:cNvPr id="2" name="TextBox 1"/>
          <p:cNvSpPr txBox="1"/>
          <p:nvPr/>
        </p:nvSpPr>
        <p:spPr>
          <a:xfrm>
            <a:off x="6172200" y="737592"/>
            <a:ext cx="16444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11169" y="2286000"/>
            <a:ext cx="146431" cy="9743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838199" y="2286000"/>
            <a:ext cx="146431" cy="974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0989" y="2441142"/>
            <a:ext cx="392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ixed at the end points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63950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98" y="876666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Let              be vertical displacement at </a:t>
            </a:r>
            <a:r>
              <a:rPr lang="en-US" sz="3200" dirty="0" err="1" smtClean="0"/>
              <a:t>pt</a:t>
            </a:r>
            <a:r>
              <a:rPr lang="en-US" sz="3200" dirty="0" smtClean="0"/>
              <a:t>     , at time   </a:t>
            </a:r>
            <a:endParaRPr lang="en-SG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36252"/>
              </p:ext>
            </p:extLst>
          </p:nvPr>
        </p:nvGraphicFramePr>
        <p:xfrm>
          <a:off x="1066800" y="990600"/>
          <a:ext cx="971550" cy="439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8" name="Equation" r:id="rId5" imgW="672840" imgH="304560" progId="Equation.DSMT4">
                  <p:embed/>
                </p:oleObj>
              </mc:Choice>
              <mc:Fallback>
                <p:oleObj name="Equation" r:id="rId5" imgW="672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990600"/>
                        <a:ext cx="971550" cy="439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797395"/>
              </p:ext>
            </p:extLst>
          </p:nvPr>
        </p:nvGraphicFramePr>
        <p:xfrm>
          <a:off x="6705600" y="1066800"/>
          <a:ext cx="304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9" name="Equation" r:id="rId7" imgW="203040" imgH="215640" progId="Equation.DSMT4">
                  <p:embed/>
                </p:oleObj>
              </mc:Choice>
              <mc:Fallback>
                <p:oleObj name="Equation" r:id="rId7" imgW="203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5600" y="1066800"/>
                        <a:ext cx="3048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850014"/>
              </p:ext>
            </p:extLst>
          </p:nvPr>
        </p:nvGraphicFramePr>
        <p:xfrm>
          <a:off x="8305800" y="990600"/>
          <a:ext cx="228600" cy="4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0" name="Equation" r:id="rId9" imgW="139680" imgH="253800" progId="Equation.DSMT4">
                  <p:embed/>
                </p:oleObj>
              </mc:Choice>
              <mc:Fallback>
                <p:oleObj name="Equation" r:id="rId9" imgW="139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05800" y="990600"/>
                        <a:ext cx="228600" cy="41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7136" y="1516428"/>
            <a:ext cx="790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</a:t>
            </a:r>
            <a:endParaRPr lang="en-SG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992179"/>
              </p:ext>
            </p:extLst>
          </p:nvPr>
        </p:nvGraphicFramePr>
        <p:xfrm>
          <a:off x="1270228" y="1561145"/>
          <a:ext cx="350101" cy="49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1" name="Equation" r:id="rId11" imgW="177480" imgH="215640" progId="Equation.DSMT4">
                  <p:embed/>
                </p:oleObj>
              </mc:Choice>
              <mc:Fallback>
                <p:oleObj name="Equation" r:id="rId11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0228" y="1561145"/>
                        <a:ext cx="350101" cy="49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28800" y="1516428"/>
            <a:ext cx="61650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e constant velocity of propagation </a:t>
            </a:r>
          </a:p>
          <a:p>
            <a:r>
              <a:rPr lang="en-US" sz="3200" dirty="0" smtClean="0"/>
              <a:t> of wave along string</a:t>
            </a:r>
            <a:endParaRPr lang="en-SG" sz="3200" dirty="0"/>
          </a:p>
        </p:txBody>
      </p:sp>
      <p:pic>
        <p:nvPicPr>
          <p:cNvPr id="14" name="Wave_opposite-group-phase-velocity.gif">
            <a:hlinkClick r:id="" action="ppaction://media"/>
          </p:cNvPr>
          <p:cNvPicPr>
            <a:picLocks noGrp="1" noChangeAspect="1"/>
          </p:cNvPicPr>
          <p:nvPr>
            <p:ph idx="1"/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438400" y="3429000"/>
            <a:ext cx="3281693" cy="2021631"/>
          </a:xfrm>
        </p:spPr>
      </p:pic>
      <p:sp>
        <p:nvSpPr>
          <p:cNvPr id="19" name="TextBox 18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800" y="3276600"/>
            <a:ext cx="16444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84939" y="2817160"/>
            <a:ext cx="0" cy="24112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11343" y="504375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838200"/>
            <a:ext cx="1623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have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42056"/>
              </p:ext>
            </p:extLst>
          </p:nvPr>
        </p:nvGraphicFramePr>
        <p:xfrm>
          <a:off x="2514600" y="724187"/>
          <a:ext cx="4710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1" name="Equation" r:id="rId3" imgW="2501640" imgH="431640" progId="Equation.DSMT4">
                  <p:embed/>
                </p:oleObj>
              </mc:Choice>
              <mc:Fallback>
                <p:oleObj name="Equation" r:id="rId3" imgW="250164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24187"/>
                        <a:ext cx="4710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6015" y="1828800"/>
            <a:ext cx="123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658003"/>
              </p:ext>
            </p:extLst>
          </p:nvPr>
        </p:nvGraphicFramePr>
        <p:xfrm>
          <a:off x="2971800" y="1918275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2" name="Equation" r:id="rId5" imgW="2006280" imgH="342720" progId="Equation.DSMT4">
                  <p:embed/>
                </p:oleObj>
              </mc:Choice>
              <mc:Fallback>
                <p:oleObj name="Equation" r:id="rId5" imgW="2006280" imgH="3427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18275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2615625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611415"/>
              </p:ext>
            </p:extLst>
          </p:nvPr>
        </p:nvGraphicFramePr>
        <p:xfrm>
          <a:off x="976015" y="3429000"/>
          <a:ext cx="7490279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3" name="Equation" r:id="rId7" imgW="4559040" imgH="355320" progId="Equation.DSMT4">
                  <p:embed/>
                </p:oleObj>
              </mc:Choice>
              <mc:Fallback>
                <p:oleObj name="Equation" r:id="rId7" imgW="4559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6015" y="3429000"/>
                        <a:ext cx="7490279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4114800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conditions:</a:t>
            </a:r>
            <a:endParaRPr lang="en-SG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46013"/>
              </p:ext>
            </p:extLst>
          </p:nvPr>
        </p:nvGraphicFramePr>
        <p:xfrm>
          <a:off x="1023217" y="4953000"/>
          <a:ext cx="7414404" cy="5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4" name="Equation" r:id="rId9" imgW="5689440" imgH="393480" progId="Equation.DSMT4">
                  <p:embed/>
                </p:oleObj>
              </mc:Choice>
              <mc:Fallback>
                <p:oleObj name="Equation" r:id="rId9" imgW="5689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3217" y="4953000"/>
                        <a:ext cx="7414404" cy="5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1690" y="5492209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 position</a:t>
            </a:r>
            <a:endParaRPr lang="en-SG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5492209"/>
            <a:ext cx="220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 velocity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56612"/>
            <a:ext cx="15276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423604"/>
            <a:ext cx="6268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use the method of S V </a:t>
            </a:r>
          </a:p>
          <a:p>
            <a:r>
              <a:rPr lang="en-US" sz="3200" dirty="0" smtClean="0"/>
              <a:t>to solve the above wave equation</a:t>
            </a:r>
            <a:endParaRPr lang="en-SG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55917" y="1500822"/>
            <a:ext cx="1566454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Solution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55917" y="2203521"/>
            <a:ext cx="2234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MSV,  let 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771775"/>
              </p:ext>
            </p:extLst>
          </p:nvPr>
        </p:nvGraphicFramePr>
        <p:xfrm>
          <a:off x="2510311" y="2260814"/>
          <a:ext cx="2854707" cy="47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2" name="Equation" r:id="rId3" imgW="2158920" imgH="355320" progId="Equation.DSMT4">
                  <p:embed/>
                </p:oleObj>
              </mc:Choice>
              <mc:Fallback>
                <p:oleObj name="Equation" r:id="rId3" imgW="2158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0311" y="2260814"/>
                        <a:ext cx="2854707" cy="47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2833250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202607"/>
              </p:ext>
            </p:extLst>
          </p:nvPr>
        </p:nvGraphicFramePr>
        <p:xfrm>
          <a:off x="1600200" y="2938732"/>
          <a:ext cx="3197383" cy="51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3" name="Equation" r:id="rId5" imgW="2463480" imgH="393480" progId="Equation.DSMT4">
                  <p:embed/>
                </p:oleObj>
              </mc:Choice>
              <mc:Fallback>
                <p:oleObj name="Equation" r:id="rId5" imgW="246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938732"/>
                        <a:ext cx="3197383" cy="510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171798"/>
              </p:ext>
            </p:extLst>
          </p:nvPr>
        </p:nvGraphicFramePr>
        <p:xfrm>
          <a:off x="1676400" y="3703762"/>
          <a:ext cx="3048000" cy="49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4" name="Equation" r:id="rId7" imgW="2400120" imgH="393480" progId="Equation.DSMT4">
                  <p:embed/>
                </p:oleObj>
              </mc:Choice>
              <mc:Fallback>
                <p:oleObj name="Equation" r:id="rId7" imgW="2400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3703762"/>
                        <a:ext cx="3048000" cy="49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0224" y="4387970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SG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703782"/>
              </p:ext>
            </p:extLst>
          </p:nvPr>
        </p:nvGraphicFramePr>
        <p:xfrm>
          <a:off x="2057400" y="4387970"/>
          <a:ext cx="3581400" cy="61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5" name="Equation" r:id="rId9" imgW="2501900" imgH="431800" progId="Equation.DSMT4">
                  <p:embed/>
                </p:oleObj>
              </mc:Choice>
              <mc:Fallback>
                <p:oleObj name="Equation" r:id="rId9" imgW="2501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87970"/>
                        <a:ext cx="3581400" cy="618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1096" y="5410199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mplies </a:t>
            </a:r>
            <a:endParaRPr lang="en-SG" sz="32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815609"/>
              </p:ext>
            </p:extLst>
          </p:nvPr>
        </p:nvGraphicFramePr>
        <p:xfrm>
          <a:off x="2286000" y="5389189"/>
          <a:ext cx="3581400" cy="5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6" name="Equation" r:id="rId11" imgW="2869920" imgH="419040" progId="Equation.DSMT4">
                  <p:embed/>
                </p:oleObj>
              </mc:Choice>
              <mc:Fallback>
                <p:oleObj name="Equation" r:id="rId11" imgW="2869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000" y="5389189"/>
                        <a:ext cx="3581400" cy="5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457200"/>
            <a:ext cx="1816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Therefore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577426"/>
              </p:ext>
            </p:extLst>
          </p:nvPr>
        </p:nvGraphicFramePr>
        <p:xfrm>
          <a:off x="2667000" y="418492"/>
          <a:ext cx="2590800" cy="102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7" name="Equation" r:id="rId3" imgW="2044440" imgH="812520" progId="Equation.DSMT4">
                  <p:embed/>
                </p:oleObj>
              </mc:Choice>
              <mc:Fallback>
                <p:oleObj name="Equation" r:id="rId3" imgW="20444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418492"/>
                        <a:ext cx="2590800" cy="1029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1200" y="430410"/>
            <a:ext cx="2374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</a:t>
            </a:r>
            <a:r>
              <a:rPr lang="en-US" sz="3200" dirty="0" smtClean="0">
                <a:solidFill>
                  <a:srgbClr val="C00000"/>
                </a:solidFill>
              </a:rPr>
              <a:t>olds for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ALL  x, and  t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287" y="1828799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SG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089038"/>
              </p:ext>
            </p:extLst>
          </p:nvPr>
        </p:nvGraphicFramePr>
        <p:xfrm>
          <a:off x="1792288" y="1671638"/>
          <a:ext cx="327501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8" name="Equation" r:id="rId5" imgW="2743200" imgH="812520" progId="Equation.DSMT4">
                  <p:embed/>
                </p:oleObj>
              </mc:Choice>
              <mc:Fallback>
                <p:oleObj name="Equation" r:id="rId5" imgW="27432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2288" y="1671638"/>
                        <a:ext cx="3275012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1200" y="1845140"/>
            <a:ext cx="2528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or any fixed </a:t>
            </a:r>
            <a:r>
              <a:rPr lang="el-GR" sz="3200" dirty="0" smtClean="0"/>
              <a:t>λ</a:t>
            </a:r>
            <a:endParaRPr lang="en-S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106" y="2895599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</a:t>
            </a:r>
            <a:endParaRPr lang="en-SG" sz="3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13040"/>
              </p:ext>
            </p:extLst>
          </p:nvPr>
        </p:nvGraphicFramePr>
        <p:xfrm>
          <a:off x="2133600" y="3235914"/>
          <a:ext cx="3429000" cy="574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9" name="Equation" r:id="rId7" imgW="2197080" imgH="368280" progId="Equation.DSMT4">
                  <p:embed/>
                </p:oleObj>
              </mc:Choice>
              <mc:Fallback>
                <p:oleObj name="Equation" r:id="rId7" imgW="21970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235914"/>
                        <a:ext cx="3429000" cy="574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424971"/>
              </p:ext>
            </p:extLst>
          </p:nvPr>
        </p:nvGraphicFramePr>
        <p:xfrm>
          <a:off x="2250206" y="4191000"/>
          <a:ext cx="3429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0" name="Equation" r:id="rId9" imgW="2286000" imgH="419040" progId="Equation.DSMT4">
                  <p:embed/>
                </p:oleObj>
              </mc:Choice>
              <mc:Fallback>
                <p:oleObj name="Equation" r:id="rId9" imgW="2286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0206" y="4191000"/>
                        <a:ext cx="342900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1200" y="2412560"/>
            <a:ext cx="2819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convenience, we use  -λ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24400" y="2209800"/>
            <a:ext cx="1066800" cy="387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457199"/>
            <a:ext cx="3349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solve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99582"/>
              </p:ext>
            </p:extLst>
          </p:nvPr>
        </p:nvGraphicFramePr>
        <p:xfrm>
          <a:off x="2667000" y="1219200"/>
          <a:ext cx="3429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4" name="Equation" r:id="rId3" imgW="2197080" imgH="368280" progId="Equation.DSMT4">
                  <p:embed/>
                </p:oleObj>
              </mc:Choice>
              <mc:Fallback>
                <p:oleObj name="Equation" r:id="rId3" imgW="2197080" imgH="368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3429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2193985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76980"/>
              </p:ext>
            </p:extLst>
          </p:nvPr>
        </p:nvGraphicFramePr>
        <p:xfrm>
          <a:off x="914400" y="3048000"/>
          <a:ext cx="74898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5" name="Equation" r:id="rId5" imgW="4559040" imgH="355320" progId="Equation.DSMT4">
                  <p:embed/>
                </p:oleObj>
              </mc:Choice>
              <mc:Fallback>
                <p:oleObj name="Equation" r:id="rId5" imgW="455904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4898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2328" y="4114799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i.e., 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84779"/>
              </p:ext>
            </p:extLst>
          </p:nvPr>
        </p:nvGraphicFramePr>
        <p:xfrm>
          <a:off x="1659109" y="4183899"/>
          <a:ext cx="7256291" cy="51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6" name="Equation" r:id="rId7" imgW="5003640" imgH="355320" progId="Equation.DSMT4">
                  <p:embed/>
                </p:oleObj>
              </mc:Choice>
              <mc:Fallback>
                <p:oleObj name="Equation" r:id="rId7" imgW="50036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9109" y="4183899"/>
                        <a:ext cx="7256291" cy="51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079" y="5037826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i.e., </a:t>
            </a:r>
            <a:endParaRPr lang="en-SG" sz="3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9809"/>
              </p:ext>
            </p:extLst>
          </p:nvPr>
        </p:nvGraphicFramePr>
        <p:xfrm>
          <a:off x="1683551" y="5082173"/>
          <a:ext cx="4031450" cy="60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7" name="Equation" r:id="rId9" imgW="2374560" imgH="355320" progId="Equation.DSMT4">
                  <p:embed/>
                </p:oleObj>
              </mc:Choice>
              <mc:Fallback>
                <p:oleObj name="Equation" r:id="rId9" imgW="2374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3551" y="5082173"/>
                        <a:ext cx="4031450" cy="60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457199"/>
            <a:ext cx="3129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So now we  solve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20818"/>
              </p:ext>
            </p:extLst>
          </p:nvPr>
        </p:nvGraphicFramePr>
        <p:xfrm>
          <a:off x="2667000" y="1219200"/>
          <a:ext cx="3429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0" name="Equation" r:id="rId3" imgW="2197080" imgH="368280" progId="Equation.DSMT4">
                  <p:embed/>
                </p:oleObj>
              </mc:Choice>
              <mc:Fallback>
                <p:oleObj name="Equation" r:id="rId3" imgW="2197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3429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1901597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</a:t>
            </a:r>
            <a:r>
              <a:rPr lang="en-US" sz="3200" dirty="0" smtClean="0">
                <a:solidFill>
                  <a:srgbClr val="C00000"/>
                </a:solidFill>
              </a:rPr>
              <a:t>boundary</a:t>
            </a:r>
            <a:r>
              <a:rPr lang="en-US" sz="3200" dirty="0" smtClean="0"/>
              <a:t> conditions:</a:t>
            </a:r>
            <a:endParaRPr lang="en-SG" sz="3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911629"/>
              </p:ext>
            </p:extLst>
          </p:nvPr>
        </p:nvGraphicFramePr>
        <p:xfrm>
          <a:off x="5334000" y="1993630"/>
          <a:ext cx="3041162" cy="455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1" name="Equation" r:id="rId5" imgW="2374560" imgH="355320" progId="Equation.DSMT4">
                  <p:embed/>
                </p:oleObj>
              </mc:Choice>
              <mc:Fallback>
                <p:oleObj name="Equation" r:id="rId5" imgW="2374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1993630"/>
                        <a:ext cx="3041162" cy="455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3038" y="2486372"/>
            <a:ext cx="494616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Recall the above equation  is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Sturm-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Liouville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equation.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45884" y="3611522"/>
                <a:ext cx="3487750" cy="822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l-GR" sz="2800" dirty="0" smtClean="0"/>
                  <a:t>λ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800" i="1"/>
                      <m:t> 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>
                        <a:latin typeface="Cambria Math"/>
                      </a:rPr>
                      <m:t>=1,2,...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84" y="3611522"/>
                <a:ext cx="3487750" cy="822276"/>
              </a:xfrm>
              <a:prstGeom prst="rect">
                <a:avLst/>
              </a:prstGeom>
              <a:blipFill rotWithShape="1">
                <a:blip r:embed="rId7"/>
                <a:stretch>
                  <a:fillRect l="-3497" b="-8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9921" y="3780928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When</a:t>
            </a:r>
            <a:endParaRPr lang="en-SG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61804" y="4577072"/>
            <a:ext cx="4996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here exists nonzero solution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5954" y="5161847"/>
                <a:ext cx="4240330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𝑢</m:t>
                      </m:r>
                      <m:r>
                        <a:rPr lang="en-US" sz="3200"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54" y="5161847"/>
                <a:ext cx="4240330" cy="93256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16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1447800"/>
            <a:ext cx="472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ow look at corresponding 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85800"/>
            <a:ext cx="727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34232"/>
              </p:ext>
            </p:extLst>
          </p:nvPr>
        </p:nvGraphicFramePr>
        <p:xfrm>
          <a:off x="2114550" y="2162175"/>
          <a:ext cx="34480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2" name="Equation" r:id="rId4" imgW="2298600" imgH="495000" progId="Equation.DSMT4">
                  <p:embed/>
                </p:oleObj>
              </mc:Choice>
              <mc:Fallback>
                <p:oleObj name="Equation" r:id="rId4" imgW="2298600" imgH="495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162175"/>
                        <a:ext cx="34480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2916638"/>
            <a:ext cx="393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general solution is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59682"/>
              </p:ext>
            </p:extLst>
          </p:nvPr>
        </p:nvGraphicFramePr>
        <p:xfrm>
          <a:off x="663575" y="3394075"/>
          <a:ext cx="80168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3" name="Equation" r:id="rId6" imgW="5321160" imgH="888840" progId="Equation.DSMT4">
                  <p:embed/>
                </p:oleObj>
              </mc:Choice>
              <mc:Fallback>
                <p:oleObj name="Equation" r:id="rId6" imgW="5321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575" y="3394075"/>
                        <a:ext cx="8016875" cy="133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4572000"/>
            <a:ext cx="7311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However, from one of the initial conditions</a:t>
            </a:r>
            <a:endParaRPr lang="en-SG" sz="3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260381"/>
              </p:ext>
            </p:extLst>
          </p:nvPr>
        </p:nvGraphicFramePr>
        <p:xfrm>
          <a:off x="461555" y="5228787"/>
          <a:ext cx="1919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4" name="Equation" r:id="rId8" imgW="1473120" imgH="393480" progId="Equation.DSMT4">
                  <p:embed/>
                </p:oleObj>
              </mc:Choice>
              <mc:Fallback>
                <p:oleObj name="Equation" r:id="rId8" imgW="147312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55" y="5228787"/>
                        <a:ext cx="19192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29324" y="5156775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i.e., </a:t>
            </a:r>
            <a:endParaRPr lang="en-SG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63274"/>
              </p:ext>
            </p:extLst>
          </p:nvPr>
        </p:nvGraphicFramePr>
        <p:xfrm>
          <a:off x="3448050" y="5172075"/>
          <a:ext cx="14747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5" name="Equation" r:id="rId10" imgW="1117440" imgH="495000" progId="Equation.DSMT4">
                  <p:embed/>
                </p:oleObj>
              </mc:Choice>
              <mc:Fallback>
                <p:oleObj name="Equation" r:id="rId10" imgW="11174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48050" y="5172075"/>
                        <a:ext cx="1474788" cy="65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21060" y="5156774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e have</a:t>
            </a:r>
            <a:endParaRPr lang="en-SG" sz="32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11343"/>
              </p:ext>
            </p:extLst>
          </p:nvPr>
        </p:nvGraphicFramePr>
        <p:xfrm>
          <a:off x="7195382" y="5156775"/>
          <a:ext cx="1280404" cy="61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6" name="Equation" r:id="rId12" imgW="825480" imgH="393480" progId="Equation.DSMT4">
                  <p:embed/>
                </p:oleObj>
              </mc:Choice>
              <mc:Fallback>
                <p:oleObj name="Equation" r:id="rId12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95382" y="5156775"/>
                        <a:ext cx="1280404" cy="610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47800" y="556041"/>
                <a:ext cx="3487750" cy="822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l-GR" sz="2800" dirty="0" smtClean="0"/>
                  <a:t>λ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800" i="1"/>
                      <m:t> 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>
                        <a:latin typeface="Cambria Math"/>
                      </a:rPr>
                      <m:t>=1,2,...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56041"/>
                <a:ext cx="3487750" cy="822276"/>
              </a:xfrm>
              <a:prstGeom prst="rect">
                <a:avLst/>
              </a:prstGeom>
              <a:blipFill rotWithShape="1">
                <a:blip r:embed="rId14"/>
                <a:stretch>
                  <a:fillRect l="-3671" b="-8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533400"/>
            <a:ext cx="1698094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Notation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214718"/>
          <a:ext cx="1524000" cy="1045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6" name="Equation" r:id="rId3" imgW="1295280" imgH="888840" progId="Equation.DSMT4">
                  <p:embed/>
                </p:oleObj>
              </mc:Choice>
              <mc:Fallback>
                <p:oleObj name="Equation" r:id="rId3" imgW="129528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4718"/>
                        <a:ext cx="1524000" cy="10458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48200" y="1371600"/>
          <a:ext cx="609600" cy="75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7" name="Equation" r:id="rId5" imgW="368280" imgH="457200" progId="Equation.DSMT4">
                  <p:embed/>
                </p:oleObj>
              </mc:Choice>
              <mc:Fallback>
                <p:oleObj name="Equation" r:id="rId5" imgW="3682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609600" cy="756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1447800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denoted by</a:t>
            </a:r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2496671"/>
          <a:ext cx="1524000" cy="113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8" name="Equation" r:id="rId7" imgW="1295280" imgH="965160" progId="Equation.DSMT4">
                  <p:embed/>
                </p:oleObj>
              </mc:Choice>
              <mc:Fallback>
                <p:oleObj name="Equation" r:id="rId7" imgW="1295280" imgH="965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96671"/>
                        <a:ext cx="1524000" cy="11355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24400" y="2743200"/>
          <a:ext cx="5524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9" name="Equation" r:id="rId9" imgW="380880" imgH="507960" progId="Equation.DSMT4">
                  <p:embed/>
                </p:oleObj>
              </mc:Choice>
              <mc:Fallback>
                <p:oleObj name="Equation" r:id="rId9" imgW="3808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43200"/>
                        <a:ext cx="55245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4600" y="2743200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denoted by</a:t>
            </a:r>
            <a:endParaRPr lang="en-US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3755666"/>
          <a:ext cx="1752600" cy="124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0" name="Equation" r:id="rId11" imgW="1460160" imgH="1041120" progId="Equation.DSMT4">
                  <p:embed/>
                </p:oleObj>
              </mc:Choice>
              <mc:Fallback>
                <p:oleObj name="Equation" r:id="rId11" imgW="1460160" imgH="1041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55666"/>
                        <a:ext cx="1752600" cy="1249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876800" y="4021015"/>
          <a:ext cx="762000" cy="70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1" name="Equation" r:id="rId13" imgW="495000" imgH="457200" progId="Equation.DSMT4">
                  <p:embed/>
                </p:oleObj>
              </mc:Choice>
              <mc:Fallback>
                <p:oleObj name="Equation" r:id="rId13" imgW="49500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21015"/>
                        <a:ext cx="762000" cy="7033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43200" y="4114800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denoted by</a:t>
            </a:r>
            <a:endParaRPr lang="en-US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62000" y="4912581"/>
          <a:ext cx="1828800" cy="133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2" name="Equation" r:id="rId15" imgW="1460160" imgH="1066680" progId="Equation.DSMT4">
                  <p:embed/>
                </p:oleObj>
              </mc:Choice>
              <mc:Fallback>
                <p:oleObj name="Equation" r:id="rId15" imgW="1460160" imgH="1066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2581"/>
                        <a:ext cx="1828800" cy="1335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029200" y="5334000"/>
          <a:ext cx="838200" cy="85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3" name="Equation" r:id="rId17" imgW="495000" imgH="507960" progId="Equation.DSMT4">
                  <p:embed/>
                </p:oleObj>
              </mc:Choice>
              <mc:Fallback>
                <p:oleObj name="Equation" r:id="rId17" imgW="495000" imgH="507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334000"/>
                        <a:ext cx="838200" cy="859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19400" y="5486400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denoted by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1521" y="533400"/>
            <a:ext cx="2546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for each n, 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07505"/>
              </p:ext>
            </p:extLst>
          </p:nvPr>
        </p:nvGraphicFramePr>
        <p:xfrm>
          <a:off x="2203450" y="1155700"/>
          <a:ext cx="43322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1" name="Equation" r:id="rId4" imgW="3809880" imgH="888840" progId="Equation.DSMT4">
                  <p:embed/>
                </p:oleObj>
              </mc:Choice>
              <mc:Fallback>
                <p:oleObj name="Equation" r:id="rId4" imgW="3809880" imgH="888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155700"/>
                        <a:ext cx="43322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2895" y="2438399"/>
            <a:ext cx="7879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a solution of the given PDE </a:t>
            </a:r>
          </a:p>
          <a:p>
            <a:r>
              <a:rPr lang="en-US" sz="3200" dirty="0" smtClean="0"/>
              <a:t>with boundary conditions and initial condition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833558"/>
              </p:ext>
            </p:extLst>
          </p:nvPr>
        </p:nvGraphicFramePr>
        <p:xfrm>
          <a:off x="543087" y="3504115"/>
          <a:ext cx="1919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2" name="Equation" r:id="rId6" imgW="1473120" imgH="393480" progId="Equation.DSMT4">
                  <p:embed/>
                </p:oleObj>
              </mc:Choice>
              <mc:Fallback>
                <p:oleObj name="Equation" r:id="rId6" imgW="147312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7" y="3504115"/>
                        <a:ext cx="19192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008349"/>
              </p:ext>
            </p:extLst>
          </p:nvPr>
        </p:nvGraphicFramePr>
        <p:xfrm>
          <a:off x="2349500" y="4481513"/>
          <a:ext cx="37592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3" name="Equation" r:id="rId8" imgW="4190760" imgH="888840" progId="Equation.DSMT4">
                  <p:embed/>
                </p:oleObj>
              </mc:Choice>
              <mc:Fallback>
                <p:oleObj name="Equation" r:id="rId8" imgW="4190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9500" y="4481513"/>
                        <a:ext cx="3759200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95419" y="403860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</a:t>
            </a:r>
            <a:endParaRPr lang="en-SG" sz="3200" dirty="0"/>
          </a:p>
        </p:txBody>
      </p:sp>
      <p:sp>
        <p:nvSpPr>
          <p:cNvPr id="16" name="Rectangle 15"/>
          <p:cNvSpPr/>
          <p:nvPr/>
        </p:nvSpPr>
        <p:spPr>
          <a:xfrm>
            <a:off x="697302" y="5469147"/>
            <a:ext cx="3439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again  </a:t>
            </a:r>
            <a:r>
              <a:rPr lang="en-US" sz="3200" dirty="0"/>
              <a:t>a </a:t>
            </a:r>
            <a:r>
              <a:rPr lang="en-US" sz="3200" dirty="0" smtClean="0"/>
              <a:t>solution </a:t>
            </a:r>
            <a:endParaRPr lang="en-SG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21939"/>
              </p:ext>
            </p:extLst>
          </p:nvPr>
        </p:nvGraphicFramePr>
        <p:xfrm>
          <a:off x="1606550" y="1044575"/>
          <a:ext cx="527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6" name="Equation" r:id="rId4" imgW="5270400" imgH="888840" progId="Equation.DSMT4">
                  <p:embed/>
                </p:oleObj>
              </mc:Choice>
              <mc:Fallback>
                <p:oleObj name="Equation" r:id="rId4" imgW="5270400" imgH="8888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044575"/>
                        <a:ext cx="527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44787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fact</a:t>
            </a:r>
            <a:endParaRPr lang="en-SG" sz="3200" dirty="0"/>
          </a:p>
        </p:txBody>
      </p:sp>
      <p:sp>
        <p:nvSpPr>
          <p:cNvPr id="8" name="Rectangle 7"/>
          <p:cNvSpPr/>
          <p:nvPr/>
        </p:nvSpPr>
        <p:spPr>
          <a:xfrm>
            <a:off x="668727" y="2045999"/>
            <a:ext cx="7068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 the  </a:t>
            </a:r>
            <a:r>
              <a:rPr lang="en-US" sz="3200" dirty="0"/>
              <a:t>general </a:t>
            </a:r>
            <a:r>
              <a:rPr lang="en-US" sz="3200" dirty="0" smtClean="0"/>
              <a:t>solution of the given PDE </a:t>
            </a:r>
            <a:endParaRPr lang="en-SG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68727" y="2819400"/>
            <a:ext cx="70080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use the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initial condition</a:t>
            </a:r>
          </a:p>
          <a:p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smtClean="0"/>
              <a:t>to find the value of </a:t>
            </a:r>
            <a:endParaRPr lang="en-SG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26529"/>
              </p:ext>
            </p:extLst>
          </p:nvPr>
        </p:nvGraphicFramePr>
        <p:xfrm>
          <a:off x="4196575" y="4198118"/>
          <a:ext cx="593133" cy="70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7" name="Equation" r:id="rId6" imgW="330120" imgH="393480" progId="Equation.DSMT4">
                  <p:embed/>
                </p:oleObj>
              </mc:Choice>
              <mc:Fallback>
                <p:oleObj name="Equation" r:id="rId6" imgW="330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6575" y="4198118"/>
                        <a:ext cx="593133" cy="707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565301"/>
              </p:ext>
            </p:extLst>
          </p:nvPr>
        </p:nvGraphicFramePr>
        <p:xfrm>
          <a:off x="2819400" y="3618676"/>
          <a:ext cx="2333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8" name="Equation" r:id="rId8" imgW="1790640" imgH="355320" progId="Equation.DSMT4">
                  <p:embed/>
                </p:oleObj>
              </mc:Choice>
              <mc:Fallback>
                <p:oleObj name="Equation" r:id="rId8" imgW="1790640" imgH="355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18676"/>
                        <a:ext cx="2333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189510"/>
              </p:ext>
            </p:extLst>
          </p:nvPr>
        </p:nvGraphicFramePr>
        <p:xfrm>
          <a:off x="319088" y="990600"/>
          <a:ext cx="85502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1" name="Equation" r:id="rId3" imgW="8966160" imgH="888840" progId="Equation.DSMT4">
                  <p:embed/>
                </p:oleObj>
              </mc:Choice>
              <mc:Fallback>
                <p:oleObj name="Equation" r:id="rId3" imgW="8966160" imgH="8888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990600"/>
                        <a:ext cx="85502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22167"/>
              </p:ext>
            </p:extLst>
          </p:nvPr>
        </p:nvGraphicFramePr>
        <p:xfrm>
          <a:off x="1197594" y="2133600"/>
          <a:ext cx="332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2" name="Equation" r:id="rId5" imgW="3327120" imgH="888840" progId="Equation.DSMT4">
                  <p:embed/>
                </p:oleObj>
              </mc:Choice>
              <mc:Fallback>
                <p:oleObj name="Equation" r:id="rId5" imgW="3327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7594" y="2133600"/>
                        <a:ext cx="3327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3334434"/>
            <a:ext cx="24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find </a:t>
            </a:r>
            <a:endParaRPr lang="en-SG" sz="3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09946"/>
              </p:ext>
            </p:extLst>
          </p:nvPr>
        </p:nvGraphicFramePr>
        <p:xfrm>
          <a:off x="2861294" y="3248756"/>
          <a:ext cx="685800" cy="81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3" name="Equation" r:id="rId7" imgW="330120" imgH="393480" progId="Equation.DSMT4">
                  <p:embed/>
                </p:oleObj>
              </mc:Choice>
              <mc:Fallback>
                <p:oleObj name="Equation" r:id="rId7" imgW="330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1294" y="3248756"/>
                        <a:ext cx="685800" cy="81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14857"/>
              </p:ext>
            </p:extLst>
          </p:nvPr>
        </p:nvGraphicFramePr>
        <p:xfrm>
          <a:off x="4800600" y="2368074"/>
          <a:ext cx="3581400" cy="51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4" name="Equation" r:id="rId9" imgW="2031840" imgH="291960" progId="Equation.DSMT4">
                  <p:embed/>
                </p:oleObj>
              </mc:Choice>
              <mc:Fallback>
                <p:oleObj name="Equation" r:id="rId9" imgW="2031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2368074"/>
                        <a:ext cx="3581400" cy="51482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1841" y="3990829"/>
            <a:ext cx="2724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 note that </a:t>
            </a:r>
            <a:endParaRPr lang="en-SG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67240"/>
              </p:ext>
            </p:extLst>
          </p:nvPr>
        </p:nvGraphicFramePr>
        <p:xfrm>
          <a:off x="3206690" y="4131104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5" name="Equation" r:id="rId11" imgW="2400120" imgH="888840" progId="Equation.DSMT4">
                  <p:embed/>
                </p:oleObj>
              </mc:Choice>
              <mc:Fallback>
                <p:oleObj name="Equation" r:id="rId11" imgW="2400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6690" y="4131104"/>
                        <a:ext cx="24003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1841" y="5170098"/>
            <a:ext cx="86609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an odd function define on (-L, L). </a:t>
            </a:r>
            <a:r>
              <a:rPr lang="en-US" sz="3200" dirty="0" smtClean="0">
                <a:solidFill>
                  <a:srgbClr val="C00000"/>
                </a:solidFill>
              </a:rPr>
              <a:t>Now we extend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f defined on (-L,L) </a:t>
            </a:r>
            <a:r>
              <a:rPr lang="en-US" sz="3200" dirty="0" err="1" smtClean="0">
                <a:solidFill>
                  <a:srgbClr val="C00000"/>
                </a:solidFill>
              </a:rPr>
              <a:t>s.t.</a:t>
            </a:r>
            <a:r>
              <a:rPr lang="en-US" sz="3200" dirty="0" smtClean="0">
                <a:solidFill>
                  <a:srgbClr val="C00000"/>
                </a:solidFill>
              </a:rPr>
              <a:t> f is odd</a:t>
            </a:r>
            <a:endParaRPr lang="en-SG" sz="3200" dirty="0">
              <a:solidFill>
                <a:srgbClr val="C0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27481"/>
              </p:ext>
            </p:extLst>
          </p:nvPr>
        </p:nvGraphicFramePr>
        <p:xfrm>
          <a:off x="4305300" y="2047875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6" name="Equation" r:id="rId13" imgW="177480" imgH="304560" progId="Equation.DSMT4">
                  <p:embed/>
                </p:oleObj>
              </mc:Choice>
              <mc:Fallback>
                <p:oleObj name="Equation" r:id="rId13" imgW="177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05300" y="2047875"/>
                        <a:ext cx="177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469612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we have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985160"/>
              </p:ext>
            </p:extLst>
          </p:nvPr>
        </p:nvGraphicFramePr>
        <p:xfrm>
          <a:off x="336550" y="1295400"/>
          <a:ext cx="3416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7" name="Equation" r:id="rId3" imgW="3416040" imgH="888840" progId="Equation.DSMT4">
                  <p:embed/>
                </p:oleObj>
              </mc:Choice>
              <mc:Fallback>
                <p:oleObj name="Equation" r:id="rId3" imgW="341604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295400"/>
                        <a:ext cx="3416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625632"/>
              </p:ext>
            </p:extLst>
          </p:nvPr>
        </p:nvGraphicFramePr>
        <p:xfrm>
          <a:off x="4343400" y="1524000"/>
          <a:ext cx="421087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8" name="Equation" r:id="rId5" imgW="2361960" imgH="291960" progId="Equation.DSMT4">
                  <p:embed/>
                </p:oleObj>
              </mc:Choice>
              <mc:Fallback>
                <p:oleObj name="Equation" r:id="rId5" imgW="2361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1524000"/>
                        <a:ext cx="4210878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767723"/>
              </p:ext>
            </p:extLst>
          </p:nvPr>
        </p:nvGraphicFramePr>
        <p:xfrm>
          <a:off x="609600" y="2362200"/>
          <a:ext cx="59039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9" name="Equation" r:id="rId7" imgW="5359320" imgH="3301920" progId="Equation.DSMT4">
                  <p:embed/>
                </p:oleObj>
              </mc:Choice>
              <mc:Fallback>
                <p:oleObj name="Equation" r:id="rId7" imgW="5359320" imgH="3301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2362200"/>
                        <a:ext cx="5903912" cy="363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181678"/>
              </p:ext>
            </p:extLst>
          </p:nvPr>
        </p:nvGraphicFramePr>
        <p:xfrm>
          <a:off x="1219200" y="1066800"/>
          <a:ext cx="5486400" cy="269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1" name="Equation" r:id="rId3" imgW="3619440" imgH="1777680" progId="Equation.DSMT4">
                  <p:embed/>
                </p:oleObj>
              </mc:Choice>
              <mc:Fallback>
                <p:oleObj name="Equation" r:id="rId3" imgW="3619440" imgH="1777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5486400" cy="2692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19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</a:rPr>
              <a:t>Now we shall give one example to show how to shorten the presentation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189725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Example 1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55808"/>
              </p:ext>
            </p:extLst>
          </p:nvPr>
        </p:nvGraphicFramePr>
        <p:xfrm>
          <a:off x="518501" y="1295400"/>
          <a:ext cx="4710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9" name="Equation" r:id="rId3" imgW="2501900" imgH="431800" progId="Equation.DSMT4">
                  <p:embed/>
                </p:oleObj>
              </mc:Choice>
              <mc:Fallback>
                <p:oleObj name="Equation" r:id="rId3" imgW="2501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01" y="1295400"/>
                        <a:ext cx="4710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70027"/>
              </p:ext>
            </p:extLst>
          </p:nvPr>
        </p:nvGraphicFramePr>
        <p:xfrm>
          <a:off x="5867400" y="1447800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0" name="Equation" r:id="rId5" imgW="2006280" imgH="342720" progId="Equation.DSMT4">
                  <p:embed/>
                </p:oleObj>
              </mc:Choice>
              <mc:Fallback>
                <p:oleObj name="Equation" r:id="rId5" imgW="2006280" imgH="342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708259"/>
              </p:ext>
            </p:extLst>
          </p:nvPr>
        </p:nvGraphicFramePr>
        <p:xfrm>
          <a:off x="404813" y="2698750"/>
          <a:ext cx="74691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1" name="Equation" r:id="rId7" imgW="4546440" imgH="355320" progId="Equation.DSMT4">
                  <p:embed/>
                </p:oleObj>
              </mc:Choice>
              <mc:Fallback>
                <p:oleObj name="Equation" r:id="rId7" imgW="454644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698750"/>
                        <a:ext cx="74691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329373"/>
              </p:ext>
            </p:extLst>
          </p:nvPr>
        </p:nvGraphicFramePr>
        <p:xfrm>
          <a:off x="447674" y="4114800"/>
          <a:ext cx="68183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2" name="Equation" r:id="rId9" imgW="5232240" imgH="393480" progId="Equation.DSMT4">
                  <p:embed/>
                </p:oleObj>
              </mc:Choice>
              <mc:Fallback>
                <p:oleObj name="Equation" r:id="rId9" imgW="523224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4" y="4114800"/>
                        <a:ext cx="68183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0" y="547687"/>
            <a:ext cx="589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Solve the following wave equation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133600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337" y="3352800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conditions: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337" y="4876799"/>
            <a:ext cx="1566454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Solution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337" y="5638800"/>
            <a:ext cx="2234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MSV,  let </a:t>
            </a:r>
            <a:endParaRPr lang="en-SG" sz="32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50763"/>
              </p:ext>
            </p:extLst>
          </p:nvPr>
        </p:nvGraphicFramePr>
        <p:xfrm>
          <a:off x="2676663" y="5696237"/>
          <a:ext cx="2855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3" name="Equation" r:id="rId11" imgW="2158920" imgH="355320" progId="Equation.DSMT4">
                  <p:embed/>
                </p:oleObj>
              </mc:Choice>
              <mc:Fallback>
                <p:oleObj name="Equation" r:id="rId11" imgW="215892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663" y="5696237"/>
                        <a:ext cx="28559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676400"/>
            <a:ext cx="2586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ow we  solve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18203"/>
              </p:ext>
            </p:extLst>
          </p:nvPr>
        </p:nvGraphicFramePr>
        <p:xfrm>
          <a:off x="2429685" y="2433022"/>
          <a:ext cx="3429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2" name="Equation" r:id="rId3" imgW="2197080" imgH="368280" progId="Equation.DSMT4">
                  <p:embed/>
                </p:oleObj>
              </mc:Choice>
              <mc:Fallback>
                <p:oleObj name="Equation" r:id="rId3" imgW="2197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685" y="2433022"/>
                        <a:ext cx="3429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9921" y="3026747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SG" sz="3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262134"/>
              </p:ext>
            </p:extLst>
          </p:nvPr>
        </p:nvGraphicFramePr>
        <p:xfrm>
          <a:off x="5245809" y="3091453"/>
          <a:ext cx="3041162" cy="455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3" name="Equation" r:id="rId5" imgW="2374560" imgH="355320" progId="Equation.DSMT4">
                  <p:embed/>
                </p:oleObj>
              </mc:Choice>
              <mc:Fallback>
                <p:oleObj name="Equation" r:id="rId5" imgW="2374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5809" y="3091453"/>
                        <a:ext cx="3041162" cy="455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45884" y="3611522"/>
                <a:ext cx="4275273" cy="822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l-GR" sz="2800" dirty="0" smtClean="0"/>
                  <a:t>λ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sz="2800" i="1" smtClean="0">
                                    <a:latin typeface="Cambria Math"/>
                                  </a:rPr>
                                  <m:t>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800" i="1"/>
                      <m:t> 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>
                        <a:latin typeface="Cambria Math"/>
                      </a:rPr>
                      <m:t>=1,2,...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84" y="3611522"/>
                <a:ext cx="4275273" cy="822276"/>
              </a:xfrm>
              <a:prstGeom prst="rect">
                <a:avLst/>
              </a:prstGeom>
              <a:blipFill rotWithShape="1">
                <a:blip r:embed="rId7"/>
                <a:stretch>
                  <a:fillRect l="-2849" b="-8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9921" y="3780928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When</a:t>
            </a:r>
            <a:endParaRPr lang="en-SG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61804" y="4577072"/>
            <a:ext cx="4996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here exists nonzero solution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5954" y="5161847"/>
                <a:ext cx="424033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𝑢</m:t>
                      </m:r>
                      <m:r>
                        <a:rPr lang="en-US" sz="3200"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sin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</a:rPr>
                        <m:t>𝑛𝑥</m:t>
                      </m:r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54" y="5161847"/>
                <a:ext cx="4240330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81000" y="304800"/>
            <a:ext cx="2230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we get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52841"/>
              </p:ext>
            </p:extLst>
          </p:nvPr>
        </p:nvGraphicFramePr>
        <p:xfrm>
          <a:off x="2743200" y="314900"/>
          <a:ext cx="3429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4" name="Equation" r:id="rId9" imgW="2197100" imgH="368300" progId="Equation.DSMT4">
                  <p:embed/>
                </p:oleObj>
              </mc:Choice>
              <mc:Fallback>
                <p:oleObj name="Equation" r:id="rId9" imgW="21971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4900"/>
                        <a:ext cx="3429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38110"/>
              </p:ext>
            </p:extLst>
          </p:nvPr>
        </p:nvGraphicFramePr>
        <p:xfrm>
          <a:off x="2819400" y="1047750"/>
          <a:ext cx="3429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5" name="Equation" r:id="rId10" imgW="2286000" imgH="419100" progId="Equation.DSMT4">
                  <p:embed/>
                </p:oleObj>
              </mc:Choice>
              <mc:Fallback>
                <p:oleObj name="Equation" r:id="rId10" imgW="22860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47750"/>
                        <a:ext cx="3429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2" grpId="0"/>
      <p:bldP spid="16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1447800"/>
            <a:ext cx="472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ow look at corresponding 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85800"/>
            <a:ext cx="727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727342"/>
              </p:ext>
            </p:extLst>
          </p:nvPr>
        </p:nvGraphicFramePr>
        <p:xfrm>
          <a:off x="2114550" y="2162175"/>
          <a:ext cx="34480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4" name="Equation" r:id="rId4" imgW="2298600" imgH="495000" progId="Equation.DSMT4">
                  <p:embed/>
                </p:oleObj>
              </mc:Choice>
              <mc:Fallback>
                <p:oleObj name="Equation" r:id="rId4" imgW="2298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162175"/>
                        <a:ext cx="34480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3509962"/>
            <a:ext cx="393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general solution is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96278"/>
              </p:ext>
            </p:extLst>
          </p:nvPr>
        </p:nvGraphicFramePr>
        <p:xfrm>
          <a:off x="1879600" y="4094163"/>
          <a:ext cx="45148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5" name="Equation" r:id="rId6" imgW="2997000" imgH="711000" progId="Equation.DSMT4">
                  <p:embed/>
                </p:oleObj>
              </mc:Choice>
              <mc:Fallback>
                <p:oleObj name="Equation" r:id="rId6" imgW="2997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9600" y="4094163"/>
                        <a:ext cx="4514850" cy="107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6180" y="2895600"/>
            <a:ext cx="362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initial condition</a:t>
            </a:r>
            <a:endParaRPr lang="en-SG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80102"/>
              </p:ext>
            </p:extLst>
          </p:nvPr>
        </p:nvGraphicFramePr>
        <p:xfrm>
          <a:off x="4419600" y="2861755"/>
          <a:ext cx="14747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6" name="Equation" r:id="rId8" imgW="1117440" imgH="495000" progId="Equation.DSMT4">
                  <p:embed/>
                </p:oleObj>
              </mc:Choice>
              <mc:Fallback>
                <p:oleObj name="Equation" r:id="rId8" imgW="11174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9600" y="2861755"/>
                        <a:ext cx="1474788" cy="65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524000" y="567049"/>
                <a:ext cx="4275273" cy="822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l-GR" sz="2800" dirty="0" smtClean="0"/>
                  <a:t>λ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sz="2800" i="1" smtClean="0">
                                    <a:latin typeface="Cambria Math"/>
                                  </a:rPr>
                                  <m:t>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800" i="1"/>
                      <m:t> 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>
                        <a:latin typeface="Cambria Math"/>
                      </a:rPr>
                      <m:t>=1,2,...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67049"/>
                <a:ext cx="4275273" cy="822276"/>
              </a:xfrm>
              <a:prstGeom prst="rect">
                <a:avLst/>
              </a:prstGeom>
              <a:blipFill rotWithShape="1">
                <a:blip r:embed="rId10"/>
                <a:stretch>
                  <a:fillRect l="-2853" b="-8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48400" y="5274974"/>
                <a:ext cx="39036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𝑣</m:t>
                      </m:r>
                      <m:r>
                        <a:rPr lang="en-US" sz="3600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𝑡</m:t>
                      </m:r>
                      <m:r>
                        <a:rPr lang="en-US" sz="360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𝑛𝑐𝑡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00" y="5274974"/>
                <a:ext cx="3903633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31749"/>
              </p:ext>
            </p:extLst>
          </p:nvPr>
        </p:nvGraphicFramePr>
        <p:xfrm>
          <a:off x="2266950" y="1076325"/>
          <a:ext cx="394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0" name="Equation" r:id="rId4" imgW="3949560" imgH="825480" progId="Equation.DSMT4">
                  <p:embed/>
                </p:oleObj>
              </mc:Choice>
              <mc:Fallback>
                <p:oleObj name="Equation" r:id="rId4" imgW="394956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076325"/>
                        <a:ext cx="394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68727" y="2045999"/>
            <a:ext cx="6882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is the  </a:t>
            </a:r>
            <a:r>
              <a:rPr lang="en-US" sz="3200" dirty="0"/>
              <a:t>general </a:t>
            </a:r>
            <a:r>
              <a:rPr lang="en-US" sz="3200" dirty="0" smtClean="0"/>
              <a:t>solution of </a:t>
            </a:r>
            <a:r>
              <a:rPr lang="en-US" sz="3200" dirty="0" smtClean="0">
                <a:solidFill>
                  <a:srgbClr val="C00000"/>
                </a:solidFill>
              </a:rPr>
              <a:t>the given PDE 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366" y="2635536"/>
            <a:ext cx="70080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use the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initial condition</a:t>
            </a:r>
          </a:p>
          <a:p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smtClean="0"/>
              <a:t>to find the value of </a:t>
            </a:r>
            <a:endParaRPr lang="en-SG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37804"/>
              </p:ext>
            </p:extLst>
          </p:nvPr>
        </p:nvGraphicFramePr>
        <p:xfrm>
          <a:off x="4262402" y="3990442"/>
          <a:ext cx="593133" cy="70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1" name="Equation" r:id="rId6" imgW="330120" imgH="393480" progId="Equation.DSMT4">
                  <p:embed/>
                </p:oleObj>
              </mc:Choice>
              <mc:Fallback>
                <p:oleObj name="Equation" r:id="rId6" imgW="330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2402" y="3990442"/>
                        <a:ext cx="593133" cy="707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281672"/>
              </p:ext>
            </p:extLst>
          </p:nvPr>
        </p:nvGraphicFramePr>
        <p:xfrm>
          <a:off x="3144838" y="3435350"/>
          <a:ext cx="1755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2" name="Equation" r:id="rId8" imgW="1346040" imgH="355320" progId="Equation.DSMT4">
                  <p:embed/>
                </p:oleObj>
              </mc:Choice>
              <mc:Fallback>
                <p:oleObj name="Equation" r:id="rId8" imgW="1346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435350"/>
                        <a:ext cx="17557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8366" y="355312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1523"/>
              </p:ext>
            </p:extLst>
          </p:nvPr>
        </p:nvGraphicFramePr>
        <p:xfrm>
          <a:off x="1523999" y="609600"/>
          <a:ext cx="41195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tion" r:id="rId3" imgW="2717640" imgH="749160" progId="Equation.DSMT4">
                  <p:embed/>
                </p:oleObj>
              </mc:Choice>
              <mc:Fallback>
                <p:oleObj name="Equation" r:id="rId3" imgW="2717640" imgH="749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9" y="609600"/>
                        <a:ext cx="411956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3773" y="1538996"/>
                <a:ext cx="5747984" cy="1355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  <m:r>
                            <a:rPr lang="en-US" sz="28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n-US" sz="28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8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73" y="1538996"/>
                <a:ext cx="5747984" cy="13551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5651" y="1924199"/>
            <a:ext cx="2216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formula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5651" y="2743200"/>
                <a:ext cx="5474248" cy="3607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200" i="1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den>
                            </m:f>
                            <m:nary>
                              <m:naryPr>
                                <m:limLoc m:val="subSup"/>
                                <m:grow m:val="on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320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sup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𝑛𝑥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3200" i="1">
                                <a:latin typeface="Cambria Math"/>
                              </a:rPr>
                              <m:t>𝑑𝑥</m:t>
                            </m:r>
                          </m:e>
                        </m:mr>
                        <m:mr>
                          <m:e>
                            <m:r>
                              <a:rPr lang="en-US" sz="32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"/>
                                            <m:ctrlPr>
                                              <a:rPr lang="en-US" sz="3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200">
                                                <a:latin typeface="Cambria Math"/>
                                              </a:rPr>
                                              <m:t>sin</m:t>
                                            </m:r>
                                            <m:r>
                                              <a:rPr lang="en-US" sz="320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𝑛𝑥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320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"/>
                                            <m:ctrlPr>
                                              <a:rPr lang="en-US" sz="3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200">
                                                <a:latin typeface="Cambria Math"/>
                                              </a:rPr>
                                              <m:t>cos</m:t>
                                            </m:r>
                                            <m:r>
                                              <a:rPr lang="en-US" sz="320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𝑛𝑥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en-US" sz="32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latin typeface="Cambria Math"/>
                                          </a:rPr>
                                          <m:t>cos</m:t>
                                        </m:r>
                                        <m:r>
                                          <a:rPr lang="en-US" sz="320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1" y="2743200"/>
                <a:ext cx="5474248" cy="3607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6800" y="5301151"/>
                <a:ext cx="4114800" cy="1068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301151"/>
                <a:ext cx="4114800" cy="1068369"/>
              </a:xfrm>
              <a:prstGeom prst="rect">
                <a:avLst/>
              </a:prstGeom>
              <a:blipFill rotWithShape="1">
                <a:blip r:embed="rId7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517661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 Partial Differential Equations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1143000"/>
          <a:ext cx="2133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21336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21409" y="1752600"/>
          <a:ext cx="245999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Equation" r:id="rId5" imgW="1892160" imgH="507960" progId="Equation.DSMT4">
                  <p:embed/>
                </p:oleObj>
              </mc:Choice>
              <mc:Fallback>
                <p:oleObj name="Equation" r:id="rId5" imgW="189216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409" y="1752600"/>
                        <a:ext cx="2459991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43000" y="2438400"/>
          <a:ext cx="1905000" cy="76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7" imgW="1257120" imgH="507960" progId="Equation.DSMT4">
                  <p:embed/>
                </p:oleObj>
              </mc:Choice>
              <mc:Fallback>
                <p:oleObj name="Equation" r:id="rId7" imgW="125712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1905000" cy="76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000" y="3200400"/>
          <a:ext cx="1981200" cy="72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Equation" r:id="rId9" imgW="1384200" imgH="507960" progId="Equation.DSMT4">
                  <p:embed/>
                </p:oleObj>
              </mc:Choice>
              <mc:Fallback>
                <p:oleObj name="Equation" r:id="rId9" imgW="138420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1981200" cy="727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43000" y="3962400"/>
          <a:ext cx="281749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11" imgW="1942920" imgH="507960" progId="Equation.DSMT4">
                  <p:embed/>
                </p:oleObj>
              </mc:Choice>
              <mc:Fallback>
                <p:oleObj name="Equation" r:id="rId11" imgW="194292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281749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4724400"/>
            <a:ext cx="76867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Equations above </a:t>
            </a:r>
            <a:r>
              <a:rPr lang="en-US" sz="3200" dirty="0" smtClean="0">
                <a:solidFill>
                  <a:srgbClr val="C00000"/>
                </a:solidFill>
              </a:rPr>
              <a:t>involving partial derivatives </a:t>
            </a:r>
          </a:p>
          <a:p>
            <a:r>
              <a:rPr lang="en-US" sz="3200" dirty="0" smtClean="0"/>
              <a:t>are called </a:t>
            </a:r>
            <a:r>
              <a:rPr lang="en-US" sz="3200" dirty="0" smtClean="0">
                <a:solidFill>
                  <a:srgbClr val="C00000"/>
                </a:solidFill>
              </a:rPr>
              <a:t>partial differential equations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7042" y="457200"/>
                <a:ext cx="7409593" cy="1833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𝑦</m:t>
                      </m:r>
                      <m:r>
                        <a:rPr lang="en-US" sz="3200"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>
                          <a:latin typeface="Cambria Math"/>
                        </a:rPr>
                        <m:t>,</m:t>
                      </m:r>
                      <m:r>
                        <a:rPr lang="en-US" sz="3200" i="1">
                          <a:latin typeface="Cambria Math"/>
                        </a:rPr>
                        <m:t>𝑡</m:t>
                      </m:r>
                      <m:r>
                        <a:rPr lang="en-US" sz="320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200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cos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𝑛𝑐𝑡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42" y="457200"/>
                <a:ext cx="7409593" cy="18333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0143" y="2290522"/>
            <a:ext cx="56092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the solution of  wave equation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with  boundary conditions: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 and initial conditions:</a:t>
            </a:r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070020"/>
              </p:ext>
            </p:extLst>
          </p:nvPr>
        </p:nvGraphicFramePr>
        <p:xfrm>
          <a:off x="914400" y="2941122"/>
          <a:ext cx="3741908" cy="64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4" name="Equation" r:id="rId4" imgW="2501900" imgH="431800" progId="Equation.DSMT4">
                  <p:embed/>
                </p:oleObj>
              </mc:Choice>
              <mc:Fallback>
                <p:oleObj name="Equation" r:id="rId4" imgW="2501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41122"/>
                        <a:ext cx="3741908" cy="645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61625"/>
              </p:ext>
            </p:extLst>
          </p:nvPr>
        </p:nvGraphicFramePr>
        <p:xfrm>
          <a:off x="5159779" y="3048681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5" name="Equation" r:id="rId6" imgW="2006280" imgH="342720" progId="Equation.DSMT4">
                  <p:embed/>
                </p:oleObj>
              </mc:Choice>
              <mc:Fallback>
                <p:oleObj name="Equation" r:id="rId6" imgW="200628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779" y="3048681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85224"/>
              </p:ext>
            </p:extLst>
          </p:nvPr>
        </p:nvGraphicFramePr>
        <p:xfrm>
          <a:off x="712210" y="4495800"/>
          <a:ext cx="74691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6" name="Equation" r:id="rId8" imgW="4546440" imgH="355320" progId="Equation.DSMT4">
                  <p:embed/>
                </p:oleObj>
              </mc:Choice>
              <mc:Fallback>
                <p:oleObj name="Equation" r:id="rId8" imgW="454644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210" y="4495800"/>
                        <a:ext cx="74691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63936"/>
              </p:ext>
            </p:extLst>
          </p:nvPr>
        </p:nvGraphicFramePr>
        <p:xfrm>
          <a:off x="750143" y="5746814"/>
          <a:ext cx="68183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7" name="Equation" r:id="rId10" imgW="5232240" imgH="393480" progId="Equation.DSMT4">
                  <p:embed/>
                </p:oleObj>
              </mc:Choice>
              <mc:Fallback>
                <p:oleObj name="Equation" r:id="rId10" imgW="523224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43" y="5746814"/>
                        <a:ext cx="68183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28600"/>
            <a:ext cx="1676400" cy="63976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Summary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99013"/>
              </p:ext>
            </p:extLst>
          </p:nvPr>
        </p:nvGraphicFramePr>
        <p:xfrm>
          <a:off x="1219200" y="1981200"/>
          <a:ext cx="6955412" cy="117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4" name="Equation" r:id="rId3" imgW="5270400" imgH="888840" progId="Equation.DSMT4">
                  <p:embed/>
                </p:oleObj>
              </mc:Choice>
              <mc:Fallback>
                <p:oleObj name="Equation" r:id="rId3" imgW="5270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6955412" cy="1173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5331"/>
              </p:ext>
            </p:extLst>
          </p:nvPr>
        </p:nvGraphicFramePr>
        <p:xfrm>
          <a:off x="1828800" y="3733800"/>
          <a:ext cx="4733925" cy="112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5" name="Equation" r:id="rId5" imgW="3530520" imgH="838080" progId="Equation.DSMT4">
                  <p:embed/>
                </p:oleObj>
              </mc:Choice>
              <mc:Fallback>
                <p:oleObj name="Equation" r:id="rId5" imgW="35305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4733925" cy="1122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099066"/>
            <a:ext cx="263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 of wave equation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189725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8568"/>
              </p:ext>
            </p:extLst>
          </p:nvPr>
        </p:nvGraphicFramePr>
        <p:xfrm>
          <a:off x="518501" y="1295400"/>
          <a:ext cx="4710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3" name="Equation" r:id="rId3" imgW="2501900" imgH="431800" progId="Equation.DSMT4">
                  <p:embed/>
                </p:oleObj>
              </mc:Choice>
              <mc:Fallback>
                <p:oleObj name="Equation" r:id="rId3" imgW="250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01" y="1295400"/>
                        <a:ext cx="4710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54952"/>
              </p:ext>
            </p:extLst>
          </p:nvPr>
        </p:nvGraphicFramePr>
        <p:xfrm>
          <a:off x="5867400" y="1447800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4" name="Equation" r:id="rId5" imgW="2006280" imgH="342720" progId="Equation.DSMT4">
                  <p:embed/>
                </p:oleObj>
              </mc:Choice>
              <mc:Fallback>
                <p:oleObj name="Equation" r:id="rId5" imgW="2006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437378"/>
              </p:ext>
            </p:extLst>
          </p:nvPr>
        </p:nvGraphicFramePr>
        <p:xfrm>
          <a:off x="404813" y="2698750"/>
          <a:ext cx="74691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5" name="Equation" r:id="rId7" imgW="4546440" imgH="355320" progId="Equation.DSMT4">
                  <p:embed/>
                </p:oleObj>
              </mc:Choice>
              <mc:Fallback>
                <p:oleObj name="Equation" r:id="rId7" imgW="4546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698750"/>
                        <a:ext cx="74691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803789"/>
              </p:ext>
            </p:extLst>
          </p:nvPr>
        </p:nvGraphicFramePr>
        <p:xfrm>
          <a:off x="425839" y="4114800"/>
          <a:ext cx="79771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6" name="Equation" r:id="rId9" imgW="6121080" imgH="393480" progId="Equation.DSMT4">
                  <p:embed/>
                </p:oleObj>
              </mc:Choice>
              <mc:Fallback>
                <p:oleObj name="Equation" r:id="rId9" imgW="6121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39" y="4114800"/>
                        <a:ext cx="79771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0" y="547687"/>
            <a:ext cx="589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Solve the following wave equation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133600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337" y="3352800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conditions: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337" y="4876799"/>
            <a:ext cx="1566454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Solution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16572"/>
              </p:ext>
            </p:extLst>
          </p:nvPr>
        </p:nvGraphicFramePr>
        <p:xfrm>
          <a:off x="2743477" y="5334000"/>
          <a:ext cx="4419600" cy="92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7" name="Equation" r:id="rId11" imgW="3949560" imgH="825480" progId="Equation.DSMT4">
                  <p:embed/>
                </p:oleObj>
              </mc:Choice>
              <mc:Fallback>
                <p:oleObj name="Equation" r:id="rId11" imgW="394956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477" y="5334000"/>
                        <a:ext cx="4419600" cy="923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91196"/>
              </p:ext>
            </p:extLst>
          </p:nvPr>
        </p:nvGraphicFramePr>
        <p:xfrm>
          <a:off x="1743075" y="1193800"/>
          <a:ext cx="5484813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8" name="Equation" r:id="rId3" imgW="3619440" imgH="1612800" progId="Equation.DSMT4">
                  <p:embed/>
                </p:oleObj>
              </mc:Choice>
              <mc:Fallback>
                <p:oleObj name="Equation" r:id="rId3" imgW="3619440" imgH="16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193800"/>
                        <a:ext cx="5484813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609600"/>
            <a:ext cx="123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649884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ence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14286"/>
              </p:ext>
            </p:extLst>
          </p:nvPr>
        </p:nvGraphicFramePr>
        <p:xfrm>
          <a:off x="2590800" y="3601767"/>
          <a:ext cx="4381098" cy="554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9" name="Equation" r:id="rId5" imgW="3111480" imgH="393480" progId="Equation.DSMT4">
                  <p:embed/>
                </p:oleObj>
              </mc:Choice>
              <mc:Fallback>
                <p:oleObj name="Equation" r:id="rId5" imgW="3111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601767"/>
                        <a:ext cx="4381098" cy="554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33832" y="4234659"/>
            <a:ext cx="5292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 we can get the above result</a:t>
            </a:r>
          </a:p>
          <a:p>
            <a:r>
              <a:rPr lang="en-US" sz="3200" dirty="0" smtClean="0"/>
              <a:t> by comparing  the coefficients</a:t>
            </a:r>
          </a:p>
          <a:p>
            <a:r>
              <a:rPr lang="en-US" sz="3200" dirty="0" smtClean="0"/>
              <a:t>See next slide</a:t>
            </a:r>
            <a:endParaRPr lang="en-SG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2432" y="20500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20558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90707"/>
              </p:ext>
            </p:extLst>
          </p:nvPr>
        </p:nvGraphicFramePr>
        <p:xfrm>
          <a:off x="2209800" y="1752600"/>
          <a:ext cx="3581400" cy="95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9" name="Equation" r:id="rId3" imgW="3085920" imgH="825480" progId="Equation.DSMT4">
                  <p:embed/>
                </p:oleObj>
              </mc:Choice>
              <mc:Fallback>
                <p:oleObj name="Equation" r:id="rId3" imgW="3085920" imgH="825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3581400" cy="95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25464"/>
              </p:ext>
            </p:extLst>
          </p:nvPr>
        </p:nvGraphicFramePr>
        <p:xfrm>
          <a:off x="2133600" y="457200"/>
          <a:ext cx="3657600" cy="113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0" name="Equation" r:id="rId5" imgW="2654280" imgH="825480" progId="Equation.DSMT4">
                  <p:embed/>
                </p:oleObj>
              </mc:Choice>
              <mc:Fallback>
                <p:oleObj name="Equation" r:id="rId5" imgW="26542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57200"/>
                        <a:ext cx="3657600" cy="113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433761"/>
              </p:ext>
            </p:extLst>
          </p:nvPr>
        </p:nvGraphicFramePr>
        <p:xfrm>
          <a:off x="2286000" y="2867755"/>
          <a:ext cx="4381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1" name="Equation" r:id="rId7" imgW="3111480" imgH="393480" progId="Equation.DSMT4">
                  <p:embed/>
                </p:oleObj>
              </mc:Choice>
              <mc:Fallback>
                <p:oleObj name="Equation" r:id="rId7" imgW="31114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67755"/>
                        <a:ext cx="43815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2592621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SG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42249"/>
              </p:ext>
            </p:extLst>
          </p:nvPr>
        </p:nvGraphicFramePr>
        <p:xfrm>
          <a:off x="1676400" y="4102387"/>
          <a:ext cx="6607543" cy="83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2" name="Equation" r:id="rId9" imgW="3504960" imgH="444240" progId="Equation.DSMT4">
                  <p:embed/>
                </p:oleObj>
              </mc:Choice>
              <mc:Fallback>
                <p:oleObj name="Equation" r:id="rId9" imgW="350496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02387"/>
                        <a:ext cx="6607543" cy="83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1034" y="3810000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S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29880"/>
              </p:ext>
            </p:extLst>
          </p:nvPr>
        </p:nvGraphicFramePr>
        <p:xfrm>
          <a:off x="771820" y="1219200"/>
          <a:ext cx="4205899" cy="72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2" name="Equation" r:id="rId5" imgW="2501900" imgH="431800" progId="Equation.DSMT4">
                  <p:embed/>
                </p:oleObj>
              </mc:Choice>
              <mc:Fallback>
                <p:oleObj name="Equation" r:id="rId5" imgW="250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20" y="1219200"/>
                        <a:ext cx="4205899" cy="72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12922"/>
              </p:ext>
            </p:extLst>
          </p:nvPr>
        </p:nvGraphicFramePr>
        <p:xfrm>
          <a:off x="5334000" y="1447800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3" name="Equation" r:id="rId7" imgW="2006280" imgH="342720" progId="Equation.DSMT4">
                  <p:embed/>
                </p:oleObj>
              </mc:Choice>
              <mc:Fallback>
                <p:oleObj name="Equation" r:id="rId7" imgW="2006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87346"/>
              </p:ext>
            </p:extLst>
          </p:nvPr>
        </p:nvGraphicFramePr>
        <p:xfrm>
          <a:off x="847725" y="2684463"/>
          <a:ext cx="6586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4" name="Equation" r:id="rId9" imgW="4533840" imgH="355320" progId="Equation.DSMT4">
                  <p:embed/>
                </p:oleObj>
              </mc:Choice>
              <mc:Fallback>
                <p:oleObj name="Equation" r:id="rId9" imgW="45338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684463"/>
                        <a:ext cx="6586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158918"/>
              </p:ext>
            </p:extLst>
          </p:nvPr>
        </p:nvGraphicFramePr>
        <p:xfrm>
          <a:off x="757238" y="3830638"/>
          <a:ext cx="72183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5" name="Equation" r:id="rId11" imgW="5676840" imgH="393480" progId="Equation.DSMT4">
                  <p:embed/>
                </p:oleObj>
              </mc:Choice>
              <mc:Fallback>
                <p:oleObj name="Equation" r:id="rId11" imgW="5676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830638"/>
                        <a:ext cx="72183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4525" y="1981200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1539" y="3352798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conditions: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8471" y="685800"/>
            <a:ext cx="7344062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d’Alembert’s</a:t>
            </a:r>
            <a:r>
              <a:rPr lang="en-US" sz="3200" dirty="0" smtClean="0">
                <a:solidFill>
                  <a:srgbClr val="C00000"/>
                </a:solidFill>
              </a:rPr>
              <a:t> solution of the wave equation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471" y="4331370"/>
            <a:ext cx="645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Then solution (given by </a:t>
            </a:r>
            <a:r>
              <a:rPr lang="en-US" sz="3200" dirty="0" err="1" smtClean="0">
                <a:solidFill>
                  <a:srgbClr val="C00000"/>
                </a:solidFill>
              </a:rPr>
              <a:t>d’Alembert</a:t>
            </a:r>
            <a:r>
              <a:rPr lang="en-US" sz="3200" dirty="0" smtClean="0">
                <a:solidFill>
                  <a:srgbClr val="C00000"/>
                </a:solidFill>
              </a:rPr>
              <a:t>) is</a:t>
            </a:r>
            <a:endParaRPr lang="en-SG" sz="3200" dirty="0">
              <a:solidFill>
                <a:srgbClr val="C0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36372"/>
              </p:ext>
            </p:extLst>
          </p:nvPr>
        </p:nvGraphicFramePr>
        <p:xfrm>
          <a:off x="816831" y="4923072"/>
          <a:ext cx="46032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6" name="Equation" r:id="rId13" imgW="4178160" imgH="749160" progId="Equation.DSMT4">
                  <p:embed/>
                </p:oleObj>
              </mc:Choice>
              <mc:Fallback>
                <p:oleObj name="Equation" r:id="rId13" imgW="41781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6831" y="4923072"/>
                        <a:ext cx="4603212" cy="825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5506" y="5832764"/>
            <a:ext cx="501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See Appendix and tutorial 11</a:t>
            </a:r>
            <a:endParaRPr lang="en-SG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5" name="Wave_opposite-group-phase-velocity.gif">
            <a:hlinkClick r:id="" action="ppaction://media"/>
          </p:cNvPr>
          <p:cNvPicPr>
            <a:picLocks noGrp="1" noChangeAspect="1"/>
          </p:cNvPicPr>
          <p:nvPr>
            <p:ph idx="1"/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15000" y="4821948"/>
            <a:ext cx="3281693" cy="2021631"/>
          </a:xfrm>
        </p:spPr>
      </p:pic>
    </p:spTree>
    <p:extLst>
      <p:ext uri="{BB962C8B-B14F-4D97-AF65-F5344CB8AC3E}">
        <p14:creationId xmlns:p14="http://schemas.microsoft.com/office/powerpoint/2010/main" val="12758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  <p:bldLst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938" y="156612"/>
            <a:ext cx="3080652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Revisit 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38818"/>
              </p:ext>
            </p:extLst>
          </p:nvPr>
        </p:nvGraphicFramePr>
        <p:xfrm>
          <a:off x="641808" y="1981200"/>
          <a:ext cx="4710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1" name="Equation" r:id="rId3" imgW="2501900" imgH="431800" progId="Equation.DSMT4">
                  <p:embed/>
                </p:oleObj>
              </mc:Choice>
              <mc:Fallback>
                <p:oleObj name="Equation" r:id="rId3" imgW="250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08" y="1981200"/>
                        <a:ext cx="4710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82554"/>
              </p:ext>
            </p:extLst>
          </p:nvPr>
        </p:nvGraphicFramePr>
        <p:xfrm>
          <a:off x="5816476" y="2133600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2" name="Equation" r:id="rId5" imgW="2006280" imgH="342720" progId="Equation.DSMT4">
                  <p:embed/>
                </p:oleObj>
              </mc:Choice>
              <mc:Fallback>
                <p:oleObj name="Equation" r:id="rId5" imgW="2006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476" y="2133600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73325"/>
              </p:ext>
            </p:extLst>
          </p:nvPr>
        </p:nvGraphicFramePr>
        <p:xfrm>
          <a:off x="414337" y="3733800"/>
          <a:ext cx="74691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3" name="Equation" r:id="rId7" imgW="4546440" imgH="355320" progId="Equation.DSMT4">
                  <p:embed/>
                </p:oleObj>
              </mc:Choice>
              <mc:Fallback>
                <p:oleObj name="Equation" r:id="rId7" imgW="4546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" y="3733800"/>
                        <a:ext cx="74691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831784"/>
              </p:ext>
            </p:extLst>
          </p:nvPr>
        </p:nvGraphicFramePr>
        <p:xfrm>
          <a:off x="379701" y="5562600"/>
          <a:ext cx="79771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4" name="Equation" r:id="rId9" imgW="6121080" imgH="393480" progId="Equation.DSMT4">
                  <p:embed/>
                </p:oleObj>
              </mc:Choice>
              <mc:Fallback>
                <p:oleObj name="Equation" r:id="rId9" imgW="6121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01" y="5562600"/>
                        <a:ext cx="7977188" cy="512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" y="875143"/>
            <a:ext cx="5894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Solve the following wave equation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 by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d’Alembert’s</a:t>
            </a:r>
            <a:r>
              <a:rPr lang="en-US" sz="3200" dirty="0">
                <a:solidFill>
                  <a:srgbClr val="C00000"/>
                </a:solidFill>
              </a:rPr>
              <a:t> solution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836" y="2971800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w</a:t>
            </a:r>
            <a:r>
              <a:rPr lang="en-US" sz="3200" dirty="0" smtClean="0">
                <a:solidFill>
                  <a:prstClr val="black"/>
                </a:solidFill>
              </a:rPr>
              <a:t>ith boundary conditions: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337" y="4724400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w</a:t>
            </a:r>
            <a:r>
              <a:rPr lang="en-US" sz="3200" dirty="0" smtClean="0">
                <a:solidFill>
                  <a:prstClr val="black"/>
                </a:solidFill>
              </a:rPr>
              <a:t>ith initial conditions: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6600" y="156612"/>
            <a:ext cx="16286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8.2  wave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114" y="241012"/>
            <a:ext cx="645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solution (given by </a:t>
            </a:r>
            <a:r>
              <a:rPr lang="en-US" sz="3200" dirty="0" err="1" smtClean="0"/>
              <a:t>d’Alembert</a:t>
            </a:r>
            <a:r>
              <a:rPr lang="en-US" sz="3200" dirty="0" smtClean="0"/>
              <a:t>) is</a:t>
            </a:r>
            <a:endParaRPr lang="en-SG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03147"/>
              </p:ext>
            </p:extLst>
          </p:nvPr>
        </p:nvGraphicFramePr>
        <p:xfrm>
          <a:off x="1729848" y="825787"/>
          <a:ext cx="4603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0" name="Equation" r:id="rId3" imgW="4178160" imgH="749160" progId="Equation.DSMT4">
                  <p:embed/>
                </p:oleObj>
              </mc:Choice>
              <mc:Fallback>
                <p:oleObj name="Equation" r:id="rId3" imgW="4178160" imgH="749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848" y="825787"/>
                        <a:ext cx="4603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1891" y="1765011"/>
            <a:ext cx="32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this Example 2 ,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336571"/>
              </p:ext>
            </p:extLst>
          </p:nvPr>
        </p:nvGraphicFramePr>
        <p:xfrm>
          <a:off x="914400" y="2514600"/>
          <a:ext cx="3048000" cy="53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1" name="Equation" r:id="rId5" imgW="2387520" imgH="419040" progId="Equation.DSMT4">
                  <p:embed/>
                </p:oleObj>
              </mc:Choice>
              <mc:Fallback>
                <p:oleObj name="Equation" r:id="rId5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3048000" cy="535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1891" y="3184919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Hence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3322"/>
              </p:ext>
            </p:extLst>
          </p:nvPr>
        </p:nvGraphicFramePr>
        <p:xfrm>
          <a:off x="1981200" y="3071879"/>
          <a:ext cx="5562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2" name="Equation" r:id="rId7" imgW="5562360" imgH="749160" progId="Equation.DSMT4">
                  <p:embed/>
                </p:oleObj>
              </mc:Choice>
              <mc:Fallback>
                <p:oleObj name="Equation" r:id="rId7" imgW="55623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3071879"/>
                        <a:ext cx="55626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75739"/>
              </p:ext>
            </p:extLst>
          </p:nvPr>
        </p:nvGraphicFramePr>
        <p:xfrm>
          <a:off x="4495800" y="2590800"/>
          <a:ext cx="990600" cy="36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3" name="Equation" r:id="rId9" imgW="888840" imgH="330120" progId="Equation.DSMT4">
                  <p:embed/>
                </p:oleObj>
              </mc:Choice>
              <mc:Fallback>
                <p:oleObj name="Equation" r:id="rId9" imgW="888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2590800"/>
                        <a:ext cx="990600" cy="36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70238"/>
              </p:ext>
            </p:extLst>
          </p:nvPr>
        </p:nvGraphicFramePr>
        <p:xfrm>
          <a:off x="1135087" y="4485620"/>
          <a:ext cx="4703476" cy="59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4" name="Equation" r:id="rId11" imgW="3505200" imgH="444500" progId="Equation.DSMT4">
                  <p:embed/>
                </p:oleObj>
              </mc:Choice>
              <mc:Fallback>
                <p:oleObj name="Equation" r:id="rId11" imgW="35052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7" y="4485620"/>
                        <a:ext cx="4703476" cy="59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89114" y="3948545"/>
            <a:ext cx="458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Recall by </a:t>
            </a:r>
            <a:r>
              <a:rPr lang="en-US" sz="2800" dirty="0"/>
              <a:t>MSV</a:t>
            </a:r>
            <a:r>
              <a:rPr lang="en-US" sz="2800" dirty="0" smtClean="0"/>
              <a:t>, the solution is  </a:t>
            </a:r>
            <a:endParaRPr lang="en-US" sz="28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48707"/>
              </p:ext>
            </p:extLst>
          </p:nvPr>
        </p:nvGraphicFramePr>
        <p:xfrm>
          <a:off x="1128160" y="5638800"/>
          <a:ext cx="48879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5" name="Equation" r:id="rId13" imgW="5829120" imgH="888840" progId="Equation.DSMT4">
                  <p:embed/>
                </p:oleObj>
              </mc:Choice>
              <mc:Fallback>
                <p:oleObj name="Equation" r:id="rId13" imgW="5829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8160" y="5638800"/>
                        <a:ext cx="488791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9114" y="5290066"/>
            <a:ext cx="780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two solutions are equivalent which can be proved by the following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8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38834"/>
            <a:ext cx="35308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8.3 Heat Equation</a:t>
            </a:r>
            <a:endParaRPr lang="en-SG" sz="36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792" y="1244025"/>
            <a:ext cx="5864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Heat-conducting rod with length L</a:t>
            </a:r>
            <a:endParaRPr lang="en-SG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95400" y="2057400"/>
            <a:ext cx="25146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2344" y="186922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SG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1962091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</a:t>
            </a:r>
            <a:endParaRPr lang="en-SG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4173"/>
              </p:ext>
            </p:extLst>
          </p:nvPr>
        </p:nvGraphicFramePr>
        <p:xfrm>
          <a:off x="646981" y="2512360"/>
          <a:ext cx="1206178" cy="53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6" name="Equation" r:id="rId3" imgW="799920" imgH="355320" progId="Equation.DSMT4">
                  <p:embed/>
                </p:oleObj>
              </mc:Choice>
              <mc:Fallback>
                <p:oleObj name="Equation" r:id="rId3" imgW="799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981" y="2512360"/>
                        <a:ext cx="1206178" cy="536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81200" y="2453998"/>
            <a:ext cx="60986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epresents  temperature at point x,</a:t>
            </a:r>
          </a:p>
          <a:p>
            <a:r>
              <a:rPr lang="en-US" sz="3200" dirty="0" smtClean="0"/>
              <a:t> at time t</a:t>
            </a:r>
            <a:endParaRPr lang="en-SG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3860" y="3582974"/>
            <a:ext cx="790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</a:t>
            </a:r>
            <a:endParaRPr lang="en-SG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67292"/>
              </p:ext>
            </p:extLst>
          </p:nvPr>
        </p:nvGraphicFramePr>
        <p:xfrm>
          <a:off x="1433513" y="3481388"/>
          <a:ext cx="646112" cy="68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7" name="Equation" r:id="rId5" imgW="291960" imgH="355320" progId="Equation.DSMT4">
                  <p:embed/>
                </p:oleObj>
              </mc:Choice>
              <mc:Fallback>
                <p:oleObj name="Equation" r:id="rId5" imgW="291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3513" y="3481388"/>
                        <a:ext cx="646112" cy="686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8326" y="3606225"/>
            <a:ext cx="3744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e thermal diffusivity</a:t>
            </a:r>
            <a:endParaRPr lang="en-SG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91475" y="4432012"/>
            <a:ext cx="1623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have</a:t>
            </a:r>
            <a:endParaRPr lang="en-SG" sz="32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70825"/>
              </p:ext>
            </p:extLst>
          </p:nvPr>
        </p:nvGraphicFramePr>
        <p:xfrm>
          <a:off x="902344" y="5016787"/>
          <a:ext cx="4304640" cy="77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8" name="Equation" r:id="rId7" imgW="2412720" imgH="431640" progId="Equation.DSMT4">
                  <p:embed/>
                </p:oleObj>
              </mc:Choice>
              <mc:Fallback>
                <p:oleObj name="Equation" r:id="rId7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344" y="5016787"/>
                        <a:ext cx="4304640" cy="770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98326"/>
              </p:ext>
            </p:extLst>
          </p:nvPr>
        </p:nvGraphicFramePr>
        <p:xfrm>
          <a:off x="5562600" y="5334000"/>
          <a:ext cx="3124200" cy="37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9" name="Equation" r:id="rId9" imgW="2882880" imgH="342720" progId="Equation.DSMT4">
                  <p:embed/>
                </p:oleObj>
              </mc:Choice>
              <mc:Fallback>
                <p:oleObj name="Equation" r:id="rId9" imgW="2882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5334000"/>
                        <a:ext cx="3124200" cy="371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897147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31417"/>
              </p:ext>
            </p:extLst>
          </p:nvPr>
        </p:nvGraphicFramePr>
        <p:xfrm>
          <a:off x="1066800" y="1752600"/>
          <a:ext cx="647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2" name="Equation" r:id="rId3" imgW="4533840" imgH="355320" progId="Equation.DSMT4">
                  <p:embed/>
                </p:oleObj>
              </mc:Choice>
              <mc:Fallback>
                <p:oleObj name="Equation" r:id="rId3" imgW="4533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752600"/>
                        <a:ext cx="6477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981200" y="2743200"/>
            <a:ext cx="289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278201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0</a:t>
            </a:r>
            <a:endParaRPr lang="en-SG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8174" y="278201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0</a:t>
            </a:r>
            <a:endParaRPr lang="en-SG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657" y="3602937"/>
            <a:ext cx="8555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Temperatures are always  ZERO at both end points</a:t>
            </a:r>
            <a:endParaRPr lang="en-SG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6255" y="4190587"/>
            <a:ext cx="3731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condition:</a:t>
            </a:r>
            <a:endParaRPr lang="en-SG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99760"/>
              </p:ext>
            </p:extLst>
          </p:nvPr>
        </p:nvGraphicFramePr>
        <p:xfrm>
          <a:off x="1371600" y="4953000"/>
          <a:ext cx="6040634" cy="5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3" name="Equation" r:id="rId5" imgW="4114800" imgH="355320" progId="Equation.DSMT4">
                  <p:embed/>
                </p:oleObj>
              </mc:Choice>
              <mc:Fallback>
                <p:oleObj name="Equation" r:id="rId5" imgW="41148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953000"/>
                        <a:ext cx="6040634" cy="52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9574" y="5575012"/>
            <a:ext cx="7915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Initial distribution of temperature given by f(x)</a:t>
            </a:r>
            <a:endParaRPr lang="en-SG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</a:t>
            </a:r>
            <a:r>
              <a:rPr lang="en-US" sz="1400" dirty="0">
                <a:solidFill>
                  <a:srgbClr val="C00000"/>
                </a:solidFill>
              </a:rPr>
              <a:t>E</a:t>
            </a:r>
            <a:r>
              <a:rPr lang="en-US" sz="1400" dirty="0" smtClean="0">
                <a:solidFill>
                  <a:srgbClr val="C00000"/>
                </a:solidFill>
              </a:rPr>
              <a:t>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913632"/>
            <a:ext cx="7101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method of separation of variables, we </a:t>
            </a:r>
          </a:p>
          <a:p>
            <a:r>
              <a:rPr lang="en-US" sz="3200" dirty="0" smtClean="0"/>
              <a:t>assume that solution  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304150"/>
              </p:ext>
            </p:extLst>
          </p:nvPr>
        </p:nvGraphicFramePr>
        <p:xfrm>
          <a:off x="4343400" y="2425024"/>
          <a:ext cx="1371600" cy="55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8" name="Equation" r:id="rId3" imgW="1041120" imgH="419040" progId="Equation.DSMT4">
                  <p:embed/>
                </p:oleObj>
              </mc:Choice>
              <mc:Fallback>
                <p:oleObj name="Equation" r:id="rId3" imgW="10411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25024"/>
                        <a:ext cx="1371600" cy="551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77424" y="2392233"/>
            <a:ext cx="313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can be written as </a:t>
            </a:r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627678"/>
              </p:ext>
            </p:extLst>
          </p:nvPr>
        </p:nvGraphicFramePr>
        <p:xfrm>
          <a:off x="2296913" y="3087249"/>
          <a:ext cx="3733800" cy="53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9" name="Equation" r:id="rId5" imgW="2946240" imgH="419040" progId="Equation.DSMT4">
                  <p:embed/>
                </p:oleObj>
              </mc:Choice>
              <mc:Fallback>
                <p:oleObj name="Equation" r:id="rId5" imgW="29462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913" y="3087249"/>
                        <a:ext cx="3733800" cy="53110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335280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4400" y="3810000"/>
          <a:ext cx="2971800" cy="69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0" name="Equation" r:id="rId7" imgW="2387520" imgH="558720" progId="Equation.DSMT4">
                  <p:embed/>
                </p:oleObj>
              </mc:Choice>
              <mc:Fallback>
                <p:oleObj name="Equation" r:id="rId7" imgW="2387520" imgH="55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971800" cy="695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648200" y="3733800"/>
          <a:ext cx="2743200" cy="69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1" name="Equation" r:id="rId9" imgW="2412720" imgH="609480" progId="Equation.DSMT4">
                  <p:embed/>
                </p:oleObj>
              </mc:Choice>
              <mc:Fallback>
                <p:oleObj name="Equation" r:id="rId9" imgW="2412720" imgH="609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2743200" cy="693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38200" y="5410200"/>
          <a:ext cx="312420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2" name="Equation" r:id="rId11" imgW="2603160" imgH="609480" progId="Equation.DSMT4">
                  <p:embed/>
                </p:oleObj>
              </mc:Choice>
              <mc:Fallback>
                <p:oleObj name="Equation" r:id="rId11" imgW="2603160" imgH="609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3124200" cy="73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38200" y="4572000"/>
          <a:ext cx="3248891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3" name="Equation" r:id="rId13" imgW="2552400" imgH="558720" progId="Equation.DSMT4">
                  <p:embed/>
                </p:oleObj>
              </mc:Choice>
              <mc:Fallback>
                <p:oleObj name="Equation" r:id="rId13" imgW="2552400" imgH="558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3248891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724400" y="4555108"/>
          <a:ext cx="2971800" cy="70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4" name="Equation" r:id="rId15" imgW="2577960" imgH="609480" progId="Equation.DSMT4">
                  <p:embed/>
                </p:oleObj>
              </mc:Choice>
              <mc:Fallback>
                <p:oleObj name="Equation" r:id="rId15" imgW="2577960" imgH="609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55108"/>
                        <a:ext cx="2971800" cy="702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64266" y="150911"/>
            <a:ext cx="123649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8.1 SV for PDE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304800"/>
            <a:ext cx="7207999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8.1 Separation of variables for PDE  </a:t>
            </a:r>
            <a:r>
              <a:rPr lang="en-US" sz="1600" b="1" dirty="0" smtClean="0">
                <a:solidFill>
                  <a:srgbClr val="C00000"/>
                </a:solidFill>
              </a:rPr>
              <a:t>N L </a:t>
            </a:r>
            <a:r>
              <a:rPr lang="en-US" sz="1600" b="1" dirty="0" err="1" smtClean="0">
                <a:solidFill>
                  <a:srgbClr val="C00000"/>
                </a:solidFill>
              </a:rPr>
              <a:t>pp</a:t>
            </a:r>
            <a:r>
              <a:rPr lang="en-US" sz="1600" b="1" dirty="0" smtClean="0">
                <a:solidFill>
                  <a:srgbClr val="C00000"/>
                </a:solidFill>
              </a:rPr>
              <a:t> 7-12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073" y="889575"/>
            <a:ext cx="7229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this section, , we  study one simple case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b</a:t>
            </a:r>
            <a:r>
              <a:rPr lang="en-US" sz="3200" dirty="0" smtClean="0">
                <a:solidFill>
                  <a:srgbClr val="C00000"/>
                </a:solidFill>
              </a:rPr>
              <a:t>y method of separation of variables</a:t>
            </a:r>
            <a:r>
              <a:rPr lang="en-US" sz="3200" dirty="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87696" y="3060412"/>
            <a:ext cx="2312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separation of variables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423604"/>
            <a:ext cx="6268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use the method of S V </a:t>
            </a:r>
          </a:p>
          <a:p>
            <a:r>
              <a:rPr lang="en-US" sz="3200" dirty="0" smtClean="0"/>
              <a:t>to solve the above heat equation</a:t>
            </a:r>
            <a:endParaRPr lang="en-SG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55917" y="1500822"/>
            <a:ext cx="1566454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Solution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55917" y="2203521"/>
            <a:ext cx="2234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MSV,  let 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16960"/>
              </p:ext>
            </p:extLst>
          </p:nvPr>
        </p:nvGraphicFramePr>
        <p:xfrm>
          <a:off x="2417763" y="2260600"/>
          <a:ext cx="3041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8" name="Equation" r:id="rId3" imgW="2298600" imgH="355320" progId="Equation.DSMT4">
                  <p:embed/>
                </p:oleObj>
              </mc:Choice>
              <mc:Fallback>
                <p:oleObj name="Equation" r:id="rId3" imgW="2298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7763" y="2260600"/>
                        <a:ext cx="304165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2833250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450705"/>
              </p:ext>
            </p:extLst>
          </p:nvPr>
        </p:nvGraphicFramePr>
        <p:xfrm>
          <a:off x="1509713" y="2938463"/>
          <a:ext cx="3378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9" name="Equation" r:id="rId5" imgW="2603160" imgH="393480" progId="Equation.DSMT4">
                  <p:embed/>
                </p:oleObj>
              </mc:Choice>
              <mc:Fallback>
                <p:oleObj name="Equation" r:id="rId5" imgW="260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9713" y="2938463"/>
                        <a:ext cx="337820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60668"/>
              </p:ext>
            </p:extLst>
          </p:nvPr>
        </p:nvGraphicFramePr>
        <p:xfrm>
          <a:off x="1644650" y="3703638"/>
          <a:ext cx="31130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0" name="Equation" r:id="rId7" imgW="2450880" imgH="393480" progId="Equation.DSMT4">
                  <p:embed/>
                </p:oleObj>
              </mc:Choice>
              <mc:Fallback>
                <p:oleObj name="Equation" r:id="rId7" imgW="2450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4650" y="3703638"/>
                        <a:ext cx="3113088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0224" y="4387970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SG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956183"/>
              </p:ext>
            </p:extLst>
          </p:nvPr>
        </p:nvGraphicFramePr>
        <p:xfrm>
          <a:off x="2120900" y="4387850"/>
          <a:ext cx="3454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1" name="Equation" r:id="rId9" imgW="2412720" imgH="431640" progId="Equation.DSMT4">
                  <p:embed/>
                </p:oleObj>
              </mc:Choice>
              <mc:Fallback>
                <p:oleObj name="Equation" r:id="rId9" imgW="241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387850"/>
                        <a:ext cx="34544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1096" y="5410199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mplies </a:t>
            </a:r>
            <a:endParaRPr lang="en-SG" sz="32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062497"/>
              </p:ext>
            </p:extLst>
          </p:nvPr>
        </p:nvGraphicFramePr>
        <p:xfrm>
          <a:off x="2105025" y="5389563"/>
          <a:ext cx="39449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2" name="Equation" r:id="rId11" imgW="3162240" imgH="419040" progId="Equation.DSMT4">
                  <p:embed/>
                </p:oleObj>
              </mc:Choice>
              <mc:Fallback>
                <p:oleObj name="Equation" r:id="rId11" imgW="3162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05025" y="5389563"/>
                        <a:ext cx="3944938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72516" y="241076"/>
            <a:ext cx="1495794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457200"/>
            <a:ext cx="1816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Therefore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83808"/>
              </p:ext>
            </p:extLst>
          </p:nvPr>
        </p:nvGraphicFramePr>
        <p:xfrm>
          <a:off x="2586038" y="419100"/>
          <a:ext cx="2752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0" name="Equation" r:id="rId3" imgW="2171520" imgH="812520" progId="Equation.DSMT4">
                  <p:embed/>
                </p:oleObj>
              </mc:Choice>
              <mc:Fallback>
                <p:oleObj name="Equation" r:id="rId3" imgW="21715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6038" y="419100"/>
                        <a:ext cx="275272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1200" y="430410"/>
            <a:ext cx="2374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</a:t>
            </a:r>
            <a:r>
              <a:rPr lang="en-US" sz="3200" dirty="0" smtClean="0">
                <a:solidFill>
                  <a:srgbClr val="C00000"/>
                </a:solidFill>
              </a:rPr>
              <a:t>olds for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ALL  x, and  t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287" y="1828799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SG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1845140"/>
            <a:ext cx="2528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or any fixed </a:t>
            </a:r>
            <a:r>
              <a:rPr lang="el-GR" sz="3200" dirty="0" smtClean="0"/>
              <a:t>λ</a:t>
            </a:r>
            <a:endParaRPr lang="en-S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106" y="2895599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</a:t>
            </a:r>
            <a:endParaRPr lang="en-SG" sz="3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890222"/>
              </p:ext>
            </p:extLst>
          </p:nvPr>
        </p:nvGraphicFramePr>
        <p:xfrm>
          <a:off x="1965325" y="3235325"/>
          <a:ext cx="37655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1" name="Equation" r:id="rId5" imgW="2412720" imgH="368280" progId="Equation.DSMT4">
                  <p:embed/>
                </p:oleObj>
              </mc:Choice>
              <mc:Fallback>
                <p:oleObj name="Equation" r:id="rId5" imgW="24127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5325" y="3235325"/>
                        <a:ext cx="3765550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819497"/>
              </p:ext>
            </p:extLst>
          </p:nvPr>
        </p:nvGraphicFramePr>
        <p:xfrm>
          <a:off x="2192338" y="4191000"/>
          <a:ext cx="35433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2" name="Equation" r:id="rId7" imgW="2361960" imgH="419040" progId="Equation.DSMT4">
                  <p:embed/>
                </p:oleObj>
              </mc:Choice>
              <mc:Fallback>
                <p:oleObj name="Equation" r:id="rId7" imgW="2361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2338" y="4191000"/>
                        <a:ext cx="354330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1200" y="2412560"/>
            <a:ext cx="2819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convenience, we use  -λ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753167"/>
              </p:ext>
            </p:extLst>
          </p:nvPr>
        </p:nvGraphicFramePr>
        <p:xfrm>
          <a:off x="1600200" y="1755671"/>
          <a:ext cx="2857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3" name="Equation" r:id="rId9" imgW="2857320" imgH="812520" progId="Equation.DSMT4">
                  <p:embed/>
                </p:oleObj>
              </mc:Choice>
              <mc:Fallback>
                <p:oleObj name="Equation" r:id="rId9" imgW="28573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1755671"/>
                        <a:ext cx="28575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2" idx="1"/>
          </p:cNvCxnSpPr>
          <p:nvPr/>
        </p:nvCxnSpPr>
        <p:spPr>
          <a:xfrm flipH="1" flipV="1">
            <a:off x="4114800" y="2209800"/>
            <a:ext cx="1676400" cy="387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457199"/>
            <a:ext cx="3349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solve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3341" y="1901597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SG" sz="3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976091"/>
              </p:ext>
            </p:extLst>
          </p:nvPr>
        </p:nvGraphicFramePr>
        <p:xfrm>
          <a:off x="1828801" y="2554565"/>
          <a:ext cx="3863200" cy="53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" name="Equation" r:id="rId3" imgW="2552400" imgH="355320" progId="Equation.DSMT4">
                  <p:embed/>
                </p:oleObj>
              </mc:Choice>
              <mc:Fallback>
                <p:oleObj name="Equation" r:id="rId3" imgW="2552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1" y="2554565"/>
                        <a:ext cx="3863200" cy="537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6145"/>
              </p:ext>
            </p:extLst>
          </p:nvPr>
        </p:nvGraphicFramePr>
        <p:xfrm>
          <a:off x="1847603" y="1295400"/>
          <a:ext cx="37655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6" name="Equation" r:id="rId5" imgW="2412720" imgH="368280" progId="Equation.DSMT4">
                  <p:embed/>
                </p:oleObj>
              </mc:Choice>
              <mc:Fallback>
                <p:oleObj name="Equation" r:id="rId5" imgW="2412720" imgH="368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603" y="1295400"/>
                        <a:ext cx="37655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90600" y="3200400"/>
            <a:ext cx="494616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Recall the above equation  is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Sturm-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Liouville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equation.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405" y="4363001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When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55689" y="4286825"/>
                <a:ext cx="3487750" cy="822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l-GR" sz="2800" dirty="0" smtClean="0"/>
                  <a:t>λ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800" i="1"/>
                      <m:t> 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>
                        <a:latin typeface="Cambria Math"/>
                      </a:rPr>
                      <m:t>=1,2,...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89" y="4286825"/>
                <a:ext cx="3487750" cy="822276"/>
              </a:xfrm>
              <a:prstGeom prst="rect">
                <a:avLst/>
              </a:prstGeom>
              <a:blipFill rotWithShape="1">
                <a:blip r:embed="rId7"/>
                <a:stretch>
                  <a:fillRect l="-3497" b="-8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61803" y="5109101"/>
            <a:ext cx="4996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here exists nonzero solution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288937"/>
              </p:ext>
            </p:extLst>
          </p:nvPr>
        </p:nvGraphicFramePr>
        <p:xfrm>
          <a:off x="1004887" y="5672752"/>
          <a:ext cx="2264376" cy="74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7" name="Equation" r:id="rId8" imgW="2692080" imgH="888840" progId="Equation.DSMT4">
                  <p:embed/>
                </p:oleObj>
              </mc:Choice>
              <mc:Fallback>
                <p:oleObj name="Equation" r:id="rId8" imgW="2692080" imgH="888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7" y="5672752"/>
                        <a:ext cx="2264376" cy="747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1447800"/>
            <a:ext cx="472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ow look at corresponding 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85800"/>
            <a:ext cx="727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234519"/>
              </p:ext>
            </p:extLst>
          </p:nvPr>
        </p:nvGraphicFramePr>
        <p:xfrm>
          <a:off x="2066925" y="2219325"/>
          <a:ext cx="35433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6" name="Equation" r:id="rId4" imgW="2361960" imgH="419040" progId="Equation.DSMT4">
                  <p:embed/>
                </p:oleObj>
              </mc:Choice>
              <mc:Fallback>
                <p:oleObj name="Equation" r:id="rId4" imgW="2361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219325"/>
                        <a:ext cx="35433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9445" y="3244440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A solution is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62846"/>
              </p:ext>
            </p:extLst>
          </p:nvPr>
        </p:nvGraphicFramePr>
        <p:xfrm>
          <a:off x="2954024" y="4038600"/>
          <a:ext cx="28702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7" name="Equation" r:id="rId6" imgW="1904760" imgH="723600" progId="Equation.DSMT4">
                  <p:embed/>
                </p:oleObj>
              </mc:Choice>
              <mc:Fallback>
                <p:oleObj name="Equation" r:id="rId6" imgW="190476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54024" y="4038600"/>
                        <a:ext cx="287020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47800" y="556041"/>
                <a:ext cx="3487750" cy="822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l-GR" sz="2800" dirty="0" smtClean="0"/>
                  <a:t>λ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800" i="1"/>
                      <m:t> 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>
                        <a:latin typeface="Cambria Math"/>
                      </a:rPr>
                      <m:t>=1,2,...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56041"/>
                <a:ext cx="3487750" cy="822276"/>
              </a:xfrm>
              <a:prstGeom prst="rect">
                <a:avLst/>
              </a:prstGeom>
              <a:blipFill rotWithShape="1">
                <a:blip r:embed="rId14"/>
                <a:stretch>
                  <a:fillRect l="-3671" b="-8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1521" y="533400"/>
            <a:ext cx="2546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for each n, 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11651"/>
              </p:ext>
            </p:extLst>
          </p:nvPr>
        </p:nvGraphicFramePr>
        <p:xfrm>
          <a:off x="2614613" y="1098550"/>
          <a:ext cx="35099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7" name="Equation" r:id="rId4" imgW="3085920" imgH="990360" progId="Equation.DSMT4">
                  <p:embed/>
                </p:oleObj>
              </mc:Choice>
              <mc:Fallback>
                <p:oleObj name="Equation" r:id="rId4" imgW="30859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098550"/>
                        <a:ext cx="35099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2895" y="2438399"/>
            <a:ext cx="7048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a  solution of the given heat  equation </a:t>
            </a:r>
          </a:p>
          <a:p>
            <a:r>
              <a:rPr lang="en-US" sz="3200" dirty="0" smtClean="0"/>
              <a:t>with boundary conditions</a:t>
            </a:r>
            <a:endParaRPr lang="en-SG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464822"/>
              </p:ext>
            </p:extLst>
          </p:nvPr>
        </p:nvGraphicFramePr>
        <p:xfrm>
          <a:off x="2616200" y="4297363"/>
          <a:ext cx="31686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8" name="Equation" r:id="rId6" imgW="3530520" imgH="990360" progId="Equation.DSMT4">
                  <p:embed/>
                </p:oleObj>
              </mc:Choice>
              <mc:Fallback>
                <p:oleObj name="Equation" r:id="rId6" imgW="35305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6200" y="4297363"/>
                        <a:ext cx="316865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91106" y="3746212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</a:t>
            </a:r>
            <a:endParaRPr lang="en-SG" sz="3200" dirty="0"/>
          </a:p>
        </p:txBody>
      </p:sp>
      <p:sp>
        <p:nvSpPr>
          <p:cNvPr id="16" name="Rectangle 15"/>
          <p:cNvSpPr/>
          <p:nvPr/>
        </p:nvSpPr>
        <p:spPr>
          <a:xfrm>
            <a:off x="697302" y="5469147"/>
            <a:ext cx="3346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again  a </a:t>
            </a:r>
            <a:r>
              <a:rPr lang="en-US" sz="3200" dirty="0"/>
              <a:t>solution </a:t>
            </a:r>
            <a:endParaRPr lang="en-SG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270582"/>
              </p:ext>
            </p:extLst>
          </p:nvPr>
        </p:nvGraphicFramePr>
        <p:xfrm>
          <a:off x="1955800" y="993775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6" name="Equation" r:id="rId4" imgW="4572000" imgH="990360" progId="Equation.DSMT4">
                  <p:embed/>
                </p:oleObj>
              </mc:Choice>
              <mc:Fallback>
                <p:oleObj name="Equation" r:id="rId4" imgW="45720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993775"/>
                        <a:ext cx="457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44787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fact</a:t>
            </a:r>
            <a:endParaRPr lang="en-SG" sz="3200" dirty="0"/>
          </a:p>
        </p:txBody>
      </p:sp>
      <p:sp>
        <p:nvSpPr>
          <p:cNvPr id="8" name="Rectangle 7"/>
          <p:cNvSpPr/>
          <p:nvPr/>
        </p:nvSpPr>
        <p:spPr>
          <a:xfrm>
            <a:off x="668727" y="2045999"/>
            <a:ext cx="6882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the  </a:t>
            </a:r>
            <a:r>
              <a:rPr lang="en-US" sz="3200" dirty="0"/>
              <a:t>general </a:t>
            </a:r>
            <a:r>
              <a:rPr lang="en-US" sz="3200" dirty="0" smtClean="0"/>
              <a:t>solution of the given PDE </a:t>
            </a:r>
            <a:endParaRPr lang="en-SG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68727" y="2819400"/>
            <a:ext cx="67195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use the  initial condition</a:t>
            </a:r>
          </a:p>
          <a:p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smtClean="0"/>
              <a:t>to find the value of </a:t>
            </a:r>
            <a:endParaRPr lang="en-SG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97764"/>
              </p:ext>
            </p:extLst>
          </p:nvPr>
        </p:nvGraphicFramePr>
        <p:xfrm>
          <a:off x="4196575" y="4198118"/>
          <a:ext cx="593133" cy="70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7" name="Equation" r:id="rId6" imgW="330120" imgH="393480" progId="Equation.DSMT4">
                  <p:embed/>
                </p:oleObj>
              </mc:Choice>
              <mc:Fallback>
                <p:oleObj name="Equation" r:id="rId6" imgW="330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6575" y="4198118"/>
                        <a:ext cx="593133" cy="707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14530"/>
              </p:ext>
            </p:extLst>
          </p:nvPr>
        </p:nvGraphicFramePr>
        <p:xfrm>
          <a:off x="2827338" y="3617913"/>
          <a:ext cx="2317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8" name="Equation" r:id="rId8" imgW="1777680" imgH="355320" progId="Equation.DSMT4">
                  <p:embed/>
                </p:oleObj>
              </mc:Choice>
              <mc:Fallback>
                <p:oleObj name="Equation" r:id="rId8" imgW="1777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3617913"/>
                        <a:ext cx="2317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99423"/>
              </p:ext>
            </p:extLst>
          </p:nvPr>
        </p:nvGraphicFramePr>
        <p:xfrm>
          <a:off x="652463" y="942975"/>
          <a:ext cx="788511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1" name="Equation" r:id="rId3" imgW="8267400" imgH="990360" progId="Equation.DSMT4">
                  <p:embed/>
                </p:oleObj>
              </mc:Choice>
              <mc:Fallback>
                <p:oleObj name="Equation" r:id="rId3" imgW="82674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942975"/>
                        <a:ext cx="788511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26568"/>
              </p:ext>
            </p:extLst>
          </p:nvPr>
        </p:nvGraphicFramePr>
        <p:xfrm>
          <a:off x="1197594" y="2133600"/>
          <a:ext cx="332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2" name="Equation" r:id="rId5" imgW="3327120" imgH="888840" progId="Equation.DSMT4">
                  <p:embed/>
                </p:oleObj>
              </mc:Choice>
              <mc:Fallback>
                <p:oleObj name="Equation" r:id="rId5" imgW="3327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7594" y="2133600"/>
                        <a:ext cx="3327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3334434"/>
            <a:ext cx="24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find </a:t>
            </a:r>
            <a:endParaRPr lang="en-SG" sz="3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94482"/>
              </p:ext>
            </p:extLst>
          </p:nvPr>
        </p:nvGraphicFramePr>
        <p:xfrm>
          <a:off x="2861294" y="3248756"/>
          <a:ext cx="685800" cy="81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3" name="Equation" r:id="rId7" imgW="330120" imgH="393480" progId="Equation.DSMT4">
                  <p:embed/>
                </p:oleObj>
              </mc:Choice>
              <mc:Fallback>
                <p:oleObj name="Equation" r:id="rId7" imgW="330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1294" y="3248756"/>
                        <a:ext cx="685800" cy="81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474559"/>
              </p:ext>
            </p:extLst>
          </p:nvPr>
        </p:nvGraphicFramePr>
        <p:xfrm>
          <a:off x="4800600" y="2368074"/>
          <a:ext cx="3581400" cy="51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4" name="Equation" r:id="rId9" imgW="2031840" imgH="291960" progId="Equation.DSMT4">
                  <p:embed/>
                </p:oleObj>
              </mc:Choice>
              <mc:Fallback>
                <p:oleObj name="Equation" r:id="rId9" imgW="2031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2368074"/>
                        <a:ext cx="3581400" cy="51482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1841" y="3990829"/>
            <a:ext cx="2724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 note that </a:t>
            </a:r>
            <a:endParaRPr lang="en-SG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482777"/>
              </p:ext>
            </p:extLst>
          </p:nvPr>
        </p:nvGraphicFramePr>
        <p:xfrm>
          <a:off x="3206690" y="4131104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5" name="Equation" r:id="rId11" imgW="2400120" imgH="888840" progId="Equation.DSMT4">
                  <p:embed/>
                </p:oleObj>
              </mc:Choice>
              <mc:Fallback>
                <p:oleObj name="Equation" r:id="rId11" imgW="2400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6690" y="4131104"/>
                        <a:ext cx="24003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1841" y="5170098"/>
            <a:ext cx="86609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an odd function define on (-L, L). </a:t>
            </a:r>
            <a:r>
              <a:rPr lang="en-US" sz="3200" dirty="0" smtClean="0">
                <a:solidFill>
                  <a:srgbClr val="C00000"/>
                </a:solidFill>
              </a:rPr>
              <a:t>Now we extend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f defined on (-L,L) </a:t>
            </a:r>
            <a:r>
              <a:rPr lang="en-US" sz="3200" dirty="0" err="1" smtClean="0">
                <a:solidFill>
                  <a:srgbClr val="C00000"/>
                </a:solidFill>
              </a:rPr>
              <a:t>s.t.</a:t>
            </a:r>
            <a:r>
              <a:rPr lang="en-US" sz="3200" dirty="0" smtClean="0">
                <a:solidFill>
                  <a:srgbClr val="C00000"/>
                </a:solidFill>
              </a:rPr>
              <a:t> f is odd</a:t>
            </a:r>
            <a:endParaRPr lang="en-SG" sz="3200" dirty="0">
              <a:solidFill>
                <a:srgbClr val="C0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48009"/>
              </p:ext>
            </p:extLst>
          </p:nvPr>
        </p:nvGraphicFramePr>
        <p:xfrm>
          <a:off x="4305300" y="2047875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6" name="Equation" r:id="rId13" imgW="177480" imgH="304560" progId="Equation.DSMT4">
                  <p:embed/>
                </p:oleObj>
              </mc:Choice>
              <mc:Fallback>
                <p:oleObj name="Equation" r:id="rId13" imgW="177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05300" y="2047875"/>
                        <a:ext cx="177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469612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we have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58756"/>
              </p:ext>
            </p:extLst>
          </p:nvPr>
        </p:nvGraphicFramePr>
        <p:xfrm>
          <a:off x="457200" y="1155767"/>
          <a:ext cx="2971800" cy="773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3" name="Equation" r:id="rId3" imgW="3416040" imgH="888840" progId="Equation.DSMT4">
                  <p:embed/>
                </p:oleObj>
              </mc:Choice>
              <mc:Fallback>
                <p:oleObj name="Equation" r:id="rId3" imgW="34160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55767"/>
                        <a:ext cx="2971800" cy="773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137632"/>
              </p:ext>
            </p:extLst>
          </p:nvPr>
        </p:nvGraphicFramePr>
        <p:xfrm>
          <a:off x="3657600" y="1356728"/>
          <a:ext cx="3714916" cy="459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4" name="Equation" r:id="rId5" imgW="2361960" imgH="291960" progId="Equation.DSMT4">
                  <p:embed/>
                </p:oleObj>
              </mc:Choice>
              <mc:Fallback>
                <p:oleObj name="Equation" r:id="rId5" imgW="2361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1356728"/>
                        <a:ext cx="3714916" cy="45937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035398"/>
              </p:ext>
            </p:extLst>
          </p:nvPr>
        </p:nvGraphicFramePr>
        <p:xfrm>
          <a:off x="409575" y="1981200"/>
          <a:ext cx="479113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5" name="Equation" r:id="rId7" imgW="5359320" imgH="3301920" progId="Equation.DSMT4">
                  <p:embed/>
                </p:oleObj>
              </mc:Choice>
              <mc:Fallback>
                <p:oleObj name="Equation" r:id="rId7" imgW="5359320" imgH="3301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575" y="1981200"/>
                        <a:ext cx="479113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351462"/>
              </p:ext>
            </p:extLst>
          </p:nvPr>
        </p:nvGraphicFramePr>
        <p:xfrm>
          <a:off x="533400" y="4953000"/>
          <a:ext cx="2819400" cy="1383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6" name="Equation" r:id="rId9" imgW="3619440" imgH="1777680" progId="Equation.DSMT4">
                  <p:embed/>
                </p:oleObj>
              </mc:Choice>
              <mc:Fallback>
                <p:oleObj name="Equation" r:id="rId9" imgW="361944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2819400" cy="1383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8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93642"/>
              </p:ext>
            </p:extLst>
          </p:nvPr>
        </p:nvGraphicFramePr>
        <p:xfrm>
          <a:off x="1692165" y="3505200"/>
          <a:ext cx="5351463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4" name="Equation" r:id="rId3" imgW="3530520" imgH="838080" progId="Equation.DSMT4">
                  <p:embed/>
                </p:oleObj>
              </mc:Choice>
              <mc:Fallback>
                <p:oleObj name="Equation" r:id="rId3" imgW="35305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165" y="3505200"/>
                        <a:ext cx="5351463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72516" y="241076"/>
            <a:ext cx="1263936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548853"/>
            <a:ext cx="157299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Summary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373020"/>
              </p:ext>
            </p:extLst>
          </p:nvPr>
        </p:nvGraphicFramePr>
        <p:xfrm>
          <a:off x="1943100" y="167640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name="Equation" r:id="rId5" imgW="4572000" imgH="990360" progId="Equation.DSMT4">
                  <p:embed/>
                </p:oleObj>
              </mc:Choice>
              <mc:Fallback>
                <p:oleObj name="Equation" r:id="rId5" imgW="45720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676400"/>
                        <a:ext cx="457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1072073"/>
            <a:ext cx="2597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 of Heat equation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600200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</a:t>
            </a:r>
            <a:endParaRPr lang="en-SG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13435"/>
              </p:ext>
            </p:extLst>
          </p:nvPr>
        </p:nvGraphicFramePr>
        <p:xfrm>
          <a:off x="2667000" y="1624012"/>
          <a:ext cx="5095896" cy="5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8" name="Equation" r:id="rId3" imgW="3098520" imgH="355320" progId="Equation.DSMT4">
                  <p:embed/>
                </p:oleObj>
              </mc:Choice>
              <mc:Fallback>
                <p:oleObj name="Equation" r:id="rId3" imgW="30985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624012"/>
                        <a:ext cx="5095896" cy="58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914400"/>
            <a:ext cx="16802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Example 1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76980"/>
              </p:ext>
            </p:extLst>
          </p:nvPr>
        </p:nvGraphicFramePr>
        <p:xfrm>
          <a:off x="1752600" y="3810000"/>
          <a:ext cx="59975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9" name="Equation" r:id="rId5" imgW="5181480" imgH="1777680" progId="Equation.DSMT4">
                  <p:embed/>
                </p:oleObj>
              </mc:Choice>
              <mc:Fallback>
                <p:oleObj name="Equation" r:id="rId5" imgW="518148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59975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9027"/>
              </p:ext>
            </p:extLst>
          </p:nvPr>
        </p:nvGraphicFramePr>
        <p:xfrm>
          <a:off x="1752600" y="259080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0" name="Equation" r:id="rId7" imgW="4572000" imgH="990360" progId="Equation.DSMT4">
                  <p:embed/>
                </p:oleObj>
              </mc:Choice>
              <mc:Fallback>
                <p:oleObj name="Equation" r:id="rId7" imgW="4572000" imgH="990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457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4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1630575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Example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1041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olve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33600" y="1219200"/>
          <a:ext cx="2819400" cy="75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1" name="Equation" r:id="rId3" imgW="1892160" imgH="507960" progId="Equation.DSMT4">
                  <p:embed/>
                </p:oleObj>
              </mc:Choice>
              <mc:Fallback>
                <p:oleObj name="Equation" r:id="rId3" imgW="18921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2819400" cy="756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828800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438400"/>
            <a:ext cx="697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54118"/>
              </p:ext>
            </p:extLst>
          </p:nvPr>
        </p:nvGraphicFramePr>
        <p:xfrm>
          <a:off x="1828800" y="2514600"/>
          <a:ext cx="3505200" cy="49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" name="Equation" r:id="rId5" imgW="2946240" imgH="419040" progId="Equation.DSMT4">
                  <p:embed/>
                </p:oleObj>
              </mc:Choice>
              <mc:Fallback>
                <p:oleObj name="Equation" r:id="rId5" imgW="29462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505200" cy="49858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3200400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</a:t>
            </a:r>
            <a:endParaRPr lang="en-US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905000" y="3276601"/>
          <a:ext cx="555171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3" name="Equation" r:id="rId7" imgW="4317840" imgH="533160" progId="Equation.DSMT4">
                  <p:embed/>
                </p:oleObj>
              </mc:Choice>
              <mc:Fallback>
                <p:oleObj name="Equation" r:id="rId7" imgW="431784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1"/>
                        <a:ext cx="555171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0" y="3962400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Hence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90600" y="4495800"/>
          <a:ext cx="3962400" cy="1526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4" name="Equation" r:id="rId9" imgW="2768400" imgH="1066680" progId="Equation.DSMT4">
                  <p:embed/>
                </p:oleObj>
              </mc:Choice>
              <mc:Fallback>
                <p:oleObj name="Equation" r:id="rId9" imgW="2768400" imgH="1066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3962400" cy="1526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05400" y="5029200"/>
            <a:ext cx="3697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holds for any x and 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5169" y="533400"/>
            <a:ext cx="370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method of S V to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28600"/>
            <a:ext cx="123649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8.1 SV for PDE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1752600"/>
                <a:ext cx="5747984" cy="1355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  <m:r>
                            <a:rPr lang="en-US" sz="28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n-US" sz="28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8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5747984" cy="13551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37" y="762000"/>
                <a:ext cx="73689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Use the following formulae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endParaRPr lang="en-SG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" y="762000"/>
                <a:ext cx="7368940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215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1062" y="3276600"/>
                <a:ext cx="4652963" cy="998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  <m:r>
                            <a:rPr lang="en-US" sz="2800">
                              <a:latin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62" y="3276600"/>
                <a:ext cx="4652963" cy="9986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72516" y="241076"/>
            <a:ext cx="149156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8.3 Heat Equation</a:t>
            </a:r>
            <a:endParaRPr lang="en-SG" sz="1400" dirty="0">
              <a:solidFill>
                <a:srgbClr val="C0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36601"/>
              </p:ext>
            </p:extLst>
          </p:nvPr>
        </p:nvGraphicFramePr>
        <p:xfrm>
          <a:off x="1066800" y="4572000"/>
          <a:ext cx="2449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2" name="Equation" r:id="rId6" imgW="1447800" imgH="330200" progId="Equation.DSMT4">
                  <p:embed/>
                </p:oleObj>
              </mc:Choice>
              <mc:Fallback>
                <p:oleObj name="Equation" r:id="rId6" imgW="1447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24495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1000"/>
            <a:ext cx="16802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Example 2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88144" y="1066800"/>
                <a:ext cx="47851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  <m:r>
                            <a:rPr lang="en-US" sz="2800">
                              <a:latin typeface="Cambria Math"/>
                            </a:rPr>
                            <m:t>=3,</m:t>
                          </m:r>
                          <m:r>
                            <m:rPr>
                              <m:nor/>
                            </m:rPr>
                            <a:rPr lang="en-US" sz="2800" i="1"/>
                            <m:t>  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(10</m:t>
                          </m:r>
                          <m:r>
                            <a:rPr lang="en-US" sz="2800" i="1">
                              <a:latin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144" y="1066800"/>
                <a:ext cx="47851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10113"/>
              </p:ext>
            </p:extLst>
          </p:nvPr>
        </p:nvGraphicFramePr>
        <p:xfrm>
          <a:off x="5715000" y="1590020"/>
          <a:ext cx="2590800" cy="61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9" name="Equation" r:id="rId4" imgW="3530520" imgH="838080" progId="Equation.DSMT4">
                  <p:embed/>
                </p:oleObj>
              </mc:Choice>
              <mc:Fallback>
                <p:oleObj name="Equation" r:id="rId4" imgW="353052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90020"/>
                        <a:ext cx="2590800" cy="6140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866760"/>
              </p:ext>
            </p:extLst>
          </p:nvPr>
        </p:nvGraphicFramePr>
        <p:xfrm>
          <a:off x="5715000" y="2293346"/>
          <a:ext cx="2667000" cy="71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0" name="Equation" r:id="rId6" imgW="3327120" imgH="888840" progId="Equation.DSMT4">
                  <p:embed/>
                </p:oleObj>
              </mc:Choice>
              <mc:Fallback>
                <p:oleObj name="Equation" r:id="rId6" imgW="332712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93346"/>
                        <a:ext cx="2667000" cy="7125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1590020"/>
            <a:ext cx="167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find 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73856" y="1590020"/>
                <a:ext cx="6865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56" y="1590020"/>
                <a:ext cx="6865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21606" y="2098952"/>
            <a:ext cx="365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shall compare </a:t>
            </a:r>
            <a:r>
              <a:rPr lang="en-US" sz="2800" dirty="0" err="1" smtClean="0"/>
              <a:t>coeff</a:t>
            </a:r>
            <a:r>
              <a:rPr lang="en-US" sz="2800" dirty="0" smtClean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6389" y="2743200"/>
                <a:ext cx="5030416" cy="1264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sin</m:t>
                      </m:r>
                      <m:r>
                        <a:rPr lang="en-US" sz="2800">
                          <a:latin typeface="Cambria Math"/>
                        </a:rPr>
                        <m:t>(10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80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9" y="2743200"/>
                <a:ext cx="5030416" cy="126496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5544" y="4040390"/>
            <a:ext cx="193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 that if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801296" y="4138612"/>
                <a:ext cx="2557751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/>
                        </a:rPr>
                        <m:t>10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80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96" y="4138612"/>
                <a:ext cx="2557751" cy="83029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12074" y="496890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31945" y="5045848"/>
                <a:ext cx="1337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>
                          <a:latin typeface="Cambria Math"/>
                        </a:rPr>
                        <m:t>=30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45" y="5045848"/>
                <a:ext cx="133799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16462" y="5583355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40737" y="5660299"/>
                <a:ext cx="45025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>
                              <a:latin typeface="Cambria Math"/>
                            </a:rPr>
                            <m:t>30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𝑖𝑓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>
                          <a:latin typeface="Cambria Math"/>
                        </a:rPr>
                        <m:t>≠30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7" y="5660299"/>
                <a:ext cx="450257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81000"/>
            <a:ext cx="16802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Example 3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5000" y="990873"/>
                <a:ext cx="376449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=3,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sin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/>
                                </a:rPr>
                                <m:t>π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990873"/>
                <a:ext cx="3764492" cy="8274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1000" y="1142999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90020"/>
            <a:ext cx="167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find 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73856" y="1590020"/>
                <a:ext cx="6865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56" y="1590020"/>
                <a:ext cx="68654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21606" y="2098952"/>
            <a:ext cx="6837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can’t  compare </a:t>
            </a:r>
            <a:r>
              <a:rPr lang="en-US" sz="2800" dirty="0" err="1" smtClean="0"/>
              <a:t>coeff</a:t>
            </a:r>
            <a:r>
              <a:rPr lang="en-US" sz="2800" dirty="0" smtClean="0"/>
              <a:t>.,  since we can’t find </a:t>
            </a:r>
          </a:p>
          <a:p>
            <a:r>
              <a:rPr lang="en-US" sz="2800" dirty="0" smtClean="0"/>
              <a:t>positive integer n such that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07548" y="2611340"/>
                <a:ext cx="2613856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𝜋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/2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80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48" y="2611340"/>
                <a:ext cx="2613856" cy="83029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0910"/>
              </p:ext>
            </p:extLst>
          </p:nvPr>
        </p:nvGraphicFramePr>
        <p:xfrm>
          <a:off x="1820677" y="3684755"/>
          <a:ext cx="2590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6" name="Equation" r:id="rId6" imgW="3530600" imgH="838200" progId="Equation.DSMT4">
                  <p:embed/>
                </p:oleObj>
              </mc:Choice>
              <mc:Fallback>
                <p:oleObj name="Equation" r:id="rId6" imgW="3530600" imgH="83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677" y="3684755"/>
                        <a:ext cx="2590800" cy="612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9277" y="3467923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 use</a:t>
            </a:r>
            <a:endParaRPr lang="en-US" sz="28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627877"/>
              </p:ext>
            </p:extLst>
          </p:nvPr>
        </p:nvGraphicFramePr>
        <p:xfrm>
          <a:off x="6324600" y="990873"/>
          <a:ext cx="2667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7" name="Equation" r:id="rId8" imgW="3327400" imgH="889000" progId="Equation.DSMT4">
                  <p:embed/>
                </p:oleObj>
              </mc:Choice>
              <mc:Fallback>
                <p:oleObj name="Equation" r:id="rId8" imgW="3327400" imgH="889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990873"/>
                        <a:ext cx="2667000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9277" y="4495800"/>
            <a:ext cx="8374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following  formula to evaluate the above integral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84169" y="5019020"/>
                <a:ext cx="6500819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2800" b="0" i="1" smtClean="0"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sin</m:t>
                      </m:r>
                      <m:r>
                        <a:rPr lang="en-US" sz="2800" b="0" i="1" smtClean="0">
                          <a:latin typeface="Cambria Math"/>
                        </a:rPr>
                        <m:t>𝐵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B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)−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69" y="5019020"/>
                <a:ext cx="6500819" cy="8989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482558" y="5436432"/>
            <a:ext cx="1154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End</a:t>
            </a:r>
          </a:p>
          <a:p>
            <a:pPr algn="ctr"/>
            <a:r>
              <a:rPr lang="en-US" dirty="0" smtClean="0"/>
              <a:t> Chapter 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4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7" grpId="0"/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286000"/>
          <a:ext cx="2133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8"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21336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43000" y="1295400"/>
          <a:ext cx="245999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" name="Equation" r:id="rId5" imgW="1892160" imgH="507960" progId="Equation.DSMT4">
                  <p:embed/>
                </p:oleObj>
              </mc:Choice>
              <mc:Fallback>
                <p:oleObj name="Equation" r:id="rId5" imgW="189216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459991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200" y="3048000"/>
          <a:ext cx="1905000" cy="76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" name="Equation" r:id="rId7" imgW="1257120" imgH="507960" progId="Equation.DSMT4">
                  <p:embed/>
                </p:oleObj>
              </mc:Choice>
              <mc:Fallback>
                <p:oleObj name="Equation" r:id="rId7" imgW="125712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1905000" cy="76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95400" y="4038600"/>
          <a:ext cx="1981200" cy="72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1" name="Equation" r:id="rId9" imgW="1384200" imgH="507960" progId="Equation.DSMT4">
                  <p:embed/>
                </p:oleObj>
              </mc:Choice>
              <mc:Fallback>
                <p:oleObj name="Equation" r:id="rId9" imgW="138420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1981200" cy="727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95400" y="5105400"/>
          <a:ext cx="281749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2" name="Equation" r:id="rId11" imgW="1942920" imgH="507960" progId="Equation.DSMT4">
                  <p:embed/>
                </p:oleObj>
              </mc:Choice>
              <mc:Fallback>
                <p:oleObj name="Equation" r:id="rId11" imgW="194292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281749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05200" y="164812"/>
            <a:ext cx="1808508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Appendix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1219200"/>
            <a:ext cx="244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order PDE 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3581400"/>
            <a:ext cx="2541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 order PDE</a:t>
            </a:r>
            <a:endParaRPr lang="en-US" sz="3200" dirty="0"/>
          </a:p>
        </p:txBody>
      </p:sp>
      <p:sp>
        <p:nvSpPr>
          <p:cNvPr id="16" name="Right Brace 15"/>
          <p:cNvSpPr/>
          <p:nvPr/>
        </p:nvSpPr>
        <p:spPr>
          <a:xfrm>
            <a:off x="4191000" y="2514600"/>
            <a:ext cx="16764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749587"/>
            <a:ext cx="2349489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Order of PDE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2286000"/>
          <a:ext cx="2133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2"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21336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47800"/>
          <a:ext cx="245999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3" name="Equation" r:id="rId5" imgW="1892160" imgH="507960" progId="Equation.DSMT4">
                  <p:embed/>
                </p:oleObj>
              </mc:Choice>
              <mc:Fallback>
                <p:oleObj name="Equation" r:id="rId5" imgW="18921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459991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124200"/>
          <a:ext cx="27320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4" name="Equation" r:id="rId7" imgW="1803240" imgH="507960" progId="Equation.DSMT4">
                  <p:embed/>
                </p:oleObj>
              </mc:Choice>
              <mc:Fallback>
                <p:oleObj name="Equation" r:id="rId7" imgW="18032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2732088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4038600"/>
          <a:ext cx="27622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5" name="Equation" r:id="rId9" imgW="1930320" imgH="507960" progId="Equation.DSMT4">
                  <p:embed/>
                </p:oleObj>
              </mc:Choice>
              <mc:Fallback>
                <p:oleObj name="Equation" r:id="rId9" imgW="193032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27622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5105400"/>
          <a:ext cx="281749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6" name="Equation" r:id="rId11" imgW="1942920" imgH="507960" progId="Equation.DSMT4">
                  <p:embed/>
                </p:oleObj>
              </mc:Choice>
              <mc:Fallback>
                <p:oleObj name="Equation" r:id="rId11" imgW="194292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281749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825787"/>
            <a:ext cx="630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following are homogeneous PDE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620351" y="241012"/>
            <a:ext cx="3368038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Homogeneous </a:t>
            </a:r>
            <a:r>
              <a:rPr lang="en-US" sz="3200" dirty="0"/>
              <a:t>PDE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98525" y="2209800"/>
          <a:ext cx="23828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6" name="Equation" r:id="rId3" imgW="1815840" imgH="558720" progId="Equation.DSMT4">
                  <p:embed/>
                </p:oleObj>
              </mc:Choice>
              <mc:Fallback>
                <p:oleObj name="Equation" r:id="rId3" imgW="1815840" imgH="55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209800"/>
                        <a:ext cx="2382838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47800"/>
          <a:ext cx="245999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7" name="Equation" r:id="rId5" imgW="1892160" imgH="507960" progId="Equation.DSMT4">
                  <p:embed/>
                </p:oleObj>
              </mc:Choice>
              <mc:Fallback>
                <p:oleObj name="Equation" r:id="rId5" imgW="18921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459991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124200"/>
          <a:ext cx="30210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8" name="Equation" r:id="rId7" imgW="1993680" imgH="507960" progId="Equation.DSMT4">
                  <p:embed/>
                </p:oleObj>
              </mc:Choice>
              <mc:Fallback>
                <p:oleObj name="Equation" r:id="rId7" imgW="199368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3021012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3962400"/>
          <a:ext cx="27813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9" name="Equation" r:id="rId9" imgW="1942920" imgH="507960" progId="Equation.DSMT4">
                  <p:embed/>
                </p:oleObj>
              </mc:Choice>
              <mc:Fallback>
                <p:oleObj name="Equation" r:id="rId9" imgW="194292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813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5029200"/>
          <a:ext cx="35353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0" name="Equation" r:id="rId11" imgW="2438280" imgH="507960" progId="Equation.DSMT4">
                  <p:embed/>
                </p:oleObj>
              </mc:Choice>
              <mc:Fallback>
                <p:oleObj name="Equation" r:id="rId11" imgW="243828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353536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6778" y="825787"/>
            <a:ext cx="6949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following are nonhomogeneous PDE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87728" y="221962"/>
            <a:ext cx="4025269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Nonhomogeneous </a:t>
            </a:r>
            <a:r>
              <a:rPr lang="en-US" sz="3200" dirty="0"/>
              <a:t>PDE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358648"/>
              </p:ext>
            </p:extLst>
          </p:nvPr>
        </p:nvGraphicFramePr>
        <p:xfrm>
          <a:off x="4027091" y="1790580"/>
          <a:ext cx="2133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6"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091" y="1790580"/>
                        <a:ext cx="21336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23687"/>
              </p:ext>
            </p:extLst>
          </p:nvPr>
        </p:nvGraphicFramePr>
        <p:xfrm>
          <a:off x="838200" y="1814393"/>
          <a:ext cx="245999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7" name="Equation" r:id="rId5" imgW="1892160" imgH="507960" progId="Equation.DSMT4">
                  <p:embed/>
                </p:oleObj>
              </mc:Choice>
              <mc:Fallback>
                <p:oleObj name="Equation" r:id="rId5" imgW="18921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14393"/>
                        <a:ext cx="2459991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2438400"/>
          <a:ext cx="27320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8" name="Equation" r:id="rId7" imgW="1803240" imgH="507960" progId="Equation.DSMT4">
                  <p:embed/>
                </p:oleObj>
              </mc:Choice>
              <mc:Fallback>
                <p:oleObj name="Equation" r:id="rId7" imgW="18032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2732088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2438400"/>
          <a:ext cx="27622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9" name="Equation" r:id="rId9" imgW="1930320" imgH="507960" progId="Equation.DSMT4">
                  <p:embed/>
                </p:oleObj>
              </mc:Choice>
              <mc:Fallback>
                <p:oleObj name="Equation" r:id="rId9" imgW="193032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38400"/>
                        <a:ext cx="27622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3200400"/>
          <a:ext cx="281749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0" name="Equation" r:id="rId11" imgW="1942920" imgH="507960" progId="Equation.DSMT4">
                  <p:embed/>
                </p:oleObj>
              </mc:Choice>
              <mc:Fallback>
                <p:oleObj name="Equation" r:id="rId11" imgW="194292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281749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1365" y="737175"/>
            <a:ext cx="6393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following  homogeneous PDE are</a:t>
            </a:r>
          </a:p>
          <a:p>
            <a:r>
              <a:rPr lang="en-US" sz="3200" dirty="0" smtClean="0"/>
              <a:t>called linear PDE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86200"/>
            <a:ext cx="80580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Since for each of the above PDEs, if v and w are</a:t>
            </a:r>
          </a:p>
          <a:p>
            <a:r>
              <a:rPr lang="en-US" sz="3200" dirty="0" smtClean="0"/>
              <a:t>solutions, then we can check that</a:t>
            </a:r>
            <a:endParaRPr lang="en-US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781800" y="4462585"/>
          <a:ext cx="1676400" cy="51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1" name="Equation" r:id="rId13" imgW="1320480" imgH="406080" progId="Equation.DSMT4">
                  <p:embed/>
                </p:oleObj>
              </mc:Choice>
              <mc:Fallback>
                <p:oleObj name="Equation" r:id="rId13" imgW="132048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62585"/>
                        <a:ext cx="1676400" cy="515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200" y="4953000"/>
            <a:ext cx="3169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 again a solution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304800" y="152400"/>
            <a:ext cx="1970411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/>
              <a:t>L</a:t>
            </a:r>
            <a:r>
              <a:rPr lang="en-US" sz="3200" dirty="0" smtClean="0"/>
              <a:t>inear </a:t>
            </a:r>
            <a:r>
              <a:rPr lang="en-US" sz="3200" dirty="0"/>
              <a:t>PDE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62400" y="1676400"/>
          <a:ext cx="23828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3" name="Equation" r:id="rId3" imgW="1815840" imgH="558720" progId="Equation.DSMT4">
                  <p:embed/>
                </p:oleObj>
              </mc:Choice>
              <mc:Fallback>
                <p:oleObj name="Equation" r:id="rId3" imgW="1815840" imgH="55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2382838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1828800"/>
          <a:ext cx="245999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4" name="Equation" r:id="rId5" imgW="1892160" imgH="507960" progId="Equation.DSMT4">
                  <p:embed/>
                </p:oleObj>
              </mc:Choice>
              <mc:Fallback>
                <p:oleObj name="Equation" r:id="rId5" imgW="18921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2459991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8200" y="2743200"/>
          <a:ext cx="30210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5" name="Equation" r:id="rId7" imgW="1993680" imgH="507960" progId="Equation.DSMT4">
                  <p:embed/>
                </p:oleObj>
              </mc:Choice>
              <mc:Fallback>
                <p:oleObj name="Equation" r:id="rId7" imgW="199368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3021012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267200" y="2819400"/>
          <a:ext cx="27813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6" name="Equation" r:id="rId9" imgW="1942920" imgH="507960" progId="Equation.DSMT4">
                  <p:embed/>
                </p:oleObj>
              </mc:Choice>
              <mc:Fallback>
                <p:oleObj name="Equation" r:id="rId9" imgW="194292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19400"/>
                        <a:ext cx="27813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3657600"/>
          <a:ext cx="35353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7" name="Equation" r:id="rId11" imgW="2438280" imgH="507960" progId="Equation.DSMT4">
                  <p:embed/>
                </p:oleObj>
              </mc:Choice>
              <mc:Fallback>
                <p:oleObj name="Equation" r:id="rId11" imgW="243828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353536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533400"/>
            <a:ext cx="7135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following  </a:t>
            </a:r>
            <a:r>
              <a:rPr lang="en-US" sz="3200" dirty="0" err="1" smtClean="0"/>
              <a:t>nonhomogeneous</a:t>
            </a:r>
            <a:r>
              <a:rPr lang="en-US" sz="3200" dirty="0" smtClean="0"/>
              <a:t> PDE are </a:t>
            </a:r>
          </a:p>
          <a:p>
            <a:r>
              <a:rPr lang="en-US" sz="3200" dirty="0" smtClean="0"/>
              <a:t>called linear PDE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45720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the corresponding homogeneous PDE is linear  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407699"/>
            <a:ext cx="576209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Remarks on </a:t>
            </a:r>
            <a:r>
              <a:rPr lang="en-US" sz="3200" dirty="0" err="1" smtClean="0"/>
              <a:t>d’Alembert’s</a:t>
            </a:r>
            <a:r>
              <a:rPr lang="en-US" sz="3200" dirty="0" smtClean="0"/>
              <a:t> solution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161530"/>
              </p:ext>
            </p:extLst>
          </p:nvPr>
        </p:nvGraphicFramePr>
        <p:xfrm>
          <a:off x="5597525" y="1828800"/>
          <a:ext cx="332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2" name="Equation" r:id="rId3" imgW="3327120" imgH="888840" progId="Equation.DSMT4">
                  <p:embed/>
                </p:oleObj>
              </mc:Choice>
              <mc:Fallback>
                <p:oleObj name="Equation" r:id="rId3" imgW="332712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1828800"/>
                        <a:ext cx="332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581443"/>
              </p:ext>
            </p:extLst>
          </p:nvPr>
        </p:nvGraphicFramePr>
        <p:xfrm>
          <a:off x="361950" y="1835725"/>
          <a:ext cx="47434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3" name="Equation" r:id="rId5" imgW="5270400" imgH="888840" progId="Equation.DSMT4">
                  <p:embed/>
                </p:oleObj>
              </mc:Choice>
              <mc:Fallback>
                <p:oleObj name="Equation" r:id="rId5" imgW="527040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835725"/>
                        <a:ext cx="47434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2437" y="1143000"/>
            <a:ext cx="7021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discussion of wave equations, we have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3188732"/>
                <a:ext cx="8077200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0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𝑐𝑡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0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𝑐𝑡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8732"/>
                <a:ext cx="8077200" cy="7772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89384"/>
              </p:ext>
            </p:extLst>
          </p:nvPr>
        </p:nvGraphicFramePr>
        <p:xfrm>
          <a:off x="2193925" y="4328100"/>
          <a:ext cx="4603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4" name="Equation" r:id="rId8" imgW="4178160" imgH="749160" progId="Equation.DSMT4">
                  <p:embed/>
                </p:oleObj>
              </mc:Choice>
              <mc:Fallback>
                <p:oleObj name="Equation" r:id="rId8" imgW="4178160" imgH="749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4328100"/>
                        <a:ext cx="4603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281940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formula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343400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80881" y="51054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the </a:t>
            </a:r>
            <a:r>
              <a:rPr lang="en-US" dirty="0" smtClean="0">
                <a:solidFill>
                  <a:srgbClr val="C00000"/>
                </a:solidFill>
              </a:rPr>
              <a:t>original f is defined on [0,L]. </a:t>
            </a:r>
            <a:r>
              <a:rPr lang="en-US" dirty="0" smtClean="0"/>
              <a:t>First we need to </a:t>
            </a:r>
            <a:r>
              <a:rPr lang="en-US" dirty="0" smtClean="0">
                <a:solidFill>
                  <a:srgbClr val="C00000"/>
                </a:solidFill>
              </a:rPr>
              <a:t>extend f to be defined on [-L,L] such that f is odd</a:t>
            </a:r>
            <a:r>
              <a:rPr lang="en-US" dirty="0" smtClean="0"/>
              <a:t>. Secondly, we </a:t>
            </a:r>
            <a:r>
              <a:rPr lang="en-US" dirty="0" smtClean="0">
                <a:solidFill>
                  <a:srgbClr val="C00000"/>
                </a:solidFill>
              </a:rPr>
              <a:t>need to extend f to be defined on the whole real line by assuming f is 2L periodic</a:t>
            </a:r>
            <a:r>
              <a:rPr lang="en-US" dirty="0" smtClean="0"/>
              <a:t>. Hence f(</a:t>
            </a:r>
            <a:r>
              <a:rPr lang="en-US" dirty="0" err="1" smtClean="0"/>
              <a:t>x+ct</a:t>
            </a:r>
            <a:r>
              <a:rPr lang="en-US" dirty="0" smtClean="0"/>
              <a:t>), f(x-</a:t>
            </a:r>
            <a:r>
              <a:rPr lang="en-US" dirty="0" err="1" smtClean="0"/>
              <a:t>ct</a:t>
            </a:r>
            <a:r>
              <a:rPr lang="en-US" dirty="0" smtClean="0"/>
              <a:t>) are well defined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43562" y="5257800"/>
            <a:ext cx="160749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End</a:t>
            </a:r>
          </a:p>
          <a:p>
            <a:pPr algn="ctr"/>
            <a:r>
              <a:rPr lang="en-US" sz="2800" dirty="0" smtClean="0"/>
              <a:t>Chapter 8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07699"/>
            <a:ext cx="6274603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Remarks on </a:t>
            </a:r>
            <a:r>
              <a:rPr lang="en-US" sz="3200" dirty="0" err="1" smtClean="0"/>
              <a:t>d’Alembert’s</a:t>
            </a:r>
            <a:r>
              <a:rPr lang="en-US" sz="3200" dirty="0" smtClean="0"/>
              <a:t> solution </a:t>
            </a:r>
            <a:r>
              <a:rPr lang="en-US" sz="1600" dirty="0" smtClean="0"/>
              <a:t>cont.</a:t>
            </a:r>
            <a:endParaRPr lang="en-SG" sz="16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6375"/>
            <a:ext cx="705356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1816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Therefore</a:t>
            </a:r>
            <a:endParaRPr lang="en-US" sz="32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62000" y="1032375"/>
          <a:ext cx="4572000" cy="112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" name="Equation" r:id="rId3" imgW="4431960" imgH="1091880" progId="Equation.DSMT4">
                  <p:embed/>
                </p:oleObj>
              </mc:Choice>
              <mc:Fallback>
                <p:oleObj name="Equation" r:id="rId3" imgW="4431960" imgH="1091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32375"/>
                        <a:ext cx="4572000" cy="112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1295400"/>
            <a:ext cx="2430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for  any fixed 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19106"/>
              </p:ext>
            </p:extLst>
          </p:nvPr>
        </p:nvGraphicFramePr>
        <p:xfrm>
          <a:off x="8145665" y="1295400"/>
          <a:ext cx="53340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" name="Equation" r:id="rId5" imgW="380880" imgH="457200" progId="Equation.DSMT4">
                  <p:embed/>
                </p:oleObj>
              </mc:Choice>
              <mc:Fallback>
                <p:oleObj name="Equation" r:id="rId5" imgW="3808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665" y="1295400"/>
                        <a:ext cx="533400" cy="64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4447" y="2209800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Thus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2776465"/>
          <a:ext cx="5562600" cy="11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4" name="Equation" r:id="rId7" imgW="5003640" imgH="1066680" progId="Equation.DSMT4">
                  <p:embed/>
                </p:oleObj>
              </mc:Choice>
              <mc:Fallback>
                <p:oleObj name="Equation" r:id="rId7" imgW="5003640" imgH="1066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76465"/>
                        <a:ext cx="5562600" cy="1185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91000" y="3962400"/>
            <a:ext cx="3697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holds for any x and 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419600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15657"/>
              </p:ext>
            </p:extLst>
          </p:nvPr>
        </p:nvGraphicFramePr>
        <p:xfrm>
          <a:off x="1664254" y="4619364"/>
          <a:ext cx="2438400" cy="77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5" name="Equation" r:id="rId9" imgW="1447560" imgH="457200" progId="Equation.DSMT4">
                  <p:embed/>
                </p:oleObj>
              </mc:Choice>
              <mc:Fallback>
                <p:oleObj name="Equation" r:id="rId9" imgW="144756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254" y="4619364"/>
                        <a:ext cx="2438400" cy="7700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58477"/>
              </p:ext>
            </p:extLst>
          </p:nvPr>
        </p:nvGraphicFramePr>
        <p:xfrm>
          <a:off x="4934907" y="4644030"/>
          <a:ext cx="2209800" cy="72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6" name="Equation" r:id="rId11" imgW="1384200" imgH="457200" progId="Equation.DSMT4">
                  <p:embed/>
                </p:oleObj>
              </mc:Choice>
              <mc:Fallback>
                <p:oleObj name="Equation" r:id="rId11" imgW="13842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907" y="4644030"/>
                        <a:ext cx="2209800" cy="729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91400" y="228600"/>
            <a:ext cx="123649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8.1 SV for PDE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0360" y="3060412"/>
            <a:ext cx="252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or any fixed k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615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Solve the above two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order ODE, get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295400"/>
          <a:ext cx="3581400" cy="93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4" name="Equation" r:id="rId3" imgW="2286000" imgH="596880" progId="Equation.DSMT4">
                  <p:embed/>
                </p:oleObj>
              </mc:Choice>
              <mc:Fallback>
                <p:oleObj name="Equation" r:id="rId3" imgW="22860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3581400" cy="935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52999" y="1447801"/>
          <a:ext cx="286657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5" name="Equation" r:id="rId5" imgW="2006280" imgH="533160" progId="Equation.DSMT4">
                  <p:embed/>
                </p:oleObj>
              </mc:Choice>
              <mc:Fallback>
                <p:oleObj name="Equation" r:id="rId5" imgW="200628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99" y="1447801"/>
                        <a:ext cx="286657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59080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</a:t>
            </a:r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3200400"/>
          <a:ext cx="4343400" cy="61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6" name="Equation" r:id="rId7" imgW="2946240" imgH="419040" progId="Equation.DSMT4">
                  <p:embed/>
                </p:oleObj>
              </mc:Choice>
              <mc:Fallback>
                <p:oleObj name="Equation" r:id="rId7" imgW="294624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4343400" cy="6178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4038600"/>
          <a:ext cx="7587476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7" name="Equation" r:id="rId9" imgW="4381200" imgH="520560" progId="Equation.DSMT4">
                  <p:embed/>
                </p:oleObj>
              </mc:Choice>
              <mc:Fallback>
                <p:oleObj name="Equation" r:id="rId9" imgW="438120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7587476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91400" y="228600"/>
            <a:ext cx="123649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8.1 SV for PDE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400800" cy="609600"/>
          </a:xfrm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USEFUL FACTS  </a:t>
            </a:r>
            <a:r>
              <a:rPr lang="en-US" sz="2200" dirty="0" smtClean="0">
                <a:solidFill>
                  <a:schemeClr val="tx2"/>
                </a:solidFill>
              </a:rPr>
              <a:t>for studying wave and heat equations 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96200" y="228599"/>
            <a:ext cx="1112612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USEFUL FACTS 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06928"/>
            <a:ext cx="4286173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Sturm-</a:t>
            </a:r>
            <a:r>
              <a:rPr lang="en-US" sz="3200" dirty="0" err="1" smtClean="0">
                <a:solidFill>
                  <a:srgbClr val="002060"/>
                </a:solidFill>
              </a:rPr>
              <a:t>Liouville</a:t>
            </a:r>
            <a:r>
              <a:rPr lang="en-US" sz="3200" dirty="0" smtClean="0">
                <a:solidFill>
                  <a:srgbClr val="002060"/>
                </a:solidFill>
              </a:rPr>
              <a:t> equation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524000"/>
            <a:ext cx="1427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67959" y="1728960"/>
                <a:ext cx="3657600" cy="584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800">
                              <a:latin typeface="Cambria Math"/>
                            </a:rPr>
                            <m:t>″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>
                          <a:latin typeface="Cambria Math"/>
                        </a:rPr>
                        <m:t>)+</m:t>
                      </m:r>
                      <m:r>
                        <a:rPr lang="en-US" sz="2800" i="1">
                          <a:latin typeface="Cambria Math"/>
                        </a:rPr>
                        <m:t>𝜆</m:t>
                      </m:r>
                      <m:r>
                        <a:rPr lang="en-US" sz="2800" i="1">
                          <a:latin typeface="Cambria Math"/>
                        </a:rPr>
                        <m:t>𝑋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59" y="1728960"/>
                <a:ext cx="3657600" cy="5840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" y="2312966"/>
            <a:ext cx="339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ith </a:t>
            </a:r>
            <a:r>
              <a:rPr lang="en-US" sz="2800" b="1" dirty="0" smtClean="0">
                <a:solidFill>
                  <a:srgbClr val="FF0000"/>
                </a:solidFill>
              </a:rPr>
              <a:t>initial conditions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79774" y="2286000"/>
                <a:ext cx="3351495" cy="584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𝑋</m:t>
                      </m:r>
                      <m:r>
                        <a:rPr lang="en-US" sz="2800">
                          <a:latin typeface="Cambria Math"/>
                        </a:rPr>
                        <m:t>(0)=0,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80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(0)=0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774" y="2286000"/>
                <a:ext cx="3351495" cy="5840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8600" y="2898098"/>
            <a:ext cx="5600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we know that zero is a solution.</a:t>
            </a:r>
          </a:p>
          <a:p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Zero is the only solution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0987" y="3852205"/>
            <a:ext cx="784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Now, if we replace the above initial conditions by </a:t>
            </a:r>
            <a:r>
              <a:rPr lang="en-US" sz="2800" b="1" dirty="0" smtClean="0">
                <a:solidFill>
                  <a:srgbClr val="FF0000"/>
                </a:solidFill>
              </a:rPr>
              <a:t>boundary conditions 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303" y="4817383"/>
            <a:ext cx="594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we have  Sturm-</a:t>
            </a:r>
            <a:r>
              <a:rPr lang="en-US" sz="2800" dirty="0" err="1" smtClean="0"/>
              <a:t>Liouville</a:t>
            </a:r>
            <a:r>
              <a:rPr lang="en-US" sz="2800" dirty="0" smtClean="0"/>
              <a:t> equation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4174" y="5337681"/>
                <a:ext cx="3728654" cy="584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800">
                              <a:latin typeface="Cambria Math"/>
                            </a:rPr>
                            <m:t>″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>
                          <a:latin typeface="Cambria Math"/>
                        </a:rPr>
                        <m:t>)+</m:t>
                      </m:r>
                      <m:r>
                        <a:rPr lang="en-US" sz="2800" i="1">
                          <a:latin typeface="Cambria Math"/>
                        </a:rPr>
                        <m:t>𝜆</m:t>
                      </m:r>
                      <m:r>
                        <a:rPr lang="en-US" sz="2800" i="1">
                          <a:latin typeface="Cambria Math"/>
                        </a:rPr>
                        <m:t>𝑋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74" y="5337681"/>
                <a:ext cx="3728654" cy="5840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27159" y="4329403"/>
                <a:ext cx="4018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𝑋</m:t>
                      </m:r>
                      <m:r>
                        <a:rPr lang="en-US" sz="3200">
                          <a:latin typeface="Cambria Math"/>
                        </a:rPr>
                        <m:t>(0)=0,</m:t>
                      </m:r>
                      <m:r>
                        <m:rPr>
                          <m:nor/>
                        </m:rPr>
                        <a:rPr lang="en-US" sz="3200" i="1"/>
                        <m:t> </m:t>
                      </m:r>
                      <m:r>
                        <a:rPr lang="en-US" sz="3200" i="1">
                          <a:latin typeface="Cambria Math"/>
                        </a:rPr>
                        <m:t>𝑋</m:t>
                      </m:r>
                      <m:r>
                        <a:rPr lang="en-US" sz="3200"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latin typeface="Cambria Math"/>
                        </a:rPr>
                        <m:t>𝐿</m:t>
                      </m:r>
                      <m:r>
                        <a:rPr lang="en-US" sz="3200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59" y="4329403"/>
                <a:ext cx="401873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62400" y="5305415"/>
                <a:ext cx="4018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𝑋</m:t>
                      </m:r>
                      <m:r>
                        <a:rPr lang="en-US" sz="3200">
                          <a:latin typeface="Cambria Math"/>
                        </a:rPr>
                        <m:t>(0)=0,</m:t>
                      </m:r>
                      <m:r>
                        <m:rPr>
                          <m:nor/>
                        </m:rPr>
                        <a:rPr lang="en-US" sz="3200" i="1"/>
                        <m:t> </m:t>
                      </m:r>
                      <m:r>
                        <a:rPr lang="en-US" sz="3200" i="1">
                          <a:latin typeface="Cambria Math"/>
                        </a:rPr>
                        <m:t>𝑋</m:t>
                      </m:r>
                      <m:r>
                        <a:rPr lang="en-US" sz="3200"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latin typeface="Cambria Math"/>
                        </a:rPr>
                        <m:t>𝐿</m:t>
                      </m:r>
                      <m:r>
                        <a:rPr lang="en-US" sz="3200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305415"/>
                <a:ext cx="4018739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8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2706</Words>
  <Application>Microsoft Office PowerPoint</Application>
  <PresentationFormat>On-screen Show (4:3)</PresentationFormat>
  <Paragraphs>596</Paragraphs>
  <Slides>69</Slides>
  <Notes>10</Notes>
  <HiddenSlides>0</HiddenSlides>
  <MMClips>3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Office Theme</vt:lpstr>
      <vt:lpstr>Equation</vt:lpstr>
      <vt:lpstr>MathType 6.0 Equation</vt:lpstr>
      <vt:lpstr>Chapter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FACTS  for studying wave and heat equations </vt:lpstr>
      <vt:lpstr>PowerPoint Presentation</vt:lpstr>
      <vt:lpstr>PowerPoint Presentation</vt:lpstr>
      <vt:lpstr>PowerPoint Presentation</vt:lpstr>
      <vt:lpstr>PowerPoint Presentation</vt:lpstr>
      <vt:lpstr>1. Odd function  f(x) : symmetric w.r.t. origin</vt:lpstr>
      <vt:lpstr>3. sinx, sinαx are odd, where α is any real number</vt:lpstr>
      <vt:lpstr>5.</vt:lpstr>
      <vt:lpstr>PowerPoint Presentation</vt:lpstr>
      <vt:lpstr>PowerPoint Presentation</vt:lpstr>
      <vt:lpstr>PowerPoint Presentation</vt:lpstr>
      <vt:lpstr>13.</vt:lpstr>
      <vt:lpstr>14.</vt:lpstr>
      <vt:lpstr>PowerPoint Presentation</vt:lpstr>
      <vt:lpstr>Let              be vertical displacement at pt     , at time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we shall give one example to show how to shorten the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AdminNUS</dc:creator>
  <cp:lastModifiedBy>Fujitsu</cp:lastModifiedBy>
  <cp:revision>133</cp:revision>
  <cp:lastPrinted>2013-03-11T05:59:16Z</cp:lastPrinted>
  <dcterms:created xsi:type="dcterms:W3CDTF">2011-03-18T06:02:53Z</dcterms:created>
  <dcterms:modified xsi:type="dcterms:W3CDTF">2014-03-30T13:29:54Z</dcterms:modified>
</cp:coreProperties>
</file>