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2" r:id="rId2"/>
    <p:sldId id="266" r:id="rId3"/>
    <p:sldId id="267" r:id="rId4"/>
    <p:sldId id="268" r:id="rId5"/>
    <p:sldId id="293" r:id="rId6"/>
    <p:sldId id="295" r:id="rId7"/>
    <p:sldId id="336" r:id="rId8"/>
    <p:sldId id="306" r:id="rId9"/>
    <p:sldId id="311" r:id="rId10"/>
    <p:sldId id="312" r:id="rId11"/>
    <p:sldId id="316" r:id="rId12"/>
    <p:sldId id="313" r:id="rId13"/>
    <p:sldId id="314" r:id="rId14"/>
    <p:sldId id="317" r:id="rId15"/>
    <p:sldId id="341" r:id="rId16"/>
    <p:sldId id="340" r:id="rId17"/>
    <p:sldId id="318" r:id="rId18"/>
    <p:sldId id="319" r:id="rId19"/>
    <p:sldId id="337" r:id="rId20"/>
    <p:sldId id="329" r:id="rId21"/>
    <p:sldId id="330" r:id="rId22"/>
    <p:sldId id="338" r:id="rId23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0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20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0.wmf"/><Relationship Id="rId4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3.wmf"/><Relationship Id="rId6" Type="http://schemas.openxmlformats.org/officeDocument/2006/relationships/image" Target="../media/image47.wmf"/><Relationship Id="rId5" Type="http://schemas.openxmlformats.org/officeDocument/2006/relationships/image" Target="../media/image39.wmf"/><Relationship Id="rId4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0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0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031" cy="4927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226" y="1"/>
            <a:ext cx="2919031" cy="4927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FF5B3-A4E7-48DC-A95C-6F102EB7CC6F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2003"/>
            <a:ext cx="2919031" cy="4927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226" y="9372003"/>
            <a:ext cx="2919031" cy="4927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29426-66A2-49F5-BC24-47744ED219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4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3316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03C3539-5B0E-440C-8EC2-67125C79480C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1363"/>
            <a:ext cx="4929187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ABCEFF6-4141-4E76-8BDC-A2967ACDC4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8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879-C2E6-47ED-A71C-9637D4AB7DDB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54BC-C679-48F3-965E-C1FDA0F4F2FB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67A1-769B-45F8-A1CA-E9CD2299FAE1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01A-6594-4E2D-8E2D-735478B4F309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491-F817-4F55-BC98-94B34C3AACB7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26D2-F3A4-4EB4-A684-F846F448D6AB}" type="datetime1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56A0-1287-42A9-A05E-ACB1E45B4366}" type="datetime1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E95A-332F-4096-8687-EC5587D697C0}" type="datetime1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57B1-AF74-4BD0-8E2B-EDE4B85AEFAB}" type="datetime1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BE9-8A6A-4D59-A730-02B1F5C51C7D}" type="datetime1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D2E9-BC14-4284-A834-923770233018}" type="datetime1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D37A-E1E7-4390-AB77-ABBA9E5D0DE2}" type="datetime1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Chew T S MA1506-14 Chapter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0E671-5846-4D8D-913C-740BF8874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136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1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2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9.bin"/><Relationship Id="rId3" Type="http://schemas.openxmlformats.org/officeDocument/2006/relationships/video" Target="../media/media1.gif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2.wmf"/><Relationship Id="rId2" Type="http://schemas.microsoft.com/office/2007/relationships/media" Target="../media/media1.gi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19.png"/><Relationship Id="rId10" Type="http://schemas.openxmlformats.org/officeDocument/2006/relationships/image" Target="../media/image41.w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32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4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4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6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5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72.png"/><Relationship Id="rId7" Type="http://schemas.openxmlformats.org/officeDocument/2006/relationships/image" Target="../media/image59.wmf"/><Relationship Id="rId12" Type="http://schemas.openxmlformats.org/officeDocument/2006/relationships/image" Target="../media/image17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176.png"/><Relationship Id="rId5" Type="http://schemas.openxmlformats.org/officeDocument/2006/relationships/image" Target="../media/image5.wmf"/><Relationship Id="rId10" Type="http://schemas.openxmlformats.org/officeDocument/2006/relationships/image" Target="../media/image175.png"/><Relationship Id="rId4" Type="http://schemas.openxmlformats.org/officeDocument/2006/relationships/oleObject" Target="../embeddings/oleObject72.bin"/><Relationship Id="rId9" Type="http://schemas.openxmlformats.org/officeDocument/2006/relationships/image" Target="../media/image17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7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1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015" y="766694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(1)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007980" y="803277"/>
            <a:ext cx="6916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Method </a:t>
            </a:r>
            <a:r>
              <a:rPr lang="en-US" sz="3200" dirty="0">
                <a:solidFill>
                  <a:srgbClr val="C00000"/>
                </a:solidFill>
              </a:rPr>
              <a:t>of separation of </a:t>
            </a:r>
            <a:r>
              <a:rPr lang="en-US" sz="3200" dirty="0" smtClean="0">
                <a:solidFill>
                  <a:srgbClr val="C00000"/>
                </a:solidFill>
              </a:rPr>
              <a:t>variables (MSV)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4015" y="135574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(2)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86465" y="1286290"/>
            <a:ext cx="399256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Solution of wave equation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2888" y="1289914"/>
            <a:ext cx="228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(Two versions)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13344" y="3743980"/>
            <a:ext cx="382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(b) </a:t>
            </a:r>
            <a:r>
              <a:rPr lang="en-US" sz="2800" dirty="0" err="1" smtClean="0"/>
              <a:t>d’Alembert’s</a:t>
            </a:r>
            <a:r>
              <a:rPr lang="en-US" sz="2800" dirty="0" smtClean="0"/>
              <a:t> method</a:t>
            </a:r>
            <a:endParaRPr lang="en-US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81328"/>
              </p:ext>
            </p:extLst>
          </p:nvPr>
        </p:nvGraphicFramePr>
        <p:xfrm>
          <a:off x="2378288" y="1809510"/>
          <a:ext cx="5029200" cy="84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5" name="Equation" r:id="rId3" imgW="5270500" imgH="889000" progId="Equation.DSMT4">
                  <p:embed/>
                </p:oleObj>
              </mc:Choice>
              <mc:Fallback>
                <p:oleObj name="Equation" r:id="rId3" imgW="5270500" imgH="889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288" y="1809510"/>
                        <a:ext cx="5029200" cy="848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905743"/>
              </p:ext>
            </p:extLst>
          </p:nvPr>
        </p:nvGraphicFramePr>
        <p:xfrm>
          <a:off x="2660954" y="2855601"/>
          <a:ext cx="3011744" cy="714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6" name="Equation" r:id="rId5" imgW="3530520" imgH="838080" progId="Equation.DSMT4">
                  <p:embed/>
                </p:oleObj>
              </mc:Choice>
              <mc:Fallback>
                <p:oleObj name="Equation" r:id="rId5" imgW="3530520" imgH="838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954" y="2855601"/>
                        <a:ext cx="3011744" cy="714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23245" y="2951018"/>
            <a:ext cx="110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where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39236" y="1955800"/>
            <a:ext cx="203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(a)By MSV</a:t>
            </a:r>
            <a:endParaRPr lang="en-US" sz="28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239326"/>
              </p:ext>
            </p:extLst>
          </p:nvPr>
        </p:nvGraphicFramePr>
        <p:xfrm>
          <a:off x="4466389" y="3650288"/>
          <a:ext cx="3962985" cy="710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7" name="Equation" r:id="rId7" imgW="4178160" imgH="749160" progId="Equation.DSMT4">
                  <p:embed/>
                </p:oleObj>
              </mc:Choice>
              <mc:Fallback>
                <p:oleObj name="Equation" r:id="rId7" imgW="4178160" imgH="7491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389" y="3650288"/>
                        <a:ext cx="3962985" cy="710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1501" y="44627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(3)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889865" y="4462790"/>
            <a:ext cx="392902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Solution of Heat equation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555725"/>
              </p:ext>
            </p:extLst>
          </p:nvPr>
        </p:nvGraphicFramePr>
        <p:xfrm>
          <a:off x="4811962" y="4333885"/>
          <a:ext cx="3604754" cy="78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8" name="Equation" r:id="rId9" imgW="4572000" imgH="990360" progId="Equation.DSMT4">
                  <p:embed/>
                </p:oleObj>
              </mc:Choice>
              <mc:Fallback>
                <p:oleObj name="Equation" r:id="rId9" imgW="4572000" imgH="990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962" y="4333885"/>
                        <a:ext cx="3604754" cy="781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593137"/>
              </p:ext>
            </p:extLst>
          </p:nvPr>
        </p:nvGraphicFramePr>
        <p:xfrm>
          <a:off x="2854377" y="5331713"/>
          <a:ext cx="2743200" cy="65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9" name="Equation" r:id="rId11" imgW="3530520" imgH="838080" progId="Equation.DSMT4">
                  <p:embed/>
                </p:oleObj>
              </mc:Choice>
              <mc:Fallback>
                <p:oleObj name="Equation" r:id="rId11" imgW="3530520" imgH="838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77" y="5331713"/>
                        <a:ext cx="2743200" cy="650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54696" y="5363335"/>
            <a:ext cx="110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where</a:t>
            </a:r>
            <a:endParaRPr lang="en-US" sz="2800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424390" y="146915"/>
            <a:ext cx="2909610" cy="462686"/>
          </a:xfrm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Review Chapter </a:t>
            </a:r>
            <a:r>
              <a:rPr lang="en-US" sz="3200" dirty="0" smtClean="0"/>
              <a:t>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981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5" grpId="0"/>
      <p:bldP spid="16" grpId="0"/>
      <p:bldP spid="19" grpId="0"/>
      <p:bldP spid="20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7042" y="457200"/>
                <a:ext cx="7409593" cy="1833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𝑦</m:t>
                      </m:r>
                      <m:r>
                        <a:rPr lang="en-US" sz="3200"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latin typeface="Cambria Math"/>
                        </a:rPr>
                        <m:t>𝑥</m:t>
                      </m:r>
                      <m:r>
                        <a:rPr lang="en-US" sz="3200">
                          <a:latin typeface="Cambria Math"/>
                        </a:rPr>
                        <m:t>,</m:t>
                      </m:r>
                      <m:r>
                        <a:rPr lang="en-US" sz="3200" i="1">
                          <a:latin typeface="Cambria Math"/>
                        </a:rPr>
                        <m:t>𝑡</m:t>
                      </m:r>
                      <m:r>
                        <a:rPr lang="en-US" sz="320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3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  <m:r>
                            <a:rPr lang="en-US" sz="32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3200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sin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𝑛𝑥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cos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𝑛𝑐𝑡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42" y="457200"/>
                <a:ext cx="7409593" cy="18333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0143" y="2290522"/>
            <a:ext cx="560922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s the solution of  wave equation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with  boundary conditions: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 and initial conditions:</a:t>
            </a:r>
            <a:endParaRPr lang="en-US" sz="3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070020"/>
              </p:ext>
            </p:extLst>
          </p:nvPr>
        </p:nvGraphicFramePr>
        <p:xfrm>
          <a:off x="914400" y="2941122"/>
          <a:ext cx="3741908" cy="645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6" name="Equation" r:id="rId4" imgW="2501900" imgH="431800" progId="Equation.DSMT4">
                  <p:embed/>
                </p:oleObj>
              </mc:Choice>
              <mc:Fallback>
                <p:oleObj name="Equation" r:id="rId4" imgW="2501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41122"/>
                        <a:ext cx="3741908" cy="645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661625"/>
              </p:ext>
            </p:extLst>
          </p:nvPr>
        </p:nvGraphicFramePr>
        <p:xfrm>
          <a:off x="5159779" y="3048681"/>
          <a:ext cx="289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7" name="Equation" r:id="rId6" imgW="2006280" imgH="342720" progId="Equation.DSMT4">
                  <p:embed/>
                </p:oleObj>
              </mc:Choice>
              <mc:Fallback>
                <p:oleObj name="Equation" r:id="rId6" imgW="2006280" imgH="342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779" y="3048681"/>
                        <a:ext cx="289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785224"/>
              </p:ext>
            </p:extLst>
          </p:nvPr>
        </p:nvGraphicFramePr>
        <p:xfrm>
          <a:off x="712210" y="4495800"/>
          <a:ext cx="74691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8" name="Equation" r:id="rId8" imgW="4546440" imgH="355320" progId="Equation.DSMT4">
                  <p:embed/>
                </p:oleObj>
              </mc:Choice>
              <mc:Fallback>
                <p:oleObj name="Equation" r:id="rId8" imgW="4546440" imgH="355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210" y="4495800"/>
                        <a:ext cx="74691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363936"/>
              </p:ext>
            </p:extLst>
          </p:nvPr>
        </p:nvGraphicFramePr>
        <p:xfrm>
          <a:off x="750143" y="5746814"/>
          <a:ext cx="68183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9" name="Equation" r:id="rId10" imgW="5232240" imgH="393480" progId="Equation.DSMT4">
                  <p:embed/>
                </p:oleObj>
              </mc:Choice>
              <mc:Fallback>
                <p:oleObj name="Equation" r:id="rId10" imgW="523224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143" y="5746814"/>
                        <a:ext cx="681831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533400"/>
            <a:ext cx="189725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Example 2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08568"/>
              </p:ext>
            </p:extLst>
          </p:nvPr>
        </p:nvGraphicFramePr>
        <p:xfrm>
          <a:off x="518501" y="1295400"/>
          <a:ext cx="47101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3" name="Equation" r:id="rId3" imgW="2501900" imgH="431800" progId="Equation.DSMT4">
                  <p:embed/>
                </p:oleObj>
              </mc:Choice>
              <mc:Fallback>
                <p:oleObj name="Equation" r:id="rId3" imgW="2501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01" y="1295400"/>
                        <a:ext cx="47101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254952"/>
              </p:ext>
            </p:extLst>
          </p:nvPr>
        </p:nvGraphicFramePr>
        <p:xfrm>
          <a:off x="5867400" y="1447800"/>
          <a:ext cx="289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4" name="Equation" r:id="rId5" imgW="2006280" imgH="342720" progId="Equation.DSMT4">
                  <p:embed/>
                </p:oleObj>
              </mc:Choice>
              <mc:Fallback>
                <p:oleObj name="Equation" r:id="rId5" imgW="2006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89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437378"/>
              </p:ext>
            </p:extLst>
          </p:nvPr>
        </p:nvGraphicFramePr>
        <p:xfrm>
          <a:off x="404813" y="2698750"/>
          <a:ext cx="74691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5" name="Equation" r:id="rId7" imgW="4546440" imgH="355320" progId="Equation.DSMT4">
                  <p:embed/>
                </p:oleObj>
              </mc:Choice>
              <mc:Fallback>
                <p:oleObj name="Equation" r:id="rId7" imgW="45464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2698750"/>
                        <a:ext cx="74691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803789"/>
              </p:ext>
            </p:extLst>
          </p:nvPr>
        </p:nvGraphicFramePr>
        <p:xfrm>
          <a:off x="425839" y="4114800"/>
          <a:ext cx="79771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6" name="Equation" r:id="rId9" imgW="6121080" imgH="393480" progId="Equation.DSMT4">
                  <p:embed/>
                </p:oleObj>
              </mc:Choice>
              <mc:Fallback>
                <p:oleObj name="Equation" r:id="rId9" imgW="6121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839" y="4114800"/>
                        <a:ext cx="797718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0" y="547687"/>
            <a:ext cx="5894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Solve the following wave equation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133600"/>
            <a:ext cx="4572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boundary conditions: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337" y="3352800"/>
            <a:ext cx="3892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initial conditions: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414337" y="4876799"/>
            <a:ext cx="1566454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Solution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516572"/>
              </p:ext>
            </p:extLst>
          </p:nvPr>
        </p:nvGraphicFramePr>
        <p:xfrm>
          <a:off x="2743477" y="5334000"/>
          <a:ext cx="4419600" cy="92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7" name="Equation" r:id="rId11" imgW="3949560" imgH="825480" progId="Equation.DSMT4">
                  <p:embed/>
                </p:oleObj>
              </mc:Choice>
              <mc:Fallback>
                <p:oleObj name="Equation" r:id="rId11" imgW="3949560" imgH="825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477" y="5334000"/>
                        <a:ext cx="4419600" cy="923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791196"/>
              </p:ext>
            </p:extLst>
          </p:nvPr>
        </p:nvGraphicFramePr>
        <p:xfrm>
          <a:off x="1743075" y="1193800"/>
          <a:ext cx="5484813" cy="244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4" name="Equation" r:id="rId3" imgW="3619440" imgH="1612800" progId="Equation.DSMT4">
                  <p:embed/>
                </p:oleObj>
              </mc:Choice>
              <mc:Fallback>
                <p:oleObj name="Equation" r:id="rId3" imgW="3619440" imgH="161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1193800"/>
                        <a:ext cx="5484813" cy="244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609600"/>
            <a:ext cx="1238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where</a:t>
            </a:r>
            <a:endParaRPr lang="en-SG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649884"/>
            <a:ext cx="123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ence</a:t>
            </a:r>
            <a:endParaRPr lang="en-SG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214286"/>
              </p:ext>
            </p:extLst>
          </p:nvPr>
        </p:nvGraphicFramePr>
        <p:xfrm>
          <a:off x="2590800" y="3601767"/>
          <a:ext cx="4381098" cy="554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5" name="Equation" r:id="rId5" imgW="3111480" imgH="393480" progId="Equation.DSMT4">
                  <p:embed/>
                </p:oleObj>
              </mc:Choice>
              <mc:Fallback>
                <p:oleObj name="Equation" r:id="rId5" imgW="3111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3601767"/>
                        <a:ext cx="4381098" cy="554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33832" y="4234659"/>
            <a:ext cx="52924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Or we can get the above result</a:t>
            </a:r>
          </a:p>
          <a:p>
            <a:r>
              <a:rPr lang="en-US" sz="3200" dirty="0" smtClean="0"/>
              <a:t> by comparing  the coefficients</a:t>
            </a:r>
          </a:p>
          <a:p>
            <a:r>
              <a:rPr lang="en-US" sz="3200" dirty="0" smtClean="0"/>
              <a:t>See next slide</a:t>
            </a:r>
            <a:endParaRPr lang="en-SG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32432" y="20500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205585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890707"/>
              </p:ext>
            </p:extLst>
          </p:nvPr>
        </p:nvGraphicFramePr>
        <p:xfrm>
          <a:off x="2209800" y="1752600"/>
          <a:ext cx="3581400" cy="95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31" name="Equation" r:id="rId3" imgW="3085920" imgH="825480" progId="Equation.DSMT4">
                  <p:embed/>
                </p:oleObj>
              </mc:Choice>
              <mc:Fallback>
                <p:oleObj name="Equation" r:id="rId3" imgW="3085920" imgH="825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52600"/>
                        <a:ext cx="3581400" cy="95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525464"/>
              </p:ext>
            </p:extLst>
          </p:nvPr>
        </p:nvGraphicFramePr>
        <p:xfrm>
          <a:off x="2133600" y="457200"/>
          <a:ext cx="3657600" cy="1137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32" name="Equation" r:id="rId5" imgW="2654280" imgH="825480" progId="Equation.DSMT4">
                  <p:embed/>
                </p:oleObj>
              </mc:Choice>
              <mc:Fallback>
                <p:oleObj name="Equation" r:id="rId5" imgW="265428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457200"/>
                        <a:ext cx="3657600" cy="1137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433761"/>
              </p:ext>
            </p:extLst>
          </p:nvPr>
        </p:nvGraphicFramePr>
        <p:xfrm>
          <a:off x="2286000" y="2867755"/>
          <a:ext cx="43815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33" name="Equation" r:id="rId7" imgW="3111480" imgH="393480" progId="Equation.DSMT4">
                  <p:embed/>
                </p:oleObj>
              </mc:Choice>
              <mc:Fallback>
                <p:oleObj name="Equation" r:id="rId7" imgW="311148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67755"/>
                        <a:ext cx="43815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2592621"/>
            <a:ext cx="123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</a:t>
            </a:r>
            <a:endParaRPr lang="en-SG" sz="32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442249"/>
              </p:ext>
            </p:extLst>
          </p:nvPr>
        </p:nvGraphicFramePr>
        <p:xfrm>
          <a:off x="1676400" y="4102387"/>
          <a:ext cx="6607543" cy="83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34" name="Equation" r:id="rId9" imgW="3504960" imgH="444240" progId="Equation.DSMT4">
                  <p:embed/>
                </p:oleObj>
              </mc:Choice>
              <mc:Fallback>
                <p:oleObj name="Equation" r:id="rId9" imgW="3504960" imgH="4442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02387"/>
                        <a:ext cx="6607543" cy="83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41034" y="3810000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</a:t>
            </a:r>
            <a:endParaRPr lang="en-SG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029880"/>
              </p:ext>
            </p:extLst>
          </p:nvPr>
        </p:nvGraphicFramePr>
        <p:xfrm>
          <a:off x="771820" y="1219200"/>
          <a:ext cx="4205899" cy="72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14" name="Equation" r:id="rId5" imgW="2501900" imgH="431800" progId="Equation.DSMT4">
                  <p:embed/>
                </p:oleObj>
              </mc:Choice>
              <mc:Fallback>
                <p:oleObj name="Equation" r:id="rId5" imgW="2501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820" y="1219200"/>
                        <a:ext cx="4205899" cy="725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112922"/>
              </p:ext>
            </p:extLst>
          </p:nvPr>
        </p:nvGraphicFramePr>
        <p:xfrm>
          <a:off x="5334000" y="1447800"/>
          <a:ext cx="289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15" name="Equation" r:id="rId7" imgW="2006280" imgH="342720" progId="Equation.DSMT4">
                  <p:embed/>
                </p:oleObj>
              </mc:Choice>
              <mc:Fallback>
                <p:oleObj name="Equation" r:id="rId7" imgW="2006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447800"/>
                        <a:ext cx="289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487346"/>
              </p:ext>
            </p:extLst>
          </p:nvPr>
        </p:nvGraphicFramePr>
        <p:xfrm>
          <a:off x="847725" y="2684463"/>
          <a:ext cx="65865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16" name="Equation" r:id="rId9" imgW="4533840" imgH="355320" progId="Equation.DSMT4">
                  <p:embed/>
                </p:oleObj>
              </mc:Choice>
              <mc:Fallback>
                <p:oleObj name="Equation" r:id="rId9" imgW="45338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2684463"/>
                        <a:ext cx="65865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158918"/>
              </p:ext>
            </p:extLst>
          </p:nvPr>
        </p:nvGraphicFramePr>
        <p:xfrm>
          <a:off x="757238" y="3830638"/>
          <a:ext cx="72183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17" name="Equation" r:id="rId11" imgW="5676840" imgH="393480" progId="Equation.DSMT4">
                  <p:embed/>
                </p:oleObj>
              </mc:Choice>
              <mc:Fallback>
                <p:oleObj name="Equation" r:id="rId11" imgW="5676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830638"/>
                        <a:ext cx="721836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4525" y="1981200"/>
            <a:ext cx="4572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boundary conditions: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1539" y="3352798"/>
            <a:ext cx="3892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initial conditions: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708471" y="685800"/>
            <a:ext cx="7344062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</a:rPr>
              <a:t>d’Alembert’s</a:t>
            </a:r>
            <a:r>
              <a:rPr lang="en-US" sz="3200" dirty="0" smtClean="0">
                <a:solidFill>
                  <a:srgbClr val="C00000"/>
                </a:solidFill>
              </a:rPr>
              <a:t> solution of the wave equation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471" y="4331370"/>
            <a:ext cx="645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Then solution (given by </a:t>
            </a:r>
            <a:r>
              <a:rPr lang="en-US" sz="3200" dirty="0" err="1" smtClean="0">
                <a:solidFill>
                  <a:srgbClr val="C00000"/>
                </a:solidFill>
              </a:rPr>
              <a:t>d’Alembert</a:t>
            </a:r>
            <a:r>
              <a:rPr lang="en-US" sz="3200" dirty="0" smtClean="0">
                <a:solidFill>
                  <a:srgbClr val="C00000"/>
                </a:solidFill>
              </a:rPr>
              <a:t>) is</a:t>
            </a:r>
            <a:endParaRPr lang="en-SG" sz="3200" dirty="0">
              <a:solidFill>
                <a:srgbClr val="C00000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636372"/>
              </p:ext>
            </p:extLst>
          </p:nvPr>
        </p:nvGraphicFramePr>
        <p:xfrm>
          <a:off x="816831" y="4923072"/>
          <a:ext cx="46032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18" name="Equation" r:id="rId13" imgW="4178160" imgH="749160" progId="Equation.DSMT4">
                  <p:embed/>
                </p:oleObj>
              </mc:Choice>
              <mc:Fallback>
                <p:oleObj name="Equation" r:id="rId13" imgW="417816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6831" y="4923072"/>
                        <a:ext cx="4603212" cy="825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5" name="Wave_opposite-group-phase-velocity.gif">
            <a:hlinkClick r:id="" action="ppaction://media"/>
          </p:cNvPr>
          <p:cNvPicPr>
            <a:picLocks noGrp="1" noChangeAspect="1"/>
          </p:cNvPicPr>
          <p:nvPr>
            <p:ph idx="1"/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715000" y="4821948"/>
            <a:ext cx="3281693" cy="2021631"/>
          </a:xfrm>
        </p:spPr>
      </p:pic>
    </p:spTree>
    <p:extLst>
      <p:ext uri="{BB962C8B-B14F-4D97-AF65-F5344CB8AC3E}">
        <p14:creationId xmlns:p14="http://schemas.microsoft.com/office/powerpoint/2010/main" val="127581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938" y="156612"/>
            <a:ext cx="3080652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Revisit Example 2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538818"/>
              </p:ext>
            </p:extLst>
          </p:nvPr>
        </p:nvGraphicFramePr>
        <p:xfrm>
          <a:off x="641808" y="1981200"/>
          <a:ext cx="47101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3" name="Equation" r:id="rId3" imgW="2501900" imgH="431800" progId="Equation.DSMT4">
                  <p:embed/>
                </p:oleObj>
              </mc:Choice>
              <mc:Fallback>
                <p:oleObj name="Equation" r:id="rId3" imgW="2501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08" y="1981200"/>
                        <a:ext cx="47101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582554"/>
              </p:ext>
            </p:extLst>
          </p:nvPr>
        </p:nvGraphicFramePr>
        <p:xfrm>
          <a:off x="5816476" y="2133600"/>
          <a:ext cx="289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4" name="Equation" r:id="rId5" imgW="2006280" imgH="342720" progId="Equation.DSMT4">
                  <p:embed/>
                </p:oleObj>
              </mc:Choice>
              <mc:Fallback>
                <p:oleObj name="Equation" r:id="rId5" imgW="2006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476" y="2133600"/>
                        <a:ext cx="289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873325"/>
              </p:ext>
            </p:extLst>
          </p:nvPr>
        </p:nvGraphicFramePr>
        <p:xfrm>
          <a:off x="414337" y="3733800"/>
          <a:ext cx="74691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5" name="Equation" r:id="rId7" imgW="4546440" imgH="355320" progId="Equation.DSMT4">
                  <p:embed/>
                </p:oleObj>
              </mc:Choice>
              <mc:Fallback>
                <p:oleObj name="Equation" r:id="rId7" imgW="45464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" y="3733800"/>
                        <a:ext cx="74691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831784"/>
              </p:ext>
            </p:extLst>
          </p:nvPr>
        </p:nvGraphicFramePr>
        <p:xfrm>
          <a:off x="379701" y="5562600"/>
          <a:ext cx="79771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6" name="Equation" r:id="rId9" imgW="6121080" imgH="393480" progId="Equation.DSMT4">
                  <p:embed/>
                </p:oleObj>
              </mc:Choice>
              <mc:Fallback>
                <p:oleObj name="Equation" r:id="rId9" imgW="6121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01" y="5562600"/>
                        <a:ext cx="7977188" cy="5127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9600" y="875143"/>
            <a:ext cx="5894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Solve the following wave equation</a:t>
            </a:r>
          </a:p>
          <a:p>
            <a:r>
              <a:rPr lang="en-US" sz="3200" dirty="0" smtClean="0">
                <a:solidFill>
                  <a:prstClr val="black"/>
                </a:solidFill>
              </a:rPr>
              <a:t> by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d’Alembert’s</a:t>
            </a:r>
            <a:r>
              <a:rPr lang="en-US" sz="3200" dirty="0">
                <a:solidFill>
                  <a:srgbClr val="C00000"/>
                </a:solidFill>
              </a:rPr>
              <a:t> solution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836" y="2971800"/>
            <a:ext cx="4572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w</a:t>
            </a:r>
            <a:r>
              <a:rPr lang="en-US" sz="3200" dirty="0" smtClean="0">
                <a:solidFill>
                  <a:prstClr val="black"/>
                </a:solidFill>
              </a:rPr>
              <a:t>ith boundary conditions: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337" y="4724400"/>
            <a:ext cx="3892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w</a:t>
            </a:r>
            <a:r>
              <a:rPr lang="en-US" sz="3200" dirty="0" smtClean="0">
                <a:solidFill>
                  <a:prstClr val="black"/>
                </a:solidFill>
              </a:rPr>
              <a:t>ith initial conditions: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9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9114" y="241012"/>
            <a:ext cx="645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solution (given by </a:t>
            </a:r>
            <a:r>
              <a:rPr lang="en-US" sz="3200" dirty="0" err="1" smtClean="0"/>
              <a:t>d’Alembert</a:t>
            </a:r>
            <a:r>
              <a:rPr lang="en-US" sz="3200" dirty="0" smtClean="0"/>
              <a:t>) is</a:t>
            </a:r>
            <a:endParaRPr lang="en-SG" sz="3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103147"/>
              </p:ext>
            </p:extLst>
          </p:nvPr>
        </p:nvGraphicFramePr>
        <p:xfrm>
          <a:off x="1729848" y="825787"/>
          <a:ext cx="4603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8" name="Equation" r:id="rId3" imgW="4178160" imgH="749160" progId="Equation.DSMT4">
                  <p:embed/>
                </p:oleObj>
              </mc:Choice>
              <mc:Fallback>
                <p:oleObj name="Equation" r:id="rId3" imgW="4178160" imgH="7491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848" y="825787"/>
                        <a:ext cx="46037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1891" y="1765011"/>
            <a:ext cx="3208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 this Example 2 ,</a:t>
            </a:r>
            <a:endParaRPr lang="en-US" sz="32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336571"/>
              </p:ext>
            </p:extLst>
          </p:nvPr>
        </p:nvGraphicFramePr>
        <p:xfrm>
          <a:off x="914400" y="2514600"/>
          <a:ext cx="3048000" cy="535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9" name="Equation" r:id="rId5" imgW="2387520" imgH="419040" progId="Equation.DSMT4">
                  <p:embed/>
                </p:oleObj>
              </mc:Choice>
              <mc:Fallback>
                <p:oleObj name="Equation" r:id="rId5" imgW="2387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514600"/>
                        <a:ext cx="3048000" cy="535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1891" y="3184919"/>
            <a:ext cx="1106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Hence</a:t>
            </a:r>
            <a:endParaRPr lang="en-US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13322"/>
              </p:ext>
            </p:extLst>
          </p:nvPr>
        </p:nvGraphicFramePr>
        <p:xfrm>
          <a:off x="1981200" y="3071879"/>
          <a:ext cx="5562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0" name="Equation" r:id="rId7" imgW="5562360" imgH="749160" progId="Equation.DSMT4">
                  <p:embed/>
                </p:oleObj>
              </mc:Choice>
              <mc:Fallback>
                <p:oleObj name="Equation" r:id="rId7" imgW="556236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3071879"/>
                        <a:ext cx="55626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475739"/>
              </p:ext>
            </p:extLst>
          </p:nvPr>
        </p:nvGraphicFramePr>
        <p:xfrm>
          <a:off x="4495800" y="2590800"/>
          <a:ext cx="990600" cy="36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1" name="Equation" r:id="rId9" imgW="888840" imgH="330120" progId="Equation.DSMT4">
                  <p:embed/>
                </p:oleObj>
              </mc:Choice>
              <mc:Fallback>
                <p:oleObj name="Equation" r:id="rId9" imgW="888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5800" y="2590800"/>
                        <a:ext cx="990600" cy="36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670238"/>
              </p:ext>
            </p:extLst>
          </p:nvPr>
        </p:nvGraphicFramePr>
        <p:xfrm>
          <a:off x="1135087" y="4485620"/>
          <a:ext cx="4703476" cy="596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2" name="Equation" r:id="rId11" imgW="3505200" imgH="444500" progId="Equation.DSMT4">
                  <p:embed/>
                </p:oleObj>
              </mc:Choice>
              <mc:Fallback>
                <p:oleObj name="Equation" r:id="rId11" imgW="35052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87" y="4485620"/>
                        <a:ext cx="4703476" cy="596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589114" y="3948545"/>
            <a:ext cx="458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Recall by </a:t>
            </a:r>
            <a:r>
              <a:rPr lang="en-US" sz="2800" dirty="0"/>
              <a:t>MSV</a:t>
            </a:r>
            <a:r>
              <a:rPr lang="en-US" sz="2800" dirty="0" smtClean="0"/>
              <a:t>, the solution is  </a:t>
            </a:r>
            <a:endParaRPr lang="en-US" sz="28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248707"/>
              </p:ext>
            </p:extLst>
          </p:nvPr>
        </p:nvGraphicFramePr>
        <p:xfrm>
          <a:off x="1128160" y="5638800"/>
          <a:ext cx="48879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3" name="Equation" r:id="rId13" imgW="5829120" imgH="888840" progId="Equation.DSMT4">
                  <p:embed/>
                </p:oleObj>
              </mc:Choice>
              <mc:Fallback>
                <p:oleObj name="Equation" r:id="rId13" imgW="58291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28160" y="5638800"/>
                        <a:ext cx="4887913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89114" y="5290066"/>
            <a:ext cx="780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two solutions are equivalent which can be proved by the following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8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38834"/>
            <a:ext cx="353083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8.3 Heat Equation</a:t>
            </a:r>
            <a:endParaRPr lang="en-SG" sz="36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792" y="1244025"/>
            <a:ext cx="5864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Heat-conducting rod with length L</a:t>
            </a:r>
            <a:endParaRPr lang="en-SG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95400" y="2057400"/>
            <a:ext cx="251460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2344" y="186922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SG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0" y="1962091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</a:t>
            </a:r>
            <a:endParaRPr lang="en-SG" sz="32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74173"/>
              </p:ext>
            </p:extLst>
          </p:nvPr>
        </p:nvGraphicFramePr>
        <p:xfrm>
          <a:off x="646981" y="2512360"/>
          <a:ext cx="1206178" cy="536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8" name="Equation" r:id="rId3" imgW="799920" imgH="355320" progId="Equation.DSMT4">
                  <p:embed/>
                </p:oleObj>
              </mc:Choice>
              <mc:Fallback>
                <p:oleObj name="Equation" r:id="rId3" imgW="7999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981" y="2512360"/>
                        <a:ext cx="1206178" cy="536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81200" y="2453998"/>
            <a:ext cx="60986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3200" dirty="0" smtClean="0"/>
              <a:t>epresents  temperature at point x,</a:t>
            </a:r>
          </a:p>
          <a:p>
            <a:r>
              <a:rPr lang="en-US" sz="3200" dirty="0" smtClean="0"/>
              <a:t> at time t</a:t>
            </a:r>
            <a:endParaRPr lang="en-SG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3860" y="3582974"/>
            <a:ext cx="790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 </a:t>
            </a:r>
            <a:endParaRPr lang="en-SG" sz="32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667292"/>
              </p:ext>
            </p:extLst>
          </p:nvPr>
        </p:nvGraphicFramePr>
        <p:xfrm>
          <a:off x="1433513" y="3481388"/>
          <a:ext cx="646112" cy="686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9" name="Equation" r:id="rId5" imgW="291960" imgH="355320" progId="Equation.DSMT4">
                  <p:embed/>
                </p:oleObj>
              </mc:Choice>
              <mc:Fallback>
                <p:oleObj name="Equation" r:id="rId5" imgW="2919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3513" y="3481388"/>
                        <a:ext cx="646112" cy="686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78326" y="3606225"/>
            <a:ext cx="3744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r>
              <a:rPr lang="en-US" sz="3200" dirty="0" smtClean="0"/>
              <a:t>e thermal diffusivity</a:t>
            </a:r>
            <a:endParaRPr lang="en-SG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791475" y="4432012"/>
            <a:ext cx="1623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have</a:t>
            </a:r>
            <a:endParaRPr lang="en-SG" sz="32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336628"/>
              </p:ext>
            </p:extLst>
          </p:nvPr>
        </p:nvGraphicFramePr>
        <p:xfrm>
          <a:off x="902344" y="5016787"/>
          <a:ext cx="4304640" cy="770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0" name="Equation" r:id="rId7" imgW="2412720" imgH="431640" progId="Equation.DSMT4">
                  <p:embed/>
                </p:oleObj>
              </mc:Choice>
              <mc:Fallback>
                <p:oleObj name="Equation" r:id="rId7" imgW="2412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2344" y="5016787"/>
                        <a:ext cx="4304640" cy="770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598326"/>
              </p:ext>
            </p:extLst>
          </p:nvPr>
        </p:nvGraphicFramePr>
        <p:xfrm>
          <a:off x="5562600" y="5334000"/>
          <a:ext cx="3124200" cy="371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1" name="Equation" r:id="rId9" imgW="2882880" imgH="342720" progId="Equation.DSMT4">
                  <p:embed/>
                </p:oleObj>
              </mc:Choice>
              <mc:Fallback>
                <p:oleObj name="Equation" r:id="rId9" imgW="28828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2600" y="5334000"/>
                        <a:ext cx="3124200" cy="371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2040" y="5726668"/>
            <a:ext cx="14912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Proof omitted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680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897147"/>
            <a:ext cx="4572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boundary conditions:</a:t>
            </a:r>
            <a:endParaRPr lang="en-SG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031417"/>
              </p:ext>
            </p:extLst>
          </p:nvPr>
        </p:nvGraphicFramePr>
        <p:xfrm>
          <a:off x="1066800" y="1752600"/>
          <a:ext cx="647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8" name="Equation" r:id="rId3" imgW="4533840" imgH="355320" progId="Equation.DSMT4">
                  <p:embed/>
                </p:oleObj>
              </mc:Choice>
              <mc:Fallback>
                <p:oleObj name="Equation" r:id="rId3" imgW="45338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752600"/>
                        <a:ext cx="6477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981200" y="2743200"/>
            <a:ext cx="289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0" y="278201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0</a:t>
            </a:r>
            <a:endParaRPr lang="en-SG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4628174" y="278201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0</a:t>
            </a:r>
            <a:endParaRPr lang="en-SG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350657" y="3602937"/>
            <a:ext cx="8555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Temperatures are always  ZERO at both end points</a:t>
            </a:r>
            <a:endParaRPr lang="en-SG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896255" y="4190587"/>
            <a:ext cx="3731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initial condition:</a:t>
            </a:r>
            <a:endParaRPr lang="en-SG" sz="32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899760"/>
              </p:ext>
            </p:extLst>
          </p:nvPr>
        </p:nvGraphicFramePr>
        <p:xfrm>
          <a:off x="1371600" y="4953000"/>
          <a:ext cx="6040634" cy="52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9" name="Equation" r:id="rId5" imgW="4114800" imgH="355320" progId="Equation.DSMT4">
                  <p:embed/>
                </p:oleObj>
              </mc:Choice>
              <mc:Fallback>
                <p:oleObj name="Equation" r:id="rId5" imgW="41148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4953000"/>
                        <a:ext cx="6040634" cy="522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9574" y="5575012"/>
            <a:ext cx="7915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Initial distribution of temperature given by f(x)</a:t>
            </a:r>
            <a:endParaRPr lang="en-SG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017606"/>
              </p:ext>
            </p:extLst>
          </p:nvPr>
        </p:nvGraphicFramePr>
        <p:xfrm>
          <a:off x="1600200" y="4038600"/>
          <a:ext cx="5351463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0" name="Equation" r:id="rId3" imgW="3530520" imgH="838080" progId="Equation.DSMT4">
                  <p:embed/>
                </p:oleObj>
              </mc:Choice>
              <mc:Fallback>
                <p:oleObj name="Equation" r:id="rId3" imgW="35305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5351463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095850"/>
              </p:ext>
            </p:extLst>
          </p:nvPr>
        </p:nvGraphicFramePr>
        <p:xfrm>
          <a:off x="1290092" y="1828800"/>
          <a:ext cx="6714392" cy="145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1" name="Equation" r:id="rId5" imgW="4572000" imgH="990360" progId="Equation.DSMT4">
                  <p:embed/>
                </p:oleObj>
              </mc:Choice>
              <mc:Fallback>
                <p:oleObj name="Equation" r:id="rId5" imgW="457200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092" y="1828800"/>
                        <a:ext cx="6714392" cy="1454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1072073"/>
            <a:ext cx="25977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Solution of Heat equation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1630575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Example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219200"/>
            <a:ext cx="1041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</a:t>
            </a:r>
            <a:r>
              <a:rPr lang="en-US" sz="3200" dirty="0" smtClean="0"/>
              <a:t>olve</a:t>
            </a:r>
            <a:endParaRPr lang="en-US" sz="3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33600" y="1219200"/>
          <a:ext cx="2819400" cy="756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" name="Equation" r:id="rId3" imgW="1892160" imgH="507960" progId="Equation.DSMT4">
                  <p:embed/>
                </p:oleObj>
              </mc:Choice>
              <mc:Fallback>
                <p:oleObj name="Equation" r:id="rId3" imgW="189216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19200"/>
                        <a:ext cx="2819400" cy="7568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1828800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Solution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438400"/>
            <a:ext cx="697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</a:t>
            </a:r>
            <a:endParaRPr lang="en-US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354118"/>
              </p:ext>
            </p:extLst>
          </p:nvPr>
        </p:nvGraphicFramePr>
        <p:xfrm>
          <a:off x="1828800" y="2514600"/>
          <a:ext cx="3505200" cy="498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" name="Equation" r:id="rId5" imgW="2946240" imgH="419040" progId="Equation.DSMT4">
                  <p:embed/>
                </p:oleObj>
              </mc:Choice>
              <mc:Fallback>
                <p:oleObj name="Equation" r:id="rId5" imgW="294624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3505200" cy="49858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0" y="3200400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 </a:t>
            </a:r>
            <a:endParaRPr lang="en-US" sz="3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905000" y="3276601"/>
          <a:ext cx="555171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" name="Equation" r:id="rId7" imgW="4317840" imgH="533160" progId="Equation.DSMT4">
                  <p:embed/>
                </p:oleObj>
              </mc:Choice>
              <mc:Fallback>
                <p:oleObj name="Equation" r:id="rId7" imgW="4317840" imgH="533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1"/>
                        <a:ext cx="5551716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2000" y="3962400"/>
            <a:ext cx="1106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Hence</a:t>
            </a:r>
            <a:endParaRPr lang="en-US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990600" y="4495800"/>
          <a:ext cx="3962400" cy="1526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" name="Equation" r:id="rId9" imgW="2768400" imgH="1066680" progId="Equation.DSMT4">
                  <p:embed/>
                </p:oleObj>
              </mc:Choice>
              <mc:Fallback>
                <p:oleObj name="Equation" r:id="rId9" imgW="2768400" imgH="1066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95800"/>
                        <a:ext cx="3962400" cy="15267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05400" y="5029200"/>
            <a:ext cx="3697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holds for any x and y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15169" y="533400"/>
            <a:ext cx="3706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method of S V to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600200"/>
            <a:ext cx="1696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Suppose </a:t>
            </a:r>
            <a:endParaRPr lang="en-SG" sz="3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513435"/>
              </p:ext>
            </p:extLst>
          </p:nvPr>
        </p:nvGraphicFramePr>
        <p:xfrm>
          <a:off x="2667000" y="1624012"/>
          <a:ext cx="5095896" cy="5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2" name="Equation" r:id="rId3" imgW="3098520" imgH="355320" progId="Equation.DSMT4">
                  <p:embed/>
                </p:oleObj>
              </mc:Choice>
              <mc:Fallback>
                <p:oleObj name="Equation" r:id="rId3" imgW="30985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1624012"/>
                        <a:ext cx="5095896" cy="58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914400"/>
            <a:ext cx="16802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Example 1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476980"/>
              </p:ext>
            </p:extLst>
          </p:nvPr>
        </p:nvGraphicFramePr>
        <p:xfrm>
          <a:off x="1752600" y="3810000"/>
          <a:ext cx="59975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3" name="Equation" r:id="rId5" imgW="5181480" imgH="1777680" progId="Equation.DSMT4">
                  <p:embed/>
                </p:oleObj>
              </mc:Choice>
              <mc:Fallback>
                <p:oleObj name="Equation" r:id="rId5" imgW="5181480" imgH="1777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0"/>
                        <a:ext cx="59975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09027"/>
              </p:ext>
            </p:extLst>
          </p:nvPr>
        </p:nvGraphicFramePr>
        <p:xfrm>
          <a:off x="1752600" y="2590800"/>
          <a:ext cx="4572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4" name="Equation" r:id="rId7" imgW="4572000" imgH="990360" progId="Equation.DSMT4">
                  <p:embed/>
                </p:oleObj>
              </mc:Choice>
              <mc:Fallback>
                <p:oleObj name="Equation" r:id="rId7" imgW="4572000" imgH="990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4572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48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14400" y="1752600"/>
                <a:ext cx="5747984" cy="1355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sin</m:t>
                          </m:r>
                          <m:r>
                            <a:rPr lang="en-US" sz="2800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𝜆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>
                              <a:latin typeface="Cambria Math"/>
                            </a:rPr>
                            <m:t>)</m:t>
                          </m:r>
                          <m:r>
                            <a:rPr lang="en-US" sz="2800" i="1">
                              <a:latin typeface="Cambria Math"/>
                            </a:rPr>
                            <m:t>𝑑𝑥</m:t>
                          </m:r>
                          <m:r>
                            <a:rPr lang="en-US" sz="28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/>
                                    </a:rPr>
                                    <m:t>sin</m:t>
                                  </m:r>
                                  <m:r>
                                    <a:rPr lang="en-US" sz="280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𝜆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28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80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cos</m:t>
                              </m:r>
                              <m:r>
                                <a:rPr lang="en-US" sz="280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52600"/>
                <a:ext cx="5747984" cy="13551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6737" y="762000"/>
                <a:ext cx="73689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Use the following formulae we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endParaRPr lang="en-SG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37" y="762000"/>
                <a:ext cx="7368940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215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81062" y="3276600"/>
                <a:ext cx="4652963" cy="998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sin</m:t>
                          </m:r>
                          <m:r>
                            <a:rPr lang="en-US" sz="2800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𝜆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>
                              <a:latin typeface="Cambria Math"/>
                            </a:rPr>
                            <m:t>)</m:t>
                          </m:r>
                          <m:r>
                            <a:rPr lang="en-US" sz="2800" i="1">
                              <a:latin typeface="Cambria Math"/>
                            </a:rPr>
                            <m:t>𝑑𝑥</m:t>
                          </m:r>
                          <m:r>
                            <a:rPr lang="en-US" sz="2800">
                              <a:latin typeface="Cambria Math"/>
                            </a:rPr>
                            <m:t>=−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𝜆</m:t>
                              </m:r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cos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𝜆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62" y="3276600"/>
                <a:ext cx="4652963" cy="9986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536601"/>
              </p:ext>
            </p:extLst>
          </p:nvPr>
        </p:nvGraphicFramePr>
        <p:xfrm>
          <a:off x="1066800" y="4572000"/>
          <a:ext cx="24495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0" name="Equation" r:id="rId6" imgW="1447800" imgH="330200" progId="Equation.DSMT4">
                  <p:embed/>
                </p:oleObj>
              </mc:Choice>
              <mc:Fallback>
                <p:oleObj name="Equation" r:id="rId6" imgW="14478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2000"/>
                        <a:ext cx="24495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81000"/>
            <a:ext cx="16802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Example 2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150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Suppose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888144" y="1066800"/>
                <a:ext cx="47851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  <m:r>
                            <a:rPr lang="en-US" sz="2800">
                              <a:latin typeface="Cambria Math"/>
                            </a:rPr>
                            <m:t>=3,</m:t>
                          </m:r>
                          <m:r>
                            <m:rPr>
                              <m:nor/>
                            </m:rPr>
                            <a:rPr lang="en-US" sz="2800" i="1"/>
                            <m:t>  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r>
                            <a:rPr lang="en-US" sz="2800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>
                              <a:latin typeface="Cambria Math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sin</m:t>
                          </m:r>
                          <m:r>
                            <a:rPr lang="en-US" sz="2800">
                              <a:latin typeface="Cambria Math"/>
                            </a:rPr>
                            <m:t>(10</m:t>
                          </m:r>
                          <m:r>
                            <a:rPr lang="en-US" sz="2800" i="1">
                              <a:latin typeface="Cambria Math"/>
                            </a:rPr>
                            <m:t>𝜋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144" y="1066800"/>
                <a:ext cx="478515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10113"/>
              </p:ext>
            </p:extLst>
          </p:nvPr>
        </p:nvGraphicFramePr>
        <p:xfrm>
          <a:off x="5715000" y="1590020"/>
          <a:ext cx="2590800" cy="61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5" name="Equation" r:id="rId4" imgW="3530520" imgH="838080" progId="Equation.DSMT4">
                  <p:embed/>
                </p:oleObj>
              </mc:Choice>
              <mc:Fallback>
                <p:oleObj name="Equation" r:id="rId4" imgW="3530520" imgH="838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90020"/>
                        <a:ext cx="2590800" cy="61407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866760"/>
              </p:ext>
            </p:extLst>
          </p:nvPr>
        </p:nvGraphicFramePr>
        <p:xfrm>
          <a:off x="5715000" y="2293346"/>
          <a:ext cx="2667000" cy="71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6" name="Equation" r:id="rId6" imgW="3327120" imgH="888840" progId="Equation.DSMT4">
                  <p:embed/>
                </p:oleObj>
              </mc:Choice>
              <mc:Fallback>
                <p:oleObj name="Equation" r:id="rId6" imgW="3327120" imgH="888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93346"/>
                        <a:ext cx="2667000" cy="71255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1590020"/>
            <a:ext cx="1675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find 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73856" y="1590020"/>
                <a:ext cx="6865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56" y="1590020"/>
                <a:ext cx="68654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21606" y="2098952"/>
            <a:ext cx="3658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shall compare </a:t>
            </a:r>
            <a:r>
              <a:rPr lang="en-US" sz="2800" dirty="0" err="1" smtClean="0"/>
              <a:t>coeff</a:t>
            </a:r>
            <a:r>
              <a:rPr lang="en-US" sz="2800" dirty="0" smtClean="0"/>
              <a:t>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66389" y="2743200"/>
                <a:ext cx="5030416" cy="1264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sin</m:t>
                      </m:r>
                      <m:r>
                        <a:rPr lang="en-US" sz="2800">
                          <a:latin typeface="Cambria Math"/>
                        </a:rPr>
                        <m:t>(10</m:t>
                      </m:r>
                      <m:r>
                        <a:rPr lang="en-US" sz="2800" i="1">
                          <a:latin typeface="Cambria Math"/>
                        </a:rPr>
                        <m:t>𝜋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800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89" y="2743200"/>
                <a:ext cx="5030416" cy="126496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15544" y="4040390"/>
            <a:ext cx="1934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 that if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801296" y="4138612"/>
                <a:ext cx="2557751" cy="830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/>
                        </a:rPr>
                        <m:t>10</m:t>
                      </m:r>
                      <m:r>
                        <a:rPr lang="en-US" sz="2800" i="1">
                          <a:latin typeface="Cambria Math"/>
                        </a:rPr>
                        <m:t>𝜋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80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96" y="4138612"/>
                <a:ext cx="2557751" cy="83029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12074" y="4968904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631945" y="5045848"/>
                <a:ext cx="13379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>
                          <a:latin typeface="Cambria Math"/>
                        </a:rPr>
                        <m:t>=30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45" y="5045848"/>
                <a:ext cx="133799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16462" y="5583355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540737" y="5660299"/>
                <a:ext cx="45025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>
                              <a:latin typeface="Cambria Math"/>
                            </a:rPr>
                            <m:t>30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=1,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=0,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𝑖𝑓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>
                          <a:latin typeface="Cambria Math"/>
                        </a:rPr>
                        <m:t>≠30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37" y="5660299"/>
                <a:ext cx="4502579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2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1816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Therefore</a:t>
            </a:r>
            <a:endParaRPr lang="en-US" sz="3200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62000" y="1032375"/>
          <a:ext cx="4572000" cy="112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2" name="Equation" r:id="rId3" imgW="4431960" imgH="1091880" progId="Equation.DSMT4">
                  <p:embed/>
                </p:oleObj>
              </mc:Choice>
              <mc:Fallback>
                <p:oleObj name="Equation" r:id="rId3" imgW="4431960" imgH="1091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32375"/>
                        <a:ext cx="4572000" cy="112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1295400"/>
            <a:ext cx="2430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for  any fixed 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619106"/>
              </p:ext>
            </p:extLst>
          </p:nvPr>
        </p:nvGraphicFramePr>
        <p:xfrm>
          <a:off x="8145665" y="1295400"/>
          <a:ext cx="533400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3" name="Equation" r:id="rId5" imgW="380880" imgH="457200" progId="Equation.DSMT4">
                  <p:embed/>
                </p:oleObj>
              </mc:Choice>
              <mc:Fallback>
                <p:oleObj name="Equation" r:id="rId5" imgW="38088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665" y="1295400"/>
                        <a:ext cx="533400" cy="64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4447" y="2209800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Thus</a:t>
            </a:r>
            <a:endParaRPr lang="en-US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38200" y="2776465"/>
          <a:ext cx="5562600" cy="118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4" name="Equation" r:id="rId7" imgW="5003640" imgH="1066680" progId="Equation.DSMT4">
                  <p:embed/>
                </p:oleObj>
              </mc:Choice>
              <mc:Fallback>
                <p:oleObj name="Equation" r:id="rId7" imgW="5003640" imgH="1066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76465"/>
                        <a:ext cx="5562600" cy="1185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91000" y="3962400"/>
            <a:ext cx="3697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holds for any x and y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4419600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</a:t>
            </a:r>
            <a:endParaRPr lang="en-US" sz="32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615657"/>
              </p:ext>
            </p:extLst>
          </p:nvPr>
        </p:nvGraphicFramePr>
        <p:xfrm>
          <a:off x="1664254" y="4619364"/>
          <a:ext cx="2438400" cy="770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5" name="Equation" r:id="rId9" imgW="1447560" imgH="457200" progId="Equation.DSMT4">
                  <p:embed/>
                </p:oleObj>
              </mc:Choice>
              <mc:Fallback>
                <p:oleObj name="Equation" r:id="rId9" imgW="144756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254" y="4619364"/>
                        <a:ext cx="2438400" cy="7700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958477"/>
              </p:ext>
            </p:extLst>
          </p:nvPr>
        </p:nvGraphicFramePr>
        <p:xfrm>
          <a:off x="4934907" y="4644030"/>
          <a:ext cx="2209800" cy="729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6" name="Equation" r:id="rId11" imgW="1384200" imgH="457200" progId="Equation.DSMT4">
                  <p:embed/>
                </p:oleObj>
              </mc:Choice>
              <mc:Fallback>
                <p:oleObj name="Equation" r:id="rId11" imgW="13842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4907" y="4644030"/>
                        <a:ext cx="2209800" cy="729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20360" y="3060412"/>
            <a:ext cx="2523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  <a:r>
              <a:rPr lang="en-US" sz="3200" dirty="0" smtClean="0"/>
              <a:t>or any fixed k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615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Solve the above two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order ODE, get</a:t>
            </a:r>
            <a:endParaRPr lang="en-US" sz="3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" y="1295400"/>
          <a:ext cx="3581400" cy="935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6" name="Equation" r:id="rId3" imgW="2286000" imgH="596880" progId="Equation.DSMT4">
                  <p:embed/>
                </p:oleObj>
              </mc:Choice>
              <mc:Fallback>
                <p:oleObj name="Equation" r:id="rId3" imgW="2286000" imgH="596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5400"/>
                        <a:ext cx="3581400" cy="9351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952999" y="1447801"/>
          <a:ext cx="286657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7" name="Equation" r:id="rId5" imgW="2006280" imgH="533160" progId="Equation.DSMT4">
                  <p:embed/>
                </p:oleObj>
              </mc:Choice>
              <mc:Fallback>
                <p:oleObj name="Equation" r:id="rId5" imgW="2006280" imgH="533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999" y="1447801"/>
                        <a:ext cx="286657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59080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</a:t>
            </a:r>
            <a:endParaRPr lang="en-US" sz="3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0" y="3200400"/>
          <a:ext cx="4343400" cy="617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8" name="Equation" r:id="rId7" imgW="2946240" imgH="419040" progId="Equation.DSMT4">
                  <p:embed/>
                </p:oleObj>
              </mc:Choice>
              <mc:Fallback>
                <p:oleObj name="Equation" r:id="rId7" imgW="294624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4343400" cy="6178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14400" y="4038600"/>
          <a:ext cx="7587476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9" name="Equation" r:id="rId9" imgW="4381200" imgH="520560" progId="Equation.DSMT4">
                  <p:embed/>
                </p:oleObj>
              </mc:Choice>
              <mc:Fallback>
                <p:oleObj name="Equation" r:id="rId9" imgW="4381200" imgH="520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7587476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57200"/>
            <a:ext cx="368485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8.2 </a:t>
            </a:r>
            <a:r>
              <a:rPr lang="en-US" sz="3600" dirty="0">
                <a:solidFill>
                  <a:srgbClr val="C00000"/>
                </a:solidFill>
              </a:rPr>
              <a:t>W</a:t>
            </a:r>
            <a:r>
              <a:rPr lang="en-US" sz="3600" dirty="0" smtClean="0">
                <a:solidFill>
                  <a:srgbClr val="C00000"/>
                </a:solidFill>
              </a:rPr>
              <a:t>ave </a:t>
            </a:r>
            <a:r>
              <a:rPr lang="en-US" sz="3600" dirty="0">
                <a:solidFill>
                  <a:srgbClr val="C00000"/>
                </a:solidFill>
              </a:rPr>
              <a:t>E</a:t>
            </a:r>
            <a:r>
              <a:rPr lang="en-US" sz="3600" dirty="0" smtClean="0">
                <a:solidFill>
                  <a:srgbClr val="C00000"/>
                </a:solidFill>
              </a:rPr>
              <a:t>quation</a:t>
            </a:r>
            <a:endParaRPr lang="en-SG" sz="36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355" y="1466547"/>
            <a:ext cx="3838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Elastic</a:t>
            </a:r>
            <a:r>
              <a:rPr lang="en-US" sz="2800" dirty="0" smtClean="0"/>
              <a:t>  string of length L</a:t>
            </a:r>
            <a:endParaRPr lang="en-SG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38200" y="2362200"/>
            <a:ext cx="2819400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2400" y="2051322"/>
            <a:ext cx="2909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ightly stretched</a:t>
            </a:r>
            <a:endParaRPr lang="en-SG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5415" y="2683725"/>
            <a:ext cx="47788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string is set in motion. </a:t>
            </a:r>
          </a:p>
          <a:p>
            <a:r>
              <a:rPr lang="en-US" sz="3200" dirty="0" smtClean="0"/>
              <a:t>It vibrates in vertical plane. </a:t>
            </a:r>
            <a:endParaRPr lang="en-SG" sz="3200" dirty="0"/>
          </a:p>
        </p:txBody>
      </p:sp>
      <p:pic>
        <p:nvPicPr>
          <p:cNvPr id="16" name="Wave_opposite-group-phase-velocity.gi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21553" y="3787219"/>
            <a:ext cx="3281693" cy="2021631"/>
          </a:xfrm>
        </p:spPr>
      </p:pic>
      <p:sp>
        <p:nvSpPr>
          <p:cNvPr id="2" name="TextBox 1"/>
          <p:cNvSpPr txBox="1"/>
          <p:nvPr/>
        </p:nvSpPr>
        <p:spPr>
          <a:xfrm>
            <a:off x="6172200" y="737592"/>
            <a:ext cx="16444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Animation slide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11169" y="2286000"/>
            <a:ext cx="146431" cy="9743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838199" y="2286000"/>
            <a:ext cx="146431" cy="9743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0989" y="2441142"/>
            <a:ext cx="392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  <a:r>
              <a:rPr lang="en-US" sz="3200" dirty="0" smtClean="0"/>
              <a:t>ixed at the end points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63950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838200"/>
            <a:ext cx="1623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have</a:t>
            </a:r>
            <a:endParaRPr lang="en-SG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948338"/>
              </p:ext>
            </p:extLst>
          </p:nvPr>
        </p:nvGraphicFramePr>
        <p:xfrm>
          <a:off x="2514600" y="724187"/>
          <a:ext cx="47101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3" name="Equation" r:id="rId3" imgW="2501640" imgH="431640" progId="Equation.DSMT4">
                  <p:embed/>
                </p:oleObj>
              </mc:Choice>
              <mc:Fallback>
                <p:oleObj name="Equation" r:id="rId3" imgW="2501640" imgH="431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724187"/>
                        <a:ext cx="47101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6015" y="1828800"/>
            <a:ext cx="1238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where</a:t>
            </a:r>
            <a:endParaRPr lang="en-SG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658003"/>
              </p:ext>
            </p:extLst>
          </p:nvPr>
        </p:nvGraphicFramePr>
        <p:xfrm>
          <a:off x="2971800" y="1918275"/>
          <a:ext cx="289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4" name="Equation" r:id="rId5" imgW="2006280" imgH="342720" progId="Equation.DSMT4">
                  <p:embed/>
                </p:oleObj>
              </mc:Choice>
              <mc:Fallback>
                <p:oleObj name="Equation" r:id="rId5" imgW="2006280" imgH="3427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18275"/>
                        <a:ext cx="289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2615625"/>
            <a:ext cx="4572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boundary conditions:</a:t>
            </a:r>
            <a:endParaRPr lang="en-SG" sz="3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611415"/>
              </p:ext>
            </p:extLst>
          </p:nvPr>
        </p:nvGraphicFramePr>
        <p:xfrm>
          <a:off x="976015" y="3429000"/>
          <a:ext cx="7490279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5" name="Equation" r:id="rId7" imgW="4559040" imgH="355320" progId="Equation.DSMT4">
                  <p:embed/>
                </p:oleObj>
              </mc:Choice>
              <mc:Fallback>
                <p:oleObj name="Equation" r:id="rId7" imgW="45590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6015" y="3429000"/>
                        <a:ext cx="7490279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8200" y="4114800"/>
            <a:ext cx="3892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initial conditions:</a:t>
            </a:r>
            <a:endParaRPr lang="en-SG" sz="32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046013"/>
              </p:ext>
            </p:extLst>
          </p:nvPr>
        </p:nvGraphicFramePr>
        <p:xfrm>
          <a:off x="1023217" y="4953000"/>
          <a:ext cx="7414404" cy="5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6" name="Equation" r:id="rId9" imgW="5689440" imgH="393480" progId="Equation.DSMT4">
                  <p:embed/>
                </p:oleObj>
              </mc:Choice>
              <mc:Fallback>
                <p:oleObj name="Equation" r:id="rId9" imgW="5689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3217" y="4953000"/>
                        <a:ext cx="7414404" cy="5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01690" y="5492209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 position</a:t>
            </a:r>
            <a:endParaRPr lang="en-SG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5492209"/>
            <a:ext cx="2205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 velocity</a:t>
            </a:r>
            <a:endParaRPr lang="en-SG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1400" y="1017582"/>
            <a:ext cx="14912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Proof omitted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384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499013"/>
              </p:ext>
            </p:extLst>
          </p:nvPr>
        </p:nvGraphicFramePr>
        <p:xfrm>
          <a:off x="1219200" y="1981200"/>
          <a:ext cx="6955412" cy="117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0" name="Equation" r:id="rId3" imgW="5270400" imgH="888840" progId="Equation.DSMT4">
                  <p:embed/>
                </p:oleObj>
              </mc:Choice>
              <mc:Fallback>
                <p:oleObj name="Equation" r:id="rId3" imgW="52704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6955412" cy="1173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085331"/>
              </p:ext>
            </p:extLst>
          </p:nvPr>
        </p:nvGraphicFramePr>
        <p:xfrm>
          <a:off x="1828800" y="3733800"/>
          <a:ext cx="4733925" cy="1122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1" name="Equation" r:id="rId5" imgW="3530520" imgH="838080" progId="Equation.DSMT4">
                  <p:embed/>
                </p:oleObj>
              </mc:Choice>
              <mc:Fallback>
                <p:oleObj name="Equation" r:id="rId5" imgW="35305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33800"/>
                        <a:ext cx="4733925" cy="1122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1099066"/>
            <a:ext cx="2639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Solution of wave equation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533400"/>
            <a:ext cx="189725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Example 1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755808"/>
              </p:ext>
            </p:extLst>
          </p:nvPr>
        </p:nvGraphicFramePr>
        <p:xfrm>
          <a:off x="518501" y="1295400"/>
          <a:ext cx="47101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6" name="Equation" r:id="rId3" imgW="2501900" imgH="431800" progId="Equation.DSMT4">
                  <p:embed/>
                </p:oleObj>
              </mc:Choice>
              <mc:Fallback>
                <p:oleObj name="Equation" r:id="rId3" imgW="2501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01" y="1295400"/>
                        <a:ext cx="47101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170027"/>
              </p:ext>
            </p:extLst>
          </p:nvPr>
        </p:nvGraphicFramePr>
        <p:xfrm>
          <a:off x="5867400" y="1447800"/>
          <a:ext cx="289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7" name="Equation" r:id="rId5" imgW="2006280" imgH="342720" progId="Equation.DSMT4">
                  <p:embed/>
                </p:oleObj>
              </mc:Choice>
              <mc:Fallback>
                <p:oleObj name="Equation" r:id="rId5" imgW="2006280" imgH="342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89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708259"/>
              </p:ext>
            </p:extLst>
          </p:nvPr>
        </p:nvGraphicFramePr>
        <p:xfrm>
          <a:off x="404813" y="2698750"/>
          <a:ext cx="74691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8" name="Equation" r:id="rId7" imgW="4546440" imgH="355320" progId="Equation.DSMT4">
                  <p:embed/>
                </p:oleObj>
              </mc:Choice>
              <mc:Fallback>
                <p:oleObj name="Equation" r:id="rId7" imgW="4546440" imgH="355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2698750"/>
                        <a:ext cx="74691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329373"/>
              </p:ext>
            </p:extLst>
          </p:nvPr>
        </p:nvGraphicFramePr>
        <p:xfrm>
          <a:off x="447674" y="4114800"/>
          <a:ext cx="68183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9" name="Equation" r:id="rId9" imgW="5232240" imgH="393480" progId="Equation.DSMT4">
                  <p:embed/>
                </p:oleObj>
              </mc:Choice>
              <mc:Fallback>
                <p:oleObj name="Equation" r:id="rId9" imgW="523224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4" y="4114800"/>
                        <a:ext cx="681831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0" y="547687"/>
            <a:ext cx="5894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Solve the following wave equation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133600"/>
            <a:ext cx="4572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boundary conditions: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337" y="3352800"/>
            <a:ext cx="3892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 initial conditions: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81523"/>
              </p:ext>
            </p:extLst>
          </p:nvPr>
        </p:nvGraphicFramePr>
        <p:xfrm>
          <a:off x="1523999" y="609600"/>
          <a:ext cx="4119563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1" name="Equation" r:id="rId3" imgW="2717640" imgH="749160" progId="Equation.DSMT4">
                  <p:embed/>
                </p:oleObj>
              </mc:Choice>
              <mc:Fallback>
                <p:oleObj name="Equation" r:id="rId3" imgW="2717640" imgH="749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999" y="609600"/>
                        <a:ext cx="4119563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03773" y="1538996"/>
                <a:ext cx="5747984" cy="1355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sin</m:t>
                          </m:r>
                          <m:r>
                            <a:rPr lang="en-US" sz="2800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𝜆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>
                              <a:latin typeface="Cambria Math"/>
                            </a:rPr>
                            <m:t>)</m:t>
                          </m:r>
                          <m:r>
                            <a:rPr lang="en-US" sz="2800" i="1">
                              <a:latin typeface="Cambria Math"/>
                            </a:rPr>
                            <m:t>𝑑𝑥</m:t>
                          </m:r>
                          <m:r>
                            <a:rPr lang="en-US" sz="28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/>
                                    </a:rPr>
                                    <m:t>sin</m:t>
                                  </m:r>
                                  <m:r>
                                    <a:rPr lang="en-US" sz="280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𝜆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28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80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cos</m:t>
                              </m:r>
                              <m:r>
                                <a:rPr lang="en-US" sz="280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773" y="1538996"/>
                <a:ext cx="5747984" cy="13551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15651" y="1924199"/>
            <a:ext cx="2216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formula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5651" y="2743200"/>
                <a:ext cx="5474248" cy="3607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3200" i="1">
                              <a:latin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𝜋</m:t>
                                </m:r>
                              </m:den>
                            </m:f>
                            <m:nary>
                              <m:naryPr>
                                <m:limLoc m:val="subSup"/>
                                <m:grow m:val="on"/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3200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3200" i="1">
                                    <a:latin typeface="Cambria Math"/>
                                  </a:rPr>
                                  <m:t>𝜋</m:t>
                                </m:r>
                              </m:sup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𝑛𝑥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sz="3200" i="1">
                                <a:latin typeface="Cambria Math"/>
                              </a:rPr>
                              <m:t>𝑑𝑥</m:t>
                            </m:r>
                          </m:e>
                        </m:mr>
                        <m:mr>
                          <m:e>
                            <m:r>
                              <a:rPr lang="en-US" sz="320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𝜋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"/>
                                            <m:ctrlPr>
                                              <a:rPr lang="en-US" sz="32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3200">
                                                <a:latin typeface="Cambria Math"/>
                                              </a:rPr>
                                              <m:t>sin</m:t>
                                            </m:r>
                                            <m:r>
                                              <a:rPr lang="en-US" sz="320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3200" i="1">
                                                <a:latin typeface="Cambria Math"/>
                                              </a:rPr>
                                              <m:t>𝑛𝑥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32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3200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"/>
                                            <m:ctrlPr>
                                              <a:rPr lang="en-US" sz="32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3200">
                                                <a:latin typeface="Cambria Math"/>
                                              </a:rPr>
                                              <m:t>cos</m:t>
                                            </m:r>
                                            <m:r>
                                              <a:rPr lang="en-US" sz="320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3200" i="1">
                                                <a:latin typeface="Cambria Math"/>
                                              </a:rPr>
                                              <m:t>𝑛𝑥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3200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3200" i="1">
                                    <a:latin typeface="Cambria Math"/>
                                  </a:rPr>
                                  <m:t>𝜋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en-US" sz="320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𝜋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3200">
                                            <a:latin typeface="Cambria Math"/>
                                          </a:rPr>
                                          <m:t>cos</m:t>
                                        </m:r>
                                        <m:r>
                                          <a:rPr lang="en-US" sz="320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51" y="2743200"/>
                <a:ext cx="5474248" cy="36072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76800" y="5301151"/>
                <a:ext cx="4114800" cy="1068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301151"/>
                <a:ext cx="4114800" cy="1068369"/>
              </a:xfrm>
              <a:prstGeom prst="rect">
                <a:avLst/>
              </a:prstGeom>
              <a:blipFill rotWithShape="1">
                <a:blip r:embed="rId7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E671-5846-4D8D-913C-740BF8874C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" y="310500"/>
            <a:ext cx="1566454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Solution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638</Words>
  <Application>Microsoft Office PowerPoint</Application>
  <PresentationFormat>On-screen Show (4:3)</PresentationFormat>
  <Paragraphs>144</Paragraphs>
  <Slides>22</Slides>
  <Notes>0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Review Chapter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AdminNUS</dc:creator>
  <cp:lastModifiedBy>Fujitsu</cp:lastModifiedBy>
  <cp:revision>140</cp:revision>
  <cp:lastPrinted>2013-03-11T05:59:16Z</cp:lastPrinted>
  <dcterms:created xsi:type="dcterms:W3CDTF">2011-03-18T06:02:53Z</dcterms:created>
  <dcterms:modified xsi:type="dcterms:W3CDTF">2014-04-02T13:23:58Z</dcterms:modified>
</cp:coreProperties>
</file>