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9" r:id="rId4"/>
  </p:sldMasterIdLst>
  <p:sldIdLst>
    <p:sldId id="256" r:id="rId5"/>
    <p:sldId id="257" r:id="rId6"/>
    <p:sldId id="259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1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4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8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6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8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6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85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2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86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4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0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84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0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78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38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59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22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18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4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951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7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54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2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84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61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1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80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4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49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18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03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22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6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60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371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38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444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8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4963-1ADB-475F-9653-078DD5E0E4A2}" type="datetimeFigureOut">
              <a:rPr lang="en-US" smtClean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9586-7CBF-445B-B657-A65F7DE5E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19491-F766-43E2-B69E-638D13916A6F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0066"/>
                </a:solidFill>
              </a:rPr>
              <a:t>Chew T S MA1506-14 </a:t>
            </a:r>
            <a:r>
              <a:rPr lang="fr-FR" dirty="0" err="1" smtClean="0">
                <a:solidFill>
                  <a:srgbClr val="000066"/>
                </a:solidFill>
              </a:rPr>
              <a:t>Chapter</a:t>
            </a:r>
            <a:r>
              <a:rPr lang="fr-FR" dirty="0" smtClean="0">
                <a:solidFill>
                  <a:srgbClr val="000066"/>
                </a:solidFill>
              </a:rPr>
              <a:t> 7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19491-F766-43E2-B69E-638D13916A6F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19491-F766-43E2-B69E-638D13916A6F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3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0.wmf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5334000" cy="838200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Summary </a:t>
            </a:r>
            <a:r>
              <a:rPr lang="en-US" sz="3200" dirty="0" smtClean="0">
                <a:solidFill>
                  <a:srgbClr val="C00000"/>
                </a:solidFill>
              </a:rPr>
              <a:t>of CH 7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System of ODE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61435"/>
              </p:ext>
            </p:extLst>
          </p:nvPr>
        </p:nvGraphicFramePr>
        <p:xfrm>
          <a:off x="838200" y="1359374"/>
          <a:ext cx="2505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1905000" imgH="876300" progId="Equation.DSMT4">
                  <p:embed/>
                </p:oleObj>
              </mc:Choice>
              <mc:Fallback>
                <p:oleObj name="Equation" r:id="rId3" imgW="1905000" imgH="876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59374"/>
                        <a:ext cx="25050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48406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(A)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655" y="3017543"/>
            <a:ext cx="345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(1) Eigenvalue method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655" y="2511899"/>
            <a:ext cx="832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Two methods </a:t>
            </a:r>
            <a:r>
              <a:rPr lang="en-US" sz="3200" dirty="0" smtClean="0"/>
              <a:t>to solve the above system of ODE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8655" y="3439180"/>
            <a:ext cx="777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 Suppose there are  </a:t>
            </a:r>
            <a:r>
              <a:rPr lang="en-US" sz="2800" dirty="0" smtClean="0">
                <a:solidFill>
                  <a:srgbClr val="C00000"/>
                </a:solidFill>
              </a:rPr>
              <a:t>two distinct real eigenvalues  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17700"/>
              </p:ext>
            </p:extLst>
          </p:nvPr>
        </p:nvGraphicFramePr>
        <p:xfrm>
          <a:off x="7924800" y="3497263"/>
          <a:ext cx="8397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5" imgW="710891" imgH="393529" progId="Equation.DSMT4">
                  <p:embed/>
                </p:oleObj>
              </mc:Choice>
              <mc:Fallback>
                <p:oleObj name="Equation" r:id="rId5" imgW="710891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497263"/>
                        <a:ext cx="8397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348" y="3962400"/>
            <a:ext cx="595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nd the corresponding eigenvectors are</a:t>
            </a:r>
            <a:endParaRPr lang="en-US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13046"/>
              </p:ext>
            </p:extLst>
          </p:nvPr>
        </p:nvGraphicFramePr>
        <p:xfrm>
          <a:off x="6781800" y="3962400"/>
          <a:ext cx="857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7" imgW="622030" imgH="393529" progId="Equation.DSMT4">
                  <p:embed/>
                </p:oleObj>
              </mc:Choice>
              <mc:Fallback>
                <p:oleObj name="Equation" r:id="rId7" imgW="62203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962400"/>
                        <a:ext cx="857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0490" y="4507468"/>
            <a:ext cx="429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Then the general solution is 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83808"/>
              </p:ext>
            </p:extLst>
          </p:nvPr>
        </p:nvGraphicFramePr>
        <p:xfrm>
          <a:off x="2652583" y="5030688"/>
          <a:ext cx="40195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9" imgW="1930400" imgH="406400" progId="Equation.DSMT4">
                  <p:embed/>
                </p:oleObj>
              </mc:Choice>
              <mc:Fallback>
                <p:oleObj name="Equation" r:id="rId9" imgW="1930400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583" y="5030688"/>
                        <a:ext cx="40195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50915"/>
              </p:ext>
            </p:extLst>
          </p:nvPr>
        </p:nvGraphicFramePr>
        <p:xfrm>
          <a:off x="1219200" y="5030688"/>
          <a:ext cx="1282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1" imgW="1282680" imgH="1079280" progId="Equation.DSMT4">
                  <p:embed/>
                </p:oleObj>
              </mc:Choice>
              <mc:Fallback>
                <p:oleObj name="Equation" r:id="rId11" imgW="12826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5030688"/>
                        <a:ext cx="12827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838200"/>
            <a:ext cx="6872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 Suppose there are </a:t>
            </a:r>
            <a:r>
              <a:rPr lang="en-US" sz="2800" dirty="0" smtClean="0">
                <a:solidFill>
                  <a:srgbClr val="C00000"/>
                </a:solidFill>
              </a:rPr>
              <a:t> complex eigenvalues 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521" y="2021137"/>
            <a:ext cx="6156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nd the corresponding eigenvectors for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0490" y="3581400"/>
            <a:ext cx="429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Then the general solution is </a:t>
            </a: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74434"/>
              </p:ext>
            </p:extLst>
          </p:nvPr>
        </p:nvGraphicFramePr>
        <p:xfrm>
          <a:off x="810490" y="4343400"/>
          <a:ext cx="1282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1282680" imgH="1079280" progId="Equation.DSMT4">
                  <p:embed/>
                </p:oleObj>
              </mc:Choice>
              <mc:Fallback>
                <p:oleObj name="Equation" r:id="rId3" imgW="12826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90" y="4343400"/>
                        <a:ext cx="12827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295720"/>
              </p:ext>
            </p:extLst>
          </p:nvPr>
        </p:nvGraphicFramePr>
        <p:xfrm>
          <a:off x="1524000" y="1361420"/>
          <a:ext cx="1530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5" imgW="1091726" imgH="355446" progId="Equation.DSMT4">
                  <p:embed/>
                </p:oleObj>
              </mc:Choice>
              <mc:Fallback>
                <p:oleObj name="Equation" r:id="rId5" imgW="1091726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61420"/>
                        <a:ext cx="1530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41059"/>
              </p:ext>
            </p:extLst>
          </p:nvPr>
        </p:nvGraphicFramePr>
        <p:xfrm>
          <a:off x="1143000" y="1333711"/>
          <a:ext cx="381000" cy="48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7" imgW="228501" imgH="291973" progId="Equation.DSMT4">
                  <p:embed/>
                </p:oleObj>
              </mc:Choice>
              <mc:Fallback>
                <p:oleObj name="Equation" r:id="rId7" imgW="228501" imgH="29197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33711"/>
                        <a:ext cx="381000" cy="486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80431"/>
              </p:ext>
            </p:extLst>
          </p:nvPr>
        </p:nvGraphicFramePr>
        <p:xfrm>
          <a:off x="3679059" y="1375275"/>
          <a:ext cx="392094" cy="48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9" imgW="253780" imgH="317225" progId="Equation.DSMT4">
                  <p:embed/>
                </p:oleObj>
              </mc:Choice>
              <mc:Fallback>
                <p:oleObj name="Equation" r:id="rId9" imgW="253780" imgH="3172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59" y="1375275"/>
                        <a:ext cx="392094" cy="489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54914"/>
              </p:ext>
            </p:extLst>
          </p:nvPr>
        </p:nvGraphicFramePr>
        <p:xfrm>
          <a:off x="4271962" y="1382202"/>
          <a:ext cx="1666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1" imgW="1091880" imgH="355320" progId="Equation.DSMT4">
                  <p:embed/>
                </p:oleObj>
              </mc:Choice>
              <mc:Fallback>
                <p:oleObj name="Equation" r:id="rId11" imgW="109188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2" y="1382202"/>
                        <a:ext cx="1666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102669"/>
              </p:ext>
            </p:extLst>
          </p:nvPr>
        </p:nvGraphicFramePr>
        <p:xfrm>
          <a:off x="6688719" y="1942694"/>
          <a:ext cx="4714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3" imgW="228501" imgH="291973" progId="Equation.DSMT4">
                  <p:embed/>
                </p:oleObj>
              </mc:Choice>
              <mc:Fallback>
                <p:oleObj name="Equation" r:id="rId13" imgW="228501" imgH="29197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719" y="1942694"/>
                        <a:ext cx="47148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10490" y="2525623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</a:t>
            </a:r>
            <a:endParaRPr lang="en-US" sz="2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99127"/>
              </p:ext>
            </p:extLst>
          </p:nvPr>
        </p:nvGraphicFramePr>
        <p:xfrm>
          <a:off x="1309253" y="2577789"/>
          <a:ext cx="2375968" cy="48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4" imgW="1485720" imgH="304560" progId="Equation.DSMT4">
                  <p:embed/>
                </p:oleObj>
              </mc:Choice>
              <mc:Fallback>
                <p:oleObj name="Equation" r:id="rId14" imgW="148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09253" y="2577789"/>
                        <a:ext cx="2375968" cy="487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60891"/>
              </p:ext>
            </p:extLst>
          </p:nvPr>
        </p:nvGraphicFramePr>
        <p:xfrm>
          <a:off x="2152006" y="4495800"/>
          <a:ext cx="47863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6" imgW="2590800" imgH="812800" progId="Equation.DSMT4">
                  <p:embed/>
                </p:oleObj>
              </mc:Choice>
              <mc:Fallback>
                <p:oleObj name="Equation" r:id="rId16" imgW="25908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006" y="4495800"/>
                        <a:ext cx="47863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>
                <a:solidFill>
                  <a:srgbClr val="000066"/>
                </a:solidFill>
              </a:rPr>
              <a:pPr/>
              <a:t>3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45269"/>
            <a:ext cx="500489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C00000"/>
                </a:solidFill>
              </a:rPr>
              <a:t>(2) </a:t>
            </a:r>
            <a:r>
              <a:rPr lang="en-US" sz="2800" dirty="0" smtClean="0">
                <a:solidFill>
                  <a:srgbClr val="C00000"/>
                </a:solidFill>
              </a:rPr>
              <a:t>Laplace transform method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208" y="133581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Let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42500"/>
              </p:ext>
            </p:extLst>
          </p:nvPr>
        </p:nvGraphicFramePr>
        <p:xfrm>
          <a:off x="1115616" y="1068489"/>
          <a:ext cx="1872208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1320480" imgH="736560" progId="Equation.DSMT4">
                  <p:embed/>
                </p:oleObj>
              </mc:Choice>
              <mc:Fallback>
                <p:oleObj name="Equation" r:id="rId3" imgW="1320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068489"/>
                        <a:ext cx="1872208" cy="104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78004"/>
              </p:ext>
            </p:extLst>
          </p:nvPr>
        </p:nvGraphicFramePr>
        <p:xfrm>
          <a:off x="1447800" y="2913129"/>
          <a:ext cx="1782271" cy="120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901440" imgH="609480" progId="Equation.DSMT4">
                  <p:embed/>
                </p:oleObj>
              </mc:Choice>
              <mc:Fallback>
                <p:oleObj name="Equation" r:id="rId5" imgW="901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913129"/>
                        <a:ext cx="1782271" cy="1204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7917" y="2362200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T</a:t>
            </a:r>
            <a:r>
              <a:rPr lang="en-US" sz="2800" dirty="0" smtClean="0">
                <a:solidFill>
                  <a:srgbClr val="000066"/>
                </a:solidFill>
              </a:rPr>
              <a:t>he  </a:t>
            </a:r>
            <a:r>
              <a:rPr lang="en-US" sz="2800" dirty="0">
                <a:solidFill>
                  <a:srgbClr val="000066"/>
                </a:solidFill>
              </a:rPr>
              <a:t>system of </a:t>
            </a:r>
            <a:r>
              <a:rPr lang="en-US" sz="2800" dirty="0" smtClean="0">
                <a:solidFill>
                  <a:srgbClr val="000066"/>
                </a:solidFill>
              </a:rPr>
              <a:t>ODE is </a:t>
            </a:r>
            <a:endParaRPr lang="en-US" sz="2800" dirty="0">
              <a:solidFill>
                <a:srgbClr val="000066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36098"/>
              </p:ext>
            </p:extLst>
          </p:nvPr>
        </p:nvGraphicFramePr>
        <p:xfrm>
          <a:off x="3733800" y="3276600"/>
          <a:ext cx="2666707" cy="39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1701720" imgH="253800" progId="Equation.DSMT4">
                  <p:embed/>
                </p:oleObj>
              </mc:Choice>
              <mc:Fallback>
                <p:oleObj name="Equation" r:id="rId7" imgW="1701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3276600"/>
                        <a:ext cx="2666707" cy="398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7917" y="4379663"/>
            <a:ext cx="494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Apply Laplace transform </a:t>
            </a:r>
            <a:r>
              <a:rPr lang="en-US" sz="2800" dirty="0" smtClean="0">
                <a:solidFill>
                  <a:srgbClr val="000066"/>
                </a:solidFill>
              </a:rPr>
              <a:t> L </a:t>
            </a:r>
            <a:r>
              <a:rPr lang="en-US" sz="2800" dirty="0">
                <a:solidFill>
                  <a:srgbClr val="000066"/>
                </a:solidFill>
              </a:rPr>
              <a:t>to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9229"/>
              </p:ext>
            </p:extLst>
          </p:nvPr>
        </p:nvGraphicFramePr>
        <p:xfrm>
          <a:off x="5410200" y="4038817"/>
          <a:ext cx="178276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901440" imgH="609480" progId="Equation.DSMT4">
                  <p:embed/>
                </p:oleObj>
              </mc:Choice>
              <mc:Fallback>
                <p:oleObj name="Equation" r:id="rId9" imgW="901440" imgH="609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38817"/>
                        <a:ext cx="178276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724402"/>
              </p:ext>
            </p:extLst>
          </p:nvPr>
        </p:nvGraphicFramePr>
        <p:xfrm>
          <a:off x="1676400" y="4902883"/>
          <a:ext cx="30130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1638000" imgH="685800" progId="Equation.DSMT4">
                  <p:embed/>
                </p:oleObj>
              </mc:Choice>
              <mc:Fallback>
                <p:oleObj name="Equation" r:id="rId11" imgW="16380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02883"/>
                        <a:ext cx="30130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1772" y="5148590"/>
            <a:ext cx="90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10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>
                <a:solidFill>
                  <a:srgbClr val="000066"/>
                </a:solidFill>
              </a:rPr>
              <a:pPr/>
              <a:t>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4868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63673"/>
              </p:ext>
            </p:extLst>
          </p:nvPr>
        </p:nvGraphicFramePr>
        <p:xfrm>
          <a:off x="1371600" y="295160"/>
          <a:ext cx="5181600" cy="103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95160"/>
                        <a:ext cx="5181600" cy="103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77150"/>
              </p:ext>
            </p:extLst>
          </p:nvPr>
        </p:nvGraphicFramePr>
        <p:xfrm>
          <a:off x="4394200" y="23622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5" imgW="914400" imgH="267840" progId="Equation.DSMT4">
                  <p:embed/>
                </p:oleObj>
              </mc:Choice>
              <mc:Fallback>
                <p:oleObj name="Equation" r:id="rId5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2625" y="17526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</a:t>
            </a:r>
            <a:endParaRPr lang="en-US" sz="2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586786"/>
              </p:ext>
            </p:extLst>
          </p:nvPr>
        </p:nvGraphicFramePr>
        <p:xfrm>
          <a:off x="1981200" y="1804030"/>
          <a:ext cx="386731" cy="42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7" imgW="291960" imgH="317160" progId="Equation.DSMT4">
                  <p:embed/>
                </p:oleObj>
              </mc:Choice>
              <mc:Fallback>
                <p:oleObj name="Equation" r:id="rId7" imgW="29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1804030"/>
                        <a:ext cx="386731" cy="42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09494"/>
              </p:ext>
            </p:extLst>
          </p:nvPr>
        </p:nvGraphicFramePr>
        <p:xfrm>
          <a:off x="2543627" y="1474460"/>
          <a:ext cx="2806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9" imgW="2806560" imgH="1079280" progId="Equation.DSMT4">
                  <p:embed/>
                </p:oleObj>
              </mc:Choice>
              <mc:Fallback>
                <p:oleObj name="Equation" r:id="rId9" imgW="280656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3627" y="1474460"/>
                        <a:ext cx="28067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 flipH="1">
            <a:off x="511843" y="2578572"/>
            <a:ext cx="224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find </a:t>
            </a:r>
            <a:endParaRPr lang="en-US" sz="2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98964"/>
              </p:ext>
            </p:extLst>
          </p:nvPr>
        </p:nvGraphicFramePr>
        <p:xfrm>
          <a:off x="2724415" y="2558373"/>
          <a:ext cx="990601" cy="56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11" imgW="736560" imgH="419040" progId="Equation.DSMT4">
                  <p:embed/>
                </p:oleObj>
              </mc:Choice>
              <mc:Fallback>
                <p:oleObj name="Equation" r:id="rId11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4415" y="2558373"/>
                        <a:ext cx="990601" cy="56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85800" y="3505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formulae</a:t>
            </a:r>
            <a:endParaRPr lang="en-US" sz="28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97550"/>
              </p:ext>
            </p:extLst>
          </p:nvPr>
        </p:nvGraphicFramePr>
        <p:xfrm>
          <a:off x="3429000" y="3201660"/>
          <a:ext cx="26638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13" imgW="2095500" imgH="889000" progId="Equation.DSMT4">
                  <p:embed/>
                </p:oleObj>
              </mc:Choice>
              <mc:Fallback>
                <p:oleObj name="Equation" r:id="rId13" imgW="20955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1660"/>
                        <a:ext cx="26638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61876"/>
              </p:ext>
            </p:extLst>
          </p:nvPr>
        </p:nvGraphicFramePr>
        <p:xfrm>
          <a:off x="539552" y="4572000"/>
          <a:ext cx="3284302" cy="78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15" imgW="4229100" imgH="1016000" progId="Equation.DSMT4">
                  <p:embed/>
                </p:oleObj>
              </mc:Choice>
              <mc:Fallback>
                <p:oleObj name="Equation" r:id="rId15" imgW="4229100" imgH="1016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72000"/>
                        <a:ext cx="3284302" cy="789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675263"/>
              </p:ext>
            </p:extLst>
          </p:nvPr>
        </p:nvGraphicFramePr>
        <p:xfrm>
          <a:off x="4419600" y="4572000"/>
          <a:ext cx="4038600" cy="9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7" imgW="4279900" imgH="1016000" progId="Equation.DSMT4">
                  <p:embed/>
                </p:oleObj>
              </mc:Choice>
              <mc:Fallback>
                <p:oleObj name="Equation" r:id="rId17" imgW="4279900" imgH="101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0"/>
                        <a:ext cx="4038600" cy="9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9552" y="5562600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 can find</a:t>
            </a:r>
            <a:endParaRPr lang="en-US" sz="28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47894"/>
              </p:ext>
            </p:extLst>
          </p:nvPr>
        </p:nvGraphicFramePr>
        <p:xfrm>
          <a:off x="2752124" y="5410200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9" imgW="1942920" imgH="1079280" progId="Equation.DSMT4">
                  <p:embed/>
                </p:oleObj>
              </mc:Choice>
              <mc:Fallback>
                <p:oleObj name="Equation" r:id="rId19" imgW="19429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52124" y="5410200"/>
                        <a:ext cx="19431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6" y="1500173"/>
            <a:ext cx="9123363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223-37F6-4A57-A642-B747F0686A6C}" type="slidenum">
              <a:rPr lang="en-US" smtClean="0">
                <a:solidFill>
                  <a:srgbClr val="000066"/>
                </a:solidFill>
              </a:rPr>
              <a:pPr/>
              <a:t>5</a:t>
            </a:fld>
            <a:endParaRPr lang="en-US" dirty="0">
              <a:solidFill>
                <a:srgbClr val="000066"/>
              </a:solidFill>
            </a:endParaRPr>
          </a:p>
        </p:txBody>
      </p:sp>
      <p:graphicFrame>
        <p:nvGraphicFramePr>
          <p:cNvPr id="2641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02698"/>
              </p:ext>
            </p:extLst>
          </p:nvPr>
        </p:nvGraphicFramePr>
        <p:xfrm>
          <a:off x="1500981" y="750874"/>
          <a:ext cx="612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6121080" imgH="749160" progId="Equation.DSMT4">
                  <p:embed/>
                </p:oleObj>
              </mc:Choice>
              <mc:Fallback>
                <p:oleObj name="Equation" r:id="rId4" imgW="612108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981" y="750874"/>
                        <a:ext cx="612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152399"/>
            <a:ext cx="615264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(B) </a:t>
            </a:r>
            <a:r>
              <a:rPr lang="en-US" sz="3200" dirty="0" smtClean="0">
                <a:solidFill>
                  <a:srgbClr val="C00000"/>
                </a:solidFill>
              </a:rPr>
              <a:t>Classification </a:t>
            </a:r>
            <a:r>
              <a:rPr lang="en-US" sz="3200" dirty="0" smtClean="0">
                <a:solidFill>
                  <a:srgbClr val="C00000"/>
                </a:solidFill>
              </a:rPr>
              <a:t>of zero </a:t>
            </a:r>
            <a:r>
              <a:rPr lang="en-US" sz="3200" dirty="0" smtClean="0">
                <a:solidFill>
                  <a:srgbClr val="C00000"/>
                </a:solidFill>
              </a:rPr>
              <a:t>solution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9755" y="5181600"/>
            <a:ext cx="7743852" cy="914400"/>
          </a:xfrm>
        </p:spPr>
        <p:txBody>
          <a:bodyPr/>
          <a:lstStyle/>
          <a:p>
            <a:pPr algn="l"/>
            <a:r>
              <a:rPr lang="en-US" sz="2800" dirty="0" smtClean="0"/>
              <a:t>How to determine clockwise or </a:t>
            </a:r>
            <a:r>
              <a:rPr lang="en-US" sz="2800" dirty="0" smtClean="0"/>
              <a:t>anticlockwise for</a:t>
            </a:r>
            <a:br>
              <a:rPr lang="en-US" sz="2800" dirty="0" smtClean="0"/>
            </a:br>
            <a:r>
              <a:rPr lang="en-US" sz="2800" dirty="0"/>
              <a:t>c</a:t>
            </a:r>
            <a:r>
              <a:rPr lang="en-US" sz="2800" dirty="0" smtClean="0"/>
              <a:t>omplex eigenvalue case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791200" y="4724400"/>
            <a:ext cx="513846" cy="457200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028164" y="3962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stable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899923" y="26305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unstable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3962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stable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7721452" y="456264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stable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4215159" y="26305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unstable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3158459" y="47238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7910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(C)  Application of Phase Plane</a:t>
            </a:r>
            <a:br>
              <a:rPr lang="en-US" dirty="0" smtClean="0"/>
            </a:br>
            <a:r>
              <a:rPr lang="en-US" dirty="0" smtClean="0"/>
              <a:t>       See Examples in Section 7.5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223-37F6-4A57-A642-B747F0686A6C}" type="slidenum">
              <a:rPr lang="en-US" smtClean="0">
                <a:solidFill>
                  <a:srgbClr val="000066"/>
                </a:solidFill>
              </a:rPr>
              <a:pPr/>
              <a:t>6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Office Theme</vt:lpstr>
      <vt:lpstr>MA1101</vt:lpstr>
      <vt:lpstr>1_MA1101</vt:lpstr>
      <vt:lpstr>3_MA1101</vt:lpstr>
      <vt:lpstr>Equation</vt:lpstr>
      <vt:lpstr>Summary of CH 7 System of ODE</vt:lpstr>
      <vt:lpstr>PowerPoint Presentation</vt:lpstr>
      <vt:lpstr>PowerPoint Presentation</vt:lpstr>
      <vt:lpstr>PowerPoint Presentation</vt:lpstr>
      <vt:lpstr>How to determine clockwise or anticlockwise for complex eigenvalue case</vt:lpstr>
      <vt:lpstr>(C)  Application of Phase Plane        See Examples in Section 7.5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Lecture on 34 March System of ODE</dc:title>
  <dc:creator>Chew Tuan Seng</dc:creator>
  <cp:lastModifiedBy>Fujitsu</cp:lastModifiedBy>
  <cp:revision>10</cp:revision>
  <dcterms:created xsi:type="dcterms:W3CDTF">2014-03-24T06:07:37Z</dcterms:created>
  <dcterms:modified xsi:type="dcterms:W3CDTF">2014-03-26T14:04:48Z</dcterms:modified>
</cp:coreProperties>
</file>