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  <p:sldMasterId id="2147483699" r:id="rId4"/>
    <p:sldMasterId id="2147483712" r:id="rId5"/>
    <p:sldMasterId id="2147483725" r:id="rId6"/>
    <p:sldMasterId id="2147483738" r:id="rId7"/>
  </p:sldMasterIdLst>
  <p:notesMasterIdLst>
    <p:notesMasterId r:id="rId22"/>
  </p:notesMasterIdLst>
  <p:sldIdLst>
    <p:sldId id="257" r:id="rId8"/>
    <p:sldId id="258" r:id="rId9"/>
    <p:sldId id="259" r:id="rId10"/>
    <p:sldId id="261" r:id="rId11"/>
    <p:sldId id="262" r:id="rId12"/>
    <p:sldId id="268" r:id="rId13"/>
    <p:sldId id="263" r:id="rId14"/>
    <p:sldId id="264" r:id="rId15"/>
    <p:sldId id="271" r:id="rId16"/>
    <p:sldId id="269" r:id="rId17"/>
    <p:sldId id="270" r:id="rId18"/>
    <p:sldId id="272" r:id="rId19"/>
    <p:sldId id="273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4.wmf"/><Relationship Id="rId1" Type="http://schemas.openxmlformats.org/officeDocument/2006/relationships/image" Target="../media/image46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3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5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3B229-8F9D-4210-A13D-813B1383E06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8740B-7717-48C7-8CCA-AE1D74C4F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21CFB9-EA99-4273-AE03-F0256AFE081B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755BA-9DF9-4B19-B136-3276811C37CA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06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9BD2DA-E82F-4140-BB3D-DB267D59166B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F7683-51A4-4543-823D-79422F5B744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7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D4E937-A43D-4E51-AE37-490D6097A936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2308B7-60DB-4EE9-B5B1-70999BFB0608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257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EA3B84E-3585-4A6A-BAE2-01F452F5A691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CB3D058-C064-41EF-85AA-6A91C80FE3F3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21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C0B4B7-2B1B-410C-B33F-D45080D8061C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755BA-9DF9-4B19-B136-3276811C37CA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45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5D45DF-E2B5-4038-A019-10FCDE9941C3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473F9-EBCC-4A6B-BDC2-5A4CA6F0839D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1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D55F70-A15A-4F73-BBBC-908FAFB10D5F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2CB7A0-1C39-4A0F-8BCA-B18A25AFDBF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208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346B3E-74F1-47FE-96B5-7E970D463724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8957E-022A-4D3B-B9E0-5142427280ED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60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AEA30E-EFCC-4127-8B46-6D3827C2AA4F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957D3-659F-4C24-9E85-C94BC3D446BB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352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FF6AAC-4E13-4747-B4D5-70A74EB81529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5A09E-5815-423F-B602-39863983EF65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368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113184-9438-4BA4-AA06-53F325B91A8A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67744-3448-419E-AC1A-38AE1F4A61D0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09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8C042A-A0A6-4E7E-8177-1BDD85AAF44E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473F9-EBCC-4A6B-BDC2-5A4CA6F0839D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242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4098F8-F954-4C2E-A95B-E0D7F8302755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06ECBF-FFB3-4D13-8A9E-8E37B574EA70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01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F1B2C9-3098-48A4-A9FA-DB4EA2622AB2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F19C68-C61F-4CCF-91C4-17CA5ABDD49D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8848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BC84D8-7D92-44DF-B335-96CD83202DF2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F7683-51A4-4543-823D-79422F5B744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96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B45265-66D3-4A6D-A763-AF4BC401D678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2308B7-60DB-4EE9-B5B1-70999BFB0608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833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BE2FD2B-80B4-4DB2-9F4B-2D13E69B5A36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CB3D058-C064-41EF-85AA-6A91C80FE3F3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736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677232-EFE7-4491-9015-F22682D8FA70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755BA-9DF9-4B19-B136-3276811C37CA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699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13A612-C585-4CB0-AB35-89B90CC70D68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473F9-EBCC-4A6B-BDC2-5A4CA6F0839D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18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585B23-7340-4B94-A50B-B7288E9652E8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2CB7A0-1C39-4A0F-8BCA-B18A25AFDBF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15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423347-AEF0-4699-844B-48C37AE03455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8957E-022A-4D3B-B9E0-5142427280ED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4836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7213AA-4D2D-486A-B71E-D0AC5F9C9368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957D3-659F-4C24-9E85-C94BC3D446BB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89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029691-F6F4-48C6-B847-62ABAB56D997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2CB7A0-1C39-4A0F-8BCA-B18A25AFDBF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143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877B88-136E-4F26-B8A8-E0DE143EE4B9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5A09E-5815-423F-B602-39863983EF65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9181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431A72-DB80-4837-908D-EC491D4C136A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67744-3448-419E-AC1A-38AE1F4A61D0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148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26BB95-419D-479A-BEE7-BBBD62A50E26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06ECBF-FFB3-4D13-8A9E-8E37B574EA70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303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1276CE-C989-44AD-9DB5-C3B16D520B30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F19C68-C61F-4CCF-91C4-17CA5ABDD49D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0094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C97CCA-E7BF-4756-814B-E56A10753821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F7683-51A4-4543-823D-79422F5B744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2622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B56C8B-D904-4268-A363-3089E5C4CB96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2308B7-60DB-4EE9-B5B1-70999BFB0608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2818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12785D6-1EC0-424E-B188-3EFD873B9991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CB3D058-C064-41EF-85AA-6A91C80FE3F3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013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C7C5AC-C7D1-4A20-98B2-83014A77840C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755BA-9DF9-4B19-B136-3276811C37CA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140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436DCF-B863-4454-87A8-8EB3B81F6F1F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473F9-EBCC-4A6B-BDC2-5A4CA6F0839D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9489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809A4-4F86-4795-85D2-6DA190E47D91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2CB7A0-1C39-4A0F-8BCA-B18A25AFDBF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87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EB591-47B5-4796-B960-089C94C3E537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8957E-022A-4D3B-B9E0-5142427280ED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430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23B598-6A65-4759-A324-68E748970FFE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8957E-022A-4D3B-B9E0-5142427280ED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1100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74661E-9F4C-4935-9D66-CAA705863C97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957D3-659F-4C24-9E85-C94BC3D446BB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3482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B047FD-B984-473C-A4B3-34660B664CA9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5A09E-5815-423F-B602-39863983EF65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7297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3544F3-6C0F-4864-BBEF-DEE52CB2A3C6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67744-3448-419E-AC1A-38AE1F4A61D0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447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927A09-8A9E-4DE1-A58C-DEDE7B477CF3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06ECBF-FFB3-4D13-8A9E-8E37B574EA70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663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AF96E9-DDB8-42BB-BCF8-7E483D238A76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F19C68-C61F-4CCF-91C4-17CA5ABDD49D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8614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EDFF28-CB4A-4214-BFBC-E655BDBAEBAD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F7683-51A4-4543-823D-79422F5B744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372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A5AAE0-F90F-4B74-A7ED-BEF52F8FF53E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2308B7-60DB-4EE9-B5B1-70999BFB0608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6095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1AD3FF3-1597-45B6-B876-FA0C78D6B342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CB3D058-C064-41EF-85AA-6A91C80FE3F3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5453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0B676F-79A3-4E77-AB95-C73F24D21DC1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755BA-9DF9-4B19-B136-3276811C37CA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6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68666D-89DA-4ACC-AD7B-B1264870DB5A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957D3-659F-4C24-9E85-C94BC3D446BB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830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6BA3FA-E4BE-4D7B-A941-A9FE805FFC49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473F9-EBCC-4A6B-BDC2-5A4CA6F0839D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8174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049D2E-7FC1-4D73-83CC-0DD03890DF7E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2CB7A0-1C39-4A0F-8BCA-B18A25AFDBF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14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995465-F187-46D0-9F18-DAD3C278AB33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8957E-022A-4D3B-B9E0-5142427280ED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87455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99D0D-D525-4F12-928E-B629E83399DF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957D3-659F-4C24-9E85-C94BC3D446BB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2695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4B746-FE61-4CFC-BF0E-4292C1D29A04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5A09E-5815-423F-B602-39863983EF65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5120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36C7EB-5C54-4D9D-BAFD-E137AC13FD38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67744-3448-419E-AC1A-38AE1F4A61D0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3245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085D4B-6DB6-486C-9737-A414BC2636F8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06ECBF-FFB3-4D13-8A9E-8E37B574EA70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4073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22486D-AA1E-414B-BBC5-7B6A0FEBF3B1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F19C68-C61F-4CCF-91C4-17CA5ABDD49D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3475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64E220-FCC3-4FD3-883A-25F616B7E37F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F7683-51A4-4543-823D-79422F5B744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3064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CD3113-D63F-4050-ACC8-96645DFF301C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2308B7-60DB-4EE9-B5B1-70999BFB0608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91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4C723C-B7B9-409D-92FD-E56BCFE24CA3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5A09E-5815-423F-B602-39863983EF65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0085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1ECAC14-66C3-4EE0-92E8-23D3724D93D9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CB3D058-C064-41EF-85AA-6A91C80FE3F3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37726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FC87D5-C694-491D-9BC1-EBAEF26742F7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755BA-9DF9-4B19-B136-3276811C37CA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17801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E2E64-71D5-4A69-87C8-5748440D549F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473F9-EBCC-4A6B-BDC2-5A4CA6F0839D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3439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2EEFDD-EBA3-4DC5-95B6-DE6497103F05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2CB7A0-1C39-4A0F-8BCA-B18A25AFDBF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453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528ED6-E699-4552-A224-1CC6919D5D37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8957E-022A-4D3B-B9E0-5142427280ED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86452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AF2E2E-9054-4B5E-9D82-69D0214AA0F5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957D3-659F-4C24-9E85-C94BC3D446BB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73270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4ED928-ACCB-4447-B8BA-023995912B95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5A09E-5815-423F-B602-39863983EF65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269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F003E-376A-4FCF-8C93-C9829D28DA99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67744-3448-419E-AC1A-38AE1F4A61D0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3107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FB6FB-7B55-4E3D-8596-D8EECC3EE474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06ECBF-FFB3-4D13-8A9E-8E37B574EA70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6390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8CE5A9-3489-4873-89ED-65A5059A2A51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F19C68-C61F-4CCF-91C4-17CA5ABDD49D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31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CE43F7-4C66-4504-8125-7AFB75FBC396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67744-3448-419E-AC1A-38AE1F4A61D0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4736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67A25C-B6FC-46D8-9480-67E10D8ED630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F7683-51A4-4543-823D-79422F5B744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74820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58E1E8-F04D-4EFB-87BE-1136EE2F4932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2308B7-60DB-4EE9-B5B1-70999BFB0608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8020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1057773-F564-45B5-8C48-98A7E638747B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CB3D058-C064-41EF-85AA-6A91C80FE3F3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0376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872EBF-1AA3-4A5B-9A66-3A9920483993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755BA-9DF9-4B19-B136-3276811C37CA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3700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59A5E-4C16-4D11-A22E-BD673B94C32A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473F9-EBCC-4A6B-BDC2-5A4CA6F0839D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46492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03E889-2BBE-4FCB-B884-BF5E201C16A0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2CB7A0-1C39-4A0F-8BCA-B18A25AFDBF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63944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0B0896-1ED5-4839-92F3-D61F8A4603C1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8957E-022A-4D3B-B9E0-5142427280ED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69481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5157A4-1CF9-4974-8823-2B529E06B2B1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957D3-659F-4C24-9E85-C94BC3D446BB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90120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C90DB1-B9AE-4929-A6E8-631B64C04D16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5A09E-5815-423F-B602-39863983EF65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5992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E20946-91C0-4A7D-97BE-B1B510EDE786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67744-3448-419E-AC1A-38AE1F4A61D0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96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7980E9-EA84-426D-BEC5-66051FAFCA8F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06ECBF-FFB3-4D13-8A9E-8E37B574EA70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9955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C7866D-35CD-4035-A6FE-C3726D9AA03A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06ECBF-FFB3-4D13-8A9E-8E37B574EA70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57237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578F8F-1131-49FD-879B-71EB2C9906FA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F19C68-C61F-4CCF-91C4-17CA5ABDD49D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55697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5B305D-ADC6-4498-B0BE-A220276DB632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F7683-51A4-4543-823D-79422F5B744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67022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6E984D-0891-4A56-B7C7-19749BCFB805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2308B7-60DB-4EE9-B5B1-70999BFB0608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6672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1546D1E-9474-4F0B-8AB5-719C9364F61E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CB3D058-C064-41EF-85AA-6A91C80FE3F3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27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38A70F-5063-468C-A059-938A2B62C683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F19C68-C61F-4CCF-91C4-17CA5ABDD49D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31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D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226348-5FFE-45AB-BC41-4B7CAFC106E2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67A1A4-0421-4BBA-92DF-EA7B9D0A8283}" type="slidenum">
              <a:rPr lang="en-US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32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D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3D65AA-CEC1-4387-8ADE-D9D20B27CD66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67A1A4-0421-4BBA-92DF-EA7B9D0A8283}" type="slidenum">
              <a:rPr lang="en-US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20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D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E871EF5-DE3E-43F5-81FE-7BBE696539F7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67A1A4-0421-4BBA-92DF-EA7B9D0A8283}" type="slidenum">
              <a:rPr lang="en-US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1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D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D775155-DD1A-4373-A0AA-A31AE4B2014D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67A1A4-0421-4BBA-92DF-EA7B9D0A8283}" type="slidenum">
              <a:rPr lang="en-US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38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D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6AC1E2-B6B1-4FEE-A7C9-CD17ACBEF9B4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67A1A4-0421-4BBA-92DF-EA7B9D0A8283}" type="slidenum">
              <a:rPr lang="en-US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55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D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AE0944-496A-4FCB-9C8B-91C13708D452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67A1A4-0421-4BBA-92DF-EA7B9D0A8283}" type="slidenum">
              <a:rPr lang="en-US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2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D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C30550-6084-4FFE-8D63-370D2C21044C}" type="datetime1">
              <a:rPr lang="en-US" smtClean="0">
                <a:solidFill>
                  <a:srgbClr val="000066"/>
                </a:solidFill>
              </a:rPr>
              <a:t>3/17/2014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67A1A4-0421-4BBA-92DF-EA7B9D0A8283}" type="slidenum">
              <a:rPr lang="en-US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22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5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7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38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8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7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47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5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7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7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8" Type="http://schemas.openxmlformats.org/officeDocument/2006/relationships/oleObject" Target="../embeddings/oleObject17.bin"/><Relationship Id="rId3" Type="http://schemas.openxmlformats.org/officeDocument/2006/relationships/oleObject" Target="../embeddings/oleObject13.bin"/><Relationship Id="rId21" Type="http://schemas.openxmlformats.org/officeDocument/2006/relationships/image" Target="../media/image13.wmf"/><Relationship Id="rId7" Type="http://schemas.openxmlformats.org/officeDocument/2006/relationships/oleObject" Target="../embeddings/oleObject15.bin"/><Relationship Id="rId17" Type="http://schemas.openxmlformats.org/officeDocument/2006/relationships/image" Target="../media/image11.wmf"/><Relationship Id="rId25" Type="http://schemas.openxmlformats.org/officeDocument/2006/relationships/image" Target="../media/image15.wmf"/><Relationship Id="rId2" Type="http://schemas.openxmlformats.org/officeDocument/2006/relationships/slideLayout" Target="../slideLayouts/slideLayout38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24" Type="http://schemas.openxmlformats.org/officeDocument/2006/relationships/oleObject" Target="../embeddings/oleObject20.bin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81.png"/><Relationship Id="rId23" Type="http://schemas.openxmlformats.org/officeDocument/2006/relationships/image" Target="../media/image14.wmf"/><Relationship Id="rId19" Type="http://schemas.openxmlformats.org/officeDocument/2006/relationships/image" Target="../media/image12.wmf"/><Relationship Id="rId4" Type="http://schemas.openxmlformats.org/officeDocument/2006/relationships/image" Target="../media/image8.wmf"/><Relationship Id="rId14" Type="http://schemas.openxmlformats.org/officeDocument/2006/relationships/image" Target="../media/image83.png"/><Relationship Id="rId22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16.wmf"/><Relationship Id="rId26" Type="http://schemas.openxmlformats.org/officeDocument/2006/relationships/image" Target="../media/image20.wmf"/><Relationship Id="rId3" Type="http://schemas.openxmlformats.org/officeDocument/2006/relationships/tags" Target="../tags/tag2.xml"/><Relationship Id="rId21" Type="http://schemas.openxmlformats.org/officeDocument/2006/relationships/oleObject" Target="../embeddings/oleObject23.bin"/><Relationship Id="rId7" Type="http://schemas.openxmlformats.org/officeDocument/2006/relationships/slideLayout" Target="../slideLayouts/slideLayout50.xml"/><Relationship Id="rId12" Type="http://schemas.openxmlformats.org/officeDocument/2006/relationships/image" Target="../media/image28.png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33" Type="http://schemas.openxmlformats.org/officeDocument/2006/relationships/image" Target="../media/image23.wmf"/><Relationship Id="rId2" Type="http://schemas.openxmlformats.org/officeDocument/2006/relationships/tags" Target="../tags/tag1.xml"/><Relationship Id="rId16" Type="http://schemas.openxmlformats.org/officeDocument/2006/relationships/image" Target="../media/image32.png"/><Relationship Id="rId20" Type="http://schemas.openxmlformats.org/officeDocument/2006/relationships/image" Target="../media/image17.wmf"/><Relationship Id="rId29" Type="http://schemas.openxmlformats.org/officeDocument/2006/relationships/oleObject" Target="../embeddings/oleObject27.bin"/><Relationship Id="rId1" Type="http://schemas.openxmlformats.org/officeDocument/2006/relationships/vmlDrawing" Target="../drawings/vmlDrawing4.vml"/><Relationship Id="rId6" Type="http://schemas.openxmlformats.org/officeDocument/2006/relationships/tags" Target="../tags/tag5.xml"/><Relationship Id="rId11" Type="http://schemas.openxmlformats.org/officeDocument/2006/relationships/image" Target="../media/image27.png"/><Relationship Id="rId24" Type="http://schemas.openxmlformats.org/officeDocument/2006/relationships/image" Target="../media/image19.wmf"/><Relationship Id="rId32" Type="http://schemas.openxmlformats.org/officeDocument/2006/relationships/oleObject" Target="../embeddings/oleObject29.bin"/><Relationship Id="rId5" Type="http://schemas.openxmlformats.org/officeDocument/2006/relationships/tags" Target="../tags/tag4.xml"/><Relationship Id="rId15" Type="http://schemas.openxmlformats.org/officeDocument/2006/relationships/image" Target="../media/image31.png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21.wmf"/><Relationship Id="rId10" Type="http://schemas.openxmlformats.org/officeDocument/2006/relationships/image" Target="../media/image26.png"/><Relationship Id="rId19" Type="http://schemas.openxmlformats.org/officeDocument/2006/relationships/oleObject" Target="../embeddings/oleObject22.bin"/><Relationship Id="rId31" Type="http://schemas.openxmlformats.org/officeDocument/2006/relationships/oleObject" Target="../embeddings/oleObject28.bin"/><Relationship Id="rId4" Type="http://schemas.openxmlformats.org/officeDocument/2006/relationships/tags" Target="../tags/tag3.xml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26.bin"/><Relationship Id="rId30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33.gif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3.gif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429652" cy="325219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very linear Transformation T maps n-dim </a:t>
            </a:r>
          </a:p>
          <a:p>
            <a:pPr>
              <a:buNone/>
            </a:pPr>
            <a:r>
              <a:rPr lang="en-US" dirty="0" smtClean="0"/>
              <a:t>vectors to m-dim vectors</a:t>
            </a:r>
          </a:p>
          <a:p>
            <a:pPr>
              <a:buNone/>
            </a:pPr>
            <a:r>
              <a:rPr lang="en-US" dirty="0" smtClean="0"/>
              <a:t>can be </a:t>
            </a:r>
            <a:r>
              <a:rPr lang="en-US" b="1" i="1" dirty="0" smtClean="0">
                <a:solidFill>
                  <a:srgbClr val="C00000"/>
                </a:solidFill>
              </a:rPr>
              <a:t>represented by a Matrix A </a:t>
            </a:r>
          </a:p>
          <a:p>
            <a:pPr>
              <a:buNone/>
            </a:pPr>
            <a:r>
              <a:rPr lang="en-US" i="1" dirty="0" smtClean="0"/>
              <a:t>Furthermore 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Tu</a:t>
            </a:r>
            <a:r>
              <a:rPr lang="en-US" b="1" dirty="0" smtClean="0">
                <a:solidFill>
                  <a:srgbClr val="C00000"/>
                </a:solidFill>
              </a:rPr>
              <a:t>=Au=multiplication of matrices A and u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118174"/>
            <a:ext cx="6194068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Linear Transformation and matrix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374073"/>
            <a:ext cx="584006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Summary of lecture on 17 March, Linear transformation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>
                <a:solidFill>
                  <a:srgbClr val="000066"/>
                </a:solidFill>
              </a:rPr>
              <a:pPr/>
              <a:t>1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09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>
                <a:solidFill>
                  <a:srgbClr val="000066"/>
                </a:solidFill>
              </a:rPr>
              <a:pPr/>
              <a:t>10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Suppose </a:t>
            </a:r>
            <a:endParaRPr lang="en-SG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406668"/>
              </p:ext>
            </p:extLst>
          </p:nvPr>
        </p:nvGraphicFramePr>
        <p:xfrm>
          <a:off x="2438399" y="457200"/>
          <a:ext cx="1619965" cy="43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3" imgW="1282680" imgH="342720" progId="Equation.DSMT4">
                  <p:embed/>
                </p:oleObj>
              </mc:Choice>
              <mc:Fallback>
                <p:oleObj name="Equation" r:id="rId3" imgW="12826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399" y="457200"/>
                        <a:ext cx="1619965" cy="43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9952" y="1033790"/>
            <a:ext cx="4501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Then we know that for </a:t>
            </a:r>
            <a:r>
              <a:rPr lang="en-US" sz="2800" b="1" dirty="0" smtClean="0">
                <a:solidFill>
                  <a:srgbClr val="C00000"/>
                </a:solidFill>
              </a:rPr>
              <a:t>any</a:t>
            </a:r>
            <a:r>
              <a:rPr lang="en-US" sz="2800" dirty="0" smtClean="0"/>
              <a:t> </a:t>
            </a:r>
            <a:endParaRPr lang="en-SG" sz="2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901611"/>
              </p:ext>
            </p:extLst>
          </p:nvPr>
        </p:nvGraphicFramePr>
        <p:xfrm>
          <a:off x="5300999" y="428297"/>
          <a:ext cx="7239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5" imgW="723600" imgH="1663560" progId="Equation.DSMT4">
                  <p:embed/>
                </p:oleObj>
              </mc:Choice>
              <mc:Fallback>
                <p:oleObj name="Equation" r:id="rId5" imgW="723600" imgH="16635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999" y="428297"/>
                        <a:ext cx="7239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3090" y="2196662"/>
            <a:ext cx="2076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can find</a:t>
            </a:r>
            <a:endParaRPr lang="en-SG" sz="28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660326"/>
              </p:ext>
            </p:extLst>
          </p:nvPr>
        </p:nvGraphicFramePr>
        <p:xfrm>
          <a:off x="2787080" y="1626422"/>
          <a:ext cx="7366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7" imgW="736600" imgH="1663700" progId="Equation.DSMT4">
                  <p:embed/>
                </p:oleObj>
              </mc:Choice>
              <mc:Fallback>
                <p:oleObj name="Equation" r:id="rId7" imgW="736600" imgH="1663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080" y="1626422"/>
                        <a:ext cx="7366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57600" y="2196662"/>
            <a:ext cx="1643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uch that</a:t>
            </a:r>
            <a:endParaRPr lang="en-SG" sz="28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922409"/>
              </p:ext>
            </p:extLst>
          </p:nvPr>
        </p:nvGraphicFramePr>
        <p:xfrm>
          <a:off x="3649717" y="3200400"/>
          <a:ext cx="26289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9" imgW="2628900" imgH="1638300" progId="Equation.DSMT4">
                  <p:embed/>
                </p:oleObj>
              </mc:Choice>
              <mc:Fallback>
                <p:oleObj name="Equation" r:id="rId9" imgW="2628900" imgH="1638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717" y="3200400"/>
                        <a:ext cx="26289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910752"/>
              </p:ext>
            </p:extLst>
          </p:nvPr>
        </p:nvGraphicFramePr>
        <p:xfrm>
          <a:off x="6400800" y="3200400"/>
          <a:ext cx="7366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11" imgW="736560" imgH="1663560" progId="Equation.DSMT4">
                  <p:embed/>
                </p:oleObj>
              </mc:Choice>
              <mc:Fallback>
                <p:oleObj name="Equation" r:id="rId11" imgW="736560" imgH="16635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200400"/>
                        <a:ext cx="7366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746398"/>
              </p:ext>
            </p:extLst>
          </p:nvPr>
        </p:nvGraphicFramePr>
        <p:xfrm>
          <a:off x="7315200" y="3124200"/>
          <a:ext cx="10160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12" imgW="1015920" imgH="1663560" progId="Equation.DSMT4">
                  <p:embed/>
                </p:oleObj>
              </mc:Choice>
              <mc:Fallback>
                <p:oleObj name="Equation" r:id="rId12" imgW="1015920" imgH="16635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124200"/>
                        <a:ext cx="10160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7200" y="5029200"/>
            <a:ext cx="7970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Hence matrix A maps </a:t>
            </a:r>
            <a:r>
              <a:rPr lang="en-US" sz="2800" dirty="0" smtClean="0">
                <a:solidFill>
                  <a:srgbClr val="C00000"/>
                </a:solidFill>
              </a:rPr>
              <a:t>the whole 3D space ONTO</a:t>
            </a:r>
          </a:p>
          <a:p>
            <a:r>
              <a:rPr lang="en-US" sz="2800" dirty="0">
                <a:solidFill>
                  <a:srgbClr val="C00000"/>
                </a:solidFill>
              </a:rPr>
              <a:t>t</a:t>
            </a:r>
            <a:r>
              <a:rPr lang="en-US" sz="2800" dirty="0" smtClean="0">
                <a:solidFill>
                  <a:srgbClr val="C00000"/>
                </a:solidFill>
              </a:rPr>
              <a:t>he whole 3D space </a:t>
            </a:r>
            <a:endParaRPr lang="en-SG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45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27722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Suppose</a:t>
            </a:r>
            <a:endParaRPr lang="en-SG" sz="32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645061"/>
              </p:ext>
            </p:extLst>
          </p:nvPr>
        </p:nvGraphicFramePr>
        <p:xfrm>
          <a:off x="2209800" y="327722"/>
          <a:ext cx="1900331" cy="45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tion" r:id="rId3" imgW="1371600" imgH="330120" progId="Equation.DSMT4">
                  <p:embed/>
                </p:oleObj>
              </mc:Choice>
              <mc:Fallback>
                <p:oleObj name="Equation" r:id="rId3" imgW="13716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327722"/>
                        <a:ext cx="1900331" cy="457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1066800"/>
            <a:ext cx="72206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Then the matrix A maps the whole 3D space</a:t>
            </a:r>
          </a:p>
          <a:p>
            <a:r>
              <a:rPr lang="en-US" sz="2800" dirty="0" smtClean="0"/>
              <a:t> onto a plane or onto  a line</a:t>
            </a:r>
            <a:endParaRPr lang="en-SG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017405"/>
            <a:ext cx="66041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A(whole 3D space)  is call </a:t>
            </a:r>
          </a:p>
          <a:p>
            <a:r>
              <a:rPr lang="en-US" sz="2800" dirty="0" smtClean="0"/>
              <a:t>the image of 3D space under mapping A</a:t>
            </a:r>
            <a:endParaRPr lang="en-SG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481223"/>
            <a:ext cx="240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Given a point </a:t>
            </a:r>
            <a:endParaRPr lang="en-SG" sz="2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685325"/>
              </p:ext>
            </p:extLst>
          </p:nvPr>
        </p:nvGraphicFramePr>
        <p:xfrm>
          <a:off x="2794732" y="2971512"/>
          <a:ext cx="7239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5" imgW="723900" imgH="1663700" progId="Equation.DSMT4">
                  <p:embed/>
                </p:oleObj>
              </mc:Choice>
              <mc:Fallback>
                <p:oleObj name="Equation" r:id="rId5" imgW="723900" imgH="166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732" y="2971512"/>
                        <a:ext cx="7239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40865" y="3439180"/>
            <a:ext cx="4940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this point is </a:t>
            </a:r>
            <a:r>
              <a:rPr lang="en-US" sz="2800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/>
              <a:t> in the image</a:t>
            </a:r>
            <a:endParaRPr lang="en-S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4825397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Then we can’t find </a:t>
            </a:r>
            <a:endParaRPr lang="en-SG" sz="28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560566"/>
              </p:ext>
            </p:extLst>
          </p:nvPr>
        </p:nvGraphicFramePr>
        <p:xfrm>
          <a:off x="3344193" y="4516767"/>
          <a:ext cx="7366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tion" r:id="rId7" imgW="736600" imgH="1663700" progId="Equation.DSMT4">
                  <p:embed/>
                </p:oleObj>
              </mc:Choice>
              <mc:Fallback>
                <p:oleObj name="Equation" r:id="rId7" imgW="736600" imgH="1663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193" y="4516767"/>
                        <a:ext cx="7366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343400" y="4943987"/>
            <a:ext cx="1643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uch that</a:t>
            </a:r>
            <a:endParaRPr lang="en-SG" sz="28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847574"/>
              </p:ext>
            </p:extLst>
          </p:nvPr>
        </p:nvGraphicFramePr>
        <p:xfrm>
          <a:off x="6013075" y="4981802"/>
          <a:ext cx="411783" cy="447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9" imgW="291960" imgH="317160" progId="Equation.DSMT4">
                  <p:embed/>
                </p:oleObj>
              </mc:Choice>
              <mc:Fallback>
                <p:oleObj name="Equation" r:id="rId9" imgW="2919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13075" y="4981802"/>
                        <a:ext cx="411783" cy="447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725776"/>
              </p:ext>
            </p:extLst>
          </p:nvPr>
        </p:nvGraphicFramePr>
        <p:xfrm>
          <a:off x="6477000" y="4373747"/>
          <a:ext cx="7366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11" imgW="736600" imgH="1663700" progId="Equation.DSMT4">
                  <p:embed/>
                </p:oleObj>
              </mc:Choice>
              <mc:Fallback>
                <p:oleObj name="Equation" r:id="rId11" imgW="736600" imgH="1663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373747"/>
                        <a:ext cx="7366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191957"/>
              </p:ext>
            </p:extLst>
          </p:nvPr>
        </p:nvGraphicFramePr>
        <p:xfrm>
          <a:off x="7315200" y="4373747"/>
          <a:ext cx="10160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12" imgW="1015920" imgH="1663560" progId="Equation.DSMT4">
                  <p:embed/>
                </p:oleObj>
              </mc:Choice>
              <mc:Fallback>
                <p:oleObj name="Equation" r:id="rId12" imgW="1015920" imgH="16635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373747"/>
                        <a:ext cx="10160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2269" y="6072553"/>
            <a:ext cx="8653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means this system of equations has no solution for this case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2329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2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>
                <a:solidFill>
                  <a:srgbClr val="000066"/>
                </a:solidFill>
              </a:rPr>
              <a:pPr/>
              <a:t>12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533400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Suppose</a:t>
            </a:r>
            <a:endParaRPr lang="en-SG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568063"/>
              </p:ext>
            </p:extLst>
          </p:nvPr>
        </p:nvGraphicFramePr>
        <p:xfrm>
          <a:off x="3581400" y="237470"/>
          <a:ext cx="26289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3" imgW="2628900" imgH="1638300" progId="Equation.DSMT4">
                  <p:embed/>
                </p:oleObj>
              </mc:Choice>
              <mc:Fallback>
                <p:oleObj name="Equation" r:id="rId3" imgW="2628900" imgH="1638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37470"/>
                        <a:ext cx="26289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133223"/>
              </p:ext>
            </p:extLst>
          </p:nvPr>
        </p:nvGraphicFramePr>
        <p:xfrm>
          <a:off x="2362200" y="518250"/>
          <a:ext cx="990600" cy="53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5" imgW="583920" imgH="317160" progId="Equation.DSMT4">
                  <p:embed/>
                </p:oleObj>
              </mc:Choice>
              <mc:Fallback>
                <p:oleObj name="Equation" r:id="rId5" imgW="5839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200" y="518250"/>
                        <a:ext cx="990600" cy="538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1709410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Then</a:t>
            </a:r>
            <a:endParaRPr lang="en-SG" sz="28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770439"/>
              </p:ext>
            </p:extLst>
          </p:nvPr>
        </p:nvGraphicFramePr>
        <p:xfrm>
          <a:off x="533400" y="2362200"/>
          <a:ext cx="16256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7" imgW="1625400" imgH="1663560" progId="Equation.DSMT4">
                  <p:embed/>
                </p:oleObj>
              </mc:Choice>
              <mc:Fallback>
                <p:oleObj name="Equation" r:id="rId7" imgW="1625400" imgH="1663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400" y="2362200"/>
                        <a:ext cx="1625600" cy="166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568192"/>
              </p:ext>
            </p:extLst>
          </p:nvPr>
        </p:nvGraphicFramePr>
        <p:xfrm>
          <a:off x="2743200" y="2232630"/>
          <a:ext cx="16510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9" imgW="1650960" imgH="1663560" progId="Equation.DSMT4">
                  <p:embed/>
                </p:oleObj>
              </mc:Choice>
              <mc:Fallback>
                <p:oleObj name="Equation" r:id="rId9" imgW="1650960" imgH="1663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3200" y="2232630"/>
                        <a:ext cx="1651000" cy="166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090173"/>
              </p:ext>
            </p:extLst>
          </p:nvPr>
        </p:nvGraphicFramePr>
        <p:xfrm>
          <a:off x="5105400" y="2261533"/>
          <a:ext cx="17145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11" imgW="1714320" imgH="1663560" progId="Equation.DSMT4">
                  <p:embed/>
                </p:oleObj>
              </mc:Choice>
              <mc:Fallback>
                <p:oleObj name="Equation" r:id="rId11" imgW="1714320" imgH="1663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05400" y="2261533"/>
                        <a:ext cx="1714500" cy="166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5083" y="4326156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Suppose</a:t>
            </a:r>
            <a:endParaRPr lang="en-SG" sz="28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539638"/>
              </p:ext>
            </p:extLst>
          </p:nvPr>
        </p:nvGraphicFramePr>
        <p:xfrm>
          <a:off x="2138327" y="4321670"/>
          <a:ext cx="1772488" cy="426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13" imgW="1371600" imgH="330120" progId="Equation.DSMT4">
                  <p:embed/>
                </p:oleObj>
              </mc:Choice>
              <mc:Fallback>
                <p:oleObj name="Equation" r:id="rId13" imgW="13716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38327" y="4321670"/>
                        <a:ext cx="1772488" cy="426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07124" y="4849376"/>
            <a:ext cx="70888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800" dirty="0"/>
              <a:t>T</a:t>
            </a:r>
            <a:r>
              <a:rPr lang="en-US" sz="2800" dirty="0" smtClean="0"/>
              <a:t>he image of the whole 3D space depends</a:t>
            </a:r>
          </a:p>
          <a:p>
            <a:r>
              <a:rPr lang="en-US" sz="2800" dirty="0" smtClean="0"/>
              <a:t> on the relation between </a:t>
            </a:r>
            <a:endParaRPr lang="en-SG" sz="28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863337"/>
              </p:ext>
            </p:extLst>
          </p:nvPr>
        </p:nvGraphicFramePr>
        <p:xfrm>
          <a:off x="4495800" y="5352705"/>
          <a:ext cx="685800" cy="540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15" imgW="419040" imgH="330120" progId="Equation.DSMT4">
                  <p:embed/>
                </p:oleObj>
              </mc:Choice>
              <mc:Fallback>
                <p:oleObj name="Equation" r:id="rId15" imgW="419040" imgH="3301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52705"/>
                        <a:ext cx="685800" cy="540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596726"/>
              </p:ext>
            </p:extLst>
          </p:nvPr>
        </p:nvGraphicFramePr>
        <p:xfrm>
          <a:off x="5562600" y="5355332"/>
          <a:ext cx="6858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Equation" r:id="rId17" imgW="419040" imgH="406080" progId="Equation.DSMT4">
                  <p:embed/>
                </p:oleObj>
              </mc:Choice>
              <mc:Fallback>
                <p:oleObj name="Equation" r:id="rId17" imgW="419040" imgH="4060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355332"/>
                        <a:ext cx="6858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802347"/>
              </p:ext>
            </p:extLst>
          </p:nvPr>
        </p:nvGraphicFramePr>
        <p:xfrm>
          <a:off x="6553200" y="5360588"/>
          <a:ext cx="8096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Equation" r:id="rId19" imgW="495000" imgH="342720" progId="Equation.DSMT4">
                  <p:embed/>
                </p:oleObj>
              </mc:Choice>
              <mc:Fallback>
                <p:oleObj name="Equation" r:id="rId19" imgW="495000" imgH="34272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360588"/>
                        <a:ext cx="8096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162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>
                <a:solidFill>
                  <a:srgbClr val="000066"/>
                </a:solidFill>
              </a:rPr>
              <a:pPr/>
              <a:t>13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46360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If </a:t>
            </a:r>
            <a:endParaRPr lang="en-SG" sz="32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324550"/>
              </p:ext>
            </p:extLst>
          </p:nvPr>
        </p:nvGraphicFramePr>
        <p:xfrm>
          <a:off x="1066800" y="521548"/>
          <a:ext cx="3176951" cy="526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3" imgW="2527200" imgH="419040" progId="Equation.DSMT4">
                  <p:embed/>
                </p:oleObj>
              </mc:Choice>
              <mc:Fallback>
                <p:oleObj name="Equation" r:id="rId3" imgW="2527200" imgH="419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21548"/>
                        <a:ext cx="3176951" cy="526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1167797"/>
            <a:ext cx="7646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hen the image is a line passing through origin</a:t>
            </a:r>
            <a:endParaRPr lang="en-SG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905000"/>
            <a:ext cx="7060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i.e., A maps the whole 3D space onto a line</a:t>
            </a:r>
            <a:endParaRPr lang="en-SG" sz="28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775452"/>
              </p:ext>
            </p:extLst>
          </p:nvPr>
        </p:nvGraphicFramePr>
        <p:xfrm>
          <a:off x="1295400" y="3097520"/>
          <a:ext cx="16510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5" imgW="1651000" imgH="1663700" progId="Equation.DSMT4">
                  <p:embed/>
                </p:oleObj>
              </mc:Choice>
              <mc:Fallback>
                <p:oleObj name="Equation" r:id="rId5" imgW="1651000" imgH="166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97520"/>
                        <a:ext cx="16510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065538"/>
              </p:ext>
            </p:extLst>
          </p:nvPr>
        </p:nvGraphicFramePr>
        <p:xfrm>
          <a:off x="165100" y="3443633"/>
          <a:ext cx="977900" cy="531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7" imgW="583920" imgH="317160" progId="Equation.DSMT4">
                  <p:embed/>
                </p:oleObj>
              </mc:Choice>
              <mc:Fallback>
                <p:oleObj name="Equation" r:id="rId7" imgW="5839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5100" y="3443633"/>
                        <a:ext cx="977900" cy="531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818096"/>
              </p:ext>
            </p:extLst>
          </p:nvPr>
        </p:nvGraphicFramePr>
        <p:xfrm>
          <a:off x="3505200" y="2835910"/>
          <a:ext cx="3671888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9" imgW="2920680" imgH="1663560" progId="Equation.DSMT4">
                  <p:embed/>
                </p:oleObj>
              </mc:Choice>
              <mc:Fallback>
                <p:oleObj name="Equation" r:id="rId9" imgW="2920680" imgH="1663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35910"/>
                        <a:ext cx="3671888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04800" y="25743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</a:t>
            </a:r>
            <a:endParaRPr lang="en-SG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53" y="5105400"/>
            <a:ext cx="76851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maps the whole  3D space </a:t>
            </a:r>
          </a:p>
          <a:p>
            <a:r>
              <a:rPr lang="en-US" sz="2800" dirty="0" smtClean="0"/>
              <a:t>onto a  line passing through (0,0,0) and  (1,1,0)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95377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>
                <a:solidFill>
                  <a:srgbClr val="000066"/>
                </a:solidFill>
              </a:rPr>
              <a:pPr/>
              <a:t>14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7853" y="533400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</a:t>
            </a:r>
            <a:endParaRPr lang="en-SG" sz="28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920490"/>
              </p:ext>
            </p:extLst>
          </p:nvPr>
        </p:nvGraphicFramePr>
        <p:xfrm>
          <a:off x="1219200" y="478001"/>
          <a:ext cx="3804102" cy="634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3" imgW="2666880" imgH="444240" progId="Equation.DSMT4">
                  <p:embed/>
                </p:oleObj>
              </mc:Choice>
              <mc:Fallback>
                <p:oleObj name="Equation" r:id="rId3" imgW="2666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478001"/>
                        <a:ext cx="3804102" cy="634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96756" y="1109990"/>
            <a:ext cx="784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hen the image is a plane passing through origin</a:t>
            </a:r>
            <a:endParaRPr lang="en-S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20404" y="1689208"/>
            <a:ext cx="7380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i.e., A maps the whole 3D space onto a plane</a:t>
            </a:r>
            <a:endParaRPr lang="en-SG" sz="28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392299"/>
              </p:ext>
            </p:extLst>
          </p:nvPr>
        </p:nvGraphicFramePr>
        <p:xfrm>
          <a:off x="1752600" y="2895600"/>
          <a:ext cx="1331913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5" imgW="1651000" imgH="1663700" progId="Equation.DSMT4">
                  <p:embed/>
                </p:oleObj>
              </mc:Choice>
              <mc:Fallback>
                <p:oleObj name="Equation" r:id="rId5" imgW="1651000" imgH="166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95600"/>
                        <a:ext cx="1331913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464248"/>
              </p:ext>
            </p:extLst>
          </p:nvPr>
        </p:nvGraphicFramePr>
        <p:xfrm>
          <a:off x="657190" y="3200400"/>
          <a:ext cx="9779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7" imgW="583920" imgH="317160" progId="Equation.DSMT4">
                  <p:embed/>
                </p:oleObj>
              </mc:Choice>
              <mc:Fallback>
                <p:oleObj name="Equation" r:id="rId7" imgW="583920" imgH="317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190" y="3200400"/>
                        <a:ext cx="9779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081989"/>
              </p:ext>
            </p:extLst>
          </p:nvPr>
        </p:nvGraphicFramePr>
        <p:xfrm>
          <a:off x="3733800" y="2971800"/>
          <a:ext cx="3708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9" imgW="3708360" imgH="1117440" progId="Equation.DSMT4">
                  <p:embed/>
                </p:oleObj>
              </mc:Choice>
              <mc:Fallback>
                <p:oleObj name="Equation" r:id="rId9" imgW="3708360" imgH="1117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71800"/>
                        <a:ext cx="3708400" cy="1117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7190" y="2262362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</a:t>
            </a:r>
            <a:endParaRPr lang="en-SG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853" y="4343400"/>
            <a:ext cx="73809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i.e., A maps the whole 3D space onto a </a:t>
            </a:r>
            <a:r>
              <a:rPr lang="en-US" sz="2800" dirty="0" smtClean="0"/>
              <a:t>plane</a:t>
            </a:r>
          </a:p>
          <a:p>
            <a:r>
              <a:rPr lang="en-US" sz="2800" dirty="0"/>
              <a:t>i</a:t>
            </a:r>
            <a:r>
              <a:rPr lang="en-US" sz="2800" dirty="0" smtClean="0"/>
              <a:t>nduced by </a:t>
            </a:r>
            <a:endParaRPr lang="en-SG" sz="28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308481"/>
              </p:ext>
            </p:extLst>
          </p:nvPr>
        </p:nvGraphicFramePr>
        <p:xfrm>
          <a:off x="2514600" y="5029200"/>
          <a:ext cx="1524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11" imgW="1523880" imgH="1117440" progId="Equation.DSMT4">
                  <p:embed/>
                </p:oleObj>
              </mc:Choice>
              <mc:Fallback>
                <p:oleObj name="Equation" r:id="rId11" imgW="152388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14600" y="5029200"/>
                        <a:ext cx="15240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84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1655415" cy="64770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800" b="1" dirty="0"/>
              <a:t>Example 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228600" y="1142984"/>
            <a:ext cx="3767166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 Linear transformation </a:t>
            </a:r>
            <a:endParaRPr lang="en-US" sz="2800" i="1" dirty="0">
              <a:solidFill>
                <a:srgbClr val="000066"/>
              </a:solidFill>
            </a:endParaRPr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915742"/>
              </p:ext>
            </p:extLst>
          </p:nvPr>
        </p:nvGraphicFramePr>
        <p:xfrm>
          <a:off x="1905000" y="2819400"/>
          <a:ext cx="2160240" cy="2329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3" imgW="1777680" imgH="1917360" progId="Equation.DSMT4">
                  <p:embed/>
                </p:oleObj>
              </mc:Choice>
              <mc:Fallback>
                <p:oleObj name="Equation" r:id="rId3" imgW="1777680" imgH="1917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19400"/>
                        <a:ext cx="2160240" cy="2329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449906"/>
              </p:ext>
            </p:extLst>
          </p:nvPr>
        </p:nvGraphicFramePr>
        <p:xfrm>
          <a:off x="1036101" y="1759982"/>
          <a:ext cx="1701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5" imgW="1701720" imgH="876240" progId="Equation.DSMT4">
                  <p:embed/>
                </p:oleObj>
              </mc:Choice>
              <mc:Fallback>
                <p:oleObj name="Equation" r:id="rId5" imgW="170172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101" y="1759982"/>
                        <a:ext cx="17018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131840" y="1844824"/>
          <a:ext cx="1663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7" imgW="1663560" imgH="876240" progId="Equation.DSMT4">
                  <p:embed/>
                </p:oleObj>
              </mc:Choice>
              <mc:Fallback>
                <p:oleObj name="Equation" r:id="rId7" imgW="166356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844824"/>
                        <a:ext cx="16637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733800" y="1142984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 b="1" i="1" dirty="0">
                <a:solidFill>
                  <a:srgbClr val="1C1C1C"/>
                </a:solidFill>
              </a:rPr>
              <a:t>T</a:t>
            </a:r>
            <a:r>
              <a:rPr lang="en-US" sz="2800" dirty="0">
                <a:solidFill>
                  <a:srgbClr val="000066"/>
                </a:solidFill>
              </a:rPr>
              <a:t> : </a:t>
            </a:r>
            <a:r>
              <a:rPr lang="en-US" sz="2800" dirty="0" smtClean="0">
                <a:solidFill>
                  <a:srgbClr val="000066"/>
                </a:solidFill>
              </a:rPr>
              <a:t>2-D </a:t>
            </a:r>
            <a:r>
              <a:rPr lang="en-US" sz="2800" dirty="0">
                <a:solidFill>
                  <a:srgbClr val="000066"/>
                </a:solidFill>
              </a:rPr>
              <a:t>vectors 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086600" y="1136041"/>
            <a:ext cx="21732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66"/>
                </a:solidFill>
              </a:rPr>
              <a:t> 2-D </a:t>
            </a:r>
            <a:r>
              <a:rPr lang="en-US" sz="2800" dirty="0">
                <a:solidFill>
                  <a:srgbClr val="000066"/>
                </a:solidFill>
              </a:rPr>
              <a:t>vectors 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6324600" y="1426552"/>
            <a:ext cx="7620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533400" y="3276600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65604" y="1828800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>
                <a:solidFill>
                  <a:srgbClr val="000066"/>
                </a:solidFill>
              </a:rPr>
              <a:pPr/>
              <a:t>2</a:t>
            </a:fld>
            <a:endParaRPr lang="en-US">
              <a:solidFill>
                <a:srgbClr val="000066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667000" y="5181600"/>
            <a:ext cx="304800" cy="457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470967"/>
              </p:ext>
            </p:extLst>
          </p:nvPr>
        </p:nvGraphicFramePr>
        <p:xfrm>
          <a:off x="2112183" y="5672959"/>
          <a:ext cx="110987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9" imgW="1701800" imgH="876300" progId="Equation.DSMT4">
                  <p:embed/>
                </p:oleObj>
              </mc:Choice>
              <mc:Fallback>
                <p:oleObj name="Equation" r:id="rId9" imgW="1701800" imgH="876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183" y="5672959"/>
                        <a:ext cx="110987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/>
          <p:nvPr/>
        </p:nvCxnSpPr>
        <p:spPr bwMode="auto">
          <a:xfrm flipH="1" flipV="1">
            <a:off x="3690966" y="4953000"/>
            <a:ext cx="304800" cy="457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56758"/>
              </p:ext>
            </p:extLst>
          </p:nvPr>
        </p:nvGraphicFramePr>
        <p:xfrm>
          <a:off x="3733800" y="5444359"/>
          <a:ext cx="1229691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10" imgW="1663700" imgH="876300" progId="Equation.DSMT4">
                  <p:embed/>
                </p:oleObj>
              </mc:Choice>
              <mc:Fallback>
                <p:oleObj name="Equation" r:id="rId10" imgW="1663700" imgH="876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444359"/>
                        <a:ext cx="1229691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2374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95" y="152400"/>
            <a:ext cx="1727423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800" b="1" dirty="0"/>
              <a:t>Example </a:t>
            </a:r>
          </a:p>
        </p:txBody>
      </p:sp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2971800" y="942110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 b="1" i="1" dirty="0">
                <a:solidFill>
                  <a:srgbClr val="1C1C1C"/>
                </a:solidFill>
              </a:rPr>
              <a:t>T</a:t>
            </a:r>
            <a:r>
              <a:rPr lang="en-US" sz="2800" dirty="0">
                <a:solidFill>
                  <a:srgbClr val="000066"/>
                </a:solidFill>
              </a:rPr>
              <a:t> : 3-D vectors </a:t>
            </a:r>
          </a:p>
        </p:txBody>
      </p:sp>
      <p:sp>
        <p:nvSpPr>
          <p:cNvPr id="434181" name="Line 5"/>
          <p:cNvSpPr>
            <a:spLocks noChangeShapeType="1"/>
          </p:cNvSpPr>
          <p:nvPr/>
        </p:nvSpPr>
        <p:spPr bwMode="auto">
          <a:xfrm>
            <a:off x="5562600" y="1225693"/>
            <a:ext cx="129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66"/>
              </a:solidFill>
            </a:endParaRPr>
          </a:p>
        </p:txBody>
      </p:sp>
      <p:sp>
        <p:nvSpPr>
          <p:cNvPr id="434182" name="Text Box 6"/>
          <p:cNvSpPr txBox="1">
            <a:spLocks noChangeArrowheads="1"/>
          </p:cNvSpPr>
          <p:nvPr/>
        </p:nvSpPr>
        <p:spPr bwMode="auto">
          <a:xfrm>
            <a:off x="6858000" y="914400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2-D vectors 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833170"/>
              </p:ext>
            </p:extLst>
          </p:nvPr>
        </p:nvGraphicFramePr>
        <p:xfrm>
          <a:off x="1145596" y="1880860"/>
          <a:ext cx="110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3" imgW="1104840" imgH="419040" progId="Equation.DSMT4">
                  <p:embed/>
                </p:oleObj>
              </mc:Choice>
              <mc:Fallback>
                <p:oleObj name="Equation" r:id="rId3" imgW="1104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5596" y="1880860"/>
                        <a:ext cx="1104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03993"/>
              </p:ext>
            </p:extLst>
          </p:nvPr>
        </p:nvGraphicFramePr>
        <p:xfrm>
          <a:off x="2843645" y="1801091"/>
          <a:ext cx="1409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5" imgW="1409400" imgH="495000" progId="Equation.DSMT4">
                  <p:embed/>
                </p:oleObj>
              </mc:Choice>
              <mc:Fallback>
                <p:oleObj name="Equation" r:id="rId5" imgW="14094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645" y="1801091"/>
                        <a:ext cx="1409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689525"/>
              </p:ext>
            </p:extLst>
          </p:nvPr>
        </p:nvGraphicFramePr>
        <p:xfrm>
          <a:off x="5029200" y="1831320"/>
          <a:ext cx="1485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7" imgW="1485720" imgH="520560" progId="Equation.DSMT4">
                  <p:embed/>
                </p:oleObj>
              </mc:Choice>
              <mc:Fallback>
                <p:oleObj name="Equation" r:id="rId7" imgW="14857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831320"/>
                        <a:ext cx="14859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96440"/>
              </p:ext>
            </p:extLst>
          </p:nvPr>
        </p:nvGraphicFramePr>
        <p:xfrm>
          <a:off x="1900382" y="3340964"/>
          <a:ext cx="23876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9" imgW="2387520" imgH="1079280" progId="Equation.DSMT4">
                  <p:embed/>
                </p:oleObj>
              </mc:Choice>
              <mc:Fallback>
                <p:oleObj name="Equation" r:id="rId9" imgW="2387520" imgH="1079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382" y="3340964"/>
                        <a:ext cx="23876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4294" y="710757"/>
            <a:ext cx="25475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Linear transformation 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73649" y="3588327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Then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73649" y="1828800"/>
            <a:ext cx="487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>
                <a:solidFill>
                  <a:srgbClr val="000066"/>
                </a:solidFill>
              </a:rPr>
              <a:pPr/>
              <a:t>3</a:t>
            </a:fld>
            <a:endParaRPr lang="en-US">
              <a:solidFill>
                <a:srgbClr val="000066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362200" y="4419600"/>
            <a:ext cx="435554" cy="457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3362058" y="4381500"/>
            <a:ext cx="0" cy="78302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3994088" y="4381500"/>
            <a:ext cx="546224" cy="4953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391843"/>
              </p:ext>
            </p:extLst>
          </p:nvPr>
        </p:nvGraphicFramePr>
        <p:xfrm>
          <a:off x="1493470" y="4954971"/>
          <a:ext cx="110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11" imgW="1104900" imgH="419100" progId="Equation.DSMT4">
                  <p:embed/>
                </p:oleObj>
              </mc:Choice>
              <mc:Fallback>
                <p:oleObj name="Equation" r:id="rId11" imgW="1104900" imgH="419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470" y="4954971"/>
                        <a:ext cx="110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399975"/>
              </p:ext>
            </p:extLst>
          </p:nvPr>
        </p:nvGraphicFramePr>
        <p:xfrm>
          <a:off x="2971799" y="5287829"/>
          <a:ext cx="1022289" cy="359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12" imgW="1409088" imgH="495085" progId="Equation.DSMT4">
                  <p:embed/>
                </p:oleObj>
              </mc:Choice>
              <mc:Fallback>
                <p:oleObj name="Equation" r:id="rId12" imgW="1409088" imgH="49508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799" y="5287829"/>
                        <a:ext cx="1022289" cy="3591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921686"/>
              </p:ext>
            </p:extLst>
          </p:nvPr>
        </p:nvGraphicFramePr>
        <p:xfrm>
          <a:off x="4540312" y="5039262"/>
          <a:ext cx="1022288" cy="35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13" imgW="1485900" imgH="520700" progId="Equation.DSMT4">
                  <p:embed/>
                </p:oleObj>
              </mc:Choice>
              <mc:Fallback>
                <p:oleObj name="Equation" r:id="rId13" imgW="1485900" imgH="520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312" y="5039262"/>
                        <a:ext cx="1022288" cy="35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1929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4932213" cy="64770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2800" b="1" dirty="0" smtClean="0"/>
              <a:t>  Volume and Determinant </a:t>
            </a:r>
            <a:endParaRPr lang="en-US" sz="2800" b="1" dirty="0"/>
          </a:p>
        </p:txBody>
      </p:sp>
      <p:sp>
        <p:nvSpPr>
          <p:cNvPr id="460803" name="Text Box 3"/>
          <p:cNvSpPr txBox="1">
            <a:spLocks noChangeArrowheads="1"/>
          </p:cNvSpPr>
          <p:nvPr/>
        </p:nvSpPr>
        <p:spPr bwMode="auto">
          <a:xfrm>
            <a:off x="755650" y="3474929"/>
            <a:ext cx="38877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1C1C1C"/>
                </a:solidFill>
              </a:rPr>
              <a:t> </a:t>
            </a:r>
            <a:r>
              <a:rPr lang="en-US" sz="2800" dirty="0">
                <a:solidFill>
                  <a:srgbClr val="000066"/>
                </a:solidFill>
              </a:rPr>
              <a:t>Area of </a:t>
            </a:r>
            <a:r>
              <a:rPr lang="en-US" sz="2800" dirty="0" smtClean="0">
                <a:solidFill>
                  <a:srgbClr val="000066"/>
                </a:solidFill>
              </a:rPr>
              <a:t>parallelogram induced  by u and v</a:t>
            </a:r>
            <a:endParaRPr lang="el-GR" sz="2800" dirty="0">
              <a:solidFill>
                <a:srgbClr val="000066"/>
              </a:solidFill>
              <a:cs typeface="Arial" charset="0"/>
            </a:endParaRPr>
          </a:p>
        </p:txBody>
      </p:sp>
      <p:grpSp>
        <p:nvGrpSpPr>
          <p:cNvPr id="460805" name="Group 5"/>
          <p:cNvGrpSpPr>
            <a:grpSpLocks/>
          </p:cNvGrpSpPr>
          <p:nvPr/>
        </p:nvGrpSpPr>
        <p:grpSpPr bwMode="auto">
          <a:xfrm>
            <a:off x="538163" y="1244554"/>
            <a:ext cx="2305050" cy="1225550"/>
            <a:chOff x="1156" y="1842"/>
            <a:chExt cx="1452" cy="772"/>
          </a:xfrm>
        </p:grpSpPr>
        <p:sp>
          <p:nvSpPr>
            <p:cNvPr id="460806" name="Line 6"/>
            <p:cNvSpPr>
              <a:spLocks noChangeShapeType="1"/>
            </p:cNvSpPr>
            <p:nvPr/>
          </p:nvSpPr>
          <p:spPr bwMode="auto">
            <a:xfrm>
              <a:off x="1156" y="2614"/>
              <a:ext cx="90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66"/>
                </a:solidFill>
              </a:endParaRPr>
            </a:p>
          </p:txBody>
        </p:sp>
        <p:sp>
          <p:nvSpPr>
            <p:cNvPr id="460807" name="Line 7"/>
            <p:cNvSpPr>
              <a:spLocks noChangeShapeType="1"/>
            </p:cNvSpPr>
            <p:nvPr/>
          </p:nvSpPr>
          <p:spPr bwMode="auto">
            <a:xfrm flipV="1">
              <a:off x="1156" y="1842"/>
              <a:ext cx="544" cy="7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66"/>
                </a:solidFill>
              </a:endParaRPr>
            </a:p>
          </p:txBody>
        </p:sp>
        <p:sp>
          <p:nvSpPr>
            <p:cNvPr id="460808" name="Line 8"/>
            <p:cNvSpPr>
              <a:spLocks noChangeShapeType="1"/>
            </p:cNvSpPr>
            <p:nvPr/>
          </p:nvSpPr>
          <p:spPr bwMode="auto">
            <a:xfrm flipH="1">
              <a:off x="2063" y="1842"/>
              <a:ext cx="545" cy="77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66"/>
                </a:solidFill>
              </a:endParaRPr>
            </a:p>
          </p:txBody>
        </p:sp>
        <p:sp>
          <p:nvSpPr>
            <p:cNvPr id="460809" name="Line 9"/>
            <p:cNvSpPr>
              <a:spLocks noChangeShapeType="1"/>
            </p:cNvSpPr>
            <p:nvPr/>
          </p:nvSpPr>
          <p:spPr bwMode="auto">
            <a:xfrm>
              <a:off x="1700" y="1842"/>
              <a:ext cx="90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66"/>
                </a:solidFill>
              </a:endParaRPr>
            </a:p>
          </p:txBody>
        </p:sp>
        <p:sp>
          <p:nvSpPr>
            <p:cNvPr id="460813" name="Line 13"/>
            <p:cNvSpPr>
              <a:spLocks noChangeShapeType="1"/>
            </p:cNvSpPr>
            <p:nvPr/>
          </p:nvSpPr>
          <p:spPr bwMode="auto">
            <a:xfrm>
              <a:off x="1700" y="1842"/>
              <a:ext cx="0" cy="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66"/>
                </a:solidFill>
              </a:endParaRPr>
            </a:p>
          </p:txBody>
        </p:sp>
      </p:grp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878577"/>
              </p:ext>
            </p:extLst>
          </p:nvPr>
        </p:nvGraphicFramePr>
        <p:xfrm>
          <a:off x="741363" y="1488846"/>
          <a:ext cx="22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Equation" r:id="rId3" imgW="228600" imgH="342720" progId="Equation.DSMT4">
                  <p:embed/>
                </p:oleObj>
              </mc:Choice>
              <mc:Fallback>
                <p:oleObj name="Equation" r:id="rId3" imgW="2286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1488846"/>
                        <a:ext cx="2286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0219"/>
              </p:ext>
            </p:extLst>
          </p:nvPr>
        </p:nvGraphicFramePr>
        <p:xfrm>
          <a:off x="1137444" y="2650059"/>
          <a:ext cx="241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Equation" r:id="rId5" imgW="241200" imgH="342720" progId="Equation.DSMT4">
                  <p:embed/>
                </p:oleObj>
              </mc:Choice>
              <mc:Fallback>
                <p:oleObj name="Equation" r:id="rId5" imgW="2412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7444" y="2650059"/>
                        <a:ext cx="2413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756000"/>
              </p:ext>
            </p:extLst>
          </p:nvPr>
        </p:nvGraphicFramePr>
        <p:xfrm>
          <a:off x="849313" y="2106104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Equation" r:id="rId7" imgW="241200" imgH="330120" progId="Equation.DSMT4">
                  <p:embed/>
                </p:oleObj>
              </mc:Choice>
              <mc:Fallback>
                <p:oleObj name="Equation" r:id="rId7" imgW="241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2106104"/>
                        <a:ext cx="2413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192190" y="1198348"/>
                <a:ext cx="2812757" cy="739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66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800">
                          <a:solidFill>
                            <a:srgbClr val="000066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000066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solidFill>
                                      <a:srgbClr val="000066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solidFill>
                                      <a:srgbClr val="000066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sz="2800" i="1">
                          <a:solidFill>
                            <a:srgbClr val="000066"/>
                          </a:solidFill>
                        </a:rPr>
                        <m:t>  </m:t>
                      </m:r>
                      <m:r>
                        <a:rPr lang="en-US" sz="2800" i="1">
                          <a:solidFill>
                            <a:srgbClr val="000066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sz="2800">
                          <a:solidFill>
                            <a:srgbClr val="000066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000066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solidFill>
                                      <a:srgbClr val="000066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solidFill>
                                      <a:srgbClr val="000066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190" y="1198348"/>
                <a:ext cx="2812757" cy="73930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358685" y="2165862"/>
                <a:ext cx="1841273" cy="739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>
                    <a:solidFill>
                      <a:srgbClr val="000066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000066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0066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rgbClr val="000066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i="1">
                                  <a:solidFill>
                                    <a:srgbClr val="000066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rgbClr val="000066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solidFill>
                                    <a:srgbClr val="000066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rgbClr val="000066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685" y="2165862"/>
                <a:ext cx="1841273" cy="739305"/>
              </a:xfrm>
              <a:prstGeom prst="rect">
                <a:avLst/>
              </a:prstGeom>
              <a:blipFill rotWithShape="1">
                <a:blip r:embed="rId15"/>
                <a:stretch>
                  <a:fillRect l="-6954" b="-57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315017" y="1227236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Let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4496" y="2197336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Let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163" y="2089934"/>
            <a:ext cx="33025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which is the matrix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induced by vectors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u and v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91249" y="3772287"/>
            <a:ext cx="563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107457"/>
              </p:ext>
            </p:extLst>
          </p:nvPr>
        </p:nvGraphicFramePr>
        <p:xfrm>
          <a:off x="5364163" y="3761869"/>
          <a:ext cx="1281703" cy="582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Equation" r:id="rId16" imgW="558720" imgH="253800" progId="Equation.DSMT4">
                  <p:embed/>
                </p:oleObj>
              </mc:Choice>
              <mc:Fallback>
                <p:oleObj name="Equation" r:id="rId16" imgW="558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364163" y="3761869"/>
                        <a:ext cx="1281703" cy="582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119718"/>
              </p:ext>
            </p:extLst>
          </p:nvPr>
        </p:nvGraphicFramePr>
        <p:xfrm>
          <a:off x="623456" y="4506768"/>
          <a:ext cx="53107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Equation" r:id="rId18" imgW="4483080" imgH="901440" progId="Equation.DSMT4">
                  <p:embed/>
                </p:oleObj>
              </mc:Choice>
              <mc:Fallback>
                <p:oleObj name="Equation" r:id="rId18" imgW="448308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23456" y="4506768"/>
                        <a:ext cx="5310750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/>
          <p:nvPr/>
        </p:nvCxnSpPr>
        <p:spPr bwMode="auto">
          <a:xfrm flipV="1">
            <a:off x="6172200" y="4724400"/>
            <a:ext cx="1371600" cy="1143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812001"/>
              </p:ext>
            </p:extLst>
          </p:nvPr>
        </p:nvGraphicFramePr>
        <p:xfrm>
          <a:off x="7015416" y="460375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Equation" r:id="rId20" imgW="228600" imgH="241200" progId="Equation.DSMT4">
                  <p:embed/>
                </p:oleObj>
              </mc:Choice>
              <mc:Fallback>
                <p:oleObj name="Equation" r:id="rId20" imgW="228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015416" y="4603750"/>
                        <a:ext cx="228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Arrow Connector 27"/>
          <p:cNvCxnSpPr/>
          <p:nvPr/>
        </p:nvCxnSpPr>
        <p:spPr bwMode="auto">
          <a:xfrm flipV="1">
            <a:off x="6230129" y="5136573"/>
            <a:ext cx="785287" cy="723900"/>
          </a:xfrm>
          <a:prstGeom prst="straightConnector1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700942"/>
              </p:ext>
            </p:extLst>
          </p:nvPr>
        </p:nvGraphicFramePr>
        <p:xfrm>
          <a:off x="6654800" y="561237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Equation" r:id="rId22" imgW="203040" imgH="241200" progId="Equation.DSMT4">
                  <p:embed/>
                </p:oleObj>
              </mc:Choice>
              <mc:Fallback>
                <p:oleObj name="Equation" r:id="rId22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654800" y="5612378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693249"/>
              </p:ext>
            </p:extLst>
          </p:nvPr>
        </p:nvGraphicFramePr>
        <p:xfrm>
          <a:off x="652287" y="5498523"/>
          <a:ext cx="4628605" cy="1283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24" imgW="3886200" imgH="1079280" progId="Equation.DSMT4">
                  <p:embed/>
                </p:oleObj>
              </mc:Choice>
              <mc:Fallback>
                <p:oleObj name="Equation" r:id="rId24" imgW="388620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52287" y="5498523"/>
                        <a:ext cx="4628605" cy="1283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>
                <a:solidFill>
                  <a:srgbClr val="000066"/>
                </a:solidFill>
              </a:rPr>
              <a:pPr/>
              <a:t>4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525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7" name="Text Box 3"/>
          <p:cNvSpPr txBox="1">
            <a:spLocks noChangeArrowheads="1"/>
          </p:cNvSpPr>
          <p:nvPr/>
        </p:nvSpPr>
        <p:spPr bwMode="auto">
          <a:xfrm>
            <a:off x="313820" y="3750412"/>
            <a:ext cx="38877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1C1C1C"/>
                </a:solidFill>
              </a:rPr>
              <a:t> </a:t>
            </a:r>
            <a:r>
              <a:rPr lang="en-US" sz="2800" dirty="0" err="1">
                <a:solidFill>
                  <a:srgbClr val="000066"/>
                </a:solidFill>
              </a:rPr>
              <a:t>V</a:t>
            </a:r>
            <a:r>
              <a:rPr lang="en-US" sz="2800" dirty="0" err="1" smtClean="0">
                <a:solidFill>
                  <a:srgbClr val="000066"/>
                </a:solidFill>
              </a:rPr>
              <a:t>ol</a:t>
            </a:r>
            <a:r>
              <a:rPr lang="en-US" sz="2800" dirty="0" smtClean="0">
                <a:solidFill>
                  <a:srgbClr val="000066"/>
                </a:solidFill>
              </a:rPr>
              <a:t> </a:t>
            </a:r>
            <a:r>
              <a:rPr lang="en-US" sz="2800" dirty="0">
                <a:solidFill>
                  <a:srgbClr val="000066"/>
                </a:solidFill>
              </a:rPr>
              <a:t>of </a:t>
            </a:r>
            <a:r>
              <a:rPr lang="en-US" sz="2800" dirty="0" smtClean="0">
                <a:solidFill>
                  <a:srgbClr val="000066"/>
                </a:solidFill>
              </a:rPr>
              <a:t>parallelepiped induced by </a:t>
            </a:r>
            <a:r>
              <a:rPr lang="en-US" sz="2800" dirty="0" err="1" smtClean="0">
                <a:solidFill>
                  <a:srgbClr val="000066"/>
                </a:solidFill>
              </a:rPr>
              <a:t>u,v</a:t>
            </a:r>
            <a:r>
              <a:rPr lang="en-US" sz="2800" dirty="0" smtClean="0">
                <a:solidFill>
                  <a:srgbClr val="000066"/>
                </a:solidFill>
              </a:rPr>
              <a:t> and  w</a:t>
            </a:r>
            <a:endParaRPr lang="el-GR" sz="2800" dirty="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461829" name="Line 5"/>
          <p:cNvSpPr>
            <a:spLocks noChangeShapeType="1"/>
          </p:cNvSpPr>
          <p:nvPr/>
        </p:nvSpPr>
        <p:spPr bwMode="auto">
          <a:xfrm flipH="1">
            <a:off x="3275013" y="981075"/>
            <a:ext cx="863600" cy="1222375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66"/>
              </a:solidFill>
            </a:endParaRPr>
          </a:p>
        </p:txBody>
      </p:sp>
      <p:sp>
        <p:nvSpPr>
          <p:cNvPr id="461830" name="Line 6"/>
          <p:cNvSpPr>
            <a:spLocks noChangeShapeType="1"/>
          </p:cNvSpPr>
          <p:nvPr/>
        </p:nvSpPr>
        <p:spPr bwMode="auto">
          <a:xfrm flipV="1">
            <a:off x="1908175" y="2205038"/>
            <a:ext cx="1366838" cy="7921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66"/>
              </a:solidFill>
            </a:endParaRPr>
          </a:p>
        </p:txBody>
      </p:sp>
      <p:sp>
        <p:nvSpPr>
          <p:cNvPr id="461831" name="Line 7"/>
          <p:cNvSpPr>
            <a:spLocks noChangeShapeType="1"/>
          </p:cNvSpPr>
          <p:nvPr/>
        </p:nvSpPr>
        <p:spPr bwMode="auto">
          <a:xfrm>
            <a:off x="1839849" y="2994025"/>
            <a:ext cx="14398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66"/>
              </a:solidFill>
            </a:endParaRPr>
          </a:p>
        </p:txBody>
      </p:sp>
      <p:sp>
        <p:nvSpPr>
          <p:cNvPr id="461832" name="Line 8"/>
          <p:cNvSpPr>
            <a:spLocks noChangeShapeType="1"/>
          </p:cNvSpPr>
          <p:nvPr/>
        </p:nvSpPr>
        <p:spPr bwMode="auto">
          <a:xfrm flipV="1">
            <a:off x="1908175" y="1771650"/>
            <a:ext cx="863600" cy="12255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66"/>
              </a:solidFill>
            </a:endParaRPr>
          </a:p>
        </p:txBody>
      </p:sp>
      <p:sp>
        <p:nvSpPr>
          <p:cNvPr id="461833" name="Line 9"/>
          <p:cNvSpPr>
            <a:spLocks noChangeShapeType="1"/>
          </p:cNvSpPr>
          <p:nvPr/>
        </p:nvSpPr>
        <p:spPr bwMode="auto">
          <a:xfrm flipH="1">
            <a:off x="3348038" y="2205038"/>
            <a:ext cx="1366837" cy="79057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66"/>
              </a:solidFill>
            </a:endParaRPr>
          </a:p>
        </p:txBody>
      </p:sp>
      <p:sp>
        <p:nvSpPr>
          <p:cNvPr id="461834" name="Line 10"/>
          <p:cNvSpPr>
            <a:spLocks noChangeShapeType="1"/>
          </p:cNvSpPr>
          <p:nvPr/>
        </p:nvSpPr>
        <p:spPr bwMode="auto">
          <a:xfrm>
            <a:off x="3275013" y="2205038"/>
            <a:ext cx="1439862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66"/>
              </a:solidFill>
            </a:endParaRPr>
          </a:p>
        </p:txBody>
      </p:sp>
      <p:pic>
        <p:nvPicPr>
          <p:cNvPr id="461835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09938" y="3146425"/>
            <a:ext cx="23495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1836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9113" y="1916113"/>
            <a:ext cx="219075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1837" name="Line 13"/>
          <p:cNvSpPr>
            <a:spLocks noChangeShapeType="1"/>
          </p:cNvSpPr>
          <p:nvPr/>
        </p:nvSpPr>
        <p:spPr bwMode="auto">
          <a:xfrm flipH="1">
            <a:off x="2771775" y="1771650"/>
            <a:ext cx="0" cy="10810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66"/>
              </a:solidFill>
            </a:endParaRPr>
          </a:p>
        </p:txBody>
      </p:sp>
      <p:sp>
        <p:nvSpPr>
          <p:cNvPr id="461838" name="Line 14"/>
          <p:cNvSpPr>
            <a:spLocks noChangeShapeType="1"/>
          </p:cNvSpPr>
          <p:nvPr/>
        </p:nvSpPr>
        <p:spPr bwMode="auto">
          <a:xfrm flipV="1">
            <a:off x="2771775" y="979488"/>
            <a:ext cx="1366838" cy="792162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66"/>
              </a:solidFill>
            </a:endParaRPr>
          </a:p>
        </p:txBody>
      </p:sp>
      <p:sp>
        <p:nvSpPr>
          <p:cNvPr id="461839" name="Line 15"/>
          <p:cNvSpPr>
            <a:spLocks noChangeShapeType="1"/>
          </p:cNvSpPr>
          <p:nvPr/>
        </p:nvSpPr>
        <p:spPr bwMode="auto">
          <a:xfrm>
            <a:off x="2771775" y="1771650"/>
            <a:ext cx="1439863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66"/>
              </a:solidFill>
            </a:endParaRPr>
          </a:p>
        </p:txBody>
      </p:sp>
      <p:sp>
        <p:nvSpPr>
          <p:cNvPr id="461840" name="Line 16"/>
          <p:cNvSpPr>
            <a:spLocks noChangeShapeType="1"/>
          </p:cNvSpPr>
          <p:nvPr/>
        </p:nvSpPr>
        <p:spPr bwMode="auto">
          <a:xfrm flipH="1">
            <a:off x="4211638" y="979488"/>
            <a:ext cx="1366837" cy="79057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66"/>
              </a:solidFill>
            </a:endParaRPr>
          </a:p>
        </p:txBody>
      </p:sp>
      <p:sp>
        <p:nvSpPr>
          <p:cNvPr id="461841" name="Line 17"/>
          <p:cNvSpPr>
            <a:spLocks noChangeShapeType="1"/>
          </p:cNvSpPr>
          <p:nvPr/>
        </p:nvSpPr>
        <p:spPr bwMode="auto">
          <a:xfrm>
            <a:off x="4138613" y="979488"/>
            <a:ext cx="1439862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66"/>
              </a:solidFill>
            </a:endParaRPr>
          </a:p>
        </p:txBody>
      </p:sp>
      <p:sp>
        <p:nvSpPr>
          <p:cNvPr id="461842" name="Line 18"/>
          <p:cNvSpPr>
            <a:spLocks noChangeShapeType="1"/>
          </p:cNvSpPr>
          <p:nvPr/>
        </p:nvSpPr>
        <p:spPr bwMode="auto">
          <a:xfrm flipH="1">
            <a:off x="4716463" y="981075"/>
            <a:ext cx="863600" cy="122237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66"/>
              </a:solidFill>
            </a:endParaRPr>
          </a:p>
        </p:txBody>
      </p:sp>
      <p:sp>
        <p:nvSpPr>
          <p:cNvPr id="461843" name="Line 19"/>
          <p:cNvSpPr>
            <a:spLocks noChangeShapeType="1"/>
          </p:cNvSpPr>
          <p:nvPr/>
        </p:nvSpPr>
        <p:spPr bwMode="auto">
          <a:xfrm flipH="1">
            <a:off x="3348038" y="1771650"/>
            <a:ext cx="863600" cy="122237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66"/>
              </a:solidFill>
            </a:endParaRPr>
          </a:p>
        </p:txBody>
      </p:sp>
      <p:sp>
        <p:nvSpPr>
          <p:cNvPr id="461844" name="Line 20"/>
          <p:cNvSpPr>
            <a:spLocks noChangeShapeType="1"/>
          </p:cNvSpPr>
          <p:nvPr/>
        </p:nvSpPr>
        <p:spPr bwMode="auto">
          <a:xfrm>
            <a:off x="2771775" y="2708275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66"/>
              </a:solidFill>
            </a:endParaRPr>
          </a:p>
        </p:txBody>
      </p:sp>
      <p:sp>
        <p:nvSpPr>
          <p:cNvPr id="461845" name="Line 21"/>
          <p:cNvSpPr>
            <a:spLocks noChangeShapeType="1"/>
          </p:cNvSpPr>
          <p:nvPr/>
        </p:nvSpPr>
        <p:spPr bwMode="auto">
          <a:xfrm>
            <a:off x="2916238" y="27082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66"/>
              </a:solidFill>
            </a:endParaRPr>
          </a:p>
        </p:txBody>
      </p:sp>
      <p:grpSp>
        <p:nvGrpSpPr>
          <p:cNvPr id="461846" name="Group 22"/>
          <p:cNvGrpSpPr>
            <a:grpSpLocks/>
          </p:cNvGrpSpPr>
          <p:nvPr/>
        </p:nvGrpSpPr>
        <p:grpSpPr bwMode="auto">
          <a:xfrm>
            <a:off x="1258888" y="1196975"/>
            <a:ext cx="873125" cy="1800225"/>
            <a:chOff x="793" y="754"/>
            <a:chExt cx="550" cy="1134"/>
          </a:xfrm>
        </p:grpSpPr>
        <p:sp>
          <p:nvSpPr>
            <p:cNvPr id="461847" name="Arc 23"/>
            <p:cNvSpPr>
              <a:spLocks/>
            </p:cNvSpPr>
            <p:nvPr/>
          </p:nvSpPr>
          <p:spPr bwMode="auto">
            <a:xfrm>
              <a:off x="1202" y="1662"/>
              <a:ext cx="129" cy="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471"/>
                <a:gd name="T1" fmla="*/ 0 h 21600"/>
                <a:gd name="T2" fmla="*/ 20471 w 20471"/>
                <a:gd name="T3" fmla="*/ 14709 h 21600"/>
                <a:gd name="T4" fmla="*/ 0 w 2047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71" h="21600" fill="none" extrusionOk="0">
                  <a:moveTo>
                    <a:pt x="-1" y="0"/>
                  </a:moveTo>
                  <a:cubicBezTo>
                    <a:pt x="9273" y="0"/>
                    <a:pt x="17512" y="5919"/>
                    <a:pt x="20471" y="14708"/>
                  </a:cubicBezTo>
                </a:path>
                <a:path w="20471" h="21600" stroke="0" extrusionOk="0">
                  <a:moveTo>
                    <a:pt x="-1" y="0"/>
                  </a:moveTo>
                  <a:cubicBezTo>
                    <a:pt x="9273" y="0"/>
                    <a:pt x="17512" y="5919"/>
                    <a:pt x="20471" y="1470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66"/>
                </a:solidFill>
              </a:endParaRPr>
            </a:p>
          </p:txBody>
        </p:sp>
        <p:grpSp>
          <p:nvGrpSpPr>
            <p:cNvPr id="461848" name="Group 24"/>
            <p:cNvGrpSpPr>
              <a:grpSpLocks/>
            </p:cNvGrpSpPr>
            <p:nvPr/>
          </p:nvGrpSpPr>
          <p:grpSpPr bwMode="auto">
            <a:xfrm>
              <a:off x="793" y="754"/>
              <a:ext cx="550" cy="1134"/>
              <a:chOff x="793" y="754"/>
              <a:chExt cx="550" cy="1134"/>
            </a:xfrm>
          </p:grpSpPr>
          <p:pic>
            <p:nvPicPr>
              <p:cNvPr id="461849" name="Picture 25" descr="txp_fig"/>
              <p:cNvPicPr>
                <a:picLocks noChangeAspect="1" noChangeArrowheads="1"/>
              </p:cNvPicPr>
              <p:nvPr>
                <p:custDataLst>
                  <p:tags r:id="rId5"/>
                </p:custDataLst>
              </p:nvPr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247" y="1389"/>
                <a:ext cx="96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61850" name="Line 26"/>
              <p:cNvSpPr>
                <a:spLocks noChangeShapeType="1"/>
              </p:cNvSpPr>
              <p:nvPr/>
            </p:nvSpPr>
            <p:spPr bwMode="auto">
              <a:xfrm flipV="1">
                <a:off x="1202" y="980"/>
                <a:ext cx="0" cy="9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srgbClr val="000066"/>
                  </a:solidFill>
                </a:endParaRPr>
              </a:p>
            </p:txBody>
          </p:sp>
          <p:pic>
            <p:nvPicPr>
              <p:cNvPr id="461851" name="Picture 27" descr="txp_fig"/>
              <p:cNvPicPr>
                <a:picLocks noChangeAspect="1" noChangeArrowheads="1"/>
              </p:cNvPicPr>
              <p:nvPr>
                <p:custDataLst>
                  <p:tags r:id="rId6"/>
                </p:custDataLst>
              </p:nvPr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93" y="754"/>
                <a:ext cx="539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pic>
        <p:nvPicPr>
          <p:cNvPr id="461852" name="Picture 2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59063" y="1341438"/>
            <a:ext cx="285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933149" y="2843432"/>
                <a:ext cx="3462341" cy="9069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66"/>
                    </a:solidFill>
                  </a:rPr>
                  <a:t>Let  A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0066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0066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66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66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66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>
                                      <a:solidFill>
                                        <a:srgbClr val="000066"/>
                                      </a:solidFill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66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66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>
                                      <a:solidFill>
                                        <a:srgbClr val="000066"/>
                                      </a:solidFill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66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66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>
                                      <a:solidFill>
                                        <a:srgbClr val="000066"/>
                                      </a:solidFill>
                                      <a:latin typeface="Cambria Math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66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66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>
                                      <a:solidFill>
                                        <a:srgbClr val="000066"/>
                                      </a:solidFill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66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66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>
                                      <a:solidFill>
                                        <a:srgbClr val="000066"/>
                                      </a:solidFill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66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66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>
                                      <a:solidFill>
                                        <a:srgbClr val="000066"/>
                                      </a:solidFill>
                                      <a:latin typeface="Cambria Math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66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66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>
                                      <a:solidFill>
                                        <a:srgbClr val="000066"/>
                                      </a:solidFill>
                                      <a:latin typeface="Cambria Math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66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66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>
                                      <a:solidFill>
                                        <a:srgbClr val="000066"/>
                                      </a:solidFill>
                                      <a:latin typeface="Cambria Math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66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66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>
                                      <a:solidFill>
                                        <a:srgbClr val="000066"/>
                                      </a:solidFill>
                                      <a:latin typeface="Cambria Math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149" y="2843432"/>
                <a:ext cx="3462341" cy="90698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88534" y="230383"/>
                <a:ext cx="1751570" cy="1232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66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800">
                          <a:solidFill>
                            <a:srgbClr val="000066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000066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66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66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solidFill>
                                          <a:srgbClr val="000066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66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66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solidFill>
                                          <a:srgbClr val="000066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66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66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solidFill>
                                          <a:srgbClr val="000066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534" y="230383"/>
                <a:ext cx="1751570" cy="123277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403652" y="279568"/>
                <a:ext cx="1740348" cy="1232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66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sz="2800">
                          <a:solidFill>
                            <a:srgbClr val="000066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000066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66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66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solidFill>
                                          <a:srgbClr val="000066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66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66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solidFill>
                                          <a:srgbClr val="000066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66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66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solidFill>
                                          <a:srgbClr val="000066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652" y="279568"/>
                <a:ext cx="1740348" cy="123277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788534" y="1593846"/>
                <a:ext cx="1809278" cy="1232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66"/>
                          </a:solidFill>
                          <a:latin typeface="Cambria Math"/>
                        </a:rPr>
                        <m:t>𝑤</m:t>
                      </m:r>
                      <m:r>
                        <a:rPr lang="en-US" sz="2800">
                          <a:solidFill>
                            <a:srgbClr val="000066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000066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66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66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solidFill>
                                          <a:srgbClr val="000066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66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66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solidFill>
                                          <a:srgbClr val="000066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66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66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solidFill>
                                          <a:srgbClr val="000066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534" y="1593846"/>
                <a:ext cx="1809278" cy="123277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920476" y="3935077"/>
            <a:ext cx="43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=</a:t>
            </a:r>
            <a:endParaRPr lang="en-US" sz="32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232438"/>
              </p:ext>
            </p:extLst>
          </p:nvPr>
        </p:nvGraphicFramePr>
        <p:xfrm>
          <a:off x="4394200" y="23622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Equation" r:id="rId17" imgW="914400" imgH="267840" progId="Equation.DSMT4">
                  <p:embed/>
                </p:oleObj>
              </mc:Choice>
              <mc:Fallback>
                <p:oleObj name="Equation" r:id="rId17" imgW="914400" imgH="267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26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924011"/>
              </p:ext>
            </p:extLst>
          </p:nvPr>
        </p:nvGraphicFramePr>
        <p:xfrm>
          <a:off x="4362596" y="3936158"/>
          <a:ext cx="12811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Equation" r:id="rId19" imgW="558720" imgH="253800" progId="Equation.DSMT4">
                  <p:embed/>
                </p:oleObj>
              </mc:Choice>
              <mc:Fallback>
                <p:oleObj name="Equation" r:id="rId19" imgW="558720" imgH="253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596" y="3936158"/>
                        <a:ext cx="12811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676883"/>
              </p:ext>
            </p:extLst>
          </p:nvPr>
        </p:nvGraphicFramePr>
        <p:xfrm>
          <a:off x="398462" y="4800600"/>
          <a:ext cx="6616701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Equation" r:id="rId21" imgW="6616440" imgH="1574640" progId="Equation.DSMT4">
                  <p:embed/>
                </p:oleObj>
              </mc:Choice>
              <mc:Fallback>
                <p:oleObj name="Equation" r:id="rId21" imgW="6616440" imgH="1574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98462" y="4800600"/>
                        <a:ext cx="6616701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 bwMode="auto">
          <a:xfrm flipV="1">
            <a:off x="6981744" y="4419600"/>
            <a:ext cx="1095456" cy="92132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6981744" y="4704519"/>
            <a:ext cx="790656" cy="636408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6981744" y="5022723"/>
            <a:ext cx="421908" cy="318204"/>
          </a:xfrm>
          <a:prstGeom prst="straightConnector1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595744"/>
              </p:ext>
            </p:extLst>
          </p:nvPr>
        </p:nvGraphicFramePr>
        <p:xfrm>
          <a:off x="8045226" y="4519852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Equation" r:id="rId23" imgW="228600" imgH="241200" progId="Equation.DSMT4">
                  <p:embed/>
                </p:oleObj>
              </mc:Choice>
              <mc:Fallback>
                <p:oleObj name="Equation" r:id="rId23" imgW="228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045226" y="4519852"/>
                        <a:ext cx="228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827610"/>
              </p:ext>
            </p:extLst>
          </p:nvPr>
        </p:nvGraphicFramePr>
        <p:xfrm>
          <a:off x="7597812" y="488026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Equation" r:id="rId25" imgW="203040" imgH="241200" progId="Equation.DSMT4">
                  <p:embed/>
                </p:oleObj>
              </mc:Choice>
              <mc:Fallback>
                <p:oleObj name="Equation" r:id="rId25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597812" y="4880263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257073"/>
              </p:ext>
            </p:extLst>
          </p:nvPr>
        </p:nvGraphicFramePr>
        <p:xfrm>
          <a:off x="7356729" y="5232914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Equation" r:id="rId27" imgW="291960" imgH="241200" progId="Equation.DSMT4">
                  <p:embed/>
                </p:oleObj>
              </mc:Choice>
              <mc:Fallback>
                <p:oleObj name="Equation" r:id="rId27" imgW="29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356729" y="5232914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/>
          <p:nvPr/>
        </p:nvCxnSpPr>
        <p:spPr bwMode="auto">
          <a:xfrm flipV="1">
            <a:off x="6781800" y="5562600"/>
            <a:ext cx="595272" cy="53340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6781800" y="6096000"/>
            <a:ext cx="990600" cy="30480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6781800" y="5905500"/>
            <a:ext cx="1143000" cy="19050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672599"/>
              </p:ext>
            </p:extLst>
          </p:nvPr>
        </p:nvGraphicFramePr>
        <p:xfrm>
          <a:off x="7311504" y="56642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Equation" r:id="rId29" imgW="228600" imgH="241200" progId="Equation.DSMT4">
                  <p:embed/>
                </p:oleObj>
              </mc:Choice>
              <mc:Fallback>
                <p:oleObj name="Equation" r:id="rId29" imgW="228600" imgH="241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1504" y="566420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000398"/>
              </p:ext>
            </p:extLst>
          </p:nvPr>
        </p:nvGraphicFramePr>
        <p:xfrm>
          <a:off x="7813599" y="6380919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Equation" r:id="rId31" imgW="228600" imgH="241200" progId="Equation.DSMT4">
                  <p:embed/>
                </p:oleObj>
              </mc:Choice>
              <mc:Fallback>
                <p:oleObj name="Equation" r:id="rId31" imgW="228600" imgH="241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3599" y="6380919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179793"/>
              </p:ext>
            </p:extLst>
          </p:nvPr>
        </p:nvGraphicFramePr>
        <p:xfrm>
          <a:off x="7924800" y="5917045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Equation" r:id="rId32" imgW="291960" imgH="241200" progId="Equation.DSMT4">
                  <p:embed/>
                </p:oleObj>
              </mc:Choice>
              <mc:Fallback>
                <p:oleObj name="Equation" r:id="rId32" imgW="291960" imgH="241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917045"/>
                        <a:ext cx="292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>
                <a:solidFill>
                  <a:srgbClr val="000066"/>
                </a:solidFill>
              </a:rPr>
              <a:pPr/>
              <a:t>5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895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/>
      <p:bldP spid="34" grpId="0"/>
      <p:bldP spid="3" grpId="0"/>
      <p:bldP spid="4" grpId="0"/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Text Box 3"/>
          <p:cNvSpPr txBox="1">
            <a:spLocks noChangeArrowheads="1"/>
          </p:cNvSpPr>
          <p:nvPr/>
        </p:nvSpPr>
        <p:spPr bwMode="auto">
          <a:xfrm>
            <a:off x="285720" y="1071546"/>
            <a:ext cx="860676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A </a:t>
            </a:r>
            <a:r>
              <a:rPr lang="en-US" sz="2800" dirty="0" smtClean="0">
                <a:solidFill>
                  <a:srgbClr val="000066"/>
                </a:solidFill>
              </a:rPr>
              <a:t> transformation  T from </a:t>
            </a:r>
            <a:r>
              <a:rPr lang="en-US" sz="2800" dirty="0" smtClean="0">
                <a:solidFill>
                  <a:srgbClr val="C00000"/>
                </a:solidFill>
              </a:rPr>
              <a:t>3-D to 3-D  </a:t>
            </a:r>
            <a:r>
              <a:rPr lang="en-US" sz="2800" dirty="0" smtClean="0">
                <a:solidFill>
                  <a:srgbClr val="000066"/>
                </a:solidFill>
              </a:rPr>
              <a:t>has </a:t>
            </a:r>
            <a:r>
              <a:rPr lang="en-US" sz="2800" dirty="0" smtClean="0">
                <a:solidFill>
                  <a:srgbClr val="C00000"/>
                </a:solidFill>
              </a:rPr>
              <a:t>ONLY three cases: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357" y="2122990"/>
            <a:ext cx="378340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C00000"/>
                </a:solidFill>
              </a:rPr>
              <a:t>Case1</a:t>
            </a:r>
            <a:r>
              <a:rPr lang="en-US" sz="2800" dirty="0" smtClean="0">
                <a:solidFill>
                  <a:srgbClr val="000066"/>
                </a:solidFill>
              </a:rPr>
              <a:t>: </a:t>
            </a:r>
            <a:r>
              <a:rPr lang="en-US" sz="2800" dirty="0" err="1" smtClean="0">
                <a:solidFill>
                  <a:srgbClr val="000066"/>
                </a:solidFill>
              </a:rPr>
              <a:t>det</a:t>
            </a:r>
            <a:r>
              <a:rPr lang="en-US" sz="2800" dirty="0" smtClean="0">
                <a:solidFill>
                  <a:srgbClr val="000066"/>
                </a:solidFill>
              </a:rPr>
              <a:t>(T) not zero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2662407"/>
            <a:ext cx="9345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66"/>
                </a:solidFill>
              </a:rPr>
              <a:t>T </a:t>
            </a:r>
            <a:r>
              <a:rPr lang="en-US" sz="2800" dirty="0" smtClean="0">
                <a:solidFill>
                  <a:srgbClr val="FF0000"/>
                </a:solidFill>
              </a:rPr>
              <a:t>maps</a:t>
            </a:r>
            <a:r>
              <a:rPr lang="en-US" sz="2800" dirty="0" smtClean="0">
                <a:solidFill>
                  <a:srgbClr val="000066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the whole </a:t>
            </a:r>
            <a:r>
              <a:rPr lang="en-US" sz="2800" dirty="0" smtClean="0">
                <a:solidFill>
                  <a:srgbClr val="000066"/>
                </a:solidFill>
              </a:rPr>
              <a:t>3-d space </a:t>
            </a:r>
            <a:r>
              <a:rPr lang="en-US" sz="2800" dirty="0" smtClean="0">
                <a:solidFill>
                  <a:srgbClr val="C00000"/>
                </a:solidFill>
              </a:rPr>
              <a:t>ONTO the whole </a:t>
            </a:r>
            <a:r>
              <a:rPr lang="en-US" sz="2800" dirty="0" smtClean="0">
                <a:solidFill>
                  <a:srgbClr val="000066"/>
                </a:solidFill>
              </a:rPr>
              <a:t>3-d space</a:t>
            </a:r>
            <a:endParaRPr lang="en-US" sz="2800" dirty="0">
              <a:solidFill>
                <a:srgbClr val="00006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325" y="228600"/>
            <a:ext cx="4861675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Image of T from 3D to 3D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7170" name="Picture 2" descr="http://faculty.eicc.edu/bwood/ma220supplemental/sup2fig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71275"/>
            <a:ext cx="211455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faculty.eicc.edu/bwood/ma220supplemental/sup2fig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825" y="3071274"/>
            <a:ext cx="211455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38306"/>
              </p:ext>
            </p:extLst>
          </p:nvPr>
        </p:nvGraphicFramePr>
        <p:xfrm>
          <a:off x="2266950" y="3850497"/>
          <a:ext cx="1388700" cy="86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4" imgW="406080" imgH="253800" progId="Equation.DSMT4">
                  <p:embed/>
                </p:oleObj>
              </mc:Choice>
              <mc:Fallback>
                <p:oleObj name="Equation" r:id="rId4" imgW="406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6950" y="3850497"/>
                        <a:ext cx="1388700" cy="867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546616"/>
              </p:ext>
            </p:extLst>
          </p:nvPr>
        </p:nvGraphicFramePr>
        <p:xfrm>
          <a:off x="2743200" y="3352800"/>
          <a:ext cx="579135" cy="689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6" imgW="266400" imgH="317160" progId="Equation.DSMT4">
                  <p:embed/>
                </p:oleObj>
              </mc:Choice>
              <mc:Fallback>
                <p:oleObj name="Equation" r:id="rId6" imgW="2664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43200" y="3352800"/>
                        <a:ext cx="579135" cy="689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719637"/>
              </p:ext>
            </p:extLst>
          </p:nvPr>
        </p:nvGraphicFramePr>
        <p:xfrm>
          <a:off x="5678488" y="3108325"/>
          <a:ext cx="3411537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8" imgW="4076640" imgH="2197080" progId="Equation.DSMT4">
                  <p:embed/>
                </p:oleObj>
              </mc:Choice>
              <mc:Fallback>
                <p:oleObj name="Equation" r:id="rId8" imgW="4076640" imgH="2197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78488" y="3108325"/>
                        <a:ext cx="3411537" cy="183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306956"/>
              </p:ext>
            </p:extLst>
          </p:nvPr>
        </p:nvGraphicFramePr>
        <p:xfrm>
          <a:off x="4350975" y="4572000"/>
          <a:ext cx="2590800" cy="2208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10" imgW="4038480" imgH="3441600" progId="Equation.DSMT4">
                  <p:embed/>
                </p:oleObj>
              </mc:Choice>
              <mc:Fallback>
                <p:oleObj name="Equation" r:id="rId10" imgW="4038480" imgH="344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50975" y="4572000"/>
                        <a:ext cx="2590800" cy="2208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>
                <a:solidFill>
                  <a:srgbClr val="000066"/>
                </a:solidFill>
              </a:rPr>
              <a:pPr/>
              <a:t>6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21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19061" y="238780"/>
            <a:ext cx="2893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C00000"/>
                </a:solidFill>
              </a:rPr>
              <a:t>Case 2</a:t>
            </a:r>
            <a:r>
              <a:rPr lang="en-US" sz="2800" dirty="0" smtClean="0">
                <a:solidFill>
                  <a:srgbClr val="000066"/>
                </a:solidFill>
              </a:rPr>
              <a:t>: </a:t>
            </a:r>
            <a:r>
              <a:rPr lang="en-US" sz="2800" dirty="0" err="1" smtClean="0">
                <a:solidFill>
                  <a:srgbClr val="000066"/>
                </a:solidFill>
              </a:rPr>
              <a:t>det</a:t>
            </a:r>
            <a:r>
              <a:rPr lang="en-US" sz="2800" dirty="0" smtClean="0">
                <a:solidFill>
                  <a:srgbClr val="000066"/>
                </a:solidFill>
              </a:rPr>
              <a:t>(T)=0</a:t>
            </a:r>
            <a:endParaRPr lang="en-US" sz="2800" dirty="0">
              <a:solidFill>
                <a:srgbClr val="00006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0800" y="824805"/>
            <a:ext cx="54568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66"/>
                </a:solidFill>
              </a:rPr>
              <a:t>T </a:t>
            </a:r>
            <a:r>
              <a:rPr lang="en-US" sz="2800" dirty="0" smtClean="0">
                <a:solidFill>
                  <a:srgbClr val="FF0000"/>
                </a:solidFill>
              </a:rPr>
              <a:t>maps</a:t>
            </a:r>
            <a:r>
              <a:rPr lang="en-US" sz="2800" dirty="0" smtClean="0">
                <a:solidFill>
                  <a:srgbClr val="000066"/>
                </a:solidFill>
              </a:rPr>
              <a:t>  </a:t>
            </a:r>
            <a:r>
              <a:rPr lang="en-US" sz="2800" dirty="0" smtClean="0">
                <a:solidFill>
                  <a:srgbClr val="C00000"/>
                </a:solidFill>
              </a:rPr>
              <a:t>the whole </a:t>
            </a:r>
            <a:r>
              <a:rPr lang="en-US" sz="2800" dirty="0" smtClean="0">
                <a:solidFill>
                  <a:srgbClr val="000066"/>
                </a:solidFill>
              </a:rPr>
              <a:t>3-d space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66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ONTO a plane (the whole plane)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p</a:t>
            </a:r>
            <a:r>
              <a:rPr lang="en-US" sz="2800" dirty="0" smtClean="0"/>
              <a:t>assing through origin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843" y="824805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solidFill>
                  <a:srgbClr val="C00000"/>
                </a:solidFill>
              </a:rPr>
              <a:t>Subcase</a:t>
            </a:r>
            <a:r>
              <a:rPr lang="en-US" sz="2800" dirty="0" smtClean="0">
                <a:solidFill>
                  <a:srgbClr val="C00000"/>
                </a:solidFill>
              </a:rPr>
              <a:t> 1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22" name="Picture 2" descr="http://faculty.eicc.edu/bwood/ma220supplemental/sup2fig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0" y="2209800"/>
            <a:ext cx="211455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296037"/>
              </p:ext>
            </p:extLst>
          </p:nvPr>
        </p:nvGraphicFramePr>
        <p:xfrm>
          <a:off x="2316765" y="3124200"/>
          <a:ext cx="13890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4" imgW="406080" imgH="253800" progId="Equation.DSMT4">
                  <p:embed/>
                </p:oleObj>
              </mc:Choice>
              <mc:Fallback>
                <p:oleObj name="Equation" r:id="rId4" imgW="406080" imgH="253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765" y="3124200"/>
                        <a:ext cx="138906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239730"/>
              </p:ext>
            </p:extLst>
          </p:nvPr>
        </p:nvGraphicFramePr>
        <p:xfrm>
          <a:off x="2733364" y="2514600"/>
          <a:ext cx="57943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6" imgW="266400" imgH="317160" progId="Equation.DSMT4">
                  <p:embed/>
                </p:oleObj>
              </mc:Choice>
              <mc:Fallback>
                <p:oleObj name="Equation" r:id="rId6" imgW="266400" imgH="317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364" y="2514600"/>
                        <a:ext cx="579438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2" name="Picture 6" descr="http://labspace.open.ac.uk/file.php/4311/M208_1_I012i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19" y="2209800"/>
            <a:ext cx="2562225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>
                <a:solidFill>
                  <a:srgbClr val="000066"/>
                </a:solidFill>
              </a:rPr>
              <a:pPr/>
              <a:t>7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560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264" y="457200"/>
            <a:ext cx="2714644" cy="571504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Subcase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400" y="457200"/>
            <a:ext cx="49150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66"/>
                </a:solidFill>
              </a:rPr>
              <a:t>T </a:t>
            </a:r>
            <a:r>
              <a:rPr lang="en-US" sz="2800" dirty="0" smtClean="0">
                <a:solidFill>
                  <a:srgbClr val="FF0000"/>
                </a:solidFill>
              </a:rPr>
              <a:t>maps</a:t>
            </a:r>
            <a:r>
              <a:rPr lang="en-US" sz="2800" dirty="0" smtClean="0">
                <a:solidFill>
                  <a:srgbClr val="000066"/>
                </a:solidFill>
              </a:rPr>
              <a:t>  </a:t>
            </a:r>
            <a:r>
              <a:rPr lang="en-US" sz="2800" dirty="0" smtClean="0">
                <a:solidFill>
                  <a:srgbClr val="C00000"/>
                </a:solidFill>
              </a:rPr>
              <a:t>the whole </a:t>
            </a:r>
            <a:r>
              <a:rPr lang="en-US" sz="2800" dirty="0" smtClean="0">
                <a:solidFill>
                  <a:srgbClr val="000066"/>
                </a:solidFill>
              </a:rPr>
              <a:t>3-d space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66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ONTO  a line (the whole line)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p</a:t>
            </a:r>
            <a:r>
              <a:rPr lang="en-US" sz="2800" dirty="0" smtClean="0"/>
              <a:t>assing through origin</a:t>
            </a:r>
            <a:endParaRPr lang="en-US" sz="2800" dirty="0"/>
          </a:p>
        </p:txBody>
      </p:sp>
      <p:pic>
        <p:nvPicPr>
          <p:cNvPr id="15" name="Picture 2" descr="http://faculty.eicc.edu/bwood/ma220supplemental/sup2fig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0" y="2209800"/>
            <a:ext cx="211455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296037"/>
              </p:ext>
            </p:extLst>
          </p:nvPr>
        </p:nvGraphicFramePr>
        <p:xfrm>
          <a:off x="2316163" y="3124200"/>
          <a:ext cx="138906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4" imgW="406048" imgH="253780" progId="Equation.DSMT4">
                  <p:embed/>
                </p:oleObj>
              </mc:Choice>
              <mc:Fallback>
                <p:oleObj name="Equation" r:id="rId4" imgW="406048" imgH="2537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3124200"/>
                        <a:ext cx="1389062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239730"/>
              </p:ext>
            </p:extLst>
          </p:nvPr>
        </p:nvGraphicFramePr>
        <p:xfrm>
          <a:off x="2733675" y="2514600"/>
          <a:ext cx="57943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6" imgW="266353" imgH="317087" progId="Equation.DSMT4">
                  <p:embed/>
                </p:oleObj>
              </mc:Choice>
              <mc:Fallback>
                <p:oleObj name="Equation" r:id="rId6" imgW="266353" imgH="31708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2514600"/>
                        <a:ext cx="579438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2" descr="http://faculty.eicc.edu/bwood/ma220supplemental/sup2fig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37509"/>
            <a:ext cx="211455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 bwMode="auto">
          <a:xfrm flipH="1">
            <a:off x="4572000" y="2438400"/>
            <a:ext cx="1219200" cy="2590800"/>
          </a:xfrm>
          <a:prstGeom prst="line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>
                <a:solidFill>
                  <a:srgbClr val="000066"/>
                </a:solidFill>
              </a:rPr>
              <a:pPr/>
              <a:t>8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48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73F9-EBCC-4A6B-BDC2-5A4CA6F0839D}" type="slidenum">
              <a:rPr lang="en-US" smtClean="0">
                <a:solidFill>
                  <a:srgbClr val="000066"/>
                </a:solidFill>
              </a:rPr>
              <a:pPr/>
              <a:t>9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285681"/>
            <a:ext cx="4844596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AX=B and linear mapping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025644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Consider linear system of  three equations</a:t>
            </a:r>
            <a:endParaRPr lang="en-SG" sz="3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69462"/>
              </p:ext>
            </p:extLst>
          </p:nvPr>
        </p:nvGraphicFramePr>
        <p:xfrm>
          <a:off x="3488089" y="1634067"/>
          <a:ext cx="1813707" cy="47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Equation" r:id="rId3" imgW="1218960" imgH="317160" progId="Equation.DSMT4">
                  <p:embed/>
                </p:oleObj>
              </mc:Choice>
              <mc:Fallback>
                <p:oleObj name="Equation" r:id="rId3" imgW="12189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8089" y="1634067"/>
                        <a:ext cx="1813707" cy="472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23622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or more </a:t>
            </a:r>
            <a:r>
              <a:rPr lang="en-US" sz="2800" dirty="0"/>
              <a:t>p</a:t>
            </a:r>
            <a:r>
              <a:rPr lang="en-US" sz="2800" dirty="0" smtClean="0"/>
              <a:t>recisely</a:t>
            </a:r>
            <a:endParaRPr lang="en-SG" sz="28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877300"/>
              </p:ext>
            </p:extLst>
          </p:nvPr>
        </p:nvGraphicFramePr>
        <p:xfrm>
          <a:off x="3433768" y="2377966"/>
          <a:ext cx="26289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5" imgW="2628900" imgH="1638300" progId="Equation.DSMT4">
                  <p:embed/>
                </p:oleObj>
              </mc:Choice>
              <mc:Fallback>
                <p:oleObj name="Equation" r:id="rId5" imgW="2628900" imgH="1638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8" y="2377966"/>
                        <a:ext cx="26289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715890"/>
              </p:ext>
            </p:extLst>
          </p:nvPr>
        </p:nvGraphicFramePr>
        <p:xfrm>
          <a:off x="6121400" y="2362200"/>
          <a:ext cx="7366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Equation" r:id="rId7" imgW="736560" imgH="1663560" progId="Equation.DSMT4">
                  <p:embed/>
                </p:oleObj>
              </mc:Choice>
              <mc:Fallback>
                <p:oleObj name="Equation" r:id="rId7" imgW="736560" imgH="1663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21400" y="2362200"/>
                        <a:ext cx="736600" cy="166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943899"/>
              </p:ext>
            </p:extLst>
          </p:nvPr>
        </p:nvGraphicFramePr>
        <p:xfrm>
          <a:off x="6948882" y="2362200"/>
          <a:ext cx="10160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Equation" r:id="rId9" imgW="1015920" imgH="1663560" progId="Equation.DSMT4">
                  <p:embed/>
                </p:oleObj>
              </mc:Choice>
              <mc:Fallback>
                <p:oleObj name="Equation" r:id="rId9" imgW="1015920" imgH="1663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48882" y="2362200"/>
                        <a:ext cx="1016000" cy="166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4572" y="4267200"/>
            <a:ext cx="7538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Now we may </a:t>
            </a:r>
            <a:r>
              <a:rPr lang="en-US" sz="2800" dirty="0" smtClean="0"/>
              <a:t>consider: </a:t>
            </a:r>
            <a:r>
              <a:rPr lang="en-US" sz="2800" dirty="0" smtClean="0"/>
              <a:t>matrix A maps  a  point</a:t>
            </a:r>
            <a:endParaRPr lang="en-SG" sz="28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268730"/>
              </p:ext>
            </p:extLst>
          </p:nvPr>
        </p:nvGraphicFramePr>
        <p:xfrm>
          <a:off x="685800" y="4876800"/>
          <a:ext cx="7366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Equation" r:id="rId11" imgW="736560" imgH="1663560" progId="Equation.DSMT4">
                  <p:embed/>
                </p:oleObj>
              </mc:Choice>
              <mc:Fallback>
                <p:oleObj name="Equation" r:id="rId11" imgW="736560" imgH="16635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76800"/>
                        <a:ext cx="7366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638613" y="5257800"/>
            <a:ext cx="1763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o a point </a:t>
            </a:r>
            <a:endParaRPr lang="en-SG" sz="2800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835181"/>
              </p:ext>
            </p:extLst>
          </p:nvPr>
        </p:nvGraphicFramePr>
        <p:xfrm>
          <a:off x="3450023" y="4949170"/>
          <a:ext cx="7239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13" imgW="723600" imgH="1663560" progId="Equation.DSMT4">
                  <p:embed/>
                </p:oleObj>
              </mc:Choice>
              <mc:Fallback>
                <p:oleObj name="Equation" r:id="rId13" imgW="723600" imgH="16635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023" y="4949170"/>
                        <a:ext cx="7239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634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u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97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v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3"/>
  <p:tag name="PICTUREFILESIZE" val="94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w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7"/>
  <p:tag name="PICTUREFILESIZE" val="118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86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u} \times \vec{v}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51"/>
  <p:tag name="PICTUREFILESIZE" val="2810"/>
</p:tagLst>
</file>

<file path=ppt/theme/theme1.xml><?xml version="1.0" encoding="utf-8"?>
<a:theme xmlns:a="http://schemas.openxmlformats.org/drawingml/2006/main" name="MA1101">
  <a:themeElements>
    <a:clrScheme name="">
      <a:dk1>
        <a:srgbClr val="000066"/>
      </a:dk1>
      <a:lt1>
        <a:srgbClr val="FFFFCC"/>
      </a:lt1>
      <a:dk2>
        <a:srgbClr val="990033"/>
      </a:dk2>
      <a:lt2>
        <a:srgbClr val="666633"/>
      </a:lt2>
      <a:accent1>
        <a:srgbClr val="339933"/>
      </a:accent1>
      <a:accent2>
        <a:srgbClr val="FF0000"/>
      </a:accent2>
      <a:accent3>
        <a:srgbClr val="FFFFE2"/>
      </a:accent3>
      <a:accent4>
        <a:srgbClr val="000056"/>
      </a:accent4>
      <a:accent5>
        <a:srgbClr val="ADCAAD"/>
      </a:accent5>
      <a:accent6>
        <a:srgbClr val="E70000"/>
      </a:accent6>
      <a:hlink>
        <a:srgbClr val="0000CC"/>
      </a:hlink>
      <a:folHlink>
        <a:srgbClr val="0000CC"/>
      </a:folHlink>
    </a:clrScheme>
    <a:fontScheme name="MA11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11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11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8">
        <a:dk1>
          <a:srgbClr val="000066"/>
        </a:dk1>
        <a:lt1>
          <a:srgbClr val="FFFFCC"/>
        </a:lt1>
        <a:dk2>
          <a:srgbClr val="990033"/>
        </a:dk2>
        <a:lt2>
          <a:srgbClr val="666633"/>
        </a:lt2>
        <a:accent1>
          <a:srgbClr val="339933"/>
        </a:accent1>
        <a:accent2>
          <a:srgbClr val="FF0000"/>
        </a:accent2>
        <a:accent3>
          <a:srgbClr val="FFFFE2"/>
        </a:accent3>
        <a:accent4>
          <a:srgbClr val="000056"/>
        </a:accent4>
        <a:accent5>
          <a:srgbClr val="ADCAAD"/>
        </a:accent5>
        <a:accent6>
          <a:srgbClr val="E70000"/>
        </a:accent6>
        <a:hlink>
          <a:srgbClr val="66FF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A1101">
  <a:themeElements>
    <a:clrScheme name="">
      <a:dk1>
        <a:srgbClr val="000066"/>
      </a:dk1>
      <a:lt1>
        <a:srgbClr val="FFFFCC"/>
      </a:lt1>
      <a:dk2>
        <a:srgbClr val="990033"/>
      </a:dk2>
      <a:lt2>
        <a:srgbClr val="666633"/>
      </a:lt2>
      <a:accent1>
        <a:srgbClr val="339933"/>
      </a:accent1>
      <a:accent2>
        <a:srgbClr val="FF0000"/>
      </a:accent2>
      <a:accent3>
        <a:srgbClr val="FFFFE2"/>
      </a:accent3>
      <a:accent4>
        <a:srgbClr val="000056"/>
      </a:accent4>
      <a:accent5>
        <a:srgbClr val="ADCAAD"/>
      </a:accent5>
      <a:accent6>
        <a:srgbClr val="E70000"/>
      </a:accent6>
      <a:hlink>
        <a:srgbClr val="0000CC"/>
      </a:hlink>
      <a:folHlink>
        <a:srgbClr val="0000CC"/>
      </a:folHlink>
    </a:clrScheme>
    <a:fontScheme name="MA11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11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11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8">
        <a:dk1>
          <a:srgbClr val="000066"/>
        </a:dk1>
        <a:lt1>
          <a:srgbClr val="FFFFCC"/>
        </a:lt1>
        <a:dk2>
          <a:srgbClr val="990033"/>
        </a:dk2>
        <a:lt2>
          <a:srgbClr val="666633"/>
        </a:lt2>
        <a:accent1>
          <a:srgbClr val="339933"/>
        </a:accent1>
        <a:accent2>
          <a:srgbClr val="FF0000"/>
        </a:accent2>
        <a:accent3>
          <a:srgbClr val="FFFFE2"/>
        </a:accent3>
        <a:accent4>
          <a:srgbClr val="000056"/>
        </a:accent4>
        <a:accent5>
          <a:srgbClr val="ADCAAD"/>
        </a:accent5>
        <a:accent6>
          <a:srgbClr val="E70000"/>
        </a:accent6>
        <a:hlink>
          <a:srgbClr val="66FF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MA1101">
  <a:themeElements>
    <a:clrScheme name="">
      <a:dk1>
        <a:srgbClr val="000066"/>
      </a:dk1>
      <a:lt1>
        <a:srgbClr val="FFFFCC"/>
      </a:lt1>
      <a:dk2>
        <a:srgbClr val="990033"/>
      </a:dk2>
      <a:lt2>
        <a:srgbClr val="666633"/>
      </a:lt2>
      <a:accent1>
        <a:srgbClr val="339933"/>
      </a:accent1>
      <a:accent2>
        <a:srgbClr val="FF0000"/>
      </a:accent2>
      <a:accent3>
        <a:srgbClr val="FFFFE2"/>
      </a:accent3>
      <a:accent4>
        <a:srgbClr val="000056"/>
      </a:accent4>
      <a:accent5>
        <a:srgbClr val="ADCAAD"/>
      </a:accent5>
      <a:accent6>
        <a:srgbClr val="E70000"/>
      </a:accent6>
      <a:hlink>
        <a:srgbClr val="0000CC"/>
      </a:hlink>
      <a:folHlink>
        <a:srgbClr val="0000CC"/>
      </a:folHlink>
    </a:clrScheme>
    <a:fontScheme name="MA11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11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11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8">
        <a:dk1>
          <a:srgbClr val="000066"/>
        </a:dk1>
        <a:lt1>
          <a:srgbClr val="FFFFCC"/>
        </a:lt1>
        <a:dk2>
          <a:srgbClr val="990033"/>
        </a:dk2>
        <a:lt2>
          <a:srgbClr val="666633"/>
        </a:lt2>
        <a:accent1>
          <a:srgbClr val="339933"/>
        </a:accent1>
        <a:accent2>
          <a:srgbClr val="FF0000"/>
        </a:accent2>
        <a:accent3>
          <a:srgbClr val="FFFFE2"/>
        </a:accent3>
        <a:accent4>
          <a:srgbClr val="000056"/>
        </a:accent4>
        <a:accent5>
          <a:srgbClr val="ADCAAD"/>
        </a:accent5>
        <a:accent6>
          <a:srgbClr val="E70000"/>
        </a:accent6>
        <a:hlink>
          <a:srgbClr val="66FF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MA1101">
  <a:themeElements>
    <a:clrScheme name="">
      <a:dk1>
        <a:srgbClr val="000066"/>
      </a:dk1>
      <a:lt1>
        <a:srgbClr val="FFFFCC"/>
      </a:lt1>
      <a:dk2>
        <a:srgbClr val="990033"/>
      </a:dk2>
      <a:lt2>
        <a:srgbClr val="666633"/>
      </a:lt2>
      <a:accent1>
        <a:srgbClr val="339933"/>
      </a:accent1>
      <a:accent2>
        <a:srgbClr val="FF0000"/>
      </a:accent2>
      <a:accent3>
        <a:srgbClr val="FFFFE2"/>
      </a:accent3>
      <a:accent4>
        <a:srgbClr val="000056"/>
      </a:accent4>
      <a:accent5>
        <a:srgbClr val="ADCAAD"/>
      </a:accent5>
      <a:accent6>
        <a:srgbClr val="E70000"/>
      </a:accent6>
      <a:hlink>
        <a:srgbClr val="0000CC"/>
      </a:hlink>
      <a:folHlink>
        <a:srgbClr val="0000CC"/>
      </a:folHlink>
    </a:clrScheme>
    <a:fontScheme name="MA11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11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11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8">
        <a:dk1>
          <a:srgbClr val="000066"/>
        </a:dk1>
        <a:lt1>
          <a:srgbClr val="FFFFCC"/>
        </a:lt1>
        <a:dk2>
          <a:srgbClr val="990033"/>
        </a:dk2>
        <a:lt2>
          <a:srgbClr val="666633"/>
        </a:lt2>
        <a:accent1>
          <a:srgbClr val="339933"/>
        </a:accent1>
        <a:accent2>
          <a:srgbClr val="FF0000"/>
        </a:accent2>
        <a:accent3>
          <a:srgbClr val="FFFFE2"/>
        </a:accent3>
        <a:accent4>
          <a:srgbClr val="000056"/>
        </a:accent4>
        <a:accent5>
          <a:srgbClr val="ADCAAD"/>
        </a:accent5>
        <a:accent6>
          <a:srgbClr val="E70000"/>
        </a:accent6>
        <a:hlink>
          <a:srgbClr val="66FF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MA1101">
  <a:themeElements>
    <a:clrScheme name="">
      <a:dk1>
        <a:srgbClr val="000066"/>
      </a:dk1>
      <a:lt1>
        <a:srgbClr val="FFFFCC"/>
      </a:lt1>
      <a:dk2>
        <a:srgbClr val="990033"/>
      </a:dk2>
      <a:lt2>
        <a:srgbClr val="666633"/>
      </a:lt2>
      <a:accent1>
        <a:srgbClr val="339933"/>
      </a:accent1>
      <a:accent2>
        <a:srgbClr val="FF0000"/>
      </a:accent2>
      <a:accent3>
        <a:srgbClr val="FFFFE2"/>
      </a:accent3>
      <a:accent4>
        <a:srgbClr val="000056"/>
      </a:accent4>
      <a:accent5>
        <a:srgbClr val="ADCAAD"/>
      </a:accent5>
      <a:accent6>
        <a:srgbClr val="E70000"/>
      </a:accent6>
      <a:hlink>
        <a:srgbClr val="0000CC"/>
      </a:hlink>
      <a:folHlink>
        <a:srgbClr val="0000CC"/>
      </a:folHlink>
    </a:clrScheme>
    <a:fontScheme name="MA11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11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11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8">
        <a:dk1>
          <a:srgbClr val="000066"/>
        </a:dk1>
        <a:lt1>
          <a:srgbClr val="FFFFCC"/>
        </a:lt1>
        <a:dk2>
          <a:srgbClr val="990033"/>
        </a:dk2>
        <a:lt2>
          <a:srgbClr val="666633"/>
        </a:lt2>
        <a:accent1>
          <a:srgbClr val="339933"/>
        </a:accent1>
        <a:accent2>
          <a:srgbClr val="FF0000"/>
        </a:accent2>
        <a:accent3>
          <a:srgbClr val="FFFFE2"/>
        </a:accent3>
        <a:accent4>
          <a:srgbClr val="000056"/>
        </a:accent4>
        <a:accent5>
          <a:srgbClr val="ADCAAD"/>
        </a:accent5>
        <a:accent6>
          <a:srgbClr val="E70000"/>
        </a:accent6>
        <a:hlink>
          <a:srgbClr val="66FF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MA1101">
  <a:themeElements>
    <a:clrScheme name="">
      <a:dk1>
        <a:srgbClr val="000066"/>
      </a:dk1>
      <a:lt1>
        <a:srgbClr val="FFFFCC"/>
      </a:lt1>
      <a:dk2>
        <a:srgbClr val="990033"/>
      </a:dk2>
      <a:lt2>
        <a:srgbClr val="666633"/>
      </a:lt2>
      <a:accent1>
        <a:srgbClr val="339933"/>
      </a:accent1>
      <a:accent2>
        <a:srgbClr val="FF0000"/>
      </a:accent2>
      <a:accent3>
        <a:srgbClr val="FFFFE2"/>
      </a:accent3>
      <a:accent4>
        <a:srgbClr val="000056"/>
      </a:accent4>
      <a:accent5>
        <a:srgbClr val="ADCAAD"/>
      </a:accent5>
      <a:accent6>
        <a:srgbClr val="E70000"/>
      </a:accent6>
      <a:hlink>
        <a:srgbClr val="0000CC"/>
      </a:hlink>
      <a:folHlink>
        <a:srgbClr val="0000CC"/>
      </a:folHlink>
    </a:clrScheme>
    <a:fontScheme name="MA11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11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11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8">
        <a:dk1>
          <a:srgbClr val="000066"/>
        </a:dk1>
        <a:lt1>
          <a:srgbClr val="FFFFCC"/>
        </a:lt1>
        <a:dk2>
          <a:srgbClr val="990033"/>
        </a:dk2>
        <a:lt2>
          <a:srgbClr val="666633"/>
        </a:lt2>
        <a:accent1>
          <a:srgbClr val="339933"/>
        </a:accent1>
        <a:accent2>
          <a:srgbClr val="FF0000"/>
        </a:accent2>
        <a:accent3>
          <a:srgbClr val="FFFFE2"/>
        </a:accent3>
        <a:accent4>
          <a:srgbClr val="000056"/>
        </a:accent4>
        <a:accent5>
          <a:srgbClr val="ADCAAD"/>
        </a:accent5>
        <a:accent6>
          <a:srgbClr val="E70000"/>
        </a:accent6>
        <a:hlink>
          <a:srgbClr val="66FF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MA1101">
  <a:themeElements>
    <a:clrScheme name="">
      <a:dk1>
        <a:srgbClr val="000066"/>
      </a:dk1>
      <a:lt1>
        <a:srgbClr val="FFFFCC"/>
      </a:lt1>
      <a:dk2>
        <a:srgbClr val="990033"/>
      </a:dk2>
      <a:lt2>
        <a:srgbClr val="666633"/>
      </a:lt2>
      <a:accent1>
        <a:srgbClr val="339933"/>
      </a:accent1>
      <a:accent2>
        <a:srgbClr val="FF0000"/>
      </a:accent2>
      <a:accent3>
        <a:srgbClr val="FFFFE2"/>
      </a:accent3>
      <a:accent4>
        <a:srgbClr val="000056"/>
      </a:accent4>
      <a:accent5>
        <a:srgbClr val="ADCAAD"/>
      </a:accent5>
      <a:accent6>
        <a:srgbClr val="E70000"/>
      </a:accent6>
      <a:hlink>
        <a:srgbClr val="0000CC"/>
      </a:hlink>
      <a:folHlink>
        <a:srgbClr val="0000CC"/>
      </a:folHlink>
    </a:clrScheme>
    <a:fontScheme name="MA11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11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11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8">
        <a:dk1>
          <a:srgbClr val="000066"/>
        </a:dk1>
        <a:lt1>
          <a:srgbClr val="FFFFCC"/>
        </a:lt1>
        <a:dk2>
          <a:srgbClr val="990033"/>
        </a:dk2>
        <a:lt2>
          <a:srgbClr val="666633"/>
        </a:lt2>
        <a:accent1>
          <a:srgbClr val="339933"/>
        </a:accent1>
        <a:accent2>
          <a:srgbClr val="FF0000"/>
        </a:accent2>
        <a:accent3>
          <a:srgbClr val="FFFFE2"/>
        </a:accent3>
        <a:accent4>
          <a:srgbClr val="000056"/>
        </a:accent4>
        <a:accent5>
          <a:srgbClr val="ADCAAD"/>
        </a:accent5>
        <a:accent6>
          <a:srgbClr val="E70000"/>
        </a:accent6>
        <a:hlink>
          <a:srgbClr val="66FF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500</Words>
  <Application>Microsoft Office PowerPoint</Application>
  <PresentationFormat>On-screen Show (4:3)</PresentationFormat>
  <Paragraphs>99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7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MA1101</vt:lpstr>
      <vt:lpstr>1_MA1101</vt:lpstr>
      <vt:lpstr>2_MA1101</vt:lpstr>
      <vt:lpstr>3_MA1101</vt:lpstr>
      <vt:lpstr>4_MA1101</vt:lpstr>
      <vt:lpstr>5_MA1101</vt:lpstr>
      <vt:lpstr>6_MA1101</vt:lpstr>
      <vt:lpstr>Equation</vt:lpstr>
      <vt:lpstr>MathType 6.0 Equation</vt:lpstr>
      <vt:lpstr>PowerPoint Presentation</vt:lpstr>
      <vt:lpstr>Example </vt:lpstr>
      <vt:lpstr>Example </vt:lpstr>
      <vt:lpstr>  Volume and Determinant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Chew Tuan Seng</dc:creator>
  <cp:lastModifiedBy>Fujitsu</cp:lastModifiedBy>
  <cp:revision>19</cp:revision>
  <dcterms:created xsi:type="dcterms:W3CDTF">2014-03-17T05:40:24Z</dcterms:created>
  <dcterms:modified xsi:type="dcterms:W3CDTF">2014-03-17T15:38:17Z</dcterms:modified>
</cp:coreProperties>
</file>