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71" r:id="rId3"/>
    <p:sldId id="270" r:id="rId4"/>
    <p:sldId id="256" r:id="rId5"/>
    <p:sldId id="265" r:id="rId6"/>
    <p:sldId id="273" r:id="rId7"/>
    <p:sldId id="272" r:id="rId8"/>
    <p:sldId id="263" r:id="rId9"/>
    <p:sldId id="259" r:id="rId10"/>
    <p:sldId id="260" r:id="rId11"/>
    <p:sldId id="267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62" d="100"/>
          <a:sy n="62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NUL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E84D-CA1B-417F-87C2-A84C00E42EAC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931C-9174-4DF0-91A9-F1FD9711838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153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D0B7-3D60-4B0E-814D-0E50F4AC8A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76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2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242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5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0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7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7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80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36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0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CB5B-BD87-4F01-9166-333625A11CBB}" type="datetimeFigureOut">
              <a:rPr lang="en-SG" smtClean="0"/>
              <a:t>16/2/2014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9BDD-1366-4479-91FD-097004C62DC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26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7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66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.wmf"/><Relationship Id="rId19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1.e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4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53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653952" cy="676275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Case 2</a:t>
            </a:r>
          </a:p>
        </p:txBody>
      </p:sp>
      <p:graphicFrame>
        <p:nvGraphicFramePr>
          <p:cNvPr id="14338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40386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0" cy="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Chew T S MA1506-14 Chapter 3</a:t>
            </a:r>
            <a:endParaRPr lang="en-US" dirty="0"/>
          </a:p>
        </p:txBody>
      </p:sp>
      <p:sp>
        <p:nvSpPr>
          <p:cNvPr id="143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BA2FC-4CF1-49CF-86C8-F532BD9D0F51}" type="slidenum">
              <a:rPr lang="en-US"/>
              <a:pPr/>
              <a:t>1</a:t>
            </a:fld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586377"/>
              </p:ext>
            </p:extLst>
          </p:nvPr>
        </p:nvGraphicFramePr>
        <p:xfrm>
          <a:off x="323528" y="3501008"/>
          <a:ext cx="8216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4" imgW="8216640" imgH="1091880" progId="Equation.DSMT4">
                  <p:embed/>
                </p:oleObj>
              </mc:Choice>
              <mc:Fallback>
                <p:oleObj name="Equation" r:id="rId4" imgW="82166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01008"/>
                        <a:ext cx="8216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79712" y="1628800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6" imgW="3594100" imgH="457200" progId="Equation.DSMT4">
                  <p:embed/>
                </p:oleObj>
              </mc:Choice>
              <mc:Fallback>
                <p:oleObj name="Equation" r:id="rId6" imgW="359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71800" y="47667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8" imgW="1130300" imgH="914400" progId="Equation.DSMT4">
                  <p:embed/>
                </p:oleObj>
              </mc:Choice>
              <mc:Fallback>
                <p:oleObj name="Equation" r:id="rId8" imgW="1130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6672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31640" y="537321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99897"/>
              </p:ext>
            </p:extLst>
          </p:nvPr>
        </p:nvGraphicFramePr>
        <p:xfrm>
          <a:off x="2487613" y="5151438"/>
          <a:ext cx="179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10" imgW="1790640" imgH="888840" progId="Equation.DSMT4">
                  <p:embed/>
                </p:oleObj>
              </mc:Choice>
              <mc:Fallback>
                <p:oleObj name="Equation" r:id="rId10" imgW="1790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151438"/>
                        <a:ext cx="17907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58697"/>
              </p:ext>
            </p:extLst>
          </p:nvPr>
        </p:nvGraphicFramePr>
        <p:xfrm>
          <a:off x="395536" y="2276872"/>
          <a:ext cx="7493001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12" imgW="7492680" imgH="1091880" progId="Equation.DSMT4">
                  <p:embed/>
                </p:oleObj>
              </mc:Choice>
              <mc:Fallback>
                <p:oleObj name="Equation" r:id="rId12" imgW="74926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7493001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501317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Warning:</a:t>
            </a:r>
            <a:endParaRPr lang="en-S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96585"/>
              </p:ext>
            </p:extLst>
          </p:nvPr>
        </p:nvGraphicFramePr>
        <p:xfrm>
          <a:off x="6516216" y="4975592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4" imgW="1079280" imgH="444240" progId="Equation.DSMT4">
                  <p:embed/>
                </p:oleObj>
              </mc:Choice>
              <mc:Fallback>
                <p:oleObj name="Equation" r:id="rId14" imgW="1079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16216" y="4975592"/>
                        <a:ext cx="1079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10012"/>
              </p:ext>
            </p:extLst>
          </p:nvPr>
        </p:nvGraphicFramePr>
        <p:xfrm>
          <a:off x="6455370" y="5634826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6" imgW="1993680" imgH="444240" progId="Equation.DSMT4">
                  <p:embed/>
                </p:oleObj>
              </mc:Choice>
              <mc:Fallback>
                <p:oleObj name="Equation" r:id="rId16" imgW="1993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55370" y="5634826"/>
                        <a:ext cx="1993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1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5" y="56320"/>
            <a:ext cx="8126651" cy="680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8344" y="8367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S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0050" y="4931628"/>
            <a:ext cx="0" cy="170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3568" y="652534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6237312"/>
            <a:ext cx="23762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5877272"/>
            <a:ext cx="23762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84608"/>
              </p:ext>
            </p:extLst>
          </p:nvPr>
        </p:nvGraphicFramePr>
        <p:xfrm>
          <a:off x="319460" y="6072212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368280" imgH="330120" progId="Equation.DSMT4">
                  <p:embed/>
                </p:oleObj>
              </mc:Choice>
              <mc:Fallback>
                <p:oleObj name="Equation" r:id="rId4" imgW="36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460" y="6072212"/>
                        <a:ext cx="368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40390"/>
              </p:ext>
            </p:extLst>
          </p:nvPr>
        </p:nvGraphicFramePr>
        <p:xfrm>
          <a:off x="264468" y="5616932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6" imgW="419040" imgH="330120" progId="Equation.DSMT4">
                  <p:embed/>
                </p:oleObj>
              </mc:Choice>
              <mc:Fallback>
                <p:oleObj name="Equation" r:id="rId6" imgW="419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468" y="5616932"/>
                        <a:ext cx="419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524328" y="450912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68344" y="37170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80312" y="4005064"/>
            <a:ext cx="16561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04831"/>
              </p:ext>
            </p:extLst>
          </p:nvPr>
        </p:nvGraphicFramePr>
        <p:xfrm>
          <a:off x="7321128" y="3839964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8" imgW="203040" imgH="330120" progId="Equation.DSMT4">
                  <p:embed/>
                </p:oleObj>
              </mc:Choice>
              <mc:Fallback>
                <p:oleObj name="Equation" r:id="rId8" imgW="203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21128" y="3839964"/>
                        <a:ext cx="203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9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7200800" cy="650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660232" y="3356992"/>
            <a:ext cx="72008" cy="314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98920" y="5805264"/>
            <a:ext cx="2437576" cy="316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24600" y="4581128"/>
            <a:ext cx="25202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24600" y="5381600"/>
            <a:ext cx="25202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42207"/>
              </p:ext>
            </p:extLst>
          </p:nvPr>
        </p:nvGraphicFramePr>
        <p:xfrm>
          <a:off x="6308700" y="5640164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4" imgW="215640" imgH="330120" progId="Equation.DSMT4">
                  <p:embed/>
                </p:oleObj>
              </mc:Choice>
              <mc:Fallback>
                <p:oleObj name="Equation" r:id="rId4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8700" y="5640164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19032"/>
              </p:ext>
            </p:extLst>
          </p:nvPr>
        </p:nvGraphicFramePr>
        <p:xfrm>
          <a:off x="6310352" y="5216500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6" imgW="203040" imgH="330120" progId="Equation.DSMT4">
                  <p:embed/>
                </p:oleObj>
              </mc:Choice>
              <mc:Fallback>
                <p:oleObj name="Equation" r:id="rId6" imgW="203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0352" y="5216500"/>
                        <a:ext cx="203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56842"/>
              </p:ext>
            </p:extLst>
          </p:nvPr>
        </p:nvGraphicFramePr>
        <p:xfrm>
          <a:off x="6219572" y="4416028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8" imgW="368280" imgH="330120" progId="Equation.DSMT4">
                  <p:embed/>
                </p:oleObj>
              </mc:Choice>
              <mc:Fallback>
                <p:oleObj name="Equation" r:id="rId8" imgW="36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9572" y="4416028"/>
                        <a:ext cx="368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15159"/>
              </p:ext>
            </p:extLst>
          </p:nvPr>
        </p:nvGraphicFramePr>
        <p:xfrm>
          <a:off x="6598920" y="116632"/>
          <a:ext cx="2167012" cy="65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0" imgW="2958840" imgH="888840" progId="Equation.DSMT4">
                  <p:embed/>
                </p:oleObj>
              </mc:Choice>
              <mc:Fallback>
                <p:oleObj name="Equation" r:id="rId10" imgW="29588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98920" y="116632"/>
                        <a:ext cx="2167012" cy="651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98850"/>
              </p:ext>
            </p:extLst>
          </p:nvPr>
        </p:nvGraphicFramePr>
        <p:xfrm>
          <a:off x="6493708" y="1052736"/>
          <a:ext cx="2376264" cy="35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2" imgW="2844720" imgH="419040" progId="Equation.DSMT4">
                  <p:embed/>
                </p:oleObj>
              </mc:Choice>
              <mc:Fallback>
                <p:oleObj name="Equation" r:id="rId12" imgW="2844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93708" y="1052736"/>
                        <a:ext cx="2376264" cy="35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34061"/>
              </p:ext>
            </p:extLst>
          </p:nvPr>
        </p:nvGraphicFramePr>
        <p:xfrm>
          <a:off x="6267896" y="1412776"/>
          <a:ext cx="276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4" imgW="2768400" imgH="342720" progId="Equation.DSMT4">
                  <p:embed/>
                </p:oleObj>
              </mc:Choice>
              <mc:Fallback>
                <p:oleObj name="Equation" r:id="rId14" imgW="2768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67896" y="1412776"/>
                        <a:ext cx="276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0496"/>
              </p:ext>
            </p:extLst>
          </p:nvPr>
        </p:nvGraphicFramePr>
        <p:xfrm>
          <a:off x="6267896" y="1844824"/>
          <a:ext cx="276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16" imgW="2768400" imgH="342720" progId="Equation.DSMT4">
                  <p:embed/>
                </p:oleObj>
              </mc:Choice>
              <mc:Fallback>
                <p:oleObj name="Equation" r:id="rId16" imgW="2768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67896" y="1844824"/>
                        <a:ext cx="276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22805"/>
              </p:ext>
            </p:extLst>
          </p:nvPr>
        </p:nvGraphicFramePr>
        <p:xfrm>
          <a:off x="179388" y="3455988"/>
          <a:ext cx="22320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8" imgW="3390840" imgH="2006280" progId="Equation.DSMT4">
                  <p:embed/>
                </p:oleObj>
              </mc:Choice>
              <mc:Fallback>
                <p:oleObj name="Equation" r:id="rId18" imgW="339084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9388" y="3455988"/>
                        <a:ext cx="223202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5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1"/>
            <a:ext cx="7714754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27" y="-13017"/>
            <a:ext cx="8974163" cy="65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3707"/>
              </p:ext>
            </p:extLst>
          </p:nvPr>
        </p:nvGraphicFramePr>
        <p:xfrm>
          <a:off x="1564456" y="1916832"/>
          <a:ext cx="539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3" imgW="5397500" imgH="889000" progId="Equation.DSMT4">
                  <p:embed/>
                </p:oleObj>
              </mc:Choice>
              <mc:Fallback>
                <p:oleObj name="Equation" r:id="rId3" imgW="53975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456" y="1916832"/>
                        <a:ext cx="5397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V="1">
            <a:off x="1403648" y="3861048"/>
            <a:ext cx="5544616" cy="7200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87824" y="4077072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5" imgW="330057" imgH="444307" progId="Equation.DSMT4">
                  <p:embed/>
                </p:oleObj>
              </mc:Choice>
              <mc:Fallback>
                <p:oleObj name="Equation" r:id="rId5" imgW="33005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77072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92080" y="4077072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7" imgW="368140" imgH="444307" progId="Equation.DSMT4">
                  <p:embed/>
                </p:oleObj>
              </mc:Choice>
              <mc:Fallback>
                <p:oleObj name="Equation" r:id="rId7" imgW="36814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77072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37270"/>
              </p:ext>
            </p:extLst>
          </p:nvPr>
        </p:nvGraphicFramePr>
        <p:xfrm>
          <a:off x="613110" y="980728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9" imgW="3594100" imgH="457200" progId="Equation.DSMT4">
                  <p:embed/>
                </p:oleObj>
              </mc:Choice>
              <mc:Fallback>
                <p:oleObj name="Equation" r:id="rId9" imgW="359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0" y="980728"/>
                        <a:ext cx="359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56176" y="4293096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1" imgW="1130300" imgH="889000" progId="Equation.DSMT4">
                  <p:embed/>
                </p:oleObj>
              </mc:Choice>
              <mc:Fallback>
                <p:oleObj name="Equation" r:id="rId11" imgW="1130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293096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779912" y="4293096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3" imgW="1143000" imgH="889000" progId="Equation.DSMT4">
                  <p:embed/>
                </p:oleObj>
              </mc:Choice>
              <mc:Fallback>
                <p:oleObj name="Equation" r:id="rId13" imgW="11430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4" name="Object 8"/>
          <p:cNvGraphicFramePr>
            <a:graphicFrameLocks noChangeAspect="1"/>
          </p:cNvGraphicFramePr>
          <p:nvPr/>
        </p:nvGraphicFramePr>
        <p:xfrm>
          <a:off x="1331640" y="4293096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5" imgW="1130300" imgH="889000" progId="Equation.DSMT4">
                  <p:embed/>
                </p:oleObj>
              </mc:Choice>
              <mc:Fallback>
                <p:oleObj name="Equation" r:id="rId15" imgW="1130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5400000">
            <a:off x="2951820" y="3897052"/>
            <a:ext cx="3600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5256076" y="3897052"/>
            <a:ext cx="3600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164288" y="35730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493670"/>
              </p:ext>
            </p:extLst>
          </p:nvPr>
        </p:nvGraphicFramePr>
        <p:xfrm>
          <a:off x="364480" y="5229200"/>
          <a:ext cx="881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16" imgW="8813520" imgH="457200" progId="Equation.DSMT4">
                  <p:embed/>
                </p:oleObj>
              </mc:Choice>
              <mc:Fallback>
                <p:oleObj name="Equation" r:id="rId16" imgW="8813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480" y="5229200"/>
                        <a:ext cx="8813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50374"/>
              </p:ext>
            </p:extLst>
          </p:nvPr>
        </p:nvGraphicFramePr>
        <p:xfrm>
          <a:off x="203200" y="5877272"/>
          <a:ext cx="894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18" imgW="8940600" imgH="457200" progId="Equation.DSMT4">
                  <p:embed/>
                </p:oleObj>
              </mc:Choice>
              <mc:Fallback>
                <p:oleObj name="Equation" r:id="rId18" imgW="894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3200" y="5877272"/>
                        <a:ext cx="894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1774" y="2164214"/>
            <a:ext cx="1534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 See the last</a:t>
            </a:r>
          </a:p>
          <a:p>
            <a:r>
              <a:rPr lang="en-US" dirty="0" smtClean="0"/>
              <a:t> two examples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76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Chew T S MA1506-14 Chapter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3147-3293-4746-8AF9-66584B9829F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40346" y="3428206"/>
            <a:ext cx="388843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483768" y="5301208"/>
            <a:ext cx="4536504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483768" y="2708920"/>
            <a:ext cx="4104456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2483768" y="4293096"/>
            <a:ext cx="4176464" cy="720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11778820">
            <a:off x="2382582" y="1644948"/>
            <a:ext cx="4349663" cy="928405"/>
          </a:xfrm>
          <a:prstGeom prst="arc">
            <a:avLst>
              <a:gd name="adj1" fmla="val 14472669"/>
              <a:gd name="adj2" fmla="val 2147137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c 14"/>
          <p:cNvSpPr/>
          <p:nvPr/>
        </p:nvSpPr>
        <p:spPr bwMode="auto">
          <a:xfrm rot="19539022">
            <a:off x="1029116" y="3417358"/>
            <a:ext cx="4908571" cy="1976203"/>
          </a:xfrm>
          <a:prstGeom prst="arc">
            <a:avLst>
              <a:gd name="adj1" fmla="val 14472669"/>
              <a:gd name="adj2" fmla="val 2101199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2699162" flipV="1">
            <a:off x="2246716" y="5054608"/>
            <a:ext cx="3046565" cy="509034"/>
          </a:xfrm>
          <a:prstGeom prst="arc">
            <a:avLst>
              <a:gd name="adj1" fmla="val 14472669"/>
              <a:gd name="adj2" fmla="val 2154234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195736" y="908720"/>
            <a:ext cx="576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092280" y="4941168"/>
            <a:ext cx="42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051720" y="414908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330057" imgH="444307" progId="Equation.DSMT4">
                  <p:embed/>
                </p:oleObj>
              </mc:Choice>
              <mc:Fallback>
                <p:oleObj name="Equation" r:id="rId4" imgW="33005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49080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907704" y="270892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6" imgW="368140" imgH="444307" progId="Equation.DSMT4">
                  <p:embed/>
                </p:oleObj>
              </mc:Choice>
              <mc:Fallback>
                <p:oleObj name="Equation" r:id="rId6" imgW="36814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08920"/>
                        <a:ext cx="36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1520" y="2276872"/>
            <a:ext cx="20882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equi soln stable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79512" y="4005064"/>
            <a:ext cx="19077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equi soln unstable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3923928" y="83671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8" imgW="1130300" imgH="914400" progId="Equation.DSMT4">
                  <p:embed/>
                </p:oleObj>
              </mc:Choice>
              <mc:Fallback>
                <p:oleObj name="Equation" r:id="rId8" imgW="1130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836712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rc 23"/>
          <p:cNvSpPr/>
          <p:nvPr/>
        </p:nvSpPr>
        <p:spPr bwMode="auto">
          <a:xfrm rot="7325871">
            <a:off x="4485040" y="1909072"/>
            <a:ext cx="487520" cy="914400"/>
          </a:xfrm>
          <a:prstGeom prst="arc">
            <a:avLst>
              <a:gd name="adj1" fmla="val 17758553"/>
              <a:gd name="adj2" fmla="val 2114140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rc 24"/>
          <p:cNvSpPr/>
          <p:nvPr/>
        </p:nvSpPr>
        <p:spPr bwMode="auto">
          <a:xfrm rot="7325871">
            <a:off x="3836967" y="4466575"/>
            <a:ext cx="487520" cy="914400"/>
          </a:xfrm>
          <a:prstGeom prst="arc">
            <a:avLst>
              <a:gd name="adj1" fmla="val 17758553"/>
              <a:gd name="adj2" fmla="val 2114140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188640"/>
            <a:ext cx="1368152" cy="36004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1400" dirty="0" smtClean="0"/>
              <a:t>3.4 Harvesting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4518" y="184305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B/s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2892" y="189540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1305" y="3171280"/>
            <a:ext cx="147433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Good region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2958" y="3769876"/>
            <a:ext cx="217948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able to bounce 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472514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6411" y="337621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21046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3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642626" y="5568056"/>
            <a:ext cx="8218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have to ensure that the # of fish is not in the region 1, </a:t>
            </a:r>
          </a:p>
          <a:p>
            <a:r>
              <a:rPr lang="en-US" sz="2400" dirty="0" smtClean="0"/>
              <a:t>since in this case , eventually,  the population of fish will be zero.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44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6632"/>
            <a:ext cx="6552727" cy="664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300192" y="3284984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27067" y="530120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2552" y="617368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2552" y="450912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88360" y="4077072"/>
            <a:ext cx="42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03539"/>
              </p:ext>
            </p:extLst>
          </p:nvPr>
        </p:nvGraphicFramePr>
        <p:xfrm>
          <a:off x="6588224" y="3938166"/>
          <a:ext cx="5746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711000" imgH="342720" progId="Equation.DSMT4">
                  <p:embed/>
                </p:oleObj>
              </mc:Choice>
              <mc:Fallback>
                <p:oleObj name="Equation" r:id="rId4" imgW="711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8224" y="3938166"/>
                        <a:ext cx="574675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02526"/>
              </p:ext>
            </p:extLst>
          </p:nvPr>
        </p:nvGraphicFramePr>
        <p:xfrm>
          <a:off x="5573948" y="5078958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330120" imgH="444240" progId="Equation.DSMT4">
                  <p:embed/>
                </p:oleObj>
              </mc:Choice>
              <mc:Fallback>
                <p:oleObj name="Equation" r:id="rId6" imgW="33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3948" y="5078958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05189"/>
              </p:ext>
            </p:extLst>
          </p:nvPr>
        </p:nvGraphicFramePr>
        <p:xfrm>
          <a:off x="5640875" y="428687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368280" imgH="444240" progId="Equation.DSMT4">
                  <p:embed/>
                </p:oleObj>
              </mc:Choice>
              <mc:Fallback>
                <p:oleObj name="Equation" r:id="rId8" imgW="36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0875" y="4286870"/>
                        <a:ext cx="368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211960" y="908720"/>
            <a:ext cx="18151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91680" y="1916832"/>
            <a:ext cx="1944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386" y="2204864"/>
            <a:ext cx="31799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56723"/>
              </p:ext>
            </p:extLst>
          </p:nvPr>
        </p:nvGraphicFramePr>
        <p:xfrm>
          <a:off x="6890171" y="1850550"/>
          <a:ext cx="2253829" cy="70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0" imgW="2908080" imgH="914400" progId="Equation.DSMT4">
                  <p:embed/>
                </p:oleObj>
              </mc:Choice>
              <mc:Fallback>
                <p:oleObj name="Equation" r:id="rId10" imgW="2908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0171" y="1850550"/>
                        <a:ext cx="2253829" cy="708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92552" y="2557533"/>
            <a:ext cx="3238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population </a:t>
            </a:r>
          </a:p>
          <a:p>
            <a:r>
              <a:rPr lang="en-US" sz="2400" dirty="0" smtClean="0"/>
              <a:t>under harvesting model </a:t>
            </a:r>
          </a:p>
          <a:p>
            <a:r>
              <a:rPr lang="en-US" sz="2400" dirty="0" smtClean="0"/>
              <a:t>is B/s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0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9221089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987824" y="1268760"/>
            <a:ext cx="18022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80112" y="1259326"/>
            <a:ext cx="2736304" cy="94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1441223"/>
            <a:ext cx="18022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600" y="3861048"/>
            <a:ext cx="21602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27551" y="1628800"/>
            <a:ext cx="299657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92693" y="3836866"/>
            <a:ext cx="18022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36597" y="1844824"/>
            <a:ext cx="33317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1354" y="4293096"/>
            <a:ext cx="1198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960971"/>
              </p:ext>
            </p:extLst>
          </p:nvPr>
        </p:nvGraphicFramePr>
        <p:xfrm>
          <a:off x="4394773" y="222489"/>
          <a:ext cx="4594633" cy="65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6260760" imgH="888840" progId="Equation.DSMT4">
                  <p:embed/>
                </p:oleObj>
              </mc:Choice>
              <mc:Fallback>
                <p:oleObj name="Equation" r:id="rId4" imgW="6260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773" y="222489"/>
                        <a:ext cx="4594633" cy="65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91164"/>
              </p:ext>
            </p:extLst>
          </p:nvPr>
        </p:nvGraphicFramePr>
        <p:xfrm>
          <a:off x="6623720" y="3861048"/>
          <a:ext cx="2520280" cy="73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6" imgW="3047760" imgH="888840" progId="Equation.DSMT4">
                  <p:embed/>
                </p:oleObj>
              </mc:Choice>
              <mc:Fallback>
                <p:oleObj name="Equation" r:id="rId6" imgW="3047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3720" y="3861048"/>
                        <a:ext cx="2520280" cy="735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7668344" y="242088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52320" y="2852936"/>
            <a:ext cx="169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52320" y="3212976"/>
            <a:ext cx="169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04720" y="3653408"/>
            <a:ext cx="169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52320" y="256490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26474"/>
              </p:ext>
            </p:extLst>
          </p:nvPr>
        </p:nvGraphicFramePr>
        <p:xfrm>
          <a:off x="7259772" y="3032956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8" imgW="330120" imgH="444240" progId="Equation.DSMT4">
                  <p:embed/>
                </p:oleObj>
              </mc:Choice>
              <mc:Fallback>
                <p:oleObj name="Equation" r:id="rId8" imgW="33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9772" y="3032956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36158"/>
              </p:ext>
            </p:extLst>
          </p:nvPr>
        </p:nvGraphicFramePr>
        <p:xfrm>
          <a:off x="7236420" y="2630686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10" imgW="368280" imgH="444240" progId="Equation.DSMT4">
                  <p:embed/>
                </p:oleObj>
              </mc:Choice>
              <mc:Fallback>
                <p:oleObj name="Equation" r:id="rId10" imgW="36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6420" y="2630686"/>
                        <a:ext cx="368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48856"/>
              </p:ext>
            </p:extLst>
          </p:nvPr>
        </p:nvGraphicFramePr>
        <p:xfrm>
          <a:off x="7847118" y="2240151"/>
          <a:ext cx="244588" cy="61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2" imgW="355320" imgH="888840" progId="Equation.DSMT4">
                  <p:embed/>
                </p:oleObj>
              </mc:Choice>
              <mc:Fallback>
                <p:oleObj name="Equation" r:id="rId12" imgW="355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47118" y="2240151"/>
                        <a:ext cx="244588" cy="61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07040"/>
              </p:ext>
            </p:extLst>
          </p:nvPr>
        </p:nvGraphicFramePr>
        <p:xfrm>
          <a:off x="4136154" y="5877272"/>
          <a:ext cx="965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4" imgW="660240" imgH="444240" progId="Equation.DSMT4">
                  <p:embed/>
                </p:oleObj>
              </mc:Choice>
              <mc:Fallback>
                <p:oleObj name="Equation" r:id="rId14" imgW="66024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154" y="5877272"/>
                        <a:ext cx="965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838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2971800"/>
            <a:ext cx="6429375" cy="319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832" y="6381750"/>
            <a:ext cx="2895600" cy="457200"/>
          </a:xfrm>
        </p:spPr>
        <p:txBody>
          <a:bodyPr/>
          <a:lstStyle/>
          <a:p>
            <a:r>
              <a:rPr lang="fr-FR" smtClean="0"/>
              <a:t>Chew T S MA1506-14 Chapter 3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52320" y="188640"/>
            <a:ext cx="1368152" cy="3600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smtClean="0"/>
              <a:t>3.4 Harvesting</a:t>
            </a: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3721-89FC-460F-B1B6-9E56E85C53B0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257675" y="1052736"/>
            <a:ext cx="269058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71562" y="1340768"/>
            <a:ext cx="76413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99792" y="1340768"/>
            <a:ext cx="32403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123728" y="1916832"/>
            <a:ext cx="180020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24128" y="2204864"/>
            <a:ext cx="13681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71562" y="2492896"/>
            <a:ext cx="58767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71562" y="2914650"/>
            <a:ext cx="76413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99992" y="3356992"/>
            <a:ext cx="1102977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940152" y="3356992"/>
            <a:ext cx="4680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835696" y="4568552"/>
            <a:ext cx="118813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32514"/>
              </p:ext>
            </p:extLst>
          </p:nvPr>
        </p:nvGraphicFramePr>
        <p:xfrm>
          <a:off x="7500937" y="3501008"/>
          <a:ext cx="1581024" cy="71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2273040" imgH="1028520" progId="Equation.DSMT4">
                  <p:embed/>
                </p:oleObj>
              </mc:Choice>
              <mc:Fallback>
                <p:oleObj name="Equation" r:id="rId5" imgW="22730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0937" y="3501008"/>
                        <a:ext cx="1581024" cy="7154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1835696" y="3356992"/>
            <a:ext cx="2174217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919442" y="1985739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919442" y="2496716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19442" y="3140968"/>
            <a:ext cx="1143322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239448" y="175490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B/S</a:t>
            </a:r>
            <a:endParaRPr lang="en-US" sz="2400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81754"/>
              </p:ext>
            </p:extLst>
          </p:nvPr>
        </p:nvGraphicFramePr>
        <p:xfrm>
          <a:off x="7316787" y="2270646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368280" imgH="444240" progId="Equation.DSMT4">
                  <p:embed/>
                </p:oleObj>
              </mc:Choice>
              <mc:Fallback>
                <p:oleObj name="Equation" r:id="rId7" imgW="36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6787" y="2270646"/>
                        <a:ext cx="368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42872"/>
              </p:ext>
            </p:extLst>
          </p:nvPr>
        </p:nvGraphicFramePr>
        <p:xfrm>
          <a:off x="7335837" y="2971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330120" imgH="444240" progId="Equation.DSMT4">
                  <p:embed/>
                </p:oleObj>
              </mc:Choice>
              <mc:Fallback>
                <p:oleObj name="Equation" r:id="rId9" imgW="33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5837" y="2971800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4821"/>
              </p:ext>
            </p:extLst>
          </p:nvPr>
        </p:nvGraphicFramePr>
        <p:xfrm>
          <a:off x="7907287" y="728764"/>
          <a:ext cx="800931" cy="64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1" imgW="1130300" imgH="914400" progId="Equation.DSMT4">
                  <p:embed/>
                </p:oleObj>
              </mc:Choice>
              <mc:Fallback>
                <p:oleObj name="Equation" r:id="rId11" imgW="1130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287" y="728764"/>
                        <a:ext cx="800931" cy="647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919442" y="134076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3367"/>
              </p:ext>
            </p:extLst>
          </p:nvPr>
        </p:nvGraphicFramePr>
        <p:xfrm>
          <a:off x="2267744" y="1028547"/>
          <a:ext cx="3672425" cy="59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2336760" imgH="380880" progId="Equation.DSMT4">
                  <p:embed/>
                </p:oleObj>
              </mc:Choice>
              <mc:Fallback>
                <p:oleObj name="Equation" r:id="rId3" imgW="2336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028547"/>
                        <a:ext cx="3672425" cy="59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04664"/>
            <a:ext cx="138454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Recall </a:t>
            </a:r>
            <a:endParaRPr lang="en-SG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44824"/>
            <a:ext cx="8509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that one of the root </a:t>
            </a:r>
            <a:r>
              <a:rPr lang="el-GR" sz="3200" dirty="0" smtClean="0"/>
              <a:t> </a:t>
            </a:r>
            <a:r>
              <a:rPr lang="en-US" sz="3200" dirty="0" smtClean="0"/>
              <a:t>   is known, and a, b 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re also given. How to find the constant c</a:t>
            </a:r>
            <a:endParaRPr lang="en-S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9133" y="2920588"/>
            <a:ext cx="286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known  that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39428"/>
              </p:ext>
            </p:extLst>
          </p:nvPr>
        </p:nvGraphicFramePr>
        <p:xfrm>
          <a:off x="5220072" y="1932469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368280" imgH="444240" progId="Equation.DSMT4">
                  <p:embed/>
                </p:oleObj>
              </mc:Choice>
              <mc:Fallback>
                <p:oleObj name="Equation" r:id="rId5" imgW="36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1932469"/>
                        <a:ext cx="368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02027"/>
              </p:ext>
            </p:extLst>
          </p:nvPr>
        </p:nvGraphicFramePr>
        <p:xfrm>
          <a:off x="3419872" y="3112288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1993680" imgH="888840" progId="Equation.DSMT4">
                  <p:embed/>
                </p:oleObj>
              </mc:Choice>
              <mc:Fallback>
                <p:oleObj name="Equation" r:id="rId7" imgW="1993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872" y="3112288"/>
                        <a:ext cx="1993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3986768"/>
            <a:ext cx="3245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can find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88511"/>
              </p:ext>
            </p:extLst>
          </p:nvPr>
        </p:nvGraphicFramePr>
        <p:xfrm>
          <a:off x="3851920" y="4127043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330120" imgH="444240" progId="Equation.DSMT4">
                  <p:embed/>
                </p:oleObj>
              </mc:Choice>
              <mc:Fallback>
                <p:oleObj name="Equation" r:id="rId9" imgW="33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920" y="4127043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1384" y="4797152"/>
            <a:ext cx="251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Furthermore, </a:t>
            </a:r>
            <a:endParaRPr lang="en-SG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75166"/>
              </p:ext>
            </p:extLst>
          </p:nvPr>
        </p:nvGraphicFramePr>
        <p:xfrm>
          <a:off x="3191524" y="4645039"/>
          <a:ext cx="132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1320480" imgH="888840" progId="Equation.DSMT4">
                  <p:embed/>
                </p:oleObj>
              </mc:Choice>
              <mc:Fallback>
                <p:oleObj name="Equation" r:id="rId11" imgW="1320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91524" y="4645039"/>
                        <a:ext cx="1320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9024" y="5600640"/>
            <a:ext cx="3604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can find  c</a:t>
            </a:r>
            <a:endParaRPr lang="en-SG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4279155"/>
            <a:ext cx="29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Certainly, we can use formula</a:t>
            </a:r>
            <a:endParaRPr lang="en-SG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588224"/>
              </p:ext>
            </p:extLst>
          </p:nvPr>
        </p:nvGraphicFramePr>
        <p:xfrm>
          <a:off x="6032688" y="4713053"/>
          <a:ext cx="2821262" cy="75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3759120" imgH="1002960" progId="Equation.DSMT4">
                  <p:embed/>
                </p:oleObj>
              </mc:Choice>
              <mc:Fallback>
                <p:oleObj name="Equation" r:id="rId13" imgW="37591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2688" y="4713053"/>
                        <a:ext cx="2821262" cy="752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12160" y="5600640"/>
            <a:ext cx="268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find the value c. </a:t>
            </a:r>
          </a:p>
          <a:p>
            <a:r>
              <a:rPr lang="en-US" dirty="0" smtClean="0"/>
              <a:t>But the computation</a:t>
            </a:r>
          </a:p>
          <a:p>
            <a:r>
              <a:rPr lang="en-US" dirty="0" smtClean="0"/>
              <a:t> of the 1</a:t>
            </a:r>
            <a:r>
              <a:rPr lang="en-US" baseline="30000" dirty="0" smtClean="0"/>
              <a:t>st</a:t>
            </a:r>
            <a:r>
              <a:rPr lang="en-US" dirty="0" smtClean="0"/>
              <a:t> method is easier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5648025" y="3986767"/>
            <a:ext cx="3240360" cy="257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913678"/>
              </p:ext>
            </p:extLst>
          </p:nvPr>
        </p:nvGraphicFramePr>
        <p:xfrm>
          <a:off x="2379599" y="268233"/>
          <a:ext cx="638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6387840" imgH="469800" progId="Equation.DSMT4">
                  <p:embed/>
                </p:oleObj>
              </mc:Choice>
              <mc:Fallback>
                <p:oleObj name="Equation" r:id="rId15" imgW="6387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9599" y="268233"/>
                        <a:ext cx="6388100" cy="469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3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15" grpId="0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9354716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47803"/>
              </p:ext>
            </p:extLst>
          </p:nvPr>
        </p:nvGraphicFramePr>
        <p:xfrm>
          <a:off x="179512" y="6068056"/>
          <a:ext cx="48307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7277040" imgH="1015920" progId="Equation.DSMT4">
                  <p:embed/>
                </p:oleObj>
              </mc:Choice>
              <mc:Fallback>
                <p:oleObj name="Equation" r:id="rId4" imgW="72770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6068056"/>
                        <a:ext cx="4830763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563888" y="692696"/>
            <a:ext cx="2736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179188"/>
              </p:ext>
            </p:extLst>
          </p:nvPr>
        </p:nvGraphicFramePr>
        <p:xfrm>
          <a:off x="179512" y="2564904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6" imgW="1104840" imgH="330120" progId="Equation.DSMT4">
                  <p:embed/>
                </p:oleObj>
              </mc:Choice>
              <mc:Fallback>
                <p:oleObj name="Equation" r:id="rId6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512" y="2564904"/>
                        <a:ext cx="1104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0" y="265312"/>
            <a:ext cx="9354716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00868"/>
              </p:ext>
            </p:extLst>
          </p:nvPr>
        </p:nvGraphicFramePr>
        <p:xfrm>
          <a:off x="119960" y="2564904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8" imgW="1104840" imgH="330120" progId="Equation.DSMT4">
                  <p:embed/>
                </p:oleObj>
              </mc:Choice>
              <mc:Fallback>
                <p:oleObj name="Equation" r:id="rId8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960" y="2564904"/>
                        <a:ext cx="1104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563888" y="775792"/>
            <a:ext cx="29523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472" y="2924944"/>
            <a:ext cx="1182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4128" y="928192"/>
            <a:ext cx="2304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528" y="1124744"/>
            <a:ext cx="16561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8124" y="1124744"/>
            <a:ext cx="23402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41484" y="3429000"/>
            <a:ext cx="3960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9960" y="1556792"/>
            <a:ext cx="29523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71800" y="4797152"/>
            <a:ext cx="14761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26898" y="2996952"/>
            <a:ext cx="3325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96124" y="5157192"/>
            <a:ext cx="23278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6124" y="5592960"/>
            <a:ext cx="25202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67744" y="6165304"/>
            <a:ext cx="20977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84887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90531"/>
              </p:ext>
            </p:extLst>
          </p:nvPr>
        </p:nvGraphicFramePr>
        <p:xfrm>
          <a:off x="4038600" y="21590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4" imgW="914400" imgH="358560" progId="Equation.DSMT4">
                  <p:embed/>
                </p:oleObj>
              </mc:Choice>
              <mc:Fallback>
                <p:oleObj name="Equation" r:id="rId4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21590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4827214" y="3000485"/>
            <a:ext cx="64807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6358448" y="2829264"/>
            <a:ext cx="24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harvesting model</a:t>
            </a:r>
            <a:endParaRPr lang="en-SG" dirty="0"/>
          </a:p>
        </p:txBody>
      </p:sp>
      <p:cxnSp>
        <p:nvCxnSpPr>
          <p:cNvPr id="9" name="Straight Arrow Connector 8"/>
          <p:cNvCxnSpPr>
            <a:endCxn id="2" idx="6"/>
          </p:cNvCxnSpPr>
          <p:nvPr/>
        </p:nvCxnSpPr>
        <p:spPr>
          <a:xfrm flipH="1">
            <a:off x="5475286" y="2998690"/>
            <a:ext cx="778336" cy="23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3648" y="1052736"/>
            <a:ext cx="38524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06020" y="3752840"/>
            <a:ext cx="2570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49842" y="1196752"/>
            <a:ext cx="38524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5286" y="3752840"/>
            <a:ext cx="210195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3628" y="1700808"/>
            <a:ext cx="23402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06020" y="4221088"/>
            <a:ext cx="38524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6793"/>
              </p:ext>
            </p:extLst>
          </p:nvPr>
        </p:nvGraphicFramePr>
        <p:xfrm>
          <a:off x="90979" y="4581128"/>
          <a:ext cx="3058863" cy="60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6" imgW="4508280" imgH="888840" progId="Equation.DSMT4">
                  <p:embed/>
                </p:oleObj>
              </mc:Choice>
              <mc:Fallback>
                <p:oleObj name="Equation" r:id="rId6" imgW="450828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79" y="4581128"/>
                        <a:ext cx="3058863" cy="603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82079"/>
              </p:ext>
            </p:extLst>
          </p:nvPr>
        </p:nvGraphicFramePr>
        <p:xfrm>
          <a:off x="190805" y="6309320"/>
          <a:ext cx="4405906" cy="34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8" imgW="5638680" imgH="444240" progId="Equation.DSMT4">
                  <p:embed/>
                </p:oleObj>
              </mc:Choice>
              <mc:Fallback>
                <p:oleObj name="Equation" r:id="rId8" imgW="56386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5" y="6309320"/>
                        <a:ext cx="4405906" cy="34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21850"/>
              </p:ext>
            </p:extLst>
          </p:nvPr>
        </p:nvGraphicFramePr>
        <p:xfrm>
          <a:off x="258428" y="363092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0" imgW="965160" imgH="444240" progId="Equation.DSMT4">
                  <p:embed/>
                </p:oleObj>
              </mc:Choice>
              <mc:Fallback>
                <p:oleObj name="Equation" r:id="rId10" imgW="965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8428" y="3630920"/>
                        <a:ext cx="965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05898" y="4199776"/>
            <a:ext cx="101773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77326"/>
              </p:ext>
            </p:extLst>
          </p:nvPr>
        </p:nvGraphicFramePr>
        <p:xfrm>
          <a:off x="153126" y="52292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2" imgW="1143000" imgH="444240" progId="Equation.DSMT4">
                  <p:embed/>
                </p:oleObj>
              </mc:Choice>
              <mc:Fallback>
                <p:oleObj name="Equation" r:id="rId12" imgW="114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3126" y="5229200"/>
                        <a:ext cx="1143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577243" y="4199776"/>
            <a:ext cx="0" cy="210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52320" y="5585400"/>
            <a:ext cx="1487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52320" y="4869160"/>
            <a:ext cx="1487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8805"/>
              </p:ext>
            </p:extLst>
          </p:nvPr>
        </p:nvGraphicFramePr>
        <p:xfrm>
          <a:off x="7172854" y="470406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14" imgW="215640" imgH="330120" progId="Equation.DSMT4">
                  <p:embed/>
                </p:oleObj>
              </mc:Choice>
              <mc:Fallback>
                <p:oleObj name="Equation" r:id="rId14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72854" y="4704060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61662"/>
              </p:ext>
            </p:extLst>
          </p:nvPr>
        </p:nvGraphicFramePr>
        <p:xfrm>
          <a:off x="7020520" y="542665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16" imgW="431640" imgH="317160" progId="Equation.DSMT4">
                  <p:embed/>
                </p:oleObj>
              </mc:Choice>
              <mc:Fallback>
                <p:oleObj name="Equation" r:id="rId16" imgW="4316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20520" y="5426650"/>
                        <a:ext cx="431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71857"/>
              </p:ext>
            </p:extLst>
          </p:nvPr>
        </p:nvGraphicFramePr>
        <p:xfrm>
          <a:off x="6111451" y="2132856"/>
          <a:ext cx="2931584" cy="57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8" imgW="4495680" imgH="888840" progId="Equation.DSMT4">
                  <p:embed/>
                </p:oleObj>
              </mc:Choice>
              <mc:Fallback>
                <p:oleObj name="Equation" r:id="rId18" imgW="4495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11451" y="2132856"/>
                        <a:ext cx="2931584" cy="579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173</Words>
  <Application>Microsoft Office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6.0 Equation</vt:lpstr>
      <vt:lpstr>Case 2</vt:lpstr>
      <vt:lpstr>3.4 Harvesting</vt:lpstr>
      <vt:lpstr>3.4 Harvesting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Fujitsu</dc:creator>
  <cp:lastModifiedBy>Fujitsu</cp:lastModifiedBy>
  <cp:revision>29</cp:revision>
  <dcterms:created xsi:type="dcterms:W3CDTF">2014-02-12T14:36:20Z</dcterms:created>
  <dcterms:modified xsi:type="dcterms:W3CDTF">2014-02-16T04:22:25Z</dcterms:modified>
</cp:coreProperties>
</file>