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Old Standard TT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60D5BA0-726E-4776-9252-0137EEC5670E}">
  <a:tblStyle styleId="{E60D5BA0-726E-4776-9252-0137EEC567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OldStandardTT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ldStandardTT-italic.fntdata"/><Relationship Id="rId25" Type="http://schemas.openxmlformats.org/officeDocument/2006/relationships/font" Target="fonts/OldStandardT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transtats.bts.gov/DL_SelectFields.asp?Table_ID=236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2172625"/>
            <a:ext cx="83427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delay and Reason Prediction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Anirrudh Venkataraman, Divyaa Thellore Venkataraman, Sadab Qureshi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11613"/>
          <a:stretch/>
        </p:blipFill>
        <p:spPr>
          <a:xfrm>
            <a:off x="0" y="0"/>
            <a:ext cx="9144000" cy="28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Module -2 - Reason for Delay Prediction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dataset is loaded and remove those entries without delays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There are 5 reasons that can lead to a flight delay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delay in flight can be due to a single reason or due to combination of reasons. The delay reason can also be due to some other reason.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Correlation between the delays each reason and all the other attributes are found and are stored in a separate data frame.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For those attributes that have good correlation but do not have values in a specific row those are filled with mean values.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Repeat the same for all the reason data frames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Applied Linear Regression and ridge regression techniques thta gave the following result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2909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Analysis of Results  -  Module 2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1" name="Shape 131"/>
          <p:cNvGraphicFramePr/>
          <p:nvPr/>
        </p:nvGraphicFramePr>
        <p:xfrm>
          <a:off x="947675" y="158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{E60D5BA0-726E-4776-9252-0137EEC5670E}</a:tableStyleId>
              </a:tblPr>
              <a:tblGrid>
                <a:gridCol w="2095025"/>
                <a:gridCol w="1787025"/>
                <a:gridCol w="27982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Module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Technique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Observation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Delay Reason Prediction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Linear Regression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Rms - 6.844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Delay Reason Prediction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Ridge Regression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Rms - 6.8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3688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Graphs</a:t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050" y="703501"/>
            <a:ext cx="4834050" cy="35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655100" y="2314700"/>
            <a:ext cx="25053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Linear Regression for Delay Prediction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(cont.)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274450" y="1882950"/>
            <a:ext cx="2921400" cy="13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Comparison of regression models in delay prediction</a:t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200" y="738913"/>
            <a:ext cx="5369000" cy="3513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(cont.)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71825" y="2049125"/>
            <a:ext cx="2416800" cy="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Comparison of the regression models for reason prediction</a:t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075" y="1157500"/>
            <a:ext cx="5681525" cy="37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3487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Decisions Made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71600"/>
            <a:ext cx="8520600" cy="18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Choosing which project to work 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What modules will be included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What preprocessing techniques to be applied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What models to be tested	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What metrics to be chosen to evaluate the results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How to deal with the fields with empty values</a:t>
            </a:r>
            <a:endParaRPr sz="1400"/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372650" y="2571738"/>
            <a:ext cx="85206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"/>
              <a:t>Difficulties Faced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510500" y="3367025"/>
            <a:ext cx="8244900" cy="15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To ignore the empty values (which was nearly 80% of the database)- which will lead to high approximation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To fill the values in the empty fields using regression techniques from those values that were present in the database.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263550" y="1368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/>
              <a:t>Things that worked and did not work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type="title"/>
          </p:nvPr>
        </p:nvSpPr>
        <p:spPr>
          <a:xfrm>
            <a:off x="436925" y="21629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"/>
              <a:t>Conclusion</a:t>
            </a:r>
            <a:endParaRPr/>
          </a:p>
        </p:txBody>
      </p:sp>
      <p:graphicFrame>
        <p:nvGraphicFramePr>
          <p:cNvPr id="167" name="Shape 167"/>
          <p:cNvGraphicFramePr/>
          <p:nvPr/>
        </p:nvGraphicFramePr>
        <p:xfrm>
          <a:off x="577925" y="105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{E60D5BA0-726E-4776-9252-0137EEC5670E}</a:tableStyleId>
              </a:tblPr>
              <a:tblGrid>
                <a:gridCol w="4090025"/>
                <a:gridCol w="39377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Filling the empty values with values improved the accuracy</a:t>
                      </a:r>
                      <a:endParaRPr sz="1200"/>
                    </a:p>
                  </a:txBody>
                  <a:tcPr marT="91425" marB="91425" marR="91425" marL="91425"/>
                </a:tc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 took a long time for us to decide how to deal with the missing values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Filling the empty values with values improved the accuracy</a:t>
                      </a:r>
                      <a:endParaRPr sz="1200"/>
                    </a:p>
                  </a:txBody>
                  <a:tcPr marT="91425" marB="91425" marR="91425" marL="91425"/>
                </a:tc>
                <a:tc v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Eliminating the outliers improved the model</a:t>
                      </a:r>
                      <a:endParaRPr sz="1200"/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  <p:sp>
        <p:nvSpPr>
          <p:cNvPr id="168" name="Shape 168"/>
          <p:cNvSpPr txBox="1"/>
          <p:nvPr/>
        </p:nvSpPr>
        <p:spPr>
          <a:xfrm>
            <a:off x="500850" y="2933575"/>
            <a:ext cx="5095200" cy="15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Preprocessing applied depends on the dataset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It is based on the dataset that we choose what algorithms to apply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Using metrics to choose the best model for the dataset is very effective</a:t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There is dependency between the various reasons for flight delay</a:t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225" y="2365225"/>
            <a:ext cx="3136300" cy="22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253925" y="128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Project Plan / Task Distribution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311700" y="1171600"/>
            <a:ext cx="4311600" cy="3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time that we had , we sat together and worked as a team</a:t>
            </a:r>
            <a:endParaRPr/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easy to make decisions</a:t>
            </a:r>
            <a:endParaRPr/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worked well when we got stuck. W</a:t>
            </a:r>
            <a:r>
              <a:rPr lang="en"/>
              <a:t>e could solve the issue by thinking together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575" y="941800"/>
            <a:ext cx="3772200" cy="37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Intent of the Project:</a:t>
            </a:r>
            <a:endParaRPr b="1"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find the flight delay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find the reason for the flight delay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Objective:</a:t>
            </a:r>
            <a:endParaRPr b="1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Applying the right preprocessing on the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Choosing the right algorithms based on the data to predict the delay and the reason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Dividing the dataset to train and test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the metrics and the accuracy based on that.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Market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71600"/>
            <a:ext cx="4376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has updated Flights app with two new features: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-&gt; Flight delay time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</a:t>
            </a:r>
            <a:r>
              <a:rPr lang="en"/>
              <a:t>uses machine learning to predict upcoming flight delays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0" l="22480" r="27361" t="11723"/>
          <a:stretch/>
        </p:blipFill>
        <p:spPr>
          <a:xfrm>
            <a:off x="4900500" y="1171600"/>
            <a:ext cx="3931800" cy="348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71600"/>
            <a:ext cx="3733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 chosen to use should be based on the dataset. From this dataset we chose to use the following data mining algorithms: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Ridge Regression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Lasso Regression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and Tools Used</a:t>
            </a:r>
            <a:endParaRPr/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71600"/>
            <a:ext cx="3276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Jupyter Notebook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2.7</a:t>
            </a:r>
            <a:endParaRPr/>
          </a:p>
          <a:p>
            <a:pPr indent="-3429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Flask Framework</a:t>
            </a:r>
            <a:endParaRPr/>
          </a:p>
          <a:p>
            <a: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(available online)</a:t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125" y="1058225"/>
            <a:ext cx="3993176" cy="211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440476"/>
            <a:ext cx="46291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0050" y="3297400"/>
            <a:ext cx="2406580" cy="1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Dataset Used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https://www.transtats.bts.gov/DL_SelectFields.asp?Table_ID=236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Size 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of the fields: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4">
            <a:alphaModFix/>
          </a:blip>
          <a:srcRect b="0" l="14009" r="15309" t="19393"/>
          <a:stretch/>
        </p:blipFill>
        <p:spPr>
          <a:xfrm>
            <a:off x="3380550" y="1620850"/>
            <a:ext cx="4989677" cy="320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284775"/>
            <a:ext cx="85206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Methodology Followed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on the Data</a:t>
            </a:r>
            <a:endParaRPr/>
          </a:p>
          <a:p>
            <a:pPr indent="45720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Choosing the </a:t>
            </a:r>
            <a:r>
              <a:rPr lang="en"/>
              <a:t>appropriate</a:t>
            </a:r>
            <a:r>
              <a:rPr lang="en"/>
              <a:t> Dimensions</a:t>
            </a:r>
            <a:endParaRPr/>
          </a:p>
          <a:p>
            <a:pPr indent="457200" lvl="0" marL="45720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Filling the empty values in the dataset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			Creating train and test dataset</a:t>
            </a:r>
            <a:endParaRPr/>
          </a:p>
          <a:p>
            <a:pPr indent="457200" lvl="0" marL="91440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Choosing what techniques to apply</a:t>
            </a:r>
            <a:endParaRPr/>
          </a:p>
          <a:p>
            <a:pPr indent="457200" lvl="0" marL="228600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Finding the metrics to calculate the metrics</a:t>
            </a:r>
            <a:endParaRPr/>
          </a:p>
        </p:txBody>
      </p:sp>
      <p:cxnSp>
        <p:nvCxnSpPr>
          <p:cNvPr id="103" name="Shape 103"/>
          <p:cNvCxnSpPr/>
          <p:nvPr/>
        </p:nvCxnSpPr>
        <p:spPr>
          <a:xfrm>
            <a:off x="1974575" y="1594750"/>
            <a:ext cx="279300" cy="1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Shape 104"/>
          <p:cNvCxnSpPr/>
          <p:nvPr/>
        </p:nvCxnSpPr>
        <p:spPr>
          <a:xfrm>
            <a:off x="2435225" y="2103550"/>
            <a:ext cx="279300" cy="1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Shape 105"/>
          <p:cNvCxnSpPr/>
          <p:nvPr/>
        </p:nvCxnSpPr>
        <p:spPr>
          <a:xfrm>
            <a:off x="2963250" y="2571750"/>
            <a:ext cx="279300" cy="1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Shape 106"/>
          <p:cNvCxnSpPr/>
          <p:nvPr/>
        </p:nvCxnSpPr>
        <p:spPr>
          <a:xfrm>
            <a:off x="3600650" y="3119075"/>
            <a:ext cx="279300" cy="1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Shape 107"/>
          <p:cNvCxnSpPr/>
          <p:nvPr/>
        </p:nvCxnSpPr>
        <p:spPr>
          <a:xfrm>
            <a:off x="4167225" y="3608575"/>
            <a:ext cx="279300" cy="1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-1 - Delay Prediction</a:t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dataset is loaded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Encode the labels of those columns that have string values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Find the correlation to see how ‘ARR_DELAY’ is correlated to all the other attributes.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Drop all unwanted or un correlated attributes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Using “OneHotEncoder” to give values to label encoder.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Creating new list of fields with all the required fields and the encoded labels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Applied Linear, Ridge , Random Forest, Lasso regression techniques that issued the following results.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235400" y="1789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Analysis of Results  - Module1 </a:t>
            </a:r>
            <a:endParaRPr/>
          </a:p>
        </p:txBody>
      </p:sp>
      <p:graphicFrame>
        <p:nvGraphicFramePr>
          <p:cNvPr id="119" name="Shape 119"/>
          <p:cNvGraphicFramePr/>
          <p:nvPr/>
        </p:nvGraphicFramePr>
        <p:xfrm>
          <a:off x="1034375" y="116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{E60D5BA0-726E-4776-9252-0137EEC5670E}</a:tableStyleId>
              </a:tblPr>
              <a:tblGrid>
                <a:gridCol w="2095025"/>
                <a:gridCol w="1787025"/>
                <a:gridCol w="27982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Module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Technique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Observation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For flight delay prediction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Linear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Mean Absolute Error - 8.00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root mean square - 11.3120800394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Mean squared error - 127.96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For flight delay prediction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Ridge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Mean Absolute Error - 8.00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root mean square - 11.3119565739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Mean squared error - 127.96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For flight delay prediction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Mean Absolute Error - 0.23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root mean square -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0.2855076068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Mean squared error - 0.08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For flight delay prediction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Lasso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Mean Absolute Error - 0.23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root mean square -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0.2855076068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Mean squared error - 0.08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