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2" r:id="rId10"/>
    <p:sldId id="264" r:id="rId11"/>
    <p:sldId id="263" r:id="rId12"/>
    <p:sldId id="267"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1486447" y="2885806"/>
            <a:ext cx="3703321" cy="817513"/>
          </a:xfrm>
        </p:spPr>
        <p:txBody>
          <a:bodyPr>
            <a:normAutofit fontScale="90000"/>
          </a:bodyPr>
          <a:lstStyle/>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 Python-Based Code Linting and Error Explanation System Using Pylint and AI Integration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1" y="3421026"/>
            <a:ext cx="5042369" cy="2328746"/>
          </a:xfrm>
        </p:spPr>
        <p:txBody>
          <a:bodyPr>
            <a:noAutofit/>
          </a:bodyPr>
          <a:lstStyle/>
          <a:p>
            <a:pPr algn="ctr">
              <a:lnSpc>
                <a:spcPct val="115000"/>
              </a:lnSpc>
              <a:spcAft>
                <a:spcPts val="800"/>
              </a:spcAft>
              <a:buNone/>
            </a:pPr>
            <a:r>
              <a:rPr lang="en-IN" sz="105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Authors:  </a:t>
            </a:r>
            <a:endParaRPr lang="en-IN" sz="105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800"/>
              </a:spcAft>
              <a:buNone/>
            </a:pPr>
            <a:r>
              <a:rPr lang="en-IN" sz="105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Aniruddhan S</a:t>
            </a:r>
            <a:endParaRPr lang="en-IN" sz="105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800"/>
              </a:spcAft>
              <a:buNone/>
            </a:pPr>
            <a:r>
              <a:rPr lang="en-IN" sz="105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Department of Information Technology </a:t>
            </a:r>
            <a:br>
              <a:rPr lang="en-IN" sz="105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05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Manipal University Jaipur</a:t>
            </a:r>
            <a:br>
              <a:rPr lang="en-IN" sz="105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105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800"/>
              </a:spcAft>
              <a:buNone/>
            </a:pPr>
            <a:r>
              <a:rPr lang="en-IN" sz="105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Manav Singh</a:t>
            </a:r>
            <a:br>
              <a:rPr lang="en-IN" sz="105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05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Department of Information Technology </a:t>
            </a:r>
            <a:br>
              <a:rPr lang="en-IN" sz="105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05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Manipal University Jaipur</a:t>
            </a:r>
            <a:br>
              <a:rPr lang="en-IN" sz="105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1050"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91E27398-B626-1848-AE7B-DF09CDE10AEC}"/>
              </a:ext>
            </a:extLst>
          </p:cNvPr>
          <p:cNvSpPr txBox="1"/>
          <p:nvPr/>
        </p:nvSpPr>
        <p:spPr>
          <a:xfrm>
            <a:off x="1440728" y="1777578"/>
            <a:ext cx="2020824" cy="461665"/>
          </a:xfrm>
          <a:prstGeom prst="rect">
            <a:avLst/>
          </a:prstGeom>
          <a:noFill/>
        </p:spPr>
        <p:txBody>
          <a:bodyPr wrap="square" rtlCol="0">
            <a:spAutoFit/>
          </a:bodyPr>
          <a:lstStyle/>
          <a:p>
            <a:r>
              <a:rPr lang="en-US" sz="2400" b="1" i="1" dirty="0"/>
              <a:t>BUGBOT</a:t>
            </a:r>
            <a:endParaRPr lang="en-IN" sz="2400" b="1" i="1" dirty="0"/>
          </a:p>
        </p:txBody>
      </p:sp>
      <p:cxnSp>
        <p:nvCxnSpPr>
          <p:cNvPr id="7" name="Straight Connector 6">
            <a:extLst>
              <a:ext uri="{FF2B5EF4-FFF2-40B4-BE49-F238E27FC236}">
                <a16:creationId xmlns:a16="http://schemas.microsoft.com/office/drawing/2014/main" id="{D5C3F8B1-0F1F-738B-0AFA-9AC5BEE071B4}"/>
              </a:ext>
            </a:extLst>
          </p:cNvPr>
          <p:cNvCxnSpPr/>
          <p:nvPr/>
        </p:nvCxnSpPr>
        <p:spPr>
          <a:xfrm>
            <a:off x="1440728" y="2307572"/>
            <a:ext cx="3323294"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36B651F8-44A1-09A7-45ED-6F25520A126B}"/>
              </a:ext>
            </a:extLst>
          </p:cNvPr>
          <p:cNvCxnSpPr/>
          <p:nvPr/>
        </p:nvCxnSpPr>
        <p:spPr>
          <a:xfrm>
            <a:off x="1440728" y="3294562"/>
            <a:ext cx="332329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EA4B2-D3BB-3768-C5E7-5323FEAEC900}"/>
              </a:ext>
            </a:extLst>
          </p:cNvPr>
          <p:cNvSpPr>
            <a:spLocks noGrp="1"/>
          </p:cNvSpPr>
          <p:nvPr>
            <p:ph type="title"/>
          </p:nvPr>
        </p:nvSpPr>
        <p:spPr>
          <a:xfrm>
            <a:off x="581192" y="702156"/>
            <a:ext cx="11029616" cy="477420"/>
          </a:xfrm>
        </p:spPr>
        <p:txBody>
          <a:bodyPr>
            <a:normAutofit fontScale="90000"/>
          </a:bodyPr>
          <a:lstStyle/>
          <a:p>
            <a:r>
              <a:rPr lang="en-US" dirty="0"/>
              <a:t>Future Prospects:</a:t>
            </a:r>
            <a:endParaRPr lang="en-IN" dirty="0"/>
          </a:p>
        </p:txBody>
      </p:sp>
      <p:sp>
        <p:nvSpPr>
          <p:cNvPr id="5" name="TextBox 4">
            <a:extLst>
              <a:ext uri="{FF2B5EF4-FFF2-40B4-BE49-F238E27FC236}">
                <a16:creationId xmlns:a16="http://schemas.microsoft.com/office/drawing/2014/main" id="{ABA9D688-FD66-4859-5D89-D701227295DE}"/>
              </a:ext>
            </a:extLst>
          </p:cNvPr>
          <p:cNvSpPr txBox="1"/>
          <p:nvPr/>
        </p:nvSpPr>
        <p:spPr>
          <a:xfrm>
            <a:off x="374904" y="1380744"/>
            <a:ext cx="11393424" cy="3416320"/>
          </a:xfrm>
          <a:prstGeom prst="rect">
            <a:avLst/>
          </a:prstGeom>
          <a:noFill/>
        </p:spPr>
        <p:txBody>
          <a:bodyPr wrap="square" rtlCol="0">
            <a:spAutoFit/>
          </a:bodyPr>
          <a:lstStyle/>
          <a:p>
            <a:r>
              <a:rPr lang="en-US" dirty="0"/>
              <a:t>Now considering the fact that we have used the best resources and models, it does not mean we cannot improve what we can do with better resources. </a:t>
            </a:r>
          </a:p>
          <a:p>
            <a:r>
              <a:rPr lang="en-US" dirty="0"/>
              <a:t>So, if our project requires Future Prospects, it would be providing better resources to make it a better application.</a:t>
            </a:r>
          </a:p>
          <a:p>
            <a:endParaRPr lang="en-US" dirty="0"/>
          </a:p>
          <a:p>
            <a:pPr marL="285750" indent="-285750">
              <a:buFont typeface="Arial" panose="020B0604020202020204" pitchFamily="34" charset="0"/>
              <a:buChar char="•"/>
            </a:pPr>
            <a:r>
              <a:rPr lang="en-US" dirty="0"/>
              <a:t>Integrating the application with flake8 would also allow programmers to improve quality of code by following PEP8</a:t>
            </a:r>
            <a:r>
              <a:rPr lang="en-IN" dirty="0"/>
              <a:t> which not only makes code cleaner but also organised.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Adding the CodeTransOcean LLM to the application would make our application much better. However running CodeTransOcean offline is a tedious task. How would it make our application better then?</a:t>
            </a:r>
          </a:p>
          <a:p>
            <a:pPr marL="742950" lvl="1" indent="-285750">
              <a:buFont typeface="Arial" panose="020B0604020202020204" pitchFamily="34" charset="0"/>
              <a:buChar char="•"/>
            </a:pPr>
            <a:r>
              <a:rPr lang="en-IN" dirty="0"/>
              <a:t>CodeTransOcean is a remarkable LLM that allows us to Cache it i.e., it allows us to add another LLM that runs offline into it, for e.g.: integrating Code Llama into CodeTransOcean would make it accessible offline and a better fit for the application.</a:t>
            </a:r>
          </a:p>
        </p:txBody>
      </p:sp>
      <p:sp>
        <p:nvSpPr>
          <p:cNvPr id="6" name="TextBox 5">
            <a:extLst>
              <a:ext uri="{FF2B5EF4-FFF2-40B4-BE49-F238E27FC236}">
                <a16:creationId xmlns:a16="http://schemas.microsoft.com/office/drawing/2014/main" id="{3671AB5C-E763-59F5-30D3-C122C0C2CE15}"/>
              </a:ext>
            </a:extLst>
          </p:cNvPr>
          <p:cNvSpPr txBox="1"/>
          <p:nvPr/>
        </p:nvSpPr>
        <p:spPr>
          <a:xfrm>
            <a:off x="374904" y="4998232"/>
            <a:ext cx="11171896"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There is a better learning curve for a student with a teacher understanding where the student is struggling, now we have planned a LAN based proctoring mechanism which composes of multiple computers that are connected in the LAN and it also makes sure that the proctor computer has an overview of the errors being generated in each computer. Now this was not possible to accomplish given the time constraint.</a:t>
            </a:r>
            <a:endParaRPr lang="en-IN" dirty="0"/>
          </a:p>
        </p:txBody>
      </p:sp>
    </p:spTree>
    <p:extLst>
      <p:ext uri="{BB962C8B-B14F-4D97-AF65-F5344CB8AC3E}">
        <p14:creationId xmlns:p14="http://schemas.microsoft.com/office/powerpoint/2010/main" val="3029449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A871F9-48D4-6FC9-FCAA-574944A4481B}"/>
              </a:ext>
            </a:extLst>
          </p:cNvPr>
          <p:cNvSpPr txBox="1"/>
          <p:nvPr/>
        </p:nvSpPr>
        <p:spPr>
          <a:xfrm>
            <a:off x="3959352" y="2633472"/>
            <a:ext cx="3566160" cy="923330"/>
          </a:xfrm>
          <a:prstGeom prst="rect">
            <a:avLst/>
          </a:prstGeom>
          <a:noFill/>
        </p:spPr>
        <p:txBody>
          <a:bodyPr wrap="square" rtlCol="0">
            <a:spAutoFit/>
          </a:bodyPr>
          <a:lstStyle/>
          <a:p>
            <a:r>
              <a:rPr lang="en-US" sz="5400" dirty="0"/>
              <a:t>THANK YOU</a:t>
            </a:r>
          </a:p>
        </p:txBody>
      </p:sp>
    </p:spTree>
    <p:extLst>
      <p:ext uri="{BB962C8B-B14F-4D97-AF65-F5344CB8AC3E}">
        <p14:creationId xmlns:p14="http://schemas.microsoft.com/office/powerpoint/2010/main" val="3154495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1342236"/>
            <a:ext cx="11029616" cy="806604"/>
          </a:xfrm>
        </p:spPr>
        <p:txBody>
          <a:bodyPr>
            <a:normAutofit fontScale="90000"/>
          </a:bodyPr>
          <a:lstStyle/>
          <a:p>
            <a:r>
              <a:rPr lang="en-US" dirty="0"/>
              <a:t>Why Bugbot?</a:t>
            </a:r>
            <a:br>
              <a:rPr lang="en-US" dirty="0"/>
            </a:br>
            <a:endParaRPr lang="en-US" dirty="0"/>
          </a:p>
        </p:txBody>
      </p:sp>
      <p:sp>
        <p:nvSpPr>
          <p:cNvPr id="5" name="Content Placeholder 4">
            <a:extLst>
              <a:ext uri="{FF2B5EF4-FFF2-40B4-BE49-F238E27FC236}">
                <a16:creationId xmlns:a16="http://schemas.microsoft.com/office/drawing/2014/main" id="{252C55DF-46F2-5CD7-CECA-FBEF480EA942}"/>
              </a:ext>
            </a:extLst>
          </p:cNvPr>
          <p:cNvSpPr>
            <a:spLocks noGrp="1"/>
          </p:cNvSpPr>
          <p:nvPr>
            <p:ph idx="1"/>
          </p:nvPr>
        </p:nvSpPr>
        <p:spPr>
          <a:xfrm>
            <a:off x="581192" y="2056434"/>
            <a:ext cx="11029615" cy="3634486"/>
          </a:xfrm>
        </p:spPr>
        <p:txBody>
          <a:bodyPr/>
          <a:lstStyle/>
          <a:p>
            <a:r>
              <a:rPr lang="en-US" dirty="0"/>
              <a:t>There are a dozen AI models out there, which make lives of people especially Engineers easy. How?</a:t>
            </a:r>
          </a:p>
          <a:p>
            <a:r>
              <a:rPr lang="en-US" dirty="0"/>
              <a:t>Here’s how, when a student has a problem with code, he/she immediately uses an LLM to fix it. Now the student gets a fix for this particular issue by solving the problem but does the student learn form the mistake made by them.</a:t>
            </a:r>
          </a:p>
          <a:p>
            <a:r>
              <a:rPr lang="en-US" dirty="0"/>
              <a:t>BugBot unlike other LLMs focuses on providing a detailed human readable code review with step-by-step instructions to fix it without providing the rectified code itself. This allows the student to focus on the concept used to resolve the issue.</a:t>
            </a:r>
            <a:br>
              <a:rPr lang="en-US" dirty="0"/>
            </a:br>
            <a:br>
              <a:rPr lang="en-US" dirty="0"/>
            </a:br>
            <a:endParaRPr lang="en-IN" dirty="0"/>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99D4-E3BB-E869-AE9F-FAA297587EBC}"/>
              </a:ext>
            </a:extLst>
          </p:cNvPr>
          <p:cNvSpPr>
            <a:spLocks noGrp="1"/>
          </p:cNvSpPr>
          <p:nvPr>
            <p:ph type="title"/>
          </p:nvPr>
        </p:nvSpPr>
        <p:spPr/>
        <p:txBody>
          <a:bodyPr/>
          <a:lstStyle/>
          <a:p>
            <a:r>
              <a:rPr lang="en-US" dirty="0"/>
              <a:t>What helped us make bugbot?</a:t>
            </a:r>
            <a:endParaRPr lang="en-IN" dirty="0"/>
          </a:p>
        </p:txBody>
      </p:sp>
      <p:sp>
        <p:nvSpPr>
          <p:cNvPr id="8" name="TextBox 7">
            <a:extLst>
              <a:ext uri="{FF2B5EF4-FFF2-40B4-BE49-F238E27FC236}">
                <a16:creationId xmlns:a16="http://schemas.microsoft.com/office/drawing/2014/main" id="{79F9382B-4E95-B2AB-34BF-1E2130ED7E6C}"/>
              </a:ext>
            </a:extLst>
          </p:cNvPr>
          <p:cNvSpPr txBox="1"/>
          <p:nvPr/>
        </p:nvSpPr>
        <p:spPr>
          <a:xfrm>
            <a:off x="667512" y="2121408"/>
            <a:ext cx="10934152" cy="3693319"/>
          </a:xfrm>
          <a:prstGeom prst="rect">
            <a:avLst/>
          </a:prstGeom>
          <a:noFill/>
        </p:spPr>
        <p:txBody>
          <a:bodyPr wrap="square" rtlCol="0">
            <a:spAutoFit/>
          </a:bodyPr>
          <a:lstStyle/>
          <a:p>
            <a:pPr marL="285750" indent="-285750">
              <a:buFont typeface="Wingdings" panose="05000000000000000000" pitchFamily="2" charset="2"/>
              <a:buChar char="§"/>
            </a:pPr>
            <a:r>
              <a:rPr lang="en-US" dirty="0"/>
              <a:t>After careful and tedious research, we found a ton of helpful libraries that do the job. </a:t>
            </a:r>
          </a:p>
          <a:p>
            <a:pPr marL="285750" indent="-285750">
              <a:buFont typeface="Wingdings" panose="05000000000000000000" pitchFamily="2" charset="2"/>
              <a:buChar char="§"/>
            </a:pPr>
            <a:endParaRPr lang="en-US" dirty="0"/>
          </a:p>
          <a:p>
            <a:pPr marL="285750" indent="-285750">
              <a:lnSpc>
                <a:spcPct val="150000"/>
              </a:lnSpc>
              <a:buFont typeface="Wingdings" panose="05000000000000000000" pitchFamily="2" charset="2"/>
              <a:buChar char="§"/>
            </a:pPr>
            <a:r>
              <a:rPr lang="en-US" dirty="0"/>
              <a:t>The process of cleaning and rectifying code is called as </a:t>
            </a:r>
            <a:r>
              <a:rPr lang="en-US" b="1" dirty="0"/>
              <a:t>Linting</a:t>
            </a:r>
            <a:r>
              <a:rPr lang="en-US" dirty="0"/>
              <a:t>, and libraries which Lint code are called as </a:t>
            </a:r>
            <a:r>
              <a:rPr lang="en-US" b="1" dirty="0"/>
              <a:t>Linting Libraries</a:t>
            </a:r>
            <a:r>
              <a:rPr lang="en-US" dirty="0"/>
              <a:t>. Now we had looked into a few Linting Libraries such as:</a:t>
            </a:r>
          </a:p>
          <a:p>
            <a:pPr marL="742950" lvl="1" indent="-285750">
              <a:lnSpc>
                <a:spcPct val="150000"/>
              </a:lnSpc>
              <a:buFont typeface="Wingdings" panose="05000000000000000000" pitchFamily="2" charset="2"/>
              <a:buChar char="§"/>
            </a:pPr>
            <a:r>
              <a:rPr lang="en-US" sz="1600" b="1" u="sng" dirty="0"/>
              <a:t>Abstract Syntax Tree </a:t>
            </a:r>
            <a:r>
              <a:rPr lang="en-US" sz="1600" dirty="0"/>
              <a:t>-- Not used in the project as the library was outdated and wasn’t as helpful as the rest.</a:t>
            </a:r>
          </a:p>
          <a:p>
            <a:pPr marL="742950" lvl="1" indent="-285750">
              <a:lnSpc>
                <a:spcPct val="150000"/>
              </a:lnSpc>
              <a:buFont typeface="Wingdings" panose="05000000000000000000" pitchFamily="2" charset="2"/>
              <a:buChar char="§"/>
            </a:pPr>
            <a:r>
              <a:rPr lang="en-US" sz="1600" b="1" u="sng" dirty="0"/>
              <a:t>Pylint</a:t>
            </a:r>
            <a:r>
              <a:rPr lang="en-US" sz="1600" dirty="0"/>
              <a:t> – One of the best linting libraries and also performs the functionalities required for the project perfectly.</a:t>
            </a:r>
          </a:p>
          <a:p>
            <a:pPr marL="742950" lvl="1" indent="-285750">
              <a:lnSpc>
                <a:spcPct val="150000"/>
              </a:lnSpc>
              <a:buFont typeface="Wingdings" panose="05000000000000000000" pitchFamily="2" charset="2"/>
              <a:buChar char="§"/>
            </a:pPr>
            <a:r>
              <a:rPr lang="en-US" sz="1600" b="1" u="sng" dirty="0"/>
              <a:t>Flake8</a:t>
            </a:r>
            <a:r>
              <a:rPr lang="en-US" sz="1600" dirty="0"/>
              <a:t> – Also a good library but not as good as Pylint in some scenarios.</a:t>
            </a:r>
          </a:p>
          <a:p>
            <a:pPr lvl="1"/>
            <a:endParaRPr lang="en-US" dirty="0"/>
          </a:p>
          <a:p>
            <a:endParaRPr lang="en-US" sz="1800" dirty="0"/>
          </a:p>
          <a:p>
            <a:pPr marL="285750" indent="-285750">
              <a:buFont typeface="Wingdings" panose="05000000000000000000" pitchFamily="2" charset="2"/>
              <a:buChar char="§"/>
            </a:pPr>
            <a:r>
              <a:rPr lang="en-US" sz="1800" dirty="0"/>
              <a:t>Considering the advantages of Pylint, we went ahead with Pylint to be a linting library in our project</a:t>
            </a:r>
            <a:endParaRPr lang="en-US" dirty="0"/>
          </a:p>
          <a:p>
            <a:endParaRPr lang="en-IN" dirty="0"/>
          </a:p>
        </p:txBody>
      </p:sp>
    </p:spTree>
    <p:extLst>
      <p:ext uri="{BB962C8B-B14F-4D97-AF65-F5344CB8AC3E}">
        <p14:creationId xmlns:p14="http://schemas.microsoft.com/office/powerpoint/2010/main" val="2102285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BBD8C-A073-BE9D-BAF1-D78321A3574C}"/>
              </a:ext>
            </a:extLst>
          </p:cNvPr>
          <p:cNvSpPr>
            <a:spLocks noGrp="1"/>
          </p:cNvSpPr>
          <p:nvPr>
            <p:ph type="title"/>
          </p:nvPr>
        </p:nvSpPr>
        <p:spPr>
          <a:xfrm>
            <a:off x="581192" y="702156"/>
            <a:ext cx="11029616" cy="568860"/>
          </a:xfrm>
        </p:spPr>
        <p:txBody>
          <a:bodyPr/>
          <a:lstStyle/>
          <a:p>
            <a:r>
              <a:rPr lang="en-US" dirty="0"/>
              <a:t>A comparison of linting libraries</a:t>
            </a:r>
            <a:endParaRPr lang="en-IN" dirty="0"/>
          </a:p>
        </p:txBody>
      </p:sp>
      <p:pic>
        <p:nvPicPr>
          <p:cNvPr id="5" name="Content Placeholder 4">
            <a:extLst>
              <a:ext uri="{FF2B5EF4-FFF2-40B4-BE49-F238E27FC236}">
                <a16:creationId xmlns:a16="http://schemas.microsoft.com/office/drawing/2014/main" id="{AE393D79-47B1-28A3-BFDC-D2A78535595F}"/>
              </a:ext>
            </a:extLst>
          </p:cNvPr>
          <p:cNvPicPr>
            <a:picLocks noGrp="1" noChangeAspect="1"/>
          </p:cNvPicPr>
          <p:nvPr>
            <p:ph idx="1"/>
          </p:nvPr>
        </p:nvPicPr>
        <p:blipFill>
          <a:blip r:embed="rId2"/>
          <a:stretch>
            <a:fillRect/>
          </a:stretch>
        </p:blipFill>
        <p:spPr>
          <a:xfrm>
            <a:off x="581192" y="1417320"/>
            <a:ext cx="11029616" cy="5102351"/>
          </a:xfrm>
        </p:spPr>
      </p:pic>
      <p:sp>
        <p:nvSpPr>
          <p:cNvPr id="11" name="Rectangle 10">
            <a:extLst>
              <a:ext uri="{FF2B5EF4-FFF2-40B4-BE49-F238E27FC236}">
                <a16:creationId xmlns:a16="http://schemas.microsoft.com/office/drawing/2014/main" id="{9D094391-D63B-410D-8583-BB457025087D}"/>
              </a:ext>
            </a:extLst>
          </p:cNvPr>
          <p:cNvSpPr/>
          <p:nvPr/>
        </p:nvSpPr>
        <p:spPr>
          <a:xfrm>
            <a:off x="2185416" y="4608576"/>
            <a:ext cx="2880360" cy="62179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CCE840A-FC44-EA1C-542E-A74B112CA0CA}"/>
              </a:ext>
            </a:extLst>
          </p:cNvPr>
          <p:cNvSpPr/>
          <p:nvPr/>
        </p:nvSpPr>
        <p:spPr>
          <a:xfrm>
            <a:off x="9025128" y="4608576"/>
            <a:ext cx="2585680" cy="62179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6B990A6C-2A43-4765-3C01-69FA066DC8C1}"/>
              </a:ext>
            </a:extLst>
          </p:cNvPr>
          <p:cNvSpPr/>
          <p:nvPr/>
        </p:nvSpPr>
        <p:spPr>
          <a:xfrm>
            <a:off x="2185416" y="2706624"/>
            <a:ext cx="2880360" cy="61264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cxnSp>
        <p:nvCxnSpPr>
          <p:cNvPr id="15" name="Straight Connector 14">
            <a:extLst>
              <a:ext uri="{FF2B5EF4-FFF2-40B4-BE49-F238E27FC236}">
                <a16:creationId xmlns:a16="http://schemas.microsoft.com/office/drawing/2014/main" id="{3DD4484F-4765-584B-4119-2E236D3CFC53}"/>
              </a:ext>
            </a:extLst>
          </p:cNvPr>
          <p:cNvCxnSpPr/>
          <p:nvPr/>
        </p:nvCxnSpPr>
        <p:spPr>
          <a:xfrm>
            <a:off x="2304288" y="2340864"/>
            <a:ext cx="283464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Straight Connector 16">
            <a:extLst>
              <a:ext uri="{FF2B5EF4-FFF2-40B4-BE49-F238E27FC236}">
                <a16:creationId xmlns:a16="http://schemas.microsoft.com/office/drawing/2014/main" id="{20B2B7BC-0A7D-E753-6765-19991F2070FD}"/>
              </a:ext>
            </a:extLst>
          </p:cNvPr>
          <p:cNvCxnSpPr/>
          <p:nvPr/>
        </p:nvCxnSpPr>
        <p:spPr>
          <a:xfrm>
            <a:off x="2304288" y="3739896"/>
            <a:ext cx="1984248"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3455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828B9-92B0-2FF7-5AE4-0DA1F553262E}"/>
              </a:ext>
            </a:extLst>
          </p:cNvPr>
          <p:cNvSpPr>
            <a:spLocks noGrp="1"/>
          </p:cNvSpPr>
          <p:nvPr>
            <p:ph type="title"/>
          </p:nvPr>
        </p:nvSpPr>
        <p:spPr>
          <a:xfrm>
            <a:off x="581192" y="702156"/>
            <a:ext cx="11029616" cy="605436"/>
          </a:xfrm>
        </p:spPr>
        <p:txBody>
          <a:bodyPr/>
          <a:lstStyle/>
          <a:p>
            <a:r>
              <a:rPr lang="en-US" dirty="0"/>
              <a:t>How did we choose the right llm?</a:t>
            </a:r>
            <a:endParaRPr lang="en-IN" dirty="0"/>
          </a:p>
        </p:txBody>
      </p:sp>
      <p:sp>
        <p:nvSpPr>
          <p:cNvPr id="5" name="TextBox 4">
            <a:extLst>
              <a:ext uri="{FF2B5EF4-FFF2-40B4-BE49-F238E27FC236}">
                <a16:creationId xmlns:a16="http://schemas.microsoft.com/office/drawing/2014/main" id="{C7F3EDD6-743D-683C-D7D6-A7FC32A86E82}"/>
              </a:ext>
            </a:extLst>
          </p:cNvPr>
          <p:cNvSpPr txBox="1"/>
          <p:nvPr/>
        </p:nvSpPr>
        <p:spPr>
          <a:xfrm>
            <a:off x="512064" y="1399032"/>
            <a:ext cx="11029616" cy="4893647"/>
          </a:xfrm>
          <a:prstGeom prst="rect">
            <a:avLst/>
          </a:prstGeom>
          <a:noFill/>
        </p:spPr>
        <p:txBody>
          <a:bodyPr wrap="square" rtlCol="0">
            <a:spAutoFit/>
          </a:bodyPr>
          <a:lstStyle/>
          <a:p>
            <a:pPr marL="285750" indent="-285750">
              <a:buFont typeface="Wingdings" panose="05000000000000000000" pitchFamily="2" charset="2"/>
              <a:buChar char="§"/>
            </a:pPr>
            <a:r>
              <a:rPr lang="en-US" dirty="0"/>
              <a:t>Choosing the right LLM for the project is a very tricky, there are thousands of LLMs which are available for code revie automation but we still went ahead with a few options that we thought were best given the functionality and keeping in mind about future aspects we had a list of the best fit LLMs for the project:</a:t>
            </a:r>
          </a:p>
          <a:p>
            <a:endParaRPr lang="en-US" dirty="0"/>
          </a:p>
          <a:p>
            <a:pPr marL="742950" lvl="1" indent="-285750">
              <a:buFont typeface="Wingdings" panose="05000000000000000000" pitchFamily="2" charset="2"/>
              <a:buChar char="§"/>
            </a:pPr>
            <a:r>
              <a:rPr lang="en-US" sz="1600" b="1" u="sng" dirty="0"/>
              <a:t>CodeTransOcean</a:t>
            </a:r>
            <a:r>
              <a:rPr lang="en-US" sz="1600" dirty="0"/>
              <a:t>: This LLM is based on the t5-small model. It has its own Sentence Piece vocabulary model. It used single-task training on source code summarization python dataset. The model could be used to generate the description for the python function or be fine-tuned on other python code tasks. It can be used on unparsed and untokenized python code. However, if the python code is tokenized, the performance should be better.</a:t>
            </a:r>
          </a:p>
          <a:p>
            <a:pPr lvl="1"/>
            <a:endParaRPr lang="en-US" sz="1600" dirty="0"/>
          </a:p>
          <a:p>
            <a:pPr marL="742950" lvl="1" indent="-285750">
              <a:buFont typeface="Wingdings" panose="05000000000000000000" pitchFamily="2" charset="2"/>
              <a:buChar char="§"/>
            </a:pPr>
            <a:r>
              <a:rPr lang="en-US" sz="1600" b="1" u="sng" dirty="0"/>
              <a:t>CodeGen2</a:t>
            </a:r>
            <a:r>
              <a:rPr lang="en-US" sz="1600" dirty="0"/>
              <a:t>: CodeGen2 is capable of extracting features from given natural language and programming language texts, and calculating the likelihood of them. However, the model is intended for and best at program synthesis, that is, generating executable code given English prompts, where the prompts should be in the form of a comment string. The model can complete partially-generated code as well.</a:t>
            </a:r>
            <a:r>
              <a:rPr lang="en-IN" sz="1600" dirty="0"/>
              <a:t> CodeGen2 is also used for Infill which fills missing code and does not contribute much to resolving errors and bug fixes.</a:t>
            </a:r>
          </a:p>
          <a:p>
            <a:pPr marL="742950" lvl="1" indent="-285750">
              <a:buFont typeface="Wingdings" panose="05000000000000000000" pitchFamily="2" charset="2"/>
              <a:buChar char="§"/>
            </a:pPr>
            <a:endParaRPr lang="en-IN" sz="1600" dirty="0"/>
          </a:p>
          <a:p>
            <a:pPr marL="742950" lvl="1" indent="-285750">
              <a:buFont typeface="Wingdings" panose="05000000000000000000" pitchFamily="2" charset="2"/>
              <a:buChar char="§"/>
            </a:pPr>
            <a:r>
              <a:rPr lang="en-IN" sz="1600" b="1" u="sng" dirty="0"/>
              <a:t>CodeLlama(7b)</a:t>
            </a:r>
            <a:r>
              <a:rPr lang="en-IN" sz="1600" dirty="0"/>
              <a:t>: </a:t>
            </a:r>
            <a:r>
              <a:rPr lang="en-US" sz="1600" dirty="0"/>
              <a:t>Code Llama and its variants is intended for commercial and research use in English and relevant programming languages. The base model Code Llama can be adapted for a variety of code synthesis and understanding tasks, Code Llama - Python is designed specifically to handle the Python programming language, and Code Llama - Instruct is intended to be safer to use for code assistant and generation applications.</a:t>
            </a:r>
          </a:p>
        </p:txBody>
      </p:sp>
    </p:spTree>
    <p:extLst>
      <p:ext uri="{BB962C8B-B14F-4D97-AF65-F5344CB8AC3E}">
        <p14:creationId xmlns:p14="http://schemas.microsoft.com/office/powerpoint/2010/main" val="2972612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6DABF-9B77-C7AB-71AB-F989E946B114}"/>
              </a:ext>
            </a:extLst>
          </p:cNvPr>
          <p:cNvSpPr>
            <a:spLocks noGrp="1"/>
          </p:cNvSpPr>
          <p:nvPr>
            <p:ph type="title"/>
          </p:nvPr>
        </p:nvSpPr>
        <p:spPr>
          <a:xfrm>
            <a:off x="460352" y="699888"/>
            <a:ext cx="6194512" cy="477420"/>
          </a:xfrm>
        </p:spPr>
        <p:txBody>
          <a:bodyPr>
            <a:normAutofit fontScale="90000"/>
          </a:bodyPr>
          <a:lstStyle/>
          <a:p>
            <a:r>
              <a:rPr lang="en-US" dirty="0"/>
              <a:t>Comparison of the shortlisted LLm’s</a:t>
            </a:r>
            <a:endParaRPr lang="en-IN" dirty="0"/>
          </a:p>
        </p:txBody>
      </p:sp>
      <p:pic>
        <p:nvPicPr>
          <p:cNvPr id="5" name="Content Placeholder 4">
            <a:extLst>
              <a:ext uri="{FF2B5EF4-FFF2-40B4-BE49-F238E27FC236}">
                <a16:creationId xmlns:a16="http://schemas.microsoft.com/office/drawing/2014/main" id="{B377AE35-DA15-FE83-8F2E-D6219F4BFA05}"/>
              </a:ext>
            </a:extLst>
          </p:cNvPr>
          <p:cNvPicPr>
            <a:picLocks noGrp="1" noChangeAspect="1"/>
          </p:cNvPicPr>
          <p:nvPr>
            <p:ph idx="1"/>
          </p:nvPr>
        </p:nvPicPr>
        <p:blipFill>
          <a:blip r:embed="rId2"/>
          <a:stretch>
            <a:fillRect/>
          </a:stretch>
        </p:blipFill>
        <p:spPr>
          <a:xfrm>
            <a:off x="638608" y="1453897"/>
            <a:ext cx="5838000" cy="5129784"/>
          </a:xfrm>
        </p:spPr>
      </p:pic>
      <p:pic>
        <p:nvPicPr>
          <p:cNvPr id="7" name="Picture 6">
            <a:extLst>
              <a:ext uri="{FF2B5EF4-FFF2-40B4-BE49-F238E27FC236}">
                <a16:creationId xmlns:a16="http://schemas.microsoft.com/office/drawing/2014/main" id="{824DA59E-5381-33CF-8BA3-91F25DE8978F}"/>
              </a:ext>
            </a:extLst>
          </p:cNvPr>
          <p:cNvPicPr>
            <a:picLocks noChangeAspect="1"/>
          </p:cNvPicPr>
          <p:nvPr/>
        </p:nvPicPr>
        <p:blipFill>
          <a:blip r:embed="rId3"/>
          <a:stretch>
            <a:fillRect/>
          </a:stretch>
        </p:blipFill>
        <p:spPr>
          <a:xfrm>
            <a:off x="6654864" y="1453897"/>
            <a:ext cx="5308533" cy="2562583"/>
          </a:xfrm>
          <a:prstGeom prst="rect">
            <a:avLst/>
          </a:prstGeom>
        </p:spPr>
      </p:pic>
      <p:sp>
        <p:nvSpPr>
          <p:cNvPr id="8" name="TextBox 7">
            <a:extLst>
              <a:ext uri="{FF2B5EF4-FFF2-40B4-BE49-F238E27FC236}">
                <a16:creationId xmlns:a16="http://schemas.microsoft.com/office/drawing/2014/main" id="{639827ED-D22E-4A50-3332-227680327B49}"/>
              </a:ext>
            </a:extLst>
          </p:cNvPr>
          <p:cNvSpPr txBox="1"/>
          <p:nvPr/>
        </p:nvSpPr>
        <p:spPr>
          <a:xfrm>
            <a:off x="6718872" y="700254"/>
            <a:ext cx="4855464" cy="477054"/>
          </a:xfrm>
          <a:prstGeom prst="rect">
            <a:avLst/>
          </a:prstGeom>
          <a:noFill/>
        </p:spPr>
        <p:txBody>
          <a:bodyPr wrap="square" rtlCol="0">
            <a:spAutoFit/>
          </a:bodyPr>
          <a:lstStyle/>
          <a:p>
            <a:r>
              <a:rPr lang="en-US" sz="2500" dirty="0">
                <a:latin typeface="+mj-lt"/>
              </a:rPr>
              <a:t>COMPARING SPECIFICATIONS :</a:t>
            </a:r>
            <a:endParaRPr lang="en-IN" sz="2500" dirty="0">
              <a:latin typeface="+mj-lt"/>
            </a:endParaRPr>
          </a:p>
        </p:txBody>
      </p:sp>
      <p:cxnSp>
        <p:nvCxnSpPr>
          <p:cNvPr id="12" name="Straight Connector 11">
            <a:extLst>
              <a:ext uri="{FF2B5EF4-FFF2-40B4-BE49-F238E27FC236}">
                <a16:creationId xmlns:a16="http://schemas.microsoft.com/office/drawing/2014/main" id="{75EAD8C6-8887-E60A-D889-E3C6DCD9CAB0}"/>
              </a:ext>
            </a:extLst>
          </p:cNvPr>
          <p:cNvCxnSpPr/>
          <p:nvPr/>
        </p:nvCxnSpPr>
        <p:spPr>
          <a:xfrm>
            <a:off x="6607176" y="576072"/>
            <a:ext cx="0" cy="6108192"/>
          </a:xfrm>
          <a:prstGeom prst="line">
            <a:avLst/>
          </a:prstGeom>
        </p:spPr>
        <p:style>
          <a:lnRef idx="3">
            <a:schemeClr val="dk1"/>
          </a:lnRef>
          <a:fillRef idx="0">
            <a:schemeClr val="dk1"/>
          </a:fillRef>
          <a:effectRef idx="2">
            <a:schemeClr val="dk1"/>
          </a:effectRef>
          <a:fontRef idx="minor">
            <a:schemeClr val="tx1"/>
          </a:fontRef>
        </p:style>
      </p:cxnSp>
      <p:sp>
        <p:nvSpPr>
          <p:cNvPr id="13" name="Rectangle 12">
            <a:extLst>
              <a:ext uri="{FF2B5EF4-FFF2-40B4-BE49-F238E27FC236}">
                <a16:creationId xmlns:a16="http://schemas.microsoft.com/office/drawing/2014/main" id="{73D82EA7-919E-89E3-A71C-5BD2C0D34BB2}"/>
              </a:ext>
            </a:extLst>
          </p:cNvPr>
          <p:cNvSpPr/>
          <p:nvPr/>
        </p:nvSpPr>
        <p:spPr>
          <a:xfrm>
            <a:off x="1389888" y="5769864"/>
            <a:ext cx="1289304" cy="6858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6E7772E1-97ED-6549-231B-EF85558DE567}"/>
              </a:ext>
            </a:extLst>
          </p:cNvPr>
          <p:cNvSpPr/>
          <p:nvPr/>
        </p:nvSpPr>
        <p:spPr>
          <a:xfrm>
            <a:off x="1453896" y="2679192"/>
            <a:ext cx="1225296" cy="127101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C3C2DD5B-89B8-0072-830A-26664B6202C3}"/>
              </a:ext>
            </a:extLst>
          </p:cNvPr>
          <p:cNvSpPr/>
          <p:nvPr/>
        </p:nvSpPr>
        <p:spPr>
          <a:xfrm>
            <a:off x="8119872" y="1965960"/>
            <a:ext cx="978408" cy="155448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62E26B55-FA11-9C0A-2491-3C50FEDBB03F}"/>
              </a:ext>
            </a:extLst>
          </p:cNvPr>
          <p:cNvSpPr/>
          <p:nvPr/>
        </p:nvSpPr>
        <p:spPr>
          <a:xfrm>
            <a:off x="4443984" y="3950208"/>
            <a:ext cx="1783080" cy="181965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320642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BF0D35-7C83-F511-C565-8CFFCA1EF9C8}"/>
              </a:ext>
            </a:extLst>
          </p:cNvPr>
          <p:cNvPicPr>
            <a:picLocks noChangeAspect="1"/>
          </p:cNvPicPr>
          <p:nvPr/>
        </p:nvPicPr>
        <p:blipFill>
          <a:blip r:embed="rId2"/>
          <a:stretch>
            <a:fillRect/>
          </a:stretch>
        </p:blipFill>
        <p:spPr>
          <a:xfrm>
            <a:off x="1142999" y="888492"/>
            <a:ext cx="9348811" cy="5475732"/>
          </a:xfrm>
          <a:prstGeom prst="rect">
            <a:avLst/>
          </a:prstGeom>
        </p:spPr>
      </p:pic>
    </p:spTree>
    <p:extLst>
      <p:ext uri="{BB962C8B-B14F-4D97-AF65-F5344CB8AC3E}">
        <p14:creationId xmlns:p14="http://schemas.microsoft.com/office/powerpoint/2010/main" val="2634274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7B7A-8942-5125-473C-3745905C1894}"/>
              </a:ext>
            </a:extLst>
          </p:cNvPr>
          <p:cNvSpPr>
            <a:spLocks noGrp="1"/>
          </p:cNvSpPr>
          <p:nvPr>
            <p:ph type="title"/>
          </p:nvPr>
        </p:nvSpPr>
        <p:spPr>
          <a:xfrm>
            <a:off x="581192" y="702156"/>
            <a:ext cx="11029616" cy="495708"/>
          </a:xfrm>
        </p:spPr>
        <p:txBody>
          <a:bodyPr>
            <a:normAutofit fontScale="90000"/>
          </a:bodyPr>
          <a:lstStyle/>
          <a:p>
            <a:r>
              <a:rPr lang="en-US" dirty="0"/>
              <a:t>Choosing the right model</a:t>
            </a:r>
            <a:endParaRPr lang="en-IN" dirty="0"/>
          </a:p>
        </p:txBody>
      </p:sp>
      <p:sp>
        <p:nvSpPr>
          <p:cNvPr id="4" name="TextBox 3">
            <a:extLst>
              <a:ext uri="{FF2B5EF4-FFF2-40B4-BE49-F238E27FC236}">
                <a16:creationId xmlns:a16="http://schemas.microsoft.com/office/drawing/2014/main" id="{D5FD66FF-AC58-229F-EA3E-1949FA4600A5}"/>
              </a:ext>
            </a:extLst>
          </p:cNvPr>
          <p:cNvSpPr txBox="1"/>
          <p:nvPr/>
        </p:nvSpPr>
        <p:spPr>
          <a:xfrm>
            <a:off x="581192" y="1289304"/>
            <a:ext cx="10652760" cy="4555093"/>
          </a:xfrm>
          <a:prstGeom prst="rect">
            <a:avLst/>
          </a:prstGeom>
          <a:noFill/>
        </p:spPr>
        <p:txBody>
          <a:bodyPr wrap="square" rtlCol="0">
            <a:spAutoFit/>
          </a:bodyPr>
          <a:lstStyle/>
          <a:p>
            <a:pPr marL="285750" indent="-285750">
              <a:buFont typeface="Wingdings" panose="05000000000000000000" pitchFamily="2" charset="2"/>
              <a:buChar char="§"/>
            </a:pPr>
            <a:r>
              <a:rPr lang="en-US" dirty="0"/>
              <a:t>Considering the facts given above the best fit LLM would Code Llama(7b) as it satisfies all the criteria.</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CodeTransOcean too would do a good job and would do well in the project but the LLM requires larger Machine specifications to run on and due to the lack of the above-mentioned specs we had to choose the next best LLM and that would be Code Llama.</a:t>
            </a:r>
          </a:p>
          <a:p>
            <a:pPr marL="285750" indent="-285750">
              <a:buFont typeface="Wingdings" panose="05000000000000000000" pitchFamily="2" charset="2"/>
              <a:buChar char="§"/>
            </a:pPr>
            <a:endParaRPr lang="en-US" dirty="0"/>
          </a:p>
          <a:p>
            <a:r>
              <a:rPr lang="en-US" sz="2000" b="1" u="sng" dirty="0"/>
              <a:t>WHAT IS CODE LLAMA(7b)?</a:t>
            </a:r>
          </a:p>
          <a:p>
            <a:pPr marL="342900" indent="-342900">
              <a:buFont typeface="Wingdings" panose="05000000000000000000" pitchFamily="2" charset="2"/>
              <a:buChar char="§"/>
            </a:pPr>
            <a:r>
              <a:rPr lang="en-US" dirty="0"/>
              <a:t>Code Llama is a library of Ollama, Ollama is a very well known LLM and is used widely in chatbot applications, now CodeLlama is a library of Ollama that caters exclusively to the needs of coding and nothing else.</a:t>
            </a:r>
          </a:p>
          <a:p>
            <a:pPr marL="800100" lvl="1" indent="-342900">
              <a:buFont typeface="Wingdings" panose="05000000000000000000" pitchFamily="2" charset="2"/>
              <a:buChar char="§"/>
            </a:pPr>
            <a:r>
              <a:rPr lang="en-US" dirty="0"/>
              <a:t>Code Llama has in built varieties too:</a:t>
            </a:r>
          </a:p>
          <a:p>
            <a:pPr marL="1257300" lvl="2" indent="-342900">
              <a:buFont typeface="Wingdings" panose="05000000000000000000" pitchFamily="2" charset="2"/>
              <a:buChar char="§"/>
            </a:pPr>
            <a:r>
              <a:rPr lang="en-US" dirty="0"/>
              <a:t>Code Llama: base models designed for general code synthesis and understanding</a:t>
            </a:r>
          </a:p>
          <a:p>
            <a:pPr marL="1257300" lvl="2" indent="-342900">
              <a:buFont typeface="Wingdings" panose="05000000000000000000" pitchFamily="2" charset="2"/>
              <a:buChar char="§"/>
            </a:pPr>
            <a:r>
              <a:rPr lang="en-US" dirty="0"/>
              <a:t>Code Llama - Python: designed specifically for Python</a:t>
            </a:r>
          </a:p>
          <a:p>
            <a:pPr marL="1257300" lvl="2" indent="-342900">
              <a:buFont typeface="Wingdings" panose="05000000000000000000" pitchFamily="2" charset="2"/>
              <a:buChar char="§"/>
            </a:pPr>
            <a:r>
              <a:rPr lang="en-US" dirty="0"/>
              <a:t>Code Llama - Instruct: for instruction following and safer deployment</a:t>
            </a:r>
          </a:p>
          <a:p>
            <a:pPr marL="285750" indent="-285750">
              <a:buFont typeface="Wingdings" panose="05000000000000000000" pitchFamily="2" charset="2"/>
              <a:buChar char="§"/>
            </a:pPr>
            <a:r>
              <a:rPr lang="en-US" dirty="0"/>
              <a:t>Now considering our needs we have chosen Code Llama – Instruct as we needed our program only to provide instructions to fix code and provide snippets of corrected code only if required.</a:t>
            </a:r>
            <a:endParaRPr lang="en-US" b="1" u="sng" dirty="0"/>
          </a:p>
        </p:txBody>
      </p:sp>
    </p:spTree>
    <p:extLst>
      <p:ext uri="{BB962C8B-B14F-4D97-AF65-F5344CB8AC3E}">
        <p14:creationId xmlns:p14="http://schemas.microsoft.com/office/powerpoint/2010/main" val="2632553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F1DC-C7BF-D10D-124E-2931C99CFC09}"/>
              </a:ext>
            </a:extLst>
          </p:cNvPr>
          <p:cNvSpPr>
            <a:spLocks noGrp="1"/>
          </p:cNvSpPr>
          <p:nvPr>
            <p:ph type="title"/>
          </p:nvPr>
        </p:nvSpPr>
        <p:spPr>
          <a:xfrm>
            <a:off x="581192" y="656436"/>
            <a:ext cx="11029616" cy="815748"/>
          </a:xfrm>
        </p:spPr>
        <p:txBody>
          <a:bodyPr>
            <a:normAutofit fontScale="90000"/>
          </a:bodyPr>
          <a:lstStyle/>
          <a:p>
            <a:r>
              <a:rPr lang="en-US" dirty="0"/>
              <a:t>Choosing the right model</a:t>
            </a:r>
            <a:br>
              <a:rPr lang="en-US" dirty="0"/>
            </a:br>
            <a:endParaRPr lang="en-IN" dirty="0"/>
          </a:p>
        </p:txBody>
      </p:sp>
      <p:sp>
        <p:nvSpPr>
          <p:cNvPr id="3" name="Content Placeholder 2">
            <a:extLst>
              <a:ext uri="{FF2B5EF4-FFF2-40B4-BE49-F238E27FC236}">
                <a16:creationId xmlns:a16="http://schemas.microsoft.com/office/drawing/2014/main" id="{C0A5256B-E39A-ACD5-E0A8-FFA1598526E4}"/>
              </a:ext>
            </a:extLst>
          </p:cNvPr>
          <p:cNvSpPr>
            <a:spLocks noGrp="1"/>
          </p:cNvSpPr>
          <p:nvPr>
            <p:ph idx="1"/>
          </p:nvPr>
        </p:nvSpPr>
        <p:spPr>
          <a:xfrm>
            <a:off x="581192" y="1307592"/>
            <a:ext cx="11029615" cy="4667758"/>
          </a:xfrm>
        </p:spPr>
        <p:txBody>
          <a:bodyPr/>
          <a:lstStyle/>
          <a:p>
            <a:r>
              <a:rPr lang="en-US" sz="1800" dirty="0"/>
              <a:t>Code Llama is a library of Ollama, Ollama is a very well known LLM and is used widely in chatbot applications, now CodeLlama is a library of Ollama that caters exclusively to the needs of coding and nothing else.</a:t>
            </a:r>
          </a:p>
          <a:p>
            <a:r>
              <a:rPr lang="en-US" sz="1800" dirty="0"/>
              <a:t>Now that we have an idea of what Ollama is and its types we shall dive a bit deeper and also make use of the tiniest possible LLM’s provided by it in order for us to make a smooth application.]</a:t>
            </a:r>
          </a:p>
          <a:p>
            <a:r>
              <a:rPr lang="en-US" sz="1800" dirty="0"/>
              <a:t>TinyLLama, this is another Ollama LLM which does a tremendous job only while using 1.1B parameters, cool right!</a:t>
            </a:r>
          </a:p>
          <a:p>
            <a:r>
              <a:rPr lang="en-US" sz="1800" dirty="0"/>
              <a:t>So, considering its strength and also how it works smoothly in API fetches we thought of using TinyLLama in our project as it would be the best fit.</a:t>
            </a:r>
          </a:p>
          <a:p>
            <a:endParaRPr lang="en-IN" dirty="0"/>
          </a:p>
        </p:txBody>
      </p:sp>
    </p:spTree>
    <p:extLst>
      <p:ext uri="{BB962C8B-B14F-4D97-AF65-F5344CB8AC3E}">
        <p14:creationId xmlns:p14="http://schemas.microsoft.com/office/powerpoint/2010/main" val="402292947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{695F2748-AC27-47C7-B7A1-FB33BAF8D997}tf33552983_win32</Template>
  <TotalTime>242</TotalTime>
  <Words>1190</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 Book</vt:lpstr>
      <vt:lpstr>Franklin Gothic Demi</vt:lpstr>
      <vt:lpstr>Times New Roman</vt:lpstr>
      <vt:lpstr>Wingdings</vt:lpstr>
      <vt:lpstr>Wingdings 2</vt:lpstr>
      <vt:lpstr>DividendVTI</vt:lpstr>
      <vt:lpstr>A Python-Based Code Linting and Error Explanation System Using Pylint and AI Integration </vt:lpstr>
      <vt:lpstr>Why Bugbot? </vt:lpstr>
      <vt:lpstr>What helped us make bugbot?</vt:lpstr>
      <vt:lpstr>A comparison of linting libraries</vt:lpstr>
      <vt:lpstr>How did we choose the right llm?</vt:lpstr>
      <vt:lpstr>Comparison of the shortlisted LLm’s</vt:lpstr>
      <vt:lpstr>PowerPoint Presentation</vt:lpstr>
      <vt:lpstr>Choosing the right model</vt:lpstr>
      <vt:lpstr>Choosing the right model </vt:lpstr>
      <vt:lpstr>Future Prospects: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Aniruddh Srinivasan</dc:creator>
  <cp:lastModifiedBy>Aniruddh Srinivasan</cp:lastModifiedBy>
  <cp:revision>4</cp:revision>
  <dcterms:created xsi:type="dcterms:W3CDTF">2025-03-27T12:15:35Z</dcterms:created>
  <dcterms:modified xsi:type="dcterms:W3CDTF">2025-04-17T04:55:30Z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