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6" r:id="rId3"/>
    <p:sldId id="260" r:id="rId4"/>
    <p:sldId id="259" r:id="rId5"/>
    <p:sldId id="265" r:id="rId6"/>
    <p:sldId id="261" r:id="rId7"/>
    <p:sldId id="262" r:id="rId8"/>
    <p:sldId id="264" r:id="rId9"/>
    <p:sldId id="267" r:id="rId10"/>
    <p:sldId id="258" r:id="rId11"/>
    <p:sldId id="25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3B431-D141-474C-BB10-3357050C38DE}" v="934" dt="2021-03-26T10:10:01.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C6920A-5686-4CD5-95D3-BF4D31358FC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12271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6920A-5686-4CD5-95D3-BF4D31358FC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297403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6920A-5686-4CD5-95D3-BF4D31358FC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219289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6920A-5686-4CD5-95D3-BF4D31358FC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251902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C6920A-5686-4CD5-95D3-BF4D31358FC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384349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C6920A-5686-4CD5-95D3-BF4D31358FC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141753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C6920A-5686-4CD5-95D3-BF4D31358FC9}"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391975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C6920A-5686-4CD5-95D3-BF4D31358FC9}"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67892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6920A-5686-4CD5-95D3-BF4D31358FC9}"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265776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6920A-5686-4CD5-95D3-BF4D31358FC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264918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6920A-5686-4CD5-95D3-BF4D31358FC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9C887-CF00-424C-9A9F-02E710F1CE71}" type="slidenum">
              <a:rPr lang="en-IN" smtClean="0"/>
              <a:t>‹#›</a:t>
            </a:fld>
            <a:endParaRPr lang="en-IN"/>
          </a:p>
        </p:txBody>
      </p:sp>
    </p:spTree>
    <p:extLst>
      <p:ext uri="{BB962C8B-B14F-4D97-AF65-F5344CB8AC3E}">
        <p14:creationId xmlns:p14="http://schemas.microsoft.com/office/powerpoint/2010/main" val="395172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6920A-5686-4CD5-95D3-BF4D31358FC9}" type="datetimeFigureOut">
              <a:rPr lang="en-IN" smtClean="0"/>
              <a:t>22-04-2021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9C887-CF00-424C-9A9F-02E710F1CE71}" type="slidenum">
              <a:rPr lang="en-IN" smtClean="0"/>
              <a:t>‹#›</a:t>
            </a:fld>
            <a:endParaRPr lang="en-IN"/>
          </a:p>
        </p:txBody>
      </p:sp>
    </p:spTree>
    <p:extLst>
      <p:ext uri="{BB962C8B-B14F-4D97-AF65-F5344CB8AC3E}">
        <p14:creationId xmlns:p14="http://schemas.microsoft.com/office/powerpoint/2010/main" val="8503996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354A-EB37-4BF6-B32C-57CC8A7C249F}"/>
              </a:ext>
            </a:extLst>
          </p:cNvPr>
          <p:cNvSpPr>
            <a:spLocks noGrp="1"/>
          </p:cNvSpPr>
          <p:nvPr>
            <p:ph type="ctrTitle"/>
          </p:nvPr>
        </p:nvSpPr>
        <p:spPr>
          <a:xfrm>
            <a:off x="1524000" y="1122363"/>
            <a:ext cx="9144000" cy="2675196"/>
          </a:xfrm>
        </p:spPr>
        <p:txBody>
          <a:bodyPr>
            <a:normAutofit/>
          </a:bodyPr>
          <a:lstStyle/>
          <a:p>
            <a:r>
              <a:rPr lang="en-IN" sz="5400" dirty="0"/>
              <a:t>Smart Car Data Logger</a:t>
            </a:r>
          </a:p>
        </p:txBody>
      </p:sp>
    </p:spTree>
    <p:extLst>
      <p:ext uri="{BB962C8B-B14F-4D97-AF65-F5344CB8AC3E}">
        <p14:creationId xmlns:p14="http://schemas.microsoft.com/office/powerpoint/2010/main" val="112707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74DA7CD-C082-49B3-8F2F-31EA9D205411}"/>
              </a:ext>
            </a:extLst>
          </p:cNvPr>
          <p:cNvGrpSpPr/>
          <p:nvPr/>
        </p:nvGrpSpPr>
        <p:grpSpPr>
          <a:xfrm>
            <a:off x="500975" y="262645"/>
            <a:ext cx="10778064" cy="5933875"/>
            <a:chOff x="500975" y="262645"/>
            <a:chExt cx="10778064" cy="5933875"/>
          </a:xfrm>
        </p:grpSpPr>
        <p:sp>
          <p:nvSpPr>
            <p:cNvPr id="2" name="Rectangle 1">
              <a:extLst>
                <a:ext uri="{FF2B5EF4-FFF2-40B4-BE49-F238E27FC236}">
                  <a16:creationId xmlns:a16="http://schemas.microsoft.com/office/drawing/2014/main" id="{97C27B29-A55E-4579-B66E-09C240E8540E}"/>
                </a:ext>
              </a:extLst>
            </p:cNvPr>
            <p:cNvSpPr/>
            <p:nvPr/>
          </p:nvSpPr>
          <p:spPr>
            <a:xfrm>
              <a:off x="500975" y="262645"/>
              <a:ext cx="1322961" cy="89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sp>
          <p:nvSpPr>
            <p:cNvPr id="3" name="Rectangle 2">
              <a:extLst>
                <a:ext uri="{FF2B5EF4-FFF2-40B4-BE49-F238E27FC236}">
                  <a16:creationId xmlns:a16="http://schemas.microsoft.com/office/drawing/2014/main" id="{AFCED661-87D0-4BC7-8AFF-14A58FD6E408}"/>
                </a:ext>
              </a:extLst>
            </p:cNvPr>
            <p:cNvSpPr/>
            <p:nvPr/>
          </p:nvSpPr>
          <p:spPr>
            <a:xfrm>
              <a:off x="3823779" y="2558374"/>
              <a:ext cx="2451370" cy="174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Mega 2560</a:t>
              </a:r>
            </a:p>
          </p:txBody>
        </p:sp>
        <p:sp>
          <p:nvSpPr>
            <p:cNvPr id="4" name="Rectangle: Rounded Corners 3">
              <a:extLst>
                <a:ext uri="{FF2B5EF4-FFF2-40B4-BE49-F238E27FC236}">
                  <a16:creationId xmlns:a16="http://schemas.microsoft.com/office/drawing/2014/main" id="{8E8BB1C3-40D2-48A3-AC07-6B2F3250412D}"/>
                </a:ext>
              </a:extLst>
            </p:cNvPr>
            <p:cNvSpPr/>
            <p:nvPr/>
          </p:nvSpPr>
          <p:spPr>
            <a:xfrm>
              <a:off x="500976" y="3271115"/>
              <a:ext cx="1322960"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Switch</a:t>
              </a:r>
            </a:p>
            <a:p>
              <a:pPr algn="ctr"/>
              <a:r>
                <a:rPr lang="en-IN" sz="1600" dirty="0"/>
                <a:t>(ON/OFF)</a:t>
              </a:r>
            </a:p>
          </p:txBody>
        </p:sp>
        <p:sp>
          <p:nvSpPr>
            <p:cNvPr id="6" name="Rectangle: Rounded Corners 5">
              <a:extLst>
                <a:ext uri="{FF2B5EF4-FFF2-40B4-BE49-F238E27FC236}">
                  <a16:creationId xmlns:a16="http://schemas.microsoft.com/office/drawing/2014/main" id="{69D3FA00-93F1-4F1A-970A-C4FFC665A09A}"/>
                </a:ext>
              </a:extLst>
            </p:cNvPr>
            <p:cNvSpPr/>
            <p:nvPr/>
          </p:nvSpPr>
          <p:spPr>
            <a:xfrm>
              <a:off x="7668141" y="4556318"/>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LDR</a:t>
              </a:r>
            </a:p>
          </p:txBody>
        </p:sp>
        <p:sp>
          <p:nvSpPr>
            <p:cNvPr id="7" name="Rectangle: Rounded Corners 6">
              <a:extLst>
                <a:ext uri="{FF2B5EF4-FFF2-40B4-BE49-F238E27FC236}">
                  <a16:creationId xmlns:a16="http://schemas.microsoft.com/office/drawing/2014/main" id="{413F9028-DFB6-435D-9B47-77C84F80789F}"/>
                </a:ext>
              </a:extLst>
            </p:cNvPr>
            <p:cNvSpPr/>
            <p:nvPr/>
          </p:nvSpPr>
          <p:spPr>
            <a:xfrm>
              <a:off x="9800435" y="2581700"/>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Ultrasonic</a:t>
              </a:r>
            </a:p>
          </p:txBody>
        </p:sp>
        <p:sp>
          <p:nvSpPr>
            <p:cNvPr id="8" name="Rectangle: Rounded Corners 7">
              <a:extLst>
                <a:ext uri="{FF2B5EF4-FFF2-40B4-BE49-F238E27FC236}">
                  <a16:creationId xmlns:a16="http://schemas.microsoft.com/office/drawing/2014/main" id="{7F2E11C4-0F46-48E7-A5B8-33E81A21DC4E}"/>
                </a:ext>
              </a:extLst>
            </p:cNvPr>
            <p:cNvSpPr/>
            <p:nvPr/>
          </p:nvSpPr>
          <p:spPr>
            <a:xfrm>
              <a:off x="7668141" y="2558374"/>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DHT 22</a:t>
              </a:r>
            </a:p>
          </p:txBody>
        </p:sp>
        <p:sp>
          <p:nvSpPr>
            <p:cNvPr id="9" name="Rectangle: Rounded Corners 8">
              <a:extLst>
                <a:ext uri="{FF2B5EF4-FFF2-40B4-BE49-F238E27FC236}">
                  <a16:creationId xmlns:a16="http://schemas.microsoft.com/office/drawing/2014/main" id="{F8D18BED-008A-4D1C-8403-428EB83A8483}"/>
                </a:ext>
              </a:extLst>
            </p:cNvPr>
            <p:cNvSpPr/>
            <p:nvPr/>
          </p:nvSpPr>
          <p:spPr>
            <a:xfrm>
              <a:off x="500975" y="5301575"/>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3</a:t>
              </a:r>
            </a:p>
          </p:txBody>
        </p:sp>
        <p:sp>
          <p:nvSpPr>
            <p:cNvPr id="10" name="Rectangle: Rounded Corners 9">
              <a:extLst>
                <a:ext uri="{FF2B5EF4-FFF2-40B4-BE49-F238E27FC236}">
                  <a16:creationId xmlns:a16="http://schemas.microsoft.com/office/drawing/2014/main" id="{32D54771-B0BD-4AE4-84F0-D97E6D7410F1}"/>
                </a:ext>
              </a:extLst>
            </p:cNvPr>
            <p:cNvSpPr/>
            <p:nvPr/>
          </p:nvSpPr>
          <p:spPr>
            <a:xfrm>
              <a:off x="4617396" y="5293634"/>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7 </a:t>
              </a:r>
            </a:p>
          </p:txBody>
        </p:sp>
        <p:sp>
          <p:nvSpPr>
            <p:cNvPr id="11" name="Rectangle: Rounded Corners 10">
              <a:extLst>
                <a:ext uri="{FF2B5EF4-FFF2-40B4-BE49-F238E27FC236}">
                  <a16:creationId xmlns:a16="http://schemas.microsoft.com/office/drawing/2014/main" id="{BCA06EB0-C279-4DF3-B6FD-C4B200FA6124}"/>
                </a:ext>
              </a:extLst>
            </p:cNvPr>
            <p:cNvSpPr/>
            <p:nvPr/>
          </p:nvSpPr>
          <p:spPr>
            <a:xfrm>
              <a:off x="2532315" y="5293633"/>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135</a:t>
              </a:r>
            </a:p>
          </p:txBody>
        </p:sp>
        <p:sp>
          <p:nvSpPr>
            <p:cNvPr id="12" name="Rectangle: Rounded Corners 11">
              <a:extLst>
                <a:ext uri="{FF2B5EF4-FFF2-40B4-BE49-F238E27FC236}">
                  <a16:creationId xmlns:a16="http://schemas.microsoft.com/office/drawing/2014/main" id="{362C537C-809C-4F35-A299-F97D2885FAE4}"/>
                </a:ext>
              </a:extLst>
            </p:cNvPr>
            <p:cNvSpPr/>
            <p:nvPr/>
          </p:nvSpPr>
          <p:spPr>
            <a:xfrm>
              <a:off x="9800435" y="4556317"/>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LED</a:t>
              </a:r>
            </a:p>
          </p:txBody>
        </p:sp>
        <p:sp>
          <p:nvSpPr>
            <p:cNvPr id="14" name="Rectangle: Rounded Corners 13">
              <a:extLst>
                <a:ext uri="{FF2B5EF4-FFF2-40B4-BE49-F238E27FC236}">
                  <a16:creationId xmlns:a16="http://schemas.microsoft.com/office/drawing/2014/main" id="{E257F67E-D458-4CFE-96E4-1256FD3F3459}"/>
                </a:ext>
              </a:extLst>
            </p:cNvPr>
            <p:cNvSpPr/>
            <p:nvPr/>
          </p:nvSpPr>
          <p:spPr>
            <a:xfrm>
              <a:off x="3266274" y="710114"/>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a:t>
              </a:r>
            </a:p>
          </p:txBody>
        </p:sp>
        <p:sp>
          <p:nvSpPr>
            <p:cNvPr id="15" name="Rectangle: Rounded Corners 14">
              <a:extLst>
                <a:ext uri="{FF2B5EF4-FFF2-40B4-BE49-F238E27FC236}">
                  <a16:creationId xmlns:a16="http://schemas.microsoft.com/office/drawing/2014/main" id="{B847E7CA-3A7A-4509-B297-27987BF8D5FE}"/>
                </a:ext>
              </a:extLst>
            </p:cNvPr>
            <p:cNvSpPr/>
            <p:nvPr/>
          </p:nvSpPr>
          <p:spPr>
            <a:xfrm>
              <a:off x="7447123" y="710116"/>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SD Card</a:t>
              </a:r>
            </a:p>
          </p:txBody>
        </p:sp>
        <p:sp>
          <p:nvSpPr>
            <p:cNvPr id="62" name="Rectangle: Rounded Corners 61">
              <a:extLst>
                <a:ext uri="{FF2B5EF4-FFF2-40B4-BE49-F238E27FC236}">
                  <a16:creationId xmlns:a16="http://schemas.microsoft.com/office/drawing/2014/main" id="{B2DE339B-139A-4117-8147-6798299FC11C}"/>
                </a:ext>
              </a:extLst>
            </p:cNvPr>
            <p:cNvSpPr/>
            <p:nvPr/>
          </p:nvSpPr>
          <p:spPr>
            <a:xfrm>
              <a:off x="5535847" y="710115"/>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Bluetooth</a:t>
              </a:r>
            </a:p>
          </p:txBody>
        </p:sp>
        <p:sp>
          <p:nvSpPr>
            <p:cNvPr id="38" name="Rectangle 37">
              <a:extLst>
                <a:ext uri="{FF2B5EF4-FFF2-40B4-BE49-F238E27FC236}">
                  <a16:creationId xmlns:a16="http://schemas.microsoft.com/office/drawing/2014/main" id="{6566D3B3-DDC4-41F4-A7A9-D72770723671}"/>
                </a:ext>
              </a:extLst>
            </p:cNvPr>
            <p:cNvSpPr/>
            <p:nvPr/>
          </p:nvSpPr>
          <p:spPr>
            <a:xfrm>
              <a:off x="500975" y="1766880"/>
              <a:ext cx="1322961" cy="89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5V</a:t>
              </a:r>
            </a:p>
            <a:p>
              <a:pPr algn="ctr"/>
              <a:r>
                <a:rPr lang="en-IN" dirty="0"/>
                <a:t>regulator</a:t>
              </a:r>
            </a:p>
          </p:txBody>
        </p:sp>
        <p:sp>
          <p:nvSpPr>
            <p:cNvPr id="39" name="Rectangle: Rounded Corners 38">
              <a:extLst>
                <a:ext uri="{FF2B5EF4-FFF2-40B4-BE49-F238E27FC236}">
                  <a16:creationId xmlns:a16="http://schemas.microsoft.com/office/drawing/2014/main" id="{8E25BDF0-8B86-4BE8-8012-413338F087DC}"/>
                </a:ext>
              </a:extLst>
            </p:cNvPr>
            <p:cNvSpPr/>
            <p:nvPr/>
          </p:nvSpPr>
          <p:spPr>
            <a:xfrm>
              <a:off x="9416940" y="710116"/>
              <a:ext cx="1478604"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ASID16490</a:t>
              </a:r>
            </a:p>
          </p:txBody>
        </p:sp>
        <p:cxnSp>
          <p:nvCxnSpPr>
            <p:cNvPr id="13" name="Straight Arrow Connector 12">
              <a:extLst>
                <a:ext uri="{FF2B5EF4-FFF2-40B4-BE49-F238E27FC236}">
                  <a16:creationId xmlns:a16="http://schemas.microsoft.com/office/drawing/2014/main" id="{FEB7FB4E-8D49-4BC3-BF62-A78A693710F4}"/>
                </a:ext>
              </a:extLst>
            </p:cNvPr>
            <p:cNvCxnSpPr>
              <a:stCxn id="2" idx="2"/>
              <a:endCxn id="38" idx="0"/>
            </p:cNvCxnSpPr>
            <p:nvPr/>
          </p:nvCxnSpPr>
          <p:spPr>
            <a:xfrm>
              <a:off x="1162456" y="1157590"/>
              <a:ext cx="0" cy="609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A6C67A-17BD-4D3D-8D15-73E85807EDB0}"/>
                </a:ext>
              </a:extLst>
            </p:cNvPr>
            <p:cNvCxnSpPr>
              <a:stCxn id="38" idx="2"/>
              <a:endCxn id="4" idx="0"/>
            </p:cNvCxnSpPr>
            <p:nvPr/>
          </p:nvCxnSpPr>
          <p:spPr>
            <a:xfrm>
              <a:off x="1162456" y="2661825"/>
              <a:ext cx="0" cy="609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5936D6-F81E-4024-9EF4-5F05CB99CDD1}"/>
                </a:ext>
              </a:extLst>
            </p:cNvPr>
            <p:cNvCxnSpPr>
              <a:stCxn id="4" idx="2"/>
            </p:cNvCxnSpPr>
            <p:nvPr/>
          </p:nvCxnSpPr>
          <p:spPr>
            <a:xfrm flipH="1">
              <a:off x="1162455" y="4166060"/>
              <a:ext cx="1" cy="112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0B558-C46B-41A5-9607-FB76E6E56C60}"/>
                </a:ext>
              </a:extLst>
            </p:cNvPr>
            <p:cNvCxnSpPr/>
            <p:nvPr/>
          </p:nvCxnSpPr>
          <p:spPr>
            <a:xfrm>
              <a:off x="1162455" y="4805265"/>
              <a:ext cx="4194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7D24CE-B662-4A2D-949D-E6ED65DCDABE}"/>
                </a:ext>
              </a:extLst>
            </p:cNvPr>
            <p:cNvCxnSpPr/>
            <p:nvPr/>
          </p:nvCxnSpPr>
          <p:spPr>
            <a:xfrm>
              <a:off x="3163078" y="4805265"/>
              <a:ext cx="0" cy="4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9A694-6D72-404E-90B9-51E4DA1BDF5B}"/>
                </a:ext>
              </a:extLst>
            </p:cNvPr>
            <p:cNvCxnSpPr>
              <a:cxnSpLocks/>
              <a:endCxn id="10" idx="0"/>
            </p:cNvCxnSpPr>
            <p:nvPr/>
          </p:nvCxnSpPr>
          <p:spPr>
            <a:xfrm>
              <a:off x="5356698" y="4805265"/>
              <a:ext cx="0" cy="488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6499D3-5FA7-4BD4-AED0-CBA5026A19B5}"/>
                </a:ext>
              </a:extLst>
            </p:cNvPr>
            <p:cNvCxnSpPr>
              <a:stCxn id="4" idx="3"/>
            </p:cNvCxnSpPr>
            <p:nvPr/>
          </p:nvCxnSpPr>
          <p:spPr>
            <a:xfrm flipV="1">
              <a:off x="1823936" y="3718587"/>
              <a:ext cx="19998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620F70-70F5-4501-9F24-77AC19B4C8AF}"/>
                </a:ext>
              </a:extLst>
            </p:cNvPr>
            <p:cNvCxnSpPr>
              <a:stCxn id="3" idx="0"/>
              <a:endCxn id="3" idx="0"/>
            </p:cNvCxnSpPr>
            <p:nvPr/>
          </p:nvCxnSpPr>
          <p:spPr>
            <a:xfrm>
              <a:off x="5049464" y="25583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0DA28E-1B39-4C29-A2DC-784F2A2F255B}"/>
                </a:ext>
              </a:extLst>
            </p:cNvPr>
            <p:cNvCxnSpPr/>
            <p:nvPr/>
          </p:nvCxnSpPr>
          <p:spPr>
            <a:xfrm>
              <a:off x="5049464" y="2071396"/>
              <a:ext cx="5204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02E7291-3FA0-4EDE-9030-B118C30225AC}"/>
                </a:ext>
              </a:extLst>
            </p:cNvPr>
            <p:cNvCxnSpPr/>
            <p:nvPr/>
          </p:nvCxnSpPr>
          <p:spPr>
            <a:xfrm flipH="1">
              <a:off x="4005576" y="2071396"/>
              <a:ext cx="1043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A567660-8C63-462E-A142-170B3665210F}"/>
                </a:ext>
              </a:extLst>
            </p:cNvPr>
            <p:cNvCxnSpPr>
              <a:endCxn id="14" idx="2"/>
            </p:cNvCxnSpPr>
            <p:nvPr/>
          </p:nvCxnSpPr>
          <p:spPr>
            <a:xfrm flipV="1">
              <a:off x="4005576" y="1605059"/>
              <a:ext cx="0" cy="46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EC257D-6AF0-4623-95D3-D275701D1E9D}"/>
                </a:ext>
              </a:extLst>
            </p:cNvPr>
            <p:cNvCxnSpPr/>
            <p:nvPr/>
          </p:nvCxnSpPr>
          <p:spPr>
            <a:xfrm flipV="1">
              <a:off x="10254343" y="1605059"/>
              <a:ext cx="0" cy="46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FCCBE41-02AF-406D-BE12-E310F3E0D90C}"/>
                </a:ext>
              </a:extLst>
            </p:cNvPr>
            <p:cNvCxnSpPr>
              <a:endCxn id="62" idx="2"/>
            </p:cNvCxnSpPr>
            <p:nvPr/>
          </p:nvCxnSpPr>
          <p:spPr>
            <a:xfrm flipV="1">
              <a:off x="6275149" y="1605060"/>
              <a:ext cx="0" cy="46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CABF6EE-220E-4624-9E52-7CA638FA168A}"/>
                </a:ext>
              </a:extLst>
            </p:cNvPr>
            <p:cNvCxnSpPr>
              <a:endCxn id="15" idx="2"/>
            </p:cNvCxnSpPr>
            <p:nvPr/>
          </p:nvCxnSpPr>
          <p:spPr>
            <a:xfrm flipV="1">
              <a:off x="8186425" y="1605061"/>
              <a:ext cx="0" cy="466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96FD179-7526-4F75-A0C0-BD31E4E142BB}"/>
                </a:ext>
              </a:extLst>
            </p:cNvPr>
            <p:cNvCxnSpPr/>
            <p:nvPr/>
          </p:nvCxnSpPr>
          <p:spPr>
            <a:xfrm>
              <a:off x="6275149" y="4030824"/>
              <a:ext cx="4343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59D8C46-4A45-42AA-ADCD-CA86208AC08F}"/>
                </a:ext>
              </a:extLst>
            </p:cNvPr>
            <p:cNvCxnSpPr>
              <a:endCxn id="8" idx="2"/>
            </p:cNvCxnSpPr>
            <p:nvPr/>
          </p:nvCxnSpPr>
          <p:spPr>
            <a:xfrm flipV="1">
              <a:off x="8407443" y="3453319"/>
              <a:ext cx="0" cy="57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5DE1671-744B-429E-AC6D-B9F365D9E281}"/>
                </a:ext>
              </a:extLst>
            </p:cNvPr>
            <p:cNvCxnSpPr>
              <a:cxnSpLocks/>
            </p:cNvCxnSpPr>
            <p:nvPr/>
          </p:nvCxnSpPr>
          <p:spPr>
            <a:xfrm flipV="1">
              <a:off x="10618237" y="3453319"/>
              <a:ext cx="0" cy="57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69CAA39-F8CD-4884-8489-B0C3AA26F39C}"/>
                </a:ext>
              </a:extLst>
            </p:cNvPr>
            <p:cNvCxnSpPr>
              <a:endCxn id="6" idx="0"/>
            </p:cNvCxnSpPr>
            <p:nvPr/>
          </p:nvCxnSpPr>
          <p:spPr>
            <a:xfrm>
              <a:off x="8407443" y="4030824"/>
              <a:ext cx="0" cy="52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F8B0271-90D3-4E06-9B77-411606D988C4}"/>
                </a:ext>
              </a:extLst>
            </p:cNvPr>
            <p:cNvCxnSpPr/>
            <p:nvPr/>
          </p:nvCxnSpPr>
          <p:spPr>
            <a:xfrm>
              <a:off x="10618237" y="4030824"/>
              <a:ext cx="0" cy="52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926969A-1184-4B78-8DF9-977DE321F512}"/>
                </a:ext>
              </a:extLst>
            </p:cNvPr>
            <p:cNvSpPr txBox="1"/>
            <p:nvPr/>
          </p:nvSpPr>
          <p:spPr>
            <a:xfrm>
              <a:off x="1816147" y="3065256"/>
              <a:ext cx="660758" cy="369332"/>
            </a:xfrm>
            <a:prstGeom prst="rect">
              <a:avLst/>
            </a:prstGeom>
            <a:noFill/>
          </p:spPr>
          <p:txBody>
            <a:bodyPr wrap="none" rtlCol="0">
              <a:spAutoFit/>
            </a:bodyPr>
            <a:lstStyle/>
            <a:p>
              <a:r>
                <a:rPr lang="en-IN" dirty="0"/>
                <a:t>3.3 V</a:t>
              </a:r>
            </a:p>
          </p:txBody>
        </p:sp>
        <p:sp>
          <p:nvSpPr>
            <p:cNvPr id="83" name="TextBox 82">
              <a:extLst>
                <a:ext uri="{FF2B5EF4-FFF2-40B4-BE49-F238E27FC236}">
                  <a16:creationId xmlns:a16="http://schemas.microsoft.com/office/drawing/2014/main" id="{522B8D2B-96B9-4317-9661-E4F084354432}"/>
                </a:ext>
              </a:extLst>
            </p:cNvPr>
            <p:cNvSpPr txBox="1"/>
            <p:nvPr/>
          </p:nvSpPr>
          <p:spPr>
            <a:xfrm>
              <a:off x="6372283" y="3661492"/>
              <a:ext cx="486030" cy="369332"/>
            </a:xfrm>
            <a:prstGeom prst="rect">
              <a:avLst/>
            </a:prstGeom>
            <a:noFill/>
          </p:spPr>
          <p:txBody>
            <a:bodyPr wrap="none" rtlCol="0">
              <a:spAutoFit/>
            </a:bodyPr>
            <a:lstStyle/>
            <a:p>
              <a:r>
                <a:rPr lang="en-IN" dirty="0"/>
                <a:t>5 V</a:t>
              </a:r>
            </a:p>
          </p:txBody>
        </p:sp>
        <p:sp>
          <p:nvSpPr>
            <p:cNvPr id="84" name="TextBox 83">
              <a:extLst>
                <a:ext uri="{FF2B5EF4-FFF2-40B4-BE49-F238E27FC236}">
                  <a16:creationId xmlns:a16="http://schemas.microsoft.com/office/drawing/2014/main" id="{C639B7F8-A03A-4E85-AD5C-3F92AFB91DA0}"/>
                </a:ext>
              </a:extLst>
            </p:cNvPr>
            <p:cNvSpPr txBox="1"/>
            <p:nvPr/>
          </p:nvSpPr>
          <p:spPr>
            <a:xfrm>
              <a:off x="1162455" y="4406630"/>
              <a:ext cx="486030" cy="369332"/>
            </a:xfrm>
            <a:prstGeom prst="rect">
              <a:avLst/>
            </a:prstGeom>
            <a:noFill/>
          </p:spPr>
          <p:txBody>
            <a:bodyPr wrap="none" rtlCol="0">
              <a:spAutoFit/>
            </a:bodyPr>
            <a:lstStyle/>
            <a:p>
              <a:r>
                <a:rPr lang="en-IN" dirty="0"/>
                <a:t>5 V</a:t>
              </a:r>
            </a:p>
          </p:txBody>
        </p:sp>
        <p:sp>
          <p:nvSpPr>
            <p:cNvPr id="85" name="TextBox 84">
              <a:extLst>
                <a:ext uri="{FF2B5EF4-FFF2-40B4-BE49-F238E27FC236}">
                  <a16:creationId xmlns:a16="http://schemas.microsoft.com/office/drawing/2014/main" id="{8B8692FF-10A1-4462-A73B-FF21C2BC2274}"/>
                </a:ext>
              </a:extLst>
            </p:cNvPr>
            <p:cNvSpPr txBox="1"/>
            <p:nvPr/>
          </p:nvSpPr>
          <p:spPr>
            <a:xfrm>
              <a:off x="1853259" y="3739233"/>
              <a:ext cx="486030" cy="369332"/>
            </a:xfrm>
            <a:prstGeom prst="rect">
              <a:avLst/>
            </a:prstGeom>
            <a:noFill/>
          </p:spPr>
          <p:txBody>
            <a:bodyPr wrap="none" rtlCol="0">
              <a:spAutoFit/>
            </a:bodyPr>
            <a:lstStyle/>
            <a:p>
              <a:r>
                <a:rPr lang="en-IN" dirty="0"/>
                <a:t>5 V</a:t>
              </a:r>
            </a:p>
          </p:txBody>
        </p:sp>
      </p:grpSp>
      <p:cxnSp>
        <p:nvCxnSpPr>
          <p:cNvPr id="22" name="Straight Connector 21">
            <a:extLst>
              <a:ext uri="{FF2B5EF4-FFF2-40B4-BE49-F238E27FC236}">
                <a16:creationId xmlns:a16="http://schemas.microsoft.com/office/drawing/2014/main" id="{5EA550EA-79CD-44E9-A1B5-863EF45F18D1}"/>
              </a:ext>
            </a:extLst>
          </p:cNvPr>
          <p:cNvCxnSpPr/>
          <p:nvPr/>
        </p:nvCxnSpPr>
        <p:spPr>
          <a:xfrm>
            <a:off x="1823936" y="3428999"/>
            <a:ext cx="108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32D64C-31DB-470D-86CB-3E109C7B2B42}"/>
              </a:ext>
            </a:extLst>
          </p:cNvPr>
          <p:cNvCxnSpPr/>
          <p:nvPr/>
        </p:nvCxnSpPr>
        <p:spPr>
          <a:xfrm flipV="1">
            <a:off x="2911876" y="2068755"/>
            <a:ext cx="0" cy="136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C9C039-5981-48B7-BBEE-88999699AEF4}"/>
              </a:ext>
            </a:extLst>
          </p:cNvPr>
          <p:cNvCxnSpPr/>
          <p:nvPr/>
        </p:nvCxnSpPr>
        <p:spPr>
          <a:xfrm>
            <a:off x="2911876" y="2068755"/>
            <a:ext cx="109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66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D31BDE-E792-4EF1-90FC-E12A5B743560}"/>
              </a:ext>
            </a:extLst>
          </p:cNvPr>
          <p:cNvSpPr/>
          <p:nvPr/>
        </p:nvSpPr>
        <p:spPr>
          <a:xfrm>
            <a:off x="3926633" y="2015412"/>
            <a:ext cx="4338734" cy="2827176"/>
          </a:xfrm>
          <a:prstGeom prst="rect">
            <a:avLst/>
          </a:prstGeom>
          <a:solidFill>
            <a:srgbClr val="246DE4"/>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bg1"/>
                </a:solidFill>
                <a:effectLst>
                  <a:outerShdw blurRad="38100" dist="19050" dir="2700000" algn="tl" rotWithShape="0">
                    <a:schemeClr val="dk1">
                      <a:alpha val="40000"/>
                    </a:schemeClr>
                  </a:outerShdw>
                </a:effectLst>
              </a:rPr>
              <a:t>Arduino Mega 2560</a:t>
            </a:r>
            <a:endParaRPr lang="en-IN" sz="2800" dirty="0">
              <a:solidFill>
                <a:schemeClr val="bg1"/>
              </a:solidFill>
            </a:endParaRPr>
          </a:p>
        </p:txBody>
      </p:sp>
      <p:sp>
        <p:nvSpPr>
          <p:cNvPr id="4" name="Rectangle: Rounded Corners 3">
            <a:extLst>
              <a:ext uri="{FF2B5EF4-FFF2-40B4-BE49-F238E27FC236}">
                <a16:creationId xmlns:a16="http://schemas.microsoft.com/office/drawing/2014/main" id="{B22C3B4B-71AF-4E92-B4A6-D02E9352E8E3}"/>
              </a:ext>
            </a:extLst>
          </p:cNvPr>
          <p:cNvSpPr/>
          <p:nvPr/>
        </p:nvSpPr>
        <p:spPr>
          <a:xfrm>
            <a:off x="4231532" y="1655488"/>
            <a:ext cx="1322962" cy="7198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SPI</a:t>
            </a:r>
          </a:p>
        </p:txBody>
      </p:sp>
      <p:sp>
        <p:nvSpPr>
          <p:cNvPr id="6" name="Rectangle: Rounded Corners 5">
            <a:extLst>
              <a:ext uri="{FF2B5EF4-FFF2-40B4-BE49-F238E27FC236}">
                <a16:creationId xmlns:a16="http://schemas.microsoft.com/office/drawing/2014/main" id="{A0D7DFE7-85B7-4A2C-918F-1D3FCF57D90A}"/>
              </a:ext>
            </a:extLst>
          </p:cNvPr>
          <p:cNvSpPr/>
          <p:nvPr/>
        </p:nvSpPr>
        <p:spPr>
          <a:xfrm>
            <a:off x="6485108" y="1655487"/>
            <a:ext cx="1322962" cy="7198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UART</a:t>
            </a:r>
          </a:p>
        </p:txBody>
      </p:sp>
      <p:sp>
        <p:nvSpPr>
          <p:cNvPr id="7" name="Rectangle: Rounded Corners 6">
            <a:extLst>
              <a:ext uri="{FF2B5EF4-FFF2-40B4-BE49-F238E27FC236}">
                <a16:creationId xmlns:a16="http://schemas.microsoft.com/office/drawing/2014/main" id="{54818071-E2BA-4D6C-803E-E7E17F2087F1}"/>
              </a:ext>
            </a:extLst>
          </p:cNvPr>
          <p:cNvSpPr/>
          <p:nvPr/>
        </p:nvSpPr>
        <p:spPr>
          <a:xfrm>
            <a:off x="7636360" y="2375334"/>
            <a:ext cx="1322962" cy="7198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UART</a:t>
            </a:r>
          </a:p>
        </p:txBody>
      </p:sp>
      <p:sp>
        <p:nvSpPr>
          <p:cNvPr id="8" name="Rectangle: Rounded Corners 7">
            <a:extLst>
              <a:ext uri="{FF2B5EF4-FFF2-40B4-BE49-F238E27FC236}">
                <a16:creationId xmlns:a16="http://schemas.microsoft.com/office/drawing/2014/main" id="{98425839-4CB9-44C6-9951-E1D4B585140D}"/>
              </a:ext>
            </a:extLst>
          </p:cNvPr>
          <p:cNvSpPr/>
          <p:nvPr/>
        </p:nvSpPr>
        <p:spPr>
          <a:xfrm>
            <a:off x="7603886" y="3762820"/>
            <a:ext cx="1322962" cy="7198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DIGITAL</a:t>
            </a:r>
          </a:p>
        </p:txBody>
      </p:sp>
      <p:sp>
        <p:nvSpPr>
          <p:cNvPr id="9" name="Rectangle: Rounded Corners 8">
            <a:extLst>
              <a:ext uri="{FF2B5EF4-FFF2-40B4-BE49-F238E27FC236}">
                <a16:creationId xmlns:a16="http://schemas.microsoft.com/office/drawing/2014/main" id="{404B821F-4441-4C80-BB5A-164A20F5E6F6}"/>
              </a:ext>
            </a:extLst>
          </p:cNvPr>
          <p:cNvSpPr/>
          <p:nvPr/>
        </p:nvSpPr>
        <p:spPr>
          <a:xfrm>
            <a:off x="5434519" y="4482664"/>
            <a:ext cx="1322962" cy="7198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ANALOG</a:t>
            </a:r>
          </a:p>
        </p:txBody>
      </p:sp>
      <p:sp>
        <p:nvSpPr>
          <p:cNvPr id="10" name="Rectangle 9">
            <a:extLst>
              <a:ext uri="{FF2B5EF4-FFF2-40B4-BE49-F238E27FC236}">
                <a16:creationId xmlns:a16="http://schemas.microsoft.com/office/drawing/2014/main" id="{2E794CCC-085B-4542-9D95-C6B67DA195DB}"/>
              </a:ext>
            </a:extLst>
          </p:cNvPr>
          <p:cNvSpPr/>
          <p:nvPr/>
        </p:nvSpPr>
        <p:spPr>
          <a:xfrm>
            <a:off x="4390417" y="457598"/>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SD Card</a:t>
            </a:r>
          </a:p>
        </p:txBody>
      </p:sp>
      <p:sp>
        <p:nvSpPr>
          <p:cNvPr id="11" name="Rectangle 10">
            <a:extLst>
              <a:ext uri="{FF2B5EF4-FFF2-40B4-BE49-F238E27FC236}">
                <a16:creationId xmlns:a16="http://schemas.microsoft.com/office/drawing/2014/main" id="{1E974B4C-A291-46E8-81FF-D6551BCA476E}"/>
              </a:ext>
            </a:extLst>
          </p:cNvPr>
          <p:cNvSpPr/>
          <p:nvPr/>
        </p:nvSpPr>
        <p:spPr>
          <a:xfrm>
            <a:off x="6485108" y="466928"/>
            <a:ext cx="1322962"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Bluetooth</a:t>
            </a:r>
          </a:p>
        </p:txBody>
      </p:sp>
      <p:sp>
        <p:nvSpPr>
          <p:cNvPr id="12" name="Rectangle 11">
            <a:extLst>
              <a:ext uri="{FF2B5EF4-FFF2-40B4-BE49-F238E27FC236}">
                <a16:creationId xmlns:a16="http://schemas.microsoft.com/office/drawing/2014/main" id="{CAE62913-6A91-420A-80C6-ECA66CEB76D3}"/>
              </a:ext>
            </a:extLst>
          </p:cNvPr>
          <p:cNvSpPr/>
          <p:nvPr/>
        </p:nvSpPr>
        <p:spPr>
          <a:xfrm>
            <a:off x="9997036" y="2375333"/>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a:t>
            </a:r>
          </a:p>
        </p:txBody>
      </p:sp>
      <p:sp>
        <p:nvSpPr>
          <p:cNvPr id="13" name="Rectangle 12">
            <a:extLst>
              <a:ext uri="{FF2B5EF4-FFF2-40B4-BE49-F238E27FC236}">
                <a16:creationId xmlns:a16="http://schemas.microsoft.com/office/drawing/2014/main" id="{13B72863-E80E-4C7C-B2CA-F15532BF5A9D}"/>
              </a:ext>
            </a:extLst>
          </p:cNvPr>
          <p:cNvSpPr/>
          <p:nvPr/>
        </p:nvSpPr>
        <p:spPr>
          <a:xfrm>
            <a:off x="9997036" y="5004718"/>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LED</a:t>
            </a:r>
          </a:p>
        </p:txBody>
      </p:sp>
      <p:sp>
        <p:nvSpPr>
          <p:cNvPr id="14" name="Rectangle 13">
            <a:extLst>
              <a:ext uri="{FF2B5EF4-FFF2-40B4-BE49-F238E27FC236}">
                <a16:creationId xmlns:a16="http://schemas.microsoft.com/office/drawing/2014/main" id="{F55C92D0-81D2-4187-BC7A-9C0546E24245}"/>
              </a:ext>
            </a:extLst>
          </p:cNvPr>
          <p:cNvSpPr/>
          <p:nvPr/>
        </p:nvSpPr>
        <p:spPr>
          <a:xfrm>
            <a:off x="6662392" y="5719534"/>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LDR</a:t>
            </a:r>
          </a:p>
        </p:txBody>
      </p:sp>
      <p:sp>
        <p:nvSpPr>
          <p:cNvPr id="15" name="Rectangle 14">
            <a:extLst>
              <a:ext uri="{FF2B5EF4-FFF2-40B4-BE49-F238E27FC236}">
                <a16:creationId xmlns:a16="http://schemas.microsoft.com/office/drawing/2014/main" id="{46CFA0EE-1580-430E-8F92-26C6090AA57D}"/>
              </a:ext>
            </a:extLst>
          </p:cNvPr>
          <p:cNvSpPr/>
          <p:nvPr/>
        </p:nvSpPr>
        <p:spPr>
          <a:xfrm>
            <a:off x="9997036" y="3829129"/>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DHT 22</a:t>
            </a:r>
          </a:p>
        </p:txBody>
      </p:sp>
      <p:sp>
        <p:nvSpPr>
          <p:cNvPr id="16" name="Rectangle 15">
            <a:extLst>
              <a:ext uri="{FF2B5EF4-FFF2-40B4-BE49-F238E27FC236}">
                <a16:creationId xmlns:a16="http://schemas.microsoft.com/office/drawing/2014/main" id="{8172977D-5CE0-4814-B056-EACEF8AAA448}"/>
              </a:ext>
            </a:extLst>
          </p:cNvPr>
          <p:cNvSpPr/>
          <p:nvPr/>
        </p:nvSpPr>
        <p:spPr>
          <a:xfrm>
            <a:off x="4995070" y="5719534"/>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135</a:t>
            </a:r>
          </a:p>
        </p:txBody>
      </p:sp>
      <p:sp>
        <p:nvSpPr>
          <p:cNvPr id="17" name="Rectangle 16">
            <a:extLst>
              <a:ext uri="{FF2B5EF4-FFF2-40B4-BE49-F238E27FC236}">
                <a16:creationId xmlns:a16="http://schemas.microsoft.com/office/drawing/2014/main" id="{2DB57239-67BF-4BAA-88B2-E08EF171F6BB}"/>
              </a:ext>
            </a:extLst>
          </p:cNvPr>
          <p:cNvSpPr/>
          <p:nvPr/>
        </p:nvSpPr>
        <p:spPr>
          <a:xfrm>
            <a:off x="3231796" y="5719534"/>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7</a:t>
            </a:r>
          </a:p>
        </p:txBody>
      </p:sp>
      <p:sp>
        <p:nvSpPr>
          <p:cNvPr id="18" name="Rectangle 17">
            <a:extLst>
              <a:ext uri="{FF2B5EF4-FFF2-40B4-BE49-F238E27FC236}">
                <a16:creationId xmlns:a16="http://schemas.microsoft.com/office/drawing/2014/main" id="{F6E8316F-5F5F-4E04-AB00-6F453F6E2AC2}"/>
              </a:ext>
            </a:extLst>
          </p:cNvPr>
          <p:cNvSpPr/>
          <p:nvPr/>
        </p:nvSpPr>
        <p:spPr>
          <a:xfrm>
            <a:off x="1468523" y="5719534"/>
            <a:ext cx="100519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 3</a:t>
            </a:r>
          </a:p>
        </p:txBody>
      </p:sp>
      <p:sp>
        <p:nvSpPr>
          <p:cNvPr id="19" name="Rectangle 18">
            <a:extLst>
              <a:ext uri="{FF2B5EF4-FFF2-40B4-BE49-F238E27FC236}">
                <a16:creationId xmlns:a16="http://schemas.microsoft.com/office/drawing/2014/main" id="{0AD1E14C-459D-4643-A084-D52AF2CE2ECA}"/>
              </a:ext>
            </a:extLst>
          </p:cNvPr>
          <p:cNvSpPr/>
          <p:nvPr/>
        </p:nvSpPr>
        <p:spPr>
          <a:xfrm>
            <a:off x="8280796" y="5719536"/>
            <a:ext cx="1181121"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Ultrasonic</a:t>
            </a:r>
          </a:p>
        </p:txBody>
      </p:sp>
      <p:cxnSp>
        <p:nvCxnSpPr>
          <p:cNvPr id="24" name="Straight Arrow Connector 23">
            <a:extLst>
              <a:ext uri="{FF2B5EF4-FFF2-40B4-BE49-F238E27FC236}">
                <a16:creationId xmlns:a16="http://schemas.microsoft.com/office/drawing/2014/main" id="{617E17B9-C5E0-4E81-8E36-C880DDB784FC}"/>
              </a:ext>
            </a:extLst>
          </p:cNvPr>
          <p:cNvCxnSpPr>
            <a:stCxn id="4" idx="0"/>
            <a:endCxn id="10" idx="2"/>
          </p:cNvCxnSpPr>
          <p:nvPr/>
        </p:nvCxnSpPr>
        <p:spPr>
          <a:xfrm flipV="1">
            <a:off x="4893013" y="1177445"/>
            <a:ext cx="0" cy="47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E43455-408E-4B39-8B0C-5BDE1A65117A}"/>
              </a:ext>
            </a:extLst>
          </p:cNvPr>
          <p:cNvCxnSpPr>
            <a:stCxn id="6" idx="0"/>
            <a:endCxn id="11" idx="2"/>
          </p:cNvCxnSpPr>
          <p:nvPr/>
        </p:nvCxnSpPr>
        <p:spPr>
          <a:xfrm flipV="1">
            <a:off x="7146589" y="1186775"/>
            <a:ext cx="0" cy="46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E73AC-00FF-4712-9A9D-129ABD0FB386}"/>
              </a:ext>
            </a:extLst>
          </p:cNvPr>
          <p:cNvCxnSpPr>
            <a:stCxn id="7" idx="3"/>
            <a:endCxn id="12" idx="1"/>
          </p:cNvCxnSpPr>
          <p:nvPr/>
        </p:nvCxnSpPr>
        <p:spPr>
          <a:xfrm flipV="1">
            <a:off x="8959322" y="2735257"/>
            <a:ext cx="10377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F66973-A256-4917-9D8A-09D81EDF0114}"/>
              </a:ext>
            </a:extLst>
          </p:cNvPr>
          <p:cNvCxnSpPr>
            <a:cxnSpLocks/>
            <a:stCxn id="8" idx="3"/>
          </p:cNvCxnSpPr>
          <p:nvPr/>
        </p:nvCxnSpPr>
        <p:spPr>
          <a:xfrm>
            <a:off x="8926848" y="4122744"/>
            <a:ext cx="535069" cy="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0691924-3750-48F6-8FBD-E9B03DDC8218}"/>
              </a:ext>
            </a:extLst>
          </p:cNvPr>
          <p:cNvCxnSpPr>
            <a:cxnSpLocks/>
          </p:cNvCxnSpPr>
          <p:nvPr/>
        </p:nvCxnSpPr>
        <p:spPr>
          <a:xfrm>
            <a:off x="9478179" y="4122743"/>
            <a:ext cx="0" cy="1241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349EE5-F0CE-4303-8200-261F20175ABA}"/>
              </a:ext>
            </a:extLst>
          </p:cNvPr>
          <p:cNvCxnSpPr>
            <a:cxnSpLocks/>
          </p:cNvCxnSpPr>
          <p:nvPr/>
        </p:nvCxnSpPr>
        <p:spPr>
          <a:xfrm>
            <a:off x="9478179" y="4130120"/>
            <a:ext cx="502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9016FA-3773-4914-A547-FE0B2DDEA025}"/>
              </a:ext>
            </a:extLst>
          </p:cNvPr>
          <p:cNvCxnSpPr>
            <a:cxnSpLocks/>
            <a:endCxn id="13" idx="1"/>
          </p:cNvCxnSpPr>
          <p:nvPr/>
        </p:nvCxnSpPr>
        <p:spPr>
          <a:xfrm>
            <a:off x="9478179" y="5364641"/>
            <a:ext cx="5188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247B29-1E32-4FAF-91FA-DC24DF674780}"/>
              </a:ext>
            </a:extLst>
          </p:cNvPr>
          <p:cNvCxnSpPr>
            <a:stCxn id="9" idx="2"/>
          </p:cNvCxnSpPr>
          <p:nvPr/>
        </p:nvCxnSpPr>
        <p:spPr>
          <a:xfrm>
            <a:off x="6096000" y="5202511"/>
            <a:ext cx="0" cy="24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AE88E2-235F-4622-81BE-505BC47B0EE8}"/>
              </a:ext>
            </a:extLst>
          </p:cNvPr>
          <p:cNvCxnSpPr/>
          <p:nvPr/>
        </p:nvCxnSpPr>
        <p:spPr>
          <a:xfrm>
            <a:off x="6096000" y="5447489"/>
            <a:ext cx="27753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87A7AC4-636E-438E-92D9-126D06C04321}"/>
              </a:ext>
            </a:extLst>
          </p:cNvPr>
          <p:cNvCxnSpPr/>
          <p:nvPr/>
        </p:nvCxnSpPr>
        <p:spPr>
          <a:xfrm flipH="1">
            <a:off x="1971118" y="5447489"/>
            <a:ext cx="4124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91F0FA0-B724-456C-B8D9-C1359F48CC73}"/>
              </a:ext>
            </a:extLst>
          </p:cNvPr>
          <p:cNvCxnSpPr>
            <a:endCxn id="18" idx="0"/>
          </p:cNvCxnSpPr>
          <p:nvPr/>
        </p:nvCxnSpPr>
        <p:spPr>
          <a:xfrm>
            <a:off x="1971118" y="5447489"/>
            <a:ext cx="1" cy="27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88E0F72-BDEF-4650-951C-067E57454971}"/>
              </a:ext>
            </a:extLst>
          </p:cNvPr>
          <p:cNvCxnSpPr>
            <a:cxnSpLocks/>
          </p:cNvCxnSpPr>
          <p:nvPr/>
        </p:nvCxnSpPr>
        <p:spPr>
          <a:xfrm>
            <a:off x="8871356" y="5447489"/>
            <a:ext cx="0" cy="27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CE70E4-2C59-489C-9482-9E916FBEF088}"/>
              </a:ext>
            </a:extLst>
          </p:cNvPr>
          <p:cNvCxnSpPr>
            <a:endCxn id="14" idx="0"/>
          </p:cNvCxnSpPr>
          <p:nvPr/>
        </p:nvCxnSpPr>
        <p:spPr>
          <a:xfrm>
            <a:off x="7164987" y="5447489"/>
            <a:ext cx="1" cy="27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621CAE5-14F0-41FF-85CA-11C4DA174B1C}"/>
              </a:ext>
            </a:extLst>
          </p:cNvPr>
          <p:cNvCxnSpPr>
            <a:endCxn id="17" idx="0"/>
          </p:cNvCxnSpPr>
          <p:nvPr/>
        </p:nvCxnSpPr>
        <p:spPr>
          <a:xfrm>
            <a:off x="3734391" y="5447489"/>
            <a:ext cx="1" cy="27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0AE91A8-A397-4948-917D-00AB7EE0E46D}"/>
              </a:ext>
            </a:extLst>
          </p:cNvPr>
          <p:cNvCxnSpPr>
            <a:cxnSpLocks/>
            <a:endCxn id="16" idx="0"/>
          </p:cNvCxnSpPr>
          <p:nvPr/>
        </p:nvCxnSpPr>
        <p:spPr>
          <a:xfrm>
            <a:off x="5497664" y="5447489"/>
            <a:ext cx="2" cy="27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38A3FA2-5A6C-4C24-804A-28B412537C5A}"/>
              </a:ext>
            </a:extLst>
          </p:cNvPr>
          <p:cNvSpPr/>
          <p:nvPr/>
        </p:nvSpPr>
        <p:spPr>
          <a:xfrm>
            <a:off x="576770" y="2739091"/>
            <a:ext cx="1731518" cy="1391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a:t>
            </a:r>
          </a:p>
          <a:p>
            <a:pPr algn="ctr"/>
            <a:r>
              <a:rPr lang="en-IN" dirty="0"/>
              <a:t>Source</a:t>
            </a:r>
          </a:p>
        </p:txBody>
      </p:sp>
      <p:cxnSp>
        <p:nvCxnSpPr>
          <p:cNvPr id="69" name="Straight Arrow Connector 68">
            <a:extLst>
              <a:ext uri="{FF2B5EF4-FFF2-40B4-BE49-F238E27FC236}">
                <a16:creationId xmlns:a16="http://schemas.microsoft.com/office/drawing/2014/main" id="{A1D2D3B5-D30D-4081-9C38-8FD236BCE7B0}"/>
              </a:ext>
            </a:extLst>
          </p:cNvPr>
          <p:cNvCxnSpPr>
            <a:stCxn id="67" idx="3"/>
            <a:endCxn id="2" idx="1"/>
          </p:cNvCxnSpPr>
          <p:nvPr/>
        </p:nvCxnSpPr>
        <p:spPr>
          <a:xfrm flipV="1">
            <a:off x="2308288" y="3429000"/>
            <a:ext cx="1618345" cy="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75A4DBC-4D6B-4C1D-884D-88C0B8CED0F4}"/>
              </a:ext>
            </a:extLst>
          </p:cNvPr>
          <p:cNvSpPr/>
          <p:nvPr/>
        </p:nvSpPr>
        <p:spPr>
          <a:xfrm>
            <a:off x="2715211" y="466928"/>
            <a:ext cx="1211422"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ASID16490</a:t>
            </a:r>
          </a:p>
        </p:txBody>
      </p:sp>
      <p:cxnSp>
        <p:nvCxnSpPr>
          <p:cNvPr id="22" name="Straight Connector 21">
            <a:extLst>
              <a:ext uri="{FF2B5EF4-FFF2-40B4-BE49-F238E27FC236}">
                <a16:creationId xmlns:a16="http://schemas.microsoft.com/office/drawing/2014/main" id="{831736D7-6589-48CE-B827-A70A79C8F412}"/>
              </a:ext>
            </a:extLst>
          </p:cNvPr>
          <p:cNvCxnSpPr>
            <a:cxnSpLocks/>
          </p:cNvCxnSpPr>
          <p:nvPr/>
        </p:nvCxnSpPr>
        <p:spPr>
          <a:xfrm flipH="1">
            <a:off x="3320922" y="1500441"/>
            <a:ext cx="1569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37C41FC-9AF9-44EC-A177-CBC1A4928FDE}"/>
              </a:ext>
            </a:extLst>
          </p:cNvPr>
          <p:cNvCxnSpPr>
            <a:endCxn id="39" idx="2"/>
          </p:cNvCxnSpPr>
          <p:nvPr/>
        </p:nvCxnSpPr>
        <p:spPr>
          <a:xfrm flipV="1">
            <a:off x="3320922" y="1186775"/>
            <a:ext cx="0" cy="31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6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145DD80-6D5B-4D12-9844-0283312B4142}"/>
              </a:ext>
            </a:extLst>
          </p:cNvPr>
          <p:cNvSpPr/>
          <p:nvPr/>
        </p:nvSpPr>
        <p:spPr>
          <a:xfrm>
            <a:off x="2102106" y="151620"/>
            <a:ext cx="967274" cy="864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4" name="Rectangle 3">
            <a:extLst>
              <a:ext uri="{FF2B5EF4-FFF2-40B4-BE49-F238E27FC236}">
                <a16:creationId xmlns:a16="http://schemas.microsoft.com/office/drawing/2014/main" id="{F7E61E2B-790E-4336-8EE4-751889C59FA8}"/>
              </a:ext>
            </a:extLst>
          </p:cNvPr>
          <p:cNvSpPr/>
          <p:nvPr/>
        </p:nvSpPr>
        <p:spPr>
          <a:xfrm>
            <a:off x="7757621" y="1290732"/>
            <a:ext cx="1489790" cy="99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data to server</a:t>
            </a:r>
          </a:p>
        </p:txBody>
      </p:sp>
      <p:sp>
        <p:nvSpPr>
          <p:cNvPr id="5" name="Rectangle 4">
            <a:extLst>
              <a:ext uri="{FF2B5EF4-FFF2-40B4-BE49-F238E27FC236}">
                <a16:creationId xmlns:a16="http://schemas.microsoft.com/office/drawing/2014/main" id="{57924599-B944-4EE4-AC0B-FEFDC10B9872}"/>
              </a:ext>
            </a:extLst>
          </p:cNvPr>
          <p:cNvSpPr/>
          <p:nvPr/>
        </p:nvSpPr>
        <p:spPr>
          <a:xfrm>
            <a:off x="5120946" y="1295214"/>
            <a:ext cx="1696615" cy="99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Clear data in SD card</a:t>
            </a:r>
          </a:p>
        </p:txBody>
      </p:sp>
      <p:sp>
        <p:nvSpPr>
          <p:cNvPr id="6" name="Rectangle 5">
            <a:extLst>
              <a:ext uri="{FF2B5EF4-FFF2-40B4-BE49-F238E27FC236}">
                <a16:creationId xmlns:a16="http://schemas.microsoft.com/office/drawing/2014/main" id="{595D473E-6113-48B9-B454-194467EB444E}"/>
              </a:ext>
            </a:extLst>
          </p:cNvPr>
          <p:cNvSpPr/>
          <p:nvPr/>
        </p:nvSpPr>
        <p:spPr>
          <a:xfrm>
            <a:off x="10033510" y="1225417"/>
            <a:ext cx="1489791" cy="1121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data in SD card</a:t>
            </a:r>
          </a:p>
        </p:txBody>
      </p:sp>
      <p:sp>
        <p:nvSpPr>
          <p:cNvPr id="8" name="Rectangle 7">
            <a:extLst>
              <a:ext uri="{FF2B5EF4-FFF2-40B4-BE49-F238E27FC236}">
                <a16:creationId xmlns:a16="http://schemas.microsoft.com/office/drawing/2014/main" id="{3C2289FB-BFB8-4DC1-928A-711AEB218090}"/>
              </a:ext>
            </a:extLst>
          </p:cNvPr>
          <p:cNvSpPr/>
          <p:nvPr/>
        </p:nvSpPr>
        <p:spPr>
          <a:xfrm>
            <a:off x="4572002" y="4519889"/>
            <a:ext cx="1880119" cy="99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Sensor get data and store in SD card</a:t>
            </a:r>
          </a:p>
        </p:txBody>
      </p:sp>
      <p:sp>
        <p:nvSpPr>
          <p:cNvPr id="9" name="Rectangle 8">
            <a:extLst>
              <a:ext uri="{FF2B5EF4-FFF2-40B4-BE49-F238E27FC236}">
                <a16:creationId xmlns:a16="http://schemas.microsoft.com/office/drawing/2014/main" id="{DBFC0D89-6497-4FCB-BEF6-C616CC7880EA}"/>
              </a:ext>
            </a:extLst>
          </p:cNvPr>
          <p:cNvSpPr/>
          <p:nvPr/>
        </p:nvSpPr>
        <p:spPr>
          <a:xfrm>
            <a:off x="4572002" y="2797624"/>
            <a:ext cx="1887894" cy="106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Write new configuration in SD card</a:t>
            </a:r>
          </a:p>
        </p:txBody>
      </p:sp>
      <p:sp>
        <p:nvSpPr>
          <p:cNvPr id="10" name="Rectangle 9">
            <a:extLst>
              <a:ext uri="{FF2B5EF4-FFF2-40B4-BE49-F238E27FC236}">
                <a16:creationId xmlns:a16="http://schemas.microsoft.com/office/drawing/2014/main" id="{E81D7556-2580-4858-AD9E-046A568B7A0B}"/>
              </a:ext>
            </a:extLst>
          </p:cNvPr>
          <p:cNvSpPr/>
          <p:nvPr/>
        </p:nvSpPr>
        <p:spPr>
          <a:xfrm>
            <a:off x="1645686" y="1290733"/>
            <a:ext cx="1880119" cy="99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Sensor read configuration in SD card</a:t>
            </a:r>
          </a:p>
        </p:txBody>
      </p:sp>
      <p:sp>
        <p:nvSpPr>
          <p:cNvPr id="15" name="Diamond 14">
            <a:extLst>
              <a:ext uri="{FF2B5EF4-FFF2-40B4-BE49-F238E27FC236}">
                <a16:creationId xmlns:a16="http://schemas.microsoft.com/office/drawing/2014/main" id="{C1836699-30E0-44AF-800B-963A46B39E12}"/>
              </a:ext>
            </a:extLst>
          </p:cNvPr>
          <p:cNvSpPr/>
          <p:nvPr/>
        </p:nvSpPr>
        <p:spPr>
          <a:xfrm>
            <a:off x="6284166" y="5446333"/>
            <a:ext cx="2677887" cy="12020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transmitting time</a:t>
            </a:r>
          </a:p>
        </p:txBody>
      </p:sp>
      <p:sp>
        <p:nvSpPr>
          <p:cNvPr id="16" name="Diamond 15">
            <a:extLst>
              <a:ext uri="{FF2B5EF4-FFF2-40B4-BE49-F238E27FC236}">
                <a16:creationId xmlns:a16="http://schemas.microsoft.com/office/drawing/2014/main" id="{5F3014D9-FBC2-44A9-9CE3-5BA0830E5599}"/>
              </a:ext>
            </a:extLst>
          </p:cNvPr>
          <p:cNvSpPr/>
          <p:nvPr/>
        </p:nvSpPr>
        <p:spPr>
          <a:xfrm>
            <a:off x="9532769" y="4838686"/>
            <a:ext cx="2491275" cy="16717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there is an emergency situation</a:t>
            </a:r>
          </a:p>
        </p:txBody>
      </p:sp>
      <p:sp>
        <p:nvSpPr>
          <p:cNvPr id="17" name="Diamond 16">
            <a:extLst>
              <a:ext uri="{FF2B5EF4-FFF2-40B4-BE49-F238E27FC236}">
                <a16:creationId xmlns:a16="http://schemas.microsoft.com/office/drawing/2014/main" id="{8BFE3EB0-D91E-486D-81BD-4756FF469D65}"/>
              </a:ext>
            </a:extLst>
          </p:cNvPr>
          <p:cNvSpPr/>
          <p:nvPr/>
        </p:nvSpPr>
        <p:spPr>
          <a:xfrm>
            <a:off x="1508058" y="4377602"/>
            <a:ext cx="2155371" cy="129695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sensor read interval</a:t>
            </a:r>
          </a:p>
        </p:txBody>
      </p:sp>
      <p:sp>
        <p:nvSpPr>
          <p:cNvPr id="18" name="Diamond 17">
            <a:extLst>
              <a:ext uri="{FF2B5EF4-FFF2-40B4-BE49-F238E27FC236}">
                <a16:creationId xmlns:a16="http://schemas.microsoft.com/office/drawing/2014/main" id="{11D4231A-C8BE-4660-BB6F-6EF236A85969}"/>
              </a:ext>
            </a:extLst>
          </p:cNvPr>
          <p:cNvSpPr/>
          <p:nvPr/>
        </p:nvSpPr>
        <p:spPr>
          <a:xfrm>
            <a:off x="1396870" y="2629673"/>
            <a:ext cx="2377749" cy="139959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there is an update config</a:t>
            </a:r>
          </a:p>
        </p:txBody>
      </p:sp>
      <p:sp>
        <p:nvSpPr>
          <p:cNvPr id="19" name="Rectangle 18">
            <a:extLst>
              <a:ext uri="{FF2B5EF4-FFF2-40B4-BE49-F238E27FC236}">
                <a16:creationId xmlns:a16="http://schemas.microsoft.com/office/drawing/2014/main" id="{5E0F242C-62D4-40EA-AF2A-54B007848038}"/>
              </a:ext>
            </a:extLst>
          </p:cNvPr>
          <p:cNvSpPr/>
          <p:nvPr/>
        </p:nvSpPr>
        <p:spPr>
          <a:xfrm>
            <a:off x="7328037" y="3763720"/>
            <a:ext cx="1696615" cy="99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Sensor get data and store in SD card</a:t>
            </a:r>
          </a:p>
        </p:txBody>
      </p:sp>
      <p:cxnSp>
        <p:nvCxnSpPr>
          <p:cNvPr id="21" name="Straight Arrow Connector 20">
            <a:extLst>
              <a:ext uri="{FF2B5EF4-FFF2-40B4-BE49-F238E27FC236}">
                <a16:creationId xmlns:a16="http://schemas.microsoft.com/office/drawing/2014/main" id="{15CECBD2-15B2-4EE3-92C1-68506972F71B}"/>
              </a:ext>
            </a:extLst>
          </p:cNvPr>
          <p:cNvCxnSpPr>
            <a:stCxn id="2" idx="4"/>
            <a:endCxn id="10" idx="0"/>
          </p:cNvCxnSpPr>
          <p:nvPr/>
        </p:nvCxnSpPr>
        <p:spPr>
          <a:xfrm>
            <a:off x="2585743" y="1016257"/>
            <a:ext cx="3" cy="274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FE8737-1C7C-4A7A-B2AB-719E83331FAD}"/>
              </a:ext>
            </a:extLst>
          </p:cNvPr>
          <p:cNvCxnSpPr>
            <a:stCxn id="10" idx="2"/>
            <a:endCxn id="18" idx="0"/>
          </p:cNvCxnSpPr>
          <p:nvPr/>
        </p:nvCxnSpPr>
        <p:spPr>
          <a:xfrm flipH="1">
            <a:off x="2585745" y="2281336"/>
            <a:ext cx="1" cy="34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FECA98-6EC2-40C3-9AF5-3443846FD928}"/>
              </a:ext>
            </a:extLst>
          </p:cNvPr>
          <p:cNvCxnSpPr>
            <a:stCxn id="18" idx="2"/>
            <a:endCxn id="17" idx="0"/>
          </p:cNvCxnSpPr>
          <p:nvPr/>
        </p:nvCxnSpPr>
        <p:spPr>
          <a:xfrm flipH="1">
            <a:off x="2585744" y="4029265"/>
            <a:ext cx="1" cy="34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2F13FD7-FCD8-495E-8530-515E7085BE6A}"/>
              </a:ext>
            </a:extLst>
          </p:cNvPr>
          <p:cNvCxnSpPr>
            <a:stCxn id="18" idx="3"/>
            <a:endCxn id="9" idx="1"/>
          </p:cNvCxnSpPr>
          <p:nvPr/>
        </p:nvCxnSpPr>
        <p:spPr>
          <a:xfrm>
            <a:off x="3774619" y="3329469"/>
            <a:ext cx="79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5A9DF1-7F27-4018-ABAB-43D946E64765}"/>
              </a:ext>
            </a:extLst>
          </p:cNvPr>
          <p:cNvCxnSpPr>
            <a:stCxn id="17" idx="3"/>
            <a:endCxn id="8" idx="1"/>
          </p:cNvCxnSpPr>
          <p:nvPr/>
        </p:nvCxnSpPr>
        <p:spPr>
          <a:xfrm flipV="1">
            <a:off x="3663429" y="5015191"/>
            <a:ext cx="908573" cy="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7C28CA8-E613-4CB4-B596-D29A1D138B4D}"/>
              </a:ext>
            </a:extLst>
          </p:cNvPr>
          <p:cNvCxnSpPr>
            <a:stCxn id="15" idx="0"/>
            <a:endCxn id="19" idx="2"/>
          </p:cNvCxnSpPr>
          <p:nvPr/>
        </p:nvCxnSpPr>
        <p:spPr>
          <a:xfrm flipV="1">
            <a:off x="7623110" y="4754323"/>
            <a:ext cx="553235" cy="69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5CFEDB-42A2-4246-9844-1DBD8B6045E8}"/>
              </a:ext>
            </a:extLst>
          </p:cNvPr>
          <p:cNvCxnSpPr>
            <a:stCxn id="17" idx="2"/>
          </p:cNvCxnSpPr>
          <p:nvPr/>
        </p:nvCxnSpPr>
        <p:spPr>
          <a:xfrm flipH="1">
            <a:off x="2585743" y="5674555"/>
            <a:ext cx="1" cy="372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B4BE6-0618-4685-AEF6-F8DD3296506D}"/>
              </a:ext>
            </a:extLst>
          </p:cNvPr>
          <p:cNvCxnSpPr>
            <a:endCxn id="15" idx="1"/>
          </p:cNvCxnSpPr>
          <p:nvPr/>
        </p:nvCxnSpPr>
        <p:spPr>
          <a:xfrm>
            <a:off x="2585743" y="6047380"/>
            <a:ext cx="3698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9D31A2-6392-4FD9-9DEB-21466F472284}"/>
              </a:ext>
            </a:extLst>
          </p:cNvPr>
          <p:cNvCxnSpPr>
            <a:cxnSpLocks/>
            <a:stCxn id="15" idx="3"/>
          </p:cNvCxnSpPr>
          <p:nvPr/>
        </p:nvCxnSpPr>
        <p:spPr>
          <a:xfrm flipV="1">
            <a:off x="8962053" y="5674554"/>
            <a:ext cx="0" cy="372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C4E4587-2790-4B91-B04B-105FC4C1173B}"/>
              </a:ext>
            </a:extLst>
          </p:cNvPr>
          <p:cNvCxnSpPr>
            <a:cxnSpLocks/>
            <a:endCxn id="16" idx="1"/>
          </p:cNvCxnSpPr>
          <p:nvPr/>
        </p:nvCxnSpPr>
        <p:spPr>
          <a:xfrm>
            <a:off x="8962053" y="5674555"/>
            <a:ext cx="570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BC1795-AD6A-4299-8E60-F759625D01E4}"/>
              </a:ext>
            </a:extLst>
          </p:cNvPr>
          <p:cNvCxnSpPr>
            <a:cxnSpLocks/>
            <a:stCxn id="16" idx="2"/>
          </p:cNvCxnSpPr>
          <p:nvPr/>
        </p:nvCxnSpPr>
        <p:spPr>
          <a:xfrm>
            <a:off x="10778407" y="6510423"/>
            <a:ext cx="0" cy="25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9151ED-B571-4FB7-B891-E8D7077B6471}"/>
              </a:ext>
            </a:extLst>
          </p:cNvPr>
          <p:cNvCxnSpPr>
            <a:cxnSpLocks/>
          </p:cNvCxnSpPr>
          <p:nvPr/>
        </p:nvCxnSpPr>
        <p:spPr>
          <a:xfrm flipH="1">
            <a:off x="494522" y="6769726"/>
            <a:ext cx="102838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03DB81F-9CFB-40C6-B00B-78C033FB3D6F}"/>
              </a:ext>
            </a:extLst>
          </p:cNvPr>
          <p:cNvCxnSpPr/>
          <p:nvPr/>
        </p:nvCxnSpPr>
        <p:spPr>
          <a:xfrm flipV="1">
            <a:off x="494522" y="1786033"/>
            <a:ext cx="0" cy="498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0099D0D-00B9-4CEA-8B3E-06225E52E812}"/>
              </a:ext>
            </a:extLst>
          </p:cNvPr>
          <p:cNvCxnSpPr>
            <a:cxnSpLocks/>
            <a:endCxn id="10" idx="1"/>
          </p:cNvCxnSpPr>
          <p:nvPr/>
        </p:nvCxnSpPr>
        <p:spPr>
          <a:xfrm>
            <a:off x="503849" y="1786035"/>
            <a:ext cx="1141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0450C3-3D81-43A5-9135-6F316DEC6446}"/>
              </a:ext>
            </a:extLst>
          </p:cNvPr>
          <p:cNvCxnSpPr>
            <a:stCxn id="9" idx="2"/>
          </p:cNvCxnSpPr>
          <p:nvPr/>
        </p:nvCxnSpPr>
        <p:spPr>
          <a:xfrm flipH="1">
            <a:off x="5512061" y="3861313"/>
            <a:ext cx="3888" cy="34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FE8AB57-C4E9-478F-952B-7E6CA582D131}"/>
              </a:ext>
            </a:extLst>
          </p:cNvPr>
          <p:cNvCxnSpPr/>
          <p:nvPr/>
        </p:nvCxnSpPr>
        <p:spPr>
          <a:xfrm flipH="1">
            <a:off x="2585743" y="4203433"/>
            <a:ext cx="2926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E2860A-C069-4EAF-A5F3-3AB52646CEB8}"/>
              </a:ext>
            </a:extLst>
          </p:cNvPr>
          <p:cNvCxnSpPr>
            <a:stCxn id="8" idx="2"/>
          </p:cNvCxnSpPr>
          <p:nvPr/>
        </p:nvCxnSpPr>
        <p:spPr>
          <a:xfrm flipH="1">
            <a:off x="5512061" y="5510492"/>
            <a:ext cx="1" cy="53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89602F-152C-4F34-9DCA-B37C9C2D9E32}"/>
              </a:ext>
            </a:extLst>
          </p:cNvPr>
          <p:cNvCxnSpPr>
            <a:stCxn id="19" idx="3"/>
          </p:cNvCxnSpPr>
          <p:nvPr/>
        </p:nvCxnSpPr>
        <p:spPr>
          <a:xfrm flipV="1">
            <a:off x="9024652" y="4259021"/>
            <a:ext cx="22275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43CE516-61A9-496A-A47B-10F58D1AA344}"/>
              </a:ext>
            </a:extLst>
          </p:cNvPr>
          <p:cNvCxnSpPr>
            <a:cxnSpLocks/>
          </p:cNvCxnSpPr>
          <p:nvPr/>
        </p:nvCxnSpPr>
        <p:spPr>
          <a:xfrm>
            <a:off x="9247411" y="4259021"/>
            <a:ext cx="0" cy="1415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D7B48E3-FF99-4A28-ACA0-294E865B6FEF}"/>
              </a:ext>
            </a:extLst>
          </p:cNvPr>
          <p:cNvCxnSpPr>
            <a:stCxn id="16" idx="0"/>
            <a:endCxn id="6" idx="2"/>
          </p:cNvCxnSpPr>
          <p:nvPr/>
        </p:nvCxnSpPr>
        <p:spPr>
          <a:xfrm flipH="1" flipV="1">
            <a:off x="10778406" y="2346648"/>
            <a:ext cx="1" cy="249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39B85D1-73E1-483D-BB00-CE4E59530ADE}"/>
              </a:ext>
            </a:extLst>
          </p:cNvPr>
          <p:cNvCxnSpPr>
            <a:stCxn id="19" idx="0"/>
          </p:cNvCxnSpPr>
          <p:nvPr/>
        </p:nvCxnSpPr>
        <p:spPr>
          <a:xfrm flipH="1" flipV="1">
            <a:off x="8176344" y="3329468"/>
            <a:ext cx="1" cy="434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00D39A1-E48D-44F9-BF22-17C8836EB506}"/>
              </a:ext>
            </a:extLst>
          </p:cNvPr>
          <p:cNvCxnSpPr/>
          <p:nvPr/>
        </p:nvCxnSpPr>
        <p:spPr>
          <a:xfrm>
            <a:off x="8176344" y="3329468"/>
            <a:ext cx="2602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F41E5F1-6ECF-4805-9411-0CFADA42CEBA}"/>
              </a:ext>
            </a:extLst>
          </p:cNvPr>
          <p:cNvCxnSpPr>
            <a:stCxn id="6" idx="1"/>
            <a:endCxn id="4" idx="3"/>
          </p:cNvCxnSpPr>
          <p:nvPr/>
        </p:nvCxnSpPr>
        <p:spPr>
          <a:xfrm flipH="1">
            <a:off x="9247411" y="1786033"/>
            <a:ext cx="786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DAAEB7-A8B1-41FE-A427-C029862B25BF}"/>
              </a:ext>
            </a:extLst>
          </p:cNvPr>
          <p:cNvCxnSpPr>
            <a:stCxn id="4" idx="1"/>
            <a:endCxn id="5" idx="3"/>
          </p:cNvCxnSpPr>
          <p:nvPr/>
        </p:nvCxnSpPr>
        <p:spPr>
          <a:xfrm flipH="1">
            <a:off x="6817561" y="1786034"/>
            <a:ext cx="940060" cy="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69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F2C-73D2-47B4-8BD7-5598958F9F42}"/>
              </a:ext>
            </a:extLst>
          </p:cNvPr>
          <p:cNvSpPr>
            <a:spLocks noGrp="1"/>
          </p:cNvSpPr>
          <p:nvPr>
            <p:ph type="title"/>
          </p:nvPr>
        </p:nvSpPr>
        <p:spPr/>
        <p:txBody>
          <a:bodyPr/>
          <a:lstStyle/>
          <a:p>
            <a:pPr algn="ctr"/>
            <a:r>
              <a:rPr lang="en-IN" dirty="0">
                <a:cs typeface="Calibri Light" panose="020F0302020204030204"/>
              </a:rPr>
              <a:t>Project details</a:t>
            </a:r>
          </a:p>
        </p:txBody>
      </p:sp>
      <p:sp>
        <p:nvSpPr>
          <p:cNvPr id="3" name="Content Placeholder 2">
            <a:extLst>
              <a:ext uri="{FF2B5EF4-FFF2-40B4-BE49-F238E27FC236}">
                <a16:creationId xmlns:a16="http://schemas.microsoft.com/office/drawing/2014/main" id="{6D330B42-26E8-4766-B7EE-FE68BC4CF10F}"/>
              </a:ext>
            </a:extLst>
          </p:cNvPr>
          <p:cNvSpPr>
            <a:spLocks noGrp="1"/>
          </p:cNvSpPr>
          <p:nvPr>
            <p:ph idx="1"/>
          </p:nvPr>
        </p:nvSpPr>
        <p:spPr>
          <a:xfrm>
            <a:off x="447869" y="1825624"/>
            <a:ext cx="11457991" cy="4733795"/>
          </a:xfrm>
        </p:spPr>
        <p:txBody>
          <a:bodyPr vert="horz" lIns="91440" tIns="45720" rIns="91440" bIns="45720" rtlCol="0" anchor="t">
            <a:noAutofit/>
          </a:bodyPr>
          <a:lstStyle/>
          <a:p>
            <a:pPr marL="0" indent="0">
              <a:buNone/>
            </a:pPr>
            <a:r>
              <a:rPr lang="en-IN" sz="2400" dirty="0">
                <a:cs typeface="Calibri" panose="020F0502020204030204"/>
              </a:rPr>
              <a:t>The system is equipped with a GPS module which will be providing the exact location of the car (accurate upto 2.5 meters), speed and also with the timestamp of the accident. For providing us the acceleration and the orientation of the car, ADIS16490 sensor is installed. A wide array of sensors will be available to provide us with the surrounding parameters of both inside and outside the car. Thd DHT22 moisture sensor will be available to check for fog or rainy conditions. A total of 3 LDRs will be installed, one on the roof add 2 near each headlights. The roof one will check for the visibility and the other two will note down the working conditions of the headlights. An ultrasonic distance sensor will be installed in the front to navigate through the fog and also record the data of any object that was hit by the car. Three gas sensors will be present inside the car – MQ3 to check for the alcohol level, MQ7 to check if there's any Carbon Monoxide leak and finally the MQ135 to map the Air Quality inside the car. The data from all the sensor modules will be processed by Arduino Mega 2560 microcontroller and will be stored on a SD card and can be transmitted in real time via the Bluetooth module.</a:t>
            </a:r>
          </a:p>
        </p:txBody>
      </p:sp>
    </p:spTree>
    <p:extLst>
      <p:ext uri="{BB962C8B-B14F-4D97-AF65-F5344CB8AC3E}">
        <p14:creationId xmlns:p14="http://schemas.microsoft.com/office/powerpoint/2010/main" val="274261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9709DB6-D0C8-4437-9508-76F0D835769B}"/>
              </a:ext>
            </a:extLst>
          </p:cNvPr>
          <p:cNvGraphicFramePr>
            <a:graphicFrameLocks noGrp="1"/>
          </p:cNvGraphicFramePr>
          <p:nvPr>
            <p:extLst>
              <p:ext uri="{D42A27DB-BD31-4B8C-83A1-F6EECF244321}">
                <p14:modId xmlns:p14="http://schemas.microsoft.com/office/powerpoint/2010/main" val="132195288"/>
              </p:ext>
            </p:extLst>
          </p:nvPr>
        </p:nvGraphicFramePr>
        <p:xfrm>
          <a:off x="1026368" y="995035"/>
          <a:ext cx="9582539" cy="4321842"/>
        </p:xfrm>
        <a:graphic>
          <a:graphicData uri="http://schemas.openxmlformats.org/drawingml/2006/table">
            <a:tbl>
              <a:tblPr firstRow="1" bandRow="1">
                <a:tableStyleId>{5C22544A-7EE6-4342-B048-85BDC9FD1C3A}</a:tableStyleId>
              </a:tblPr>
              <a:tblGrid>
                <a:gridCol w="1714086">
                  <a:extLst>
                    <a:ext uri="{9D8B030D-6E8A-4147-A177-3AD203B41FA5}">
                      <a16:colId xmlns:a16="http://schemas.microsoft.com/office/drawing/2014/main" val="1159387776"/>
                    </a:ext>
                  </a:extLst>
                </a:gridCol>
                <a:gridCol w="1703044">
                  <a:extLst>
                    <a:ext uri="{9D8B030D-6E8A-4147-A177-3AD203B41FA5}">
                      <a16:colId xmlns:a16="http://schemas.microsoft.com/office/drawing/2014/main" val="1808688593"/>
                    </a:ext>
                  </a:extLst>
                </a:gridCol>
                <a:gridCol w="1703044">
                  <a:extLst>
                    <a:ext uri="{9D8B030D-6E8A-4147-A177-3AD203B41FA5}">
                      <a16:colId xmlns:a16="http://schemas.microsoft.com/office/drawing/2014/main" val="2487232336"/>
                    </a:ext>
                  </a:extLst>
                </a:gridCol>
                <a:gridCol w="1060096">
                  <a:extLst>
                    <a:ext uri="{9D8B030D-6E8A-4147-A177-3AD203B41FA5}">
                      <a16:colId xmlns:a16="http://schemas.microsoft.com/office/drawing/2014/main" val="3440707432"/>
                    </a:ext>
                  </a:extLst>
                </a:gridCol>
                <a:gridCol w="951617">
                  <a:extLst>
                    <a:ext uri="{9D8B030D-6E8A-4147-A177-3AD203B41FA5}">
                      <a16:colId xmlns:a16="http://schemas.microsoft.com/office/drawing/2014/main" val="923712518"/>
                    </a:ext>
                  </a:extLst>
                </a:gridCol>
                <a:gridCol w="1192533">
                  <a:extLst>
                    <a:ext uri="{9D8B030D-6E8A-4147-A177-3AD203B41FA5}">
                      <a16:colId xmlns:a16="http://schemas.microsoft.com/office/drawing/2014/main" val="151964361"/>
                    </a:ext>
                  </a:extLst>
                </a:gridCol>
                <a:gridCol w="1258119">
                  <a:extLst>
                    <a:ext uri="{9D8B030D-6E8A-4147-A177-3AD203B41FA5}">
                      <a16:colId xmlns:a16="http://schemas.microsoft.com/office/drawing/2014/main" val="39942160"/>
                    </a:ext>
                  </a:extLst>
                </a:gridCol>
              </a:tblGrid>
              <a:tr h="1057437">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COMPONENT</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INTERFACE</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RESOLUTION</a:t>
                      </a:r>
                      <a:endParaRPr lang="en-IN" sz="14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(m)</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HOT START TIME</a:t>
                      </a:r>
                      <a:endParaRPr lang="en-IN" sz="14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COLD START TIME</a:t>
                      </a:r>
                      <a:endParaRPr lang="en-IN" sz="14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WEIGHT</a:t>
                      </a:r>
                      <a:endParaRPr lang="en-IN" sz="14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(g)</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COST</a:t>
                      </a:r>
                      <a:endParaRPr lang="en-IN" sz="14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(INR)</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88730022"/>
                  </a:ext>
                </a:extLst>
              </a:tr>
              <a:tr h="1211964">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UBLOX NEO 6M</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I2C/SPI/UART/ USB</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2.5</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38</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350</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4120282838"/>
                  </a:ext>
                </a:extLst>
              </a:tr>
              <a:tr h="1219309">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GROOVE GPS MODULE</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UART</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2.5</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&lt;1</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1707</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975908364"/>
                  </a:ext>
                </a:extLst>
              </a:tr>
              <a:tr h="833132">
                <a:tc>
                  <a:txBody>
                    <a:bodyPr/>
                    <a:lstStyle/>
                    <a:p>
                      <a:pPr algn="ct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ADAFRUIT ULTIMATE BREAKOUT</a:t>
                      </a:r>
                      <a:endParaRPr lang="en-IN" sz="14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I2C/UART</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&lt;3</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34</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34</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8.5</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rtl="0" fontAlgn="t">
                        <a:spcBef>
                          <a:spcPts val="0"/>
                        </a:spcBef>
                        <a:spcAft>
                          <a:spcPts val="0"/>
                        </a:spcAft>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2906</a:t>
                      </a:r>
                      <a:endParaRPr lang="en-IN" sz="1400"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975132876"/>
                  </a:ext>
                </a:extLst>
              </a:tr>
            </a:tbl>
          </a:graphicData>
        </a:graphic>
      </p:graphicFrame>
      <p:sp>
        <p:nvSpPr>
          <p:cNvPr id="3" name="TextBox 2">
            <a:extLst>
              <a:ext uri="{FF2B5EF4-FFF2-40B4-BE49-F238E27FC236}">
                <a16:creationId xmlns:a16="http://schemas.microsoft.com/office/drawing/2014/main" id="{D5893547-DEB1-4419-A2FE-D5B396A0E679}"/>
              </a:ext>
            </a:extLst>
          </p:cNvPr>
          <p:cNvSpPr txBox="1"/>
          <p:nvPr/>
        </p:nvSpPr>
        <p:spPr>
          <a:xfrm>
            <a:off x="3997540" y="321013"/>
            <a:ext cx="4196918" cy="461665"/>
          </a:xfrm>
          <a:prstGeom prst="rect">
            <a:avLst/>
          </a:prstGeom>
          <a:noFill/>
        </p:spPr>
        <p:txBody>
          <a:bodyPr wrap="none" rtlCol="0">
            <a:spAutoFit/>
          </a:bodyPr>
          <a:lstStyle/>
          <a:p>
            <a:r>
              <a:rPr lang="en-IN" sz="2400" b="1" dirty="0"/>
              <a:t>GPS Sensor Trade and Selection</a:t>
            </a:r>
          </a:p>
        </p:txBody>
      </p:sp>
      <p:sp>
        <p:nvSpPr>
          <p:cNvPr id="4" name="TextBox 3">
            <a:extLst>
              <a:ext uri="{FF2B5EF4-FFF2-40B4-BE49-F238E27FC236}">
                <a16:creationId xmlns:a16="http://schemas.microsoft.com/office/drawing/2014/main" id="{31B8E8BB-8091-42ED-8A2C-8560470C5D79}"/>
              </a:ext>
            </a:extLst>
          </p:cNvPr>
          <p:cNvSpPr txBox="1"/>
          <p:nvPr/>
        </p:nvSpPr>
        <p:spPr>
          <a:xfrm>
            <a:off x="2147082" y="5462855"/>
            <a:ext cx="3461782" cy="400110"/>
          </a:xfrm>
          <a:prstGeom prst="rect">
            <a:avLst/>
          </a:prstGeom>
          <a:noFill/>
        </p:spPr>
        <p:txBody>
          <a:bodyPr wrap="none" rtlCol="0">
            <a:spAutoFit/>
          </a:bodyPr>
          <a:lstStyle/>
          <a:p>
            <a:r>
              <a:rPr lang="en-IN" sz="2000" dirty="0"/>
              <a:t>Selected – </a:t>
            </a:r>
            <a:r>
              <a:rPr lang="en-IN" sz="2000" b="1" dirty="0"/>
              <a:t>Groove GPS Module</a:t>
            </a:r>
          </a:p>
        </p:txBody>
      </p:sp>
      <p:sp>
        <p:nvSpPr>
          <p:cNvPr id="5" name="TextBox 4">
            <a:extLst>
              <a:ext uri="{FF2B5EF4-FFF2-40B4-BE49-F238E27FC236}">
                <a16:creationId xmlns:a16="http://schemas.microsoft.com/office/drawing/2014/main" id="{0727C8CB-4793-44B5-B9EF-4EA26A5884BD}"/>
              </a:ext>
            </a:extLst>
          </p:cNvPr>
          <p:cNvSpPr txBox="1"/>
          <p:nvPr/>
        </p:nvSpPr>
        <p:spPr>
          <a:xfrm>
            <a:off x="2147082" y="6008944"/>
            <a:ext cx="4290983" cy="400110"/>
          </a:xfrm>
          <a:prstGeom prst="rect">
            <a:avLst/>
          </a:prstGeom>
          <a:noFill/>
        </p:spPr>
        <p:txBody>
          <a:bodyPr wrap="none" rtlCol="0">
            <a:spAutoFit/>
          </a:bodyPr>
          <a:lstStyle/>
          <a:p>
            <a:r>
              <a:rPr lang="en-IN" sz="2000" dirty="0"/>
              <a:t>Less Cold start time and moderate cost </a:t>
            </a:r>
          </a:p>
        </p:txBody>
      </p:sp>
      <p:pic>
        <p:nvPicPr>
          <p:cNvPr id="7" name="Picture 6">
            <a:extLst>
              <a:ext uri="{FF2B5EF4-FFF2-40B4-BE49-F238E27FC236}">
                <a16:creationId xmlns:a16="http://schemas.microsoft.com/office/drawing/2014/main" id="{B94AE30B-2538-43C3-B463-5B26F6E2B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750" y="5390973"/>
            <a:ext cx="1379280" cy="1379280"/>
          </a:xfrm>
          <a:prstGeom prst="rect">
            <a:avLst/>
          </a:prstGeom>
        </p:spPr>
      </p:pic>
    </p:spTree>
    <p:extLst>
      <p:ext uri="{BB962C8B-B14F-4D97-AF65-F5344CB8AC3E}">
        <p14:creationId xmlns:p14="http://schemas.microsoft.com/office/powerpoint/2010/main" val="41152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7CC1873-8880-4393-867D-FC3BD5DF3D54}"/>
              </a:ext>
            </a:extLst>
          </p:cNvPr>
          <p:cNvGraphicFramePr>
            <a:graphicFrameLocks noGrp="1"/>
          </p:cNvGraphicFramePr>
          <p:nvPr>
            <p:extLst>
              <p:ext uri="{D42A27DB-BD31-4B8C-83A1-F6EECF244321}">
                <p14:modId xmlns:p14="http://schemas.microsoft.com/office/powerpoint/2010/main" val="2145105211"/>
              </p:ext>
            </p:extLst>
          </p:nvPr>
        </p:nvGraphicFramePr>
        <p:xfrm>
          <a:off x="1567233" y="1239718"/>
          <a:ext cx="9057533" cy="3657780"/>
        </p:xfrm>
        <a:graphic>
          <a:graphicData uri="http://schemas.openxmlformats.org/drawingml/2006/table">
            <a:tbl>
              <a:tblPr firstRow="1" bandRow="1">
                <a:tableStyleId>{5C22544A-7EE6-4342-B048-85BDC9FD1C3A}</a:tableStyleId>
              </a:tblPr>
              <a:tblGrid>
                <a:gridCol w="1249464">
                  <a:extLst>
                    <a:ext uri="{9D8B030D-6E8A-4147-A177-3AD203B41FA5}">
                      <a16:colId xmlns:a16="http://schemas.microsoft.com/office/drawing/2014/main" val="334649536"/>
                    </a:ext>
                  </a:extLst>
                </a:gridCol>
                <a:gridCol w="1190646">
                  <a:extLst>
                    <a:ext uri="{9D8B030D-6E8A-4147-A177-3AD203B41FA5}">
                      <a16:colId xmlns:a16="http://schemas.microsoft.com/office/drawing/2014/main" val="3359149326"/>
                    </a:ext>
                  </a:extLst>
                </a:gridCol>
                <a:gridCol w="1099096">
                  <a:extLst>
                    <a:ext uri="{9D8B030D-6E8A-4147-A177-3AD203B41FA5}">
                      <a16:colId xmlns:a16="http://schemas.microsoft.com/office/drawing/2014/main" val="2112915120"/>
                    </a:ext>
                  </a:extLst>
                </a:gridCol>
                <a:gridCol w="1559169">
                  <a:extLst>
                    <a:ext uri="{9D8B030D-6E8A-4147-A177-3AD203B41FA5}">
                      <a16:colId xmlns:a16="http://schemas.microsoft.com/office/drawing/2014/main" val="2640868538"/>
                    </a:ext>
                  </a:extLst>
                </a:gridCol>
                <a:gridCol w="1549703">
                  <a:extLst>
                    <a:ext uri="{9D8B030D-6E8A-4147-A177-3AD203B41FA5}">
                      <a16:colId xmlns:a16="http://schemas.microsoft.com/office/drawing/2014/main" val="583000132"/>
                    </a:ext>
                  </a:extLst>
                </a:gridCol>
                <a:gridCol w="1300502">
                  <a:extLst>
                    <a:ext uri="{9D8B030D-6E8A-4147-A177-3AD203B41FA5}">
                      <a16:colId xmlns:a16="http://schemas.microsoft.com/office/drawing/2014/main" val="3917071137"/>
                    </a:ext>
                  </a:extLst>
                </a:gridCol>
                <a:gridCol w="1108953">
                  <a:extLst>
                    <a:ext uri="{9D8B030D-6E8A-4147-A177-3AD203B41FA5}">
                      <a16:colId xmlns:a16="http://schemas.microsoft.com/office/drawing/2014/main" val="2179226653"/>
                    </a:ext>
                  </a:extLst>
                </a:gridCol>
              </a:tblGrid>
              <a:tr h="1219260">
                <a:tc>
                  <a:txBody>
                    <a:bodyPr/>
                    <a:lstStyle/>
                    <a:p>
                      <a:pPr algn="ctr"/>
                      <a:endParaRPr lang="en-IN" dirty="0"/>
                    </a:p>
                    <a:p>
                      <a:pPr algn="ctr"/>
                      <a:r>
                        <a:rPr lang="en-IN" dirty="0"/>
                        <a:t>Model</a:t>
                      </a:r>
                    </a:p>
                  </a:txBody>
                  <a:tcPr/>
                </a:tc>
                <a:tc>
                  <a:txBody>
                    <a:bodyPr/>
                    <a:lstStyle/>
                    <a:p>
                      <a:endParaRPr lang="en-IN" dirty="0"/>
                    </a:p>
                    <a:p>
                      <a:pPr algn="ctr"/>
                      <a:r>
                        <a:rPr lang="en-IN" dirty="0"/>
                        <a:t>Current drawn</a:t>
                      </a:r>
                    </a:p>
                    <a:p>
                      <a:pPr algn="ctr"/>
                      <a:r>
                        <a:rPr lang="en-IN" dirty="0"/>
                        <a:t>(mA)</a:t>
                      </a:r>
                    </a:p>
                  </a:txBody>
                  <a:tcPr/>
                </a:tc>
                <a:tc>
                  <a:txBody>
                    <a:bodyPr/>
                    <a:lstStyle/>
                    <a:p>
                      <a:pPr algn="ctr"/>
                      <a:endParaRPr lang="en-IN" dirty="0"/>
                    </a:p>
                    <a:p>
                      <a:pPr algn="ctr"/>
                      <a:r>
                        <a:rPr lang="en-IN" dirty="0"/>
                        <a:t>Voltage</a:t>
                      </a:r>
                    </a:p>
                    <a:p>
                      <a:pPr algn="ctr"/>
                      <a:r>
                        <a:rPr lang="en-IN" dirty="0"/>
                        <a:t>(V)</a:t>
                      </a:r>
                    </a:p>
                  </a:txBody>
                  <a:tcPr/>
                </a:tc>
                <a:tc>
                  <a:txBody>
                    <a:bodyPr/>
                    <a:lstStyle/>
                    <a:p>
                      <a:pPr algn="ctr"/>
                      <a:endParaRPr lang="en-IN" dirty="0"/>
                    </a:p>
                    <a:p>
                      <a:pPr algn="ctr"/>
                      <a:r>
                        <a:rPr lang="en-IN" dirty="0"/>
                        <a:t>Temperature</a:t>
                      </a:r>
                    </a:p>
                    <a:p>
                      <a:pPr algn="ctr"/>
                      <a:r>
                        <a:rPr lang="en-IN" dirty="0"/>
                        <a:t>Range</a:t>
                      </a:r>
                    </a:p>
                  </a:txBody>
                  <a:tcPr/>
                </a:tc>
                <a:tc>
                  <a:txBody>
                    <a:bodyPr/>
                    <a:lstStyle/>
                    <a:p>
                      <a:pPr algn="ctr"/>
                      <a:endParaRPr lang="en-IN" dirty="0"/>
                    </a:p>
                    <a:p>
                      <a:pPr algn="ctr"/>
                      <a:r>
                        <a:rPr lang="en-IN" dirty="0"/>
                        <a:t>Humidity</a:t>
                      </a:r>
                    </a:p>
                    <a:p>
                      <a:pPr algn="ctr"/>
                      <a:r>
                        <a:rPr lang="en-IN" dirty="0"/>
                        <a:t>Range</a:t>
                      </a:r>
                    </a:p>
                  </a:txBody>
                  <a:tcPr/>
                </a:tc>
                <a:tc>
                  <a:txBody>
                    <a:bodyPr/>
                    <a:lstStyle/>
                    <a:p>
                      <a:pPr algn="ctr"/>
                      <a:endParaRPr lang="en-IN" dirty="0"/>
                    </a:p>
                    <a:p>
                      <a:pPr algn="ctr"/>
                      <a:r>
                        <a:rPr lang="en-IN" dirty="0"/>
                        <a:t>Body</a:t>
                      </a:r>
                    </a:p>
                    <a:p>
                      <a:pPr algn="ctr"/>
                      <a:r>
                        <a:rPr lang="en-IN" dirty="0"/>
                        <a:t>Size</a:t>
                      </a:r>
                    </a:p>
                  </a:txBody>
                  <a:tcPr/>
                </a:tc>
                <a:tc>
                  <a:txBody>
                    <a:bodyPr/>
                    <a:lstStyle/>
                    <a:p>
                      <a:pPr algn="ctr"/>
                      <a:endParaRPr lang="en-IN" dirty="0"/>
                    </a:p>
                    <a:p>
                      <a:pPr algn="ctr"/>
                      <a:r>
                        <a:rPr lang="en-IN" dirty="0"/>
                        <a:t>Sampling </a:t>
                      </a:r>
                    </a:p>
                    <a:p>
                      <a:pPr algn="ctr"/>
                      <a:r>
                        <a:rPr lang="en-IN" dirty="0"/>
                        <a:t>Rate</a:t>
                      </a:r>
                    </a:p>
                  </a:txBody>
                  <a:tcPr/>
                </a:tc>
                <a:extLst>
                  <a:ext uri="{0D108BD9-81ED-4DB2-BD59-A6C34878D82A}">
                    <a16:rowId xmlns:a16="http://schemas.microsoft.com/office/drawing/2014/main" val="3748699320"/>
                  </a:ext>
                </a:extLst>
              </a:tr>
              <a:tr h="1219260">
                <a:tc>
                  <a:txBody>
                    <a:bodyPr/>
                    <a:lstStyle/>
                    <a:p>
                      <a:pPr algn="ctr"/>
                      <a:endParaRPr lang="en-IN" dirty="0"/>
                    </a:p>
                    <a:p>
                      <a:pPr algn="ctr"/>
                      <a:r>
                        <a:rPr lang="en-IN" dirty="0"/>
                        <a:t>DHT 22</a:t>
                      </a:r>
                    </a:p>
                  </a:txBody>
                  <a:tcPr/>
                </a:tc>
                <a:tc>
                  <a:txBody>
                    <a:bodyPr/>
                    <a:lstStyle/>
                    <a:p>
                      <a:pPr algn="ctr"/>
                      <a:endParaRPr lang="en-IN" dirty="0"/>
                    </a:p>
                    <a:p>
                      <a:pPr algn="ctr"/>
                      <a:r>
                        <a:rPr lang="en-IN" dirty="0"/>
                        <a:t>2.5</a:t>
                      </a:r>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3 to 5V</a:t>
                      </a:r>
                      <a:endParaRPr lang="en-IN" dirty="0">
                        <a:latin typeface="+mn-lt"/>
                      </a:endParaRPr>
                    </a:p>
                  </a:txBody>
                  <a:tcPr/>
                </a:tc>
                <a:tc>
                  <a:txBody>
                    <a:bodyPr/>
                    <a:lstStyle/>
                    <a:p>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-40 to 80°C ±0.5°C</a:t>
                      </a:r>
                      <a:endParaRPr lang="en-IN" dirty="0"/>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0-100%</a:t>
                      </a:r>
                    </a:p>
                    <a:p>
                      <a:pPr algn="ctr"/>
                      <a:r>
                        <a:rPr lang="en-IN" sz="1800" b="0" i="0" kern="1200" dirty="0">
                          <a:solidFill>
                            <a:schemeClr val="dk1"/>
                          </a:solidFill>
                          <a:effectLst/>
                          <a:latin typeface="+mn-lt"/>
                          <a:ea typeface="+mn-ea"/>
                          <a:cs typeface="+mn-cs"/>
                        </a:rPr>
                        <a:t>2-5% accuracy</a:t>
                      </a:r>
                      <a:endParaRPr lang="en-IN" dirty="0"/>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15.1mm x 25mm x 7.7mm</a:t>
                      </a:r>
                      <a:endParaRPr lang="en-IN" dirty="0"/>
                    </a:p>
                  </a:txBody>
                  <a:tcPr/>
                </a:tc>
                <a:tc>
                  <a:txBody>
                    <a:bodyPr/>
                    <a:lstStyle/>
                    <a:p>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0.5 Hz</a:t>
                      </a:r>
                      <a:endParaRPr lang="en-IN" dirty="0"/>
                    </a:p>
                  </a:txBody>
                  <a:tcPr/>
                </a:tc>
                <a:extLst>
                  <a:ext uri="{0D108BD9-81ED-4DB2-BD59-A6C34878D82A}">
                    <a16:rowId xmlns:a16="http://schemas.microsoft.com/office/drawing/2014/main" val="3603267264"/>
                  </a:ext>
                </a:extLst>
              </a:tr>
              <a:tr h="1219260">
                <a:tc>
                  <a:txBody>
                    <a:bodyPr/>
                    <a:lstStyle/>
                    <a:p>
                      <a:pPr algn="ctr"/>
                      <a:endParaRPr lang="en-IN" dirty="0"/>
                    </a:p>
                    <a:p>
                      <a:pPr algn="ctr"/>
                      <a:r>
                        <a:rPr lang="en-IN" dirty="0"/>
                        <a:t>DHT 11</a:t>
                      </a:r>
                    </a:p>
                  </a:txBody>
                  <a:tcPr/>
                </a:tc>
                <a:tc>
                  <a:txBody>
                    <a:bodyPr/>
                    <a:lstStyle/>
                    <a:p>
                      <a:pPr algn="ctr"/>
                      <a:endParaRPr lang="en-IN" dirty="0"/>
                    </a:p>
                    <a:p>
                      <a:pPr algn="ctr"/>
                      <a:r>
                        <a:rPr lang="en-IN" dirty="0"/>
                        <a:t>2.5</a:t>
                      </a:r>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3 to 5V</a:t>
                      </a:r>
                      <a:endParaRPr lang="en-IN" dirty="0"/>
                    </a:p>
                  </a:txBody>
                  <a:tcPr/>
                </a:tc>
                <a:tc>
                  <a:txBody>
                    <a:bodyPr/>
                    <a:lstStyle/>
                    <a:p>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0-50°C </a:t>
                      </a:r>
                    </a:p>
                    <a:p>
                      <a:pPr algn="ctr"/>
                      <a:r>
                        <a:rPr lang="en-IN" sz="1800" b="0" i="0" kern="1200" dirty="0">
                          <a:solidFill>
                            <a:schemeClr val="dk1"/>
                          </a:solidFill>
                          <a:effectLst/>
                          <a:latin typeface="+mn-lt"/>
                          <a:ea typeface="+mn-ea"/>
                          <a:cs typeface="+mn-cs"/>
                        </a:rPr>
                        <a:t>±2°C</a:t>
                      </a:r>
                      <a:endParaRPr lang="en-IN" dirty="0"/>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20-80%</a:t>
                      </a:r>
                    </a:p>
                    <a:p>
                      <a:pPr algn="ctr"/>
                      <a:r>
                        <a:rPr lang="en-IN" sz="1800" b="0" i="0" kern="1200" dirty="0">
                          <a:solidFill>
                            <a:schemeClr val="dk1"/>
                          </a:solidFill>
                          <a:effectLst/>
                          <a:latin typeface="+mn-lt"/>
                          <a:ea typeface="+mn-ea"/>
                          <a:cs typeface="+mn-cs"/>
                        </a:rPr>
                        <a:t>5% accuracy</a:t>
                      </a:r>
                      <a:endParaRPr lang="en-IN" dirty="0"/>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15.5mm x 12mm x 5.5mm</a:t>
                      </a:r>
                      <a:endParaRPr lang="en-IN" dirty="0"/>
                    </a:p>
                  </a:txBody>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1 Hz</a:t>
                      </a:r>
                      <a:endParaRPr lang="en-IN" dirty="0"/>
                    </a:p>
                  </a:txBody>
                  <a:tcPr/>
                </a:tc>
                <a:extLst>
                  <a:ext uri="{0D108BD9-81ED-4DB2-BD59-A6C34878D82A}">
                    <a16:rowId xmlns:a16="http://schemas.microsoft.com/office/drawing/2014/main" val="1503369197"/>
                  </a:ext>
                </a:extLst>
              </a:tr>
            </a:tbl>
          </a:graphicData>
        </a:graphic>
      </p:graphicFrame>
      <p:sp>
        <p:nvSpPr>
          <p:cNvPr id="3" name="TextBox 2">
            <a:extLst>
              <a:ext uri="{FF2B5EF4-FFF2-40B4-BE49-F238E27FC236}">
                <a16:creationId xmlns:a16="http://schemas.microsoft.com/office/drawing/2014/main" id="{E2AF8888-5D29-49E4-9DDF-3D838C466B63}"/>
              </a:ext>
            </a:extLst>
          </p:cNvPr>
          <p:cNvSpPr txBox="1"/>
          <p:nvPr/>
        </p:nvSpPr>
        <p:spPr>
          <a:xfrm>
            <a:off x="4674648" y="311284"/>
            <a:ext cx="2896883" cy="830997"/>
          </a:xfrm>
          <a:prstGeom prst="rect">
            <a:avLst/>
          </a:prstGeom>
          <a:noFill/>
        </p:spPr>
        <p:txBody>
          <a:bodyPr wrap="none" rtlCol="0">
            <a:spAutoFit/>
          </a:bodyPr>
          <a:lstStyle/>
          <a:p>
            <a:r>
              <a:rPr lang="en-IN" sz="2400" b="1" dirty="0"/>
              <a:t>     Moisture Sensor</a:t>
            </a:r>
          </a:p>
          <a:p>
            <a:r>
              <a:rPr lang="en-IN" sz="2400" b="1" dirty="0"/>
              <a:t>   Trade and Selection</a:t>
            </a:r>
          </a:p>
        </p:txBody>
      </p:sp>
      <p:sp>
        <p:nvSpPr>
          <p:cNvPr id="4" name="TextBox 3">
            <a:extLst>
              <a:ext uri="{FF2B5EF4-FFF2-40B4-BE49-F238E27FC236}">
                <a16:creationId xmlns:a16="http://schemas.microsoft.com/office/drawing/2014/main" id="{3CD0C389-CD13-4940-9E89-D01374F8C84F}"/>
              </a:ext>
            </a:extLst>
          </p:cNvPr>
          <p:cNvSpPr txBox="1"/>
          <p:nvPr/>
        </p:nvSpPr>
        <p:spPr>
          <a:xfrm>
            <a:off x="1410511" y="5165387"/>
            <a:ext cx="2100319" cy="400110"/>
          </a:xfrm>
          <a:prstGeom prst="rect">
            <a:avLst/>
          </a:prstGeom>
          <a:noFill/>
        </p:spPr>
        <p:txBody>
          <a:bodyPr wrap="none" rtlCol="0">
            <a:spAutoFit/>
          </a:bodyPr>
          <a:lstStyle/>
          <a:p>
            <a:r>
              <a:rPr lang="en-IN" sz="2000" dirty="0"/>
              <a:t>Selected – </a:t>
            </a:r>
            <a:r>
              <a:rPr lang="en-IN" sz="2000" b="1" dirty="0"/>
              <a:t>DHT 22</a:t>
            </a:r>
          </a:p>
        </p:txBody>
      </p:sp>
      <p:sp>
        <p:nvSpPr>
          <p:cNvPr id="5" name="TextBox 4">
            <a:extLst>
              <a:ext uri="{FF2B5EF4-FFF2-40B4-BE49-F238E27FC236}">
                <a16:creationId xmlns:a16="http://schemas.microsoft.com/office/drawing/2014/main" id="{60A99374-3D92-40F8-933F-611E55102166}"/>
              </a:ext>
            </a:extLst>
          </p:cNvPr>
          <p:cNvSpPr txBox="1"/>
          <p:nvPr/>
        </p:nvSpPr>
        <p:spPr>
          <a:xfrm>
            <a:off x="2714017" y="5836596"/>
            <a:ext cx="45719"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93B368B-F33D-4842-AE49-812831D4FEF1}"/>
              </a:ext>
            </a:extLst>
          </p:cNvPr>
          <p:cNvSpPr txBox="1"/>
          <p:nvPr/>
        </p:nvSpPr>
        <p:spPr>
          <a:xfrm>
            <a:off x="2529191" y="5565497"/>
            <a:ext cx="6440225" cy="400110"/>
          </a:xfrm>
          <a:prstGeom prst="rect">
            <a:avLst/>
          </a:prstGeom>
          <a:noFill/>
        </p:spPr>
        <p:txBody>
          <a:bodyPr wrap="none" rtlCol="0">
            <a:spAutoFit/>
          </a:bodyPr>
          <a:lstStyle/>
          <a:p>
            <a:r>
              <a:rPr lang="en-IN" sz="2000" dirty="0"/>
              <a:t>Higher humidity and temperature range with more accuracy</a:t>
            </a:r>
          </a:p>
        </p:txBody>
      </p:sp>
      <p:pic>
        <p:nvPicPr>
          <p:cNvPr id="8" name="Picture 7">
            <a:extLst>
              <a:ext uri="{FF2B5EF4-FFF2-40B4-BE49-F238E27FC236}">
                <a16:creationId xmlns:a16="http://schemas.microsoft.com/office/drawing/2014/main" id="{3B5C7221-D3E6-414A-8EAE-0C76E6321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983" y="5080946"/>
            <a:ext cx="1905000" cy="1511300"/>
          </a:xfrm>
          <a:prstGeom prst="rect">
            <a:avLst/>
          </a:prstGeom>
        </p:spPr>
      </p:pic>
    </p:spTree>
    <p:extLst>
      <p:ext uri="{BB962C8B-B14F-4D97-AF65-F5344CB8AC3E}">
        <p14:creationId xmlns:p14="http://schemas.microsoft.com/office/powerpoint/2010/main" val="215011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3912B-BC17-42F2-8600-643949451995}"/>
              </a:ext>
            </a:extLst>
          </p:cNvPr>
          <p:cNvSpPr txBox="1"/>
          <p:nvPr/>
        </p:nvSpPr>
        <p:spPr>
          <a:xfrm>
            <a:off x="2850720" y="466531"/>
            <a:ext cx="6490559" cy="461665"/>
          </a:xfrm>
          <a:prstGeom prst="rect">
            <a:avLst/>
          </a:prstGeom>
          <a:noFill/>
        </p:spPr>
        <p:txBody>
          <a:bodyPr wrap="none" rtlCol="0">
            <a:spAutoFit/>
          </a:bodyPr>
          <a:lstStyle/>
          <a:p>
            <a:r>
              <a:rPr lang="en-IN" sz="2400" b="1" dirty="0"/>
              <a:t>Acceleration and Gyro sensor Trade and Selection</a:t>
            </a:r>
          </a:p>
        </p:txBody>
      </p:sp>
      <p:graphicFrame>
        <p:nvGraphicFramePr>
          <p:cNvPr id="5" name="Table 6">
            <a:extLst>
              <a:ext uri="{FF2B5EF4-FFF2-40B4-BE49-F238E27FC236}">
                <a16:creationId xmlns:a16="http://schemas.microsoft.com/office/drawing/2014/main" id="{D663FD13-72CA-48F7-9B76-A5AE556008F4}"/>
              </a:ext>
            </a:extLst>
          </p:cNvPr>
          <p:cNvGraphicFramePr>
            <a:graphicFrameLocks noGrp="1"/>
          </p:cNvGraphicFramePr>
          <p:nvPr>
            <p:extLst>
              <p:ext uri="{D42A27DB-BD31-4B8C-83A1-F6EECF244321}">
                <p14:modId xmlns:p14="http://schemas.microsoft.com/office/powerpoint/2010/main" val="1164058745"/>
              </p:ext>
            </p:extLst>
          </p:nvPr>
        </p:nvGraphicFramePr>
        <p:xfrm>
          <a:off x="662474" y="1194318"/>
          <a:ext cx="10748864" cy="4302813"/>
        </p:xfrm>
        <a:graphic>
          <a:graphicData uri="http://schemas.openxmlformats.org/drawingml/2006/table">
            <a:tbl>
              <a:tblPr firstRow="1" bandRow="1">
                <a:tableStyleId>{5C22544A-7EE6-4342-B048-85BDC9FD1C3A}</a:tableStyleId>
              </a:tblPr>
              <a:tblGrid>
                <a:gridCol w="1535552">
                  <a:extLst>
                    <a:ext uri="{9D8B030D-6E8A-4147-A177-3AD203B41FA5}">
                      <a16:colId xmlns:a16="http://schemas.microsoft.com/office/drawing/2014/main" val="3213592314"/>
                    </a:ext>
                  </a:extLst>
                </a:gridCol>
                <a:gridCol w="1535552">
                  <a:extLst>
                    <a:ext uri="{9D8B030D-6E8A-4147-A177-3AD203B41FA5}">
                      <a16:colId xmlns:a16="http://schemas.microsoft.com/office/drawing/2014/main" val="3616929897"/>
                    </a:ext>
                  </a:extLst>
                </a:gridCol>
                <a:gridCol w="1535552">
                  <a:extLst>
                    <a:ext uri="{9D8B030D-6E8A-4147-A177-3AD203B41FA5}">
                      <a16:colId xmlns:a16="http://schemas.microsoft.com/office/drawing/2014/main" val="3395506605"/>
                    </a:ext>
                  </a:extLst>
                </a:gridCol>
                <a:gridCol w="1607531">
                  <a:extLst>
                    <a:ext uri="{9D8B030D-6E8A-4147-A177-3AD203B41FA5}">
                      <a16:colId xmlns:a16="http://schemas.microsoft.com/office/drawing/2014/main" val="2241853665"/>
                    </a:ext>
                  </a:extLst>
                </a:gridCol>
                <a:gridCol w="1463573">
                  <a:extLst>
                    <a:ext uri="{9D8B030D-6E8A-4147-A177-3AD203B41FA5}">
                      <a16:colId xmlns:a16="http://schemas.microsoft.com/office/drawing/2014/main" val="1798790309"/>
                    </a:ext>
                  </a:extLst>
                </a:gridCol>
                <a:gridCol w="1535552">
                  <a:extLst>
                    <a:ext uri="{9D8B030D-6E8A-4147-A177-3AD203B41FA5}">
                      <a16:colId xmlns:a16="http://schemas.microsoft.com/office/drawing/2014/main" val="1890256954"/>
                    </a:ext>
                  </a:extLst>
                </a:gridCol>
                <a:gridCol w="1535552">
                  <a:extLst>
                    <a:ext uri="{9D8B030D-6E8A-4147-A177-3AD203B41FA5}">
                      <a16:colId xmlns:a16="http://schemas.microsoft.com/office/drawing/2014/main" val="810455461"/>
                    </a:ext>
                  </a:extLst>
                </a:gridCol>
              </a:tblGrid>
              <a:tr h="1038031">
                <a:tc>
                  <a:txBody>
                    <a:bodyPr/>
                    <a:lstStyle/>
                    <a:p>
                      <a:pPr algn="ctr"/>
                      <a:endParaRPr lang="en-IN" dirty="0"/>
                    </a:p>
                    <a:p>
                      <a:pPr algn="ctr"/>
                      <a:r>
                        <a:rPr lang="en-IN" dirty="0"/>
                        <a:t>Model</a:t>
                      </a:r>
                    </a:p>
                  </a:txBody>
                  <a:tcPr/>
                </a:tc>
                <a:tc>
                  <a:txBody>
                    <a:bodyPr/>
                    <a:lstStyle/>
                    <a:p>
                      <a:pPr algn="ctr"/>
                      <a:endParaRPr lang="en-IN" dirty="0"/>
                    </a:p>
                    <a:p>
                      <a:pPr algn="ctr"/>
                      <a:r>
                        <a:rPr lang="en-IN" dirty="0"/>
                        <a:t>Dynamic range</a:t>
                      </a:r>
                    </a:p>
                  </a:txBody>
                  <a:tcPr/>
                </a:tc>
                <a:tc>
                  <a:txBody>
                    <a:bodyPr/>
                    <a:lstStyle/>
                    <a:p>
                      <a:pPr algn="ctr"/>
                      <a:endParaRPr lang="en-IN" dirty="0"/>
                    </a:p>
                    <a:p>
                      <a:pPr algn="ctr"/>
                      <a:r>
                        <a:rPr lang="en-IN" dirty="0"/>
                        <a:t>in-run bias stability</a:t>
                      </a:r>
                    </a:p>
                  </a:txBody>
                  <a:tcPr/>
                </a:tc>
                <a:tc>
                  <a:txBody>
                    <a:bodyPr/>
                    <a:lstStyle/>
                    <a:p>
                      <a:pPr algn="ctr"/>
                      <a:endParaRPr lang="en-IN" dirty="0"/>
                    </a:p>
                    <a:p>
                      <a:pPr algn="ctr"/>
                      <a:r>
                        <a:rPr lang="en-IN" dirty="0"/>
                        <a:t>Accelerometer range</a:t>
                      </a:r>
                    </a:p>
                  </a:txBody>
                  <a:tcPr/>
                </a:tc>
                <a:tc>
                  <a:txBody>
                    <a:bodyPr/>
                    <a:lstStyle/>
                    <a:p>
                      <a:pPr algn="ctr"/>
                      <a:endParaRPr lang="en-IN" dirty="0"/>
                    </a:p>
                    <a:p>
                      <a:pPr algn="ctr"/>
                      <a:r>
                        <a:rPr lang="en-IN" dirty="0"/>
                        <a:t>Angular random walk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Operating temp range</a:t>
                      </a:r>
                    </a:p>
                    <a:p>
                      <a:pPr algn="ctr"/>
                      <a:endParaRPr lang="en-IN" dirty="0"/>
                    </a:p>
                  </a:txBody>
                  <a:tcPr/>
                </a:tc>
                <a:tc>
                  <a:txBody>
                    <a:bodyPr/>
                    <a:lstStyle/>
                    <a:p>
                      <a:pPr algn="ctr"/>
                      <a:endParaRPr lang="en-IN" dirty="0"/>
                    </a:p>
                    <a:p>
                      <a:pPr algn="ctr"/>
                      <a:r>
                        <a:rPr lang="en-IN" dirty="0"/>
                        <a:t>Operating voltage</a:t>
                      </a:r>
                    </a:p>
                  </a:txBody>
                  <a:tcPr/>
                </a:tc>
                <a:extLst>
                  <a:ext uri="{0D108BD9-81ED-4DB2-BD59-A6C34878D82A}">
                    <a16:rowId xmlns:a16="http://schemas.microsoft.com/office/drawing/2014/main" val="2198730134"/>
                  </a:ext>
                </a:extLst>
              </a:tr>
              <a:tr h="1038031">
                <a:tc>
                  <a:txBody>
                    <a:bodyPr/>
                    <a:lstStyle/>
                    <a:p>
                      <a:pPr algn="ctr"/>
                      <a:endParaRPr lang="en-IN" dirty="0"/>
                    </a:p>
                    <a:p>
                      <a:pPr algn="ctr"/>
                      <a:r>
                        <a:rPr lang="en-IN" dirty="0"/>
                        <a:t>ADIS16490</a:t>
                      </a:r>
                    </a:p>
                  </a:txBody>
                  <a:tcPr/>
                </a:tc>
                <a:tc>
                  <a:txBody>
                    <a:bodyPr/>
                    <a:lstStyle/>
                    <a:p>
                      <a:pPr algn="ctr"/>
                      <a:endParaRPr lang="en-IN" dirty="0"/>
                    </a:p>
                    <a:p>
                      <a:pPr algn="ctr"/>
                      <a:r>
                        <a:rPr lang="en-IN" dirty="0"/>
                        <a:t>±100°/sec</a:t>
                      </a:r>
                    </a:p>
                  </a:txBody>
                  <a:tcPr/>
                </a:tc>
                <a:tc>
                  <a:txBody>
                    <a:bodyPr/>
                    <a:lstStyle/>
                    <a:p>
                      <a:pPr algn="ctr"/>
                      <a:endParaRPr lang="en-IN" dirty="0"/>
                    </a:p>
                    <a:p>
                      <a:pPr algn="ctr"/>
                      <a:r>
                        <a:rPr lang="en-IN" dirty="0"/>
                        <a:t>1.8°/hr</a:t>
                      </a:r>
                    </a:p>
                  </a:txBody>
                  <a:tcPr/>
                </a:tc>
                <a:tc>
                  <a:txBody>
                    <a:bodyPr/>
                    <a:lstStyle/>
                    <a:p>
                      <a:pPr algn="ctr"/>
                      <a:endParaRPr lang="en-IN" dirty="0"/>
                    </a:p>
                    <a:p>
                      <a:pPr algn="ctr"/>
                      <a:r>
                        <a:rPr lang="en-IN" dirty="0"/>
                        <a:t>±8 g</a:t>
                      </a:r>
                    </a:p>
                  </a:txBody>
                  <a:tcPr/>
                </a:tc>
                <a:tc>
                  <a:txBody>
                    <a:bodyPr/>
                    <a:lstStyle/>
                    <a:p>
                      <a:pPr algn="ctr"/>
                      <a:endParaRPr lang="en-IN" dirty="0"/>
                    </a:p>
                    <a:p>
                      <a:pPr algn="ctr"/>
                      <a:r>
                        <a:rPr lang="en-IN" dirty="0"/>
                        <a:t>0.09°/√hr</a:t>
                      </a:r>
                    </a:p>
                  </a:txBody>
                  <a:tcPr/>
                </a:tc>
                <a:tc>
                  <a:txBody>
                    <a:bodyPr/>
                    <a:lstStyle/>
                    <a:p>
                      <a:pPr algn="ctr"/>
                      <a:endParaRPr lang="en-IN" dirty="0"/>
                    </a:p>
                    <a:p>
                      <a:pPr algn="ctr"/>
                      <a:r>
                        <a:rPr lang="en-IN" dirty="0"/>
                        <a:t>−40°C to +105°C</a:t>
                      </a:r>
                    </a:p>
                  </a:txBody>
                  <a:tcPr/>
                </a:tc>
                <a:tc>
                  <a:txBody>
                    <a:bodyPr/>
                    <a:lstStyle/>
                    <a:p>
                      <a:pPr algn="ctr"/>
                      <a:endParaRPr lang="en-IN" dirty="0"/>
                    </a:p>
                    <a:p>
                      <a:pPr algn="ctr"/>
                      <a:r>
                        <a:rPr lang="en-IN" dirty="0"/>
                        <a:t>3.0 V to 3.6 V</a:t>
                      </a:r>
                    </a:p>
                  </a:txBody>
                  <a:tcPr/>
                </a:tc>
                <a:extLst>
                  <a:ext uri="{0D108BD9-81ED-4DB2-BD59-A6C34878D82A}">
                    <a16:rowId xmlns:a16="http://schemas.microsoft.com/office/drawing/2014/main" val="3514044021"/>
                  </a:ext>
                </a:extLst>
              </a:tr>
              <a:tr h="1038031">
                <a:tc>
                  <a:txBody>
                    <a:bodyPr/>
                    <a:lstStyle/>
                    <a:p>
                      <a:pPr algn="ctr"/>
                      <a:endParaRPr lang="en-IN" dirty="0"/>
                    </a:p>
                    <a:p>
                      <a:pPr algn="ctr"/>
                      <a:r>
                        <a:rPr lang="en-IN" dirty="0"/>
                        <a:t>ADIS16485</a:t>
                      </a:r>
                    </a:p>
                  </a:txBody>
                  <a:tcPr/>
                </a:tc>
                <a:tc>
                  <a:txBody>
                    <a:bodyPr/>
                    <a:lstStyle/>
                    <a:p>
                      <a:pPr algn="ctr"/>
                      <a:endParaRPr lang="en-IN" dirty="0"/>
                    </a:p>
                    <a:p>
                      <a:pPr algn="ctr"/>
                      <a:r>
                        <a:rPr lang="en-IN" dirty="0"/>
                        <a:t>±450°/sec</a:t>
                      </a:r>
                    </a:p>
                  </a:txBody>
                  <a:tcPr/>
                </a:tc>
                <a:tc>
                  <a:txBody>
                    <a:bodyPr/>
                    <a:lstStyle/>
                    <a:p>
                      <a:pPr algn="ctr"/>
                      <a:endParaRPr lang="en-IN" dirty="0"/>
                    </a:p>
                    <a:p>
                      <a:pPr algn="ctr"/>
                      <a:r>
                        <a:rPr lang="en-IN" dirty="0"/>
                        <a:t>6°/hr</a:t>
                      </a:r>
                    </a:p>
                  </a:txBody>
                  <a:tcPr/>
                </a:tc>
                <a:tc>
                  <a:txBody>
                    <a:bodyPr/>
                    <a:lstStyle/>
                    <a:p>
                      <a:pPr algn="ctr"/>
                      <a:endParaRPr lang="en-IN" dirty="0"/>
                    </a:p>
                    <a:p>
                      <a:pPr algn="ctr"/>
                      <a:r>
                        <a:rPr lang="en-IN" dirty="0"/>
                        <a:t>±5 g </a:t>
                      </a:r>
                    </a:p>
                  </a:txBody>
                  <a:tcPr/>
                </a:tc>
                <a:tc>
                  <a:txBody>
                    <a:bodyPr/>
                    <a:lstStyle/>
                    <a:p>
                      <a:pPr algn="ctr"/>
                      <a:endParaRPr lang="en-IN" dirty="0"/>
                    </a:p>
                    <a:p>
                      <a:pPr algn="ctr"/>
                      <a:r>
                        <a:rPr lang="en-IN" dirty="0"/>
                        <a:t>0.3°/√hr </a:t>
                      </a:r>
                    </a:p>
                  </a:txBody>
                  <a:tcPr/>
                </a:tc>
                <a:tc>
                  <a:txBody>
                    <a:bodyPr/>
                    <a:lstStyle/>
                    <a:p>
                      <a:pPr algn="ctr"/>
                      <a:endParaRPr lang="en-IN" dirty="0"/>
                    </a:p>
                    <a:p>
                      <a:pPr algn="ctr"/>
                      <a:r>
                        <a:rPr lang="en-IN" dirty="0"/>
                        <a:t>−40°C to +105°C</a:t>
                      </a:r>
                    </a:p>
                  </a:txBody>
                  <a:tcPr/>
                </a:tc>
                <a:tc>
                  <a:txBody>
                    <a:bodyPr/>
                    <a:lstStyle/>
                    <a:p>
                      <a:pPr algn="ctr"/>
                      <a:endParaRPr lang="en-IN" dirty="0"/>
                    </a:p>
                    <a:p>
                      <a:pPr algn="ctr"/>
                      <a:r>
                        <a:rPr lang="en-IN" dirty="0"/>
                        <a:t>3.0 V to 3.6 V</a:t>
                      </a:r>
                    </a:p>
                  </a:txBody>
                  <a:tcPr/>
                </a:tc>
                <a:extLst>
                  <a:ext uri="{0D108BD9-81ED-4DB2-BD59-A6C34878D82A}">
                    <a16:rowId xmlns:a16="http://schemas.microsoft.com/office/drawing/2014/main" val="53790123"/>
                  </a:ext>
                </a:extLst>
              </a:tr>
              <a:tr h="1038031">
                <a:tc>
                  <a:txBody>
                    <a:bodyPr/>
                    <a:lstStyle/>
                    <a:p>
                      <a:pPr algn="ctr"/>
                      <a:endParaRPr lang="en-IN" dirty="0"/>
                    </a:p>
                    <a:p>
                      <a:pPr algn="ctr"/>
                      <a:r>
                        <a:rPr lang="en-IN" dirty="0"/>
                        <a:t>ADIS16488A</a:t>
                      </a:r>
                    </a:p>
                  </a:txBody>
                  <a:tcPr/>
                </a:tc>
                <a:tc>
                  <a:txBody>
                    <a:bodyPr/>
                    <a:lstStyle/>
                    <a:p>
                      <a:pPr algn="ctr"/>
                      <a:endParaRPr lang="en-IN" dirty="0"/>
                    </a:p>
                    <a:p>
                      <a:pPr algn="ctr"/>
                      <a:r>
                        <a:rPr lang="en-IN" dirty="0"/>
                        <a:t>±450°/sec</a:t>
                      </a:r>
                    </a:p>
                  </a:txBody>
                  <a:tcPr/>
                </a:tc>
                <a:tc>
                  <a:txBody>
                    <a:bodyPr/>
                    <a:lstStyle/>
                    <a:p>
                      <a:pPr algn="ctr"/>
                      <a:endParaRPr lang="en-IN" dirty="0"/>
                    </a:p>
                    <a:p>
                      <a:pPr algn="ctr"/>
                      <a:r>
                        <a:rPr lang="en-IN" dirty="0"/>
                        <a:t>5.1°/hr</a:t>
                      </a:r>
                    </a:p>
                  </a:txBody>
                  <a:tcPr/>
                </a:tc>
                <a:tc>
                  <a:txBody>
                    <a:bodyPr/>
                    <a:lstStyle/>
                    <a:p>
                      <a:pPr algn="ctr"/>
                      <a:endParaRPr lang="en-IN" dirty="0"/>
                    </a:p>
                    <a:p>
                      <a:pPr algn="ctr"/>
                      <a:r>
                        <a:rPr lang="en-IN" dirty="0"/>
                        <a:t>±18 g</a:t>
                      </a:r>
                    </a:p>
                  </a:txBody>
                  <a:tcPr/>
                </a:tc>
                <a:tc>
                  <a:txBody>
                    <a:bodyPr/>
                    <a:lstStyle/>
                    <a:p>
                      <a:pPr algn="ctr"/>
                      <a:endParaRPr lang="en-IN" dirty="0"/>
                    </a:p>
                    <a:p>
                      <a:pPr algn="ctr"/>
                      <a:r>
                        <a:rPr lang="en-IN" dirty="0"/>
                        <a:t>0.26°/√hr</a:t>
                      </a:r>
                    </a:p>
                  </a:txBody>
                  <a:tcPr/>
                </a:tc>
                <a:tc>
                  <a:txBody>
                    <a:bodyPr/>
                    <a:lstStyle/>
                    <a:p>
                      <a:pPr algn="ctr"/>
                      <a:endParaRPr lang="en-IN" dirty="0"/>
                    </a:p>
                    <a:p>
                      <a:pPr algn="ctr"/>
                      <a:r>
                        <a:rPr lang="en-IN" dirty="0"/>
                        <a:t>−55°C to +105°C</a:t>
                      </a:r>
                    </a:p>
                  </a:txBody>
                  <a:tcPr/>
                </a:tc>
                <a:tc>
                  <a:txBody>
                    <a:bodyPr/>
                    <a:lstStyle/>
                    <a:p>
                      <a:pPr algn="ctr"/>
                      <a:endParaRPr lang="en-IN" dirty="0"/>
                    </a:p>
                    <a:p>
                      <a:pPr algn="ctr"/>
                      <a:r>
                        <a:rPr lang="en-IN" dirty="0"/>
                        <a:t>3.0 V to 3.6 V</a:t>
                      </a:r>
                    </a:p>
                  </a:txBody>
                  <a:tcPr/>
                </a:tc>
                <a:extLst>
                  <a:ext uri="{0D108BD9-81ED-4DB2-BD59-A6C34878D82A}">
                    <a16:rowId xmlns:a16="http://schemas.microsoft.com/office/drawing/2014/main" val="2450180010"/>
                  </a:ext>
                </a:extLst>
              </a:tr>
            </a:tbl>
          </a:graphicData>
        </a:graphic>
      </p:graphicFrame>
      <p:sp>
        <p:nvSpPr>
          <p:cNvPr id="2" name="TextBox 1">
            <a:extLst>
              <a:ext uri="{FF2B5EF4-FFF2-40B4-BE49-F238E27FC236}">
                <a16:creationId xmlns:a16="http://schemas.microsoft.com/office/drawing/2014/main" id="{BB808307-A627-4CBD-BAAF-E0321FECEF90}"/>
              </a:ext>
            </a:extLst>
          </p:cNvPr>
          <p:cNvSpPr txBox="1"/>
          <p:nvPr/>
        </p:nvSpPr>
        <p:spPr>
          <a:xfrm>
            <a:off x="662474" y="5896947"/>
            <a:ext cx="9705542" cy="646331"/>
          </a:xfrm>
          <a:prstGeom prst="rect">
            <a:avLst/>
          </a:prstGeom>
          <a:noFill/>
        </p:spPr>
        <p:txBody>
          <a:bodyPr wrap="none" rtlCol="0">
            <a:spAutoFit/>
          </a:bodyPr>
          <a:lstStyle/>
          <a:p>
            <a:r>
              <a:rPr lang="en-IN" dirty="0"/>
              <a:t>ADIS16490 is selected as it has sufficient dynamic range and accelerometer range, and higher stability</a:t>
            </a:r>
          </a:p>
          <a:p>
            <a:r>
              <a:rPr lang="en-IN" dirty="0"/>
              <a:t>All the sensors have SPI interface</a:t>
            </a:r>
          </a:p>
        </p:txBody>
      </p:sp>
      <p:pic>
        <p:nvPicPr>
          <p:cNvPr id="6" name="Picture 5">
            <a:extLst>
              <a:ext uri="{FF2B5EF4-FFF2-40B4-BE49-F238E27FC236}">
                <a16:creationId xmlns:a16="http://schemas.microsoft.com/office/drawing/2014/main" id="{B41A42D5-3171-4F93-BCC7-3FC7EAE1F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67" y="5663682"/>
            <a:ext cx="1939322" cy="1069479"/>
          </a:xfrm>
          <a:prstGeom prst="rect">
            <a:avLst/>
          </a:prstGeom>
        </p:spPr>
      </p:pic>
    </p:spTree>
    <p:extLst>
      <p:ext uri="{BB962C8B-B14F-4D97-AF65-F5344CB8AC3E}">
        <p14:creationId xmlns:p14="http://schemas.microsoft.com/office/powerpoint/2010/main" val="285986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BB57A-42AF-4133-AC73-9901D82BA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89" y="261917"/>
            <a:ext cx="7574118" cy="4646744"/>
          </a:xfrm>
          <a:prstGeom prst="rect">
            <a:avLst/>
          </a:prstGeom>
        </p:spPr>
      </p:pic>
      <p:sp>
        <p:nvSpPr>
          <p:cNvPr id="4" name="TextBox 3">
            <a:extLst>
              <a:ext uri="{FF2B5EF4-FFF2-40B4-BE49-F238E27FC236}">
                <a16:creationId xmlns:a16="http://schemas.microsoft.com/office/drawing/2014/main" id="{41E7A628-9559-4076-86E4-6A5D0F24B6CC}"/>
              </a:ext>
            </a:extLst>
          </p:cNvPr>
          <p:cNvSpPr txBox="1"/>
          <p:nvPr/>
        </p:nvSpPr>
        <p:spPr>
          <a:xfrm>
            <a:off x="587389" y="5457216"/>
            <a:ext cx="5683222" cy="1015663"/>
          </a:xfrm>
          <a:prstGeom prst="rect">
            <a:avLst/>
          </a:prstGeom>
          <a:noFill/>
        </p:spPr>
        <p:txBody>
          <a:bodyPr wrap="none" rtlCol="0">
            <a:spAutoFit/>
          </a:bodyPr>
          <a:lstStyle/>
          <a:p>
            <a:r>
              <a:rPr lang="en-IN" sz="2000" dirty="0"/>
              <a:t>Selected Sensors :   </a:t>
            </a:r>
            <a:r>
              <a:rPr lang="en-IN" sz="2000" b="1" dirty="0"/>
              <a:t>MQ-3</a:t>
            </a:r>
            <a:r>
              <a:rPr lang="en-IN" sz="2000" dirty="0"/>
              <a:t>  for alcohol levels</a:t>
            </a:r>
          </a:p>
          <a:p>
            <a:r>
              <a:rPr lang="en-IN" sz="2000" dirty="0"/>
              <a:t>                                   </a:t>
            </a:r>
            <a:r>
              <a:rPr lang="en-IN" sz="2000" b="1" dirty="0"/>
              <a:t>MQ-7</a:t>
            </a:r>
            <a:r>
              <a:rPr lang="en-IN" sz="2000" dirty="0"/>
              <a:t>  for Carbon Monoxide level</a:t>
            </a:r>
          </a:p>
          <a:p>
            <a:r>
              <a:rPr lang="en-IN" sz="2000" dirty="0"/>
              <a:t>                                  </a:t>
            </a:r>
            <a:r>
              <a:rPr lang="en-IN" sz="2000" b="1" dirty="0"/>
              <a:t> MQ-135  </a:t>
            </a:r>
            <a:r>
              <a:rPr lang="en-IN" sz="2000" dirty="0"/>
              <a:t>for Air Quality index</a:t>
            </a:r>
          </a:p>
        </p:txBody>
      </p:sp>
      <p:pic>
        <p:nvPicPr>
          <p:cNvPr id="5" name="Picture 4">
            <a:extLst>
              <a:ext uri="{FF2B5EF4-FFF2-40B4-BE49-F238E27FC236}">
                <a16:creationId xmlns:a16="http://schemas.microsoft.com/office/drawing/2014/main" id="{318C1D9C-47C6-4073-8FFD-9EB5D463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2948" y="83977"/>
            <a:ext cx="2435290" cy="2435290"/>
          </a:xfrm>
          <a:prstGeom prst="rect">
            <a:avLst/>
          </a:prstGeom>
        </p:spPr>
      </p:pic>
      <p:pic>
        <p:nvPicPr>
          <p:cNvPr id="7" name="Picture 6">
            <a:extLst>
              <a:ext uri="{FF2B5EF4-FFF2-40B4-BE49-F238E27FC236}">
                <a16:creationId xmlns:a16="http://schemas.microsoft.com/office/drawing/2014/main" id="{FC25F757-F6F4-4045-8A23-F7CB80F1E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949" y="2211354"/>
            <a:ext cx="2435291" cy="2435291"/>
          </a:xfrm>
          <a:prstGeom prst="rect">
            <a:avLst/>
          </a:prstGeom>
        </p:spPr>
      </p:pic>
      <p:pic>
        <p:nvPicPr>
          <p:cNvPr id="9" name="Picture 8">
            <a:extLst>
              <a:ext uri="{FF2B5EF4-FFF2-40B4-BE49-F238E27FC236}">
                <a16:creationId xmlns:a16="http://schemas.microsoft.com/office/drawing/2014/main" id="{5A2FEC94-6CE5-4978-BB99-F7C4E24C7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948" y="4239570"/>
            <a:ext cx="2435292" cy="2435292"/>
          </a:xfrm>
          <a:prstGeom prst="rect">
            <a:avLst/>
          </a:prstGeom>
        </p:spPr>
      </p:pic>
    </p:spTree>
    <p:extLst>
      <p:ext uri="{BB962C8B-B14F-4D97-AF65-F5344CB8AC3E}">
        <p14:creationId xmlns:p14="http://schemas.microsoft.com/office/powerpoint/2010/main" val="409642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29E8D-510A-4CD8-8EEC-71FFFDF40354}"/>
              </a:ext>
            </a:extLst>
          </p:cNvPr>
          <p:cNvSpPr txBox="1"/>
          <p:nvPr/>
        </p:nvSpPr>
        <p:spPr>
          <a:xfrm>
            <a:off x="185693" y="385801"/>
            <a:ext cx="7494359" cy="73866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Light Detection Sensor :-    </a:t>
            </a:r>
            <a:r>
              <a:rPr lang="en-IN" sz="2400" b="0" i="0" dirty="0">
                <a:solidFill>
                  <a:srgbClr val="202124"/>
                </a:solidFill>
                <a:effectLst/>
                <a:latin typeface="Times New Roman" panose="02020603050405020304" pitchFamily="18" charset="0"/>
                <a:cs typeface="Times New Roman" panose="02020603050405020304" pitchFamily="18" charset="0"/>
              </a:rPr>
              <a:t>Light dependent resistor (LDR)</a:t>
            </a:r>
            <a:endParaRPr lang="en-IN" sz="2400" dirty="0">
              <a:latin typeface="Times New Roman" panose="02020603050405020304" pitchFamily="18" charset="0"/>
              <a:cs typeface="Times New Roman" panose="02020603050405020304" pitchFamily="18" charset="0"/>
            </a:endParaRPr>
          </a:p>
          <a:p>
            <a:r>
              <a:rPr lang="en-IN" dirty="0"/>
              <a:t>                                              </a:t>
            </a:r>
          </a:p>
        </p:txBody>
      </p:sp>
      <p:pic>
        <p:nvPicPr>
          <p:cNvPr id="4" name="Picture 3">
            <a:extLst>
              <a:ext uri="{FF2B5EF4-FFF2-40B4-BE49-F238E27FC236}">
                <a16:creationId xmlns:a16="http://schemas.microsoft.com/office/drawing/2014/main" id="{E2DC0815-4393-45D5-8B15-18A35A804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889" y="385801"/>
            <a:ext cx="1964624" cy="1218067"/>
          </a:xfrm>
          <a:prstGeom prst="rect">
            <a:avLst/>
          </a:prstGeom>
        </p:spPr>
      </p:pic>
      <p:sp>
        <p:nvSpPr>
          <p:cNvPr id="5" name="TextBox 4">
            <a:extLst>
              <a:ext uri="{FF2B5EF4-FFF2-40B4-BE49-F238E27FC236}">
                <a16:creationId xmlns:a16="http://schemas.microsoft.com/office/drawing/2014/main" id="{A99C9CC0-6377-4D60-ABB6-AF40D2FD02AB}"/>
              </a:ext>
            </a:extLst>
          </p:cNvPr>
          <p:cNvSpPr txBox="1"/>
          <p:nvPr/>
        </p:nvSpPr>
        <p:spPr>
          <a:xfrm>
            <a:off x="185693" y="2581571"/>
            <a:ext cx="656942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Distance Sensor :-   Ultrasonic Sensor (HC – SR04)</a:t>
            </a:r>
          </a:p>
        </p:txBody>
      </p:sp>
      <p:pic>
        <p:nvPicPr>
          <p:cNvPr id="7" name="Picture 6">
            <a:extLst>
              <a:ext uri="{FF2B5EF4-FFF2-40B4-BE49-F238E27FC236}">
                <a16:creationId xmlns:a16="http://schemas.microsoft.com/office/drawing/2014/main" id="{2A100EB5-8301-40FA-9A24-67A9DFCF6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716" y="2071202"/>
            <a:ext cx="2034797" cy="2034797"/>
          </a:xfrm>
          <a:prstGeom prst="rect">
            <a:avLst/>
          </a:prstGeom>
        </p:spPr>
      </p:pic>
      <p:sp>
        <p:nvSpPr>
          <p:cNvPr id="3" name="TextBox 2">
            <a:extLst>
              <a:ext uri="{FF2B5EF4-FFF2-40B4-BE49-F238E27FC236}">
                <a16:creationId xmlns:a16="http://schemas.microsoft.com/office/drawing/2014/main" id="{F19F058C-BE7E-4C68-912D-B31F41A2F309}"/>
              </a:ext>
            </a:extLst>
          </p:cNvPr>
          <p:cNvSpPr txBox="1"/>
          <p:nvPr/>
        </p:nvSpPr>
        <p:spPr>
          <a:xfrm>
            <a:off x="185693" y="876469"/>
            <a:ext cx="6049028" cy="369332"/>
          </a:xfrm>
          <a:prstGeom prst="rect">
            <a:avLst/>
          </a:prstGeom>
          <a:noFill/>
        </p:spPr>
        <p:txBody>
          <a:bodyPr wrap="none" rtlCol="0">
            <a:spAutoFit/>
          </a:bodyPr>
          <a:lstStyle/>
          <a:p>
            <a:r>
              <a:rPr lang="en-IN" dirty="0"/>
              <a:t>To check the visibility and the working conditions of headlights</a:t>
            </a:r>
          </a:p>
        </p:txBody>
      </p:sp>
      <p:sp>
        <p:nvSpPr>
          <p:cNvPr id="6" name="TextBox 5">
            <a:extLst>
              <a:ext uri="{FF2B5EF4-FFF2-40B4-BE49-F238E27FC236}">
                <a16:creationId xmlns:a16="http://schemas.microsoft.com/office/drawing/2014/main" id="{9079FC71-6230-407A-A8E7-AFC119873A07}"/>
              </a:ext>
            </a:extLst>
          </p:cNvPr>
          <p:cNvSpPr txBox="1"/>
          <p:nvPr/>
        </p:nvSpPr>
        <p:spPr>
          <a:xfrm>
            <a:off x="185693" y="3164572"/>
            <a:ext cx="6354144" cy="646331"/>
          </a:xfrm>
          <a:prstGeom prst="rect">
            <a:avLst/>
          </a:prstGeom>
          <a:noFill/>
        </p:spPr>
        <p:txBody>
          <a:bodyPr wrap="square" rtlCol="0">
            <a:spAutoFit/>
          </a:bodyPr>
          <a:lstStyle/>
          <a:p>
            <a:r>
              <a:rPr lang="en-IN" dirty="0"/>
              <a:t>Useful for navigating in fog conditions and the data stored can also be used to check if the car was hit before the accident.</a:t>
            </a:r>
          </a:p>
        </p:txBody>
      </p:sp>
      <p:sp>
        <p:nvSpPr>
          <p:cNvPr id="8" name="TextBox 7">
            <a:extLst>
              <a:ext uri="{FF2B5EF4-FFF2-40B4-BE49-F238E27FC236}">
                <a16:creationId xmlns:a16="http://schemas.microsoft.com/office/drawing/2014/main" id="{08C10900-C616-467F-996F-4171EC82CFA8}"/>
              </a:ext>
            </a:extLst>
          </p:cNvPr>
          <p:cNvSpPr txBox="1"/>
          <p:nvPr/>
        </p:nvSpPr>
        <p:spPr>
          <a:xfrm>
            <a:off x="185693" y="4954555"/>
            <a:ext cx="3541482" cy="461665"/>
          </a:xfrm>
          <a:prstGeom prst="rect">
            <a:avLst/>
          </a:prstGeom>
          <a:noFill/>
        </p:spPr>
        <p:txBody>
          <a:bodyPr wrap="none" rtlCol="0">
            <a:spAutoFit/>
          </a:bodyPr>
          <a:lstStyle/>
          <a:p>
            <a:r>
              <a:rPr lang="en-IN" sz="2400" dirty="0"/>
              <a:t>Bluetooth Module :- HC-05</a:t>
            </a:r>
          </a:p>
        </p:txBody>
      </p:sp>
      <p:pic>
        <p:nvPicPr>
          <p:cNvPr id="1026" name="Picture 2" descr="Bluetooth HC 05 Wireless UART TTL Output Module for Arduino at Rs 225/piece  | Thane West | Thane| ID: 16417857030">
            <a:extLst>
              <a:ext uri="{FF2B5EF4-FFF2-40B4-BE49-F238E27FC236}">
                <a16:creationId xmlns:a16="http://schemas.microsoft.com/office/drawing/2014/main" id="{E85027DD-2C2A-42CD-B189-752E9D44B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9716" y="4624284"/>
            <a:ext cx="2538255" cy="158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5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3665E-B0D9-474C-A306-9A5680A2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141598" y="1739379"/>
            <a:ext cx="6034353" cy="3379237"/>
          </a:xfrm>
          <a:prstGeom prst="rect">
            <a:avLst/>
          </a:prstGeom>
        </p:spPr>
      </p:pic>
      <p:sp>
        <p:nvSpPr>
          <p:cNvPr id="4" name="TextBox 3">
            <a:extLst>
              <a:ext uri="{FF2B5EF4-FFF2-40B4-BE49-F238E27FC236}">
                <a16:creationId xmlns:a16="http://schemas.microsoft.com/office/drawing/2014/main" id="{4AA6D077-84B0-4292-BA7C-077446EDE3FE}"/>
              </a:ext>
            </a:extLst>
          </p:cNvPr>
          <p:cNvSpPr txBox="1"/>
          <p:nvPr/>
        </p:nvSpPr>
        <p:spPr>
          <a:xfrm>
            <a:off x="1343607" y="1203649"/>
            <a:ext cx="4310743" cy="584775"/>
          </a:xfrm>
          <a:prstGeom prst="rect">
            <a:avLst/>
          </a:prstGeom>
          <a:noFill/>
        </p:spPr>
        <p:txBody>
          <a:bodyPr wrap="square" rtlCol="0">
            <a:spAutoFit/>
          </a:bodyPr>
          <a:lstStyle/>
          <a:p>
            <a:r>
              <a:rPr lang="en-US" sz="3200" dirty="0"/>
              <a:t>Arduino Mega 2560</a:t>
            </a:r>
            <a:endParaRPr lang="en-IN" sz="3200" dirty="0"/>
          </a:p>
        </p:txBody>
      </p:sp>
      <p:sp>
        <p:nvSpPr>
          <p:cNvPr id="6" name="TextBox 5">
            <a:extLst>
              <a:ext uri="{FF2B5EF4-FFF2-40B4-BE49-F238E27FC236}">
                <a16:creationId xmlns:a16="http://schemas.microsoft.com/office/drawing/2014/main" id="{65A3053F-632C-45C2-9913-E309503DB9FD}"/>
              </a:ext>
            </a:extLst>
          </p:cNvPr>
          <p:cNvSpPr txBox="1"/>
          <p:nvPr/>
        </p:nvSpPr>
        <p:spPr>
          <a:xfrm>
            <a:off x="779104" y="2472239"/>
            <a:ext cx="543974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 total of 10 analog pins are required for the circuit plus . Arduino UNO has only 6 pins available.</a:t>
            </a:r>
          </a:p>
          <a:p>
            <a:endParaRPr lang="en-US" dirty="0"/>
          </a:p>
          <a:p>
            <a:pPr marL="285750" indent="-285750">
              <a:buFont typeface="Arial" panose="020B0604020202020204" pitchFamily="34" charset="0"/>
              <a:buChar char="•"/>
            </a:pPr>
            <a:r>
              <a:rPr lang="en-US" dirty="0"/>
              <a:t>The </a:t>
            </a:r>
            <a:r>
              <a:rPr lang="en-IN" b="0" i="0" dirty="0">
                <a:solidFill>
                  <a:srgbClr val="000000"/>
                </a:solidFill>
                <a:effectLst/>
              </a:rPr>
              <a:t>ATmega328P on the UNO does not have sufficient flash memory.</a:t>
            </a:r>
          </a:p>
          <a:p>
            <a:endParaRPr lang="en-IN" b="0" i="0" dirty="0">
              <a:solidFill>
                <a:srgbClr val="000000"/>
              </a:solidFill>
              <a:effectLst/>
            </a:endParaRPr>
          </a:p>
          <a:p>
            <a:pPr marL="285750" indent="-285750">
              <a:buFont typeface="Arial" panose="020B0604020202020204" pitchFamily="34" charset="0"/>
              <a:buChar char="•"/>
            </a:pPr>
            <a:r>
              <a:rPr lang="en-IN" dirty="0">
                <a:solidFill>
                  <a:srgbClr val="000000"/>
                </a:solidFill>
              </a:rPr>
              <a:t>Hence the Arduino Mega 2560 becomes the ideal choice here with a large memory space and more number of pins.</a:t>
            </a:r>
            <a:endParaRPr lang="en-US" dirty="0"/>
          </a:p>
        </p:txBody>
      </p:sp>
    </p:spTree>
    <p:extLst>
      <p:ext uri="{BB962C8B-B14F-4D97-AF65-F5344CB8AC3E}">
        <p14:creationId xmlns:p14="http://schemas.microsoft.com/office/powerpoint/2010/main" val="125616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3F7A489-EAFD-42BF-948E-AB5831DA0B6B}"/>
              </a:ext>
            </a:extLst>
          </p:cNvPr>
          <p:cNvGraphicFramePr>
            <a:graphicFrameLocks noGrp="1"/>
          </p:cNvGraphicFramePr>
          <p:nvPr>
            <p:extLst>
              <p:ext uri="{D42A27DB-BD31-4B8C-83A1-F6EECF244321}">
                <p14:modId xmlns:p14="http://schemas.microsoft.com/office/powerpoint/2010/main" val="1197209328"/>
              </p:ext>
            </p:extLst>
          </p:nvPr>
        </p:nvGraphicFramePr>
        <p:xfrm>
          <a:off x="2032000" y="111966"/>
          <a:ext cx="8128000" cy="655942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3272839"/>
                    </a:ext>
                  </a:extLst>
                </a:gridCol>
                <a:gridCol w="2032000">
                  <a:extLst>
                    <a:ext uri="{9D8B030D-6E8A-4147-A177-3AD203B41FA5}">
                      <a16:colId xmlns:a16="http://schemas.microsoft.com/office/drawing/2014/main" val="1892769177"/>
                    </a:ext>
                  </a:extLst>
                </a:gridCol>
                <a:gridCol w="2032000">
                  <a:extLst>
                    <a:ext uri="{9D8B030D-6E8A-4147-A177-3AD203B41FA5}">
                      <a16:colId xmlns:a16="http://schemas.microsoft.com/office/drawing/2014/main" val="4145289614"/>
                    </a:ext>
                  </a:extLst>
                </a:gridCol>
                <a:gridCol w="2032000">
                  <a:extLst>
                    <a:ext uri="{9D8B030D-6E8A-4147-A177-3AD203B41FA5}">
                      <a16:colId xmlns:a16="http://schemas.microsoft.com/office/drawing/2014/main" val="337935123"/>
                    </a:ext>
                  </a:extLst>
                </a:gridCol>
              </a:tblGrid>
              <a:tr h="504571">
                <a:tc>
                  <a:txBody>
                    <a:bodyPr/>
                    <a:lstStyle/>
                    <a:p>
                      <a:pPr algn="ctr"/>
                      <a:r>
                        <a:rPr lang="en-IN" dirty="0"/>
                        <a:t>Component</a:t>
                      </a:r>
                    </a:p>
                  </a:txBody>
                  <a:tcPr/>
                </a:tc>
                <a:tc>
                  <a:txBody>
                    <a:bodyPr/>
                    <a:lstStyle/>
                    <a:p>
                      <a:pPr algn="ctr"/>
                      <a:r>
                        <a:rPr lang="en-IN" dirty="0"/>
                        <a:t>Voltage (V)</a:t>
                      </a:r>
                    </a:p>
                  </a:txBody>
                  <a:tcPr/>
                </a:tc>
                <a:tc>
                  <a:txBody>
                    <a:bodyPr/>
                    <a:lstStyle/>
                    <a:p>
                      <a:pPr algn="ctr"/>
                      <a:r>
                        <a:rPr lang="en-IN" dirty="0"/>
                        <a:t>Current (mA)</a:t>
                      </a:r>
                    </a:p>
                  </a:txBody>
                  <a:tcPr/>
                </a:tc>
                <a:tc>
                  <a:txBody>
                    <a:bodyPr/>
                    <a:lstStyle/>
                    <a:p>
                      <a:pPr algn="ctr"/>
                      <a:r>
                        <a:rPr lang="en-IN" dirty="0"/>
                        <a:t>Power (</a:t>
                      </a:r>
                      <a:r>
                        <a:rPr lang="en-IN" dirty="0" err="1"/>
                        <a:t>mW</a:t>
                      </a:r>
                      <a:r>
                        <a:rPr lang="en-IN" dirty="0"/>
                        <a:t>)</a:t>
                      </a:r>
                    </a:p>
                  </a:txBody>
                  <a:tcPr/>
                </a:tc>
                <a:extLst>
                  <a:ext uri="{0D108BD9-81ED-4DB2-BD59-A6C34878D82A}">
                    <a16:rowId xmlns:a16="http://schemas.microsoft.com/office/drawing/2014/main" val="1110165957"/>
                  </a:ext>
                </a:extLst>
              </a:tr>
              <a:tr h="504571">
                <a:tc>
                  <a:txBody>
                    <a:bodyPr/>
                    <a:lstStyle/>
                    <a:p>
                      <a:pPr algn="ctr"/>
                      <a:r>
                        <a:rPr lang="en-IN" dirty="0"/>
                        <a:t>Arduino Mega</a:t>
                      </a:r>
                    </a:p>
                  </a:txBody>
                  <a:tcPr/>
                </a:tc>
                <a:tc>
                  <a:txBody>
                    <a:bodyPr/>
                    <a:lstStyle/>
                    <a:p>
                      <a:pPr algn="ctr"/>
                      <a:r>
                        <a:rPr lang="en-IN" dirty="0"/>
                        <a:t>5</a:t>
                      </a:r>
                    </a:p>
                  </a:txBody>
                  <a:tcPr/>
                </a:tc>
                <a:tc>
                  <a:txBody>
                    <a:bodyPr/>
                    <a:lstStyle/>
                    <a:p>
                      <a:pPr algn="ctr"/>
                      <a:r>
                        <a:rPr lang="en-IN" dirty="0"/>
                        <a:t>42</a:t>
                      </a:r>
                    </a:p>
                  </a:txBody>
                  <a:tcPr/>
                </a:tc>
                <a:tc>
                  <a:txBody>
                    <a:bodyPr/>
                    <a:lstStyle/>
                    <a:p>
                      <a:pPr algn="ctr"/>
                      <a:r>
                        <a:rPr lang="en-IN" dirty="0"/>
                        <a:t>210</a:t>
                      </a:r>
                    </a:p>
                  </a:txBody>
                  <a:tcPr/>
                </a:tc>
                <a:extLst>
                  <a:ext uri="{0D108BD9-81ED-4DB2-BD59-A6C34878D82A}">
                    <a16:rowId xmlns:a16="http://schemas.microsoft.com/office/drawing/2014/main" val="1142749895"/>
                  </a:ext>
                </a:extLst>
              </a:tr>
              <a:tr h="504571">
                <a:tc>
                  <a:txBody>
                    <a:bodyPr/>
                    <a:lstStyle/>
                    <a:p>
                      <a:pPr algn="ctr"/>
                      <a:r>
                        <a:rPr lang="en-IN" dirty="0"/>
                        <a:t>DHT 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algn="ctr"/>
                      <a:r>
                        <a:rPr lang="en-IN" dirty="0"/>
                        <a:t>2</a:t>
                      </a:r>
                    </a:p>
                  </a:txBody>
                  <a:tcPr/>
                </a:tc>
                <a:tc>
                  <a:txBody>
                    <a:bodyPr/>
                    <a:lstStyle/>
                    <a:p>
                      <a:pPr algn="ctr"/>
                      <a:r>
                        <a:rPr lang="en-IN" dirty="0"/>
                        <a:t>10</a:t>
                      </a:r>
                    </a:p>
                  </a:txBody>
                  <a:tcPr/>
                </a:tc>
                <a:extLst>
                  <a:ext uri="{0D108BD9-81ED-4DB2-BD59-A6C34878D82A}">
                    <a16:rowId xmlns:a16="http://schemas.microsoft.com/office/drawing/2014/main" val="2786334473"/>
                  </a:ext>
                </a:extLst>
              </a:tr>
              <a:tr h="504571">
                <a:tc>
                  <a:txBody>
                    <a:bodyPr/>
                    <a:lstStyle/>
                    <a:p>
                      <a:pPr algn="ctr"/>
                      <a:r>
                        <a:rPr lang="en-IN" dirty="0"/>
                        <a:t>LED</a:t>
                      </a:r>
                    </a:p>
                  </a:txBody>
                  <a:tcPr/>
                </a:tc>
                <a:tc>
                  <a:txBody>
                    <a:bodyPr/>
                    <a:lstStyle/>
                    <a:p>
                      <a:pPr algn="ctr"/>
                      <a:r>
                        <a:rPr lang="en-IN" dirty="0"/>
                        <a:t>5</a:t>
                      </a:r>
                    </a:p>
                  </a:txBody>
                  <a:tcPr/>
                </a:tc>
                <a:tc>
                  <a:txBody>
                    <a:bodyPr/>
                    <a:lstStyle/>
                    <a:p>
                      <a:pPr algn="ctr"/>
                      <a:r>
                        <a:rPr lang="en-IN" dirty="0"/>
                        <a:t>15</a:t>
                      </a:r>
                    </a:p>
                  </a:txBody>
                  <a:tcPr/>
                </a:tc>
                <a:tc>
                  <a:txBody>
                    <a:bodyPr/>
                    <a:lstStyle/>
                    <a:p>
                      <a:pPr algn="ctr"/>
                      <a:r>
                        <a:rPr lang="en-IN" dirty="0"/>
                        <a:t>75</a:t>
                      </a:r>
                    </a:p>
                  </a:txBody>
                  <a:tcPr/>
                </a:tc>
                <a:extLst>
                  <a:ext uri="{0D108BD9-81ED-4DB2-BD59-A6C34878D82A}">
                    <a16:rowId xmlns:a16="http://schemas.microsoft.com/office/drawing/2014/main" val="3093047418"/>
                  </a:ext>
                </a:extLst>
              </a:tr>
              <a:tr h="504571">
                <a:tc>
                  <a:txBody>
                    <a:bodyPr/>
                    <a:lstStyle/>
                    <a:p>
                      <a:pPr algn="ctr"/>
                      <a:r>
                        <a:rPr lang="en-IN" dirty="0"/>
                        <a:t>LDR (x3)</a:t>
                      </a:r>
                    </a:p>
                  </a:txBody>
                  <a:tcPr/>
                </a:tc>
                <a:tc>
                  <a:txBody>
                    <a:bodyPr/>
                    <a:lstStyle/>
                    <a:p>
                      <a:pPr algn="ctr"/>
                      <a:r>
                        <a:rPr lang="en-IN" dirty="0"/>
                        <a:t>5</a:t>
                      </a:r>
                    </a:p>
                  </a:txBody>
                  <a:tcPr/>
                </a:tc>
                <a:tc>
                  <a:txBody>
                    <a:bodyPr/>
                    <a:lstStyle/>
                    <a:p>
                      <a:pPr algn="ctr"/>
                      <a:r>
                        <a:rPr lang="en-IN" dirty="0"/>
                        <a:t>0.5</a:t>
                      </a:r>
                    </a:p>
                  </a:txBody>
                  <a:tcPr/>
                </a:tc>
                <a:tc>
                  <a:txBody>
                    <a:bodyPr/>
                    <a:lstStyle/>
                    <a:p>
                      <a:pPr algn="ctr"/>
                      <a:r>
                        <a:rPr lang="en-IN" dirty="0"/>
                        <a:t>2.5x3=7.5</a:t>
                      </a:r>
                    </a:p>
                  </a:txBody>
                  <a:tcPr/>
                </a:tc>
                <a:extLst>
                  <a:ext uri="{0D108BD9-81ED-4DB2-BD59-A6C34878D82A}">
                    <a16:rowId xmlns:a16="http://schemas.microsoft.com/office/drawing/2014/main" val="3382495848"/>
                  </a:ext>
                </a:extLst>
              </a:tr>
              <a:tr h="504571">
                <a:tc>
                  <a:txBody>
                    <a:bodyPr/>
                    <a:lstStyle/>
                    <a:p>
                      <a:pPr algn="ctr"/>
                      <a:r>
                        <a:rPr lang="en-IN" dirty="0"/>
                        <a:t>MQ 135</a:t>
                      </a:r>
                    </a:p>
                  </a:txBody>
                  <a:tcPr/>
                </a:tc>
                <a:tc>
                  <a:txBody>
                    <a:bodyPr/>
                    <a:lstStyle/>
                    <a:p>
                      <a:pPr algn="ctr"/>
                      <a:r>
                        <a:rPr lang="en-IN" dirty="0"/>
                        <a:t>5</a:t>
                      </a:r>
                    </a:p>
                  </a:txBody>
                  <a:tcPr/>
                </a:tc>
                <a:tc>
                  <a:txBody>
                    <a:bodyPr/>
                    <a:lstStyle/>
                    <a:p>
                      <a:pPr algn="ctr"/>
                      <a:r>
                        <a:rPr lang="en-IN" dirty="0"/>
                        <a:t>150</a:t>
                      </a:r>
                    </a:p>
                  </a:txBody>
                  <a:tcPr/>
                </a:tc>
                <a:tc>
                  <a:txBody>
                    <a:bodyPr/>
                    <a:lstStyle/>
                    <a:p>
                      <a:pPr algn="ctr"/>
                      <a:r>
                        <a:rPr lang="en-IN" dirty="0"/>
                        <a:t>750</a:t>
                      </a:r>
                    </a:p>
                  </a:txBody>
                  <a:tcPr/>
                </a:tc>
                <a:extLst>
                  <a:ext uri="{0D108BD9-81ED-4DB2-BD59-A6C34878D82A}">
                    <a16:rowId xmlns:a16="http://schemas.microsoft.com/office/drawing/2014/main" val="4197994111"/>
                  </a:ext>
                </a:extLst>
              </a:tr>
              <a:tr h="504571">
                <a:tc>
                  <a:txBody>
                    <a:bodyPr/>
                    <a:lstStyle/>
                    <a:p>
                      <a:pPr algn="ctr"/>
                      <a:r>
                        <a:rPr lang="en-IN" dirty="0"/>
                        <a:t>MQ 7</a:t>
                      </a:r>
                    </a:p>
                  </a:txBody>
                  <a:tcPr/>
                </a:tc>
                <a:tc>
                  <a:txBody>
                    <a:bodyPr/>
                    <a:lstStyle/>
                    <a:p>
                      <a:pPr algn="ctr"/>
                      <a:r>
                        <a:rPr lang="en-IN" dirty="0"/>
                        <a:t>5</a:t>
                      </a:r>
                    </a:p>
                  </a:txBody>
                  <a:tcPr/>
                </a:tc>
                <a:tc>
                  <a:txBody>
                    <a:bodyPr/>
                    <a:lstStyle/>
                    <a:p>
                      <a:pPr algn="ctr"/>
                      <a:r>
                        <a:rPr lang="en-IN" dirty="0"/>
                        <a:t>150</a:t>
                      </a:r>
                    </a:p>
                  </a:txBody>
                  <a:tcPr/>
                </a:tc>
                <a:tc>
                  <a:txBody>
                    <a:bodyPr/>
                    <a:lstStyle/>
                    <a:p>
                      <a:pPr algn="ctr"/>
                      <a:r>
                        <a:rPr lang="en-IN" dirty="0"/>
                        <a:t>750</a:t>
                      </a:r>
                    </a:p>
                  </a:txBody>
                  <a:tcPr/>
                </a:tc>
                <a:extLst>
                  <a:ext uri="{0D108BD9-81ED-4DB2-BD59-A6C34878D82A}">
                    <a16:rowId xmlns:a16="http://schemas.microsoft.com/office/drawing/2014/main" val="2659166537"/>
                  </a:ext>
                </a:extLst>
              </a:tr>
              <a:tr h="504571">
                <a:tc>
                  <a:txBody>
                    <a:bodyPr/>
                    <a:lstStyle/>
                    <a:p>
                      <a:pPr algn="ctr"/>
                      <a:r>
                        <a:rPr lang="en-IN" dirty="0"/>
                        <a:t>MQ 3</a:t>
                      </a:r>
                    </a:p>
                  </a:txBody>
                  <a:tcPr/>
                </a:tc>
                <a:tc>
                  <a:txBody>
                    <a:bodyPr/>
                    <a:lstStyle/>
                    <a:p>
                      <a:pPr algn="ctr"/>
                      <a:r>
                        <a:rPr lang="en-IN" dirty="0"/>
                        <a:t>5</a:t>
                      </a:r>
                    </a:p>
                  </a:txBody>
                  <a:tcPr/>
                </a:tc>
                <a:tc>
                  <a:txBody>
                    <a:bodyPr/>
                    <a:lstStyle/>
                    <a:p>
                      <a:pPr algn="ctr"/>
                      <a:r>
                        <a:rPr lang="en-IN" dirty="0"/>
                        <a:t>150</a:t>
                      </a:r>
                    </a:p>
                  </a:txBody>
                  <a:tcPr/>
                </a:tc>
                <a:tc>
                  <a:txBody>
                    <a:bodyPr/>
                    <a:lstStyle/>
                    <a:p>
                      <a:pPr algn="ctr"/>
                      <a:r>
                        <a:rPr lang="en-IN" dirty="0"/>
                        <a:t>750</a:t>
                      </a:r>
                    </a:p>
                  </a:txBody>
                  <a:tcPr/>
                </a:tc>
                <a:extLst>
                  <a:ext uri="{0D108BD9-81ED-4DB2-BD59-A6C34878D82A}">
                    <a16:rowId xmlns:a16="http://schemas.microsoft.com/office/drawing/2014/main" val="1048917288"/>
                  </a:ext>
                </a:extLst>
              </a:tr>
              <a:tr h="504571">
                <a:tc>
                  <a:txBody>
                    <a:bodyPr/>
                    <a:lstStyle/>
                    <a:p>
                      <a:pPr algn="ctr"/>
                      <a:r>
                        <a:rPr lang="en-IN" dirty="0"/>
                        <a:t>HC-SR04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30</a:t>
                      </a:r>
                    </a:p>
                  </a:txBody>
                  <a:tcPr/>
                </a:tc>
                <a:extLst>
                  <a:ext uri="{0D108BD9-81ED-4DB2-BD59-A6C34878D82A}">
                    <a16:rowId xmlns:a16="http://schemas.microsoft.com/office/drawing/2014/main" val="373693355"/>
                  </a:ext>
                </a:extLst>
              </a:tr>
              <a:tr h="504571">
                <a:tc>
                  <a:txBody>
                    <a:bodyPr/>
                    <a:lstStyle/>
                    <a:p>
                      <a:pPr algn="ctr"/>
                      <a:r>
                        <a:rPr lang="en-IN" dirty="0"/>
                        <a:t>ASID16490</a:t>
                      </a:r>
                    </a:p>
                  </a:txBody>
                  <a:tcPr/>
                </a:tc>
                <a:tc>
                  <a:txBody>
                    <a:bodyPr/>
                    <a:lstStyle/>
                    <a:p>
                      <a:pPr algn="ctr"/>
                      <a:r>
                        <a:rPr lang="en-IN" dirty="0"/>
                        <a:t>3.3</a:t>
                      </a:r>
                    </a:p>
                  </a:txBody>
                  <a:tcPr/>
                </a:tc>
                <a:tc>
                  <a:txBody>
                    <a:bodyPr/>
                    <a:lstStyle/>
                    <a:p>
                      <a:pPr algn="ctr"/>
                      <a:r>
                        <a:rPr lang="en-IN" dirty="0"/>
                        <a:t>89</a:t>
                      </a:r>
                    </a:p>
                  </a:txBody>
                  <a:tcPr/>
                </a:tc>
                <a:tc>
                  <a:txBody>
                    <a:bodyPr/>
                    <a:lstStyle/>
                    <a:p>
                      <a:pPr algn="ctr"/>
                      <a:r>
                        <a:rPr lang="en-IN" dirty="0"/>
                        <a:t>293.7</a:t>
                      </a:r>
                    </a:p>
                  </a:txBody>
                  <a:tcPr/>
                </a:tc>
                <a:extLst>
                  <a:ext uri="{0D108BD9-81ED-4DB2-BD59-A6C34878D82A}">
                    <a16:rowId xmlns:a16="http://schemas.microsoft.com/office/drawing/2014/main" val="2201114472"/>
                  </a:ext>
                </a:extLst>
              </a:tr>
              <a:tr h="504571">
                <a:tc>
                  <a:txBody>
                    <a:bodyPr/>
                    <a:lstStyle/>
                    <a:p>
                      <a:pPr algn="ctr"/>
                      <a:r>
                        <a:rPr lang="en-IN" dirty="0"/>
                        <a:t>SD card</a:t>
                      </a:r>
                    </a:p>
                  </a:txBody>
                  <a:tcPr/>
                </a:tc>
                <a:tc>
                  <a:txBody>
                    <a:bodyPr/>
                    <a:lstStyle/>
                    <a:p>
                      <a:pPr algn="ctr"/>
                      <a:r>
                        <a:rPr lang="en-IN" dirty="0"/>
                        <a:t>3.3</a:t>
                      </a:r>
                    </a:p>
                  </a:txBody>
                  <a:tcPr/>
                </a:tc>
                <a:tc>
                  <a:txBody>
                    <a:bodyPr/>
                    <a:lstStyle/>
                    <a:p>
                      <a:pPr algn="ctr"/>
                      <a:r>
                        <a:rPr lang="en-IN" dirty="0"/>
                        <a:t>5-40</a:t>
                      </a:r>
                    </a:p>
                  </a:txBody>
                  <a:tcPr/>
                </a:tc>
                <a:tc>
                  <a:txBody>
                    <a:bodyPr/>
                    <a:lstStyle/>
                    <a:p>
                      <a:pPr algn="ctr"/>
                      <a:r>
                        <a:rPr lang="en-IN" dirty="0"/>
                        <a:t>132(max)</a:t>
                      </a:r>
                    </a:p>
                  </a:txBody>
                  <a:tcPr/>
                </a:tc>
                <a:extLst>
                  <a:ext uri="{0D108BD9-81ED-4DB2-BD59-A6C34878D82A}">
                    <a16:rowId xmlns:a16="http://schemas.microsoft.com/office/drawing/2014/main" val="2523432400"/>
                  </a:ext>
                </a:extLst>
              </a:tr>
              <a:tr h="504571">
                <a:tc>
                  <a:txBody>
                    <a:bodyPr/>
                    <a:lstStyle/>
                    <a:p>
                      <a:pPr algn="ctr"/>
                      <a:r>
                        <a:rPr lang="en-IN" dirty="0"/>
                        <a:t>Bluetooth </a:t>
                      </a:r>
                    </a:p>
                  </a:txBody>
                  <a:tcPr/>
                </a:tc>
                <a:tc>
                  <a:txBody>
                    <a:bodyPr/>
                    <a:lstStyle/>
                    <a:p>
                      <a:pPr algn="ctr"/>
                      <a:r>
                        <a:rPr lang="en-IN" dirty="0"/>
                        <a:t>3.3</a:t>
                      </a:r>
                    </a:p>
                  </a:txBody>
                  <a:tcPr/>
                </a:tc>
                <a:tc>
                  <a:txBody>
                    <a:bodyPr/>
                    <a:lstStyle/>
                    <a:p>
                      <a:pPr algn="ctr"/>
                      <a:r>
                        <a:rPr lang="en-IN" dirty="0"/>
                        <a:t>40</a:t>
                      </a:r>
                    </a:p>
                  </a:txBody>
                  <a:tcPr/>
                </a:tc>
                <a:tc>
                  <a:txBody>
                    <a:bodyPr/>
                    <a:lstStyle/>
                    <a:p>
                      <a:pPr algn="ctr"/>
                      <a:r>
                        <a:rPr lang="en-IN" dirty="0"/>
                        <a:t>132</a:t>
                      </a:r>
                    </a:p>
                  </a:txBody>
                  <a:tcPr/>
                </a:tc>
                <a:extLst>
                  <a:ext uri="{0D108BD9-81ED-4DB2-BD59-A6C34878D82A}">
                    <a16:rowId xmlns:a16="http://schemas.microsoft.com/office/drawing/2014/main" val="2379764334"/>
                  </a:ext>
                </a:extLst>
              </a:tr>
              <a:tr h="504571">
                <a:tc>
                  <a:txBody>
                    <a:bodyPr/>
                    <a:lstStyle/>
                    <a:p>
                      <a:pPr algn="ctr"/>
                      <a:r>
                        <a:rPr lang="en-IN" dirty="0"/>
                        <a:t>GPS</a:t>
                      </a:r>
                    </a:p>
                  </a:txBody>
                  <a:tcPr/>
                </a:tc>
                <a:tc>
                  <a:txBody>
                    <a:bodyPr/>
                    <a:lstStyle/>
                    <a:p>
                      <a:pPr algn="ctr"/>
                      <a:r>
                        <a:rPr lang="en-IN" dirty="0"/>
                        <a:t>3.3</a:t>
                      </a:r>
                    </a:p>
                  </a:txBody>
                  <a:tcPr/>
                </a:tc>
                <a:tc>
                  <a:txBody>
                    <a:bodyPr/>
                    <a:lstStyle/>
                    <a:p>
                      <a:pPr algn="ctr"/>
                      <a:r>
                        <a:rPr lang="en-IN" dirty="0"/>
                        <a:t>40</a:t>
                      </a:r>
                    </a:p>
                  </a:txBody>
                  <a:tcPr/>
                </a:tc>
                <a:tc>
                  <a:txBody>
                    <a:bodyPr/>
                    <a:lstStyle/>
                    <a:p>
                      <a:pPr algn="ctr"/>
                      <a:r>
                        <a:rPr lang="en-IN" dirty="0"/>
                        <a:t>132</a:t>
                      </a:r>
                    </a:p>
                  </a:txBody>
                  <a:tcPr/>
                </a:tc>
                <a:extLst>
                  <a:ext uri="{0D108BD9-81ED-4DB2-BD59-A6C34878D82A}">
                    <a16:rowId xmlns:a16="http://schemas.microsoft.com/office/drawing/2014/main" val="2242272986"/>
                  </a:ext>
                </a:extLst>
              </a:tr>
            </a:tbl>
          </a:graphicData>
        </a:graphic>
      </p:graphicFrame>
    </p:spTree>
    <p:extLst>
      <p:ext uri="{BB962C8B-B14F-4D97-AF65-F5344CB8AC3E}">
        <p14:creationId xmlns:p14="http://schemas.microsoft.com/office/powerpoint/2010/main" val="1353889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3168</TotalTime>
  <Words>877</Words>
  <Application>Microsoft Office PowerPoint</Application>
  <PresentationFormat>Widescreen</PresentationFormat>
  <Paragraphs>297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Smart Car Data Logger</vt:lpstr>
      <vt:lpstr>Project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 PANDEY</dc:creator>
  <cp:lastModifiedBy>ANIRUDDH PANDEY</cp:lastModifiedBy>
  <cp:revision>178</cp:revision>
  <dcterms:created xsi:type="dcterms:W3CDTF">2021-03-25T15:01:19Z</dcterms:created>
  <dcterms:modified xsi:type="dcterms:W3CDTF">2021-04-22T17:38:36Z</dcterms:modified>
</cp:coreProperties>
</file>