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54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4" r:id="rId11"/>
    <p:sldId id="285" r:id="rId12"/>
    <p:sldId id="286" r:id="rId13"/>
    <p:sldId id="287" r:id="rId14"/>
    <p:sldId id="289" r:id="rId15"/>
    <p:sldId id="290" r:id="rId16"/>
    <p:sldId id="321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20" r:id="rId28"/>
    <p:sldId id="302" r:id="rId29"/>
    <p:sldId id="317" r:id="rId30"/>
    <p:sldId id="303" r:id="rId31"/>
    <p:sldId id="318" r:id="rId32"/>
    <p:sldId id="304" r:id="rId33"/>
    <p:sldId id="322" r:id="rId34"/>
    <p:sldId id="305" r:id="rId35"/>
    <p:sldId id="306" r:id="rId36"/>
    <p:sldId id="319" r:id="rId37"/>
    <p:sldId id="307" r:id="rId38"/>
    <p:sldId id="308" r:id="rId39"/>
    <p:sldId id="323" r:id="rId40"/>
    <p:sldId id="324" r:id="rId41"/>
    <p:sldId id="309" r:id="rId42"/>
    <p:sldId id="325" r:id="rId43"/>
    <p:sldId id="326" r:id="rId44"/>
    <p:sldId id="327" r:id="rId45"/>
    <p:sldId id="310" r:id="rId46"/>
    <p:sldId id="328" r:id="rId47"/>
    <p:sldId id="329" r:id="rId48"/>
    <p:sldId id="311" r:id="rId49"/>
    <p:sldId id="312" r:id="rId50"/>
    <p:sldId id="313" r:id="rId51"/>
    <p:sldId id="314" r:id="rId52"/>
    <p:sldId id="315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UDDH PANDEY" initials="AP" lastIdx="1" clrIdx="0">
    <p:extLst>
      <p:ext uri="{19B8F6BF-5375-455C-9EA6-DF929625EA0E}">
        <p15:presenceInfo xmlns:p15="http://schemas.microsoft.com/office/powerpoint/2012/main" userId="ANIRUDDH PAND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974DA-C7D2-488B-A03B-77BFCED0A8B5}">
  <a:tblStyle styleId="{1C0974DA-C7D2-488B-A03B-77BFCED0A8B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13A243-A719-402C-B4DE-F1077B1D27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65a65226e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65a65226e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65a65226e_2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d65a65226e_2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65a65226e_2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d65a65226e_2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65a65226e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d65a65226e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65a65226e_2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d65a65226e_2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5a65226e_2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d65a65226e_2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5a65226e_2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d65a65226e_2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397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65a65226e_2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d65a65226e_2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65a65226e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d65a65226e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65a65226e_2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d65a65226e_2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65a65226e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d65a65226e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5a65226e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65a65226e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65a65226e_2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d65a65226e_2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d65a65226e_2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d65a65226e_2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65f2df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d65f2df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65f2dfa0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d65f2dfa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65f2dfa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d65f2dfa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65a65226e_2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d65a65226e_2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65a65226e_2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d65a65226e_2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6610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65a65226e_2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d65a65226e_2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65a65226e_2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d65a65226e_2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3063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65a65226e_2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d65a65226e_2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65a65226e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d65a65226e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65a65226e_2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d65a65226e_2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078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65a65226e_2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d65a65226e_2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65a65226e_2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d65a65226e_2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38031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65a65226e_2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d65a65226e_2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65a65226e_2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d65a65226e_2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65a65226e_2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d65a65226e_2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0619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65a65226e_2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d65a65226e_2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65a65226e_2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d65a65226e_2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65a65226e_2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d65a65226e_2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936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65a65226e_2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d65a65226e_2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757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5a65226e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d65a65226e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65a65226e_2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d65a65226e_2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65a65226e_2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d65a65226e_2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2650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65a65226e_2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d65a65226e_2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67409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65a65226e_2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d65a65226e_2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38298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65a65226e_2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d65a65226e_2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65a65226e_2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d65a65226e_2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67093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65a65226e_2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d65a65226e_2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03274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65a65226e_2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d65a65226e_2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d65a65226e_2_58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d65a65226e_2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gd65a65226e_2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65a65226e_2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d65a65226e_2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65a65226e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d65a65226e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65a65226e_2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04" name="Google Shape;804;gd65a65226e_2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d65a65226e_2_6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d65a65226e_2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d65a65226e_2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5a65226e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d65a65226e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65a65226e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65a65226e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5a65226e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65a65226e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65a65226e_2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d65a65226e_2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28600" y="4800600"/>
            <a:ext cx="8686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28600" y="742950"/>
            <a:ext cx="8686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/>
        </p:nvSpPr>
        <p:spPr>
          <a:xfrm>
            <a:off x="76200" y="57150"/>
            <a:ext cx="1447800" cy="6167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371600" y="3257550"/>
            <a:ext cx="6400799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001000" y="4857750"/>
            <a:ext cx="685799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8686800" cy="188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228600" y="2800350"/>
            <a:ext cx="8686800" cy="188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648200" y="8001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2312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2"/>
          </p:nvPr>
        </p:nvSpPr>
        <p:spPr>
          <a:xfrm>
            <a:off x="4648200" y="8001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3622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228600" y="4800600"/>
            <a:ext cx="8686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228600" y="742950"/>
            <a:ext cx="8686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3"/>
          <p:cNvSpPr txBox="1"/>
          <p:nvPr/>
        </p:nvSpPr>
        <p:spPr>
          <a:xfrm>
            <a:off x="76200" y="57150"/>
            <a:ext cx="1447800" cy="6167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You Want)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153400" y="228600"/>
            <a:ext cx="533399" cy="2285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27715" y="98869"/>
            <a:ext cx="587166" cy="5869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5.jpg"/><Relationship Id="rId3" Type="http://schemas.openxmlformats.org/officeDocument/2006/relationships/image" Target="../media/image9.jpg"/><Relationship Id="rId7" Type="http://schemas.openxmlformats.org/officeDocument/2006/relationships/image" Target="../media/image12.jp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11" Type="http://schemas.openxmlformats.org/officeDocument/2006/relationships/image" Target="../media/image13.jpg"/><Relationship Id="rId5" Type="http://schemas.openxmlformats.org/officeDocument/2006/relationships/image" Target="../media/image10.jpg"/><Relationship Id="rId10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5" Type="http://schemas.openxmlformats.org/officeDocument/2006/relationships/image" Target="../media/image6.png"/><Relationship Id="rId4" Type="http://schemas.openxmlformats.org/officeDocument/2006/relationships/image" Target="../media/image10.jpg"/><Relationship Id="rId9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7.jp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2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8001000" y="4857750"/>
            <a:ext cx="685799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Design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371600" y="3257550"/>
            <a:ext cx="6400799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Aniruddh Pandey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55" name="Google Shape;455;p55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5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Container Command Data Handler (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CDH) Overview</a:t>
            </a:r>
            <a:endParaRPr/>
          </a:p>
        </p:txBody>
      </p:sp>
      <p:sp>
        <p:nvSpPr>
          <p:cNvPr id="457" name="Google Shape;457;p55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5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113" y="1753862"/>
            <a:ext cx="1635776" cy="16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890" y="2045971"/>
            <a:ext cx="2171700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974" y="1664775"/>
            <a:ext cx="1286006" cy="168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55"/>
          <p:cNvCxnSpPr/>
          <p:nvPr/>
        </p:nvCxnSpPr>
        <p:spPr>
          <a:xfrm rot="10800000">
            <a:off x="5601675" y="2642075"/>
            <a:ext cx="119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p55"/>
          <p:cNvCxnSpPr/>
          <p:nvPr/>
        </p:nvCxnSpPr>
        <p:spPr>
          <a:xfrm>
            <a:off x="5616838" y="2401000"/>
            <a:ext cx="11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p55"/>
          <p:cNvCxnSpPr/>
          <p:nvPr/>
        </p:nvCxnSpPr>
        <p:spPr>
          <a:xfrm>
            <a:off x="2692300" y="264207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55"/>
          <p:cNvSpPr txBox="1"/>
          <p:nvPr/>
        </p:nvSpPr>
        <p:spPr>
          <a:xfrm>
            <a:off x="432300" y="3465825"/>
            <a:ext cx="187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NEO-M8N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going to act as the RTC module</a:t>
            </a:r>
            <a:endParaRPr/>
          </a:p>
        </p:txBody>
      </p:sp>
      <p:sp>
        <p:nvSpPr>
          <p:cNvPr id="466" name="Google Shape;466;p55"/>
          <p:cNvSpPr txBox="1"/>
          <p:nvPr/>
        </p:nvSpPr>
        <p:spPr>
          <a:xfrm>
            <a:off x="3519600" y="3389650"/>
            <a:ext cx="2104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Arduino Nano 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Microcontroller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collector and processor</a:t>
            </a:r>
            <a:endParaRPr dirty="0"/>
          </a:p>
        </p:txBody>
      </p:sp>
      <p:sp>
        <p:nvSpPr>
          <p:cNvPr id="467" name="Google Shape;467;p55"/>
          <p:cNvSpPr txBox="1"/>
          <p:nvPr/>
        </p:nvSpPr>
        <p:spPr>
          <a:xfrm>
            <a:off x="6951775" y="3465825"/>
            <a:ext cx="1496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XBee Pro S2C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Transmit and receive data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73" name="Google Shape;473;p56"/>
          <p:cNvSpPr txBox="1">
            <a:spLocks noGrp="1"/>
          </p:cNvSpPr>
          <p:nvPr>
            <p:ph type="sldNum" idx="12"/>
          </p:nvPr>
        </p:nvSpPr>
        <p:spPr>
          <a:xfrm>
            <a:off x="7991600" y="4857731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6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Container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Processor &amp; Memory </a:t>
            </a:r>
            <a:b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475" name="Google Shape;475;p56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995" y="3580644"/>
            <a:ext cx="1171364" cy="117138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6"/>
          <p:cNvSpPr txBox="1"/>
          <p:nvPr/>
        </p:nvSpPr>
        <p:spPr>
          <a:xfrm>
            <a:off x="371700" y="3556250"/>
            <a:ext cx="38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Selected</a:t>
            </a:r>
            <a:r>
              <a:rPr lang="en" dirty="0"/>
              <a:t> : Arduino nano</a:t>
            </a:r>
            <a:endParaRPr dirty="0"/>
          </a:p>
        </p:txBody>
      </p:sp>
      <p:sp>
        <p:nvSpPr>
          <p:cNvPr id="480" name="Google Shape;480;p56"/>
          <p:cNvSpPr txBox="1"/>
          <p:nvPr/>
        </p:nvSpPr>
        <p:spPr>
          <a:xfrm>
            <a:off x="371700" y="3898075"/>
            <a:ext cx="365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Rationale </a:t>
            </a:r>
            <a:r>
              <a:rPr lang="en" dirty="0"/>
              <a:t>: Sufficient number of pins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Low cost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Easy to program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40A79B-ED0A-4C26-B02F-D478EC75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21592"/>
              </p:ext>
            </p:extLst>
          </p:nvPr>
        </p:nvGraphicFramePr>
        <p:xfrm>
          <a:off x="127590" y="870172"/>
          <a:ext cx="8747048" cy="2710472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353880">
                  <a:extLst>
                    <a:ext uri="{9D8B030D-6E8A-4147-A177-3AD203B41FA5}">
                      <a16:colId xmlns:a16="http://schemas.microsoft.com/office/drawing/2014/main" val="3042135434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610248433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3941999106"/>
                    </a:ext>
                  </a:extLst>
                </a:gridCol>
                <a:gridCol w="1205023">
                  <a:extLst>
                    <a:ext uri="{9D8B030D-6E8A-4147-A177-3AD203B41FA5}">
                      <a16:colId xmlns:a16="http://schemas.microsoft.com/office/drawing/2014/main" val="1954181651"/>
                    </a:ext>
                  </a:extLst>
                </a:gridCol>
                <a:gridCol w="880728">
                  <a:extLst>
                    <a:ext uri="{9D8B030D-6E8A-4147-A177-3AD203B41FA5}">
                      <a16:colId xmlns:a16="http://schemas.microsoft.com/office/drawing/2014/main" val="1814834514"/>
                    </a:ext>
                  </a:extLst>
                </a:gridCol>
                <a:gridCol w="1093381">
                  <a:extLst>
                    <a:ext uri="{9D8B030D-6E8A-4147-A177-3AD203B41FA5}">
                      <a16:colId xmlns:a16="http://schemas.microsoft.com/office/drawing/2014/main" val="1408230912"/>
                    </a:ext>
                  </a:extLst>
                </a:gridCol>
                <a:gridCol w="1251101">
                  <a:extLst>
                    <a:ext uri="{9D8B030D-6E8A-4147-A177-3AD203B41FA5}">
                      <a16:colId xmlns:a16="http://schemas.microsoft.com/office/drawing/2014/main" val="87191027"/>
                    </a:ext>
                  </a:extLst>
                </a:gridCol>
                <a:gridCol w="935661">
                  <a:extLst>
                    <a:ext uri="{9D8B030D-6E8A-4147-A177-3AD203B41FA5}">
                      <a16:colId xmlns:a16="http://schemas.microsoft.com/office/drawing/2014/main" val="1678681408"/>
                    </a:ext>
                  </a:extLst>
                </a:gridCol>
              </a:tblGrid>
              <a:tr h="677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Microcontroller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Processor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Speed (MHz)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Boot time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Interfaces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RAM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(kB)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Operating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Voltage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Weight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(g)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Cost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($)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14390160"/>
                  </a:ext>
                </a:extLst>
              </a:tr>
              <a:tr h="677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Arduino Nano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8-10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 SPI,1 I2C,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 UART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V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4.75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39869116"/>
                  </a:ext>
                </a:extLst>
              </a:tr>
              <a:tr h="677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Teensy 3.6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 SPI, 3 I2C,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7UART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3.3 V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29.25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33826156"/>
                  </a:ext>
                </a:extLst>
              </a:tr>
              <a:tr h="677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Teensy 4.0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 SPI,4 I2C,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UART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1024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3.3 V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19.95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991991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Container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Real-Time Clock</a:t>
            </a:r>
            <a:endParaRPr/>
          </a:p>
        </p:txBody>
      </p:sp>
      <p:sp>
        <p:nvSpPr>
          <p:cNvPr id="487" name="Google Shape;487;p57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88" name="Google Shape;488;p57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7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F2ED10-6DD7-482D-A20E-B9FC3C6CD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63764"/>
              </p:ext>
            </p:extLst>
          </p:nvPr>
        </p:nvGraphicFramePr>
        <p:xfrm>
          <a:off x="342899" y="1028848"/>
          <a:ext cx="8458200" cy="1863207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90825622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19601766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74618254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02373524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25278098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258373699"/>
                    </a:ext>
                  </a:extLst>
                </a:gridCol>
              </a:tblGrid>
              <a:tr h="7663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Operating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Current</a:t>
                      </a:r>
                    </a:p>
                    <a:p>
                      <a:pPr algn="ctr"/>
                      <a:r>
                        <a:rPr lang="en-IN" dirty="0"/>
                        <a:t>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 </a:t>
                      </a:r>
                    </a:p>
                    <a:p>
                      <a:pPr algn="ctr"/>
                      <a:r>
                        <a:rPr lang="en-IN" dirty="0"/>
                        <a:t>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Hardware/</a:t>
                      </a:r>
                    </a:p>
                    <a:p>
                      <a:pPr algn="ctr"/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91575"/>
                  </a:ext>
                </a:extLst>
              </a:tr>
              <a:tr h="5484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Free( </a:t>
                      </a:r>
                      <a:r>
                        <a:rPr lang="en-IN" sz="1200" dirty="0"/>
                        <a:t>comes with Arduino </a:t>
                      </a:r>
                      <a:r>
                        <a:rPr lang="en-IN" sz="1400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80342"/>
                  </a:ext>
                </a:extLst>
              </a:tr>
              <a:tr h="5484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NEO-M8N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Free( </a:t>
                      </a:r>
                      <a:r>
                        <a:rPr lang="en-IN" sz="1200" dirty="0"/>
                        <a:t>comes with the GPS </a:t>
                      </a:r>
                      <a:r>
                        <a:rPr lang="en-IN" sz="1400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3963"/>
                  </a:ext>
                </a:extLst>
              </a:tr>
            </a:tbl>
          </a:graphicData>
        </a:graphic>
      </p:graphicFrame>
      <p:sp>
        <p:nvSpPr>
          <p:cNvPr id="11" name="Google Shape;479;p56">
            <a:extLst>
              <a:ext uri="{FF2B5EF4-FFF2-40B4-BE49-F238E27FC236}">
                <a16:creationId xmlns:a16="http://schemas.microsoft.com/office/drawing/2014/main" id="{9C74FE4F-01A8-4AC9-B7E4-3E3A871657D9}"/>
              </a:ext>
            </a:extLst>
          </p:cNvPr>
          <p:cNvSpPr txBox="1"/>
          <p:nvPr/>
        </p:nvSpPr>
        <p:spPr>
          <a:xfrm>
            <a:off x="342899" y="3235104"/>
            <a:ext cx="38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Selected</a:t>
            </a:r>
            <a:r>
              <a:rPr lang="en" dirty="0"/>
              <a:t> : NEO-M8N </a:t>
            </a:r>
            <a:endParaRPr dirty="0"/>
          </a:p>
        </p:txBody>
      </p:sp>
      <p:sp>
        <p:nvSpPr>
          <p:cNvPr id="12" name="Google Shape;480;p56">
            <a:extLst>
              <a:ext uri="{FF2B5EF4-FFF2-40B4-BE49-F238E27FC236}">
                <a16:creationId xmlns:a16="http://schemas.microsoft.com/office/drawing/2014/main" id="{E9558808-CB49-4E8A-AF71-D3B4D6B909B4}"/>
              </a:ext>
            </a:extLst>
          </p:cNvPr>
          <p:cNvSpPr txBox="1"/>
          <p:nvPr/>
        </p:nvSpPr>
        <p:spPr>
          <a:xfrm>
            <a:off x="342899" y="3635304"/>
            <a:ext cx="440631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Rationale </a:t>
            </a:r>
            <a:r>
              <a:rPr lang="en" dirty="0"/>
              <a:t>: It has backup battery to maintain mission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time in case of system reset due to power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interuption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High accuracy </a:t>
            </a:r>
          </a:p>
        </p:txBody>
      </p:sp>
      <p:pic>
        <p:nvPicPr>
          <p:cNvPr id="14" name="Google Shape;460;p55">
            <a:extLst>
              <a:ext uri="{FF2B5EF4-FFF2-40B4-BE49-F238E27FC236}">
                <a16:creationId xmlns:a16="http://schemas.microsoft.com/office/drawing/2014/main" id="{6172162A-4575-40DE-B193-6D7B407C50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7904" y="3313486"/>
            <a:ext cx="2171700" cy="10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07" name="Google Shape;507;p59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Container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Radio Configuration</a:t>
            </a:r>
            <a:endParaRPr/>
          </a:p>
        </p:txBody>
      </p:sp>
      <p:sp>
        <p:nvSpPr>
          <p:cNvPr id="510" name="Google Shape;510;p59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9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1AC4E5-6659-496C-ACD0-37DA71D7D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12817"/>
              </p:ext>
            </p:extLst>
          </p:nvPr>
        </p:nvGraphicFramePr>
        <p:xfrm>
          <a:off x="491754" y="866757"/>
          <a:ext cx="8160490" cy="1031550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369829">
                  <a:extLst>
                    <a:ext uri="{9D8B030D-6E8A-4147-A177-3AD203B41FA5}">
                      <a16:colId xmlns:a16="http://schemas.microsoft.com/office/drawing/2014/main" val="3180114965"/>
                    </a:ext>
                  </a:extLst>
                </a:gridCol>
                <a:gridCol w="1623238">
                  <a:extLst>
                    <a:ext uri="{9D8B030D-6E8A-4147-A177-3AD203B41FA5}">
                      <a16:colId xmlns:a16="http://schemas.microsoft.com/office/drawing/2014/main" val="309935669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1785075040"/>
                    </a:ext>
                  </a:extLst>
                </a:gridCol>
                <a:gridCol w="1580707">
                  <a:extLst>
                    <a:ext uri="{9D8B030D-6E8A-4147-A177-3AD203B41FA5}">
                      <a16:colId xmlns:a16="http://schemas.microsoft.com/office/drawing/2014/main" val="1844661130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761482161"/>
                    </a:ext>
                  </a:extLst>
                </a:gridCol>
                <a:gridCol w="886047">
                  <a:extLst>
                    <a:ext uri="{9D8B030D-6E8A-4147-A177-3AD203B41FA5}">
                      <a16:colId xmlns:a16="http://schemas.microsoft.com/office/drawing/2014/main" val="3424302265"/>
                    </a:ext>
                  </a:extLst>
                </a:gridCol>
              </a:tblGrid>
              <a:tr h="5133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Operating frequency 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Transmitting power(dBm)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Receiver sensitivity(dBm)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Transmit current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Range</a:t>
                      </a:r>
                    </a:p>
                    <a:p>
                      <a:pPr algn="ctr"/>
                      <a:r>
                        <a:rPr lang="en-IN" dirty="0"/>
                        <a:t>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96266"/>
                  </a:ext>
                </a:extLst>
              </a:tr>
              <a:tr h="5133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XBee-Pro S2C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56130"/>
                  </a:ext>
                </a:extLst>
              </a:tr>
            </a:tbl>
          </a:graphicData>
        </a:graphic>
      </p:graphicFrame>
      <p:pic>
        <p:nvPicPr>
          <p:cNvPr id="1026" name="Picture 2" descr="Buy XBEE Pro 63mW Wire Antenna S2C (Zigbee Mesh) : ElementzOnline ...">
            <a:extLst>
              <a:ext uri="{FF2B5EF4-FFF2-40B4-BE49-F238E27FC236}">
                <a16:creationId xmlns:a16="http://schemas.microsoft.com/office/drawing/2014/main" id="{E38ECC76-ED94-4CC0-A9D4-2EC3DB5F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96632"/>
            <a:ext cx="1763676" cy="176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C9906-FFCA-4793-853F-88F3790B45AF}"/>
              </a:ext>
            </a:extLst>
          </p:cNvPr>
          <p:cNvSpPr txBox="1"/>
          <p:nvPr/>
        </p:nvSpPr>
        <p:spPr>
          <a:xfrm>
            <a:off x="491754" y="2459870"/>
            <a:ext cx="4831613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XBee-Pro S2C is selected for radio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container will have only 1 XBee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Configuration the XBee will be done using XCTU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XBee will have the coordinator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transmission will be done in broadcast mode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18" name="Google Shape;518;p60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0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Telemetry Format 1 of 2</a:t>
            </a:r>
            <a:endParaRPr dirty="0"/>
          </a:p>
        </p:txBody>
      </p:sp>
      <p:sp>
        <p:nvSpPr>
          <p:cNvPr id="521" name="Google Shape;521;p60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0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845EE3-96C8-4C60-BE35-7A4E7030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68119"/>
              </p:ext>
            </p:extLst>
          </p:nvPr>
        </p:nvGraphicFramePr>
        <p:xfrm>
          <a:off x="277332" y="780839"/>
          <a:ext cx="8589336" cy="3985944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657794">
                  <a:extLst>
                    <a:ext uri="{9D8B030D-6E8A-4147-A177-3AD203B41FA5}">
                      <a16:colId xmlns:a16="http://schemas.microsoft.com/office/drawing/2014/main" val="2830676921"/>
                    </a:ext>
                  </a:extLst>
                </a:gridCol>
                <a:gridCol w="1360967">
                  <a:extLst>
                    <a:ext uri="{9D8B030D-6E8A-4147-A177-3AD203B41FA5}">
                      <a16:colId xmlns:a16="http://schemas.microsoft.com/office/drawing/2014/main" val="4228604912"/>
                    </a:ext>
                  </a:extLst>
                </a:gridCol>
                <a:gridCol w="5570575">
                  <a:extLst>
                    <a:ext uri="{9D8B030D-6E8A-4147-A177-3AD203B41FA5}">
                      <a16:colId xmlns:a16="http://schemas.microsoft.com/office/drawing/2014/main" val="1874482859"/>
                    </a:ext>
                  </a:extLst>
                </a:gridCol>
              </a:tblGrid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84634"/>
                  </a:ext>
                </a:extLst>
              </a:tr>
              <a:tr h="456351">
                <a:tc>
                  <a:txBody>
                    <a:bodyPr/>
                    <a:lstStyle/>
                    <a:p>
                      <a:r>
                        <a:rPr lang="en-IN" sz="1200" dirty="0"/>
                        <a:t>Mission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12:15:45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UTC time in format </a:t>
                      </a:r>
                      <a:r>
                        <a:rPr lang="en-US" sz="1200" b="0" i="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hh:mm:ss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where </a:t>
                      </a:r>
                      <a:r>
                        <a:rPr lang="en-US" sz="1200" b="0" i="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hh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hours, mm is minutes,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ss is seconds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68507"/>
                  </a:ext>
                </a:extLst>
              </a:tr>
              <a:tr h="456351">
                <a:tc>
                  <a:txBody>
                    <a:bodyPr/>
                    <a:lstStyle/>
                    <a:p>
                      <a:r>
                        <a:rPr lang="en-IN" sz="1200" dirty="0"/>
                        <a:t>Packet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 count of transmitted packets 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which is to be maintained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through processor reset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27808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Packet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 character ‘C’ for carrier telemetry and ‘SP’ for science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76188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 altitude in meters relative to ground level. Resolution is &lt;0.1m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46573"/>
                  </a:ext>
                </a:extLst>
              </a:tr>
              <a:tr h="456351">
                <a:tc>
                  <a:txBody>
                    <a:bodyPr/>
                    <a:lstStyle/>
                    <a:p>
                      <a:r>
                        <a:rPr lang="en-IN" sz="12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4124.2028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latitude generated by the GPS receiver in decimal degrees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a resolution of 0.0001 degrees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3269"/>
                  </a:ext>
                </a:extLst>
              </a:tr>
              <a:tr h="456351">
                <a:tc>
                  <a:txBody>
                    <a:bodyPr/>
                    <a:lstStyle/>
                    <a:p>
                      <a:r>
                        <a:rPr lang="en-IN" sz="12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210.4418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longitude generated by the GPS receiver in decimal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degrees with a resolution of 0.0001 degrees.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18297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 tilt angle in the pitch axis in degrees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7747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 tilt angle of the roll axis in degrees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43560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 tilt angle of the yaw axis in degrees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328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18" name="Google Shape;518;p60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0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Telemetry Format 2 of 2</a:t>
            </a:r>
            <a:endParaRPr dirty="0"/>
          </a:p>
        </p:txBody>
      </p:sp>
      <p:sp>
        <p:nvSpPr>
          <p:cNvPr id="521" name="Google Shape;521;p60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0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C65BC-DFA4-48C7-A7D6-F793844B706E}"/>
              </a:ext>
            </a:extLst>
          </p:cNvPr>
          <p:cNvSpPr txBox="1"/>
          <p:nvPr/>
        </p:nvSpPr>
        <p:spPr>
          <a:xfrm>
            <a:off x="460744" y="928577"/>
            <a:ext cx="4730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packet will be transmitted at the rate of 1 Hz in burst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6A92A-CA04-46EA-A263-3676E1E836ED}"/>
              </a:ext>
            </a:extLst>
          </p:cNvPr>
          <p:cNvSpPr txBox="1"/>
          <p:nvPr/>
        </p:nvSpPr>
        <p:spPr>
          <a:xfrm>
            <a:off x="460744" y="1339204"/>
            <a:ext cx="2573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Carrier data packet format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2C1F-5811-405F-916C-8F0326027C6F}"/>
              </a:ext>
            </a:extLst>
          </p:cNvPr>
          <p:cNvSpPr txBox="1"/>
          <p:nvPr/>
        </p:nvSpPr>
        <p:spPr>
          <a:xfrm>
            <a:off x="349375" y="1551961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baseline="0" dirty="0">
                <a:latin typeface="TimesNewRomanPSMT"/>
              </a:rPr>
              <a:t>&lt;</a:t>
            </a:r>
            <a:r>
              <a:rPr lang="en-US" b="0" i="0" u="none" strike="noStrike" baseline="0" dirty="0" err="1">
                <a:latin typeface="TimesNewRomanPSMT"/>
              </a:rPr>
              <a:t>Mission_Time</a:t>
            </a:r>
            <a:r>
              <a:rPr lang="en-US" b="0" i="0" u="none" strike="noStrike" baseline="0" dirty="0">
                <a:latin typeface="TimesNewRomanPSMT"/>
              </a:rPr>
              <a:t>&gt;, &lt;</a:t>
            </a:r>
            <a:r>
              <a:rPr lang="en-US" b="0" i="0" u="none" strike="noStrike" baseline="0" dirty="0" err="1">
                <a:latin typeface="TimesNewRomanPSMT"/>
              </a:rPr>
              <a:t>Packet_Count</a:t>
            </a:r>
            <a:r>
              <a:rPr lang="en-US" b="0" i="0" u="none" strike="noStrike" baseline="0" dirty="0">
                <a:latin typeface="TimesNewRomanPSMT"/>
              </a:rPr>
              <a:t>&gt;, &lt;</a:t>
            </a:r>
            <a:r>
              <a:rPr lang="en-US" b="0" i="0" u="none" strike="noStrike" baseline="0" dirty="0" err="1">
                <a:latin typeface="TimesNewRomanPSMT"/>
              </a:rPr>
              <a:t>Packet_Type</a:t>
            </a:r>
            <a:r>
              <a:rPr lang="en-US" b="0" i="0" u="none" strike="noStrike" baseline="0" dirty="0">
                <a:latin typeface="TimesNewRomanPSMT"/>
              </a:rPr>
              <a:t>&gt;, &lt;Altitude&gt;,</a:t>
            </a:r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b="0" i="0" u="none" strike="noStrike" baseline="0" dirty="0">
                <a:latin typeface="TimesNewRomanPSMT"/>
              </a:rPr>
              <a:t>&lt;Latitude&gt;,&lt;Longitude&gt;,&lt;Pitch&gt;,&lt;Roll&gt;,&lt;Yaw&gt;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322FD-5E60-4C6D-B3C8-1C299A0A786A}"/>
              </a:ext>
            </a:extLst>
          </p:cNvPr>
          <p:cNvSpPr txBox="1"/>
          <p:nvPr/>
        </p:nvSpPr>
        <p:spPr>
          <a:xfrm>
            <a:off x="349375" y="2826707"/>
            <a:ext cx="524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u="none" strike="noStrike" baseline="0" dirty="0">
                <a:latin typeface="+mj-lt"/>
              </a:rPr>
              <a:t>Science payload data relayed by carrier data packet format</a:t>
            </a:r>
            <a:r>
              <a:rPr lang="en-US" b="1" i="0" u="none" strike="noStrike" baseline="0" dirty="0">
                <a:latin typeface="TimesNewRomanPSMT"/>
              </a:rPr>
              <a:t>: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8C203-FAC0-48C1-9A0C-CFABBAF0FC07}"/>
              </a:ext>
            </a:extLst>
          </p:cNvPr>
          <p:cNvSpPr txBox="1"/>
          <p:nvPr/>
        </p:nvSpPr>
        <p:spPr>
          <a:xfrm>
            <a:off x="349375" y="3120678"/>
            <a:ext cx="559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baseline="0" dirty="0">
                <a:latin typeface="TimesNewRomanPSMT"/>
              </a:rPr>
              <a:t>&lt;</a:t>
            </a:r>
            <a:r>
              <a:rPr lang="en-US" b="0" i="0" u="none" strike="noStrike" baseline="0" dirty="0" err="1">
                <a:latin typeface="TimesNewRomanPSMT"/>
              </a:rPr>
              <a:t>Packet_Count</a:t>
            </a:r>
            <a:r>
              <a:rPr lang="en-US" b="0" i="0" u="none" strike="noStrike" baseline="0" dirty="0">
                <a:latin typeface="TimesNewRomanPSMT"/>
              </a:rPr>
              <a:t>&gt;,&lt;</a:t>
            </a:r>
            <a:r>
              <a:rPr lang="en-US" b="0" i="0" u="none" strike="noStrike" baseline="0" dirty="0" err="1">
                <a:latin typeface="TimesNewRomanPSMT"/>
              </a:rPr>
              <a:t>Packet_Type</a:t>
            </a:r>
            <a:r>
              <a:rPr lang="en-US" b="0" i="0" u="none" strike="noStrike" baseline="0" dirty="0">
                <a:latin typeface="TimesNewRomanPSMT"/>
              </a:rPr>
              <a:t>&gt;,&lt;Altitude&gt;,&lt;Temperature&gt;,&lt;</a:t>
            </a:r>
            <a:r>
              <a:rPr lang="en-US" b="0" i="0" u="none" strike="noStrike" baseline="0" dirty="0" err="1">
                <a:latin typeface="TimesNewRomanPSMT"/>
              </a:rPr>
              <a:t>Air_Speed</a:t>
            </a:r>
            <a:r>
              <a:rPr lang="en-US" b="0" i="0" u="none" strike="noStrike" baseline="0" dirty="0">
                <a:latin typeface="TimesNewRomanPSMT"/>
              </a:rPr>
              <a:t>&gt;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E4DD4-A81F-4CBB-A3AD-904A64B76B05}"/>
              </a:ext>
            </a:extLst>
          </p:cNvPr>
          <p:cNvSpPr txBox="1"/>
          <p:nvPr/>
        </p:nvSpPr>
        <p:spPr>
          <a:xfrm>
            <a:off x="447589" y="2336271"/>
            <a:ext cx="490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packet will be stored in a CSV file named “Carrier.csv”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CFBA2-830B-48B5-B9D4-4053983BA655}"/>
              </a:ext>
            </a:extLst>
          </p:cNvPr>
          <p:cNvSpPr txBox="1"/>
          <p:nvPr/>
        </p:nvSpPr>
        <p:spPr>
          <a:xfrm>
            <a:off x="399859" y="4026092"/>
            <a:ext cx="571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packet will be stored in a CSV file named “Science_payload.csv”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BAFA9-EEB5-4022-BBCA-EC7FD831F52C}"/>
              </a:ext>
            </a:extLst>
          </p:cNvPr>
          <p:cNvSpPr txBox="1"/>
          <p:nvPr/>
        </p:nvSpPr>
        <p:spPr>
          <a:xfrm>
            <a:off x="460744" y="203065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</a:t>
            </a:r>
            <a:r>
              <a:rPr lang="en-IN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7FCC0-22E9-4F8E-AB73-F7A3A9DEBAFD}"/>
              </a:ext>
            </a:extLst>
          </p:cNvPr>
          <p:cNvSpPr txBox="1"/>
          <p:nvPr/>
        </p:nvSpPr>
        <p:spPr>
          <a:xfrm>
            <a:off x="1371600" y="2034996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12:15:45,245,C,500,4124.2028,210.4418,64,72,60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CDF50-4E59-44FB-8101-7A343D4F381E}"/>
              </a:ext>
            </a:extLst>
          </p:cNvPr>
          <p:cNvSpPr txBox="1"/>
          <p:nvPr/>
        </p:nvSpPr>
        <p:spPr>
          <a:xfrm>
            <a:off x="399859" y="3695243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</a:t>
            </a:r>
            <a:r>
              <a:rPr lang="en-IN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EE10A-1585-4C55-9EB1-0635D3BE5EE4}"/>
              </a:ext>
            </a:extLst>
          </p:cNvPr>
          <p:cNvSpPr txBox="1"/>
          <p:nvPr/>
        </p:nvSpPr>
        <p:spPr>
          <a:xfrm>
            <a:off x="1283394" y="3695241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23,SP,500,20,20</a:t>
            </a:r>
          </a:p>
        </p:txBody>
      </p:sp>
    </p:spTree>
    <p:extLst>
      <p:ext uri="{BB962C8B-B14F-4D97-AF65-F5344CB8AC3E}">
        <p14:creationId xmlns:p14="http://schemas.microsoft.com/office/powerpoint/2010/main" val="139423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28" name="Google Shape;528;p61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1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Payload 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 Overview</a:t>
            </a:r>
            <a:endParaRPr/>
          </a:p>
        </p:txBody>
      </p:sp>
      <p:sp>
        <p:nvSpPr>
          <p:cNvPr id="531" name="Google Shape;531;p61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1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459;p55">
            <a:extLst>
              <a:ext uri="{FF2B5EF4-FFF2-40B4-BE49-F238E27FC236}">
                <a16:creationId xmlns:a16="http://schemas.microsoft.com/office/drawing/2014/main" id="{30F78B2A-FD01-4E98-8097-5DAD13FEAC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14086"/>
            <a:ext cx="1635776" cy="16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61;p55">
            <a:extLst>
              <a:ext uri="{FF2B5EF4-FFF2-40B4-BE49-F238E27FC236}">
                <a16:creationId xmlns:a16="http://schemas.microsoft.com/office/drawing/2014/main" id="{807F1605-73C2-42BF-81EB-B97BF678BF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039" y="1393874"/>
            <a:ext cx="1286006" cy="168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63;p55">
            <a:extLst>
              <a:ext uri="{FF2B5EF4-FFF2-40B4-BE49-F238E27FC236}">
                <a16:creationId xmlns:a16="http://schemas.microsoft.com/office/drawing/2014/main" id="{846E5245-E912-4C57-AB2D-7A25ABAC3678}"/>
              </a:ext>
            </a:extLst>
          </p:cNvPr>
          <p:cNvCxnSpPr/>
          <p:nvPr/>
        </p:nvCxnSpPr>
        <p:spPr>
          <a:xfrm>
            <a:off x="4234605" y="2188348"/>
            <a:ext cx="11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462;p55">
            <a:extLst>
              <a:ext uri="{FF2B5EF4-FFF2-40B4-BE49-F238E27FC236}">
                <a16:creationId xmlns:a16="http://schemas.microsoft.com/office/drawing/2014/main" id="{426D14B4-2C5D-45F1-8BA1-39D6AF5226DE}"/>
              </a:ext>
            </a:extLst>
          </p:cNvPr>
          <p:cNvCxnSpPr/>
          <p:nvPr/>
        </p:nvCxnSpPr>
        <p:spPr>
          <a:xfrm rot="10800000">
            <a:off x="4234605" y="2486130"/>
            <a:ext cx="119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466;p55">
            <a:extLst>
              <a:ext uri="{FF2B5EF4-FFF2-40B4-BE49-F238E27FC236}">
                <a16:creationId xmlns:a16="http://schemas.microsoft.com/office/drawing/2014/main" id="{C5C99D04-E8D1-492A-9A41-BE31EC93B115}"/>
              </a:ext>
            </a:extLst>
          </p:cNvPr>
          <p:cNvSpPr txBox="1"/>
          <p:nvPr/>
        </p:nvSpPr>
        <p:spPr>
          <a:xfrm>
            <a:off x="2051488" y="3148591"/>
            <a:ext cx="2104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Arduino Nano 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Microcontroller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collector and processor</a:t>
            </a:r>
            <a:endParaRPr dirty="0"/>
          </a:p>
        </p:txBody>
      </p:sp>
      <p:sp>
        <p:nvSpPr>
          <p:cNvPr id="15" name="Google Shape;467;p55">
            <a:extLst>
              <a:ext uri="{FF2B5EF4-FFF2-40B4-BE49-F238E27FC236}">
                <a16:creationId xmlns:a16="http://schemas.microsoft.com/office/drawing/2014/main" id="{B2344CBB-7C7E-423D-82E0-05E502ACFC9E}"/>
              </a:ext>
            </a:extLst>
          </p:cNvPr>
          <p:cNvSpPr txBox="1"/>
          <p:nvPr/>
        </p:nvSpPr>
        <p:spPr>
          <a:xfrm>
            <a:off x="5705692" y="3256291"/>
            <a:ext cx="1496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XBee Pro S2C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Transmit and receive data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38" name="Google Shape;538;p62"/>
          <p:cNvSpPr txBox="1">
            <a:spLocks noGrp="1"/>
          </p:cNvSpPr>
          <p:nvPr>
            <p:ph type="sldNum" idx="12"/>
          </p:nvPr>
        </p:nvSpPr>
        <p:spPr>
          <a:xfrm>
            <a:off x="8031125" y="4857750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2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Payload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Processor &amp; Memory </a:t>
            </a:r>
            <a:b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541" name="Google Shape;541;p62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2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919A20DB-9F38-480C-A5CC-1F0DB7D4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33000"/>
              </p:ext>
            </p:extLst>
          </p:nvPr>
        </p:nvGraphicFramePr>
        <p:xfrm>
          <a:off x="127590" y="870172"/>
          <a:ext cx="8747048" cy="2710472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353880">
                  <a:extLst>
                    <a:ext uri="{9D8B030D-6E8A-4147-A177-3AD203B41FA5}">
                      <a16:colId xmlns:a16="http://schemas.microsoft.com/office/drawing/2014/main" val="3042135434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610248433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3941999106"/>
                    </a:ext>
                  </a:extLst>
                </a:gridCol>
                <a:gridCol w="1205023">
                  <a:extLst>
                    <a:ext uri="{9D8B030D-6E8A-4147-A177-3AD203B41FA5}">
                      <a16:colId xmlns:a16="http://schemas.microsoft.com/office/drawing/2014/main" val="1954181651"/>
                    </a:ext>
                  </a:extLst>
                </a:gridCol>
                <a:gridCol w="880728">
                  <a:extLst>
                    <a:ext uri="{9D8B030D-6E8A-4147-A177-3AD203B41FA5}">
                      <a16:colId xmlns:a16="http://schemas.microsoft.com/office/drawing/2014/main" val="1814834514"/>
                    </a:ext>
                  </a:extLst>
                </a:gridCol>
                <a:gridCol w="1093381">
                  <a:extLst>
                    <a:ext uri="{9D8B030D-6E8A-4147-A177-3AD203B41FA5}">
                      <a16:colId xmlns:a16="http://schemas.microsoft.com/office/drawing/2014/main" val="1408230912"/>
                    </a:ext>
                  </a:extLst>
                </a:gridCol>
                <a:gridCol w="1251101">
                  <a:extLst>
                    <a:ext uri="{9D8B030D-6E8A-4147-A177-3AD203B41FA5}">
                      <a16:colId xmlns:a16="http://schemas.microsoft.com/office/drawing/2014/main" val="87191027"/>
                    </a:ext>
                  </a:extLst>
                </a:gridCol>
                <a:gridCol w="935661">
                  <a:extLst>
                    <a:ext uri="{9D8B030D-6E8A-4147-A177-3AD203B41FA5}">
                      <a16:colId xmlns:a16="http://schemas.microsoft.com/office/drawing/2014/main" val="1678681408"/>
                    </a:ext>
                  </a:extLst>
                </a:gridCol>
              </a:tblGrid>
              <a:tr h="677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Microcontroller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Processor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Speed (MHz)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Boot time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Interfaces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RAM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(kB)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Operating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Voltage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Weight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(g)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Cost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($)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14390160"/>
                  </a:ext>
                </a:extLst>
              </a:tr>
              <a:tr h="677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Arduino Nano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8-10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 SPI,1 I2C,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 UART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V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4.75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39869116"/>
                  </a:ext>
                </a:extLst>
              </a:tr>
              <a:tr h="677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Teensy 3.6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 SPI, 3 I2C,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7UART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3.3 V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29.25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33826156"/>
                  </a:ext>
                </a:extLst>
              </a:tr>
              <a:tr h="677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Teensy 4.0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 SPI,4 I2C,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UART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1024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3.3 V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19.95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99199131"/>
                  </a:ext>
                </a:extLst>
              </a:tr>
            </a:tbl>
          </a:graphicData>
        </a:graphic>
      </p:graphicFrame>
      <p:sp>
        <p:nvSpPr>
          <p:cNvPr id="12" name="Google Shape;479;p56">
            <a:extLst>
              <a:ext uri="{FF2B5EF4-FFF2-40B4-BE49-F238E27FC236}">
                <a16:creationId xmlns:a16="http://schemas.microsoft.com/office/drawing/2014/main" id="{998ECBBD-AFC4-4D04-B676-EB4F46C6362C}"/>
              </a:ext>
            </a:extLst>
          </p:cNvPr>
          <p:cNvSpPr txBox="1"/>
          <p:nvPr/>
        </p:nvSpPr>
        <p:spPr>
          <a:xfrm>
            <a:off x="371700" y="3556250"/>
            <a:ext cx="38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Selected</a:t>
            </a:r>
            <a:r>
              <a:rPr lang="en" dirty="0"/>
              <a:t> : Arduino nano</a:t>
            </a:r>
            <a:endParaRPr dirty="0"/>
          </a:p>
        </p:txBody>
      </p:sp>
      <p:sp>
        <p:nvSpPr>
          <p:cNvPr id="13" name="Google Shape;480;p56">
            <a:extLst>
              <a:ext uri="{FF2B5EF4-FFF2-40B4-BE49-F238E27FC236}">
                <a16:creationId xmlns:a16="http://schemas.microsoft.com/office/drawing/2014/main" id="{31CC972D-238B-4914-B205-873164BE86F4}"/>
              </a:ext>
            </a:extLst>
          </p:cNvPr>
          <p:cNvSpPr txBox="1"/>
          <p:nvPr/>
        </p:nvSpPr>
        <p:spPr>
          <a:xfrm>
            <a:off x="371700" y="3898075"/>
            <a:ext cx="365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Rationale </a:t>
            </a:r>
            <a:r>
              <a:rPr lang="en" dirty="0"/>
              <a:t>: Sufficient number of pins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Low cost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Easy to program</a:t>
            </a:r>
            <a:endParaRPr dirty="0"/>
          </a:p>
        </p:txBody>
      </p:sp>
      <p:pic>
        <p:nvPicPr>
          <p:cNvPr id="14" name="Google Shape;478;p56">
            <a:extLst>
              <a:ext uri="{FF2B5EF4-FFF2-40B4-BE49-F238E27FC236}">
                <a16:creationId xmlns:a16="http://schemas.microsoft.com/office/drawing/2014/main" id="{5AD38EE8-195C-421C-BF07-4D191709FA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995" y="3580644"/>
            <a:ext cx="1171364" cy="11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4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60" name="Google Shape;560;p64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4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Payload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Radio Configuration</a:t>
            </a:r>
            <a:endParaRPr/>
          </a:p>
        </p:txBody>
      </p:sp>
      <p:sp>
        <p:nvSpPr>
          <p:cNvPr id="563" name="Google Shape;563;p64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4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119BE6A-13FC-4603-B491-1AAD0D844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70767"/>
              </p:ext>
            </p:extLst>
          </p:nvPr>
        </p:nvGraphicFramePr>
        <p:xfrm>
          <a:off x="491754" y="866757"/>
          <a:ext cx="8160490" cy="1031550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369829">
                  <a:extLst>
                    <a:ext uri="{9D8B030D-6E8A-4147-A177-3AD203B41FA5}">
                      <a16:colId xmlns:a16="http://schemas.microsoft.com/office/drawing/2014/main" val="3180114965"/>
                    </a:ext>
                  </a:extLst>
                </a:gridCol>
                <a:gridCol w="1623238">
                  <a:extLst>
                    <a:ext uri="{9D8B030D-6E8A-4147-A177-3AD203B41FA5}">
                      <a16:colId xmlns:a16="http://schemas.microsoft.com/office/drawing/2014/main" val="309935669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1785075040"/>
                    </a:ext>
                  </a:extLst>
                </a:gridCol>
                <a:gridCol w="1580707">
                  <a:extLst>
                    <a:ext uri="{9D8B030D-6E8A-4147-A177-3AD203B41FA5}">
                      <a16:colId xmlns:a16="http://schemas.microsoft.com/office/drawing/2014/main" val="1844661130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761482161"/>
                    </a:ext>
                  </a:extLst>
                </a:gridCol>
                <a:gridCol w="886047">
                  <a:extLst>
                    <a:ext uri="{9D8B030D-6E8A-4147-A177-3AD203B41FA5}">
                      <a16:colId xmlns:a16="http://schemas.microsoft.com/office/drawing/2014/main" val="3424302265"/>
                    </a:ext>
                  </a:extLst>
                </a:gridCol>
              </a:tblGrid>
              <a:tr h="5133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Operating frequency 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Transmitting power(dBm)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Receiver sensitivity(dBm)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Transmit current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Range</a:t>
                      </a:r>
                    </a:p>
                    <a:p>
                      <a:pPr algn="ctr"/>
                      <a:r>
                        <a:rPr lang="en-IN" dirty="0"/>
                        <a:t>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96266"/>
                  </a:ext>
                </a:extLst>
              </a:tr>
              <a:tr h="5133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XBee-Pro S2C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56130"/>
                  </a:ext>
                </a:extLst>
              </a:tr>
            </a:tbl>
          </a:graphicData>
        </a:graphic>
      </p:graphicFrame>
      <p:pic>
        <p:nvPicPr>
          <p:cNvPr id="12" name="Picture 2" descr="Buy XBEE Pro 63mW Wire Antenna S2C (Zigbee Mesh) : ElementzOnline ...">
            <a:extLst>
              <a:ext uri="{FF2B5EF4-FFF2-40B4-BE49-F238E27FC236}">
                <a16:creationId xmlns:a16="http://schemas.microsoft.com/office/drawing/2014/main" id="{074ED8E1-5FF0-4E42-9B71-AC1B943A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96632"/>
            <a:ext cx="1763676" cy="176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C18F5A-A54C-4D67-9E67-DA2461B3466C}"/>
              </a:ext>
            </a:extLst>
          </p:cNvPr>
          <p:cNvSpPr txBox="1"/>
          <p:nvPr/>
        </p:nvSpPr>
        <p:spPr>
          <a:xfrm>
            <a:off x="491754" y="2459870"/>
            <a:ext cx="4831613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XBee-Pro S2C is selected for radio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payload will have only 1 XBee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Configuration the XBee will be done using XCTU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XBee will be configured as an end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transmission will be done in unicast mode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71" name="Google Shape;571;p65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5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Payload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Telemetry Format</a:t>
            </a:r>
            <a:endParaRPr/>
          </a:p>
        </p:txBody>
      </p:sp>
      <p:sp>
        <p:nvSpPr>
          <p:cNvPr id="574" name="Google Shape;574;p65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DCE5042-BE86-4392-ACAF-60E6A03A1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43532"/>
              </p:ext>
            </p:extLst>
          </p:nvPr>
        </p:nvGraphicFramePr>
        <p:xfrm>
          <a:off x="277332" y="780839"/>
          <a:ext cx="8589336" cy="2254820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657794">
                  <a:extLst>
                    <a:ext uri="{9D8B030D-6E8A-4147-A177-3AD203B41FA5}">
                      <a16:colId xmlns:a16="http://schemas.microsoft.com/office/drawing/2014/main" val="2830676921"/>
                    </a:ext>
                  </a:extLst>
                </a:gridCol>
                <a:gridCol w="1360967">
                  <a:extLst>
                    <a:ext uri="{9D8B030D-6E8A-4147-A177-3AD203B41FA5}">
                      <a16:colId xmlns:a16="http://schemas.microsoft.com/office/drawing/2014/main" val="4228604912"/>
                    </a:ext>
                  </a:extLst>
                </a:gridCol>
                <a:gridCol w="5570575">
                  <a:extLst>
                    <a:ext uri="{9D8B030D-6E8A-4147-A177-3AD203B41FA5}">
                      <a16:colId xmlns:a16="http://schemas.microsoft.com/office/drawing/2014/main" val="1874482859"/>
                    </a:ext>
                  </a:extLst>
                </a:gridCol>
              </a:tblGrid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84634"/>
                  </a:ext>
                </a:extLst>
              </a:tr>
              <a:tr h="456351">
                <a:tc>
                  <a:txBody>
                    <a:bodyPr/>
                    <a:lstStyle/>
                    <a:p>
                      <a:r>
                        <a:rPr lang="en-IN" sz="1200" dirty="0"/>
                        <a:t>Packet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 count of transmitted packets 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which is to be maintained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through processor reset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27808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Packet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 character ‘C’ for carrier telemetry and ‘SP’ for science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76188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 altitude in meters relative to ground level. Resolution is &lt;0.1m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46573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measured temperature in degrees Celsius with a resolution of 0.1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43560"/>
                  </a:ext>
                </a:extLst>
              </a:tr>
              <a:tr h="359524">
                <a:tc>
                  <a:txBody>
                    <a:bodyPr/>
                    <a:lstStyle/>
                    <a:p>
                      <a:r>
                        <a:rPr lang="en-IN" sz="1200" dirty="0"/>
                        <a:t>Air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air speed relative to the payload in meters/second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328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6F0C36-C7E2-4D16-AB02-B628FC112354}"/>
              </a:ext>
            </a:extLst>
          </p:cNvPr>
          <p:cNvSpPr txBox="1"/>
          <p:nvPr/>
        </p:nvSpPr>
        <p:spPr>
          <a:xfrm>
            <a:off x="296825" y="313069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Data Format </a:t>
            </a:r>
            <a:r>
              <a:rPr lang="en-US" b="1" i="0" u="none" strike="noStrike" baseline="0" dirty="0">
                <a:latin typeface="TimesNewRomanPSMT"/>
              </a:rPr>
              <a:t>: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5E440-4987-4188-B0B0-FBA7080032BF}"/>
              </a:ext>
            </a:extLst>
          </p:cNvPr>
          <p:cNvSpPr txBox="1"/>
          <p:nvPr/>
        </p:nvSpPr>
        <p:spPr>
          <a:xfrm>
            <a:off x="1635653" y="3130697"/>
            <a:ext cx="559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baseline="0" dirty="0">
                <a:latin typeface="TimesNewRomanPSMT"/>
              </a:rPr>
              <a:t>&lt;</a:t>
            </a:r>
            <a:r>
              <a:rPr lang="en-US" b="0" i="0" u="none" strike="noStrike" baseline="0" dirty="0" err="1">
                <a:latin typeface="TimesNewRomanPSMT"/>
              </a:rPr>
              <a:t>Packet_Count</a:t>
            </a:r>
            <a:r>
              <a:rPr lang="en-US" b="0" i="0" u="none" strike="noStrike" baseline="0" dirty="0">
                <a:latin typeface="TimesNewRomanPSMT"/>
              </a:rPr>
              <a:t>&gt;,&lt;</a:t>
            </a:r>
            <a:r>
              <a:rPr lang="en-US" b="0" i="0" u="none" strike="noStrike" baseline="0" dirty="0" err="1">
                <a:latin typeface="TimesNewRomanPSMT"/>
              </a:rPr>
              <a:t>Packet_Type</a:t>
            </a:r>
            <a:r>
              <a:rPr lang="en-US" b="0" i="0" u="none" strike="noStrike" baseline="0" dirty="0">
                <a:latin typeface="TimesNewRomanPSMT"/>
              </a:rPr>
              <a:t>&gt;,&lt;Altitude&gt;,&lt;Temperature&gt;,&lt;</a:t>
            </a:r>
            <a:r>
              <a:rPr lang="en-US" b="0" i="0" u="none" strike="noStrike" baseline="0" dirty="0" err="1">
                <a:latin typeface="TimesNewRomanPSMT"/>
              </a:rPr>
              <a:t>Air_Speed</a:t>
            </a:r>
            <a:r>
              <a:rPr lang="en-US" b="0" i="0" u="none" strike="noStrike" baseline="0" dirty="0">
                <a:latin typeface="TimesNewRomanPSMT"/>
              </a:rPr>
              <a:t>&gt;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FC42B-DCB5-45C2-962A-FC868B3021F1}"/>
              </a:ext>
            </a:extLst>
          </p:cNvPr>
          <p:cNvSpPr txBox="1"/>
          <p:nvPr/>
        </p:nvSpPr>
        <p:spPr>
          <a:xfrm>
            <a:off x="296825" y="353351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</a:t>
            </a:r>
            <a:r>
              <a:rPr lang="en-IN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9212D-E56B-4E4C-B9ED-9735398F1FE8}"/>
              </a:ext>
            </a:extLst>
          </p:cNvPr>
          <p:cNvSpPr txBox="1"/>
          <p:nvPr/>
        </p:nvSpPr>
        <p:spPr>
          <a:xfrm>
            <a:off x="1268566" y="3533512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23,SP,500,20,20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DF715-15A2-4946-942A-2B41B62B402F}"/>
              </a:ext>
            </a:extLst>
          </p:cNvPr>
          <p:cNvSpPr txBox="1"/>
          <p:nvPr/>
        </p:nvSpPr>
        <p:spPr>
          <a:xfrm>
            <a:off x="296825" y="4407413"/>
            <a:ext cx="571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packet will be stored in a CSV file named “Science_payload.csv”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2E2CF-5EA7-40B2-94C8-7184BF05BFC4}"/>
              </a:ext>
            </a:extLst>
          </p:cNvPr>
          <p:cNvSpPr txBox="1"/>
          <p:nvPr/>
        </p:nvSpPr>
        <p:spPr>
          <a:xfrm>
            <a:off x="296825" y="4099636"/>
            <a:ext cx="746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packet will be transmitted from payload to container and relayed to GCS at 1Hz in burst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Overview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8610600" y="5715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31"/>
          <p:cNvGraphicFramePr/>
          <p:nvPr>
            <p:extLst>
              <p:ext uri="{D42A27DB-BD31-4B8C-83A1-F6EECF244321}">
                <p14:modId xmlns:p14="http://schemas.microsoft.com/office/powerpoint/2010/main" val="3930797612"/>
              </p:ext>
            </p:extLst>
          </p:nvPr>
        </p:nvGraphicFramePr>
        <p:xfrm>
          <a:off x="289247" y="874745"/>
          <a:ext cx="8565500" cy="3696620"/>
        </p:xfrm>
        <a:graphic>
          <a:graphicData uri="http://schemas.openxmlformats.org/drawingml/2006/table">
            <a:tbl>
              <a:tblPr firstRow="1" bandRow="1">
                <a:noFill/>
                <a:tableStyleId>{1C0974DA-C7D2-488B-A03B-77BFCED0A8B5}</a:tableStyleId>
              </a:tblPr>
              <a:tblGrid>
                <a:gridCol w="21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</a:rPr>
                        <a:t>Sensor Type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Purpose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Location 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Pressure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BMP280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To calculate altitude using the air pressure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Carrier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GPS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NEO-M8N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To track the position of the carrier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Carrier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IMU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MPU9250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To detect the carrier’s orientation and the direction in which it’s heading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Carrier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Temperature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BMP280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To read the air temperature 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Payload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Pressure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BMP280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To calculate altitude using the air pressure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Payload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Air Speed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MPXV7002DP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To detect the air speed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Payload</a:t>
                      </a:r>
                      <a:endParaRPr sz="1100" dirty="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80" name="Google Shape;580;p66"/>
          <p:cNvSpPr txBox="1">
            <a:spLocks noGrp="1"/>
          </p:cNvSpPr>
          <p:nvPr>
            <p:ph type="sldNum" idx="12"/>
          </p:nvPr>
        </p:nvSpPr>
        <p:spPr>
          <a:xfrm>
            <a:off x="8001000" y="4857750"/>
            <a:ext cx="685799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Electrical Power Subsystem (EPS) Design</a:t>
            </a:r>
            <a:endParaRPr/>
          </a:p>
        </p:txBody>
      </p:sp>
      <p:sp>
        <p:nvSpPr>
          <p:cNvPr id="582" name="Google Shape;582;p66"/>
          <p:cNvSpPr txBox="1">
            <a:spLocks noGrp="1"/>
          </p:cNvSpPr>
          <p:nvPr>
            <p:ph type="subTitle" idx="1"/>
          </p:nvPr>
        </p:nvSpPr>
        <p:spPr>
          <a:xfrm>
            <a:off x="1371600" y="3257550"/>
            <a:ext cx="6400799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Aniruddh Pandey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7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88" name="Google Shape;588;p67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7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Overview (1 of </a:t>
            </a:r>
            <a:r>
              <a:rPr lang="en"/>
              <a:t>4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90" name="Google Shape;590;p67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7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1912A3-A935-44CD-9968-073585B24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87524"/>
              </p:ext>
            </p:extLst>
          </p:nvPr>
        </p:nvGraphicFramePr>
        <p:xfrm>
          <a:off x="747822" y="832675"/>
          <a:ext cx="7648354" cy="3878199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2565991">
                  <a:extLst>
                    <a:ext uri="{9D8B030D-6E8A-4147-A177-3AD203B41FA5}">
                      <a16:colId xmlns:a16="http://schemas.microsoft.com/office/drawing/2014/main" val="3341707841"/>
                    </a:ext>
                  </a:extLst>
                </a:gridCol>
                <a:gridCol w="5082363">
                  <a:extLst>
                    <a:ext uri="{9D8B030D-6E8A-4147-A177-3AD203B41FA5}">
                      <a16:colId xmlns:a16="http://schemas.microsoft.com/office/drawing/2014/main" val="1605025628"/>
                    </a:ext>
                  </a:extLst>
                </a:gridCol>
              </a:tblGrid>
              <a:tr h="4669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Purpose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68048827"/>
                  </a:ext>
                </a:extLst>
              </a:tr>
              <a:tr h="4669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dirty="0"/>
                        <a:t>3.6V ½AA Lithium Battery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source for the electronic system in payload as well as the container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77839251"/>
                  </a:ext>
                </a:extLst>
              </a:tr>
              <a:tr h="4669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/>
                        <a:t>NCR18650B Li-Ion Battery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source for the brushless drone motor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95850677"/>
                  </a:ext>
                </a:extLst>
              </a:tr>
              <a:tr h="466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connect and disconnect the battery from the circuit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1990147"/>
                  </a:ext>
                </a:extLst>
              </a:tr>
              <a:tr h="466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Microcontroller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provide 3.3V and 5V power bus to the sensors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6389888"/>
                  </a:ext>
                </a:extLst>
              </a:tr>
              <a:tr h="466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3.3V regulator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provide 3.3V power bus to the XBee radio module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70683221"/>
                  </a:ext>
                </a:extLst>
              </a:tr>
              <a:tr h="466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provide environment measurements to the Arduino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58294170"/>
                  </a:ext>
                </a:extLst>
              </a:tr>
              <a:tr h="466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XBee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To relay carrier and payload data to ground station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229238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8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98" name="Google Shape;598;p68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68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Overview (</a:t>
            </a:r>
            <a:r>
              <a:rPr lang="en"/>
              <a:t>2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/>
              <a:t>4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00" name="Google Shape;600;p68"/>
          <p:cNvSpPr txBox="1"/>
          <p:nvPr/>
        </p:nvSpPr>
        <p:spPr>
          <a:xfrm>
            <a:off x="228600" y="4857750"/>
            <a:ext cx="22860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8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298A3A-1127-40A5-BCFD-A933ECD40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26338"/>
              </p:ext>
            </p:extLst>
          </p:nvPr>
        </p:nvGraphicFramePr>
        <p:xfrm>
          <a:off x="871870" y="914400"/>
          <a:ext cx="7400260" cy="2729024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2478381">
                  <a:extLst>
                    <a:ext uri="{9D8B030D-6E8A-4147-A177-3AD203B41FA5}">
                      <a16:colId xmlns:a16="http://schemas.microsoft.com/office/drawing/2014/main" val="3532116715"/>
                    </a:ext>
                  </a:extLst>
                </a:gridCol>
                <a:gridCol w="4921879">
                  <a:extLst>
                    <a:ext uri="{9D8B030D-6E8A-4147-A177-3AD203B41FA5}">
                      <a16:colId xmlns:a16="http://schemas.microsoft.com/office/drawing/2014/main" val="3433104634"/>
                    </a:ext>
                  </a:extLst>
                </a:gridCol>
              </a:tblGrid>
              <a:tr h="682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Purpose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09188610"/>
                  </a:ext>
                </a:extLst>
              </a:tr>
              <a:tr h="68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Servo motor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in releasing mechanisms and controlling the powered flight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24598973"/>
                  </a:ext>
                </a:extLst>
              </a:tr>
              <a:tr h="68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Brushless motor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To maintain levelled flight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82596146"/>
                  </a:ext>
                </a:extLst>
              </a:tr>
              <a:tr h="68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Buzzer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To help locate the carrier after landing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878101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43880-268B-471A-8E57-F187E8E9BD24}"/>
              </a:ext>
            </a:extLst>
          </p:cNvPr>
          <p:cNvSpPr/>
          <p:nvPr/>
        </p:nvSpPr>
        <p:spPr>
          <a:xfrm>
            <a:off x="4081700" y="2130488"/>
            <a:ext cx="2257450" cy="1373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7" name="Google Shape;607;p69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08" name="Google Shape;608;p69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9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Overview (</a:t>
            </a:r>
            <a:r>
              <a:rPr lang="en"/>
              <a:t>3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/>
              <a:t>4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10" name="Google Shape;610;p69"/>
          <p:cNvSpPr txBox="1"/>
          <p:nvPr/>
        </p:nvSpPr>
        <p:spPr>
          <a:xfrm>
            <a:off x="228600" y="4857750"/>
            <a:ext cx="22860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9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9"/>
          <p:cNvSpPr txBox="1"/>
          <p:nvPr/>
        </p:nvSpPr>
        <p:spPr>
          <a:xfrm>
            <a:off x="281275" y="994550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Container Overview</a:t>
            </a:r>
            <a:endParaRPr b="1" dirty="0"/>
          </a:p>
        </p:txBody>
      </p:sp>
      <p:pic>
        <p:nvPicPr>
          <p:cNvPr id="613" name="Google Shape;61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425" y="778100"/>
            <a:ext cx="457200" cy="151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778100"/>
            <a:ext cx="457200" cy="1517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5" name="Google Shape;615;p69"/>
          <p:cNvCxnSpPr/>
          <p:nvPr/>
        </p:nvCxnSpPr>
        <p:spPr>
          <a:xfrm>
            <a:off x="924225" y="2571752"/>
            <a:ext cx="133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69"/>
          <p:cNvCxnSpPr/>
          <p:nvPr/>
        </p:nvCxnSpPr>
        <p:spPr>
          <a:xfrm>
            <a:off x="767550" y="4149100"/>
            <a:ext cx="149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69"/>
          <p:cNvCxnSpPr/>
          <p:nvPr/>
        </p:nvCxnSpPr>
        <p:spPr>
          <a:xfrm rot="10800000" flipH="1">
            <a:off x="787500" y="1617500"/>
            <a:ext cx="14568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8" name="Google Shape;61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900" y="1975999"/>
            <a:ext cx="1191526" cy="119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25" y="2130500"/>
            <a:ext cx="521475" cy="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63" y="2130488"/>
            <a:ext cx="521475" cy="88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1" name="Google Shape;621;p69"/>
          <p:cNvCxnSpPr>
            <a:stCxn id="620" idx="0"/>
          </p:cNvCxnSpPr>
          <p:nvPr/>
        </p:nvCxnSpPr>
        <p:spPr>
          <a:xfrm rot="10800000">
            <a:off x="787500" y="1617488"/>
            <a:ext cx="0" cy="51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69"/>
          <p:cNvCxnSpPr>
            <a:stCxn id="620" idx="2"/>
          </p:cNvCxnSpPr>
          <p:nvPr/>
        </p:nvCxnSpPr>
        <p:spPr>
          <a:xfrm>
            <a:off x="787500" y="3012988"/>
            <a:ext cx="0" cy="11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3" name="Google Shape;623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4600" y="3681050"/>
            <a:ext cx="1338300" cy="101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3900" y="1242213"/>
            <a:ext cx="915974" cy="7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6625" y="2201428"/>
            <a:ext cx="1059447" cy="5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96625" y="2805200"/>
            <a:ext cx="846875" cy="5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81700" y="903278"/>
            <a:ext cx="625088" cy="8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47003" y="2432300"/>
            <a:ext cx="741379" cy="6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6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65788" y="3949750"/>
            <a:ext cx="810971" cy="8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22450" y="2685875"/>
            <a:ext cx="1097641" cy="81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1" name="Google Shape;631;p69"/>
          <p:cNvCxnSpPr/>
          <p:nvPr/>
        </p:nvCxnSpPr>
        <p:spPr>
          <a:xfrm>
            <a:off x="3305100" y="1265775"/>
            <a:ext cx="5928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69"/>
          <p:cNvCxnSpPr>
            <a:endCxn id="630" idx="0"/>
          </p:cNvCxnSpPr>
          <p:nvPr/>
        </p:nvCxnSpPr>
        <p:spPr>
          <a:xfrm>
            <a:off x="8458670" y="2290475"/>
            <a:ext cx="1260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69"/>
          <p:cNvCxnSpPr>
            <a:stCxn id="630" idx="2"/>
            <a:endCxn id="629" idx="0"/>
          </p:cNvCxnSpPr>
          <p:nvPr/>
        </p:nvCxnSpPr>
        <p:spPr>
          <a:xfrm>
            <a:off x="8471270" y="3504350"/>
            <a:ext cx="0" cy="4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4" name="Google Shape;634;p69"/>
          <p:cNvSpPr txBox="1"/>
          <p:nvPr/>
        </p:nvSpPr>
        <p:spPr>
          <a:xfrm>
            <a:off x="2501275" y="3013000"/>
            <a:ext cx="149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Arduino nano</a:t>
            </a:r>
            <a:endParaRPr sz="1200"/>
          </a:p>
        </p:txBody>
      </p:sp>
      <p:sp>
        <p:nvSpPr>
          <p:cNvPr id="635" name="Google Shape;635;p69"/>
          <p:cNvSpPr txBox="1"/>
          <p:nvPr/>
        </p:nvSpPr>
        <p:spPr>
          <a:xfrm>
            <a:off x="3938000" y="4128875"/>
            <a:ext cx="159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Servo motors</a:t>
            </a:r>
            <a:endParaRPr sz="1200"/>
          </a:p>
        </p:txBody>
      </p:sp>
      <p:sp>
        <p:nvSpPr>
          <p:cNvPr id="636" name="Google Shape;636;p69"/>
          <p:cNvSpPr txBox="1"/>
          <p:nvPr/>
        </p:nvSpPr>
        <p:spPr>
          <a:xfrm>
            <a:off x="1526975" y="1914925"/>
            <a:ext cx="159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3.3V regulator</a:t>
            </a:r>
            <a:endParaRPr sz="1200"/>
          </a:p>
        </p:txBody>
      </p:sp>
      <p:sp>
        <p:nvSpPr>
          <p:cNvPr id="637" name="Google Shape;637;p69"/>
          <p:cNvSpPr txBox="1"/>
          <p:nvPr/>
        </p:nvSpPr>
        <p:spPr>
          <a:xfrm>
            <a:off x="4791900" y="1165325"/>
            <a:ext cx="7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XBee</a:t>
            </a:r>
            <a:endParaRPr sz="1200"/>
          </a:p>
        </p:txBody>
      </p:sp>
      <p:sp>
        <p:nvSpPr>
          <p:cNvPr id="638" name="Google Shape;638;p69"/>
          <p:cNvSpPr txBox="1"/>
          <p:nvPr/>
        </p:nvSpPr>
        <p:spPr>
          <a:xfrm>
            <a:off x="984500" y="3003725"/>
            <a:ext cx="991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Two 3.6V batteries in series</a:t>
            </a:r>
            <a:endParaRPr sz="1100"/>
          </a:p>
        </p:txBody>
      </p:sp>
      <p:cxnSp>
        <p:nvCxnSpPr>
          <p:cNvPr id="639" name="Google Shape;639;p69"/>
          <p:cNvCxnSpPr>
            <a:stCxn id="618" idx="3"/>
          </p:cNvCxnSpPr>
          <p:nvPr/>
        </p:nvCxnSpPr>
        <p:spPr>
          <a:xfrm>
            <a:off x="3555425" y="2571762"/>
            <a:ext cx="5031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Google Shape;640;p69"/>
          <p:cNvSpPr txBox="1"/>
          <p:nvPr/>
        </p:nvSpPr>
        <p:spPr>
          <a:xfrm>
            <a:off x="6810550" y="943063"/>
            <a:ext cx="119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Two 3.7V batteries in series</a:t>
            </a:r>
            <a:endParaRPr sz="1200"/>
          </a:p>
        </p:txBody>
      </p:sp>
      <p:sp>
        <p:nvSpPr>
          <p:cNvPr id="641" name="Google Shape;641;p69"/>
          <p:cNvSpPr txBox="1"/>
          <p:nvPr/>
        </p:nvSpPr>
        <p:spPr>
          <a:xfrm>
            <a:off x="7212950" y="3104175"/>
            <a:ext cx="6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ESC</a:t>
            </a:r>
            <a:endParaRPr sz="1200"/>
          </a:p>
        </p:txBody>
      </p:sp>
      <p:sp>
        <p:nvSpPr>
          <p:cNvPr id="642" name="Google Shape;642;p69"/>
          <p:cNvSpPr txBox="1"/>
          <p:nvPr/>
        </p:nvSpPr>
        <p:spPr>
          <a:xfrm>
            <a:off x="6584025" y="4209225"/>
            <a:ext cx="133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Brushless motor</a:t>
            </a:r>
            <a:endParaRPr sz="1200"/>
          </a:p>
        </p:txBody>
      </p:sp>
      <p:sp>
        <p:nvSpPr>
          <p:cNvPr id="643" name="Google Shape;643;p69"/>
          <p:cNvSpPr txBox="1"/>
          <p:nvPr/>
        </p:nvSpPr>
        <p:spPr>
          <a:xfrm>
            <a:off x="4235075" y="3415300"/>
            <a:ext cx="142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Sensors and buzzer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ABBE2-1DC3-4C58-B860-D4AA71F3E0B1}"/>
              </a:ext>
            </a:extLst>
          </p:cNvPr>
          <p:cNvSpPr/>
          <p:nvPr/>
        </p:nvSpPr>
        <p:spPr>
          <a:xfrm>
            <a:off x="5225374" y="1925050"/>
            <a:ext cx="2287277" cy="10585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8" name="Google Shape;648;p70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49" name="Google Shape;649;p70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70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Overview (</a:t>
            </a:r>
            <a:r>
              <a:rPr lang="en"/>
              <a:t>4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/>
              <a:t>4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51" name="Google Shape;651;p70"/>
          <p:cNvSpPr txBox="1"/>
          <p:nvPr/>
        </p:nvSpPr>
        <p:spPr>
          <a:xfrm>
            <a:off x="228600" y="4857750"/>
            <a:ext cx="22860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70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Google Shape;65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578" y="2023038"/>
            <a:ext cx="1065331" cy="88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70"/>
          <p:cNvCxnSpPr/>
          <p:nvPr/>
        </p:nvCxnSpPr>
        <p:spPr>
          <a:xfrm>
            <a:off x="1941575" y="2571752"/>
            <a:ext cx="133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55" name="Google Shape;65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50" y="2130500"/>
            <a:ext cx="521475" cy="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613" y="2130488"/>
            <a:ext cx="521475" cy="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475" y="1975986"/>
            <a:ext cx="1191526" cy="119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3900" y="1242213"/>
            <a:ext cx="915974" cy="7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1700" y="903278"/>
            <a:ext cx="625088" cy="8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6488325" y="2112687"/>
            <a:ext cx="920950" cy="7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14600" y="3681050"/>
            <a:ext cx="1338300" cy="1019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2" name="Google Shape;662;p70"/>
          <p:cNvCxnSpPr>
            <a:endCxn id="661" idx="1"/>
          </p:cNvCxnSpPr>
          <p:nvPr/>
        </p:nvCxnSpPr>
        <p:spPr>
          <a:xfrm rot="10800000" flipH="1">
            <a:off x="1627500" y="4190947"/>
            <a:ext cx="8871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3" name="Google Shape;663;p70"/>
          <p:cNvCxnSpPr/>
          <p:nvPr/>
        </p:nvCxnSpPr>
        <p:spPr>
          <a:xfrm>
            <a:off x="1631350" y="3012988"/>
            <a:ext cx="0" cy="119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70"/>
          <p:cNvCxnSpPr>
            <a:stCxn id="656" idx="0"/>
          </p:cNvCxnSpPr>
          <p:nvPr/>
        </p:nvCxnSpPr>
        <p:spPr>
          <a:xfrm rot="10800000">
            <a:off x="1631350" y="1627388"/>
            <a:ext cx="0" cy="5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70"/>
          <p:cNvCxnSpPr>
            <a:endCxn id="658" idx="1"/>
          </p:cNvCxnSpPr>
          <p:nvPr/>
        </p:nvCxnSpPr>
        <p:spPr>
          <a:xfrm rot="10800000" flipH="1">
            <a:off x="1637600" y="1622456"/>
            <a:ext cx="7263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p70"/>
          <p:cNvCxnSpPr>
            <a:endCxn id="659" idx="1"/>
          </p:cNvCxnSpPr>
          <p:nvPr/>
        </p:nvCxnSpPr>
        <p:spPr>
          <a:xfrm rot="10800000" flipH="1">
            <a:off x="3355400" y="1312515"/>
            <a:ext cx="7263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70"/>
          <p:cNvCxnSpPr>
            <a:stCxn id="657" idx="3"/>
          </p:cNvCxnSpPr>
          <p:nvPr/>
        </p:nvCxnSpPr>
        <p:spPr>
          <a:xfrm>
            <a:off x="4572000" y="2571749"/>
            <a:ext cx="49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p70"/>
          <p:cNvSpPr txBox="1"/>
          <p:nvPr/>
        </p:nvSpPr>
        <p:spPr>
          <a:xfrm>
            <a:off x="512350" y="3013000"/>
            <a:ext cx="991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Two 3.6V batteries in series</a:t>
            </a:r>
            <a:endParaRPr sz="1100"/>
          </a:p>
        </p:txBody>
      </p:sp>
      <p:sp>
        <p:nvSpPr>
          <p:cNvPr id="669" name="Google Shape;669;p70"/>
          <p:cNvSpPr txBox="1"/>
          <p:nvPr/>
        </p:nvSpPr>
        <p:spPr>
          <a:xfrm>
            <a:off x="3465675" y="3013000"/>
            <a:ext cx="149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Arduino nano</a:t>
            </a:r>
            <a:endParaRPr sz="1200"/>
          </a:p>
        </p:txBody>
      </p:sp>
      <p:sp>
        <p:nvSpPr>
          <p:cNvPr id="670" name="Google Shape;670;p70"/>
          <p:cNvSpPr txBox="1"/>
          <p:nvPr/>
        </p:nvSpPr>
        <p:spPr>
          <a:xfrm>
            <a:off x="5886900" y="2983625"/>
            <a:ext cx="144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Sensors</a:t>
            </a:r>
            <a:endParaRPr sz="1200"/>
          </a:p>
        </p:txBody>
      </p:sp>
      <p:sp>
        <p:nvSpPr>
          <p:cNvPr id="671" name="Google Shape;671;p70"/>
          <p:cNvSpPr txBox="1"/>
          <p:nvPr/>
        </p:nvSpPr>
        <p:spPr>
          <a:xfrm>
            <a:off x="4018950" y="4006300"/>
            <a:ext cx="159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Servo motors</a:t>
            </a:r>
            <a:endParaRPr sz="1200"/>
          </a:p>
        </p:txBody>
      </p:sp>
      <p:sp>
        <p:nvSpPr>
          <p:cNvPr id="672" name="Google Shape;672;p70"/>
          <p:cNvSpPr txBox="1"/>
          <p:nvPr/>
        </p:nvSpPr>
        <p:spPr>
          <a:xfrm>
            <a:off x="2139775" y="1925050"/>
            <a:ext cx="159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3.3V regulator</a:t>
            </a:r>
            <a:endParaRPr sz="1200"/>
          </a:p>
        </p:txBody>
      </p:sp>
      <p:sp>
        <p:nvSpPr>
          <p:cNvPr id="673" name="Google Shape;673;p70"/>
          <p:cNvSpPr txBox="1"/>
          <p:nvPr/>
        </p:nvSpPr>
        <p:spPr>
          <a:xfrm>
            <a:off x="4791900" y="1165325"/>
            <a:ext cx="7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XBee</a:t>
            </a:r>
            <a:endParaRPr sz="1200"/>
          </a:p>
        </p:txBody>
      </p:sp>
      <p:sp>
        <p:nvSpPr>
          <p:cNvPr id="674" name="Google Shape;674;p70"/>
          <p:cNvSpPr txBox="1"/>
          <p:nvPr/>
        </p:nvSpPr>
        <p:spPr>
          <a:xfrm>
            <a:off x="281275" y="994550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Payload Overview</a:t>
            </a:r>
            <a:endParaRPr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80" name="Google Shape;680;p71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1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000" dirty="0"/>
              <a:t>Container</a:t>
            </a:r>
            <a:r>
              <a:rPr lang="en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 1 of 2</a:t>
            </a:r>
            <a:endParaRPr sz="2000" dirty="0"/>
          </a:p>
        </p:txBody>
      </p:sp>
      <p:sp>
        <p:nvSpPr>
          <p:cNvPr id="682" name="Google Shape;682;p71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1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6AC1DB-4FF7-434F-8A70-9D8E7D3D8D67}"/>
              </a:ext>
            </a:extLst>
          </p:cNvPr>
          <p:cNvSpPr/>
          <p:nvPr/>
        </p:nvSpPr>
        <p:spPr>
          <a:xfrm>
            <a:off x="432391" y="850605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Battery(7.2V)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0DE59-0A91-41BB-83F4-560FED8117FE}"/>
              </a:ext>
            </a:extLst>
          </p:cNvPr>
          <p:cNvSpPr/>
          <p:nvPr/>
        </p:nvSpPr>
        <p:spPr>
          <a:xfrm>
            <a:off x="2188535" y="858163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3.3V regulator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8BD680-9F0A-4388-9398-7E6379C889D7}"/>
              </a:ext>
            </a:extLst>
          </p:cNvPr>
          <p:cNvSpPr/>
          <p:nvPr/>
        </p:nvSpPr>
        <p:spPr>
          <a:xfrm>
            <a:off x="4333210" y="2938240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IMU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(MPU9250+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BMP280)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331906-9AAF-45A6-AE91-9E1C5347831C}"/>
              </a:ext>
            </a:extLst>
          </p:cNvPr>
          <p:cNvSpPr/>
          <p:nvPr/>
        </p:nvSpPr>
        <p:spPr>
          <a:xfrm>
            <a:off x="4334540" y="3920286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F2C7CC-4C48-45A3-B253-4BFA80FDADD1}"/>
              </a:ext>
            </a:extLst>
          </p:cNvPr>
          <p:cNvSpPr/>
          <p:nvPr/>
        </p:nvSpPr>
        <p:spPr>
          <a:xfrm>
            <a:off x="435934" y="2042949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(ON/OFF)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2D8C50-2237-4219-87AB-2689D1D3B0E3}"/>
              </a:ext>
            </a:extLst>
          </p:cNvPr>
          <p:cNvSpPr/>
          <p:nvPr/>
        </p:nvSpPr>
        <p:spPr>
          <a:xfrm>
            <a:off x="7116726" y="2736871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EBB2E2-7290-4C01-83E8-F511B8F0B9E3}"/>
              </a:ext>
            </a:extLst>
          </p:cNvPr>
          <p:cNvSpPr/>
          <p:nvPr/>
        </p:nvSpPr>
        <p:spPr>
          <a:xfrm>
            <a:off x="7116726" y="1830156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ESC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91BD09-6501-40E0-A3D9-2E06C3B57C09}"/>
              </a:ext>
            </a:extLst>
          </p:cNvPr>
          <p:cNvSpPr/>
          <p:nvPr/>
        </p:nvSpPr>
        <p:spPr>
          <a:xfrm>
            <a:off x="7116726" y="850605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Battery(7.4V)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8070B7-CD32-487B-AC74-8F5827A2A1C3}"/>
              </a:ext>
            </a:extLst>
          </p:cNvPr>
          <p:cNvSpPr/>
          <p:nvPr/>
        </p:nvSpPr>
        <p:spPr>
          <a:xfrm>
            <a:off x="2433526" y="2038762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Arduino nano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E5FDC3-260C-4CC3-82DF-5EA981EAE238}"/>
              </a:ext>
            </a:extLst>
          </p:cNvPr>
          <p:cNvSpPr/>
          <p:nvPr/>
        </p:nvSpPr>
        <p:spPr>
          <a:xfrm>
            <a:off x="4339413" y="2038762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1D6626-1BAF-4AC5-83C2-624983632AEE}"/>
              </a:ext>
            </a:extLst>
          </p:cNvPr>
          <p:cNvSpPr/>
          <p:nvPr/>
        </p:nvSpPr>
        <p:spPr>
          <a:xfrm>
            <a:off x="4153113" y="850605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XBee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3F6D75-153E-4458-874C-604F3EEA3B7E}"/>
              </a:ext>
            </a:extLst>
          </p:cNvPr>
          <p:cNvCxnSpPr>
            <a:stCxn id="2" idx="2"/>
            <a:endCxn id="11" idx="0"/>
          </p:cNvCxnSpPr>
          <p:nvPr/>
        </p:nvCxnSpPr>
        <p:spPr>
          <a:xfrm>
            <a:off x="1116419" y="1580707"/>
            <a:ext cx="3543" cy="46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5FAE54-F2B8-484E-9D31-06FEAB44A0D7}"/>
              </a:ext>
            </a:extLst>
          </p:cNvPr>
          <p:cNvCxnSpPr>
            <a:stCxn id="3" idx="3"/>
            <a:endCxn id="17" idx="1"/>
          </p:cNvCxnSpPr>
          <p:nvPr/>
        </p:nvCxnSpPr>
        <p:spPr>
          <a:xfrm flipV="1">
            <a:off x="3556591" y="1215656"/>
            <a:ext cx="596522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9F1827-F87D-4057-95D1-5354AA1E0271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1803990" y="2403813"/>
            <a:ext cx="629536" cy="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CDA706-7C32-4004-BBD3-2DAA3A132B8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3801582" y="2403813"/>
            <a:ext cx="537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97AAFB-DF66-42CC-BBC8-516905D6EEE5}"/>
              </a:ext>
            </a:extLst>
          </p:cNvPr>
          <p:cNvCxnSpPr>
            <a:cxnSpLocks/>
          </p:cNvCxnSpPr>
          <p:nvPr/>
        </p:nvCxnSpPr>
        <p:spPr>
          <a:xfrm flipH="1" flipV="1">
            <a:off x="1994490" y="1809003"/>
            <a:ext cx="1" cy="597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0E411C-8338-4276-A83F-44578E49C66F}"/>
              </a:ext>
            </a:extLst>
          </p:cNvPr>
          <p:cNvCxnSpPr/>
          <p:nvPr/>
        </p:nvCxnSpPr>
        <p:spPr>
          <a:xfrm>
            <a:off x="1994490" y="1809003"/>
            <a:ext cx="878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58525F-5DD2-40DA-8FFE-B827C05B138D}"/>
              </a:ext>
            </a:extLst>
          </p:cNvPr>
          <p:cNvCxnSpPr>
            <a:endCxn id="3" idx="2"/>
          </p:cNvCxnSpPr>
          <p:nvPr/>
        </p:nvCxnSpPr>
        <p:spPr>
          <a:xfrm flipV="1">
            <a:off x="2872563" y="1588265"/>
            <a:ext cx="0" cy="22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70A452A-2420-4CA5-93FF-CAA19DE78E21}"/>
              </a:ext>
            </a:extLst>
          </p:cNvPr>
          <p:cNvSpPr/>
          <p:nvPr/>
        </p:nvSpPr>
        <p:spPr>
          <a:xfrm>
            <a:off x="63796" y="3052813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 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120F26-50FF-46A6-8865-886A2416554D}"/>
              </a:ext>
            </a:extLst>
          </p:cNvPr>
          <p:cNvSpPr/>
          <p:nvPr/>
        </p:nvSpPr>
        <p:spPr>
          <a:xfrm>
            <a:off x="1795573" y="3046993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B8555A6-D05F-4F57-9333-60B4B854B65C}"/>
              </a:ext>
            </a:extLst>
          </p:cNvPr>
          <p:cNvSpPr/>
          <p:nvPr/>
        </p:nvSpPr>
        <p:spPr>
          <a:xfrm>
            <a:off x="916172" y="3927844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 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4C3198-2672-4A85-83F4-8D163BFB6B7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19962" y="2773051"/>
            <a:ext cx="0" cy="27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234589-3EF6-4517-9D65-4DBC7ACC1CB3}"/>
              </a:ext>
            </a:extLst>
          </p:cNvPr>
          <p:cNvCxnSpPr>
            <a:cxnSpLocks/>
          </p:cNvCxnSpPr>
          <p:nvPr/>
        </p:nvCxnSpPr>
        <p:spPr>
          <a:xfrm>
            <a:off x="1116419" y="2938240"/>
            <a:ext cx="13631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172138-67A9-4512-9731-A73718E1A020}"/>
              </a:ext>
            </a:extLst>
          </p:cNvPr>
          <p:cNvCxnSpPr>
            <a:endCxn id="55" idx="0"/>
          </p:cNvCxnSpPr>
          <p:nvPr/>
        </p:nvCxnSpPr>
        <p:spPr>
          <a:xfrm>
            <a:off x="2479601" y="2938240"/>
            <a:ext cx="0" cy="10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41D760-8D56-4C20-83FE-30D81BB85EA1}"/>
              </a:ext>
            </a:extLst>
          </p:cNvPr>
          <p:cNvCxnSpPr>
            <a:endCxn id="56" idx="0"/>
          </p:cNvCxnSpPr>
          <p:nvPr/>
        </p:nvCxnSpPr>
        <p:spPr>
          <a:xfrm>
            <a:off x="1600200" y="2938240"/>
            <a:ext cx="0" cy="9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7F0C8A40-82D9-4AE0-9226-43648795876B}"/>
              </a:ext>
            </a:extLst>
          </p:cNvPr>
          <p:cNvCxnSpPr/>
          <p:nvPr/>
        </p:nvCxnSpPr>
        <p:spPr>
          <a:xfrm>
            <a:off x="3944679" y="2403813"/>
            <a:ext cx="0" cy="899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78CA2B5C-08AC-4F60-91F2-5976BEAE337B}"/>
              </a:ext>
            </a:extLst>
          </p:cNvPr>
          <p:cNvCxnSpPr>
            <a:endCxn id="9" idx="1"/>
          </p:cNvCxnSpPr>
          <p:nvPr/>
        </p:nvCxnSpPr>
        <p:spPr>
          <a:xfrm>
            <a:off x="3944679" y="3303291"/>
            <a:ext cx="388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4270B9A5-73DA-4550-A2FE-A79FD8F55DF1}"/>
              </a:ext>
            </a:extLst>
          </p:cNvPr>
          <p:cNvCxnSpPr>
            <a:cxnSpLocks/>
          </p:cNvCxnSpPr>
          <p:nvPr/>
        </p:nvCxnSpPr>
        <p:spPr>
          <a:xfrm>
            <a:off x="3750635" y="2768864"/>
            <a:ext cx="0" cy="1524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9778EF76-8E4F-4FF1-8C9B-89888A37D36B}"/>
              </a:ext>
            </a:extLst>
          </p:cNvPr>
          <p:cNvCxnSpPr>
            <a:endCxn id="10" idx="1"/>
          </p:cNvCxnSpPr>
          <p:nvPr/>
        </p:nvCxnSpPr>
        <p:spPr>
          <a:xfrm flipV="1">
            <a:off x="3750635" y="4285337"/>
            <a:ext cx="583905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9085B90D-6D77-474F-954B-5BF0D878A45A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7800754" y="1580707"/>
            <a:ext cx="0" cy="24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94F517E5-F249-4707-A6DA-916DE4A8A0F6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7800754" y="2560258"/>
            <a:ext cx="0" cy="1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6" name="TextBox 655">
            <a:extLst>
              <a:ext uri="{FF2B5EF4-FFF2-40B4-BE49-F238E27FC236}">
                <a16:creationId xmlns:a16="http://schemas.microsoft.com/office/drawing/2014/main" id="{3136A5D0-C071-4C84-825E-65413CF0B73E}"/>
              </a:ext>
            </a:extLst>
          </p:cNvPr>
          <p:cNvSpPr txBox="1"/>
          <p:nvPr/>
        </p:nvSpPr>
        <p:spPr>
          <a:xfrm>
            <a:off x="6563369" y="152237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7.4V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3E058D-1F14-4C98-BCAE-7040BA0CC4B8}"/>
              </a:ext>
            </a:extLst>
          </p:cNvPr>
          <p:cNvSpPr txBox="1"/>
          <p:nvPr/>
        </p:nvSpPr>
        <p:spPr>
          <a:xfrm>
            <a:off x="6563369" y="24639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7.4V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2E74B0D1-5B4C-4927-BB9E-07B3EF11842A}"/>
              </a:ext>
            </a:extLst>
          </p:cNvPr>
          <p:cNvSpPr txBox="1"/>
          <p:nvPr/>
        </p:nvSpPr>
        <p:spPr>
          <a:xfrm>
            <a:off x="1808866" y="240695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7.2V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2255F879-E837-4524-B39A-EA212A63A8F9}"/>
              </a:ext>
            </a:extLst>
          </p:cNvPr>
          <p:cNvSpPr txBox="1"/>
          <p:nvPr/>
        </p:nvSpPr>
        <p:spPr>
          <a:xfrm>
            <a:off x="3578173" y="93962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3.3V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5B377D-07D0-452D-9420-0D0B17B9DFA0}"/>
              </a:ext>
            </a:extLst>
          </p:cNvPr>
          <p:cNvSpPr txBox="1"/>
          <p:nvPr/>
        </p:nvSpPr>
        <p:spPr>
          <a:xfrm>
            <a:off x="3792596" y="21351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3.3V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EF8C3C15-D7B8-466A-B696-1AD8F9177DE4}"/>
              </a:ext>
            </a:extLst>
          </p:cNvPr>
          <p:cNvSpPr txBox="1"/>
          <p:nvPr/>
        </p:nvSpPr>
        <p:spPr>
          <a:xfrm>
            <a:off x="3407709" y="286692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5V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709FC5-4E79-4A6E-8114-B7AC1E22EF4F}"/>
              </a:ext>
            </a:extLst>
          </p:cNvPr>
          <p:cNvSpPr txBox="1"/>
          <p:nvPr/>
        </p:nvSpPr>
        <p:spPr>
          <a:xfrm>
            <a:off x="591046" y="274276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7.2V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CE2F1AF2-A6A9-4A0F-889E-DEEB18F3F49F}"/>
              </a:ext>
            </a:extLst>
          </p:cNvPr>
          <p:cNvSpPr txBox="1"/>
          <p:nvPr/>
        </p:nvSpPr>
        <p:spPr>
          <a:xfrm>
            <a:off x="5925879" y="3615070"/>
            <a:ext cx="286369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power will be controlled via switch which will be placed in an easily accessible area.</a:t>
            </a:r>
          </a:p>
          <a:p>
            <a:r>
              <a:rPr lang="en-IN" dirty="0"/>
              <a:t>The buzzer will be activated once the carrier lands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80" name="Google Shape;680;p71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1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000" dirty="0"/>
              <a:t>Container</a:t>
            </a:r>
            <a:r>
              <a:rPr lang="en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 2 of 2</a:t>
            </a:r>
            <a:endParaRPr sz="2000" dirty="0"/>
          </a:p>
        </p:txBody>
      </p:sp>
      <p:sp>
        <p:nvSpPr>
          <p:cNvPr id="682" name="Google Shape;682;p71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1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9DC8-E5F8-46DC-A190-CA78F877ABBB}"/>
              </a:ext>
            </a:extLst>
          </p:cNvPr>
          <p:cNvSpPr txBox="1"/>
          <p:nvPr/>
        </p:nvSpPr>
        <p:spPr>
          <a:xfrm>
            <a:off x="228600" y="921488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Interface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40B-4C21-4185-898E-39B18BA56A21}"/>
              </a:ext>
            </a:extLst>
          </p:cNvPr>
          <p:cNvSpPr/>
          <p:nvPr/>
        </p:nvSpPr>
        <p:spPr>
          <a:xfrm>
            <a:off x="3621677" y="1948481"/>
            <a:ext cx="2077851" cy="133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Arduino Nano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2545AFE-7258-45FF-A610-8B6E1180FF51}"/>
              </a:ext>
            </a:extLst>
          </p:cNvPr>
          <p:cNvSpPr/>
          <p:nvPr/>
        </p:nvSpPr>
        <p:spPr>
          <a:xfrm>
            <a:off x="6746358" y="2796584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012FE86-F219-4A4B-9EE2-1C0EC5D7EC50}"/>
              </a:ext>
            </a:extLst>
          </p:cNvPr>
          <p:cNvSpPr/>
          <p:nvPr/>
        </p:nvSpPr>
        <p:spPr>
          <a:xfrm>
            <a:off x="5061096" y="817637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448B83E-6066-43BC-A9E9-29CD6BF6BBE4}"/>
              </a:ext>
            </a:extLst>
          </p:cNvPr>
          <p:cNvSpPr/>
          <p:nvPr/>
        </p:nvSpPr>
        <p:spPr>
          <a:xfrm>
            <a:off x="3292547" y="817637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XBee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F6E0A37-7F79-476E-A468-FE12C9CC9343}"/>
              </a:ext>
            </a:extLst>
          </p:cNvPr>
          <p:cNvSpPr/>
          <p:nvPr/>
        </p:nvSpPr>
        <p:spPr>
          <a:xfrm>
            <a:off x="6746358" y="1886933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IMU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(MPU9250+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BMP280)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DD5B185-7F4D-48BC-9B25-ABED18A48E3A}"/>
              </a:ext>
            </a:extLst>
          </p:cNvPr>
          <p:cNvSpPr/>
          <p:nvPr/>
        </p:nvSpPr>
        <p:spPr>
          <a:xfrm>
            <a:off x="3292547" y="3762203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 1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A431D05-6856-4DA8-863C-9CAB36D2867E}"/>
              </a:ext>
            </a:extLst>
          </p:cNvPr>
          <p:cNvSpPr/>
          <p:nvPr/>
        </p:nvSpPr>
        <p:spPr>
          <a:xfrm>
            <a:off x="1396408" y="2796584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DD83C2-1C7D-428D-8337-D5B5F910AB85}"/>
              </a:ext>
            </a:extLst>
          </p:cNvPr>
          <p:cNvSpPr/>
          <p:nvPr/>
        </p:nvSpPr>
        <p:spPr>
          <a:xfrm>
            <a:off x="1396408" y="1886933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 3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72DA6F8-A63D-4EEC-AD0F-D120DC63EB5D}"/>
              </a:ext>
            </a:extLst>
          </p:cNvPr>
          <p:cNvSpPr/>
          <p:nvPr/>
        </p:nvSpPr>
        <p:spPr>
          <a:xfrm>
            <a:off x="5061096" y="3827167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ESC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9CA4F4-1C8E-4DF6-B0EA-439BA0ADC2B0}"/>
              </a:ext>
            </a:extLst>
          </p:cNvPr>
          <p:cNvCxnSpPr/>
          <p:nvPr/>
        </p:nvCxnSpPr>
        <p:spPr>
          <a:xfrm flipV="1">
            <a:off x="3707219" y="1547739"/>
            <a:ext cx="0" cy="4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734542-6571-410B-B494-E80F3DB20A16}"/>
              </a:ext>
            </a:extLst>
          </p:cNvPr>
          <p:cNvCxnSpPr/>
          <p:nvPr/>
        </p:nvCxnSpPr>
        <p:spPr>
          <a:xfrm flipV="1">
            <a:off x="5450958" y="1547739"/>
            <a:ext cx="0" cy="4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2712EC-C0ED-4E0E-98A7-8E16A7E865D0}"/>
              </a:ext>
            </a:extLst>
          </p:cNvPr>
          <p:cNvCxnSpPr/>
          <p:nvPr/>
        </p:nvCxnSpPr>
        <p:spPr>
          <a:xfrm>
            <a:off x="5745124" y="2105247"/>
            <a:ext cx="100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DA7794-D08C-4F1E-BC4F-0C5E29D20903}"/>
              </a:ext>
            </a:extLst>
          </p:cNvPr>
          <p:cNvCxnSpPr/>
          <p:nvPr/>
        </p:nvCxnSpPr>
        <p:spPr>
          <a:xfrm>
            <a:off x="5745124" y="3012558"/>
            <a:ext cx="100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F8AC77-A7FF-46AA-BFEB-3170DE205DE1}"/>
              </a:ext>
            </a:extLst>
          </p:cNvPr>
          <p:cNvCxnSpPr/>
          <p:nvPr/>
        </p:nvCxnSpPr>
        <p:spPr>
          <a:xfrm>
            <a:off x="5528930" y="3285588"/>
            <a:ext cx="0" cy="5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03C8D8-6C8D-4E24-807D-9290FB28F668}"/>
              </a:ext>
            </a:extLst>
          </p:cNvPr>
          <p:cNvCxnSpPr/>
          <p:nvPr/>
        </p:nvCxnSpPr>
        <p:spPr>
          <a:xfrm>
            <a:off x="3799367" y="3285588"/>
            <a:ext cx="0" cy="47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EFFD09-2784-4A4C-8830-14C54BEC8540}"/>
              </a:ext>
            </a:extLst>
          </p:cNvPr>
          <p:cNvCxnSpPr>
            <a:endCxn id="61" idx="3"/>
          </p:cNvCxnSpPr>
          <p:nvPr/>
        </p:nvCxnSpPr>
        <p:spPr>
          <a:xfrm flipH="1">
            <a:off x="2764464" y="3161635"/>
            <a:ext cx="857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E0472-464C-4DD5-ACA5-2C09FC6567B6}"/>
              </a:ext>
            </a:extLst>
          </p:cNvPr>
          <p:cNvCxnSpPr>
            <a:endCxn id="62" idx="3"/>
          </p:cNvCxnSpPr>
          <p:nvPr/>
        </p:nvCxnSpPr>
        <p:spPr>
          <a:xfrm flipH="1">
            <a:off x="2764464" y="2251984"/>
            <a:ext cx="857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A3164C-F662-4FFA-B1D1-0DA2CD3575DE}"/>
              </a:ext>
            </a:extLst>
          </p:cNvPr>
          <p:cNvSpPr txBox="1"/>
          <p:nvPr/>
        </p:nvSpPr>
        <p:spPr>
          <a:xfrm>
            <a:off x="3697047" y="1651574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UART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5A4FFD-1AB6-4FF8-8B7A-3659AA31570B}"/>
              </a:ext>
            </a:extLst>
          </p:cNvPr>
          <p:cNvSpPr txBox="1"/>
          <p:nvPr/>
        </p:nvSpPr>
        <p:spPr>
          <a:xfrm>
            <a:off x="4925297" y="1640197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UART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6C9CB3-C630-4875-B6C5-3EFF8DCFD888}"/>
              </a:ext>
            </a:extLst>
          </p:cNvPr>
          <p:cNvSpPr txBox="1"/>
          <p:nvPr/>
        </p:nvSpPr>
        <p:spPr>
          <a:xfrm>
            <a:off x="5894820" y="184822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I2C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65C483-1E3C-4E19-B0B3-E8F88142FB33}"/>
              </a:ext>
            </a:extLst>
          </p:cNvPr>
          <p:cNvSpPr txBox="1"/>
          <p:nvPr/>
        </p:nvSpPr>
        <p:spPr>
          <a:xfrm>
            <a:off x="5894820" y="2754709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Digital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240E5C-3DCD-4529-A7A0-84DEA51F8EA0}"/>
              </a:ext>
            </a:extLst>
          </p:cNvPr>
          <p:cNvSpPr txBox="1"/>
          <p:nvPr/>
        </p:nvSpPr>
        <p:spPr>
          <a:xfrm>
            <a:off x="5459629" y="34080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PWM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916F45-04E3-40E6-A1BF-FBEFC37FF5B2}"/>
              </a:ext>
            </a:extLst>
          </p:cNvPr>
          <p:cNvSpPr txBox="1"/>
          <p:nvPr/>
        </p:nvSpPr>
        <p:spPr>
          <a:xfrm>
            <a:off x="3750776" y="33890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PWM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9FECCB-3C69-45D1-9EF3-4A252065AFF6}"/>
              </a:ext>
            </a:extLst>
          </p:cNvPr>
          <p:cNvSpPr txBox="1"/>
          <p:nvPr/>
        </p:nvSpPr>
        <p:spPr>
          <a:xfrm>
            <a:off x="2869201" y="29529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PWM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96CBE7-6672-42F6-9E1B-ED46A88F63E6}"/>
              </a:ext>
            </a:extLst>
          </p:cNvPr>
          <p:cNvSpPr txBox="1"/>
          <p:nvPr/>
        </p:nvSpPr>
        <p:spPr>
          <a:xfrm>
            <a:off x="2869201" y="202435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PWM 4</a:t>
            </a:r>
          </a:p>
        </p:txBody>
      </p:sp>
    </p:spTree>
    <p:extLst>
      <p:ext uri="{BB962C8B-B14F-4D97-AF65-F5344CB8AC3E}">
        <p14:creationId xmlns:p14="http://schemas.microsoft.com/office/powerpoint/2010/main" val="35277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2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  <a:r>
              <a:rPr lang="en" dirty="0"/>
              <a:t> 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 1/2</a:t>
            </a:r>
            <a:endParaRPr dirty="0"/>
          </a:p>
        </p:txBody>
      </p:sp>
      <p:sp>
        <p:nvSpPr>
          <p:cNvPr id="690" name="Google Shape;690;p72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91" name="Google Shape;691;p72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2"/>
          <p:cNvSpPr txBox="1"/>
          <p:nvPr/>
        </p:nvSpPr>
        <p:spPr>
          <a:xfrm>
            <a:off x="241663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B1E243-8B2B-4C1E-8749-D3124AE8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4735"/>
              </p:ext>
            </p:extLst>
          </p:nvPr>
        </p:nvGraphicFramePr>
        <p:xfrm>
          <a:off x="241663" y="894168"/>
          <a:ext cx="8654247" cy="2532963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438281">
                  <a:extLst>
                    <a:ext uri="{9D8B030D-6E8A-4147-A177-3AD203B41FA5}">
                      <a16:colId xmlns:a16="http://schemas.microsoft.com/office/drawing/2014/main" val="3610378192"/>
                    </a:ext>
                  </a:extLst>
                </a:gridCol>
                <a:gridCol w="1197935">
                  <a:extLst>
                    <a:ext uri="{9D8B030D-6E8A-4147-A177-3AD203B41FA5}">
                      <a16:colId xmlns:a16="http://schemas.microsoft.com/office/drawing/2014/main" val="62698554"/>
                    </a:ext>
                  </a:extLst>
                </a:gridCol>
                <a:gridCol w="1282995">
                  <a:extLst>
                    <a:ext uri="{9D8B030D-6E8A-4147-A177-3AD203B41FA5}">
                      <a16:colId xmlns:a16="http://schemas.microsoft.com/office/drawing/2014/main" val="1187834294"/>
                    </a:ext>
                  </a:extLst>
                </a:gridCol>
                <a:gridCol w="1304261">
                  <a:extLst>
                    <a:ext uri="{9D8B030D-6E8A-4147-A177-3AD203B41FA5}">
                      <a16:colId xmlns:a16="http://schemas.microsoft.com/office/drawing/2014/main" val="721767906"/>
                    </a:ext>
                  </a:extLst>
                </a:gridCol>
                <a:gridCol w="1141228">
                  <a:extLst>
                    <a:ext uri="{9D8B030D-6E8A-4147-A177-3AD203B41FA5}">
                      <a16:colId xmlns:a16="http://schemas.microsoft.com/office/drawing/2014/main" val="205670730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331041563"/>
                    </a:ext>
                  </a:extLst>
                </a:gridCol>
                <a:gridCol w="992375">
                  <a:extLst>
                    <a:ext uri="{9D8B030D-6E8A-4147-A177-3AD203B41FA5}">
                      <a16:colId xmlns:a16="http://schemas.microsoft.com/office/drawing/2014/main" val="3543697043"/>
                    </a:ext>
                  </a:extLst>
                </a:gridCol>
              </a:tblGrid>
              <a:tr h="600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Nominal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Capacity</a:t>
                      </a:r>
                    </a:p>
                    <a:p>
                      <a:pPr algn="ctr"/>
                      <a:r>
                        <a:rPr lang="en-IN" sz="1400" b="1" dirty="0"/>
                        <a:t>(mAh)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Power Capacity</a:t>
                      </a:r>
                    </a:p>
                    <a:p>
                      <a:pPr algn="ctr"/>
                      <a:r>
                        <a:rPr lang="en-IN" sz="1400" b="1" dirty="0"/>
                        <a:t>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72675"/>
                  </a:ext>
                </a:extLst>
              </a:tr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Forte ER14250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Lithium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7.29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53383"/>
                  </a:ext>
                </a:extLst>
              </a:tr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Orange ISR 18650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 – 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0602"/>
                  </a:ext>
                </a:extLst>
              </a:tr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BR-2/3AGCT4A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Lithium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682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8AA618-B350-4F2B-88EA-CA67FC2FF6F4}"/>
              </a:ext>
            </a:extLst>
          </p:cNvPr>
          <p:cNvSpPr txBox="1"/>
          <p:nvPr/>
        </p:nvSpPr>
        <p:spPr>
          <a:xfrm>
            <a:off x="241663" y="3512161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Selected </a:t>
            </a:r>
            <a:r>
              <a:rPr lang="en-IN" dirty="0"/>
              <a:t>: </a:t>
            </a:r>
            <a:r>
              <a:rPr lang="en-IN" sz="14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Forte ER14250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F14F0-33B1-4BE1-A0B9-5CD284ABF927}"/>
              </a:ext>
            </a:extLst>
          </p:cNvPr>
          <p:cNvSpPr txBox="1"/>
          <p:nvPr/>
        </p:nvSpPr>
        <p:spPr>
          <a:xfrm>
            <a:off x="241663" y="3819938"/>
            <a:ext cx="486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Rationale</a:t>
            </a:r>
            <a:r>
              <a:rPr lang="en-IN" dirty="0"/>
              <a:t> : Is lightweight and has sufficient power capacity</a:t>
            </a:r>
          </a:p>
        </p:txBody>
      </p:sp>
      <p:pic>
        <p:nvPicPr>
          <p:cNvPr id="16" name="Google Shape;656;p70">
            <a:extLst>
              <a:ext uri="{FF2B5EF4-FFF2-40B4-BE49-F238E27FC236}">
                <a16:creationId xmlns:a16="http://schemas.microsoft.com/office/drawing/2014/main" id="{D2581757-DD7A-456E-A397-6BB97A2D06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799" y="3512161"/>
            <a:ext cx="643284" cy="10886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1CEB9A-3CDD-40DA-B3D8-B3C23AE62C76}"/>
              </a:ext>
            </a:extLst>
          </p:cNvPr>
          <p:cNvSpPr txBox="1"/>
          <p:nvPr/>
        </p:nvSpPr>
        <p:spPr>
          <a:xfrm>
            <a:off x="211551" y="41340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Two batteries will be attached in series to provide 7.2V and a total power capacity </a:t>
            </a:r>
          </a:p>
          <a:p>
            <a:r>
              <a:rPr lang="en-IN" dirty="0"/>
              <a:t>of 8.64Wh. They will be mounted on a custom made battery holder.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2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  <a:r>
              <a:rPr lang="en" dirty="0"/>
              <a:t> 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 2/2</a:t>
            </a:r>
            <a:endParaRPr dirty="0"/>
          </a:p>
        </p:txBody>
      </p:sp>
      <p:sp>
        <p:nvSpPr>
          <p:cNvPr id="690" name="Google Shape;690;p72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91" name="Google Shape;691;p72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2"/>
          <p:cNvSpPr txBox="1"/>
          <p:nvPr/>
        </p:nvSpPr>
        <p:spPr>
          <a:xfrm>
            <a:off x="241663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B1E243-8B2B-4C1E-8749-D3124AE8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95033"/>
              </p:ext>
            </p:extLst>
          </p:nvPr>
        </p:nvGraphicFramePr>
        <p:xfrm>
          <a:off x="241663" y="788972"/>
          <a:ext cx="8654248" cy="2717682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270713">
                  <a:extLst>
                    <a:ext uri="{9D8B030D-6E8A-4147-A177-3AD203B41FA5}">
                      <a16:colId xmlns:a16="http://schemas.microsoft.com/office/drawing/2014/main" val="3610378192"/>
                    </a:ext>
                  </a:extLst>
                </a:gridCol>
                <a:gridCol w="1058369">
                  <a:extLst>
                    <a:ext uri="{9D8B030D-6E8A-4147-A177-3AD203B41FA5}">
                      <a16:colId xmlns:a16="http://schemas.microsoft.com/office/drawing/2014/main" val="62698554"/>
                    </a:ext>
                  </a:extLst>
                </a:gridCol>
                <a:gridCol w="1133519">
                  <a:extLst>
                    <a:ext uri="{9D8B030D-6E8A-4147-A177-3AD203B41FA5}">
                      <a16:colId xmlns:a16="http://schemas.microsoft.com/office/drawing/2014/main" val="1187834294"/>
                    </a:ext>
                  </a:extLst>
                </a:gridCol>
                <a:gridCol w="1152307">
                  <a:extLst>
                    <a:ext uri="{9D8B030D-6E8A-4147-A177-3AD203B41FA5}">
                      <a16:colId xmlns:a16="http://schemas.microsoft.com/office/drawing/2014/main" val="721767906"/>
                    </a:ext>
                  </a:extLst>
                </a:gridCol>
                <a:gridCol w="1008269">
                  <a:extLst>
                    <a:ext uri="{9D8B030D-6E8A-4147-A177-3AD203B41FA5}">
                      <a16:colId xmlns:a16="http://schemas.microsoft.com/office/drawing/2014/main" val="2056707301"/>
                    </a:ext>
                  </a:extLst>
                </a:gridCol>
                <a:gridCol w="1386565">
                  <a:extLst>
                    <a:ext uri="{9D8B030D-6E8A-4147-A177-3AD203B41FA5}">
                      <a16:colId xmlns:a16="http://schemas.microsoft.com/office/drawing/2014/main" val="1317165966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331041563"/>
                    </a:ext>
                  </a:extLst>
                </a:gridCol>
                <a:gridCol w="744283">
                  <a:extLst>
                    <a:ext uri="{9D8B030D-6E8A-4147-A177-3AD203B41FA5}">
                      <a16:colId xmlns:a16="http://schemas.microsoft.com/office/drawing/2014/main" val="3543697043"/>
                    </a:ext>
                  </a:extLst>
                </a:gridCol>
              </a:tblGrid>
              <a:tr h="891191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Nominal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Capacity</a:t>
                      </a:r>
                    </a:p>
                    <a:p>
                      <a:pPr algn="ctr"/>
                      <a:r>
                        <a:rPr lang="en-IN" sz="1400" b="1" dirty="0"/>
                        <a:t>(mAh)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Power Capacity</a:t>
                      </a:r>
                    </a:p>
                    <a:p>
                      <a:pPr algn="ctr"/>
                      <a:r>
                        <a:rPr lang="en-IN" sz="1400" b="1" dirty="0"/>
                        <a:t>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Max. Continuous Discharge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72675"/>
                  </a:ext>
                </a:extLst>
              </a:tr>
              <a:tr h="603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PANASONIC NCR18650B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 - 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8.53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53383"/>
                  </a:ext>
                </a:extLst>
              </a:tr>
              <a:tr h="5663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SONY VTC6 18650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 - 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0602"/>
                  </a:ext>
                </a:extLst>
              </a:tr>
              <a:tr h="5663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BR-2/3AGCT4A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Lithium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682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8AA618-B350-4F2B-88EA-CA67FC2FF6F4}"/>
              </a:ext>
            </a:extLst>
          </p:cNvPr>
          <p:cNvSpPr txBox="1"/>
          <p:nvPr/>
        </p:nvSpPr>
        <p:spPr>
          <a:xfrm>
            <a:off x="241663" y="3552002"/>
            <a:ext cx="318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Selected </a:t>
            </a:r>
            <a:r>
              <a:rPr lang="en-IN" dirty="0"/>
              <a:t>: </a:t>
            </a:r>
            <a:r>
              <a:rPr lang="en-IN" sz="14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PANASONIC NCR18650B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F14F0-33B1-4BE1-A0B9-5CD284ABF927}"/>
              </a:ext>
            </a:extLst>
          </p:cNvPr>
          <p:cNvSpPr txBox="1"/>
          <p:nvPr/>
        </p:nvSpPr>
        <p:spPr>
          <a:xfrm>
            <a:off x="241663" y="3819938"/>
            <a:ext cx="5105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Rationale</a:t>
            </a:r>
            <a:r>
              <a:rPr lang="en-IN" dirty="0"/>
              <a:t> : Greater power capacity and high discharge current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CEB9A-3CDD-40DA-B3D8-B3C23AE62C76}"/>
              </a:ext>
            </a:extLst>
          </p:cNvPr>
          <p:cNvSpPr txBox="1"/>
          <p:nvPr/>
        </p:nvSpPr>
        <p:spPr>
          <a:xfrm>
            <a:off x="211551" y="41340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Two batteries will be attached in series to provide 7.4V and a total power capacity </a:t>
            </a:r>
          </a:p>
          <a:p>
            <a:r>
              <a:rPr lang="en-IN" dirty="0"/>
              <a:t>of 25.16Wh to the motor. They will be placed in a battery holder.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D44EA-EC3A-44C0-964C-9F215C7C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642" y="3690422"/>
            <a:ext cx="1431585" cy="7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2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3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00" name="Google Shape;700;p73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73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 1 of 2</a:t>
            </a:r>
            <a:endParaRPr dirty="0"/>
          </a:p>
        </p:txBody>
      </p:sp>
      <p:sp>
        <p:nvSpPr>
          <p:cNvPr id="702" name="Google Shape;702;p73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3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AFE305-9298-401C-B934-4BDB0BDE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46664"/>
              </p:ext>
            </p:extLst>
          </p:nvPr>
        </p:nvGraphicFramePr>
        <p:xfrm>
          <a:off x="228600" y="815162"/>
          <a:ext cx="8458200" cy="3952513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961707">
                  <a:extLst>
                    <a:ext uri="{9D8B030D-6E8A-4147-A177-3AD203B41FA5}">
                      <a16:colId xmlns:a16="http://schemas.microsoft.com/office/drawing/2014/main" val="4147492688"/>
                    </a:ext>
                  </a:extLst>
                </a:gridCol>
                <a:gridCol w="1027814">
                  <a:extLst>
                    <a:ext uri="{9D8B030D-6E8A-4147-A177-3AD203B41FA5}">
                      <a16:colId xmlns:a16="http://schemas.microsoft.com/office/drawing/2014/main" val="1045482497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865489808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082790403"/>
                    </a:ext>
                  </a:extLst>
                </a:gridCol>
                <a:gridCol w="2013098">
                  <a:extLst>
                    <a:ext uri="{9D8B030D-6E8A-4147-A177-3AD203B41FA5}">
                      <a16:colId xmlns:a16="http://schemas.microsoft.com/office/drawing/2014/main" val="203341466"/>
                    </a:ext>
                  </a:extLst>
                </a:gridCol>
                <a:gridCol w="1130595">
                  <a:extLst>
                    <a:ext uri="{9D8B030D-6E8A-4147-A177-3AD203B41FA5}">
                      <a16:colId xmlns:a16="http://schemas.microsoft.com/office/drawing/2014/main" val="2761552577"/>
                    </a:ext>
                  </a:extLst>
                </a:gridCol>
              </a:tblGrid>
              <a:tr h="4366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Current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Duty Cycle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Power Consumption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40730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48802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MPU9250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02507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BMP280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55509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3178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29706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Servo (tail)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22598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Servo (x2)</a:t>
                      </a:r>
                    </a:p>
                    <a:p>
                      <a:pPr algn="ctr"/>
                      <a:r>
                        <a:rPr lang="en-IN" dirty="0"/>
                        <a:t>(</a:t>
                      </a:r>
                      <a:r>
                        <a:rPr lang="en-IN" sz="1200" dirty="0"/>
                        <a:t>deploying mechanism)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0.036</a:t>
                      </a:r>
                    </a:p>
                    <a:p>
                      <a:pPr algn="ctr"/>
                      <a:r>
                        <a:rPr lang="en-IN" dirty="0"/>
                        <a:t>(x2=0.072)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64872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226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Payload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Pressure Sensor </a:t>
            </a:r>
            <a:b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p32"/>
          <p:cNvGraphicFramePr/>
          <p:nvPr>
            <p:extLst>
              <p:ext uri="{D42A27DB-BD31-4B8C-83A1-F6EECF244321}">
                <p14:modId xmlns:p14="http://schemas.microsoft.com/office/powerpoint/2010/main" val="4256407182"/>
              </p:ext>
            </p:extLst>
          </p:nvPr>
        </p:nvGraphicFramePr>
        <p:xfrm>
          <a:off x="152399" y="886797"/>
          <a:ext cx="8879300" cy="2211190"/>
        </p:xfrm>
        <a:graphic>
          <a:graphicData uri="http://schemas.openxmlformats.org/drawingml/2006/table">
            <a:tbl>
              <a:tblPr firstRow="1" bandRow="1">
                <a:noFill/>
                <a:tableStyleId>{1C0974DA-C7D2-488B-A03B-77BFCED0A8B5}</a:tableStyleId>
              </a:tblPr>
              <a:tblGrid>
                <a:gridCol w="12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Current  Draw @1Hz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Supply Voltage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Resolution (hPa)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Accuracy (hPa)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Temperature range (</a:t>
                      </a:r>
                      <a:r>
                        <a:rPr lang="en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°C)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(mm)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Cost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($)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MS5611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I2C &amp; SPI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1.5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5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 0.012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±1.5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-40 to 85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18x14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12.23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BMP280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I2C &amp; SPI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1.12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3.3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 0.01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±1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-40 to 85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15x12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0.88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MPL311A52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I2C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/>
                        <a:t>2 mA</a:t>
                      </a:r>
                      <a:endParaRPr sz="1100" u="none" strike="noStrike" cap="none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3.3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0.015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±4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-40 to 85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18x19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14.95</a:t>
                      </a:r>
                      <a:endParaRPr sz="1100" dirty="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98004" y="3242738"/>
            <a:ext cx="1788795" cy="136588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382555" y="3394010"/>
            <a:ext cx="186461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BMP280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382555" y="3724160"/>
            <a:ext cx="491833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highest accuracy and resolution, less size and low cost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0A94C9-BAD0-479A-8978-368984A6BD05}"/>
              </a:ext>
            </a:extLst>
          </p:cNvPr>
          <p:cNvSpPr/>
          <p:nvPr/>
        </p:nvSpPr>
        <p:spPr>
          <a:xfrm>
            <a:off x="4322966" y="2502194"/>
            <a:ext cx="3744936" cy="70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46093-9FEA-4025-B794-8139B171F703}"/>
              </a:ext>
            </a:extLst>
          </p:cNvPr>
          <p:cNvSpPr/>
          <p:nvPr/>
        </p:nvSpPr>
        <p:spPr>
          <a:xfrm>
            <a:off x="432391" y="2502194"/>
            <a:ext cx="3744936" cy="70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9" name="Google Shape;699;p73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00" name="Google Shape;700;p73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73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 2 of 2</a:t>
            </a:r>
            <a:endParaRPr dirty="0"/>
          </a:p>
        </p:txBody>
      </p:sp>
      <p:sp>
        <p:nvSpPr>
          <p:cNvPr id="702" name="Google Shape;702;p73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3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AFE305-9298-401C-B934-4BDB0BDE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06669"/>
              </p:ext>
            </p:extLst>
          </p:nvPr>
        </p:nvGraphicFramePr>
        <p:xfrm>
          <a:off x="228600" y="815162"/>
          <a:ext cx="8458200" cy="1351358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961707">
                  <a:extLst>
                    <a:ext uri="{9D8B030D-6E8A-4147-A177-3AD203B41FA5}">
                      <a16:colId xmlns:a16="http://schemas.microsoft.com/office/drawing/2014/main" val="4147492688"/>
                    </a:ext>
                  </a:extLst>
                </a:gridCol>
                <a:gridCol w="1027814">
                  <a:extLst>
                    <a:ext uri="{9D8B030D-6E8A-4147-A177-3AD203B41FA5}">
                      <a16:colId xmlns:a16="http://schemas.microsoft.com/office/drawing/2014/main" val="1045482497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865489808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082790403"/>
                    </a:ext>
                  </a:extLst>
                </a:gridCol>
                <a:gridCol w="2013098">
                  <a:extLst>
                    <a:ext uri="{9D8B030D-6E8A-4147-A177-3AD203B41FA5}">
                      <a16:colId xmlns:a16="http://schemas.microsoft.com/office/drawing/2014/main" val="203341466"/>
                    </a:ext>
                  </a:extLst>
                </a:gridCol>
                <a:gridCol w="1130595">
                  <a:extLst>
                    <a:ext uri="{9D8B030D-6E8A-4147-A177-3AD203B41FA5}">
                      <a16:colId xmlns:a16="http://schemas.microsoft.com/office/drawing/2014/main" val="2761552577"/>
                    </a:ext>
                  </a:extLst>
                </a:gridCol>
              </a:tblGrid>
              <a:tr h="4366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Current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Duty Cycle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Power Consumption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40730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Voltage regulator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48802"/>
                  </a:ext>
                </a:extLst>
              </a:tr>
              <a:tr h="4165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025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805785-05D6-4857-965C-403A90BFE425}"/>
              </a:ext>
            </a:extLst>
          </p:cNvPr>
          <p:cNvSpPr txBox="1"/>
          <p:nvPr/>
        </p:nvSpPr>
        <p:spPr>
          <a:xfrm>
            <a:off x="432391" y="2502195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power consumption by circuit : 1.43Wh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B1F6E-308E-4B6E-A45A-DDE207F12456}"/>
              </a:ext>
            </a:extLst>
          </p:cNvPr>
          <p:cNvSpPr txBox="1"/>
          <p:nvPr/>
        </p:nvSpPr>
        <p:spPr>
          <a:xfrm>
            <a:off x="4287934" y="2502194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power consumption by motor : 11.1Wh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7EAF-AF43-48ED-870E-638A302274A5}"/>
              </a:ext>
            </a:extLst>
          </p:cNvPr>
          <p:cNvSpPr txBox="1"/>
          <p:nvPr/>
        </p:nvSpPr>
        <p:spPr>
          <a:xfrm>
            <a:off x="446567" y="2844958"/>
            <a:ext cx="3360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Available total power capacity : 8.64Wh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524A-6428-49CC-8761-178384D6FC16}"/>
              </a:ext>
            </a:extLst>
          </p:cNvPr>
          <p:cNvSpPr txBox="1"/>
          <p:nvPr/>
        </p:nvSpPr>
        <p:spPr>
          <a:xfrm>
            <a:off x="4302110" y="2819580"/>
            <a:ext cx="345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Available total power capacity : 25.16Wh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91492-8FCE-4384-9059-CCC5A0C0E67E}"/>
              </a:ext>
            </a:extLst>
          </p:cNvPr>
          <p:cNvSpPr txBox="1"/>
          <p:nvPr/>
        </p:nvSpPr>
        <p:spPr>
          <a:xfrm>
            <a:off x="432391" y="3373693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Margin of Power consumption : </a:t>
            </a:r>
            <a:r>
              <a:rPr lang="en-IN" b="1" dirty="0"/>
              <a:t>7.21Wh</a:t>
            </a:r>
          </a:p>
          <a:p>
            <a:r>
              <a:rPr lang="en-IN" b="1" dirty="0"/>
              <a:t>                                                   83.44%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C971A-FACE-4671-A8EE-96A83419B4BC}"/>
              </a:ext>
            </a:extLst>
          </p:cNvPr>
          <p:cNvSpPr txBox="1"/>
          <p:nvPr/>
        </p:nvSpPr>
        <p:spPr>
          <a:xfrm>
            <a:off x="4302110" y="3373693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Margin of Power consumption : </a:t>
            </a:r>
            <a:r>
              <a:rPr lang="en-IN" b="1" dirty="0"/>
              <a:t>14.06Wh</a:t>
            </a:r>
          </a:p>
          <a:p>
            <a:r>
              <a:rPr lang="en-IN" b="1" dirty="0"/>
              <a:t>                                                   55.88%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94C12-B6B3-428E-A1A1-AD7902A8FDED}"/>
              </a:ext>
            </a:extLst>
          </p:cNvPr>
          <p:cNvSpPr txBox="1"/>
          <p:nvPr/>
        </p:nvSpPr>
        <p:spPr>
          <a:xfrm>
            <a:off x="597508" y="4156000"/>
            <a:ext cx="7720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Conclusion</a:t>
            </a:r>
            <a:r>
              <a:rPr lang="en-IN" dirty="0"/>
              <a:t> : Both combination of batteries have sufficient power to operate the carrier for 2hrs</a:t>
            </a:r>
          </a:p>
        </p:txBody>
      </p:sp>
    </p:spTree>
    <p:extLst>
      <p:ext uri="{BB962C8B-B14F-4D97-AF65-F5344CB8AC3E}">
        <p14:creationId xmlns:p14="http://schemas.microsoft.com/office/powerpoint/2010/main" val="336691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09" name="Google Shape;709;p74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4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Payload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 1 of 2</a:t>
            </a:r>
            <a:endParaRPr dirty="0"/>
          </a:p>
        </p:txBody>
      </p:sp>
      <p:sp>
        <p:nvSpPr>
          <p:cNvPr id="712" name="Google Shape;712;p74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4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CAD94-5A48-4840-B17B-3E755E24A2E7}"/>
              </a:ext>
            </a:extLst>
          </p:cNvPr>
          <p:cNvSpPr/>
          <p:nvPr/>
        </p:nvSpPr>
        <p:spPr>
          <a:xfrm>
            <a:off x="439479" y="2206699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Battery(7.2V)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778182-0F6C-4701-AA0E-70EEF2A7836A}"/>
              </a:ext>
            </a:extLst>
          </p:cNvPr>
          <p:cNvSpPr/>
          <p:nvPr/>
        </p:nvSpPr>
        <p:spPr>
          <a:xfrm>
            <a:off x="2243469" y="2206699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(ON/OFF)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0A1B2D-9735-4D8B-A20B-EC855FFF2710}"/>
              </a:ext>
            </a:extLst>
          </p:cNvPr>
          <p:cNvSpPr/>
          <p:nvPr/>
        </p:nvSpPr>
        <p:spPr>
          <a:xfrm>
            <a:off x="4047459" y="2206699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Arduino nano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F42989-9847-4372-BD82-E58BFE3A8E97}"/>
              </a:ext>
            </a:extLst>
          </p:cNvPr>
          <p:cNvSpPr/>
          <p:nvPr/>
        </p:nvSpPr>
        <p:spPr>
          <a:xfrm>
            <a:off x="4047459" y="822031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3.3V regulator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B768B8-52FE-4100-AA4D-D8ABCF8AE627}"/>
              </a:ext>
            </a:extLst>
          </p:cNvPr>
          <p:cNvSpPr/>
          <p:nvPr/>
        </p:nvSpPr>
        <p:spPr>
          <a:xfrm>
            <a:off x="5950688" y="827568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XBee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9DD0E4-CDBC-4186-A0C7-F4C99465FA4B}"/>
              </a:ext>
            </a:extLst>
          </p:cNvPr>
          <p:cNvSpPr/>
          <p:nvPr/>
        </p:nvSpPr>
        <p:spPr>
          <a:xfrm>
            <a:off x="6175744" y="2206699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BMP280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DF7942-7B0D-4B02-A74B-C66DAF9A741A}"/>
              </a:ext>
            </a:extLst>
          </p:cNvPr>
          <p:cNvSpPr/>
          <p:nvPr/>
        </p:nvSpPr>
        <p:spPr>
          <a:xfrm>
            <a:off x="6175744" y="3167173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MPXV7002DP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425EE5-1C94-4E8E-9F53-F36A0025B20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807535" y="2571750"/>
            <a:ext cx="43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52286E-BABF-4EEF-AB4D-209E7D8F09B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611525" y="2571750"/>
            <a:ext cx="43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C1DA58-6446-4A33-826F-3BB97AF613EF}"/>
              </a:ext>
            </a:extLst>
          </p:cNvPr>
          <p:cNvCxnSpPr>
            <a:stCxn id="11" idx="0"/>
          </p:cNvCxnSpPr>
          <p:nvPr/>
        </p:nvCxnSpPr>
        <p:spPr>
          <a:xfrm flipV="1">
            <a:off x="2927497" y="1187082"/>
            <a:ext cx="0" cy="1019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676B34-0BE1-499F-9497-6905CD64388B}"/>
              </a:ext>
            </a:extLst>
          </p:cNvPr>
          <p:cNvCxnSpPr>
            <a:endCxn id="13" idx="1"/>
          </p:cNvCxnSpPr>
          <p:nvPr/>
        </p:nvCxnSpPr>
        <p:spPr>
          <a:xfrm>
            <a:off x="2927497" y="1187082"/>
            <a:ext cx="1119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571FC7-6F8E-4690-BC81-2D997E55DC9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415515" y="1187082"/>
            <a:ext cx="535173" cy="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725318-B8DE-4AB9-B5BD-FFD53AF649A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415515" y="2571750"/>
            <a:ext cx="76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F919BC-AB1D-46D9-9724-EFB1DCABAE29}"/>
              </a:ext>
            </a:extLst>
          </p:cNvPr>
          <p:cNvSpPr txBox="1"/>
          <p:nvPr/>
        </p:nvSpPr>
        <p:spPr>
          <a:xfrm>
            <a:off x="2870791" y="182556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7.2V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7ECAD1-37CD-4FE5-A561-71762316C30A}"/>
              </a:ext>
            </a:extLst>
          </p:cNvPr>
          <p:cNvSpPr txBox="1"/>
          <p:nvPr/>
        </p:nvSpPr>
        <p:spPr>
          <a:xfrm>
            <a:off x="3553700" y="25957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7.2V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DBBDBC-638A-4199-8241-5430C399D02D}"/>
              </a:ext>
            </a:extLst>
          </p:cNvPr>
          <p:cNvSpPr txBox="1"/>
          <p:nvPr/>
        </p:nvSpPr>
        <p:spPr>
          <a:xfrm>
            <a:off x="1746166" y="260038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7.2V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E19E8E-DBC5-46DD-ABAE-05E6F33BBC2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31487" y="3532224"/>
            <a:ext cx="144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595131-03A6-46D7-9BFA-BDDE82BF82A8}"/>
              </a:ext>
            </a:extLst>
          </p:cNvPr>
          <p:cNvCxnSpPr>
            <a:endCxn id="12" idx="2"/>
          </p:cNvCxnSpPr>
          <p:nvPr/>
        </p:nvCxnSpPr>
        <p:spPr>
          <a:xfrm flipV="1">
            <a:off x="4731487" y="2936801"/>
            <a:ext cx="0" cy="59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121DAB-6EF5-420E-84F3-FF4509C08975}"/>
              </a:ext>
            </a:extLst>
          </p:cNvPr>
          <p:cNvSpPr txBox="1"/>
          <p:nvPr/>
        </p:nvSpPr>
        <p:spPr>
          <a:xfrm>
            <a:off x="5475113" y="233219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3.3V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46C60A-0EBF-451C-BDE9-625BAEA2255B}"/>
              </a:ext>
            </a:extLst>
          </p:cNvPr>
          <p:cNvSpPr txBox="1"/>
          <p:nvPr/>
        </p:nvSpPr>
        <p:spPr>
          <a:xfrm>
            <a:off x="4807688" y="3264539"/>
            <a:ext cx="5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A45163-615B-46C5-BFAF-6226FFFE6EF7}"/>
              </a:ext>
            </a:extLst>
          </p:cNvPr>
          <p:cNvSpPr txBox="1"/>
          <p:nvPr/>
        </p:nvSpPr>
        <p:spPr>
          <a:xfrm>
            <a:off x="5397331" y="93421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3.3V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169BC6-83D2-42AE-8B69-5A578B7A10A6}"/>
              </a:ext>
            </a:extLst>
          </p:cNvPr>
          <p:cNvSpPr txBox="1"/>
          <p:nvPr/>
        </p:nvSpPr>
        <p:spPr>
          <a:xfrm>
            <a:off x="4655292" y="4196090"/>
            <a:ext cx="40315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power will be controlled via switch which will be placed in an easily accessible area.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E52370-0EE9-42C6-AC82-74C70A12D3FB}"/>
              </a:ext>
            </a:extLst>
          </p:cNvPr>
          <p:cNvSpPr txBox="1"/>
          <p:nvPr/>
        </p:nvSpPr>
        <p:spPr>
          <a:xfrm>
            <a:off x="283769" y="4196090"/>
            <a:ext cx="40315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Two batteries are attached in series to provide 7.2V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C7C0766-31D4-4F0E-AF9F-8B5F68C676EF}"/>
              </a:ext>
            </a:extLst>
          </p:cNvPr>
          <p:cNvSpPr/>
          <p:nvPr/>
        </p:nvSpPr>
        <p:spPr>
          <a:xfrm>
            <a:off x="2243469" y="3336179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 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B26C0C-0C0F-4920-8F52-5C9A4D863B13}"/>
              </a:ext>
            </a:extLst>
          </p:cNvPr>
          <p:cNvSpPr/>
          <p:nvPr/>
        </p:nvSpPr>
        <p:spPr>
          <a:xfrm>
            <a:off x="439479" y="3336179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8DAB94-ADE2-4541-99B3-9E033BDDDCCA}"/>
              </a:ext>
            </a:extLst>
          </p:cNvPr>
          <p:cNvCxnSpPr>
            <a:stCxn id="11" idx="2"/>
            <a:endCxn id="30" idx="0"/>
          </p:cNvCxnSpPr>
          <p:nvPr/>
        </p:nvCxnSpPr>
        <p:spPr>
          <a:xfrm>
            <a:off x="2927497" y="2936801"/>
            <a:ext cx="0" cy="39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60D4E-B5A4-4445-BC8C-9C06CE30EA2B}"/>
              </a:ext>
            </a:extLst>
          </p:cNvPr>
          <p:cNvCxnSpPr/>
          <p:nvPr/>
        </p:nvCxnSpPr>
        <p:spPr>
          <a:xfrm flipH="1">
            <a:off x="1123507" y="3136490"/>
            <a:ext cx="1803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AF5953-DDAB-4301-B41D-7822FF627249}"/>
              </a:ext>
            </a:extLst>
          </p:cNvPr>
          <p:cNvCxnSpPr>
            <a:endCxn id="31" idx="0"/>
          </p:cNvCxnSpPr>
          <p:nvPr/>
        </p:nvCxnSpPr>
        <p:spPr>
          <a:xfrm>
            <a:off x="1123507" y="3136490"/>
            <a:ext cx="0" cy="19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DE584F-72F5-4481-A866-8A116341EF3C}"/>
              </a:ext>
            </a:extLst>
          </p:cNvPr>
          <p:cNvSpPr txBox="1"/>
          <p:nvPr/>
        </p:nvSpPr>
        <p:spPr>
          <a:xfrm>
            <a:off x="2934121" y="29826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7.2V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09" name="Google Shape;709;p74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4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Payload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 2 of 2</a:t>
            </a:r>
            <a:endParaRPr dirty="0"/>
          </a:p>
        </p:txBody>
      </p:sp>
      <p:sp>
        <p:nvSpPr>
          <p:cNvPr id="712" name="Google Shape;712;p74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4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B768B8-52FE-4100-AA4D-D8ABCF8AE627}"/>
              </a:ext>
            </a:extLst>
          </p:cNvPr>
          <p:cNvSpPr/>
          <p:nvPr/>
        </p:nvSpPr>
        <p:spPr>
          <a:xfrm>
            <a:off x="3887971" y="864214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XBee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9DD0E4-CDBC-4186-A0C7-F4C99465FA4B}"/>
              </a:ext>
            </a:extLst>
          </p:cNvPr>
          <p:cNvSpPr/>
          <p:nvPr/>
        </p:nvSpPr>
        <p:spPr>
          <a:xfrm>
            <a:off x="6310423" y="1676228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BMP280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DF7942-7B0D-4B02-A74B-C66DAF9A741A}"/>
              </a:ext>
            </a:extLst>
          </p:cNvPr>
          <p:cNvSpPr/>
          <p:nvPr/>
        </p:nvSpPr>
        <p:spPr>
          <a:xfrm>
            <a:off x="6310423" y="2802123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MPXV7002DP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E5227-A17D-47BB-8FB6-730514B4CB50}"/>
              </a:ext>
            </a:extLst>
          </p:cNvPr>
          <p:cNvSpPr txBox="1"/>
          <p:nvPr/>
        </p:nvSpPr>
        <p:spPr>
          <a:xfrm>
            <a:off x="228600" y="921488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Interface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0E6AAA-450A-417A-81A9-87E152D5392B}"/>
              </a:ext>
            </a:extLst>
          </p:cNvPr>
          <p:cNvSpPr/>
          <p:nvPr/>
        </p:nvSpPr>
        <p:spPr>
          <a:xfrm>
            <a:off x="3533074" y="1938195"/>
            <a:ext cx="2077851" cy="133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Arduino Nano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A4B856-568A-42AB-95F2-5852FFCB10A9}"/>
              </a:ext>
            </a:extLst>
          </p:cNvPr>
          <p:cNvSpPr/>
          <p:nvPr/>
        </p:nvSpPr>
        <p:spPr>
          <a:xfrm>
            <a:off x="3887971" y="3701475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5BBAA5-CEC3-4FC2-900F-605EB5C46E02}"/>
              </a:ext>
            </a:extLst>
          </p:cNvPr>
          <p:cNvSpPr/>
          <p:nvPr/>
        </p:nvSpPr>
        <p:spPr>
          <a:xfrm>
            <a:off x="1477925" y="2241697"/>
            <a:ext cx="1368056" cy="73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64589B-07EF-4848-9188-A25D2F6E35C2}"/>
              </a:ext>
            </a:extLst>
          </p:cNvPr>
          <p:cNvCxnSpPr>
            <a:stCxn id="31" idx="0"/>
            <a:endCxn id="14" idx="2"/>
          </p:cNvCxnSpPr>
          <p:nvPr/>
        </p:nvCxnSpPr>
        <p:spPr>
          <a:xfrm flipH="1" flipV="1">
            <a:off x="4571999" y="1594316"/>
            <a:ext cx="1" cy="34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D9FF67-CA79-4FCC-A331-02FEEC9ACCF8}"/>
              </a:ext>
            </a:extLst>
          </p:cNvPr>
          <p:cNvCxnSpPr>
            <a:endCxn id="15" idx="1"/>
          </p:cNvCxnSpPr>
          <p:nvPr/>
        </p:nvCxnSpPr>
        <p:spPr>
          <a:xfrm>
            <a:off x="5610925" y="2041279"/>
            <a:ext cx="699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68BDE-D161-4126-936B-C7D054C91DB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10925" y="3167174"/>
            <a:ext cx="699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9E4208-FFC3-4828-B3A2-502B5859D10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4571999" y="3275302"/>
            <a:ext cx="1" cy="42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139077-8D19-43EB-8BFC-59C086D88AEA}"/>
              </a:ext>
            </a:extLst>
          </p:cNvPr>
          <p:cNvCxnSpPr>
            <a:stCxn id="31" idx="1"/>
            <a:endCxn id="34" idx="3"/>
          </p:cNvCxnSpPr>
          <p:nvPr/>
        </p:nvCxnSpPr>
        <p:spPr>
          <a:xfrm flipH="1" flipV="1">
            <a:off x="2845981" y="2606748"/>
            <a:ext cx="687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3D074E-158A-4077-A6B4-825F934DC8F0}"/>
              </a:ext>
            </a:extLst>
          </p:cNvPr>
          <p:cNvSpPr txBox="1"/>
          <p:nvPr/>
        </p:nvSpPr>
        <p:spPr>
          <a:xfrm>
            <a:off x="4572704" y="1676585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UART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437A81-3AF7-4A08-9C1E-7F1667F241BE}"/>
              </a:ext>
            </a:extLst>
          </p:cNvPr>
          <p:cNvSpPr txBox="1"/>
          <p:nvPr/>
        </p:nvSpPr>
        <p:spPr>
          <a:xfrm>
            <a:off x="5698572" y="180739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78F0E3-E8D8-49D2-9C6C-4F19CBE31CA4}"/>
              </a:ext>
            </a:extLst>
          </p:cNvPr>
          <p:cNvSpPr txBox="1"/>
          <p:nvPr/>
        </p:nvSpPr>
        <p:spPr>
          <a:xfrm>
            <a:off x="5610925" y="316717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Analog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475CA5-175F-4B43-9C71-B6C9A0A996B1}"/>
              </a:ext>
            </a:extLst>
          </p:cNvPr>
          <p:cNvSpPr txBox="1"/>
          <p:nvPr/>
        </p:nvSpPr>
        <p:spPr>
          <a:xfrm>
            <a:off x="4571999" y="33575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PWM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D0B5E5-896E-4F04-9C12-7AA89D751286}"/>
              </a:ext>
            </a:extLst>
          </p:cNvPr>
          <p:cNvSpPr txBox="1"/>
          <p:nvPr/>
        </p:nvSpPr>
        <p:spPr>
          <a:xfrm>
            <a:off x="2881515" y="26067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PWM 2</a:t>
            </a:r>
          </a:p>
        </p:txBody>
      </p:sp>
    </p:spTree>
    <p:extLst>
      <p:ext uri="{BB962C8B-B14F-4D97-AF65-F5344CB8AC3E}">
        <p14:creationId xmlns:p14="http://schemas.microsoft.com/office/powerpoint/2010/main" val="1779576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5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Payload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  <a:r>
              <a:rPr lang="en"/>
              <a:t> 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720" name="Google Shape;720;p75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21" name="Google Shape;721;p75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75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24" name="Google Shape;724;p75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AE4FC-FF84-4B71-9FA9-712EF68E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59979"/>
              </p:ext>
            </p:extLst>
          </p:nvPr>
        </p:nvGraphicFramePr>
        <p:xfrm>
          <a:off x="245436" y="894167"/>
          <a:ext cx="8653127" cy="2532963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370713">
                  <a:extLst>
                    <a:ext uri="{9D8B030D-6E8A-4147-A177-3AD203B41FA5}">
                      <a16:colId xmlns:a16="http://schemas.microsoft.com/office/drawing/2014/main" val="3127632308"/>
                    </a:ext>
                  </a:extLst>
                </a:gridCol>
                <a:gridCol w="1101609">
                  <a:extLst>
                    <a:ext uri="{9D8B030D-6E8A-4147-A177-3AD203B41FA5}">
                      <a16:colId xmlns:a16="http://schemas.microsoft.com/office/drawing/2014/main" val="2301511406"/>
                    </a:ext>
                  </a:extLst>
                </a:gridCol>
                <a:gridCol w="1236161">
                  <a:extLst>
                    <a:ext uri="{9D8B030D-6E8A-4147-A177-3AD203B41FA5}">
                      <a16:colId xmlns:a16="http://schemas.microsoft.com/office/drawing/2014/main" val="2476153030"/>
                    </a:ext>
                  </a:extLst>
                </a:gridCol>
                <a:gridCol w="1236161">
                  <a:extLst>
                    <a:ext uri="{9D8B030D-6E8A-4147-A177-3AD203B41FA5}">
                      <a16:colId xmlns:a16="http://schemas.microsoft.com/office/drawing/2014/main" val="555629536"/>
                    </a:ext>
                  </a:extLst>
                </a:gridCol>
                <a:gridCol w="1345399">
                  <a:extLst>
                    <a:ext uri="{9D8B030D-6E8A-4147-A177-3AD203B41FA5}">
                      <a16:colId xmlns:a16="http://schemas.microsoft.com/office/drawing/2014/main" val="3279309207"/>
                    </a:ext>
                  </a:extLst>
                </a:gridCol>
                <a:gridCol w="1126923">
                  <a:extLst>
                    <a:ext uri="{9D8B030D-6E8A-4147-A177-3AD203B41FA5}">
                      <a16:colId xmlns:a16="http://schemas.microsoft.com/office/drawing/2014/main" val="3028553430"/>
                    </a:ext>
                  </a:extLst>
                </a:gridCol>
                <a:gridCol w="1236161">
                  <a:extLst>
                    <a:ext uri="{9D8B030D-6E8A-4147-A177-3AD203B41FA5}">
                      <a16:colId xmlns:a16="http://schemas.microsoft.com/office/drawing/2014/main" val="2841095107"/>
                    </a:ext>
                  </a:extLst>
                </a:gridCol>
              </a:tblGrid>
              <a:tr h="600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Nominal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Capacity</a:t>
                      </a:r>
                    </a:p>
                    <a:p>
                      <a:pPr algn="ctr"/>
                      <a:r>
                        <a:rPr lang="en-IN" sz="1400" b="1" dirty="0"/>
                        <a:t>(mAh)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Power Capacity</a:t>
                      </a:r>
                    </a:p>
                    <a:p>
                      <a:pPr algn="ctr"/>
                      <a:r>
                        <a:rPr lang="en-IN" sz="1400" b="1" dirty="0"/>
                        <a:t>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4962"/>
                  </a:ext>
                </a:extLst>
              </a:tr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Forte ER14250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Lithium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7.29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20930"/>
                  </a:ext>
                </a:extLst>
              </a:tr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Orange ISR 18650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 – 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12281"/>
                  </a:ext>
                </a:extLst>
              </a:tr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BR-2/3AGCT4A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Lithium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909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E3A9338-8A15-4F62-88C2-C7314855F68C}"/>
              </a:ext>
            </a:extLst>
          </p:cNvPr>
          <p:cNvSpPr txBox="1"/>
          <p:nvPr/>
        </p:nvSpPr>
        <p:spPr>
          <a:xfrm>
            <a:off x="241663" y="3512161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Selected </a:t>
            </a:r>
            <a:r>
              <a:rPr lang="en-IN" dirty="0"/>
              <a:t>: </a:t>
            </a:r>
            <a:r>
              <a:rPr lang="en-IN" sz="14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Forte ER14250</a:t>
            </a:r>
            <a:r>
              <a:rPr lang="en-IN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6B837-FFF4-4B9D-9865-3CA7DEF0D46F}"/>
              </a:ext>
            </a:extLst>
          </p:cNvPr>
          <p:cNvSpPr txBox="1"/>
          <p:nvPr/>
        </p:nvSpPr>
        <p:spPr>
          <a:xfrm>
            <a:off x="241663" y="3819938"/>
            <a:ext cx="486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Rationale</a:t>
            </a:r>
            <a:r>
              <a:rPr lang="en-IN" dirty="0"/>
              <a:t> : Is lightweight and has sufficient power capacity</a:t>
            </a:r>
          </a:p>
        </p:txBody>
      </p:sp>
      <p:pic>
        <p:nvPicPr>
          <p:cNvPr id="14" name="Google Shape;656;p70">
            <a:extLst>
              <a:ext uri="{FF2B5EF4-FFF2-40B4-BE49-F238E27FC236}">
                <a16:creationId xmlns:a16="http://schemas.microsoft.com/office/drawing/2014/main" id="{88906E34-C9EE-43DC-A0E2-60684DA42F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799" y="3512161"/>
            <a:ext cx="643284" cy="108863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AABBDB-5306-4370-BD71-9F90517DF6AA}"/>
              </a:ext>
            </a:extLst>
          </p:cNvPr>
          <p:cNvSpPr txBox="1"/>
          <p:nvPr/>
        </p:nvSpPr>
        <p:spPr>
          <a:xfrm>
            <a:off x="211551" y="41340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Two batteries will be attached in series to provide 7.2V and a total power capacity </a:t>
            </a:r>
          </a:p>
          <a:p>
            <a:r>
              <a:rPr lang="en-IN" dirty="0"/>
              <a:t>of 8.64Wh. They will be mounted on a custom made battery holder.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6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30" name="Google Shape;730;p76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6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Payload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 1 of 2</a:t>
            </a:r>
            <a:endParaRPr dirty="0"/>
          </a:p>
        </p:txBody>
      </p:sp>
      <p:sp>
        <p:nvSpPr>
          <p:cNvPr id="733" name="Google Shape;733;p76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76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9A367E-8F24-44DC-98D4-AF737F964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76692"/>
              </p:ext>
            </p:extLst>
          </p:nvPr>
        </p:nvGraphicFramePr>
        <p:xfrm>
          <a:off x="228599" y="822250"/>
          <a:ext cx="8667306" cy="3827720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855382">
                  <a:extLst>
                    <a:ext uri="{9D8B030D-6E8A-4147-A177-3AD203B41FA5}">
                      <a16:colId xmlns:a16="http://schemas.microsoft.com/office/drawing/2014/main" val="1184446470"/>
                    </a:ext>
                  </a:extLst>
                </a:gridCol>
                <a:gridCol w="1431852">
                  <a:extLst>
                    <a:ext uri="{9D8B030D-6E8A-4147-A177-3AD203B41FA5}">
                      <a16:colId xmlns:a16="http://schemas.microsoft.com/office/drawing/2014/main" val="4200728031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val="4161903499"/>
                    </a:ext>
                  </a:extLst>
                </a:gridCol>
                <a:gridCol w="1172533">
                  <a:extLst>
                    <a:ext uri="{9D8B030D-6E8A-4147-A177-3AD203B41FA5}">
                      <a16:colId xmlns:a16="http://schemas.microsoft.com/office/drawing/2014/main" val="4169423444"/>
                    </a:ext>
                  </a:extLst>
                </a:gridCol>
                <a:gridCol w="1444551">
                  <a:extLst>
                    <a:ext uri="{9D8B030D-6E8A-4147-A177-3AD203B41FA5}">
                      <a16:colId xmlns:a16="http://schemas.microsoft.com/office/drawing/2014/main" val="3060905264"/>
                    </a:ext>
                  </a:extLst>
                </a:gridCol>
                <a:gridCol w="1444551">
                  <a:extLst>
                    <a:ext uri="{9D8B030D-6E8A-4147-A177-3AD203B41FA5}">
                      <a16:colId xmlns:a16="http://schemas.microsoft.com/office/drawing/2014/main" val="2546079710"/>
                    </a:ext>
                  </a:extLst>
                </a:gridCol>
              </a:tblGrid>
              <a:tr h="8141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Current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Duty Cycle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Power Consumption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38393"/>
                  </a:ext>
                </a:extLst>
              </a:tr>
              <a:tr h="4873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73162"/>
                  </a:ext>
                </a:extLst>
              </a:tr>
              <a:tr h="4873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BMP280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46682"/>
                  </a:ext>
                </a:extLst>
              </a:tr>
              <a:tr h="4873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38696"/>
                  </a:ext>
                </a:extLst>
              </a:tr>
              <a:tr h="4873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MPXV7002DP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86393"/>
                  </a:ext>
                </a:extLst>
              </a:tr>
              <a:tr h="576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Servo (x2)</a:t>
                      </a:r>
                    </a:p>
                    <a:p>
                      <a:pPr algn="ctr"/>
                      <a:r>
                        <a:rPr lang="en-IN" dirty="0"/>
                        <a:t>(</a:t>
                      </a:r>
                      <a:r>
                        <a:rPr lang="en-IN" sz="1200" dirty="0"/>
                        <a:t>deploying mechanism)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0.036</a:t>
                      </a:r>
                    </a:p>
                    <a:p>
                      <a:pPr algn="ctr"/>
                      <a:r>
                        <a:rPr lang="en-IN" dirty="0"/>
                        <a:t>(x2=0.072)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44641"/>
                  </a:ext>
                </a:extLst>
              </a:tr>
              <a:tr h="4873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Voltage regulator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58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7CC9A5-BFFB-419A-9C0D-580BE913D35B}"/>
              </a:ext>
            </a:extLst>
          </p:cNvPr>
          <p:cNvSpPr/>
          <p:nvPr/>
        </p:nvSpPr>
        <p:spPr>
          <a:xfrm>
            <a:off x="4756832" y="1248314"/>
            <a:ext cx="3744936" cy="70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BA182-1AF2-41E8-BC4B-E9B3E0D46244}"/>
              </a:ext>
            </a:extLst>
          </p:cNvPr>
          <p:cNvSpPr/>
          <p:nvPr/>
        </p:nvSpPr>
        <p:spPr>
          <a:xfrm>
            <a:off x="501870" y="1248314"/>
            <a:ext cx="3744936" cy="70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9" name="Google Shape;729;p76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30" name="Google Shape;730;p76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6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Payload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 2 of 2</a:t>
            </a:r>
            <a:endParaRPr dirty="0"/>
          </a:p>
        </p:txBody>
      </p:sp>
      <p:sp>
        <p:nvSpPr>
          <p:cNvPr id="733" name="Google Shape;733;p76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76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F722A-5338-4F3F-B492-FF48DAA154AA}"/>
              </a:ext>
            </a:extLst>
          </p:cNvPr>
          <p:cNvSpPr txBox="1"/>
          <p:nvPr/>
        </p:nvSpPr>
        <p:spPr>
          <a:xfrm>
            <a:off x="446567" y="1291412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power consumption by circuit : </a:t>
            </a:r>
            <a:r>
              <a:rPr lang="en-IN" b="1" dirty="0"/>
              <a:t>1.241Wh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8A1D3-2483-4D2D-811F-BB999C08C39B}"/>
              </a:ext>
            </a:extLst>
          </p:cNvPr>
          <p:cNvSpPr txBox="1"/>
          <p:nvPr/>
        </p:nvSpPr>
        <p:spPr>
          <a:xfrm>
            <a:off x="446566" y="1599189"/>
            <a:ext cx="3360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Available total power capacity : </a:t>
            </a:r>
            <a:r>
              <a:rPr lang="en-IN" b="1" dirty="0"/>
              <a:t>8.64Wh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8DD52-4309-4744-8907-86307680A501}"/>
              </a:ext>
            </a:extLst>
          </p:cNvPr>
          <p:cNvSpPr txBox="1"/>
          <p:nvPr/>
        </p:nvSpPr>
        <p:spPr>
          <a:xfrm>
            <a:off x="4920338" y="1337579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Margin of Power consumption : </a:t>
            </a:r>
            <a:r>
              <a:rPr lang="en-IN" b="1" dirty="0"/>
              <a:t>7.399Wh</a:t>
            </a:r>
          </a:p>
          <a:p>
            <a:r>
              <a:rPr lang="en-IN" b="1" dirty="0"/>
              <a:t>                                                   85.63%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FBB25-A70A-4D20-8A6B-A76CA9EAD9E1}"/>
              </a:ext>
            </a:extLst>
          </p:cNvPr>
          <p:cNvSpPr txBox="1"/>
          <p:nvPr/>
        </p:nvSpPr>
        <p:spPr>
          <a:xfrm>
            <a:off x="1027600" y="2404374"/>
            <a:ext cx="7088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Two batteries of 4.32Wh power capacity will be connected in series to give a total</a:t>
            </a:r>
          </a:p>
          <a:p>
            <a:r>
              <a:rPr lang="en-IN" b="1" dirty="0"/>
              <a:t>of 8.64Wh power capacity.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7298E-1B5D-4B25-B47A-2D5BFE81308B}"/>
              </a:ext>
            </a:extLst>
          </p:cNvPr>
          <p:cNvSpPr txBox="1"/>
          <p:nvPr/>
        </p:nvSpPr>
        <p:spPr>
          <a:xfrm>
            <a:off x="501870" y="3948223"/>
            <a:ext cx="672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Conclusion</a:t>
            </a:r>
            <a:r>
              <a:rPr lang="en-IN" dirty="0"/>
              <a:t> : Battery is sufficient to power all the components throughout the flight </a:t>
            </a:r>
          </a:p>
        </p:txBody>
      </p:sp>
    </p:spTree>
    <p:extLst>
      <p:ext uri="{BB962C8B-B14F-4D97-AF65-F5344CB8AC3E}">
        <p14:creationId xmlns:p14="http://schemas.microsoft.com/office/powerpoint/2010/main" val="1797816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7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40" name="Google Shape;740;p77"/>
          <p:cNvSpPr txBox="1">
            <a:spLocks noGrp="1"/>
          </p:cNvSpPr>
          <p:nvPr>
            <p:ph type="sldNum" idx="12"/>
          </p:nvPr>
        </p:nvSpPr>
        <p:spPr>
          <a:xfrm>
            <a:off x="8001000" y="4857750"/>
            <a:ext cx="685799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7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Flight Software (FSW) Design</a:t>
            </a:r>
            <a:endParaRPr/>
          </a:p>
        </p:txBody>
      </p:sp>
      <p:sp>
        <p:nvSpPr>
          <p:cNvPr id="742" name="Google Shape;742;p77"/>
          <p:cNvSpPr txBox="1">
            <a:spLocks noGrp="1"/>
          </p:cNvSpPr>
          <p:nvPr>
            <p:ph type="subTitle" idx="1"/>
          </p:nvPr>
        </p:nvSpPr>
        <p:spPr>
          <a:xfrm>
            <a:off x="1371600" y="3257550"/>
            <a:ext cx="6400799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Aniruddh Pandey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8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48" name="Google Shape;748;p78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8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FSW Overview 1 of 3</a:t>
            </a:r>
            <a:endParaRPr dirty="0"/>
          </a:p>
        </p:txBody>
      </p:sp>
      <p:sp>
        <p:nvSpPr>
          <p:cNvPr id="751" name="Google Shape;751;p78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78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04BB9-2E65-4A53-B466-BA15E6C0A3A9}"/>
              </a:ext>
            </a:extLst>
          </p:cNvPr>
          <p:cNvSpPr txBox="1"/>
          <p:nvPr/>
        </p:nvSpPr>
        <p:spPr>
          <a:xfrm>
            <a:off x="318977" y="1149485"/>
            <a:ext cx="300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Programming languages </a:t>
            </a:r>
            <a:r>
              <a:rPr lang="en-IN" dirty="0"/>
              <a:t>: C/C++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E1A9A-D716-4EB6-B4DA-BF0895B6D167}"/>
              </a:ext>
            </a:extLst>
          </p:cNvPr>
          <p:cNvSpPr txBox="1"/>
          <p:nvPr/>
        </p:nvSpPr>
        <p:spPr>
          <a:xfrm>
            <a:off x="4869711" y="1149485"/>
            <a:ext cx="354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Development Environment </a:t>
            </a:r>
            <a:r>
              <a:rPr lang="en-IN" dirty="0"/>
              <a:t>: Arduino IDE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65EBF-A868-4B49-869C-9D45B711C6DE}"/>
              </a:ext>
            </a:extLst>
          </p:cNvPr>
          <p:cNvSpPr txBox="1"/>
          <p:nvPr/>
        </p:nvSpPr>
        <p:spPr>
          <a:xfrm>
            <a:off x="318977" y="1920949"/>
            <a:ext cx="4253023" cy="224676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Carrier FSW Tasks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Calibrate sensors and send the reference point for altitude to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Decide the software state based on altitude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Sample and process all data from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Maintain telemetry with 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Command the release of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 as a relay between payload and 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Keep updating EEPROM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Activate audio beacon on landing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8533A-A311-46DD-9F3F-C8F23D42146D}"/>
              </a:ext>
            </a:extLst>
          </p:cNvPr>
          <p:cNvSpPr txBox="1"/>
          <p:nvPr/>
        </p:nvSpPr>
        <p:spPr>
          <a:xfrm>
            <a:off x="4869711" y="1920949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Payload FSW Tasks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Receive reference point from carrier for the altitude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Sample and process all data from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Start telemetry when commanded by the carrier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Keep updating EEPROM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8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48" name="Google Shape;748;p78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8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FSW Overview 2 of 3</a:t>
            </a:r>
            <a:endParaRPr dirty="0"/>
          </a:p>
        </p:txBody>
      </p:sp>
      <p:sp>
        <p:nvSpPr>
          <p:cNvPr id="751" name="Google Shape;751;p78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78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32FE-07AC-4660-8C9C-BEF19371542D}"/>
              </a:ext>
            </a:extLst>
          </p:cNvPr>
          <p:cNvSpPr txBox="1"/>
          <p:nvPr/>
        </p:nvSpPr>
        <p:spPr>
          <a:xfrm>
            <a:off x="3464965" y="878958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Carrier FSW Architecture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F98F0F-767C-4BEB-861E-59D33C3D4CC4}"/>
              </a:ext>
            </a:extLst>
          </p:cNvPr>
          <p:cNvSpPr/>
          <p:nvPr/>
        </p:nvSpPr>
        <p:spPr>
          <a:xfrm>
            <a:off x="499730" y="1609058"/>
            <a:ext cx="871870" cy="4961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Power 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1AD84B-61D6-4A54-9213-ACE6273FF438}"/>
              </a:ext>
            </a:extLst>
          </p:cNvPr>
          <p:cNvSpPr/>
          <p:nvPr/>
        </p:nvSpPr>
        <p:spPr>
          <a:xfrm>
            <a:off x="1913860" y="1492104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Initialize and Calibrate Sensors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39D7A2-611E-45A3-B2CD-5E6281BD2059}"/>
              </a:ext>
            </a:extLst>
          </p:cNvPr>
          <p:cNvSpPr/>
          <p:nvPr/>
        </p:nvSpPr>
        <p:spPr>
          <a:xfrm>
            <a:off x="3721394" y="1492103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Detect apogee and deploy wings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9D1F32-7496-4CC6-A1E9-BECE456468F7}"/>
              </a:ext>
            </a:extLst>
          </p:cNvPr>
          <p:cNvSpPr/>
          <p:nvPr/>
        </p:nvSpPr>
        <p:spPr>
          <a:xfrm>
            <a:off x="5528929" y="1492103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 telemetry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B6BE1F-E211-4B76-9ED7-742D1D61D6A4}"/>
              </a:ext>
            </a:extLst>
          </p:cNvPr>
          <p:cNvSpPr/>
          <p:nvPr/>
        </p:nvSpPr>
        <p:spPr>
          <a:xfrm>
            <a:off x="7311655" y="2775029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Release the payload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22545C-1FEC-4CC8-9725-50D10C78F649}"/>
              </a:ext>
            </a:extLst>
          </p:cNvPr>
          <p:cNvSpPr/>
          <p:nvPr/>
        </p:nvSpPr>
        <p:spPr>
          <a:xfrm>
            <a:off x="5154967" y="2775030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Relay the payload data to GCS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09430A-28E6-4460-B1D7-A081F7F64B25}"/>
              </a:ext>
            </a:extLst>
          </p:cNvPr>
          <p:cNvSpPr/>
          <p:nvPr/>
        </p:nvSpPr>
        <p:spPr>
          <a:xfrm>
            <a:off x="2996609" y="2775030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Detect Landing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C94876-EFDC-4DD2-B1FD-1584D7DF58D7}"/>
              </a:ext>
            </a:extLst>
          </p:cNvPr>
          <p:cNvSpPr/>
          <p:nvPr/>
        </p:nvSpPr>
        <p:spPr>
          <a:xfrm>
            <a:off x="839086" y="2775028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Stop all functions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5DCB6D-AE9B-42DA-BDD3-F09D631C7E0E}"/>
              </a:ext>
            </a:extLst>
          </p:cNvPr>
          <p:cNvSpPr/>
          <p:nvPr/>
        </p:nvSpPr>
        <p:spPr>
          <a:xfrm>
            <a:off x="839086" y="3870172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Activate audio beacon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4A8F4B-AA98-4C37-B6A0-0FDE5B3311BE}"/>
              </a:ext>
            </a:extLst>
          </p:cNvPr>
          <p:cNvSpPr/>
          <p:nvPr/>
        </p:nvSpPr>
        <p:spPr>
          <a:xfrm>
            <a:off x="7311655" y="1492103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 powered flight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623BF-1316-44D5-A52A-14000857D05D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3289004" y="1857152"/>
            <a:ext cx="4323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92CE8-383D-485D-8467-DDAD33D62F49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096538" y="1857152"/>
            <a:ext cx="43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417B0D-56D0-493F-A4CC-43E832000364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6904073" y="1857152"/>
            <a:ext cx="40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1B6103-4079-493E-B3A0-FCA2369DF379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7999227" y="2222200"/>
            <a:ext cx="0" cy="55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66A55-C8BA-414C-80E7-18F6260E3C94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6530111" y="3140078"/>
            <a:ext cx="78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1F3979-DB7C-4224-9798-08AF72149C60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flipH="1">
            <a:off x="4371753" y="3140079"/>
            <a:ext cx="783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E00AB-7AB1-4D5A-9432-3B0217554353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flipH="1" flipV="1">
            <a:off x="2214230" y="3140077"/>
            <a:ext cx="7823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30C28-A7E5-49E1-947A-4CA452B77735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526658" y="3505125"/>
            <a:ext cx="0" cy="36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5E1B3B-41E0-4E9C-B1FB-244F8EF16ACF}"/>
              </a:ext>
            </a:extLst>
          </p:cNvPr>
          <p:cNvCxnSpPr>
            <a:endCxn id="10" idx="1"/>
          </p:cNvCxnSpPr>
          <p:nvPr/>
        </p:nvCxnSpPr>
        <p:spPr>
          <a:xfrm>
            <a:off x="1431851" y="1857151"/>
            <a:ext cx="48200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2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8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48" name="Google Shape;748;p78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8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FSW Overview 3 of 3</a:t>
            </a:r>
            <a:endParaRPr dirty="0"/>
          </a:p>
        </p:txBody>
      </p:sp>
      <p:sp>
        <p:nvSpPr>
          <p:cNvPr id="751" name="Google Shape;751;p78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78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32FE-07AC-4660-8C9C-BEF19371542D}"/>
              </a:ext>
            </a:extLst>
          </p:cNvPr>
          <p:cNvSpPr txBox="1"/>
          <p:nvPr/>
        </p:nvSpPr>
        <p:spPr>
          <a:xfrm>
            <a:off x="3464965" y="99237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Payload FSW Architecture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F98F0F-767C-4BEB-861E-59D33C3D4CC4}"/>
              </a:ext>
            </a:extLst>
          </p:cNvPr>
          <p:cNvSpPr/>
          <p:nvPr/>
        </p:nvSpPr>
        <p:spPr>
          <a:xfrm>
            <a:off x="499730" y="1899672"/>
            <a:ext cx="871870" cy="4961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Power 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1AD84B-61D6-4A54-9213-ACE6273FF438}"/>
              </a:ext>
            </a:extLst>
          </p:cNvPr>
          <p:cNvSpPr/>
          <p:nvPr/>
        </p:nvSpPr>
        <p:spPr>
          <a:xfrm>
            <a:off x="1913860" y="1782718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Receive calibration data from carrier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39D7A2-611E-45A3-B2CD-5E6281BD2059}"/>
              </a:ext>
            </a:extLst>
          </p:cNvPr>
          <p:cNvSpPr/>
          <p:nvPr/>
        </p:nvSpPr>
        <p:spPr>
          <a:xfrm>
            <a:off x="3721394" y="1782717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Receive command to start telemetry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9D1F32-7496-4CC6-A1E9-BECE456468F7}"/>
              </a:ext>
            </a:extLst>
          </p:cNvPr>
          <p:cNvSpPr/>
          <p:nvPr/>
        </p:nvSpPr>
        <p:spPr>
          <a:xfrm>
            <a:off x="5528929" y="1782717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 telemetry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B6BE1F-E211-4B76-9ED7-742D1D61D6A4}"/>
              </a:ext>
            </a:extLst>
          </p:cNvPr>
          <p:cNvSpPr/>
          <p:nvPr/>
        </p:nvSpPr>
        <p:spPr>
          <a:xfrm>
            <a:off x="7311655" y="3065643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Release the heat shield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22545C-1FEC-4CC8-9725-50D10C78F649}"/>
              </a:ext>
            </a:extLst>
          </p:cNvPr>
          <p:cNvSpPr/>
          <p:nvPr/>
        </p:nvSpPr>
        <p:spPr>
          <a:xfrm>
            <a:off x="5154967" y="3065644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Deploy parachute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09430A-28E6-4460-B1D7-A081F7F64B25}"/>
              </a:ext>
            </a:extLst>
          </p:cNvPr>
          <p:cNvSpPr/>
          <p:nvPr/>
        </p:nvSpPr>
        <p:spPr>
          <a:xfrm>
            <a:off x="2996609" y="3065644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Detect Landing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C94876-EFDC-4DD2-B1FD-1584D7DF58D7}"/>
              </a:ext>
            </a:extLst>
          </p:cNvPr>
          <p:cNvSpPr/>
          <p:nvPr/>
        </p:nvSpPr>
        <p:spPr>
          <a:xfrm>
            <a:off x="839086" y="3065642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Stop all functions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4A8F4B-AA98-4C37-B6A0-0FDE5B3311BE}"/>
              </a:ext>
            </a:extLst>
          </p:cNvPr>
          <p:cNvSpPr/>
          <p:nvPr/>
        </p:nvSpPr>
        <p:spPr>
          <a:xfrm>
            <a:off x="7311655" y="1782717"/>
            <a:ext cx="1375144" cy="730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Detect 500m altitude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623BF-1316-44D5-A52A-14000857D05D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3289004" y="2147766"/>
            <a:ext cx="4323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92CE8-383D-485D-8467-DDAD33D62F49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096538" y="2147766"/>
            <a:ext cx="43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417B0D-56D0-493F-A4CC-43E832000364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6904073" y="2147766"/>
            <a:ext cx="40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1B6103-4079-493E-B3A0-FCA2369DF379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7999227" y="2512814"/>
            <a:ext cx="0" cy="55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66A55-C8BA-414C-80E7-18F6260E3C94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6530111" y="3430692"/>
            <a:ext cx="78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1F3979-DB7C-4224-9798-08AF72149C60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flipH="1">
            <a:off x="4371753" y="3430693"/>
            <a:ext cx="783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E00AB-7AB1-4D5A-9432-3B0217554353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flipH="1" flipV="1">
            <a:off x="2214230" y="3430691"/>
            <a:ext cx="7823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5E1B3B-41E0-4E9C-B1FB-244F8EF16ACF}"/>
              </a:ext>
            </a:extLst>
          </p:cNvPr>
          <p:cNvCxnSpPr>
            <a:endCxn id="10" idx="1"/>
          </p:cNvCxnSpPr>
          <p:nvPr/>
        </p:nvCxnSpPr>
        <p:spPr>
          <a:xfrm>
            <a:off x="1431851" y="2147765"/>
            <a:ext cx="48200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9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Payload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Temperature Sensor </a:t>
            </a:r>
            <a:b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228600" y="1007110"/>
          <a:ext cx="8635450" cy="1827000"/>
        </p:xfrm>
        <a:graphic>
          <a:graphicData uri="http://schemas.openxmlformats.org/drawingml/2006/table">
            <a:tbl>
              <a:tblPr firstRow="1" bandRow="1">
                <a:noFill/>
                <a:tableStyleId>{1C0974DA-C7D2-488B-A03B-77BFCED0A8B5}</a:tableStyleId>
              </a:tblPr>
              <a:tblGrid>
                <a:gridCol w="10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    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Current  Draw @1Hz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Supply Voltage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Resolution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°C</a:t>
                      </a: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Temperature range (</a:t>
                      </a:r>
                      <a:r>
                        <a:rPr lang="en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°C)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(mm)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Cost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($)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MS5611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I2C &amp; SPI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1.5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5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0.01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-40 to 85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18x14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12.23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BMP280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I2C &amp; SPI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1.12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3.3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0.01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-40 to 85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15x12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0.88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730053" y="3151113"/>
            <a:ext cx="1788795" cy="136588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439293" y="3326101"/>
            <a:ext cx="186461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BMP280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382555" y="3724160"/>
            <a:ext cx="500970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Rationale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Already being used as pressure sensor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Has good resolution and sufficient range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9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58" name="Google Shape;758;p79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9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 1 of 4</a:t>
            </a:r>
            <a:endParaRPr dirty="0"/>
          </a:p>
        </p:txBody>
      </p:sp>
      <p:sp>
        <p:nvSpPr>
          <p:cNvPr id="761" name="Google Shape;761;p79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8610600" y="11430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E99818-8CC1-4CDC-B832-ADB8A4D84675}"/>
              </a:ext>
            </a:extLst>
          </p:cNvPr>
          <p:cNvSpPr/>
          <p:nvPr/>
        </p:nvSpPr>
        <p:spPr>
          <a:xfrm>
            <a:off x="538716" y="1112879"/>
            <a:ext cx="878958" cy="55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Power 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BD2822-0C3E-4447-9888-62EDC0B65547}"/>
              </a:ext>
            </a:extLst>
          </p:cNvPr>
          <p:cNvSpPr/>
          <p:nvPr/>
        </p:nvSpPr>
        <p:spPr>
          <a:xfrm>
            <a:off x="1961706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Initialize and set variables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0EFC2-F0C2-46E6-91C5-9E24FE7DFEBD}"/>
              </a:ext>
            </a:extLst>
          </p:cNvPr>
          <p:cNvSpPr/>
          <p:nvPr/>
        </p:nvSpPr>
        <p:spPr>
          <a:xfrm>
            <a:off x="3604436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Read EEPROM for software state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3DC8860-1F80-4C39-9FAF-9C5570731E23}"/>
              </a:ext>
            </a:extLst>
          </p:cNvPr>
          <p:cNvSpPr/>
          <p:nvPr/>
        </p:nvSpPr>
        <p:spPr>
          <a:xfrm>
            <a:off x="7032550" y="831385"/>
            <a:ext cx="1395523" cy="1121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State=0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63CD72-0EE5-4714-9346-9587A67493D3}"/>
              </a:ext>
            </a:extLst>
          </p:cNvPr>
          <p:cNvSpPr/>
          <p:nvPr/>
        </p:nvSpPr>
        <p:spPr>
          <a:xfrm>
            <a:off x="5247166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value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60DC2A-6FE2-4C75-A92A-37C7072D5BC9}"/>
              </a:ext>
            </a:extLst>
          </p:cNvPr>
          <p:cNvSpPr/>
          <p:nvPr/>
        </p:nvSpPr>
        <p:spPr>
          <a:xfrm>
            <a:off x="7095817" y="281274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Calibrate sensor and send data to payload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D60290-04E9-4349-B413-AC60D0B12DBE}"/>
              </a:ext>
            </a:extLst>
          </p:cNvPr>
          <p:cNvSpPr/>
          <p:nvPr/>
        </p:nvSpPr>
        <p:spPr>
          <a:xfrm>
            <a:off x="5247165" y="281274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to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64AA8C-81F2-4201-A8B7-C61D07D1B493}"/>
              </a:ext>
            </a:extLst>
          </p:cNvPr>
          <p:cNvSpPr/>
          <p:nvPr/>
        </p:nvSpPr>
        <p:spPr>
          <a:xfrm>
            <a:off x="3604435" y="281274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Take sensor readings for altitude 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D355AD0-D19A-47A5-B2E3-7C945ADE2153}"/>
              </a:ext>
            </a:extLst>
          </p:cNvPr>
          <p:cNvSpPr/>
          <p:nvPr/>
        </p:nvSpPr>
        <p:spPr>
          <a:xfrm>
            <a:off x="1778476" y="2648606"/>
            <a:ext cx="1472248" cy="10882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Apogee detected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290D11-AD0C-41C0-B8A3-52CE456DC9D6}"/>
              </a:ext>
            </a:extLst>
          </p:cNvPr>
          <p:cNvSpPr/>
          <p:nvPr/>
        </p:nvSpPr>
        <p:spPr>
          <a:xfrm>
            <a:off x="144701" y="281274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to 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D513BB-51D3-4B92-A2D5-2EE6DAF6AACE}"/>
              </a:ext>
            </a:extLst>
          </p:cNvPr>
          <p:cNvSpPr/>
          <p:nvPr/>
        </p:nvSpPr>
        <p:spPr>
          <a:xfrm>
            <a:off x="144701" y="3876805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the state to EEPROM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FE7421-24F8-4722-8B76-C8458D96FE37}"/>
              </a:ext>
            </a:extLst>
          </p:cNvPr>
          <p:cNvSpPr/>
          <p:nvPr/>
        </p:nvSpPr>
        <p:spPr>
          <a:xfrm>
            <a:off x="7095817" y="3876805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Write all data to EEPROM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7C15D6-7053-414F-9D05-16B4E602D3E2}"/>
              </a:ext>
            </a:extLst>
          </p:cNvPr>
          <p:cNvSpPr/>
          <p:nvPr/>
        </p:nvSpPr>
        <p:spPr>
          <a:xfrm>
            <a:off x="5247165" y="388231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the state to EEPROM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4021AE-B961-4419-BA1F-F98FC02F38EF}"/>
              </a:ext>
            </a:extLst>
          </p:cNvPr>
          <p:cNvCxnSpPr>
            <a:endCxn id="5" idx="1"/>
          </p:cNvCxnSpPr>
          <p:nvPr/>
        </p:nvCxnSpPr>
        <p:spPr>
          <a:xfrm>
            <a:off x="1468609" y="1392117"/>
            <a:ext cx="493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587B79-C7EE-40F2-9AFA-6CB2E7F86F3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30693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A14394-DD96-44F4-B96D-CC5C32F9917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873423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29C5E4-9776-4F26-896A-FCBC6A936183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516153" y="1392118"/>
            <a:ext cx="516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6B84EB-8322-4D5D-92A4-B410B97E4EC8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flipH="1">
            <a:off x="7730311" y="1952850"/>
            <a:ext cx="1" cy="85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4638FA-17E6-47E3-91C8-44A180510B0F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6516152" y="3192725"/>
            <a:ext cx="579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14C515-FFED-4F85-8DCB-BEB502F1958F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7730311" y="3572704"/>
            <a:ext cx="0" cy="30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EA65B5-3FB2-49E0-9BC7-55A1B747CAC5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5881659" y="3572704"/>
            <a:ext cx="0" cy="30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8B7138-1229-4A75-B51E-89987C6464EA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4873422" y="3192725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FC7B9E-247D-496B-8260-36487DFCE24C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3250724" y="3192725"/>
            <a:ext cx="35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DB2BD8-8FEF-429D-8205-A227B60ED656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1413688" y="3192725"/>
            <a:ext cx="36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B0EE3D-EBD5-4595-AF35-3AD8DB0FFAF8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79195" y="3572704"/>
            <a:ext cx="0" cy="30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8DA70E-C7A7-4BD3-8BC1-375F8BDBF08B}"/>
              </a:ext>
            </a:extLst>
          </p:cNvPr>
          <p:cNvCxnSpPr>
            <a:stCxn id="20" idx="3"/>
          </p:cNvCxnSpPr>
          <p:nvPr/>
        </p:nvCxnSpPr>
        <p:spPr>
          <a:xfrm>
            <a:off x="1413688" y="4256784"/>
            <a:ext cx="30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7A967C-8ACA-44F2-92D8-220676D2EDD0}"/>
              </a:ext>
            </a:extLst>
          </p:cNvPr>
          <p:cNvCxnSpPr>
            <a:stCxn id="18" idx="2"/>
          </p:cNvCxnSpPr>
          <p:nvPr/>
        </p:nvCxnSpPr>
        <p:spPr>
          <a:xfrm>
            <a:off x="2514600" y="3736844"/>
            <a:ext cx="0" cy="190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32756-CFCD-435B-8FD4-DCEC1FA9084E}"/>
              </a:ext>
            </a:extLst>
          </p:cNvPr>
          <p:cNvCxnSpPr/>
          <p:nvPr/>
        </p:nvCxnSpPr>
        <p:spPr>
          <a:xfrm>
            <a:off x="2514600" y="3926958"/>
            <a:ext cx="1724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DA7BA8-06B9-486A-812F-7EBCB63025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238928" y="3572704"/>
            <a:ext cx="1" cy="35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933648-0DF5-456A-A348-4915C30DCB6D}"/>
              </a:ext>
            </a:extLst>
          </p:cNvPr>
          <p:cNvSpPr txBox="1"/>
          <p:nvPr/>
        </p:nvSpPr>
        <p:spPr>
          <a:xfrm>
            <a:off x="7730310" y="222890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C0A582-980E-4EDA-9C56-D8984BEB83F0}"/>
              </a:ext>
            </a:extLst>
          </p:cNvPr>
          <p:cNvSpPr txBox="1"/>
          <p:nvPr/>
        </p:nvSpPr>
        <p:spPr>
          <a:xfrm>
            <a:off x="1394049" y="285468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D99FAE-9BB3-434A-A401-86AD54D31D67}"/>
              </a:ext>
            </a:extLst>
          </p:cNvPr>
          <p:cNvSpPr txBox="1"/>
          <p:nvPr/>
        </p:nvSpPr>
        <p:spPr>
          <a:xfrm>
            <a:off x="6624001" y="20113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901AC-7C1E-4B6A-987B-A6CF12A4BB7A}"/>
              </a:ext>
            </a:extLst>
          </p:cNvPr>
          <p:cNvSpPr txBox="1"/>
          <p:nvPr/>
        </p:nvSpPr>
        <p:spPr>
          <a:xfrm>
            <a:off x="3165217" y="363204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BC277-4F9A-4342-A191-D403A67668CE}"/>
              </a:ext>
            </a:extLst>
          </p:cNvPr>
          <p:cNvCxnSpPr>
            <a:cxnSpLocks/>
          </p:cNvCxnSpPr>
          <p:nvPr/>
        </p:nvCxnSpPr>
        <p:spPr>
          <a:xfrm>
            <a:off x="7258493" y="1580707"/>
            <a:ext cx="0" cy="72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5779E7E-ABF4-4AAC-9B60-E348FB6952F1}"/>
              </a:ext>
            </a:extLst>
          </p:cNvPr>
          <p:cNvSpPr/>
          <p:nvPr/>
        </p:nvSpPr>
        <p:spPr>
          <a:xfrm>
            <a:off x="5242041" y="2001829"/>
            <a:ext cx="1268987" cy="602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Move on to respective stage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06097F-430A-40D9-BE0C-5720C54C345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6511028" y="2303219"/>
            <a:ext cx="725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9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58" name="Google Shape;758;p79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9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 2 of 4</a:t>
            </a:r>
            <a:endParaRPr dirty="0"/>
          </a:p>
        </p:txBody>
      </p:sp>
      <p:sp>
        <p:nvSpPr>
          <p:cNvPr id="761" name="Google Shape;761;p79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8610600" y="11430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BD2822-0C3E-4447-9888-62EDC0B65547}"/>
              </a:ext>
            </a:extLst>
          </p:cNvPr>
          <p:cNvSpPr/>
          <p:nvPr/>
        </p:nvSpPr>
        <p:spPr>
          <a:xfrm>
            <a:off x="742518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Deploy wings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0EFC2-F0C2-46E6-91C5-9E24FE7DFEBD}"/>
              </a:ext>
            </a:extLst>
          </p:cNvPr>
          <p:cNvSpPr/>
          <p:nvPr/>
        </p:nvSpPr>
        <p:spPr>
          <a:xfrm>
            <a:off x="2385248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Start helical manoeuvre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63CD72-0EE5-4714-9346-9587A67493D3}"/>
              </a:ext>
            </a:extLst>
          </p:cNvPr>
          <p:cNvSpPr/>
          <p:nvPr/>
        </p:nvSpPr>
        <p:spPr>
          <a:xfrm>
            <a:off x="4027978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to 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60DC2A-6FE2-4C75-A92A-37C7072D5BC9}"/>
              </a:ext>
            </a:extLst>
          </p:cNvPr>
          <p:cNvSpPr/>
          <p:nvPr/>
        </p:nvSpPr>
        <p:spPr>
          <a:xfrm>
            <a:off x="7313438" y="1012138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Start telemetry at 1Hz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D60290-04E9-4349-B413-AC60D0B12DBE}"/>
              </a:ext>
            </a:extLst>
          </p:cNvPr>
          <p:cNvSpPr/>
          <p:nvPr/>
        </p:nvSpPr>
        <p:spPr>
          <a:xfrm>
            <a:off x="7313437" y="2401077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Increment packet count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64AA8C-81F2-4201-A8B7-C61D07D1B493}"/>
              </a:ext>
            </a:extLst>
          </p:cNvPr>
          <p:cNvSpPr/>
          <p:nvPr/>
        </p:nvSpPr>
        <p:spPr>
          <a:xfrm>
            <a:off x="5670708" y="240250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all data into EEPROM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D355AD0-D19A-47A5-B2E3-7C945ADE2153}"/>
              </a:ext>
            </a:extLst>
          </p:cNvPr>
          <p:cNvSpPr/>
          <p:nvPr/>
        </p:nvSpPr>
        <p:spPr>
          <a:xfrm>
            <a:off x="3627438" y="2238366"/>
            <a:ext cx="1472248" cy="10882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Altitude &lt;=1510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290D11-AD0C-41C0-B8A3-52CE456DC9D6}"/>
              </a:ext>
            </a:extLst>
          </p:cNvPr>
          <p:cNvSpPr/>
          <p:nvPr/>
        </p:nvSpPr>
        <p:spPr>
          <a:xfrm>
            <a:off x="1672603" y="2401077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to 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D513BB-51D3-4B92-A2D5-2EE6DAF6AACE}"/>
              </a:ext>
            </a:extLst>
          </p:cNvPr>
          <p:cNvSpPr/>
          <p:nvPr/>
        </p:nvSpPr>
        <p:spPr>
          <a:xfrm>
            <a:off x="144700" y="2401077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Record the position at that moment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FE7421-24F8-4722-8B76-C8458D96FE37}"/>
              </a:ext>
            </a:extLst>
          </p:cNvPr>
          <p:cNvSpPr/>
          <p:nvPr/>
        </p:nvSpPr>
        <p:spPr>
          <a:xfrm>
            <a:off x="6909306" y="3717813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Stop powered flight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7C15D6-7053-414F-9D05-16B4E602D3E2}"/>
              </a:ext>
            </a:extLst>
          </p:cNvPr>
          <p:cNvSpPr/>
          <p:nvPr/>
        </p:nvSpPr>
        <p:spPr>
          <a:xfrm>
            <a:off x="3393484" y="3712198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Continue the powered flight for 300m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4021AE-B961-4419-BA1F-F98FC02F38EF}"/>
              </a:ext>
            </a:extLst>
          </p:cNvPr>
          <p:cNvCxnSpPr>
            <a:endCxn id="5" idx="1"/>
          </p:cNvCxnSpPr>
          <p:nvPr/>
        </p:nvCxnSpPr>
        <p:spPr>
          <a:xfrm>
            <a:off x="249421" y="1392117"/>
            <a:ext cx="493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587B79-C7EE-40F2-9AFA-6CB2E7F86F3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11505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A14394-DD96-44F4-B96D-CC5C32F9917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54235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C0A582-980E-4EDA-9C56-D8984BEB83F0}"/>
              </a:ext>
            </a:extLst>
          </p:cNvPr>
          <p:cNvSpPr txBox="1"/>
          <p:nvPr/>
        </p:nvSpPr>
        <p:spPr>
          <a:xfrm>
            <a:off x="3056416" y="250266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901AC-7C1E-4B6A-987B-A6CF12A4BB7A}"/>
              </a:ext>
            </a:extLst>
          </p:cNvPr>
          <p:cNvSpPr txBox="1"/>
          <p:nvPr/>
        </p:nvSpPr>
        <p:spPr>
          <a:xfrm>
            <a:off x="4975890" y="207473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7FF929-4356-4A6B-96B1-557DCA760B0C}"/>
              </a:ext>
            </a:extLst>
          </p:cNvPr>
          <p:cNvSpPr/>
          <p:nvPr/>
        </p:nvSpPr>
        <p:spPr>
          <a:xfrm>
            <a:off x="5670708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the state to EEPROM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475C5D-2988-430A-871D-9DFD82AB8361}"/>
              </a:ext>
            </a:extLst>
          </p:cNvPr>
          <p:cNvCxnSpPr>
            <a:stCxn id="14" idx="3"/>
            <a:endCxn id="46" idx="1"/>
          </p:cNvCxnSpPr>
          <p:nvPr/>
        </p:nvCxnSpPr>
        <p:spPr>
          <a:xfrm>
            <a:off x="5296965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DD29-7B51-4884-BD4C-1EA70052DF1D}"/>
              </a:ext>
            </a:extLst>
          </p:cNvPr>
          <p:cNvCxnSpPr>
            <a:stCxn id="46" idx="3"/>
            <a:endCxn id="15" idx="1"/>
          </p:cNvCxnSpPr>
          <p:nvPr/>
        </p:nvCxnSpPr>
        <p:spPr>
          <a:xfrm flipV="1">
            <a:off x="6939695" y="1392117"/>
            <a:ext cx="373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07B73E-4B35-4FA3-A50A-F3218C9DCD3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7947931" y="1772096"/>
            <a:ext cx="1" cy="62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A1D083-970B-43B7-B4B3-68473DE3FA96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6939695" y="2781056"/>
            <a:ext cx="373742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072A9A-2CC8-4E3F-A883-35CA8FFE1E41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5099686" y="2782485"/>
            <a:ext cx="57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38A504-98BE-446B-AB39-51CA12DDFA77}"/>
              </a:ext>
            </a:extLst>
          </p:cNvPr>
          <p:cNvCxnSpPr>
            <a:endCxn id="19" idx="3"/>
          </p:cNvCxnSpPr>
          <p:nvPr/>
        </p:nvCxnSpPr>
        <p:spPr>
          <a:xfrm flipH="1">
            <a:off x="2941590" y="2781056"/>
            <a:ext cx="685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4EA49A-FCED-45F9-AC2E-672EA2E7CBA2}"/>
              </a:ext>
            </a:extLst>
          </p:cNvPr>
          <p:cNvCxnSpPr>
            <a:stCxn id="18" idx="0"/>
          </p:cNvCxnSpPr>
          <p:nvPr/>
        </p:nvCxnSpPr>
        <p:spPr>
          <a:xfrm flipV="1">
            <a:off x="4363562" y="2086586"/>
            <a:ext cx="0" cy="151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36E279-2E02-4646-B22C-96E3B1E6D75A}"/>
              </a:ext>
            </a:extLst>
          </p:cNvPr>
          <p:cNvCxnSpPr>
            <a:cxnSpLocks/>
          </p:cNvCxnSpPr>
          <p:nvPr/>
        </p:nvCxnSpPr>
        <p:spPr>
          <a:xfrm flipV="1">
            <a:off x="4363562" y="2074738"/>
            <a:ext cx="3180238" cy="11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812D0A-20B3-42A8-B4E6-DBFF202EF829}"/>
              </a:ext>
            </a:extLst>
          </p:cNvPr>
          <p:cNvCxnSpPr/>
          <p:nvPr/>
        </p:nvCxnSpPr>
        <p:spPr>
          <a:xfrm flipV="1">
            <a:off x="7543800" y="1772096"/>
            <a:ext cx="0" cy="31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053EF2D-0F7A-47F1-BB20-B62BE8C72B23}"/>
              </a:ext>
            </a:extLst>
          </p:cNvPr>
          <p:cNvSpPr/>
          <p:nvPr/>
        </p:nvSpPr>
        <p:spPr>
          <a:xfrm>
            <a:off x="144700" y="3717813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Stop helical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manoeuvre 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465A82E-6887-4588-86A1-ED1DB23DB2DC}"/>
              </a:ext>
            </a:extLst>
          </p:cNvPr>
          <p:cNvSpPr/>
          <p:nvPr/>
        </p:nvSpPr>
        <p:spPr>
          <a:xfrm>
            <a:off x="1786196" y="3712198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Start powered flight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FC0C8D96-2D4A-4CD3-9F23-7DCAF878721C}"/>
              </a:ext>
            </a:extLst>
          </p:cNvPr>
          <p:cNvSpPr/>
          <p:nvPr/>
        </p:nvSpPr>
        <p:spPr>
          <a:xfrm>
            <a:off x="4988481" y="3553673"/>
            <a:ext cx="1539910" cy="10882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300m achieved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5203ED1-270F-49A2-8967-B519DD246729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1413687" y="2781056"/>
            <a:ext cx="258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8837C2-B4A9-42B1-9BA6-CA1C9A657ADD}"/>
              </a:ext>
            </a:extLst>
          </p:cNvPr>
          <p:cNvCxnSpPr>
            <a:endCxn id="72" idx="0"/>
          </p:cNvCxnSpPr>
          <p:nvPr/>
        </p:nvCxnSpPr>
        <p:spPr>
          <a:xfrm>
            <a:off x="779193" y="3218121"/>
            <a:ext cx="1" cy="4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74013A-226E-460B-AB83-7BA0BA34C9EB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1413687" y="4092177"/>
            <a:ext cx="372509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493A20A-46B5-47CE-9B26-DB544D5AC58B}"/>
              </a:ext>
            </a:extLst>
          </p:cNvPr>
          <p:cNvCxnSpPr>
            <a:stCxn id="73" idx="3"/>
            <a:endCxn id="22" idx="1"/>
          </p:cNvCxnSpPr>
          <p:nvPr/>
        </p:nvCxnSpPr>
        <p:spPr>
          <a:xfrm>
            <a:off x="3055183" y="4092177"/>
            <a:ext cx="338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A76FC1-BCCF-4FAF-90F7-0864C4096AE4}"/>
              </a:ext>
            </a:extLst>
          </p:cNvPr>
          <p:cNvCxnSpPr>
            <a:stCxn id="22" idx="3"/>
            <a:endCxn id="74" idx="1"/>
          </p:cNvCxnSpPr>
          <p:nvPr/>
        </p:nvCxnSpPr>
        <p:spPr>
          <a:xfrm>
            <a:off x="4662471" y="4092177"/>
            <a:ext cx="326010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FB760B-571D-4DC4-86C8-B48B0CA31AAE}"/>
              </a:ext>
            </a:extLst>
          </p:cNvPr>
          <p:cNvCxnSpPr>
            <a:stCxn id="74" idx="3"/>
            <a:endCxn id="21" idx="1"/>
          </p:cNvCxnSpPr>
          <p:nvPr/>
        </p:nvCxnSpPr>
        <p:spPr>
          <a:xfrm>
            <a:off x="6528391" y="4097792"/>
            <a:ext cx="380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D62AC83-7D2B-47F8-9C5D-375CCA16BCBF}"/>
              </a:ext>
            </a:extLst>
          </p:cNvPr>
          <p:cNvCxnSpPr/>
          <p:nvPr/>
        </p:nvCxnSpPr>
        <p:spPr>
          <a:xfrm>
            <a:off x="8236688" y="4097792"/>
            <a:ext cx="3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3A8830-2F79-4B02-BBE0-BF549778580B}"/>
              </a:ext>
            </a:extLst>
          </p:cNvPr>
          <p:cNvCxnSpPr>
            <a:cxnSpLocks/>
          </p:cNvCxnSpPr>
          <p:nvPr/>
        </p:nvCxnSpPr>
        <p:spPr>
          <a:xfrm>
            <a:off x="1119963" y="3161035"/>
            <a:ext cx="0" cy="306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BA94D1-2300-4D7F-BCA7-A0007BA0BCFA}"/>
              </a:ext>
            </a:extLst>
          </p:cNvPr>
          <p:cNvCxnSpPr/>
          <p:nvPr/>
        </p:nvCxnSpPr>
        <p:spPr>
          <a:xfrm>
            <a:off x="1119963" y="3467967"/>
            <a:ext cx="1394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40B975-9603-40FB-A983-F1B06CD49607}"/>
              </a:ext>
            </a:extLst>
          </p:cNvPr>
          <p:cNvSpPr txBox="1"/>
          <p:nvPr/>
        </p:nvSpPr>
        <p:spPr>
          <a:xfrm>
            <a:off x="2481923" y="3316314"/>
            <a:ext cx="153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Write data to EEPROM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131A900-42E2-4D59-BF04-7BE4A86F5AF4}"/>
              </a:ext>
            </a:extLst>
          </p:cNvPr>
          <p:cNvCxnSpPr>
            <a:stCxn id="74" idx="0"/>
          </p:cNvCxnSpPr>
          <p:nvPr/>
        </p:nvCxnSpPr>
        <p:spPr>
          <a:xfrm flipH="1">
            <a:off x="4451498" y="3553673"/>
            <a:ext cx="1306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1EB9787-1308-4A72-8E34-2ED5890983D0}"/>
              </a:ext>
            </a:extLst>
          </p:cNvPr>
          <p:cNvCxnSpPr/>
          <p:nvPr/>
        </p:nvCxnSpPr>
        <p:spPr>
          <a:xfrm>
            <a:off x="4451498" y="3562535"/>
            <a:ext cx="0" cy="14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120D038-CF45-4771-9538-3B2D6568149C}"/>
              </a:ext>
            </a:extLst>
          </p:cNvPr>
          <p:cNvSpPr txBox="1"/>
          <p:nvPr/>
        </p:nvSpPr>
        <p:spPr>
          <a:xfrm>
            <a:off x="4728351" y="33140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EF0BF5-F175-4495-BBCC-C819D1941031}"/>
              </a:ext>
            </a:extLst>
          </p:cNvPr>
          <p:cNvSpPr txBox="1"/>
          <p:nvPr/>
        </p:nvSpPr>
        <p:spPr>
          <a:xfrm>
            <a:off x="6420509" y="381923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1449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9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58" name="Google Shape;758;p79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9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 3 of 4</a:t>
            </a:r>
            <a:endParaRPr dirty="0"/>
          </a:p>
        </p:txBody>
      </p:sp>
      <p:sp>
        <p:nvSpPr>
          <p:cNvPr id="761" name="Google Shape;761;p79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8610600" y="11430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BD2822-0C3E-4447-9888-62EDC0B65547}"/>
              </a:ext>
            </a:extLst>
          </p:cNvPr>
          <p:cNvSpPr/>
          <p:nvPr/>
        </p:nvSpPr>
        <p:spPr>
          <a:xfrm>
            <a:off x="742518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Release the payload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0EFC2-F0C2-46E6-91C5-9E24FE7DFEBD}"/>
              </a:ext>
            </a:extLst>
          </p:cNvPr>
          <p:cNvSpPr/>
          <p:nvPr/>
        </p:nvSpPr>
        <p:spPr>
          <a:xfrm>
            <a:off x="2385248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Command payload to start telemetry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63CD72-0EE5-4714-9346-9587A67493D3}"/>
              </a:ext>
            </a:extLst>
          </p:cNvPr>
          <p:cNvSpPr/>
          <p:nvPr/>
        </p:nvSpPr>
        <p:spPr>
          <a:xfrm>
            <a:off x="4027978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to 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60DC2A-6FE2-4C75-A92A-37C7072D5BC9}"/>
              </a:ext>
            </a:extLst>
          </p:cNvPr>
          <p:cNvSpPr/>
          <p:nvPr/>
        </p:nvSpPr>
        <p:spPr>
          <a:xfrm>
            <a:off x="7313438" y="1012138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Receive payload telemetry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D60290-04E9-4349-B413-AC60D0B12DBE}"/>
              </a:ext>
            </a:extLst>
          </p:cNvPr>
          <p:cNvSpPr/>
          <p:nvPr/>
        </p:nvSpPr>
        <p:spPr>
          <a:xfrm>
            <a:off x="7313437" y="2401077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Relay it to GCS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64AA8C-81F2-4201-A8B7-C61D07D1B493}"/>
              </a:ext>
            </a:extLst>
          </p:cNvPr>
          <p:cNvSpPr/>
          <p:nvPr/>
        </p:nvSpPr>
        <p:spPr>
          <a:xfrm>
            <a:off x="5670708" y="240250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all data into EEPROM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D355AD0-D19A-47A5-B2E3-7C945ADE2153}"/>
              </a:ext>
            </a:extLst>
          </p:cNvPr>
          <p:cNvSpPr/>
          <p:nvPr/>
        </p:nvSpPr>
        <p:spPr>
          <a:xfrm>
            <a:off x="3627438" y="2238366"/>
            <a:ext cx="1472248" cy="10882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Altitude &lt;5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290D11-AD0C-41C0-B8A3-52CE456DC9D6}"/>
              </a:ext>
            </a:extLst>
          </p:cNvPr>
          <p:cNvSpPr/>
          <p:nvPr/>
        </p:nvSpPr>
        <p:spPr>
          <a:xfrm>
            <a:off x="1672603" y="2401077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to 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D513BB-51D3-4B92-A2D5-2EE6DAF6AACE}"/>
              </a:ext>
            </a:extLst>
          </p:cNvPr>
          <p:cNvSpPr/>
          <p:nvPr/>
        </p:nvSpPr>
        <p:spPr>
          <a:xfrm>
            <a:off x="144700" y="2401077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Stop all functionalities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4021AE-B961-4419-BA1F-F98FC02F38EF}"/>
              </a:ext>
            </a:extLst>
          </p:cNvPr>
          <p:cNvCxnSpPr>
            <a:endCxn id="5" idx="1"/>
          </p:cNvCxnSpPr>
          <p:nvPr/>
        </p:nvCxnSpPr>
        <p:spPr>
          <a:xfrm>
            <a:off x="249421" y="1392117"/>
            <a:ext cx="493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587B79-C7EE-40F2-9AFA-6CB2E7F86F3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11505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A14394-DD96-44F4-B96D-CC5C32F9917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54235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C0A582-980E-4EDA-9C56-D8984BEB83F0}"/>
              </a:ext>
            </a:extLst>
          </p:cNvPr>
          <p:cNvSpPr txBox="1"/>
          <p:nvPr/>
        </p:nvSpPr>
        <p:spPr>
          <a:xfrm>
            <a:off x="3056416" y="250266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7FF929-4356-4A6B-96B1-557DCA760B0C}"/>
              </a:ext>
            </a:extLst>
          </p:cNvPr>
          <p:cNvSpPr/>
          <p:nvPr/>
        </p:nvSpPr>
        <p:spPr>
          <a:xfrm>
            <a:off x="5670708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the state to EEPROM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475C5D-2988-430A-871D-9DFD82AB8361}"/>
              </a:ext>
            </a:extLst>
          </p:cNvPr>
          <p:cNvCxnSpPr>
            <a:stCxn id="14" idx="3"/>
            <a:endCxn id="46" idx="1"/>
          </p:cNvCxnSpPr>
          <p:nvPr/>
        </p:nvCxnSpPr>
        <p:spPr>
          <a:xfrm>
            <a:off x="5296965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DD29-7B51-4884-BD4C-1EA70052DF1D}"/>
              </a:ext>
            </a:extLst>
          </p:cNvPr>
          <p:cNvCxnSpPr>
            <a:stCxn id="46" idx="3"/>
            <a:endCxn id="15" idx="1"/>
          </p:cNvCxnSpPr>
          <p:nvPr/>
        </p:nvCxnSpPr>
        <p:spPr>
          <a:xfrm flipV="1">
            <a:off x="6939695" y="1392117"/>
            <a:ext cx="373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07B73E-4B35-4FA3-A50A-F3218C9DCD3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7947931" y="1772096"/>
            <a:ext cx="1" cy="62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A1D083-970B-43B7-B4B3-68473DE3FA96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6939695" y="2781056"/>
            <a:ext cx="373742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072A9A-2CC8-4E3F-A883-35CA8FFE1E41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5099686" y="2782485"/>
            <a:ext cx="57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38A504-98BE-446B-AB39-51CA12DDFA77}"/>
              </a:ext>
            </a:extLst>
          </p:cNvPr>
          <p:cNvCxnSpPr>
            <a:endCxn id="19" idx="3"/>
          </p:cNvCxnSpPr>
          <p:nvPr/>
        </p:nvCxnSpPr>
        <p:spPr>
          <a:xfrm flipH="1">
            <a:off x="2941590" y="2781056"/>
            <a:ext cx="685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053EF2D-0F7A-47F1-BB20-B62BE8C72B23}"/>
              </a:ext>
            </a:extLst>
          </p:cNvPr>
          <p:cNvSpPr/>
          <p:nvPr/>
        </p:nvSpPr>
        <p:spPr>
          <a:xfrm>
            <a:off x="144700" y="3717813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Activate audio beacon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5203ED1-270F-49A2-8967-B519DD246729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1413687" y="2781056"/>
            <a:ext cx="258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8837C2-B4A9-42B1-9BA6-CA1C9A657ADD}"/>
              </a:ext>
            </a:extLst>
          </p:cNvPr>
          <p:cNvCxnSpPr>
            <a:endCxn id="72" idx="0"/>
          </p:cNvCxnSpPr>
          <p:nvPr/>
        </p:nvCxnSpPr>
        <p:spPr>
          <a:xfrm>
            <a:off x="779193" y="3218121"/>
            <a:ext cx="1" cy="4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C082A8-8D59-4CA5-9C5C-1897F39E1CEC}"/>
              </a:ext>
            </a:extLst>
          </p:cNvPr>
          <p:cNvCxnSpPr>
            <a:stCxn id="18" idx="0"/>
          </p:cNvCxnSpPr>
          <p:nvPr/>
        </p:nvCxnSpPr>
        <p:spPr>
          <a:xfrm>
            <a:off x="4363562" y="2238366"/>
            <a:ext cx="3107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7B52E-5687-4425-A6C6-5CB26F5C780D}"/>
              </a:ext>
            </a:extLst>
          </p:cNvPr>
          <p:cNvCxnSpPr/>
          <p:nvPr/>
        </p:nvCxnSpPr>
        <p:spPr>
          <a:xfrm flipV="1">
            <a:off x="7471144" y="1772096"/>
            <a:ext cx="0" cy="46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D07C204-12A5-4AFA-B043-9910014D55DA}"/>
              </a:ext>
            </a:extLst>
          </p:cNvPr>
          <p:cNvSpPr txBox="1"/>
          <p:nvPr/>
        </p:nvSpPr>
        <p:spPr>
          <a:xfrm>
            <a:off x="5210968" y="19680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D5400-76FB-484C-9CD4-1F144135A16F}"/>
              </a:ext>
            </a:extLst>
          </p:cNvPr>
          <p:cNvSpPr txBox="1"/>
          <p:nvPr/>
        </p:nvSpPr>
        <p:spPr>
          <a:xfrm>
            <a:off x="2968883" y="3909287"/>
            <a:ext cx="48980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 timer based interrupt will be set at 1Hz for the telemetry </a:t>
            </a:r>
          </a:p>
        </p:txBody>
      </p:sp>
    </p:spTree>
    <p:extLst>
      <p:ext uri="{BB962C8B-B14F-4D97-AF65-F5344CB8AC3E}">
        <p14:creationId xmlns:p14="http://schemas.microsoft.com/office/powerpoint/2010/main" val="2673977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9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58" name="Google Shape;758;p79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9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Container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 4 of 4</a:t>
            </a:r>
            <a:endParaRPr dirty="0"/>
          </a:p>
        </p:txBody>
      </p:sp>
      <p:sp>
        <p:nvSpPr>
          <p:cNvPr id="761" name="Google Shape;761;p79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8610600" y="11430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D310A-681E-4857-A0A4-9E4EE8E619B9}"/>
              </a:ext>
            </a:extLst>
          </p:cNvPr>
          <p:cNvSpPr txBox="1"/>
          <p:nvPr/>
        </p:nvSpPr>
        <p:spPr>
          <a:xfrm>
            <a:off x="195641" y="914400"/>
            <a:ext cx="8752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FSW Recovery : </a:t>
            </a:r>
          </a:p>
          <a:p>
            <a:endParaRPr lang="en-IN" dirty="0"/>
          </a:p>
          <a:p>
            <a:r>
              <a:rPr lang="en-IN" dirty="0"/>
              <a:t>All the necessary data for smooth operation of flight software will be stored in the microcontroller’s EEPROM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35ED6A-BF46-4A5C-AE01-9CFAA6A3FEA1}"/>
              </a:ext>
            </a:extLst>
          </p:cNvPr>
          <p:cNvSpPr txBox="1"/>
          <p:nvPr/>
        </p:nvSpPr>
        <p:spPr>
          <a:xfrm>
            <a:off x="195641" y="2074068"/>
            <a:ext cx="445987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stored in EEPROM : </a:t>
            </a:r>
            <a:endParaRPr lang="en-IN" sz="800" b="1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Flight software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Packet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Sensor calibration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Variables controlling sub-stages of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position of carrier at the start of powered flight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4BA3A-43BF-4C6E-ADA9-5EB0574A3B44}"/>
              </a:ext>
            </a:extLst>
          </p:cNvPr>
          <p:cNvSpPr txBox="1"/>
          <p:nvPr/>
        </p:nvSpPr>
        <p:spPr>
          <a:xfrm>
            <a:off x="195641" y="4075211"/>
            <a:ext cx="7511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processor can reset due to software hang, overheating or if the power supply interrupts</a:t>
            </a:r>
          </a:p>
        </p:txBody>
      </p:sp>
    </p:spTree>
    <p:extLst>
      <p:ext uri="{BB962C8B-B14F-4D97-AF65-F5344CB8AC3E}">
        <p14:creationId xmlns:p14="http://schemas.microsoft.com/office/powerpoint/2010/main" val="4251000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0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68" name="Google Shape;768;p80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80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Payload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 1 of 3</a:t>
            </a:r>
            <a:endParaRPr dirty="0"/>
          </a:p>
        </p:txBody>
      </p:sp>
      <p:sp>
        <p:nvSpPr>
          <p:cNvPr id="771" name="Google Shape;771;p80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80"/>
          <p:cNvSpPr/>
          <p:nvPr/>
        </p:nvSpPr>
        <p:spPr>
          <a:xfrm>
            <a:off x="8610600" y="11430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9DC36C8-345A-4B6F-AFBA-D832E67A9B45}"/>
              </a:ext>
            </a:extLst>
          </p:cNvPr>
          <p:cNvSpPr/>
          <p:nvPr/>
        </p:nvSpPr>
        <p:spPr>
          <a:xfrm>
            <a:off x="538716" y="1112879"/>
            <a:ext cx="878958" cy="55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Power ON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1E2AC2F-97B8-45FC-BA39-51F68442C38C}"/>
              </a:ext>
            </a:extLst>
          </p:cNvPr>
          <p:cNvSpPr/>
          <p:nvPr/>
        </p:nvSpPr>
        <p:spPr>
          <a:xfrm>
            <a:off x="1961706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Initialize and set variables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8AB9387-B64E-451B-A015-EC3CADB5EBFF}"/>
              </a:ext>
            </a:extLst>
          </p:cNvPr>
          <p:cNvSpPr/>
          <p:nvPr/>
        </p:nvSpPr>
        <p:spPr>
          <a:xfrm>
            <a:off x="3604436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Read EEPROM for software state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384BBD2-6EBC-471C-A30A-3EBE93FD5224}"/>
              </a:ext>
            </a:extLst>
          </p:cNvPr>
          <p:cNvSpPr/>
          <p:nvPr/>
        </p:nvSpPr>
        <p:spPr>
          <a:xfrm>
            <a:off x="7032550" y="831385"/>
            <a:ext cx="1395523" cy="1121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State=0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606ACE3-9A01-4EEE-BF94-1546E78E5B41}"/>
              </a:ext>
            </a:extLst>
          </p:cNvPr>
          <p:cNvSpPr/>
          <p:nvPr/>
        </p:nvSpPr>
        <p:spPr>
          <a:xfrm>
            <a:off x="5247166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value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ED25D01-CFD4-45C2-A555-3E97D074BD21}"/>
              </a:ext>
            </a:extLst>
          </p:cNvPr>
          <p:cNvSpPr/>
          <p:nvPr/>
        </p:nvSpPr>
        <p:spPr>
          <a:xfrm>
            <a:off x="7095817" y="281274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Receive calibration data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1239B13-94BF-4454-A3F0-1EB767927F82}"/>
              </a:ext>
            </a:extLst>
          </p:cNvPr>
          <p:cNvSpPr/>
          <p:nvPr/>
        </p:nvSpPr>
        <p:spPr>
          <a:xfrm>
            <a:off x="5247165" y="281274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to 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7020A9-DA92-4DC2-8CE2-A5D3EFC8EAA8}"/>
              </a:ext>
            </a:extLst>
          </p:cNvPr>
          <p:cNvSpPr/>
          <p:nvPr/>
        </p:nvSpPr>
        <p:spPr>
          <a:xfrm>
            <a:off x="3604435" y="281274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Wait for START command from carrier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6DC6B576-3897-4D5C-8762-7D055A05A27D}"/>
              </a:ext>
            </a:extLst>
          </p:cNvPr>
          <p:cNvSpPr/>
          <p:nvPr/>
        </p:nvSpPr>
        <p:spPr>
          <a:xfrm>
            <a:off x="1778476" y="2648606"/>
            <a:ext cx="1472248" cy="10882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“START”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37897E6-6EBD-4FC8-A66D-5D27F8DDD7F5}"/>
              </a:ext>
            </a:extLst>
          </p:cNvPr>
          <p:cNvSpPr/>
          <p:nvPr/>
        </p:nvSpPr>
        <p:spPr>
          <a:xfrm>
            <a:off x="144701" y="2812746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Set software state to 2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F0E3F7D-57DC-41FF-A1F0-B7CA3A84AFD2}"/>
              </a:ext>
            </a:extLst>
          </p:cNvPr>
          <p:cNvSpPr/>
          <p:nvPr/>
        </p:nvSpPr>
        <p:spPr>
          <a:xfrm>
            <a:off x="144701" y="3876805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the state to EEPROM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CD5B493-E0E6-4769-87EB-C524CED69CE4}"/>
              </a:ext>
            </a:extLst>
          </p:cNvPr>
          <p:cNvSpPr/>
          <p:nvPr/>
        </p:nvSpPr>
        <p:spPr>
          <a:xfrm>
            <a:off x="7095817" y="3876805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Write all data to EEPROM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5D70B14-DD2E-48C1-9FAE-96656B8D15B0}"/>
              </a:ext>
            </a:extLst>
          </p:cNvPr>
          <p:cNvSpPr/>
          <p:nvPr/>
        </p:nvSpPr>
        <p:spPr>
          <a:xfrm>
            <a:off x="5247165" y="388231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the state to EEPROM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6C21CD-7353-4DA1-877C-B8DEEE301C31}"/>
              </a:ext>
            </a:extLst>
          </p:cNvPr>
          <p:cNvCxnSpPr>
            <a:endCxn id="85" idx="1"/>
          </p:cNvCxnSpPr>
          <p:nvPr/>
        </p:nvCxnSpPr>
        <p:spPr>
          <a:xfrm>
            <a:off x="1468609" y="1392117"/>
            <a:ext cx="493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6ADF9AD-9735-4E81-8BF3-7015C006131F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3230693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3913760-3ADE-4990-865F-1058C303E833}"/>
              </a:ext>
            </a:extLst>
          </p:cNvPr>
          <p:cNvCxnSpPr>
            <a:stCxn id="86" idx="3"/>
            <a:endCxn id="88" idx="1"/>
          </p:cNvCxnSpPr>
          <p:nvPr/>
        </p:nvCxnSpPr>
        <p:spPr>
          <a:xfrm>
            <a:off x="4873423" y="1392118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36CB35-51C1-4875-9E5F-6061CE7106F9}"/>
              </a:ext>
            </a:extLst>
          </p:cNvPr>
          <p:cNvCxnSpPr>
            <a:stCxn id="88" idx="3"/>
            <a:endCxn id="87" idx="1"/>
          </p:cNvCxnSpPr>
          <p:nvPr/>
        </p:nvCxnSpPr>
        <p:spPr>
          <a:xfrm>
            <a:off x="6516153" y="1392118"/>
            <a:ext cx="516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FFBC0D3-E5CE-4E3B-BD0C-47D8A1D66758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 flipH="1">
            <a:off x="7730311" y="1952850"/>
            <a:ext cx="1" cy="85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64C363B-9C8C-4C27-B0F7-ACB36C963FCD}"/>
              </a:ext>
            </a:extLst>
          </p:cNvPr>
          <p:cNvCxnSpPr>
            <a:stCxn id="89" idx="1"/>
            <a:endCxn id="90" idx="3"/>
          </p:cNvCxnSpPr>
          <p:nvPr/>
        </p:nvCxnSpPr>
        <p:spPr>
          <a:xfrm flipH="1">
            <a:off x="6516152" y="3192725"/>
            <a:ext cx="579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61538B-49FE-4F75-AA3E-3E53456A7BD7}"/>
              </a:ext>
            </a:extLst>
          </p:cNvPr>
          <p:cNvCxnSpPr>
            <a:stCxn id="89" idx="2"/>
            <a:endCxn id="95" idx="0"/>
          </p:cNvCxnSpPr>
          <p:nvPr/>
        </p:nvCxnSpPr>
        <p:spPr>
          <a:xfrm>
            <a:off x="7730311" y="3572704"/>
            <a:ext cx="0" cy="30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5F25EA4-7239-422F-9E0F-6FEEB1B23D55}"/>
              </a:ext>
            </a:extLst>
          </p:cNvPr>
          <p:cNvCxnSpPr>
            <a:stCxn id="90" idx="2"/>
            <a:endCxn id="96" idx="0"/>
          </p:cNvCxnSpPr>
          <p:nvPr/>
        </p:nvCxnSpPr>
        <p:spPr>
          <a:xfrm>
            <a:off x="5881659" y="3572704"/>
            <a:ext cx="0" cy="30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DC4706-4845-4F69-9D07-3022DE7C560C}"/>
              </a:ext>
            </a:extLst>
          </p:cNvPr>
          <p:cNvCxnSpPr>
            <a:stCxn id="90" idx="1"/>
            <a:endCxn id="91" idx="3"/>
          </p:cNvCxnSpPr>
          <p:nvPr/>
        </p:nvCxnSpPr>
        <p:spPr>
          <a:xfrm flipH="1">
            <a:off x="4873422" y="3192725"/>
            <a:ext cx="37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A479C03-0488-4411-8EE1-932A8B658C1A}"/>
              </a:ext>
            </a:extLst>
          </p:cNvPr>
          <p:cNvCxnSpPr>
            <a:cxnSpLocks/>
            <a:stCxn id="91" idx="1"/>
            <a:endCxn id="92" idx="3"/>
          </p:cNvCxnSpPr>
          <p:nvPr/>
        </p:nvCxnSpPr>
        <p:spPr>
          <a:xfrm flipH="1">
            <a:off x="3250724" y="3192725"/>
            <a:ext cx="35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96856D0-BC76-4A41-AFDE-E74CB0537448}"/>
              </a:ext>
            </a:extLst>
          </p:cNvPr>
          <p:cNvCxnSpPr>
            <a:stCxn id="92" idx="1"/>
            <a:endCxn id="93" idx="3"/>
          </p:cNvCxnSpPr>
          <p:nvPr/>
        </p:nvCxnSpPr>
        <p:spPr>
          <a:xfrm flipH="1">
            <a:off x="1413688" y="3192725"/>
            <a:ext cx="36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4F5E037-9A37-4837-B287-D13A00592549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779195" y="3572704"/>
            <a:ext cx="0" cy="30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35436F-D056-49B6-9525-556C36B29176}"/>
              </a:ext>
            </a:extLst>
          </p:cNvPr>
          <p:cNvCxnSpPr>
            <a:stCxn id="94" idx="3"/>
          </p:cNvCxnSpPr>
          <p:nvPr/>
        </p:nvCxnSpPr>
        <p:spPr>
          <a:xfrm>
            <a:off x="1413688" y="4256784"/>
            <a:ext cx="30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EEFAFD-BDD7-454A-B609-57EF2A1379C8}"/>
              </a:ext>
            </a:extLst>
          </p:cNvPr>
          <p:cNvCxnSpPr>
            <a:stCxn id="92" idx="2"/>
          </p:cNvCxnSpPr>
          <p:nvPr/>
        </p:nvCxnSpPr>
        <p:spPr>
          <a:xfrm>
            <a:off x="2514600" y="3736844"/>
            <a:ext cx="0" cy="190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34128B2-E156-4B19-8CF6-63A84B9EBDC1}"/>
              </a:ext>
            </a:extLst>
          </p:cNvPr>
          <p:cNvCxnSpPr/>
          <p:nvPr/>
        </p:nvCxnSpPr>
        <p:spPr>
          <a:xfrm>
            <a:off x="2514600" y="3926958"/>
            <a:ext cx="1724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84D6C0-F52D-49F0-A75B-0BF4544FE34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4238928" y="3572704"/>
            <a:ext cx="1" cy="35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98583B0-86A1-41F2-9C76-5A615748DFBD}"/>
              </a:ext>
            </a:extLst>
          </p:cNvPr>
          <p:cNvSpPr txBox="1"/>
          <p:nvPr/>
        </p:nvSpPr>
        <p:spPr>
          <a:xfrm>
            <a:off x="7730310" y="222890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9157CB6-CC5D-4F50-A9C8-23AE96E29146}"/>
              </a:ext>
            </a:extLst>
          </p:cNvPr>
          <p:cNvSpPr txBox="1"/>
          <p:nvPr/>
        </p:nvSpPr>
        <p:spPr>
          <a:xfrm>
            <a:off x="1394049" y="285468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0531D9-D90D-4684-AE24-70990134746F}"/>
              </a:ext>
            </a:extLst>
          </p:cNvPr>
          <p:cNvSpPr txBox="1"/>
          <p:nvPr/>
        </p:nvSpPr>
        <p:spPr>
          <a:xfrm>
            <a:off x="6624001" y="20113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80923D-1576-4049-A8EA-BC96B50B39DF}"/>
              </a:ext>
            </a:extLst>
          </p:cNvPr>
          <p:cNvSpPr txBox="1"/>
          <p:nvPr/>
        </p:nvSpPr>
        <p:spPr>
          <a:xfrm>
            <a:off x="3165217" y="363204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5E1D94D-C618-4262-BA50-5B5494591E87}"/>
              </a:ext>
            </a:extLst>
          </p:cNvPr>
          <p:cNvCxnSpPr>
            <a:cxnSpLocks/>
          </p:cNvCxnSpPr>
          <p:nvPr/>
        </p:nvCxnSpPr>
        <p:spPr>
          <a:xfrm>
            <a:off x="7258493" y="1580707"/>
            <a:ext cx="0" cy="72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E2870CF-DD41-4256-AC13-41A78E46DAC0}"/>
              </a:ext>
            </a:extLst>
          </p:cNvPr>
          <p:cNvSpPr/>
          <p:nvPr/>
        </p:nvSpPr>
        <p:spPr>
          <a:xfrm>
            <a:off x="5242041" y="2001829"/>
            <a:ext cx="1268987" cy="602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Move on to respective stage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A7F98B0-3466-42D8-8F0F-3B13C9FD1472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6511028" y="2303219"/>
            <a:ext cx="725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0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68" name="Google Shape;768;p80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80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Payload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 2 of 3</a:t>
            </a:r>
            <a:endParaRPr dirty="0"/>
          </a:p>
        </p:txBody>
      </p:sp>
      <p:sp>
        <p:nvSpPr>
          <p:cNvPr id="771" name="Google Shape;771;p80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80"/>
          <p:cNvSpPr/>
          <p:nvPr/>
        </p:nvSpPr>
        <p:spPr>
          <a:xfrm>
            <a:off x="8610600" y="11430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1E2AC2F-97B8-45FC-BA39-51F68442C38C}"/>
              </a:ext>
            </a:extLst>
          </p:cNvPr>
          <p:cNvSpPr/>
          <p:nvPr/>
        </p:nvSpPr>
        <p:spPr>
          <a:xfrm>
            <a:off x="939926" y="101213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Start telemetry at 1Hz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384BBD2-6EBC-471C-A30A-3EBE93FD5224}"/>
              </a:ext>
            </a:extLst>
          </p:cNvPr>
          <p:cNvSpPr/>
          <p:nvPr/>
        </p:nvSpPr>
        <p:spPr>
          <a:xfrm>
            <a:off x="2881351" y="829310"/>
            <a:ext cx="1395523" cy="1121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altitude&lt;=500m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ED25D01-CFD4-45C2-A555-3E97D074BD21}"/>
              </a:ext>
            </a:extLst>
          </p:cNvPr>
          <p:cNvSpPr/>
          <p:nvPr/>
        </p:nvSpPr>
        <p:spPr>
          <a:xfrm>
            <a:off x="4949311" y="2570167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Continue telemetry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CD5B493-E0E6-4769-87EB-C524CED69CE4}"/>
              </a:ext>
            </a:extLst>
          </p:cNvPr>
          <p:cNvSpPr/>
          <p:nvPr/>
        </p:nvSpPr>
        <p:spPr>
          <a:xfrm>
            <a:off x="3045830" y="3800869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all data to EEPROM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6C21CD-7353-4DA1-877C-B8DEEE301C31}"/>
              </a:ext>
            </a:extLst>
          </p:cNvPr>
          <p:cNvCxnSpPr>
            <a:endCxn id="85" idx="1"/>
          </p:cNvCxnSpPr>
          <p:nvPr/>
        </p:nvCxnSpPr>
        <p:spPr>
          <a:xfrm>
            <a:off x="446829" y="1392117"/>
            <a:ext cx="493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98583B0-86A1-41F2-9C76-5A615748DFBD}"/>
              </a:ext>
            </a:extLst>
          </p:cNvPr>
          <p:cNvSpPr txBox="1"/>
          <p:nvPr/>
        </p:nvSpPr>
        <p:spPr>
          <a:xfrm>
            <a:off x="4258505" y="1131032"/>
            <a:ext cx="49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0531D9-D90D-4684-AE24-70990134746F}"/>
              </a:ext>
            </a:extLst>
          </p:cNvPr>
          <p:cNvSpPr txBox="1"/>
          <p:nvPr/>
        </p:nvSpPr>
        <p:spPr>
          <a:xfrm>
            <a:off x="2301596" y="181509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052E873-91FC-4C5B-B033-88E14F0F99B4}"/>
              </a:ext>
            </a:extLst>
          </p:cNvPr>
          <p:cNvSpPr/>
          <p:nvPr/>
        </p:nvSpPr>
        <p:spPr>
          <a:xfrm>
            <a:off x="4949312" y="1014661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Release the heat shield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35996F4-2D1F-4764-B9E7-1BDBAB776822}"/>
              </a:ext>
            </a:extLst>
          </p:cNvPr>
          <p:cNvSpPr/>
          <p:nvPr/>
        </p:nvSpPr>
        <p:spPr>
          <a:xfrm>
            <a:off x="6890735" y="1005148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Deploy the parachute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660C5042-DB5D-481F-85B0-1366DAA3AA99}"/>
              </a:ext>
            </a:extLst>
          </p:cNvPr>
          <p:cNvSpPr/>
          <p:nvPr/>
        </p:nvSpPr>
        <p:spPr>
          <a:xfrm>
            <a:off x="1013559" y="2374339"/>
            <a:ext cx="1395523" cy="1121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If altitude&lt;=5m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A6158FF-B613-448C-B568-D15A078640BC}"/>
              </a:ext>
            </a:extLst>
          </p:cNvPr>
          <p:cNvSpPr/>
          <p:nvPr/>
        </p:nvSpPr>
        <p:spPr>
          <a:xfrm>
            <a:off x="1076826" y="3851538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Stop all functionalities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40B3A5-4B43-45E6-ABAD-7BDEF3B49459}"/>
              </a:ext>
            </a:extLst>
          </p:cNvPr>
          <p:cNvSpPr/>
          <p:nvPr/>
        </p:nvSpPr>
        <p:spPr>
          <a:xfrm>
            <a:off x="6890736" y="2570167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Update the state to EEPROM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F8FEC9-2E7C-4238-9675-B773E30EDB53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2208913" y="1390043"/>
            <a:ext cx="672438" cy="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70B8C-F577-42C3-A3B3-D680B683F84D}"/>
              </a:ext>
            </a:extLst>
          </p:cNvPr>
          <p:cNvCxnSpPr>
            <a:stCxn id="87" idx="3"/>
          </p:cNvCxnSpPr>
          <p:nvPr/>
        </p:nvCxnSpPr>
        <p:spPr>
          <a:xfrm>
            <a:off x="4276874" y="1390043"/>
            <a:ext cx="599926" cy="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663B6-2654-43A9-92B9-A2DDA1EB8541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 flipV="1">
            <a:off x="6218299" y="1385127"/>
            <a:ext cx="672436" cy="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F2380C-444D-4DFF-8A2E-78CBC54AA97A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7525229" y="1765106"/>
            <a:ext cx="1" cy="80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12E2CF-5BE5-4CD0-840D-1A1A58BEC8BD}"/>
              </a:ext>
            </a:extLst>
          </p:cNvPr>
          <p:cNvCxnSpPr>
            <a:stCxn id="53" idx="1"/>
            <a:endCxn id="89" idx="3"/>
          </p:cNvCxnSpPr>
          <p:nvPr/>
        </p:nvCxnSpPr>
        <p:spPr>
          <a:xfrm flipH="1">
            <a:off x="6218298" y="2950146"/>
            <a:ext cx="672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AA764D-7E5F-42BA-A3BB-5F6AE113748F}"/>
              </a:ext>
            </a:extLst>
          </p:cNvPr>
          <p:cNvCxnSpPr>
            <a:stCxn id="87" idx="2"/>
          </p:cNvCxnSpPr>
          <p:nvPr/>
        </p:nvCxnSpPr>
        <p:spPr>
          <a:xfrm flipH="1">
            <a:off x="3575905" y="1950775"/>
            <a:ext cx="3208" cy="104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771A61-6CB1-48B5-9979-6F9BAD01238F}"/>
              </a:ext>
            </a:extLst>
          </p:cNvPr>
          <p:cNvCxnSpPr/>
          <p:nvPr/>
        </p:nvCxnSpPr>
        <p:spPr>
          <a:xfrm flipH="1">
            <a:off x="1574418" y="2055628"/>
            <a:ext cx="200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82186-FC7D-4B7B-8186-A3449AFFB61D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1574418" y="1772097"/>
            <a:ext cx="2" cy="2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DE8C50-9698-44EF-BBD4-C369DACBED5D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1711320" y="2270423"/>
            <a:ext cx="1" cy="103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1E384E-D525-4009-BE32-2B21964F20C4}"/>
              </a:ext>
            </a:extLst>
          </p:cNvPr>
          <p:cNvCxnSpPr>
            <a:cxnSpLocks/>
          </p:cNvCxnSpPr>
          <p:nvPr/>
        </p:nvCxnSpPr>
        <p:spPr>
          <a:xfrm>
            <a:off x="1711320" y="2270423"/>
            <a:ext cx="3872484" cy="2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426B71-27CF-4C28-A64B-9E09589927C2}"/>
              </a:ext>
            </a:extLst>
          </p:cNvPr>
          <p:cNvCxnSpPr>
            <a:endCxn id="89" idx="0"/>
          </p:cNvCxnSpPr>
          <p:nvPr/>
        </p:nvCxnSpPr>
        <p:spPr>
          <a:xfrm>
            <a:off x="5583804" y="2273245"/>
            <a:ext cx="1" cy="29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7BB9D54-5230-4951-B8F7-2B80B720E74D}"/>
              </a:ext>
            </a:extLst>
          </p:cNvPr>
          <p:cNvSpPr txBox="1"/>
          <p:nvPr/>
        </p:nvSpPr>
        <p:spPr>
          <a:xfrm>
            <a:off x="4276873" y="205171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7D518B4-6ED6-4858-ADBE-3879656CC4AD}"/>
              </a:ext>
            </a:extLst>
          </p:cNvPr>
          <p:cNvSpPr txBox="1"/>
          <p:nvPr/>
        </p:nvSpPr>
        <p:spPr>
          <a:xfrm>
            <a:off x="1693305" y="3481302"/>
            <a:ext cx="49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0A367CA-79B9-4713-93FE-1D16A2D9BA88}"/>
              </a:ext>
            </a:extLst>
          </p:cNvPr>
          <p:cNvSpPr/>
          <p:nvPr/>
        </p:nvSpPr>
        <p:spPr>
          <a:xfrm>
            <a:off x="3045830" y="2567122"/>
            <a:ext cx="1268987" cy="75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Increment packet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C4B460-F2F6-4F4E-955F-DE0C8B0A9589}"/>
              </a:ext>
            </a:extLst>
          </p:cNvPr>
          <p:cNvCxnSpPr>
            <a:stCxn id="89" idx="1"/>
            <a:endCxn id="122" idx="3"/>
          </p:cNvCxnSpPr>
          <p:nvPr/>
        </p:nvCxnSpPr>
        <p:spPr>
          <a:xfrm flipH="1" flipV="1">
            <a:off x="4314817" y="2947101"/>
            <a:ext cx="634494" cy="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77311-075F-4A04-B7FC-BF45E8E915B0}"/>
              </a:ext>
            </a:extLst>
          </p:cNvPr>
          <p:cNvCxnSpPr/>
          <p:nvPr/>
        </p:nvCxnSpPr>
        <p:spPr>
          <a:xfrm flipH="1">
            <a:off x="2459665" y="2947101"/>
            <a:ext cx="51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30DBC9-B9EE-491F-AC8B-4202D2CE3A56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H="1">
            <a:off x="1711320" y="3495804"/>
            <a:ext cx="1" cy="3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ABA89E-2919-4DE9-B5A1-C7BFD82B400A}"/>
              </a:ext>
            </a:extLst>
          </p:cNvPr>
          <p:cNvCxnSpPr>
            <a:stCxn id="122" idx="2"/>
            <a:endCxn id="95" idx="0"/>
          </p:cNvCxnSpPr>
          <p:nvPr/>
        </p:nvCxnSpPr>
        <p:spPr>
          <a:xfrm>
            <a:off x="3680324" y="3327080"/>
            <a:ext cx="0" cy="47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16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0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68" name="Google Shape;768;p80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80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dirty="0"/>
              <a:t>Payload</a:t>
            </a:r>
            <a:r>
              <a:rPr lang="en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 3 of 3</a:t>
            </a:r>
            <a:endParaRPr dirty="0"/>
          </a:p>
        </p:txBody>
      </p:sp>
      <p:sp>
        <p:nvSpPr>
          <p:cNvPr id="771" name="Google Shape;771;p80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80"/>
          <p:cNvSpPr/>
          <p:nvPr/>
        </p:nvSpPr>
        <p:spPr>
          <a:xfrm>
            <a:off x="8610600" y="11430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720CB1-0683-48DE-9027-94AF6CEE324D}"/>
              </a:ext>
            </a:extLst>
          </p:cNvPr>
          <p:cNvSpPr txBox="1"/>
          <p:nvPr/>
        </p:nvSpPr>
        <p:spPr>
          <a:xfrm>
            <a:off x="195641" y="914400"/>
            <a:ext cx="8752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FSW Recovery : </a:t>
            </a:r>
          </a:p>
          <a:p>
            <a:endParaRPr lang="en-IN" dirty="0"/>
          </a:p>
          <a:p>
            <a:r>
              <a:rPr lang="en-IN" dirty="0"/>
              <a:t>All the necessary data for smooth operation of flight software will be stored in the microcontroller’s EEPROM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E155C-479C-4AFD-8F72-4730FD95721C}"/>
              </a:ext>
            </a:extLst>
          </p:cNvPr>
          <p:cNvSpPr txBox="1"/>
          <p:nvPr/>
        </p:nvSpPr>
        <p:spPr>
          <a:xfrm>
            <a:off x="195641" y="2074068"/>
            <a:ext cx="23647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stored in EEPROM : </a:t>
            </a:r>
            <a:endParaRPr lang="en-IN" sz="800" b="1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Flight software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Packet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Sensor calibration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1895E4-5043-47D8-B731-504FE2023F33}"/>
              </a:ext>
            </a:extLst>
          </p:cNvPr>
          <p:cNvSpPr txBox="1"/>
          <p:nvPr/>
        </p:nvSpPr>
        <p:spPr>
          <a:xfrm>
            <a:off x="179692" y="3896796"/>
            <a:ext cx="7511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processor can reset due to software hang, overheating or if the power supply interrupts</a:t>
            </a:r>
          </a:p>
        </p:txBody>
      </p:sp>
    </p:spTree>
    <p:extLst>
      <p:ext uri="{BB962C8B-B14F-4D97-AF65-F5344CB8AC3E}">
        <p14:creationId xmlns:p14="http://schemas.microsoft.com/office/powerpoint/2010/main" val="499962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1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78" name="Google Shape;778;p81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81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Development Plan</a:t>
            </a:r>
            <a:endParaRPr/>
          </a:p>
        </p:txBody>
      </p:sp>
      <p:sp>
        <p:nvSpPr>
          <p:cNvPr id="781" name="Google Shape;781;p81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81"/>
          <p:cNvSpPr/>
          <p:nvPr/>
        </p:nvSpPr>
        <p:spPr>
          <a:xfrm>
            <a:off x="8610600" y="114300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DB054-F79F-4ADC-BA47-247653DDC389}"/>
              </a:ext>
            </a:extLst>
          </p:cNvPr>
          <p:cNvSpPr txBox="1"/>
          <p:nvPr/>
        </p:nvSpPr>
        <p:spPr>
          <a:xfrm>
            <a:off x="489098" y="1197935"/>
            <a:ext cx="5150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Prototype and Prototyping environment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sensors will be tested separately on breadboard 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Arduino IDE will be used to develop the software and test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 stream will be checked on Arduino Serial Monitor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AF22D-7D97-452B-860F-880BB8D1006B}"/>
              </a:ext>
            </a:extLst>
          </p:cNvPr>
          <p:cNvSpPr txBox="1"/>
          <p:nvPr/>
        </p:nvSpPr>
        <p:spPr>
          <a:xfrm>
            <a:off x="489098" y="2803939"/>
            <a:ext cx="710963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Test methodology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sensors will be tested via breadboard and the values will be monitored using the </a:t>
            </a:r>
          </a:p>
          <a:p>
            <a:r>
              <a:rPr lang="en-IN" dirty="0"/>
              <a:t>      Serial monitor of Arduino 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Release mechanisms of wings, payload and heat shield will be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recovery algorithm will be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of XBee will be tested by separating them at appropriate distances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2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89" name="Google Shape;789;p82"/>
          <p:cNvSpPr txBox="1">
            <a:spLocks noGrp="1"/>
          </p:cNvSpPr>
          <p:nvPr>
            <p:ph type="sldNum" idx="12"/>
          </p:nvPr>
        </p:nvSpPr>
        <p:spPr>
          <a:xfrm>
            <a:off x="8001000" y="4857750"/>
            <a:ext cx="685799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Ground Control System (GCS) Design</a:t>
            </a:r>
            <a:endParaRPr/>
          </a:p>
        </p:txBody>
      </p:sp>
      <p:sp>
        <p:nvSpPr>
          <p:cNvPr id="791" name="Google Shape;791;p82"/>
          <p:cNvSpPr txBox="1">
            <a:spLocks noGrp="1"/>
          </p:cNvSpPr>
          <p:nvPr>
            <p:ph type="subTitle" idx="1"/>
          </p:nvPr>
        </p:nvSpPr>
        <p:spPr>
          <a:xfrm>
            <a:off x="1371600" y="3257550"/>
            <a:ext cx="6400799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Aniruddh Pandey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3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97" name="Google Shape;797;p83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83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Overview</a:t>
            </a:r>
            <a:endParaRPr/>
          </a:p>
        </p:txBody>
      </p:sp>
      <p:sp>
        <p:nvSpPr>
          <p:cNvPr id="800" name="Google Shape;800;p83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83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FB3FC-C2E9-4143-A1AE-A60CC3DA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6" y="3446885"/>
            <a:ext cx="1284710" cy="344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E9C6C-9BE6-45F4-BD41-B941FD89A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552" y="3175440"/>
            <a:ext cx="995414" cy="898824"/>
          </a:xfrm>
          <a:prstGeom prst="rect">
            <a:avLst/>
          </a:prstGeom>
        </p:spPr>
      </p:pic>
      <p:pic>
        <p:nvPicPr>
          <p:cNvPr id="14" name="Google Shape;659;p70">
            <a:extLst>
              <a:ext uri="{FF2B5EF4-FFF2-40B4-BE49-F238E27FC236}">
                <a16:creationId xmlns:a16="http://schemas.microsoft.com/office/drawing/2014/main" id="{074A7A3A-531C-45F0-941F-33FFA3E80AB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5711" y="872309"/>
            <a:ext cx="790043" cy="103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59;p70">
            <a:extLst>
              <a:ext uri="{FF2B5EF4-FFF2-40B4-BE49-F238E27FC236}">
                <a16:creationId xmlns:a16="http://schemas.microsoft.com/office/drawing/2014/main" id="{B67BA2DD-EFDD-4D03-B0FA-08373512A2F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0154" y="878112"/>
            <a:ext cx="790042" cy="103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aptop simple cartoon clean by GeoGo | 3DOcean">
            <a:extLst>
              <a:ext uri="{FF2B5EF4-FFF2-40B4-BE49-F238E27FC236}">
                <a16:creationId xmlns:a16="http://schemas.microsoft.com/office/drawing/2014/main" id="{7166394A-3F41-4DA3-B85C-158AADC1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27" y="2889878"/>
            <a:ext cx="1658679" cy="16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456F4-3434-4A5C-8B4A-8562F80D912A}"/>
              </a:ext>
            </a:extLst>
          </p:cNvPr>
          <p:cNvCxnSpPr/>
          <p:nvPr/>
        </p:nvCxnSpPr>
        <p:spPr>
          <a:xfrm>
            <a:off x="3100195" y="1311349"/>
            <a:ext cx="267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83DB83-711B-41C3-829A-E88A2E793EA8}"/>
              </a:ext>
            </a:extLst>
          </p:cNvPr>
          <p:cNvCxnSpPr/>
          <p:nvPr/>
        </p:nvCxnSpPr>
        <p:spPr>
          <a:xfrm flipH="1">
            <a:off x="3079562" y="1573619"/>
            <a:ext cx="267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8843B-8819-4D07-BBAD-0C9504C964AA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1645181"/>
            <a:ext cx="709954" cy="5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50F34-66F6-4585-9420-8F93E1E09C80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4571999" y="3711788"/>
            <a:ext cx="610528" cy="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47C79D-FDBF-4D5F-81D9-90C40D32C766}"/>
              </a:ext>
            </a:extLst>
          </p:cNvPr>
          <p:cNvSpPr txBox="1"/>
          <p:nvPr/>
        </p:nvSpPr>
        <p:spPr>
          <a:xfrm>
            <a:off x="7082941" y="1121961"/>
            <a:ext cx="160385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Science Payload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61E151-FA4F-4C72-A9A7-8217F12FD826}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flipH="1">
            <a:off x="6565754" y="1383571"/>
            <a:ext cx="517187" cy="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29E55B-9DE6-4463-B4E7-80A6303BC0BB}"/>
              </a:ext>
            </a:extLst>
          </p:cNvPr>
          <p:cNvSpPr txBox="1"/>
          <p:nvPr/>
        </p:nvSpPr>
        <p:spPr>
          <a:xfrm>
            <a:off x="7235342" y="3363242"/>
            <a:ext cx="160385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.csv files and graph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620F50-4B98-4A69-825E-522572C14912}"/>
              </a:ext>
            </a:extLst>
          </p:cNvPr>
          <p:cNvSpPr txBox="1"/>
          <p:nvPr/>
        </p:nvSpPr>
        <p:spPr>
          <a:xfrm>
            <a:off x="2290191" y="4007382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GCS XBee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298BDE-DB3A-4EFE-B4C7-E5FD443459E8}"/>
              </a:ext>
            </a:extLst>
          </p:cNvPr>
          <p:cNvSpPr txBox="1"/>
          <p:nvPr/>
        </p:nvSpPr>
        <p:spPr>
          <a:xfrm>
            <a:off x="5699288" y="428438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GCS GUI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C0F21D-66BD-4DC9-8988-025F25808B41}"/>
              </a:ext>
            </a:extLst>
          </p:cNvPr>
          <p:cNvCxnSpPr>
            <a:cxnSpLocks/>
          </p:cNvCxnSpPr>
          <p:nvPr/>
        </p:nvCxnSpPr>
        <p:spPr>
          <a:xfrm>
            <a:off x="6642175" y="3711788"/>
            <a:ext cx="538346" cy="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C597BE-A448-4472-B18C-1B450EFBCD39}"/>
              </a:ext>
            </a:extLst>
          </p:cNvPr>
          <p:cNvSpPr txBox="1"/>
          <p:nvPr/>
        </p:nvSpPr>
        <p:spPr>
          <a:xfrm>
            <a:off x="5503151" y="1914744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Payload XBee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4B6248-C348-48B6-9C11-857EA2FBA61A}"/>
              </a:ext>
            </a:extLst>
          </p:cNvPr>
          <p:cNvSpPr txBox="1"/>
          <p:nvPr/>
        </p:nvSpPr>
        <p:spPr>
          <a:xfrm>
            <a:off x="2133097" y="190318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Carrier XBee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B51DAB-536D-4FF9-B1A3-E64CB6F8AE1B}"/>
              </a:ext>
            </a:extLst>
          </p:cNvPr>
          <p:cNvSpPr txBox="1"/>
          <p:nvPr/>
        </p:nvSpPr>
        <p:spPr>
          <a:xfrm>
            <a:off x="3539514" y="104457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Start telemetry command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D57AEC-32EE-4481-98F0-2F1D9D6FE55F}"/>
              </a:ext>
            </a:extLst>
          </p:cNvPr>
          <p:cNvSpPr txBox="1"/>
          <p:nvPr/>
        </p:nvSpPr>
        <p:spPr>
          <a:xfrm>
            <a:off x="3604435" y="1570356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Receive telemetry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57622B-FFA9-49D1-B0F6-F58D1F94A0B4}"/>
              </a:ext>
            </a:extLst>
          </p:cNvPr>
          <p:cNvSpPr txBox="1"/>
          <p:nvPr/>
        </p:nvSpPr>
        <p:spPr>
          <a:xfrm>
            <a:off x="1600200" y="2484493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Receive telemetry data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E5C722-A066-4B7A-BE94-89830D710031}"/>
              </a:ext>
            </a:extLst>
          </p:cNvPr>
          <p:cNvCxnSpPr/>
          <p:nvPr/>
        </p:nvCxnSpPr>
        <p:spPr>
          <a:xfrm flipV="1">
            <a:off x="935665" y="1306181"/>
            <a:ext cx="0" cy="205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F04ED8-32A2-4511-B570-32A37282ABF7}"/>
              </a:ext>
            </a:extLst>
          </p:cNvPr>
          <p:cNvCxnSpPr/>
          <p:nvPr/>
        </p:nvCxnSpPr>
        <p:spPr>
          <a:xfrm>
            <a:off x="1600200" y="1645181"/>
            <a:ext cx="0" cy="178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31CE71-CB3C-46DC-9CA2-101CCC3829E2}"/>
              </a:ext>
            </a:extLst>
          </p:cNvPr>
          <p:cNvCxnSpPr/>
          <p:nvPr/>
        </p:nvCxnSpPr>
        <p:spPr>
          <a:xfrm>
            <a:off x="935665" y="1306181"/>
            <a:ext cx="137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D6A170-BE17-4FC2-B7E3-06B39E24F9AC}"/>
              </a:ext>
            </a:extLst>
          </p:cNvPr>
          <p:cNvSpPr txBox="1"/>
          <p:nvPr/>
        </p:nvSpPr>
        <p:spPr>
          <a:xfrm>
            <a:off x="145623" y="1047811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Send calibration command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7CBF547-A15D-41E4-A49E-5858E072A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1993" y="3304849"/>
            <a:ext cx="614767" cy="910328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D161C4-3698-47C3-92D3-10CF86629E1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874856" y="3619098"/>
            <a:ext cx="355696" cy="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8C55EA9-9E06-4923-8F29-5ED2EEEC4CA6}"/>
              </a:ext>
            </a:extLst>
          </p:cNvPr>
          <p:cNvCxnSpPr>
            <a:stCxn id="7" idx="3"/>
          </p:cNvCxnSpPr>
          <p:nvPr/>
        </p:nvCxnSpPr>
        <p:spPr>
          <a:xfrm flipV="1">
            <a:off x="3225966" y="3619098"/>
            <a:ext cx="796027" cy="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49712DC1-5CC8-4724-8E61-A7142BDD5A78}"/>
              </a:ext>
            </a:extLst>
          </p:cNvPr>
          <p:cNvSpPr txBox="1"/>
          <p:nvPr/>
        </p:nvSpPr>
        <p:spPr>
          <a:xfrm>
            <a:off x="3667754" y="4161271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XBee USB Adapter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8D520D1E-88A5-4D42-BE63-525CA5D530AD}"/>
              </a:ext>
            </a:extLst>
          </p:cNvPr>
          <p:cNvSpPr txBox="1"/>
          <p:nvPr/>
        </p:nvSpPr>
        <p:spPr>
          <a:xfrm>
            <a:off x="334947" y="3993169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GCS Antenna</a:t>
            </a:r>
          </a:p>
        </p:txBody>
      </p:sp>
      <p:pic>
        <p:nvPicPr>
          <p:cNvPr id="38" name="Picture 2" descr="Laptop simple cartoon clean by GeoGo | 3DOcean">
            <a:extLst>
              <a:ext uri="{FF2B5EF4-FFF2-40B4-BE49-F238E27FC236}">
                <a16:creationId xmlns:a16="http://schemas.microsoft.com/office/drawing/2014/main" id="{025177D0-F2C7-4CB2-A9E8-6B8AD318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98" y="2889877"/>
            <a:ext cx="1658679" cy="16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A67AA9-66A3-4F81-94B3-E5452D5524A3}"/>
              </a:ext>
            </a:extLst>
          </p:cNvPr>
          <p:cNvSpPr txBox="1"/>
          <p:nvPr/>
        </p:nvSpPr>
        <p:spPr>
          <a:xfrm>
            <a:off x="5692305" y="423669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GCS GUI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Payload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Air Speed</a:t>
            </a:r>
            <a:b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34"/>
          <p:cNvGraphicFramePr/>
          <p:nvPr>
            <p:extLst>
              <p:ext uri="{D42A27DB-BD31-4B8C-83A1-F6EECF244321}">
                <p14:modId xmlns:p14="http://schemas.microsoft.com/office/powerpoint/2010/main" val="4210029497"/>
              </p:ext>
            </p:extLst>
          </p:nvPr>
        </p:nvGraphicFramePr>
        <p:xfrm>
          <a:off x="1015875" y="880056"/>
          <a:ext cx="7112250" cy="2031300"/>
        </p:xfrm>
        <a:graphic>
          <a:graphicData uri="http://schemas.openxmlformats.org/drawingml/2006/table">
            <a:tbl>
              <a:tblPr firstRow="1" bandRow="1">
                <a:noFill/>
                <a:tableStyleId>{1C0974DA-C7D2-488B-A03B-77BFCED0A8B5}</a:tableStyleId>
              </a:tblPr>
              <a:tblGrid>
                <a:gridCol w="13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dk1"/>
                          </a:solidFill>
                        </a:rPr>
                        <a:t>Current </a:t>
                      </a:r>
                      <a:endParaRPr sz="11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dk1"/>
                          </a:solidFill>
                        </a:rPr>
                        <a:t>Draw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Measurement Range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Resolution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Cost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($)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MPXV7002DP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Analog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1 psi, 100 m/s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0.84 Pa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26.96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MS4525DO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I2C &amp; SPI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dk1"/>
                          </a:solidFill>
                        </a:rPr>
                        <a:t>3 mA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1 psi, 100 m/s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0.84 Pa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dk1"/>
                          </a:solidFill>
                        </a:rPr>
                        <a:t>52.91</a:t>
                      </a:r>
                      <a:endParaRPr sz="1100" dirty="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3" name="Google Shape;233;p34"/>
          <p:cNvSpPr txBox="1"/>
          <p:nvPr/>
        </p:nvSpPr>
        <p:spPr>
          <a:xfrm>
            <a:off x="348357" y="3257604"/>
            <a:ext cx="252024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MPXV7002DP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342901" y="3584471"/>
            <a:ext cx="5118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/>
              <a:t>E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 to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Is reliable and almost half the cost of the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other option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6932" y="3100636"/>
            <a:ext cx="1760226" cy="145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Laptop simple cartoon clean by GeoGo | 3DOcean">
            <a:extLst>
              <a:ext uri="{FF2B5EF4-FFF2-40B4-BE49-F238E27FC236}">
                <a16:creationId xmlns:a16="http://schemas.microsoft.com/office/drawing/2014/main" id="{AE8C4422-0C2A-470C-BE7B-8CDDAEBB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19" y="852545"/>
            <a:ext cx="1467293" cy="14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7" name="Google Shape;807;p84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Design</a:t>
            </a:r>
            <a:endParaRPr/>
          </a:p>
        </p:txBody>
      </p:sp>
      <p:sp>
        <p:nvSpPr>
          <p:cNvPr id="809" name="Google Shape;809;p84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84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11" name="Google Shape;811;p84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RP SMA Male to RP SMA Female Connector with LMR195 Cable 50 Ohm Wires RP SMA  Low Loss Pigtail Antenna Cable 1/3/5/8/10/12/15M|Connectors| - AliExpress">
            <a:extLst>
              <a:ext uri="{FF2B5EF4-FFF2-40B4-BE49-F238E27FC236}">
                <a16:creationId xmlns:a16="http://schemas.microsoft.com/office/drawing/2014/main" id="{98FD7DB0-15DC-4D4F-877C-13EF0DA1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19" y="1142533"/>
            <a:ext cx="898824" cy="8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715E0F-5C37-4A97-9296-1C847B16A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819" y="1413978"/>
            <a:ext cx="1284710" cy="344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6416F-775E-4409-9774-F3DBA21D0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010" y="1154037"/>
            <a:ext cx="995414" cy="89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D09CA0-7E8F-4244-A4F7-237ADD81A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00" y="1142533"/>
            <a:ext cx="614767" cy="910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CE39E-D04B-4729-AA9B-DC21C03306F1}"/>
              </a:ext>
            </a:extLst>
          </p:cNvPr>
          <p:cNvSpPr txBox="1"/>
          <p:nvPr/>
        </p:nvSpPr>
        <p:spPr>
          <a:xfrm>
            <a:off x="50519" y="1324582"/>
            <a:ext cx="128471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from Carrier XBee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3A2F10-B139-4631-88A0-B2C3FA44A5C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335229" y="1586191"/>
            <a:ext cx="514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C875E-E252-4B9C-AF64-585CFC866D3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34529" y="1586191"/>
            <a:ext cx="41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65A2EB-7512-46FC-9227-F855C4807D8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346625" y="1603449"/>
            <a:ext cx="59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13B215-C33A-4415-98FD-646A74C7A74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933424" y="1597697"/>
            <a:ext cx="603976" cy="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91933-3DB9-4A0B-85FF-2E9866EFCFC4}"/>
              </a:ext>
            </a:extLst>
          </p:cNvPr>
          <p:cNvCxnSpPr>
            <a:stCxn id="12" idx="3"/>
          </p:cNvCxnSpPr>
          <p:nvPr/>
        </p:nvCxnSpPr>
        <p:spPr>
          <a:xfrm flipV="1">
            <a:off x="7152167" y="1586191"/>
            <a:ext cx="517452" cy="1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4D2BA-32AD-4F04-A215-72E3825629D9}"/>
              </a:ext>
            </a:extLst>
          </p:cNvPr>
          <p:cNvSpPr txBox="1"/>
          <p:nvPr/>
        </p:nvSpPr>
        <p:spPr>
          <a:xfrm>
            <a:off x="1842005" y="2057578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GCS Antenna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A4E01-5D8D-4B89-9FF5-233089644A07}"/>
              </a:ext>
            </a:extLst>
          </p:cNvPr>
          <p:cNvSpPr txBox="1"/>
          <p:nvPr/>
        </p:nvSpPr>
        <p:spPr>
          <a:xfrm>
            <a:off x="4988846" y="205286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GCS XBee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A23C9A-9C4B-417E-9524-75AF79DC093E}"/>
              </a:ext>
            </a:extLst>
          </p:cNvPr>
          <p:cNvSpPr txBox="1"/>
          <p:nvPr/>
        </p:nvSpPr>
        <p:spPr>
          <a:xfrm>
            <a:off x="6228323" y="2041355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XBee USB Adapter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B3A927-457C-4F93-B5BD-836B987393C1}"/>
              </a:ext>
            </a:extLst>
          </p:cNvPr>
          <p:cNvSpPr txBox="1"/>
          <p:nvPr/>
        </p:nvSpPr>
        <p:spPr>
          <a:xfrm>
            <a:off x="7922881" y="2052859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GCS GUI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DD29E-DC85-49B7-9D10-66575FC1DD33}"/>
              </a:ext>
            </a:extLst>
          </p:cNvPr>
          <p:cNvSpPr txBox="1"/>
          <p:nvPr/>
        </p:nvSpPr>
        <p:spPr>
          <a:xfrm>
            <a:off x="3626663" y="1925419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RP SMA</a:t>
            </a:r>
          </a:p>
          <a:p>
            <a:r>
              <a:rPr lang="en-IN" sz="1200" dirty="0"/>
              <a:t>Male to Female </a:t>
            </a:r>
          </a:p>
          <a:p>
            <a:r>
              <a:rPr lang="en-IN" sz="1200" dirty="0"/>
              <a:t>connector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51B9C6-B06A-4B14-8C7E-68B17FA0C46E}"/>
              </a:ext>
            </a:extLst>
          </p:cNvPr>
          <p:cNvSpPr txBox="1"/>
          <p:nvPr/>
        </p:nvSpPr>
        <p:spPr>
          <a:xfrm>
            <a:off x="1166037" y="2893719"/>
            <a:ext cx="6811926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laptop can operate for at least 5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 backup laptop will be present with GUI installed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laptop will be kept under shade and a cooling fan will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Updates for OS, if any, will be done the beforehand and the auto update feature will be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laptop will be disconnected from internet on the day of launch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5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17" name="Google Shape;817;p85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85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Antenna Trade &amp; Selection</a:t>
            </a:r>
            <a:endParaRPr/>
          </a:p>
        </p:txBody>
      </p:sp>
      <p:sp>
        <p:nvSpPr>
          <p:cNvPr id="820" name="Google Shape;820;p85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85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8322C25-EC14-4E10-A0A4-DA48FE482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09278"/>
              </p:ext>
            </p:extLst>
          </p:nvPr>
        </p:nvGraphicFramePr>
        <p:xfrm>
          <a:off x="460744" y="900224"/>
          <a:ext cx="8226057" cy="2240634"/>
        </p:xfrm>
        <a:graphic>
          <a:graphicData uri="http://schemas.openxmlformats.org/drawingml/2006/table">
            <a:tbl>
              <a:tblPr firstRow="1" bandRow="1">
                <a:tableStyleId>{1C0974DA-C7D2-488B-A03B-77BFCED0A8B5}</a:tableStyleId>
              </a:tblPr>
              <a:tblGrid>
                <a:gridCol w="1175151">
                  <a:extLst>
                    <a:ext uri="{9D8B030D-6E8A-4147-A177-3AD203B41FA5}">
                      <a16:colId xmlns:a16="http://schemas.microsoft.com/office/drawing/2014/main" val="3004551329"/>
                    </a:ext>
                  </a:extLst>
                </a:gridCol>
                <a:gridCol w="1175151">
                  <a:extLst>
                    <a:ext uri="{9D8B030D-6E8A-4147-A177-3AD203B41FA5}">
                      <a16:colId xmlns:a16="http://schemas.microsoft.com/office/drawing/2014/main" val="4275228723"/>
                    </a:ext>
                  </a:extLst>
                </a:gridCol>
                <a:gridCol w="1175151">
                  <a:extLst>
                    <a:ext uri="{9D8B030D-6E8A-4147-A177-3AD203B41FA5}">
                      <a16:colId xmlns:a16="http://schemas.microsoft.com/office/drawing/2014/main" val="2978320320"/>
                    </a:ext>
                  </a:extLst>
                </a:gridCol>
                <a:gridCol w="798832">
                  <a:extLst>
                    <a:ext uri="{9D8B030D-6E8A-4147-A177-3AD203B41FA5}">
                      <a16:colId xmlns:a16="http://schemas.microsoft.com/office/drawing/2014/main" val="1681769825"/>
                    </a:ext>
                  </a:extLst>
                </a:gridCol>
                <a:gridCol w="1253752">
                  <a:extLst>
                    <a:ext uri="{9D8B030D-6E8A-4147-A177-3AD203B41FA5}">
                      <a16:colId xmlns:a16="http://schemas.microsoft.com/office/drawing/2014/main" val="484332455"/>
                    </a:ext>
                  </a:extLst>
                </a:gridCol>
                <a:gridCol w="1472869">
                  <a:extLst>
                    <a:ext uri="{9D8B030D-6E8A-4147-A177-3AD203B41FA5}">
                      <a16:colId xmlns:a16="http://schemas.microsoft.com/office/drawing/2014/main" val="2706847277"/>
                    </a:ext>
                  </a:extLst>
                </a:gridCol>
                <a:gridCol w="1175151">
                  <a:extLst>
                    <a:ext uri="{9D8B030D-6E8A-4147-A177-3AD203B41FA5}">
                      <a16:colId xmlns:a16="http://schemas.microsoft.com/office/drawing/2014/main" val="2689490920"/>
                    </a:ext>
                  </a:extLst>
                </a:gridCol>
              </a:tblGrid>
              <a:tr h="70883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Antenna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Gain (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dBi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VSWR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62056"/>
                  </a:ext>
                </a:extLst>
              </a:tr>
              <a:tr h="70883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Omni SMA Male Antenna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38922"/>
                  </a:ext>
                </a:extLst>
              </a:tr>
              <a:tr h="7088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Magnetic Mount Antenna</a:t>
                      </a:r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SMA-Male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2.4-2.483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52118"/>
                  </a:ext>
                </a:extLst>
              </a:tr>
            </a:tbl>
          </a:graphicData>
        </a:graphic>
      </p:graphicFrame>
      <p:sp>
        <p:nvSpPr>
          <p:cNvPr id="8" name="Google Shape;479;p56">
            <a:extLst>
              <a:ext uri="{FF2B5EF4-FFF2-40B4-BE49-F238E27FC236}">
                <a16:creationId xmlns:a16="http://schemas.microsoft.com/office/drawing/2014/main" id="{F1771F5A-C9E1-4844-AEB0-6B295254ADD5}"/>
              </a:ext>
            </a:extLst>
          </p:cNvPr>
          <p:cNvSpPr txBox="1"/>
          <p:nvPr/>
        </p:nvSpPr>
        <p:spPr>
          <a:xfrm>
            <a:off x="460744" y="3252656"/>
            <a:ext cx="38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Selected</a:t>
            </a:r>
            <a:r>
              <a:rPr lang="en" dirty="0"/>
              <a:t> : Omni SMA Male Antenna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4282B-FB4C-4247-A80A-483AF5EF7CF7}"/>
              </a:ext>
            </a:extLst>
          </p:cNvPr>
          <p:cNvSpPr txBox="1"/>
          <p:nvPr/>
        </p:nvSpPr>
        <p:spPr>
          <a:xfrm>
            <a:off x="460744" y="3653041"/>
            <a:ext cx="31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Rationale</a:t>
            </a:r>
            <a:r>
              <a:rPr lang="en-IN" dirty="0"/>
              <a:t>: Better gain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9C4A56-59AC-413D-9F2C-B8D00301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28" y="3252656"/>
            <a:ext cx="1694548" cy="12482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97AE48-6E5E-46BB-B74E-BDFDC9952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46" y="3783984"/>
            <a:ext cx="902970" cy="895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A37862-F237-435A-A24C-E3C14DB35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647" y="3806929"/>
            <a:ext cx="975594" cy="8953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A8100A-CD27-412E-8337-8B422F84863B}"/>
              </a:ext>
            </a:extLst>
          </p:cNvPr>
          <p:cNvSpPr txBox="1"/>
          <p:nvPr/>
        </p:nvSpPr>
        <p:spPr>
          <a:xfrm>
            <a:off x="6039293" y="3355283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Radiation Pattern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Container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Pressure Sensor </a:t>
            </a:r>
            <a:b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35"/>
          <p:cNvGraphicFramePr/>
          <p:nvPr>
            <p:extLst>
              <p:ext uri="{D42A27DB-BD31-4B8C-83A1-F6EECF244321}">
                <p14:modId xmlns:p14="http://schemas.microsoft.com/office/powerpoint/2010/main" val="2176603898"/>
              </p:ext>
            </p:extLst>
          </p:nvPr>
        </p:nvGraphicFramePr>
        <p:xfrm>
          <a:off x="77972" y="860750"/>
          <a:ext cx="8989827" cy="2213620"/>
        </p:xfrm>
        <a:graphic>
          <a:graphicData uri="http://schemas.openxmlformats.org/drawingml/2006/table">
            <a:tbl>
              <a:tblPr firstRow="1" bandRow="1">
                <a:noFill/>
                <a:tableStyleId>{1C0974DA-C7D2-488B-A03B-77BFCED0A8B5}</a:tableStyleId>
              </a:tblPr>
              <a:tblGrid>
                <a:gridCol w="1183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1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9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Current  Draw @1Hz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Supply Voltage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Resolution (hPa)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Accuracy (hPa)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Temperature range (</a:t>
                      </a:r>
                      <a:r>
                        <a:rPr lang="en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°C)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(mm)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Cost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($)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MS5611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I2C &amp; SPI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1.5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5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 0.012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±1.5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-40 to 85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18x14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12.23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BMP280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I2C &amp; SPI</a:t>
                      </a:r>
                      <a:endParaRPr sz="1100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1.12 mA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+3.93 of mpu9250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3.3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 0.01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±1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-40 to 85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15x12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10.88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MPL311A52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I2C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/>
                        <a:t>2 mA</a:t>
                      </a:r>
                      <a:endParaRPr sz="1100" u="none" strike="noStrike" cap="none" dirty="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3.3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0.015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±4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-40 to 85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 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18x19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14.95</a:t>
                      </a:r>
                      <a:endParaRPr sz="1100" dirty="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" name="Google Shape;246;p35"/>
          <p:cNvSpPr txBox="1"/>
          <p:nvPr/>
        </p:nvSpPr>
        <p:spPr>
          <a:xfrm>
            <a:off x="382555" y="3394010"/>
            <a:ext cx="186461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BMP280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382555" y="3724160"/>
            <a:ext cx="536236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highest accuracy and resolution, and the                         sensor is available with the IMU module on the same PCB</a:t>
            </a:r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8360" y="3266726"/>
            <a:ext cx="2011680" cy="137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8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Container GPS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228600" y="4857750"/>
            <a:ext cx="2286000" cy="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6"/>
          <p:cNvGraphicFramePr/>
          <p:nvPr/>
        </p:nvGraphicFramePr>
        <p:xfrm>
          <a:off x="228600" y="864374"/>
          <a:ext cx="8607525" cy="2751220"/>
        </p:xfrm>
        <a:graphic>
          <a:graphicData uri="http://schemas.openxmlformats.org/drawingml/2006/table">
            <a:tbl>
              <a:tblPr firstRow="1" bandRow="1">
                <a:noFill/>
                <a:tableStyleId>{1C0974DA-C7D2-488B-A03B-77BFCED0A8B5}</a:tableStyleId>
              </a:tblPr>
              <a:tblGrid>
                <a:gridCol w="95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9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Supply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Voltage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Current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Draw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Resolution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(m)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Cold Start time (s)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(mm)</a:t>
                      </a:r>
                      <a:b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</a:b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Weight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(g)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Cost ($)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Neo-6M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SPI / I2C/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UART /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USB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3.3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37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2.5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27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22x30x4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12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9.5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Neo-M8N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SPI / I2C/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UART /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USB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3.3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23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2-2.5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26x36x4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17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18.88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Adafruit ultimate gps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UART &amp; I2C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3.3/5 V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20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1.8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34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15x15x4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8.5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40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0490" y="3668508"/>
            <a:ext cx="21717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485192" y="3792894"/>
            <a:ext cx="189667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NEO-M8N</a:t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485192" y="4094489"/>
            <a:ext cx="483978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Rationale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Supports 72 receiving channels and is reliable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sldNum" idx="12"/>
          </p:nvPr>
        </p:nvSpPr>
        <p:spPr>
          <a:xfrm>
            <a:off x="8001000" y="4845844"/>
            <a:ext cx="685799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5943599" cy="6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/>
              <a:t>Container Orientation</a:t>
            </a: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28600" y="4857750"/>
            <a:ext cx="22860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8610600" y="45326"/>
            <a:ext cx="457200" cy="342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37"/>
          <p:cNvGraphicFramePr/>
          <p:nvPr/>
        </p:nvGraphicFramePr>
        <p:xfrm>
          <a:off x="158618" y="795824"/>
          <a:ext cx="8826825" cy="2445040"/>
        </p:xfrm>
        <a:graphic>
          <a:graphicData uri="http://schemas.openxmlformats.org/drawingml/2006/table">
            <a:tbl>
              <a:tblPr firstRow="1" bandRow="1">
                <a:noFill/>
                <a:tableStyleId>{1C0974DA-C7D2-488B-A03B-77BFCED0A8B5}</a:tableStyleId>
              </a:tblPr>
              <a:tblGrid>
                <a:gridCol w="126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Accelerometer range(g)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Gyroscopic range(</a:t>
                      </a: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°/s)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Magnetometer range(μT)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Current Draw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Cost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($)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MPU9250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I2C &amp; SPI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±2g, ±4g, ±8g, ±16 g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±250°/s,</a:t>
                      </a:r>
                      <a:b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±500°/s, ±1000°/s,</a:t>
                      </a:r>
                      <a:b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±2000°/s</a:t>
                      </a:r>
                      <a:b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</a:b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±4800μT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3.93 mA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(+1.12  of BMP280)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10.88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BMX055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I2C &amp; SPI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±2g, ±4g, ±8g, ±16 g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±125°/s,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±250°/s,</a:t>
                      </a:r>
                      <a:b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±500°/s, ±1000°/s,</a:t>
                      </a:r>
                      <a:b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±2000°/s</a:t>
                      </a:r>
                      <a:b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</a:b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±1300μT (x,y),</a:t>
                      </a:r>
                      <a:b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±2500μT (z)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5.63 mA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2679" y="3267037"/>
            <a:ext cx="2011680" cy="137731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606490" y="3477986"/>
            <a:ext cx="21114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MPU9250</a:t>
            </a: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606490" y="3809522"/>
            <a:ext cx="4903907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Rationale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Easily available and programable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High reliability and the module also has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BMP280 pressure sensor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>
            <a:spLocks noGrp="1"/>
          </p:cNvSpPr>
          <p:nvPr>
            <p:ph type="ftr" idx="11"/>
          </p:nvPr>
        </p:nvSpPr>
        <p:spPr>
          <a:xfrm>
            <a:off x="2743200" y="4857750"/>
            <a:ext cx="3657600" cy="1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CanSat 2021 PDR: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47" name="Google Shape;447;p54"/>
          <p:cNvSpPr txBox="1">
            <a:spLocks noGrp="1"/>
          </p:cNvSpPr>
          <p:nvPr>
            <p:ph type="sldNum" idx="12"/>
          </p:nvPr>
        </p:nvSpPr>
        <p:spPr>
          <a:xfrm>
            <a:off x="8001000" y="4857750"/>
            <a:ext cx="685799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Communication and Data Handling (CDH) Subsystem Design</a:t>
            </a:r>
            <a:endParaRPr/>
          </a:p>
        </p:txBody>
      </p:sp>
      <p:sp>
        <p:nvSpPr>
          <p:cNvPr id="449" name="Google Shape;449;p54"/>
          <p:cNvSpPr txBox="1">
            <a:spLocks noGrp="1"/>
          </p:cNvSpPr>
          <p:nvPr>
            <p:ph type="subTitle" idx="1"/>
          </p:nvPr>
        </p:nvSpPr>
        <p:spPr>
          <a:xfrm>
            <a:off x="1371600" y="3257550"/>
            <a:ext cx="6400799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Aniruddh Pandey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4473</Words>
  <Application>Microsoft Office PowerPoint</Application>
  <PresentationFormat>On-screen Show (16:9)</PresentationFormat>
  <Paragraphs>1480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TimesNewRomanPSMT</vt:lpstr>
      <vt:lpstr>Simple Light</vt:lpstr>
      <vt:lpstr>Default Design</vt:lpstr>
      <vt:lpstr>Sensor Subsystem Design</vt:lpstr>
      <vt:lpstr>Sensor Subsystem Overview</vt:lpstr>
      <vt:lpstr>Payload Air Pressure Sensor  Trade &amp; Selection</vt:lpstr>
      <vt:lpstr>Payload Air Temperature Sensor  Trade &amp; Selection</vt:lpstr>
      <vt:lpstr>Payload Air Speed Trade &amp; Selection</vt:lpstr>
      <vt:lpstr>Container Air Pressure Sensor  Trade &amp; Selection</vt:lpstr>
      <vt:lpstr>Container GPS Sensor  Trade &amp; Selection</vt:lpstr>
      <vt:lpstr>Container Orientation Sensor  Trade &amp; Selection</vt:lpstr>
      <vt:lpstr>Communication and Data Handling (CDH) Subsystem Design</vt:lpstr>
      <vt:lpstr>Container Command Data Handler (CDH) Overview</vt:lpstr>
      <vt:lpstr>Container Processor &amp; Memory  Trade &amp; Selection</vt:lpstr>
      <vt:lpstr>Container Real-Time Clock</vt:lpstr>
      <vt:lpstr>Container Radio Configuration</vt:lpstr>
      <vt:lpstr>Container Telemetry Format 1 of 2</vt:lpstr>
      <vt:lpstr>Container Telemetry Format 2 of 2</vt:lpstr>
      <vt:lpstr>Payload CDH Overview</vt:lpstr>
      <vt:lpstr>Payload Processor &amp; Memory  Trade &amp; Selection</vt:lpstr>
      <vt:lpstr>Payload Radio Configuration</vt:lpstr>
      <vt:lpstr>Payload Telemetry Format</vt:lpstr>
      <vt:lpstr>Electrical Power Subsystem (EPS) Design</vt:lpstr>
      <vt:lpstr>EPS Overview (1 of 4)</vt:lpstr>
      <vt:lpstr>EPS Overview (2 of 4)</vt:lpstr>
      <vt:lpstr>EPS Overview (3 of 4)</vt:lpstr>
      <vt:lpstr>EPS Overview (4 of 4)</vt:lpstr>
      <vt:lpstr>Container Electrical Block Diagram 1 of 2</vt:lpstr>
      <vt:lpstr>Container Electrical Block Diagram 2 of 2</vt:lpstr>
      <vt:lpstr>Container Power Trade &amp; Selection 1/2</vt:lpstr>
      <vt:lpstr>Container Power Trade &amp; Selection 2/2</vt:lpstr>
      <vt:lpstr>Container Power Budget 1 of 2</vt:lpstr>
      <vt:lpstr>Container Power Budget 2 of 2</vt:lpstr>
      <vt:lpstr>Payload Electrical Block Diagram 1 of 2</vt:lpstr>
      <vt:lpstr>Payload Electrical Block Diagram 2 of 2</vt:lpstr>
      <vt:lpstr>Payload Power Trade &amp; Selection</vt:lpstr>
      <vt:lpstr>Payload Power Budget 1 of 2</vt:lpstr>
      <vt:lpstr>Payload Power Budget 2 of 2</vt:lpstr>
      <vt:lpstr>Flight Software (FSW) Design</vt:lpstr>
      <vt:lpstr>FSW Overview 1 of 3</vt:lpstr>
      <vt:lpstr>FSW Overview 2 of 3</vt:lpstr>
      <vt:lpstr>FSW Overview 3 of 3</vt:lpstr>
      <vt:lpstr>Container FSW State Diagram 1 of 4</vt:lpstr>
      <vt:lpstr>Container FSW State Diagram 2 of 4</vt:lpstr>
      <vt:lpstr>Container FSW State Diagram 3 of 4</vt:lpstr>
      <vt:lpstr>Container FSW State Diagram 4 of 4</vt:lpstr>
      <vt:lpstr>Payload FSW State Diagram 1 of 3</vt:lpstr>
      <vt:lpstr>Payload FSW State Diagram 2 of 3</vt:lpstr>
      <vt:lpstr>Payload FSW State Diagram 3 of 3</vt:lpstr>
      <vt:lpstr>Software Development Plan</vt:lpstr>
      <vt:lpstr>Ground Control System (GCS) Design</vt:lpstr>
      <vt:lpstr>GCS Overview</vt:lpstr>
      <vt:lpstr>GCS Design</vt:lpstr>
      <vt:lpstr>GCS Antenna Trade &amp;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CanSat 2021  Preliminary Design Review (PDR) Outline  Version 1.1</dc:title>
  <cp:lastModifiedBy>ANIRUDDH PANDEY</cp:lastModifiedBy>
  <cp:revision>99</cp:revision>
  <dcterms:modified xsi:type="dcterms:W3CDTF">2021-05-22T12:45:37Z</dcterms:modified>
</cp:coreProperties>
</file>