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94"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AF51"/>
    <a:srgbClr val="9CD5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DE4840E-8CF6-4DDD-9559-5C65A34C0628}"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B4FE7F4-303A-4C30-8F9D-09D4949F60BE}" type="slidenum">
              <a:rPr lang="en-IN" smtClean="0"/>
              <a:t>‹#›</a:t>
            </a:fld>
            <a:endParaRPr lang="en-IN"/>
          </a:p>
        </p:txBody>
      </p:sp>
    </p:spTree>
    <p:extLst>
      <p:ext uri="{BB962C8B-B14F-4D97-AF65-F5344CB8AC3E}">
        <p14:creationId xmlns:p14="http://schemas.microsoft.com/office/powerpoint/2010/main" val="3793584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69612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33610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83778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89023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211414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4/4/2024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80313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4/4/2024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07755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9425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229227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428708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96304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0753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60479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99556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4/4/2024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92620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4/4/2024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31299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4/4/2024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62061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78701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4/4/2024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53109361"/>
      </p:ext>
    </p:extLst>
  </p:cSld>
  <p:clrMap bg1="dk1" tx1="lt1" bg2="dk2" tx2="lt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 id="2147483912"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Ramkumarrm/NaanMudhalvan_generative_ai" TargetMode="Externa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keras.io/"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6.xml"/><Relationship Id="rId6" Type="http://schemas.openxmlformats.org/officeDocument/2006/relationships/hyperlink" Target="https://scikit-learn.org/stable/" TargetMode="Externa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niruddh2310/Naanmudhalvan_generative_ai/blob/main/demo_video.mp4" TargetMode="External"/><Relationship Id="rId2" Type="http://schemas.openxmlformats.org/officeDocument/2006/relationships/image" Target="../media/image14.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649838" y="2667000"/>
            <a:ext cx="9220200" cy="1010533"/>
          </a:xfrm>
          <a:prstGeom prst="rect">
            <a:avLst/>
          </a:prstGeom>
        </p:spPr>
        <p:txBody>
          <a:bodyPr vert="horz" wrap="square" lIns="0" tIns="12700" rIns="0" bIns="0" rtlCol="0">
            <a:spAutoFit/>
          </a:bodyPr>
          <a:lstStyle/>
          <a:p>
            <a:pPr marL="12700">
              <a:lnSpc>
                <a:spcPct val="100000"/>
              </a:lnSpc>
              <a:spcBef>
                <a:spcPts val="100"/>
              </a:spcBef>
            </a:pPr>
            <a:r>
              <a:rPr sz="3200" b="1" spc="10" dirty="0">
                <a:solidFill>
                  <a:schemeClr val="tx1">
                    <a:lumMod val="95000"/>
                  </a:schemeClr>
                </a:solidFill>
                <a:latin typeface="Trebuchet MS"/>
                <a:cs typeface="Trebuchet MS"/>
              </a:rPr>
              <a:t>Final</a:t>
            </a:r>
            <a:r>
              <a:rPr sz="3200" b="1" spc="-165" dirty="0">
                <a:solidFill>
                  <a:schemeClr val="tx1">
                    <a:lumMod val="95000"/>
                  </a:schemeClr>
                </a:solidFill>
                <a:latin typeface="Trebuchet MS"/>
                <a:cs typeface="Trebuchet MS"/>
              </a:rPr>
              <a:t> </a:t>
            </a:r>
            <a:r>
              <a:rPr sz="3200" b="1" spc="-5" dirty="0">
                <a:solidFill>
                  <a:schemeClr val="tx1">
                    <a:lumMod val="95000"/>
                  </a:schemeClr>
                </a:solidFill>
                <a:latin typeface="Trebuchet MS"/>
                <a:cs typeface="Trebuchet MS"/>
              </a:rPr>
              <a:t>Project</a:t>
            </a:r>
            <a:r>
              <a:rPr lang="en-IN" sz="3200" b="1" spc="-5" dirty="0">
                <a:solidFill>
                  <a:schemeClr val="tx1">
                    <a:lumMod val="95000"/>
                  </a:schemeClr>
                </a:solidFill>
                <a:latin typeface="Trebuchet MS"/>
                <a:cs typeface="Trebuchet MS"/>
              </a:rPr>
              <a:t>:</a:t>
            </a:r>
          </a:p>
          <a:p>
            <a:pPr marL="12700">
              <a:lnSpc>
                <a:spcPct val="100000"/>
              </a:lnSpc>
              <a:spcBef>
                <a:spcPts val="100"/>
              </a:spcBef>
            </a:pPr>
            <a:r>
              <a:rPr lang="en-IN" sz="3200" b="1" spc="-5" dirty="0">
                <a:solidFill>
                  <a:schemeClr val="tx1">
                    <a:lumMod val="95000"/>
                  </a:schemeClr>
                </a:solidFill>
                <a:latin typeface="Trebuchet MS"/>
                <a:cs typeface="Trebuchet MS"/>
              </a:rPr>
              <a:t>Fashion Product Image Generation Using GAN</a:t>
            </a:r>
            <a:endParaRPr sz="3200" dirty="0">
              <a:solidFill>
                <a:schemeClr val="tx1">
                  <a:lumMod val="95000"/>
                </a:schemeClr>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928496"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a:t>
            </a:r>
            <a:r>
              <a:rPr sz="1100" spc="20" dirty="0">
                <a:solidFill>
                  <a:srgbClr val="2D83C3"/>
                </a:solidFill>
                <a:latin typeface="Trebuchet MS"/>
                <a:cs typeface="Trebuchet MS"/>
              </a:rPr>
              <a:t>/</a:t>
            </a:r>
            <a:r>
              <a:rPr lang="en-IN" sz="1100" spc="20" dirty="0">
                <a:solidFill>
                  <a:srgbClr val="2D83C3"/>
                </a:solidFill>
                <a:latin typeface="Trebuchet MS"/>
                <a:cs typeface="Trebuchet MS"/>
              </a:rPr>
              <a:t>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3" name="Title 12">
            <a:extLst>
              <a:ext uri="{FF2B5EF4-FFF2-40B4-BE49-F238E27FC236}">
                <a16:creationId xmlns:a16="http://schemas.microsoft.com/office/drawing/2014/main" id="{CCE77D97-FE51-7DAB-03D1-EC19784AA4F5}"/>
              </a:ext>
            </a:extLst>
          </p:cNvPr>
          <p:cNvSpPr>
            <a:spLocks noGrp="1"/>
          </p:cNvSpPr>
          <p:nvPr>
            <p:ph type="ctrTitle"/>
          </p:nvPr>
        </p:nvSpPr>
        <p:spPr>
          <a:xfrm>
            <a:off x="693381" y="1524000"/>
            <a:ext cx="7156966" cy="677108"/>
          </a:xfrm>
        </p:spPr>
        <p:txBody>
          <a:bodyPr/>
          <a:lstStyle/>
          <a:p>
            <a:r>
              <a:rPr lang="en-IN" sz="4400" dirty="0"/>
              <a:t>ANIRUDDH MURALIDARAN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6" name="TextBox 5">
            <a:extLst>
              <a:ext uri="{FF2B5EF4-FFF2-40B4-BE49-F238E27FC236}">
                <a16:creationId xmlns:a16="http://schemas.microsoft.com/office/drawing/2014/main" id="{E10FEDD5-8390-823D-E7E5-565A908061EB}"/>
              </a:ext>
            </a:extLst>
          </p:cNvPr>
          <p:cNvSpPr txBox="1"/>
          <p:nvPr/>
        </p:nvSpPr>
        <p:spPr>
          <a:xfrm>
            <a:off x="665901" y="5526643"/>
            <a:ext cx="2438400" cy="369332"/>
          </a:xfrm>
          <a:prstGeom prst="rect">
            <a:avLst/>
          </a:prstGeom>
          <a:noFill/>
        </p:spPr>
        <p:txBody>
          <a:bodyPr wrap="square" rtlCol="0">
            <a:spAutoFit/>
          </a:bodyPr>
          <a:lstStyle/>
          <a:p>
            <a:r>
              <a:rPr lang="en-US" dirty="0" err="1">
                <a:hlinkClick r:id="rId2"/>
              </a:rPr>
              <a:t>Demo_link</a:t>
            </a:r>
            <a:endParaRPr lang="en-IN" dirty="0"/>
          </a:p>
        </p:txBody>
      </p:sp>
      <p:pic>
        <p:nvPicPr>
          <p:cNvPr id="10" name="Picture 9">
            <a:extLst>
              <a:ext uri="{FF2B5EF4-FFF2-40B4-BE49-F238E27FC236}">
                <a16:creationId xmlns:a16="http://schemas.microsoft.com/office/drawing/2014/main" id="{00B929AB-F03C-0D7F-B826-98116F1E4602}"/>
              </a:ext>
            </a:extLst>
          </p:cNvPr>
          <p:cNvPicPr>
            <a:picLocks noChangeAspect="1"/>
          </p:cNvPicPr>
          <p:nvPr/>
        </p:nvPicPr>
        <p:blipFill>
          <a:blip r:embed="rId3"/>
          <a:stretch>
            <a:fillRect/>
          </a:stretch>
        </p:blipFill>
        <p:spPr>
          <a:xfrm>
            <a:off x="597693" y="2057281"/>
            <a:ext cx="5650707" cy="2743438"/>
          </a:xfrm>
          <a:prstGeom prst="rect">
            <a:avLst/>
          </a:prstGeom>
        </p:spPr>
      </p:pic>
      <p:pic>
        <p:nvPicPr>
          <p:cNvPr id="14" name="Picture 13">
            <a:extLst>
              <a:ext uri="{FF2B5EF4-FFF2-40B4-BE49-F238E27FC236}">
                <a16:creationId xmlns:a16="http://schemas.microsoft.com/office/drawing/2014/main" id="{9EBDCC6C-B7EE-A2A6-1140-D500658AFD57}"/>
              </a:ext>
            </a:extLst>
          </p:cNvPr>
          <p:cNvPicPr>
            <a:picLocks noChangeAspect="1"/>
          </p:cNvPicPr>
          <p:nvPr/>
        </p:nvPicPr>
        <p:blipFill>
          <a:blip r:embed="rId4"/>
          <a:stretch>
            <a:fillRect/>
          </a:stretch>
        </p:blipFill>
        <p:spPr>
          <a:xfrm>
            <a:off x="7086600" y="2026800"/>
            <a:ext cx="3733800" cy="283932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430992" y="56546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220200" y="625804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1" name="Picture 10">
            <a:extLst>
              <a:ext uri="{FF2B5EF4-FFF2-40B4-BE49-F238E27FC236}">
                <a16:creationId xmlns:a16="http://schemas.microsoft.com/office/drawing/2014/main" id="{1B0B9FB0-0890-423A-9D61-117CB2192801}"/>
              </a:ext>
            </a:extLst>
          </p:cNvPr>
          <p:cNvPicPr>
            <a:picLocks noChangeAspect="1"/>
          </p:cNvPicPr>
          <p:nvPr/>
        </p:nvPicPr>
        <p:blipFill rotWithShape="1">
          <a:blip r:embed="rId2">
            <a:extLst>
              <a:ext uri="{28A0092B-C50C-407E-A947-70E740481C1C}">
                <a14:useLocalDpi xmlns:a14="http://schemas.microsoft.com/office/drawing/2010/main" val="0"/>
              </a:ext>
            </a:extLst>
          </a:blip>
          <a:srcRect r="11776"/>
          <a:stretch/>
        </p:blipFill>
        <p:spPr>
          <a:xfrm>
            <a:off x="457200" y="1447800"/>
            <a:ext cx="3991769" cy="646370"/>
          </a:xfrm>
          <a:prstGeom prst="rect">
            <a:avLst/>
          </a:prstGeom>
        </p:spPr>
      </p:pic>
      <p:sp>
        <p:nvSpPr>
          <p:cNvPr id="13" name="object 4">
            <a:extLst>
              <a:ext uri="{FF2B5EF4-FFF2-40B4-BE49-F238E27FC236}">
                <a16:creationId xmlns:a16="http://schemas.microsoft.com/office/drawing/2014/main" id="{4050B125-0889-EEA8-19C9-A94E617B7E6A}"/>
              </a:ext>
            </a:extLst>
          </p:cNvPr>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4" name="Picture 3">
            <a:extLst>
              <a:ext uri="{FF2B5EF4-FFF2-40B4-BE49-F238E27FC236}">
                <a16:creationId xmlns:a16="http://schemas.microsoft.com/office/drawing/2014/main" id="{60531C90-2EA1-5D01-E9DB-60BC33DEE215}"/>
              </a:ext>
            </a:extLst>
          </p:cNvPr>
          <p:cNvPicPr>
            <a:picLocks noChangeAspect="1"/>
          </p:cNvPicPr>
          <p:nvPr/>
        </p:nvPicPr>
        <p:blipFill>
          <a:blip r:embed="rId3"/>
          <a:stretch>
            <a:fillRect/>
          </a:stretch>
        </p:blipFill>
        <p:spPr>
          <a:xfrm>
            <a:off x="301715" y="2398336"/>
            <a:ext cx="4004186" cy="3862734"/>
          </a:xfrm>
          <a:prstGeom prst="rect">
            <a:avLst/>
          </a:prstGeom>
        </p:spPr>
      </p:pic>
      <p:pic>
        <p:nvPicPr>
          <p:cNvPr id="12" name="Picture 11">
            <a:extLst>
              <a:ext uri="{FF2B5EF4-FFF2-40B4-BE49-F238E27FC236}">
                <a16:creationId xmlns:a16="http://schemas.microsoft.com/office/drawing/2014/main" id="{5D445E90-3CE9-3582-5A45-E89470E92EDA}"/>
              </a:ext>
            </a:extLst>
          </p:cNvPr>
          <p:cNvPicPr>
            <a:picLocks noChangeAspect="1"/>
          </p:cNvPicPr>
          <p:nvPr/>
        </p:nvPicPr>
        <p:blipFill rotWithShape="1">
          <a:blip r:embed="rId4"/>
          <a:srcRect b="12440"/>
          <a:stretch/>
        </p:blipFill>
        <p:spPr>
          <a:xfrm>
            <a:off x="4654879" y="2826746"/>
            <a:ext cx="6998002" cy="2815737"/>
          </a:xfrm>
          <a:prstGeom prst="rect">
            <a:avLst/>
          </a:prstGeom>
        </p:spPr>
      </p:pic>
    </p:spTree>
    <p:extLst>
      <p:ext uri="{BB962C8B-B14F-4D97-AF65-F5344CB8AC3E}">
        <p14:creationId xmlns:p14="http://schemas.microsoft.com/office/powerpoint/2010/main" val="251143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6642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6" name="TextBox 5">
            <a:extLst>
              <a:ext uri="{FF2B5EF4-FFF2-40B4-BE49-F238E27FC236}">
                <a16:creationId xmlns:a16="http://schemas.microsoft.com/office/drawing/2014/main" id="{3CAC6CB6-DF47-CFE7-BD7F-9BB2F3359B3D}"/>
              </a:ext>
            </a:extLst>
          </p:cNvPr>
          <p:cNvSpPr txBox="1"/>
          <p:nvPr/>
        </p:nvSpPr>
        <p:spPr>
          <a:xfrm>
            <a:off x="700295" y="1371600"/>
            <a:ext cx="8620125" cy="4456476"/>
          </a:xfrm>
          <a:prstGeom prst="rect">
            <a:avLst/>
          </a:prstGeom>
          <a:noFill/>
        </p:spPr>
        <p:txBody>
          <a:bodyPr wrap="square" rtlCol="0">
            <a:spAutoFit/>
          </a:bodyPr>
          <a:lstStyle/>
          <a:p>
            <a:pPr algn="just">
              <a:lnSpc>
                <a:spcPct val="150000"/>
              </a:lnSpc>
            </a:pPr>
            <a:r>
              <a:rPr lang="en-US" sz="2400" dirty="0">
                <a:latin typeface="Trebuchet MS" panose="020B0603020202020204" pitchFamily="34" charset="0"/>
              </a:rPr>
              <a:t>In summary, our Generative Adversarial Network (GAN) has shown remarkable progress in generating lifelike fashion product images similar to the MNIST dataset. By exploring diverse network architectures and fine-tuning parameters, we've achieved high image quality and stability. The detailed documentation ensures easy deployment and accessibility, promising broader applications in image generation and beyond.</a:t>
            </a:r>
            <a:endParaRPr lang="en-IN" sz="2400" dirty="0">
              <a:latin typeface="Trebuchet MS" panose="020B0603020202020204" pitchFamily="34" charset="0"/>
            </a:endParaRPr>
          </a:p>
        </p:txBody>
      </p:sp>
    </p:spTree>
    <p:extLst>
      <p:ext uri="{BB962C8B-B14F-4D97-AF65-F5344CB8AC3E}">
        <p14:creationId xmlns:p14="http://schemas.microsoft.com/office/powerpoint/2010/main" val="1738085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969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lang="en-IN" spc="15" dirty="0"/>
              <a:t>FERENCES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6" name="Content Placeholder 1">
            <a:extLst>
              <a:ext uri="{FF2B5EF4-FFF2-40B4-BE49-F238E27FC236}">
                <a16:creationId xmlns:a16="http://schemas.microsoft.com/office/drawing/2014/main" id="{0DEAF496-D903-C36F-8C97-804A96D2E97A}"/>
              </a:ext>
            </a:extLst>
          </p:cNvPr>
          <p:cNvSpPr txBox="1">
            <a:spLocks/>
          </p:cNvSpPr>
          <p:nvPr/>
        </p:nvSpPr>
        <p:spPr>
          <a:xfrm>
            <a:off x="581193" y="1302026"/>
            <a:ext cx="8410408" cy="4673324"/>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https://www.tensorflow.org/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https://keras.io/</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https://numpy.org/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https://matplotlib.org/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US" sz="2000" kern="0" dirty="0">
                <a:solidFill>
                  <a:srgbClr val="42AF51"/>
                </a:solidFill>
                <a:latin typeface="Trebuchet MS" panose="020B0603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scikit-learn: machine learning in Python — scikit-learn 1.4.1 documentation</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u="sng" kern="0" dirty="0">
                <a:solidFill>
                  <a:srgbClr val="42AF51"/>
                </a:solidFill>
                <a:latin typeface="Trebuchet MS" panose="020B0603020202020204" pitchFamily="34" charset="0"/>
                <a:cs typeface="Arial" panose="020B0604020202020204" pitchFamily="34" charset="0"/>
              </a:rPr>
              <a:t>https://www.geeksforgeeks.org/generative-adversarial-network-gan/</a:t>
            </a:r>
          </a:p>
        </p:txBody>
      </p:sp>
    </p:spTree>
    <p:extLst>
      <p:ext uri="{BB962C8B-B14F-4D97-AF65-F5344CB8AC3E}">
        <p14:creationId xmlns:p14="http://schemas.microsoft.com/office/powerpoint/2010/main" val="2349065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lang="en-US" sz="1800" b="1" dirty="0">
              <a:solidFill>
                <a:schemeClr val="accent1">
                  <a:lumMod val="75000"/>
                </a:schemeClr>
              </a:solidFill>
              <a:latin typeface="Arial" pitchFamily="34" charset="0"/>
              <a:cs typeface="Arial" pitchFamily="34" charset="0"/>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10004425" cy="1324722"/>
          </a:xfrm>
          <a:prstGeom prst="rect">
            <a:avLst/>
          </a:prstGeom>
        </p:spPr>
        <p:txBody>
          <a:bodyPr vert="horz" wrap="square" lIns="0" tIns="16510" rIns="0" bIns="0" rtlCol="0">
            <a:spAutoFit/>
          </a:bodyPr>
          <a:lstStyle/>
          <a:p>
            <a:pPr marL="12700">
              <a:lnSpc>
                <a:spcPct val="100000"/>
              </a:lnSpc>
              <a:spcBef>
                <a:spcPts val="130"/>
              </a:spcBef>
            </a:pPr>
            <a:r>
              <a:rPr lang="de-DE" sz="4250" spc="5" dirty="0"/>
              <a:t>Generative Adversarial Network (GAN) for Handwritten Digit Generation</a:t>
            </a:r>
            <a:endParaRPr lang="en-IN"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21431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3" name="TextBox 32">
            <a:extLst>
              <a:ext uri="{FF2B5EF4-FFF2-40B4-BE49-F238E27FC236}">
                <a16:creationId xmlns:a16="http://schemas.microsoft.com/office/drawing/2014/main" id="{9ED57F71-9360-810F-5409-A4CF3B6F0679}"/>
              </a:ext>
            </a:extLst>
          </p:cNvPr>
          <p:cNvSpPr txBox="1"/>
          <p:nvPr/>
        </p:nvSpPr>
        <p:spPr>
          <a:xfrm>
            <a:off x="983634" y="2953844"/>
            <a:ext cx="8440828" cy="1200329"/>
          </a:xfrm>
          <a:prstGeom prst="rect">
            <a:avLst/>
          </a:prstGeom>
          <a:noFill/>
        </p:spPr>
        <p:txBody>
          <a:bodyPr wrap="square" rtlCol="0">
            <a:spAutoFit/>
          </a:bodyPr>
          <a:lstStyle/>
          <a:p>
            <a:r>
              <a:rPr lang="en-US" sz="2400" dirty="0"/>
              <a:t>Create a Generative Adversarial Network (GAN) that can produce images of fashion products similar to those found in the MNIST dataset.</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9907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6A92BF04-EA47-BB43-C99C-F7B458E2C8CA}"/>
              </a:ext>
            </a:extLst>
          </p:cNvPr>
          <p:cNvSpPr txBox="1"/>
          <p:nvPr/>
        </p:nvSpPr>
        <p:spPr>
          <a:xfrm>
            <a:off x="717549" y="1449187"/>
            <a:ext cx="9166225" cy="3902479"/>
          </a:xfrm>
          <a:prstGeom prst="rect">
            <a:avLst/>
          </a:prstGeom>
          <a:noFill/>
        </p:spPr>
        <p:txBody>
          <a:bodyPr wrap="square" rtlCol="0">
            <a:spAutoFit/>
          </a:bodyPr>
          <a:lstStyle/>
          <a:p>
            <a:pPr marL="342900" indent="-342900">
              <a:lnSpc>
                <a:spcPct val="150000"/>
              </a:lnSpc>
              <a:buFont typeface="+mj-lt"/>
              <a:buAutoNum type="arabicPeriod"/>
            </a:pPr>
            <a:r>
              <a:rPr lang="en-US" sz="2400" dirty="0">
                <a:latin typeface="Trebuchet MS" panose="020B0603020202020204" pitchFamily="34" charset="0"/>
              </a:rPr>
              <a:t>Problem Statement</a:t>
            </a:r>
          </a:p>
          <a:p>
            <a:pPr marL="342900" indent="-342900">
              <a:lnSpc>
                <a:spcPct val="150000"/>
              </a:lnSpc>
              <a:buFont typeface="+mj-lt"/>
              <a:buAutoNum type="arabicPeriod"/>
            </a:pPr>
            <a:r>
              <a:rPr lang="en-US" sz="2400" dirty="0">
                <a:latin typeface="Trebuchet MS" panose="020B0603020202020204" pitchFamily="34" charset="0"/>
              </a:rPr>
              <a:t>Project Overview</a:t>
            </a:r>
          </a:p>
          <a:p>
            <a:pPr marL="342900" indent="-342900">
              <a:lnSpc>
                <a:spcPct val="150000"/>
              </a:lnSpc>
              <a:buFont typeface="+mj-lt"/>
              <a:buAutoNum type="arabicPeriod"/>
            </a:pPr>
            <a:r>
              <a:rPr lang="en-US" sz="2400" dirty="0">
                <a:latin typeface="Trebuchet MS" panose="020B0603020202020204" pitchFamily="34" charset="0"/>
              </a:rPr>
              <a:t>End Users</a:t>
            </a:r>
          </a:p>
          <a:p>
            <a:pPr marL="342900" indent="-342900">
              <a:lnSpc>
                <a:spcPct val="150000"/>
              </a:lnSpc>
              <a:buFont typeface="+mj-lt"/>
              <a:buAutoNum type="arabicPeriod"/>
            </a:pPr>
            <a:r>
              <a:rPr lang="en-US" sz="2400" dirty="0">
                <a:latin typeface="Trebuchet MS" panose="020B0603020202020204" pitchFamily="34" charset="0"/>
              </a:rPr>
              <a:t>Solution and Value Proposition</a:t>
            </a:r>
          </a:p>
          <a:p>
            <a:pPr marL="342900" indent="-342900">
              <a:lnSpc>
                <a:spcPct val="150000"/>
              </a:lnSpc>
              <a:buFont typeface="+mj-lt"/>
              <a:buAutoNum type="arabicPeriod"/>
            </a:pPr>
            <a:r>
              <a:rPr lang="en-US" sz="2400" dirty="0">
                <a:latin typeface="Trebuchet MS" panose="020B0603020202020204" pitchFamily="34" charset="0"/>
              </a:rPr>
              <a:t>Unique Aspects of the Solution</a:t>
            </a:r>
          </a:p>
          <a:p>
            <a:pPr marL="342900" indent="-342900">
              <a:lnSpc>
                <a:spcPct val="150000"/>
              </a:lnSpc>
              <a:buFont typeface="+mj-lt"/>
              <a:buAutoNum type="arabicPeriod"/>
            </a:pPr>
            <a:r>
              <a:rPr lang="en-US" sz="2400" dirty="0">
                <a:latin typeface="Trebuchet MS" panose="020B0603020202020204" pitchFamily="34" charset="0"/>
              </a:rPr>
              <a:t>Modelling</a:t>
            </a:r>
          </a:p>
          <a:p>
            <a:pPr marL="342900" indent="-342900">
              <a:lnSpc>
                <a:spcPct val="150000"/>
              </a:lnSpc>
              <a:buFont typeface="+mj-lt"/>
              <a:buAutoNum type="arabicPeriod"/>
            </a:pPr>
            <a:r>
              <a:rPr lang="en-US" sz="2400" dirty="0">
                <a:latin typeface="Trebuchet MS" panose="020B0603020202020204" pitchFamily="34" charset="0"/>
              </a:rPr>
              <a:t>Results</a:t>
            </a:r>
            <a:endParaRPr lang="en-IN" sz="24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58200" y="3505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29575" y="8491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69342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2" name="TextBox 11">
            <a:extLst>
              <a:ext uri="{FF2B5EF4-FFF2-40B4-BE49-F238E27FC236}">
                <a16:creationId xmlns:a16="http://schemas.microsoft.com/office/drawing/2014/main" id="{1F214284-AE91-CB0E-6F9B-782CF632F290}"/>
              </a:ext>
            </a:extLst>
          </p:cNvPr>
          <p:cNvSpPr txBox="1"/>
          <p:nvPr/>
        </p:nvSpPr>
        <p:spPr>
          <a:xfrm>
            <a:off x="710247" y="1524000"/>
            <a:ext cx="8995728" cy="2240485"/>
          </a:xfrm>
          <a:prstGeom prst="rect">
            <a:avLst/>
          </a:prstGeom>
          <a:noFill/>
        </p:spPr>
        <p:txBody>
          <a:bodyPr wrap="square" rtlCol="0">
            <a:spAutoFit/>
          </a:bodyPr>
          <a:lstStyle/>
          <a:p>
            <a:pPr algn="just">
              <a:lnSpc>
                <a:spcPct val="150000"/>
              </a:lnSpc>
            </a:pPr>
            <a:r>
              <a:rPr lang="en-US" sz="2400" dirty="0">
                <a:latin typeface="Trebuchet MS" panose="020B0603020202020204" pitchFamily="34" charset="0"/>
              </a:rPr>
              <a:t>	The aim of the project is to produce fashion products like those present in the MNIST dataset using a Generative Adversarial Network(GAN). MNIST comprises 28x28 grayscale images of handwritten digits ranging from 0 to 9.</a:t>
            </a:r>
            <a:endParaRPr lang="en-IN" sz="2400" dirty="0">
              <a:latin typeface="Trebuchet MS" panose="020B0603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29600" y="10944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2485" y="693420"/>
            <a:ext cx="80067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a:t>
            </a:r>
            <a:r>
              <a:rPr lang="en-IN" sz="4250" spc="-20" dirty="0"/>
              <a:t>ERVI</a:t>
            </a:r>
            <a:r>
              <a:rPr sz="4250" spc="-20" dirty="0"/>
              <a:t>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9" name="TextBox 18">
            <a:extLst>
              <a:ext uri="{FF2B5EF4-FFF2-40B4-BE49-F238E27FC236}">
                <a16:creationId xmlns:a16="http://schemas.microsoft.com/office/drawing/2014/main" id="{A7DCD6F4-53C0-3858-F441-B40CE284460F}"/>
              </a:ext>
            </a:extLst>
          </p:cNvPr>
          <p:cNvSpPr txBox="1"/>
          <p:nvPr/>
        </p:nvSpPr>
        <p:spPr>
          <a:xfrm>
            <a:off x="832485" y="1565364"/>
            <a:ext cx="7560946" cy="4454104"/>
          </a:xfrm>
          <a:prstGeom prst="rect">
            <a:avLst/>
          </a:prstGeom>
          <a:noFill/>
        </p:spPr>
        <p:txBody>
          <a:bodyPr wrap="square" rtlCol="0">
            <a:spAutoFit/>
          </a:bodyPr>
          <a:lstStyle/>
          <a:p>
            <a:pPr algn="just">
              <a:lnSpc>
                <a:spcPct val="150000"/>
              </a:lnSpc>
            </a:pPr>
            <a:r>
              <a:rPr lang="en-US" sz="2400" dirty="0"/>
              <a:t>Acquiring data, designing the model, training, evaluating, and deploying are some of the major processes in the project. To construct and train the GAN architecture, it makes use of deep learning frameworks like TensorFlow and </a:t>
            </a:r>
            <a:r>
              <a:rPr lang="en-US" sz="2400" dirty="0" err="1"/>
              <a:t>Keras</a:t>
            </a:r>
            <a:r>
              <a:rPr lang="en-US" sz="2400" dirty="0"/>
              <a:t>. The project also places a strong emphasis on optimization and experimentation to produce the best outcomes.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153400" y="12005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85800"/>
            <a:ext cx="6615748"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20034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TextBox 9">
            <a:extLst>
              <a:ext uri="{FF2B5EF4-FFF2-40B4-BE49-F238E27FC236}">
                <a16:creationId xmlns:a16="http://schemas.microsoft.com/office/drawing/2014/main" id="{DEC81F1C-BE69-341E-0A6F-296054275026}"/>
              </a:ext>
            </a:extLst>
          </p:cNvPr>
          <p:cNvSpPr txBox="1"/>
          <p:nvPr/>
        </p:nvSpPr>
        <p:spPr>
          <a:xfrm>
            <a:off x="811880" y="1527338"/>
            <a:ext cx="8620125" cy="390247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Researchers and developers who are studying GANs, image generation.</a:t>
            </a:r>
          </a:p>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Educators who teach deep learning, GANs, or image generation can use the tool.</a:t>
            </a:r>
          </a:p>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Developers or engineers working on applications that use image generation of any niche, in this case, a fashion product line.</a:t>
            </a:r>
            <a:endParaRPr lang="en-IN" sz="24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flipH="1">
            <a:off x="9906000" y="1600200"/>
            <a:ext cx="2286000" cy="27051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6387" y="16479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29018"/>
          </a:xfrm>
          <a:prstGeom prst="rect">
            <a:avLst/>
          </a:prstGeom>
        </p:spPr>
        <p:txBody>
          <a:bodyPr vert="horz" wrap="square" lIns="0" tIns="13335" rIns="0" bIns="0" rtlCol="0">
            <a:spAutoFit/>
          </a:bodyPr>
          <a:lstStyle/>
          <a:p>
            <a:pPr marL="12700">
              <a:lnSpc>
                <a:spcPct val="100000"/>
              </a:lnSpc>
              <a:spcBef>
                <a:spcPts val="105"/>
              </a:spcBef>
            </a:pPr>
            <a:r>
              <a:rPr sz="4000" spc="25" dirty="0"/>
              <a:t>S</a:t>
            </a:r>
            <a:r>
              <a:rPr sz="4000" spc="10" dirty="0"/>
              <a:t>O</a:t>
            </a:r>
            <a:r>
              <a:rPr sz="4000" spc="25" dirty="0"/>
              <a:t>LU</a:t>
            </a:r>
            <a:r>
              <a:rPr sz="4000" spc="-35" dirty="0"/>
              <a:t>T</a:t>
            </a:r>
            <a:r>
              <a:rPr sz="4000" spc="-30" dirty="0"/>
              <a:t>I</a:t>
            </a:r>
            <a:r>
              <a:rPr sz="4000" spc="10" dirty="0"/>
              <a:t>O</a:t>
            </a:r>
            <a:r>
              <a:rPr sz="4000" dirty="0"/>
              <a:t>N</a:t>
            </a:r>
            <a:r>
              <a:rPr sz="4000" spc="-345" dirty="0"/>
              <a:t> </a:t>
            </a:r>
            <a:r>
              <a:rPr sz="4000" spc="-35" dirty="0"/>
              <a:t>A</a:t>
            </a:r>
            <a:r>
              <a:rPr sz="4000" spc="-5" dirty="0"/>
              <a:t>N</a:t>
            </a:r>
            <a:r>
              <a:rPr sz="4000" dirty="0"/>
              <a:t>D</a:t>
            </a:r>
            <a:r>
              <a:rPr sz="4000" spc="35" dirty="0"/>
              <a:t> </a:t>
            </a:r>
            <a:r>
              <a:rPr sz="4000" spc="-30" dirty="0"/>
              <a:t>I</a:t>
            </a:r>
            <a:r>
              <a:rPr sz="4000" spc="-35" dirty="0"/>
              <a:t>T</a:t>
            </a:r>
            <a:r>
              <a:rPr sz="4000" dirty="0"/>
              <a:t>S</a:t>
            </a:r>
            <a:r>
              <a:rPr sz="4000" spc="60" dirty="0"/>
              <a:t> </a:t>
            </a:r>
            <a:r>
              <a:rPr sz="4000" spc="-295" dirty="0"/>
              <a:t>V</a:t>
            </a:r>
            <a:r>
              <a:rPr sz="4000" spc="-35" dirty="0"/>
              <a:t>A</a:t>
            </a:r>
            <a:r>
              <a:rPr sz="4000" spc="25" dirty="0"/>
              <a:t>LU</a:t>
            </a:r>
            <a:r>
              <a:rPr sz="4000" dirty="0"/>
              <a:t>E</a:t>
            </a:r>
            <a:r>
              <a:rPr sz="4000" spc="-65" dirty="0"/>
              <a:t> </a:t>
            </a:r>
            <a:r>
              <a:rPr sz="4000" spc="-15" dirty="0"/>
              <a:t>P</a:t>
            </a:r>
            <a:r>
              <a:rPr sz="4000" spc="-30" dirty="0"/>
              <a:t>R</a:t>
            </a:r>
            <a:r>
              <a:rPr sz="4000" spc="10" dirty="0"/>
              <a:t>O</a:t>
            </a:r>
            <a:r>
              <a:rPr sz="4000" spc="-15" dirty="0"/>
              <a:t>P</a:t>
            </a:r>
            <a:r>
              <a:rPr sz="4000" spc="10" dirty="0"/>
              <a:t>O</a:t>
            </a:r>
            <a:r>
              <a:rPr sz="4000" spc="25" dirty="0"/>
              <a:t>S</a:t>
            </a:r>
            <a:r>
              <a:rPr sz="4000" spc="-30" dirty="0"/>
              <a:t>I</a:t>
            </a:r>
            <a:r>
              <a:rPr sz="4000" spc="-35" dirty="0"/>
              <a:t>T</a:t>
            </a:r>
            <a:r>
              <a:rPr sz="4000" spc="-30" dirty="0"/>
              <a:t>I</a:t>
            </a:r>
            <a:r>
              <a:rPr sz="4000" spc="10" dirty="0"/>
              <a:t>O</a:t>
            </a:r>
            <a:r>
              <a:rPr sz="40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955799"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TextBox 10">
            <a:extLst>
              <a:ext uri="{FF2B5EF4-FFF2-40B4-BE49-F238E27FC236}">
                <a16:creationId xmlns:a16="http://schemas.microsoft.com/office/drawing/2014/main" id="{46CF538B-4D77-7125-A62F-BE7090CF745E}"/>
              </a:ext>
            </a:extLst>
          </p:cNvPr>
          <p:cNvSpPr txBox="1"/>
          <p:nvPr/>
        </p:nvSpPr>
        <p:spPr>
          <a:xfrm>
            <a:off x="378618" y="1547363"/>
            <a:ext cx="8620125" cy="5262979"/>
          </a:xfrm>
          <a:prstGeom prst="rect">
            <a:avLst/>
          </a:prstGeom>
          <a:noFill/>
        </p:spPr>
        <p:txBody>
          <a:bodyPr wrap="square" rtlCol="0">
            <a:spAutoFit/>
          </a:bodyPr>
          <a:lstStyle/>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Using TensorFlow/</a:t>
            </a:r>
            <a:r>
              <a:rPr lang="en-US" sz="2400" b="0" i="0" dirty="0" err="1">
                <a:solidFill>
                  <a:schemeClr val="tx1"/>
                </a:solidFill>
                <a:effectLst/>
                <a:latin typeface="Arial" panose="020B0604020202020204" pitchFamily="34" charset="0"/>
                <a:cs typeface="Arial" panose="020B0604020202020204" pitchFamily="34" charset="0"/>
              </a:rPr>
              <a:t>Keras</a:t>
            </a:r>
            <a:r>
              <a:rPr lang="en-US" sz="2400" b="0" i="0" dirty="0">
                <a:solidFill>
                  <a:schemeClr val="tx1"/>
                </a:solidFill>
                <a:effectLst/>
                <a:latin typeface="Arial" panose="020B0604020202020204" pitchFamily="34" charset="0"/>
                <a:cs typeface="Arial" panose="020B0604020202020204" pitchFamily="34" charset="0"/>
              </a:rPr>
              <a:t>, create a GAN architecture with a discriminator network and a generator.</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Construct a neural network that has several layers of activation layers (such as </a:t>
            </a:r>
            <a:r>
              <a:rPr lang="en-US" sz="2400" b="0" i="0" dirty="0" err="1">
                <a:solidFill>
                  <a:schemeClr val="tx1"/>
                </a:solidFill>
                <a:effectLst/>
                <a:latin typeface="Arial" panose="020B0604020202020204" pitchFamily="34" charset="0"/>
                <a:cs typeface="Arial" panose="020B0604020202020204" pitchFamily="34" charset="0"/>
              </a:rPr>
              <a:t>ReLU</a:t>
            </a:r>
            <a:r>
              <a:rPr lang="en-US" sz="2400" b="0" i="0" dirty="0">
                <a:solidFill>
                  <a:schemeClr val="tx1"/>
                </a:solidFill>
                <a:effectLst/>
                <a:latin typeface="Arial" panose="020B0604020202020204" pitchFamily="34" charset="0"/>
                <a:cs typeface="Arial" panose="020B0604020202020204" pitchFamily="34" charset="0"/>
              </a:rPr>
              <a:t> and Tanh) and fully connected (Dense) layers.</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Make modifications to the layer sizes, depth of the network, and normalization methods.</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Create a neural network with a binary classification output that shares architectural decisions with the generator.</a:t>
            </a:r>
          </a:p>
          <a:p>
            <a:pPr marL="800100" lvl="1" indent="-342900" algn="just">
              <a:buFont typeface="Arial" panose="020B0604020202020204" pitchFamily="34" charset="0"/>
              <a:buChar char="•"/>
            </a:pPr>
            <a:r>
              <a:rPr lang="en-US" sz="2400" b="0" i="0" dirty="0">
                <a:solidFill>
                  <a:schemeClr val="tx1"/>
                </a:solidFill>
                <a:effectLst/>
                <a:latin typeface="Arial" panose="020B0604020202020204" pitchFamily="34" charset="0"/>
                <a:cs typeface="Arial" panose="020B0604020202020204" pitchFamily="34" charset="0"/>
              </a:rPr>
              <a:t>Use activation functions to create probability scores and introduce non-linearity, such as Sigmoid and Leaky </a:t>
            </a:r>
            <a:r>
              <a:rPr lang="en-US" sz="2400" b="0" i="0" dirty="0" err="1">
                <a:solidFill>
                  <a:schemeClr val="tx1"/>
                </a:solidFill>
                <a:effectLst/>
                <a:latin typeface="Arial" panose="020B0604020202020204" pitchFamily="34" charset="0"/>
                <a:cs typeface="Arial" panose="020B0604020202020204" pitchFamily="34" charset="0"/>
              </a:rPr>
              <a:t>ReLU</a:t>
            </a:r>
            <a:r>
              <a:rPr lang="en-US" sz="2400" b="0" i="0" dirty="0">
                <a:solidFill>
                  <a:schemeClr val="tx1"/>
                </a:solidFill>
                <a:effectLst/>
                <a:latin typeface="Arial" panose="020B0604020202020204" pitchFamily="34" charset="0"/>
                <a:cs typeface="Arial" panose="020B0604020202020204" pitchFamily="34" charset="0"/>
              </a:rPr>
              <a:t>.</a:t>
            </a:r>
          </a:p>
          <a:p>
            <a:pPr marL="800100" lvl="1" indent="-342900" algn="just">
              <a:buFont typeface="Arial" panose="020B0604020202020204" pitchFamily="34" charset="0"/>
              <a:buChar char="•"/>
            </a:pPr>
            <a:endParaRPr lang="en-US" sz="2400" b="0" i="0" dirty="0">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0" y="4876800"/>
            <a:ext cx="1371600" cy="1981200"/>
          </a:xfrm>
          <a:prstGeom prst="rect">
            <a:avLst/>
          </a:prstGeom>
        </p:spPr>
      </p:pic>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29712" y="11711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EDC675A1-92E3-A45A-5ABA-54EC7366FE67}"/>
              </a:ext>
            </a:extLst>
          </p:cNvPr>
          <p:cNvSpPr txBox="1"/>
          <p:nvPr/>
        </p:nvSpPr>
        <p:spPr>
          <a:xfrm>
            <a:off x="752476" y="1325753"/>
            <a:ext cx="8782050" cy="445647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Innovative Network Architectures</a:t>
            </a:r>
            <a:r>
              <a:rPr lang="en-US" sz="2400" b="1" dirty="0">
                <a:latin typeface="Trebuchet MS" panose="020B0603020202020204" pitchFamily="34" charset="0"/>
              </a:rPr>
              <a:t>: </a:t>
            </a:r>
            <a:r>
              <a:rPr lang="en-US" sz="2400" dirty="0">
                <a:latin typeface="Trebuchet MS" panose="020B0603020202020204" pitchFamily="34" charset="0"/>
              </a:rPr>
              <a:t>Exploring varied architectural designs for both the generator and discriminator networks to ensure the creation of realistic and diverse digit images.</a:t>
            </a:r>
          </a:p>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Performance Optimization</a:t>
            </a:r>
            <a:r>
              <a:rPr lang="en-US" sz="2400" b="1" dirty="0">
                <a:latin typeface="Trebuchet MS" panose="020B0603020202020204" pitchFamily="34" charset="0"/>
              </a:rPr>
              <a:t>: </a:t>
            </a:r>
            <a:r>
              <a:rPr lang="en-US" sz="2400" dirty="0">
                <a:latin typeface="Trebuchet MS" panose="020B0603020202020204" pitchFamily="34" charset="0"/>
              </a:rPr>
              <a:t>Conducting thorough experimentation and hyperparameter tuning to maximize the GAN model's performance, resulting in improved image quality and stability.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39282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1160"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3" name="Rectangle 4">
            <a:extLst>
              <a:ext uri="{FF2B5EF4-FFF2-40B4-BE49-F238E27FC236}">
                <a16:creationId xmlns:a16="http://schemas.microsoft.com/office/drawing/2014/main" id="{122E5127-FF67-89CD-9352-E90078A0A07C}"/>
              </a:ext>
            </a:extLst>
          </p:cNvPr>
          <p:cNvSpPr>
            <a:spLocks noChangeArrowheads="1"/>
          </p:cNvSpPr>
          <p:nvPr/>
        </p:nvSpPr>
        <p:spPr bwMode="auto">
          <a:xfrm>
            <a:off x="76200" y="1462147"/>
            <a:ext cx="11811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Create a realistic representation of numbers by experimenting with different layer widths, depths, and activation functions such as </a:t>
            </a:r>
            <a:r>
              <a:rPr kumimoji="0" lang="en-US" altLang="en-US" sz="1800" b="0" i="0" u="none" strike="noStrike" cap="none" normalizeH="0" baseline="0" dirty="0" err="1">
                <a:ln>
                  <a:noFill/>
                </a:ln>
                <a:solidFill>
                  <a:schemeClr val="tx1"/>
                </a:solidFill>
                <a:effectLst/>
                <a:latin typeface="Arial" panose="020B0604020202020204" pitchFamily="34" charset="0"/>
              </a:rPr>
              <a:t>ReLU</a:t>
            </a:r>
            <a:r>
              <a:rPr kumimoji="0" lang="en-US" altLang="en-US" sz="1800" b="0" i="0" u="none" strike="noStrike" cap="none" normalizeH="0" baseline="0" dirty="0">
                <a:ln>
                  <a:noFill/>
                </a:ln>
                <a:solidFill>
                  <a:schemeClr val="tx1"/>
                </a:solidFill>
                <a:effectLst/>
                <a:latin typeface="Arial" panose="020B0604020202020204" pitchFamily="34" charset="0"/>
              </a:rPr>
              <a:t> and Tanh when designing the architecture of the generator network.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Discriminator Network Design: To discern between actual and produced images, develop the discriminator network design by experimenting with various layer topologies and activation functions, such as Sigmoid and Leaky </a:t>
            </a:r>
            <a:r>
              <a:rPr kumimoji="0" lang="en-US" altLang="en-US" sz="1800" b="0" i="0" u="none" strike="noStrike" cap="none" normalizeH="0" baseline="0" dirty="0" err="1">
                <a:ln>
                  <a:noFill/>
                </a:ln>
                <a:solidFill>
                  <a:schemeClr val="tx1"/>
                </a:solidFill>
                <a:effectLst/>
                <a:latin typeface="Arial" panose="020B0604020202020204" pitchFamily="34" charset="0"/>
              </a:rPr>
              <a:t>ReLU</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Hyperparameter Tuning: To maximize the performance of the GAN model, execute a thorough experimentation and hyperparameter tuning process, paying particular attention to factors such as learning rate, batch size, and network depth. </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Training: To improve the quality and stability of picture generation, train the GAN model using the MNIST dataset, iteratively updating the generator and discriminator networks.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Evaluation: Examine the realism and diversity of the generated digit images to gauge the performance of the trained GAN model. </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27464A27-C0C7-12D2-6467-66638E3142FE}"/>
              </a:ext>
            </a:extLst>
          </p:cNvPr>
          <p:cNvSpPr txBox="1"/>
          <p:nvPr/>
        </p:nvSpPr>
        <p:spPr>
          <a:xfrm>
            <a:off x="677798" y="5926074"/>
            <a:ext cx="1619354" cy="400110"/>
          </a:xfrm>
          <a:prstGeom prst="rect">
            <a:avLst/>
          </a:prstGeom>
          <a:noFill/>
        </p:spPr>
        <p:txBody>
          <a:bodyPr wrap="none" rtlCol="0">
            <a:spAutoFit/>
          </a:bodyPr>
          <a:lstStyle/>
          <a:p>
            <a:r>
              <a:rPr lang="en-IN" sz="2000" b="1" dirty="0">
                <a:solidFill>
                  <a:srgbClr val="0070C0"/>
                </a:solidFill>
                <a:hlinkClick r:id="rId3">
                  <a:extLst>
                    <a:ext uri="{A12FA001-AC4F-418D-AE19-62706E023703}">
                      <ahyp:hlinkClr xmlns:ahyp="http://schemas.microsoft.com/office/drawing/2018/hyperlinkcolor" val="tx"/>
                    </a:ext>
                  </a:extLst>
                </a:hlinkClick>
              </a:rPr>
              <a:t>DEMO LINK</a:t>
            </a:r>
            <a:r>
              <a:rPr lang="en-IN" sz="2000" b="1" dirty="0">
                <a:solidFill>
                  <a:srgbClr val="0070C0"/>
                </a:solidFill>
              </a:rPr>
              <a: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1318</TotalTime>
  <Words>714</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Trebuchet MS</vt:lpstr>
      <vt:lpstr>Wingdings</vt:lpstr>
      <vt:lpstr>Wingdings 3</vt:lpstr>
      <vt:lpstr>Ion</vt:lpstr>
      <vt:lpstr>ANIRUDDH MURALIDARAN</vt:lpstr>
      <vt:lpstr>Generative Adversarial Network (GAN) for Handwritten Digit Generation</vt:lpstr>
      <vt:lpstr>AGENDA</vt:lpstr>
      <vt:lpstr>PROBLEM STATEMENT</vt:lpstr>
      <vt:lpstr>PROJECT OVERVIEW</vt:lpstr>
      <vt:lpstr>WHO ARE THE END USERS?</vt:lpstr>
      <vt:lpstr>SOLUTION AND ITS VALUE PROPOSITION</vt:lpstr>
      <vt:lpstr>THE WOW IN SOLUTION</vt:lpstr>
      <vt:lpstr>PowerPoint Presentation</vt:lpstr>
      <vt:lpstr>RESULTS</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Srinivasa Pradeep S</dc:title>
  <dc:creator>SRINIVASA PRADEEP</dc:creator>
  <cp:lastModifiedBy>Aniruddh M</cp:lastModifiedBy>
  <cp:revision>15</cp:revision>
  <dcterms:created xsi:type="dcterms:W3CDTF">2024-04-01T13:02:38Z</dcterms:created>
  <dcterms:modified xsi:type="dcterms:W3CDTF">2024-04-04T12:38:19Z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2024-04-01T00:00:00Z</vt:filetime>
  </property>
  <property fmtid="{D5CDD505-2E9C-101B-9397-08002B2CF9AE}" pid="3" name="Creator">
    <vt:lpwstr>PDFium</vt:lpwstr>
  </property>
  <property fmtid="{D5CDD505-2E9C-101B-9397-08002B2CF9AE}" pid="4" name="LastSaved">
    <vt:filetime>2024-04-01T00:00:00Z</vt:filetime>
  </property>
  <property fmtid="{D5CDD505-2E9C-101B-9397-08002B2CF9AE}" pid="5" name="MSIP_Label_defa4170-0d19-0005-0004-bc88714345d2_Enabled">
    <vt:lpwstr>true</vt:lpwstr>
  </property>
  <property fmtid="{D5CDD505-2E9C-101B-9397-08002B2CF9AE}" pid="6" name="MSIP_Label_defa4170-0d19-0005-0004-bc88714345d2_SetDate">
    <vt:lpwstr>2024-04-03T16:54:25Z</vt:lpwstr>
  </property>
  <property fmtid="{D5CDD505-2E9C-101B-9397-08002B2CF9AE}" pid="7" name="MSIP_Label_defa4170-0d19-0005-0004-bc88714345d2_Method">
    <vt:lpwstr>Standard</vt:lpwstr>
  </property>
  <property fmtid="{D5CDD505-2E9C-101B-9397-08002B2CF9AE}" pid="8" name="MSIP_Label_defa4170-0d19-0005-0004-bc88714345d2_Name">
    <vt:lpwstr>defa4170-0d19-0005-0004-bc88714345d2</vt:lpwstr>
  </property>
  <property fmtid="{D5CDD505-2E9C-101B-9397-08002B2CF9AE}" pid="9" name="MSIP_Label_defa4170-0d19-0005-0004-bc88714345d2_SiteId">
    <vt:lpwstr>22bd2eac-a02b-4de5-905c-5657a4a26bda</vt:lpwstr>
  </property>
  <property fmtid="{D5CDD505-2E9C-101B-9397-08002B2CF9AE}" pid="10" name="MSIP_Label_defa4170-0d19-0005-0004-bc88714345d2_ActionId">
    <vt:lpwstr>cab64ef2-f291-4b11-9cd1-2a33318a889c</vt:lpwstr>
  </property>
  <property fmtid="{D5CDD505-2E9C-101B-9397-08002B2CF9AE}" pid="11" name="MSIP_Label_defa4170-0d19-0005-0004-bc88714345d2_ContentBits">
    <vt:lpwstr>0</vt:lpwstr>
  </property>
</Properties>
</file>