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notesMasterIdLst>
    <p:notesMasterId r:id="rId27"/>
  </p:notesMasterIdLst>
  <p:handoutMasterIdLst>
    <p:handoutMasterId r:id="rId28"/>
  </p:handoutMasterIdLst>
  <p:sldIdLst>
    <p:sldId id="265" r:id="rId5"/>
    <p:sldId id="259" r:id="rId6"/>
    <p:sldId id="298" r:id="rId7"/>
    <p:sldId id="299" r:id="rId8"/>
    <p:sldId id="300" r:id="rId9"/>
    <p:sldId id="301" r:id="rId10"/>
    <p:sldId id="303" r:id="rId11"/>
    <p:sldId id="302" r:id="rId12"/>
    <p:sldId id="304" r:id="rId13"/>
    <p:sldId id="314" r:id="rId14"/>
    <p:sldId id="315" r:id="rId15"/>
    <p:sldId id="305" r:id="rId16"/>
    <p:sldId id="307" r:id="rId17"/>
    <p:sldId id="306" r:id="rId18"/>
    <p:sldId id="308" r:id="rId19"/>
    <p:sldId id="310" r:id="rId20"/>
    <p:sldId id="312" r:id="rId21"/>
    <p:sldId id="313" r:id="rId22"/>
    <p:sldId id="309" r:id="rId23"/>
    <p:sldId id="294" r:id="rId24"/>
    <p:sldId id="316" r:id="rId25"/>
    <p:sldId id="29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59178" autoAdjust="0"/>
  </p:normalViewPr>
  <p:slideViewPr>
    <p:cSldViewPr snapToGrid="0" showGuides="1">
      <p:cViewPr varScale="1">
        <p:scale>
          <a:sx n="41" d="100"/>
          <a:sy n="41" d="100"/>
        </p:scale>
        <p:origin x="1972" y="3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19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3/13/2018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584586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7429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Use property binding and the </a:t>
            </a:r>
            <a:r>
              <a:rPr lang="en-US" dirty="0" smtClean="0"/>
              <a:t>@Input</a:t>
            </a:r>
            <a:r>
              <a:rPr lang="en-US" sz="1000" b="0" i="0" kern="1200" dirty="0" smtClean="0">
                <a:solidFill>
                  <a:schemeClr val="tx1"/>
                </a:solidFill>
                <a:effectLst/>
                <a:latin typeface="Arial" pitchFamily="34" charset="0"/>
                <a:ea typeface="+mn-ea"/>
                <a:cs typeface="Arial" pitchFamily="34" charset="0"/>
              </a:rPr>
              <a:t> decorator to pass data into a component, and </a:t>
            </a:r>
            <a:r>
              <a:rPr lang="en-US" dirty="0" smtClean="0"/>
              <a:t>@Output</a:t>
            </a:r>
            <a:r>
              <a:rPr lang="en-US" sz="1000" b="0" i="0" kern="1200" dirty="0" smtClean="0">
                <a:solidFill>
                  <a:schemeClr val="tx1"/>
                </a:solidFill>
                <a:effectLst/>
                <a:latin typeface="Arial" pitchFamily="34" charset="0"/>
                <a:ea typeface="+mn-ea"/>
                <a:cs typeface="Arial" pitchFamily="34" charset="0"/>
              </a:rPr>
              <a:t> and </a:t>
            </a:r>
            <a:r>
              <a:rPr lang="en-US" dirty="0" err="1" smtClean="0"/>
              <a:t>EventEmitter</a:t>
            </a:r>
            <a:r>
              <a:rPr lang="en-US" sz="1000" b="0" i="0" kern="1200" dirty="0" smtClean="0">
                <a:solidFill>
                  <a:schemeClr val="tx1"/>
                </a:solidFill>
                <a:effectLst/>
                <a:latin typeface="Arial" pitchFamily="34" charset="0"/>
                <a:ea typeface="+mn-ea"/>
                <a:cs typeface="Arial" pitchFamily="34" charset="0"/>
              </a:rPr>
              <a:t> to pass data out and bind to an event.</a:t>
            </a:r>
            <a:endParaRPr lang="en-US" dirty="0"/>
          </a:p>
        </p:txBody>
      </p:sp>
    </p:spTree>
    <p:extLst>
      <p:ext uri="{BB962C8B-B14F-4D97-AF65-F5344CB8AC3E}">
        <p14:creationId xmlns:p14="http://schemas.microsoft.com/office/powerpoint/2010/main" val="2885747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Event Binding with @Output</a:t>
            </a:r>
          </a:p>
          <a:p>
            <a:r>
              <a:rPr lang="en-US" sz="1000" b="0" i="0" kern="1200" dirty="0" smtClean="0">
                <a:solidFill>
                  <a:schemeClr val="tx1"/>
                </a:solidFill>
                <a:effectLst/>
                <a:latin typeface="Arial" pitchFamily="34" charset="0"/>
                <a:ea typeface="+mn-ea"/>
                <a:cs typeface="Arial" pitchFamily="34" charset="0"/>
              </a:rPr>
              <a:t>We can also pass values </a:t>
            </a:r>
            <a:r>
              <a:rPr lang="en-US" sz="1000" b="0" i="1" kern="1200" dirty="0" smtClean="0">
                <a:solidFill>
                  <a:schemeClr val="tx1"/>
                </a:solidFill>
                <a:effectLst/>
                <a:latin typeface="Arial" pitchFamily="34" charset="0"/>
                <a:ea typeface="+mn-ea"/>
                <a:cs typeface="Arial" pitchFamily="34" charset="0"/>
              </a:rPr>
              <a:t>out</a:t>
            </a:r>
            <a:r>
              <a:rPr lang="en-US" sz="1000" b="0" i="0" kern="1200" dirty="0" smtClean="0">
                <a:solidFill>
                  <a:schemeClr val="tx1"/>
                </a:solidFill>
                <a:effectLst/>
                <a:latin typeface="Arial" pitchFamily="34" charset="0"/>
                <a:ea typeface="+mn-ea"/>
                <a:cs typeface="Arial" pitchFamily="34" charset="0"/>
              </a:rPr>
              <a:t> of a child component back to the parent using an event binding. Let's see how.</a:t>
            </a:r>
          </a:p>
          <a:p>
            <a:r>
              <a:rPr lang="en-US" sz="1000" b="0" i="0" kern="1200" dirty="0" smtClean="0">
                <a:solidFill>
                  <a:schemeClr val="tx1"/>
                </a:solidFill>
                <a:effectLst/>
                <a:latin typeface="Arial" pitchFamily="34" charset="0"/>
                <a:ea typeface="+mn-ea"/>
                <a:cs typeface="Arial" pitchFamily="34" charset="0"/>
              </a:rPr>
              <a:t>In the child component we include an @Output decorator on a variable of type </a:t>
            </a:r>
            <a:r>
              <a:rPr lang="en-US" sz="1000" b="0" i="0" kern="1200" dirty="0" err="1" smtClean="0">
                <a:solidFill>
                  <a:schemeClr val="tx1"/>
                </a:solidFill>
                <a:effectLst/>
                <a:latin typeface="Arial" pitchFamily="34" charset="0"/>
                <a:ea typeface="+mn-ea"/>
                <a:cs typeface="Arial" pitchFamily="34" charset="0"/>
              </a:rPr>
              <a:t>EventEmitter</a:t>
            </a:r>
            <a:r>
              <a:rPr lang="en-US" sz="1000" b="0" i="0" kern="1200" dirty="0" smtClean="0">
                <a:solidFill>
                  <a:schemeClr val="tx1"/>
                </a:solidFill>
                <a:effectLst/>
                <a:latin typeface="Arial" pitchFamily="34" charset="0"/>
                <a:ea typeface="+mn-ea"/>
                <a:cs typeface="Arial" pitchFamily="34" charset="0"/>
              </a:rPr>
              <a:t>. This object will be used to fire our custom events.</a:t>
            </a:r>
          </a:p>
          <a:p>
            <a:r>
              <a:rPr lang="en-US" sz="1000" b="0" i="0" kern="1200" dirty="0" smtClean="0">
                <a:solidFill>
                  <a:schemeClr val="tx1"/>
                </a:solidFill>
                <a:effectLst/>
                <a:latin typeface="Arial" pitchFamily="34" charset="0"/>
                <a:ea typeface="+mn-ea"/>
                <a:cs typeface="Arial" pitchFamily="34" charset="0"/>
              </a:rPr>
              <a:t>@Output() </a:t>
            </a:r>
            <a:r>
              <a:rPr lang="en-US" sz="1000" b="0" i="0" kern="1200" dirty="0" err="1" smtClean="0">
                <a:solidFill>
                  <a:schemeClr val="tx1"/>
                </a:solidFill>
                <a:effectLst/>
                <a:latin typeface="Arial" pitchFamily="34" charset="0"/>
                <a:ea typeface="+mn-ea"/>
                <a:cs typeface="Arial" pitchFamily="34" charset="0"/>
              </a:rPr>
              <a:t>colorValue</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EventEmitter</a:t>
            </a:r>
            <a:r>
              <a:rPr lang="en-US" sz="1000" b="0" i="0" kern="1200" dirty="0" smtClean="0">
                <a:solidFill>
                  <a:schemeClr val="tx1"/>
                </a:solidFill>
                <a:effectLst/>
                <a:latin typeface="Arial" pitchFamily="34" charset="0"/>
                <a:ea typeface="+mn-ea"/>
                <a:cs typeface="Arial" pitchFamily="34" charset="0"/>
              </a:rPr>
              <a:t>&lt;string&gt; = new </a:t>
            </a:r>
            <a:r>
              <a:rPr lang="en-US" sz="1000" b="0" i="0" kern="1200" dirty="0" err="1" smtClean="0">
                <a:solidFill>
                  <a:schemeClr val="tx1"/>
                </a:solidFill>
                <a:effectLst/>
                <a:latin typeface="Arial" pitchFamily="34" charset="0"/>
                <a:ea typeface="+mn-ea"/>
                <a:cs typeface="Arial" pitchFamily="34" charset="0"/>
              </a:rPr>
              <a:t>EventEmitter</a:t>
            </a:r>
            <a:r>
              <a:rPr lang="en-US" sz="1000" b="0" i="0" kern="1200" dirty="0" smtClean="0">
                <a:solidFill>
                  <a:schemeClr val="tx1"/>
                </a:solidFill>
                <a:effectLst/>
                <a:latin typeface="Arial" pitchFamily="34" charset="0"/>
                <a:ea typeface="+mn-ea"/>
                <a:cs typeface="Arial" pitchFamily="34" charset="0"/>
              </a:rPr>
              <a:t>();The variable name decorated by @Output is the name of the event, which in this case is </a:t>
            </a:r>
            <a:r>
              <a:rPr lang="en-US" sz="1000" b="0" i="0" kern="1200" dirty="0" err="1" smtClean="0">
                <a:solidFill>
                  <a:schemeClr val="tx1"/>
                </a:solidFill>
                <a:effectLst/>
                <a:latin typeface="Arial" pitchFamily="34" charset="0"/>
                <a:ea typeface="+mn-ea"/>
                <a:cs typeface="Arial" pitchFamily="34" charset="0"/>
              </a:rPr>
              <a:t>colorValue</a:t>
            </a:r>
            <a:r>
              <a:rPr lang="en-US" sz="1000" b="0" i="0" kern="1200" dirty="0" smtClean="0">
                <a:solidFill>
                  <a:schemeClr val="tx1"/>
                </a:solidFill>
                <a:effectLst/>
                <a:latin typeface="Arial" pitchFamily="34" charset="0"/>
                <a:ea typeface="+mn-ea"/>
                <a:cs typeface="Arial" pitchFamily="34" charset="0"/>
              </a:rPr>
              <a:t>. The &lt;string&gt;type in angle brackets is the data type of the payload to be sent with the event.</a:t>
            </a:r>
          </a:p>
          <a:p>
            <a:r>
              <a:rPr lang="en-US" sz="1000" b="0" i="0" kern="1200" dirty="0" smtClean="0">
                <a:solidFill>
                  <a:schemeClr val="tx1"/>
                </a:solidFill>
                <a:effectLst/>
                <a:latin typeface="Arial" pitchFamily="34" charset="0"/>
                <a:ea typeface="+mn-ea"/>
                <a:cs typeface="Arial" pitchFamily="34" charset="0"/>
              </a:rPr>
              <a:t>We trigger the event by calling the emit method on the </a:t>
            </a:r>
            <a:r>
              <a:rPr lang="en-US" sz="1000" b="0" i="0" kern="1200" dirty="0" err="1" smtClean="0">
                <a:solidFill>
                  <a:schemeClr val="tx1"/>
                </a:solidFill>
                <a:effectLst/>
                <a:latin typeface="Arial" pitchFamily="34" charset="0"/>
                <a:ea typeface="+mn-ea"/>
                <a:cs typeface="Arial" pitchFamily="34" charset="0"/>
              </a:rPr>
              <a:t>EventEmitter</a:t>
            </a:r>
            <a:r>
              <a:rPr lang="en-US" sz="1000" b="0" i="0" kern="1200" dirty="0" smtClean="0">
                <a:solidFill>
                  <a:schemeClr val="tx1"/>
                </a:solidFill>
                <a:effectLst/>
                <a:latin typeface="Arial" pitchFamily="34" charset="0"/>
                <a:ea typeface="+mn-ea"/>
                <a:cs typeface="Arial" pitchFamily="34" charset="0"/>
              </a:rPr>
              <a:t> object. This method takes one argument which is the payload of the event.</a:t>
            </a:r>
          </a:p>
          <a:p>
            <a:endParaRPr lang="en-US" dirty="0"/>
          </a:p>
        </p:txBody>
      </p:sp>
    </p:spTree>
    <p:extLst>
      <p:ext uri="{BB962C8B-B14F-4D97-AF65-F5344CB8AC3E}">
        <p14:creationId xmlns:p14="http://schemas.microsoft.com/office/powerpoint/2010/main" val="2463084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146124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17765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8713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936486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smtClean="0"/>
              <a:t>&lt;li&gt;{{hero.name}}&lt;/li&gt;</a:t>
            </a:r>
          </a:p>
          <a:p>
            <a:r>
              <a:rPr lang="en-US" dirty="0" smtClean="0"/>
              <a:t>&lt;hero-detail [hero]="</a:t>
            </a:r>
            <a:r>
              <a:rPr lang="en-US" dirty="0" err="1" smtClean="0"/>
              <a:t>selectedHero</a:t>
            </a:r>
            <a:r>
              <a:rPr lang="en-US" dirty="0" smtClean="0"/>
              <a:t>"&gt;&lt;/hero-detail&gt;</a:t>
            </a:r>
          </a:p>
          <a:p>
            <a:r>
              <a:rPr lang="en-US" dirty="0" smtClean="0"/>
              <a:t>&lt;li (click)="</a:t>
            </a:r>
            <a:r>
              <a:rPr lang="en-US" dirty="0" err="1" smtClean="0"/>
              <a:t>selectHero</a:t>
            </a:r>
            <a:r>
              <a:rPr lang="en-US" dirty="0" smtClean="0"/>
              <a:t>(hero)"&gt;&lt;/li&gt;</a:t>
            </a:r>
          </a:p>
          <a:p>
            <a:endParaRPr lang="en-US" dirty="0" smtClean="0"/>
          </a:p>
          <a:p>
            <a:r>
              <a:rPr lang="en-US" dirty="0" smtClean="0"/>
              <a:t>{{hero.name}}</a:t>
            </a:r>
            <a:r>
              <a:rPr lang="en-US" sz="1000" b="0" i="0" kern="1200" dirty="0" smtClean="0">
                <a:solidFill>
                  <a:schemeClr val="tx1"/>
                </a:solidFill>
                <a:effectLst/>
                <a:latin typeface="Arial" pitchFamily="34" charset="0"/>
                <a:ea typeface="+mn-ea"/>
                <a:cs typeface="Arial" pitchFamily="34" charset="0"/>
              </a:rPr>
              <a:t> </a:t>
            </a:r>
            <a:r>
              <a:rPr lang="en-US" sz="1000" b="0" i="1" u="none" strike="noStrike" kern="1200" dirty="0" smtClean="0">
                <a:solidFill>
                  <a:schemeClr val="tx1"/>
                </a:solidFill>
                <a:effectLst/>
                <a:latin typeface="Arial" pitchFamily="34" charset="0"/>
                <a:ea typeface="+mn-ea"/>
                <a:cs typeface="Arial" pitchFamily="34" charset="0"/>
              </a:rPr>
              <a:t>interpolation</a:t>
            </a:r>
            <a:r>
              <a:rPr lang="en-US" sz="1000" b="0" i="0" kern="1200" dirty="0" smtClean="0">
                <a:solidFill>
                  <a:schemeClr val="tx1"/>
                </a:solidFill>
                <a:effectLst/>
                <a:latin typeface="Arial" pitchFamily="34" charset="0"/>
                <a:ea typeface="+mn-ea"/>
                <a:cs typeface="Arial" pitchFamily="34" charset="0"/>
              </a:rPr>
              <a:t> displays the component's </a:t>
            </a:r>
            <a:r>
              <a:rPr lang="en-US" dirty="0" smtClean="0"/>
              <a:t>hero.name</a:t>
            </a:r>
            <a:r>
              <a:rPr lang="en-US" sz="1000" b="0" i="0" kern="1200" dirty="0" smtClean="0">
                <a:solidFill>
                  <a:schemeClr val="tx1"/>
                </a:solidFill>
                <a:effectLst/>
                <a:latin typeface="Arial" pitchFamily="34" charset="0"/>
                <a:ea typeface="+mn-ea"/>
                <a:cs typeface="Arial" pitchFamily="34" charset="0"/>
              </a:rPr>
              <a:t> property value within the </a:t>
            </a:r>
            <a:r>
              <a:rPr lang="en-US" dirty="0" smtClean="0"/>
              <a:t>&lt;li&gt;</a:t>
            </a:r>
            <a:r>
              <a:rPr lang="en-US" sz="1000" b="0" i="0" kern="1200" dirty="0" smtClean="0">
                <a:solidFill>
                  <a:schemeClr val="tx1"/>
                </a:solidFill>
                <a:effectLst/>
                <a:latin typeface="Arial" pitchFamily="34" charset="0"/>
                <a:ea typeface="+mn-ea"/>
                <a:cs typeface="Arial" pitchFamily="34" charset="0"/>
              </a:rPr>
              <a:t> element.</a:t>
            </a:r>
          </a:p>
          <a:p>
            <a:r>
              <a:rPr lang="en-US" sz="1000" b="0" i="0" kern="1200" dirty="0" smtClean="0">
                <a:solidFill>
                  <a:schemeClr val="tx1"/>
                </a:solidFill>
                <a:effectLst/>
                <a:latin typeface="Arial" pitchFamily="34" charset="0"/>
                <a:ea typeface="+mn-ea"/>
                <a:cs typeface="Arial" pitchFamily="34" charset="0"/>
              </a:rPr>
              <a:t>The [hero] </a:t>
            </a:r>
            <a:r>
              <a:rPr lang="en-US" sz="1000" b="0" i="1" u="sng" kern="1200" dirty="0" smtClean="0">
                <a:solidFill>
                  <a:schemeClr val="tx1"/>
                </a:solidFill>
                <a:effectLst/>
                <a:latin typeface="Arial" pitchFamily="34" charset="0"/>
                <a:ea typeface="+mn-ea"/>
                <a:cs typeface="Arial" pitchFamily="34" charset="0"/>
              </a:rPr>
              <a:t>property binding</a:t>
            </a:r>
            <a:r>
              <a:rPr lang="en-US" sz="1000" b="0" i="0" kern="1200" dirty="0" smtClean="0">
                <a:solidFill>
                  <a:schemeClr val="tx1"/>
                </a:solidFill>
                <a:effectLst/>
                <a:latin typeface="Arial" pitchFamily="34" charset="0"/>
                <a:ea typeface="+mn-ea"/>
                <a:cs typeface="Arial" pitchFamily="34" charset="0"/>
              </a:rPr>
              <a:t> passes the value of </a:t>
            </a:r>
            <a:r>
              <a:rPr lang="en-US" sz="1000" b="0" i="0" kern="1200" dirty="0" err="1" smtClean="0">
                <a:solidFill>
                  <a:schemeClr val="tx1"/>
                </a:solidFill>
                <a:effectLst/>
                <a:latin typeface="Arial" pitchFamily="34" charset="0"/>
                <a:ea typeface="+mn-ea"/>
                <a:cs typeface="Arial" pitchFamily="34" charset="0"/>
              </a:rPr>
              <a:t>selectedHero</a:t>
            </a:r>
            <a:r>
              <a:rPr lang="en-US" sz="1000" b="0" i="0" kern="1200" dirty="0" smtClean="0">
                <a:solidFill>
                  <a:schemeClr val="tx1"/>
                </a:solidFill>
                <a:effectLst/>
                <a:latin typeface="Arial" pitchFamily="34" charset="0"/>
                <a:ea typeface="+mn-ea"/>
                <a:cs typeface="Arial" pitchFamily="34" charset="0"/>
              </a:rPr>
              <a:t> from the parent </a:t>
            </a:r>
            <a:r>
              <a:rPr lang="en-US" sz="1000" b="0" i="0" kern="1200" dirty="0" err="1" smtClean="0">
                <a:solidFill>
                  <a:schemeClr val="tx1"/>
                </a:solidFill>
                <a:effectLst/>
                <a:latin typeface="Arial" pitchFamily="34" charset="0"/>
                <a:ea typeface="+mn-ea"/>
                <a:cs typeface="Arial" pitchFamily="34" charset="0"/>
              </a:rPr>
              <a:t>HeroListComponent</a:t>
            </a:r>
            <a:r>
              <a:rPr lang="en-US" sz="1000" b="0" i="0" kern="1200" dirty="0" smtClean="0">
                <a:solidFill>
                  <a:schemeClr val="tx1"/>
                </a:solidFill>
                <a:effectLst/>
                <a:latin typeface="Arial" pitchFamily="34" charset="0"/>
                <a:ea typeface="+mn-ea"/>
                <a:cs typeface="Arial" pitchFamily="34" charset="0"/>
              </a:rPr>
              <a:t> to the hero property of the child </a:t>
            </a:r>
            <a:r>
              <a:rPr lang="en-US" sz="1000" b="0" i="0" kern="1200" dirty="0" err="1" smtClean="0">
                <a:solidFill>
                  <a:schemeClr val="tx1"/>
                </a:solidFill>
                <a:effectLst/>
                <a:latin typeface="Arial" pitchFamily="34" charset="0"/>
                <a:ea typeface="+mn-ea"/>
                <a:cs typeface="Arial" pitchFamily="34" charset="0"/>
              </a:rPr>
              <a:t>HeroDetailComponent</a:t>
            </a:r>
            <a:r>
              <a:rPr lang="en-US" sz="1000" b="0" i="0" kern="1200" dirty="0" smtClean="0">
                <a:solidFill>
                  <a:schemeClr val="tx1"/>
                </a:solidFill>
                <a:effectLst/>
                <a:latin typeface="Arial" pitchFamily="34" charset="0"/>
                <a:ea typeface="+mn-ea"/>
                <a:cs typeface="Arial" pitchFamily="34" charset="0"/>
              </a:rPr>
              <a:t>.</a:t>
            </a:r>
          </a:p>
          <a:p>
            <a:r>
              <a:rPr lang="en-US" sz="1000" b="0" i="0" kern="1200" dirty="0" smtClean="0">
                <a:solidFill>
                  <a:schemeClr val="tx1"/>
                </a:solidFill>
                <a:effectLst/>
                <a:latin typeface="Arial" pitchFamily="34" charset="0"/>
                <a:ea typeface="+mn-ea"/>
                <a:cs typeface="Arial" pitchFamily="34" charset="0"/>
              </a:rPr>
              <a:t>The (click) </a:t>
            </a:r>
            <a:r>
              <a:rPr lang="en-US" sz="1000" b="0" i="1" u="none" strike="noStrike" kern="1200" dirty="0" smtClean="0">
                <a:solidFill>
                  <a:schemeClr val="tx1"/>
                </a:solidFill>
                <a:effectLst/>
                <a:latin typeface="Arial" pitchFamily="34" charset="0"/>
                <a:ea typeface="+mn-ea"/>
                <a:cs typeface="Arial" pitchFamily="34" charset="0"/>
              </a:rPr>
              <a:t>event binding</a:t>
            </a:r>
            <a:r>
              <a:rPr lang="en-US" sz="1000" b="0" i="0" kern="1200" dirty="0" smtClean="0">
                <a:solidFill>
                  <a:schemeClr val="tx1"/>
                </a:solidFill>
                <a:effectLst/>
                <a:latin typeface="Arial" pitchFamily="34" charset="0"/>
                <a:ea typeface="+mn-ea"/>
                <a:cs typeface="Arial" pitchFamily="34" charset="0"/>
              </a:rPr>
              <a:t> calls the component's </a:t>
            </a:r>
            <a:r>
              <a:rPr lang="en-US" sz="1000" b="0" i="0" kern="1200" dirty="0" err="1" smtClean="0">
                <a:solidFill>
                  <a:schemeClr val="tx1"/>
                </a:solidFill>
                <a:effectLst/>
                <a:latin typeface="Arial" pitchFamily="34" charset="0"/>
                <a:ea typeface="+mn-ea"/>
                <a:cs typeface="Arial" pitchFamily="34" charset="0"/>
              </a:rPr>
              <a:t>selectHero</a:t>
            </a:r>
            <a:r>
              <a:rPr lang="en-US" sz="1000" b="0" i="0" kern="1200" dirty="0" smtClean="0">
                <a:solidFill>
                  <a:schemeClr val="tx1"/>
                </a:solidFill>
                <a:effectLst/>
                <a:latin typeface="Arial" pitchFamily="34" charset="0"/>
                <a:ea typeface="+mn-ea"/>
                <a:cs typeface="Arial" pitchFamily="34" charset="0"/>
              </a:rPr>
              <a:t> method when the user clicks a hero's name.</a:t>
            </a:r>
          </a:p>
          <a:p>
            <a:endParaRPr lang="en-US" sz="1000" b="0" i="0" kern="1200" dirty="0" smtClean="0">
              <a:solidFill>
                <a:schemeClr val="tx1"/>
              </a:solidFill>
              <a:effectLst/>
              <a:latin typeface="Arial" pitchFamily="34" charset="0"/>
              <a:ea typeface="+mn-ea"/>
              <a:cs typeface="Arial" pitchFamily="34" charset="0"/>
            </a:endParaRPr>
          </a:p>
          <a:p>
            <a:r>
              <a:rPr lang="en-US" sz="1000" kern="1200" dirty="0" smtClean="0">
                <a:solidFill>
                  <a:schemeClr val="tx1"/>
                </a:solidFill>
                <a:effectLst/>
                <a:latin typeface="Arial" pitchFamily="34" charset="0"/>
                <a:ea typeface="+mn-ea"/>
                <a:cs typeface="Arial" pitchFamily="34" charset="0"/>
              </a:rPr>
              <a:t>&lt;input [(</a:t>
            </a:r>
            <a:r>
              <a:rPr lang="en-US" sz="1000" kern="1200" dirty="0" err="1" smtClean="0">
                <a:solidFill>
                  <a:schemeClr val="tx1"/>
                </a:solidFill>
                <a:effectLst/>
                <a:latin typeface="Arial" pitchFamily="34" charset="0"/>
                <a:ea typeface="+mn-ea"/>
                <a:cs typeface="Arial" pitchFamily="34" charset="0"/>
              </a:rPr>
              <a:t>ngModel</a:t>
            </a:r>
            <a:r>
              <a:rPr lang="en-US" sz="1000" kern="1200" dirty="0" smtClean="0">
                <a:solidFill>
                  <a:schemeClr val="tx1"/>
                </a:solidFill>
                <a:effectLst/>
                <a:latin typeface="Arial" pitchFamily="34" charset="0"/>
                <a:ea typeface="+mn-ea"/>
                <a:cs typeface="Arial" pitchFamily="34" charset="0"/>
              </a:rPr>
              <a:t>)]="hero.name"&gt;</a:t>
            </a:r>
            <a:r>
              <a:rPr lang="en-US" sz="1000" b="1" i="0" kern="1200" dirty="0" smtClean="0">
                <a:solidFill>
                  <a:schemeClr val="tx1"/>
                </a:solidFill>
                <a:effectLst/>
                <a:latin typeface="Arial" pitchFamily="34" charset="0"/>
                <a:ea typeface="+mn-ea"/>
                <a:cs typeface="Arial" pitchFamily="34" charset="0"/>
              </a:rPr>
              <a:t>Two-way data binding</a:t>
            </a:r>
            <a:r>
              <a:rPr lang="en-US" sz="1000" b="0" i="0" kern="1200" dirty="0" smtClean="0">
                <a:solidFill>
                  <a:schemeClr val="tx1"/>
                </a:solidFill>
                <a:effectLst/>
                <a:latin typeface="Arial" pitchFamily="34" charset="0"/>
                <a:ea typeface="+mn-ea"/>
                <a:cs typeface="Arial" pitchFamily="34" charset="0"/>
              </a:rPr>
              <a:t> is an important fourth form that combines property and event binding in a single notation, using the </a:t>
            </a:r>
            <a:r>
              <a:rPr lang="en-US" dirty="0" err="1" smtClean="0"/>
              <a:t>ngModel</a:t>
            </a:r>
            <a:r>
              <a:rPr lang="en-US" sz="1000" b="0" i="0" kern="1200" dirty="0" smtClean="0">
                <a:solidFill>
                  <a:schemeClr val="tx1"/>
                </a:solidFill>
                <a:effectLst/>
                <a:latin typeface="Arial" pitchFamily="34" charset="0"/>
                <a:ea typeface="+mn-ea"/>
                <a:cs typeface="Arial" pitchFamily="34" charset="0"/>
              </a:rPr>
              <a:t> directive</a:t>
            </a:r>
          </a:p>
          <a:p>
            <a:endParaRPr lang="en-US" dirty="0"/>
          </a:p>
        </p:txBody>
      </p:sp>
    </p:spTree>
    <p:extLst>
      <p:ext uri="{BB962C8B-B14F-4D97-AF65-F5344CB8AC3E}">
        <p14:creationId xmlns:p14="http://schemas.microsoft.com/office/powerpoint/2010/main" val="446917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Interpolation with Curly Braces</a:t>
            </a:r>
          </a:p>
          <a:p>
            <a:r>
              <a:rPr lang="en-US" sz="1000" b="0" i="0" kern="1200" dirty="0" smtClean="0">
                <a:solidFill>
                  <a:schemeClr val="tx1"/>
                </a:solidFill>
                <a:effectLst/>
                <a:latin typeface="Arial" pitchFamily="34" charset="0"/>
                <a:ea typeface="+mn-ea"/>
                <a:cs typeface="Arial" pitchFamily="34" charset="0"/>
              </a:rPr>
              <a:t>Double curly braces contain </a:t>
            </a:r>
            <a:r>
              <a:rPr lang="en-US" sz="1000" b="0" i="1" kern="1200" dirty="0" smtClean="0">
                <a:solidFill>
                  <a:schemeClr val="tx1"/>
                </a:solidFill>
                <a:effectLst/>
                <a:latin typeface="Arial" pitchFamily="34" charset="0"/>
                <a:ea typeface="+mn-ea"/>
                <a:cs typeface="Arial" pitchFamily="34" charset="0"/>
              </a:rPr>
              <a:t>template expressions</a:t>
            </a:r>
            <a:r>
              <a:rPr lang="en-US" sz="1000" b="0" i="0" kern="1200" dirty="0" smtClean="0">
                <a:solidFill>
                  <a:schemeClr val="tx1"/>
                </a:solidFill>
                <a:effectLst/>
                <a:latin typeface="Arial" pitchFamily="34" charset="0"/>
                <a:ea typeface="+mn-ea"/>
                <a:cs typeface="Arial" pitchFamily="34" charset="0"/>
              </a:rPr>
              <a:t> which allow us to read primitive or object values from component properties. Template expressions are similar to JavaScript and include features such as the ternary operator, concatenation and arithmetic.</a:t>
            </a:r>
          </a:p>
          <a:p>
            <a:r>
              <a:rPr lang="en-US" sz="1000" b="0" i="0" kern="1200" dirty="0" err="1" smtClean="0">
                <a:solidFill>
                  <a:schemeClr val="tx1"/>
                </a:solidFill>
                <a:effectLst/>
                <a:latin typeface="Arial" pitchFamily="34" charset="0"/>
                <a:ea typeface="+mn-ea"/>
                <a:cs typeface="Arial" pitchFamily="34" charset="0"/>
              </a:rPr>
              <a:t>nterpolation</a:t>
            </a:r>
            <a:r>
              <a:rPr lang="en-US" sz="1000" b="0" i="0" kern="1200" dirty="0" smtClean="0">
                <a:solidFill>
                  <a:schemeClr val="tx1"/>
                </a:solidFill>
                <a:effectLst/>
                <a:latin typeface="Arial" pitchFamily="34" charset="0"/>
                <a:ea typeface="+mn-ea"/>
                <a:cs typeface="Arial" pitchFamily="34" charset="0"/>
              </a:rPr>
              <a:t> automatically escapes any HTML, so here {{html}} displays </a:t>
            </a:r>
            <a:r>
              <a:rPr lang="en-US" dirty="0" smtClean="0"/>
              <a:t>&lt;div&gt;this is a div&lt;/div&gt;</a:t>
            </a:r>
            <a:r>
              <a:rPr lang="en-US" sz="1000" b="0" i="0" kern="1200" dirty="0" smtClean="0">
                <a:solidFill>
                  <a:schemeClr val="tx1"/>
                </a:solidFill>
                <a:effectLst/>
                <a:latin typeface="Arial" pitchFamily="34" charset="0"/>
                <a:ea typeface="+mn-ea"/>
                <a:cs typeface="Arial" pitchFamily="34" charset="0"/>
              </a:rPr>
              <a:t>, or more precisely it displays </a:t>
            </a:r>
            <a:r>
              <a:rPr lang="en-US" dirty="0" smtClean="0"/>
              <a:t>&amp;</a:t>
            </a:r>
            <a:r>
              <a:rPr lang="en-US" dirty="0" err="1" smtClean="0"/>
              <a:t>lt;div&amp;gt;this</a:t>
            </a:r>
            <a:r>
              <a:rPr lang="en-US" dirty="0" smtClean="0"/>
              <a:t> is a </a:t>
            </a:r>
            <a:r>
              <a:rPr lang="en-US" dirty="0" err="1" smtClean="0"/>
              <a:t>div&amp;lt</a:t>
            </a:r>
            <a:r>
              <a:rPr lang="en-US" dirty="0" smtClean="0"/>
              <a:t>;/</a:t>
            </a:r>
            <a:r>
              <a:rPr lang="en-US" dirty="0" err="1" smtClean="0"/>
              <a:t>div&amp;gt</a:t>
            </a:r>
            <a:r>
              <a:rPr lang="en-US" dirty="0" smtClean="0"/>
              <a:t>;</a:t>
            </a:r>
            <a:r>
              <a:rPr lang="en-US" sz="1000" b="0" i="0" kern="1200" dirty="0" smtClean="0">
                <a:solidFill>
                  <a:schemeClr val="tx1"/>
                </a:solidFill>
                <a:effectLst/>
                <a:latin typeface="Arial" pitchFamily="34" charset="0"/>
                <a:ea typeface="+mn-ea"/>
                <a:cs typeface="Arial" pitchFamily="34" charset="0"/>
              </a:rPr>
              <a:t>.</a:t>
            </a:r>
            <a:endParaRPr lang="en-US" dirty="0"/>
          </a:p>
        </p:txBody>
      </p:sp>
    </p:spTree>
    <p:extLst>
      <p:ext uri="{BB962C8B-B14F-4D97-AF65-F5344CB8AC3E}">
        <p14:creationId xmlns:p14="http://schemas.microsoft.com/office/powerpoint/2010/main" val="2785709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Property Binding with Square Brackets</a:t>
            </a:r>
          </a:p>
          <a:p>
            <a:r>
              <a:rPr lang="en-US" sz="1000" b="0" i="0" kern="1200" dirty="0" smtClean="0">
                <a:solidFill>
                  <a:schemeClr val="tx1"/>
                </a:solidFill>
                <a:effectLst/>
                <a:latin typeface="Arial" pitchFamily="34" charset="0"/>
                <a:ea typeface="+mn-ea"/>
                <a:cs typeface="Arial" pitchFamily="34" charset="0"/>
              </a:rPr>
              <a:t>We specify one-way bindings to DOM properties using square brackets and template expressions.</a:t>
            </a:r>
          </a:p>
          <a:p>
            <a:r>
              <a:rPr lang="en-US" sz="1000" b="0" i="0" kern="1200" dirty="0" smtClean="0">
                <a:solidFill>
                  <a:schemeClr val="tx1"/>
                </a:solidFill>
                <a:effectLst/>
                <a:latin typeface="Arial" pitchFamily="34" charset="0"/>
                <a:ea typeface="+mn-ea"/>
                <a:cs typeface="Arial" pitchFamily="34" charset="0"/>
              </a:rPr>
              <a:t>The template expressions in quotes on the right of the equals are used to set the DOM properties in square brackets on the left.</a:t>
            </a:r>
          </a:p>
          <a:p>
            <a:r>
              <a:rPr lang="en-US" sz="1000" b="0" i="0" kern="1200" dirty="0" smtClean="0">
                <a:solidFill>
                  <a:schemeClr val="tx1"/>
                </a:solidFill>
                <a:effectLst/>
                <a:latin typeface="Arial" pitchFamily="34" charset="0"/>
                <a:ea typeface="+mn-ea"/>
                <a:cs typeface="Arial" pitchFamily="34" charset="0"/>
              </a:rPr>
              <a:t>For example, </a:t>
            </a:r>
            <a:r>
              <a:rPr lang="en-US" sz="1000" b="0" i="0" kern="1200" dirty="0" err="1" smtClean="0">
                <a:solidFill>
                  <a:schemeClr val="tx1"/>
                </a:solidFill>
                <a:effectLst/>
                <a:latin typeface="Arial" pitchFamily="34" charset="0"/>
                <a:ea typeface="+mn-ea"/>
                <a:cs typeface="Arial" pitchFamily="34" charset="0"/>
              </a:rPr>
              <a:t>textContent</a:t>
            </a:r>
            <a:r>
              <a:rPr lang="en-US" sz="1000" b="0" i="0" kern="1200" dirty="0" smtClean="0">
                <a:solidFill>
                  <a:schemeClr val="tx1"/>
                </a:solidFill>
                <a:effectLst/>
                <a:latin typeface="Arial" pitchFamily="34" charset="0"/>
                <a:ea typeface="+mn-ea"/>
                <a:cs typeface="Arial" pitchFamily="34" charset="0"/>
              </a:rPr>
              <a:t> is set to a person's name, buttons are disabled based on the sex property of person, and the </a:t>
            </a:r>
            <a:r>
              <a:rPr lang="en-US" sz="1000" b="0" i="0" kern="1200" dirty="0" err="1" smtClean="0">
                <a:solidFill>
                  <a:schemeClr val="tx1"/>
                </a:solidFill>
                <a:effectLst/>
                <a:latin typeface="Arial" pitchFamily="34" charset="0"/>
                <a:ea typeface="+mn-ea"/>
                <a:cs typeface="Arial" pitchFamily="34" charset="0"/>
              </a:rPr>
              <a:t>src</a:t>
            </a:r>
            <a:r>
              <a:rPr lang="en-US" sz="1000" b="0" i="0" kern="1200" dirty="0" smtClean="0">
                <a:solidFill>
                  <a:schemeClr val="tx1"/>
                </a:solidFill>
                <a:effectLst/>
                <a:latin typeface="Arial" pitchFamily="34" charset="0"/>
                <a:ea typeface="+mn-ea"/>
                <a:cs typeface="Arial" pitchFamily="34" charset="0"/>
              </a:rPr>
              <a:t>, alt and title properties of the </a:t>
            </a:r>
            <a:r>
              <a:rPr lang="en-US" sz="1000" b="0" i="0" kern="1200" dirty="0" err="1" smtClean="0">
                <a:solidFill>
                  <a:schemeClr val="tx1"/>
                </a:solidFill>
                <a:effectLst/>
                <a:latin typeface="Arial" pitchFamily="34" charset="0"/>
                <a:ea typeface="+mn-ea"/>
                <a:cs typeface="Arial" pitchFamily="34" charset="0"/>
              </a:rPr>
              <a:t>img</a:t>
            </a:r>
            <a:r>
              <a:rPr lang="en-US" sz="1000" b="0" i="0" kern="1200" dirty="0" smtClean="0">
                <a:solidFill>
                  <a:schemeClr val="tx1"/>
                </a:solidFill>
                <a:effectLst/>
                <a:latin typeface="Arial" pitchFamily="34" charset="0"/>
                <a:ea typeface="+mn-ea"/>
                <a:cs typeface="Arial" pitchFamily="34" charset="0"/>
              </a:rPr>
              <a:t> element are bound to properties of the person object.</a:t>
            </a:r>
          </a:p>
          <a:p>
            <a:r>
              <a:rPr lang="en-US" dirty="0" err="1" smtClean="0"/>
              <a:t>innerHTML</a:t>
            </a:r>
            <a:r>
              <a:rPr lang="en-US" sz="1000" b="0" i="0" kern="1200" dirty="0" smtClean="0">
                <a:solidFill>
                  <a:schemeClr val="tx1"/>
                </a:solidFill>
                <a:effectLst/>
                <a:latin typeface="Arial" pitchFamily="34" charset="0"/>
                <a:ea typeface="+mn-ea"/>
                <a:cs typeface="Arial" pitchFamily="34" charset="0"/>
              </a:rPr>
              <a:t> sets the HTML content of the </a:t>
            </a:r>
            <a:r>
              <a:rPr lang="en-US" dirty="0" smtClean="0"/>
              <a:t>span</a:t>
            </a:r>
            <a:r>
              <a:rPr lang="en-US" sz="1000" b="0" i="0" kern="1200" dirty="0" smtClean="0">
                <a:solidFill>
                  <a:schemeClr val="tx1"/>
                </a:solidFill>
                <a:effectLst/>
                <a:latin typeface="Arial" pitchFamily="34" charset="0"/>
                <a:ea typeface="+mn-ea"/>
                <a:cs typeface="Arial" pitchFamily="34" charset="0"/>
              </a:rPr>
              <a:t> to a number of stars (</a:t>
            </a:r>
            <a:r>
              <a:rPr lang="en-US" dirty="0" smtClean="0"/>
              <a:t>&amp;#10032;</a:t>
            </a:r>
            <a:r>
              <a:rPr lang="en-US" sz="1000" b="0" i="0" kern="1200" dirty="0" smtClean="0">
                <a:solidFill>
                  <a:schemeClr val="tx1"/>
                </a:solidFill>
                <a:effectLst/>
                <a:latin typeface="Arial" pitchFamily="34" charset="0"/>
                <a:ea typeface="+mn-ea"/>
                <a:cs typeface="Arial" pitchFamily="34" charset="0"/>
              </a:rPr>
              <a:t> is a star as you can see in the application output below). We use </a:t>
            </a:r>
            <a:r>
              <a:rPr lang="en-US" dirty="0" smtClean="0"/>
              <a:t>[</a:t>
            </a:r>
            <a:r>
              <a:rPr lang="en-US" dirty="0" err="1" smtClean="0"/>
              <a:t>innerHTML</a:t>
            </a:r>
            <a:r>
              <a:rPr lang="en-US" dirty="0" smtClean="0"/>
              <a:t>]</a:t>
            </a:r>
            <a:r>
              <a:rPr lang="en-US" sz="1000" b="0" i="0" kern="1200" dirty="0" smtClean="0">
                <a:solidFill>
                  <a:schemeClr val="tx1"/>
                </a:solidFill>
                <a:effectLst/>
                <a:latin typeface="Arial" pitchFamily="34" charset="0"/>
                <a:ea typeface="+mn-ea"/>
                <a:cs typeface="Arial" pitchFamily="34" charset="0"/>
              </a:rPr>
              <a:t> here rather than interpolation here because interpolation would escape the HTML</a:t>
            </a:r>
          </a:p>
          <a:p>
            <a:r>
              <a:rPr lang="en-US" sz="1000" b="0" i="0" kern="1200" dirty="0" smtClean="0">
                <a:solidFill>
                  <a:schemeClr val="tx1"/>
                </a:solidFill>
                <a:effectLst/>
                <a:latin typeface="Arial" pitchFamily="34" charset="0"/>
                <a:ea typeface="+mn-ea"/>
                <a:cs typeface="Arial" pitchFamily="34" charset="0"/>
              </a:rPr>
              <a:t>Template expressions are similar to JavaScript and include features such as the ternary operator, concatenation and </a:t>
            </a:r>
            <a:r>
              <a:rPr lang="en-US" sz="1000" b="0" i="0" kern="1200" dirty="0" err="1" smtClean="0">
                <a:solidFill>
                  <a:schemeClr val="tx1"/>
                </a:solidFill>
                <a:effectLst/>
                <a:latin typeface="Arial" pitchFamily="34" charset="0"/>
                <a:ea typeface="+mn-ea"/>
                <a:cs typeface="Arial" pitchFamily="34" charset="0"/>
              </a:rPr>
              <a:t>boolean</a:t>
            </a:r>
            <a:r>
              <a:rPr lang="en-US" sz="1000" b="0" i="0" kern="1200" dirty="0" smtClean="0">
                <a:solidFill>
                  <a:schemeClr val="tx1"/>
                </a:solidFill>
                <a:effectLst/>
                <a:latin typeface="Arial" pitchFamily="34" charset="0"/>
                <a:ea typeface="+mn-ea"/>
                <a:cs typeface="Arial" pitchFamily="34" charset="0"/>
              </a:rPr>
              <a:t> conditions. We can call built-in methods such as </a:t>
            </a:r>
            <a:r>
              <a:rPr lang="en-US" dirty="0" smtClean="0"/>
              <a:t>repeat</a:t>
            </a:r>
            <a:r>
              <a:rPr lang="en-US" sz="1000" b="0" i="0" kern="1200" dirty="0" smtClean="0">
                <a:solidFill>
                  <a:schemeClr val="tx1"/>
                </a:solidFill>
                <a:effectLst/>
                <a:latin typeface="Arial" pitchFamily="34" charset="0"/>
                <a:ea typeface="+mn-ea"/>
                <a:cs typeface="Arial" pitchFamily="34" charset="0"/>
              </a:rPr>
              <a:t> as well.</a:t>
            </a:r>
          </a:p>
          <a:p>
            <a:r>
              <a:rPr lang="en-US" sz="1000" b="0" i="0" kern="1200" dirty="0" smtClean="0">
                <a:solidFill>
                  <a:schemeClr val="tx1"/>
                </a:solidFill>
                <a:effectLst/>
                <a:latin typeface="Arial" pitchFamily="34" charset="0"/>
                <a:ea typeface="+mn-ea"/>
                <a:cs typeface="Arial" pitchFamily="34" charset="0"/>
              </a:rPr>
              <a:t>First, setting an attribute on an element will not evaluate the template expression in quotes. This is just a standard attribute assignment using a string, and we can confirm this in the application output below where we see the 'Hello ' + name string and not Hello World.</a:t>
            </a:r>
          </a:p>
          <a:p>
            <a:r>
              <a:rPr lang="en-US" sz="1000" b="0" i="0" kern="1200" dirty="0" smtClean="0">
                <a:solidFill>
                  <a:schemeClr val="tx1"/>
                </a:solidFill>
                <a:effectLst/>
                <a:latin typeface="Arial" pitchFamily="34" charset="0"/>
                <a:ea typeface="+mn-ea"/>
                <a:cs typeface="Arial" pitchFamily="34" charset="0"/>
              </a:rPr>
              <a:t>However, when we use interpolation in the quotes (identified by the double curly braces), we are now binding to the DOM </a:t>
            </a:r>
            <a:r>
              <a:rPr lang="en-US" sz="1000" b="0" i="1" kern="1200" dirty="0" smtClean="0">
                <a:solidFill>
                  <a:schemeClr val="tx1"/>
                </a:solidFill>
                <a:effectLst/>
                <a:latin typeface="Arial" pitchFamily="34" charset="0"/>
                <a:ea typeface="+mn-ea"/>
                <a:cs typeface="Arial" pitchFamily="34" charset="0"/>
              </a:rPr>
              <a:t>property</a:t>
            </a:r>
            <a:r>
              <a:rPr lang="en-US" sz="1000" b="0" i="0" kern="1200" dirty="0" smtClean="0">
                <a:solidFill>
                  <a:schemeClr val="tx1"/>
                </a:solidFill>
                <a:effectLst/>
                <a:latin typeface="Arial" pitchFamily="34" charset="0"/>
                <a:ea typeface="+mn-ea"/>
                <a:cs typeface="Arial" pitchFamily="34" charset="0"/>
              </a:rPr>
              <a:t> instead, and the template expression is evaluated. This is a subtle but important difference.</a:t>
            </a:r>
          </a:p>
          <a:p>
            <a:r>
              <a:rPr lang="en-US" sz="1000" b="0" i="0" kern="1200" dirty="0" smtClean="0">
                <a:solidFill>
                  <a:schemeClr val="tx1"/>
                </a:solidFill>
                <a:effectLst/>
                <a:latin typeface="Arial" pitchFamily="34" charset="0"/>
                <a:ea typeface="+mn-ea"/>
                <a:cs typeface="Arial" pitchFamily="34" charset="0"/>
              </a:rPr>
              <a:t>Property bindings using square brackets or the bind- prefix (known as the canonical form) always interpret the string in quotes as a template expression, so there is no need to include the curly braces in this case.</a:t>
            </a:r>
          </a:p>
          <a:p>
            <a:endParaRPr lang="en-US" sz="1000" b="0" i="0" kern="1200" dirty="0" smtClean="0">
              <a:solidFill>
                <a:schemeClr val="tx1"/>
              </a:solidFill>
              <a:effectLst/>
              <a:latin typeface="Arial" pitchFamily="34" charset="0"/>
              <a:ea typeface="+mn-ea"/>
              <a:cs typeface="Arial" pitchFamily="34" charset="0"/>
            </a:endParaRPr>
          </a:p>
          <a:p>
            <a:endParaRPr lang="en-US" dirty="0"/>
          </a:p>
        </p:txBody>
      </p:sp>
    </p:spTree>
    <p:extLst>
      <p:ext uri="{BB962C8B-B14F-4D97-AF65-F5344CB8AC3E}">
        <p14:creationId xmlns:p14="http://schemas.microsoft.com/office/powerpoint/2010/main" val="3453933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lgn="just"/>
            <a:r>
              <a:rPr lang="en-US" dirty="0" smtClean="0"/>
              <a:t>The only way to know about a user action is to listen for certain events such as keystrokes, mouse movements, clicks, and touches. We declare our interest in user actions through Angular event binding.</a:t>
            </a:r>
          </a:p>
          <a:p>
            <a:pPr algn="just"/>
            <a:endParaRPr lang="en-US" dirty="0" smtClean="0"/>
          </a:p>
          <a:p>
            <a:pPr algn="just"/>
            <a:r>
              <a:rPr lang="en-US" dirty="0" smtClean="0"/>
              <a:t>Event binding syntax consists of a target event within parentheses on the left of an equal sign, and a quoted template statement on the right. </a:t>
            </a:r>
          </a:p>
          <a:p>
            <a:pPr algn="just"/>
            <a:endParaRPr lang="en-US" dirty="0" smtClean="0"/>
          </a:p>
          <a:p>
            <a:pPr algn="just"/>
            <a:r>
              <a:rPr lang="en-US" dirty="0" smtClean="0"/>
              <a:t>$event object is used to listen to an event and grab's the user </a:t>
            </a:r>
            <a:r>
              <a:rPr lang="en-US" dirty="0" smtClean="0"/>
              <a:t>event</a:t>
            </a:r>
          </a:p>
          <a:p>
            <a:pPr algn="just"/>
            <a:endParaRPr lang="en-US" dirty="0" smtClean="0"/>
          </a:p>
          <a:p>
            <a:r>
              <a:rPr lang="en-US" sz="1000" b="0" i="0" kern="1200" dirty="0" smtClean="0">
                <a:solidFill>
                  <a:schemeClr val="tx1"/>
                </a:solidFill>
                <a:effectLst/>
                <a:latin typeface="Arial" pitchFamily="34" charset="0"/>
                <a:ea typeface="+mn-ea"/>
                <a:cs typeface="Arial" pitchFamily="34" charset="0"/>
              </a:rPr>
              <a:t>Event Binding with Parentheses</a:t>
            </a:r>
          </a:p>
          <a:p>
            <a:r>
              <a:rPr lang="en-US" sz="1000" b="0" i="0" kern="1200" dirty="0" smtClean="0">
                <a:solidFill>
                  <a:schemeClr val="tx1"/>
                </a:solidFill>
                <a:effectLst/>
                <a:latin typeface="Arial" pitchFamily="34" charset="0"/>
                <a:ea typeface="+mn-ea"/>
                <a:cs typeface="Arial" pitchFamily="34" charset="0"/>
              </a:rPr>
              <a:t>We handle DOM events using parentheses and template statements.</a:t>
            </a:r>
          </a:p>
          <a:p>
            <a:r>
              <a:rPr lang="en-US" sz="1000" b="0" i="0" kern="1200" dirty="0" smtClean="0">
                <a:solidFill>
                  <a:schemeClr val="tx1"/>
                </a:solidFill>
                <a:effectLst/>
                <a:latin typeface="Arial" pitchFamily="34" charset="0"/>
                <a:ea typeface="+mn-ea"/>
                <a:cs typeface="Arial" pitchFamily="34" charset="0"/>
              </a:rPr>
              <a:t>When an event in parentheses on the left of the equals is detected, the template statement in quotes on the right of the equals is executed. Alternatively, we can use the </a:t>
            </a:r>
            <a:r>
              <a:rPr lang="en-US" sz="1000" b="0" i="1" kern="1200" dirty="0" smtClean="0">
                <a:solidFill>
                  <a:schemeClr val="tx1"/>
                </a:solidFill>
                <a:effectLst/>
                <a:latin typeface="Arial" pitchFamily="34" charset="0"/>
                <a:ea typeface="+mn-ea"/>
                <a:cs typeface="Arial" pitchFamily="34" charset="0"/>
              </a:rPr>
              <a:t>canonical</a:t>
            </a:r>
            <a:r>
              <a:rPr lang="en-US" sz="1000" b="0" i="0" kern="1200" dirty="0" smtClean="0">
                <a:solidFill>
                  <a:schemeClr val="tx1"/>
                </a:solidFill>
                <a:effectLst/>
                <a:latin typeface="Arial" pitchFamily="34" charset="0"/>
                <a:ea typeface="+mn-ea"/>
                <a:cs typeface="Arial" pitchFamily="34" charset="0"/>
              </a:rPr>
              <a:t> form by prefixing the event name with on-. These three bindings are equivalent to (click), (</a:t>
            </a:r>
            <a:r>
              <a:rPr lang="en-US" sz="1000" b="0" i="0" kern="1200" dirty="0" err="1" smtClean="0">
                <a:solidFill>
                  <a:schemeClr val="tx1"/>
                </a:solidFill>
                <a:effectLst/>
                <a:latin typeface="Arial" pitchFamily="34" charset="0"/>
                <a:ea typeface="+mn-ea"/>
                <a:cs typeface="Arial" pitchFamily="34" charset="0"/>
              </a:rPr>
              <a:t>dblclick</a:t>
            </a:r>
            <a:r>
              <a:rPr lang="en-US" sz="1000" b="0" i="0" kern="1200" dirty="0" smtClean="0">
                <a:solidFill>
                  <a:schemeClr val="tx1"/>
                </a:solidFill>
                <a:effectLst/>
                <a:latin typeface="Arial" pitchFamily="34" charset="0"/>
                <a:ea typeface="+mn-ea"/>
                <a:cs typeface="Arial" pitchFamily="34" charset="0"/>
              </a:rPr>
              <a:t>) and (</a:t>
            </a:r>
            <a:r>
              <a:rPr lang="en-US" sz="1000" b="0" i="0" kern="1200" dirty="0" err="1" smtClean="0">
                <a:solidFill>
                  <a:schemeClr val="tx1"/>
                </a:solidFill>
                <a:effectLst/>
                <a:latin typeface="Arial" pitchFamily="34" charset="0"/>
                <a:ea typeface="+mn-ea"/>
                <a:cs typeface="Arial" pitchFamily="34" charset="0"/>
              </a:rPr>
              <a:t>contextmenu</a:t>
            </a:r>
            <a:r>
              <a:rPr lang="en-US" sz="1000" b="0" i="0" kern="1200" dirty="0" smtClean="0">
                <a:solidFill>
                  <a:schemeClr val="tx1"/>
                </a:solidFill>
                <a:effectLst/>
                <a:latin typeface="Arial" pitchFamily="34" charset="0"/>
                <a:ea typeface="+mn-ea"/>
                <a:cs typeface="Arial" pitchFamily="34" charset="0"/>
              </a:rPr>
              <a:t>).</a:t>
            </a:r>
          </a:p>
          <a:p>
            <a:r>
              <a:rPr lang="en-US" sz="1000" b="0" i="0" kern="1200" dirty="0" smtClean="0">
                <a:solidFill>
                  <a:schemeClr val="tx1"/>
                </a:solidFill>
                <a:effectLst/>
                <a:latin typeface="Arial" pitchFamily="34" charset="0"/>
                <a:ea typeface="+mn-ea"/>
                <a:cs typeface="Arial" pitchFamily="34" charset="0"/>
              </a:rPr>
              <a:t>The string in quotes is a </a:t>
            </a:r>
            <a:r>
              <a:rPr lang="en-US" sz="1000" b="0" i="1" kern="1200" dirty="0" smtClean="0">
                <a:solidFill>
                  <a:schemeClr val="tx1"/>
                </a:solidFill>
                <a:effectLst/>
                <a:latin typeface="Arial" pitchFamily="34" charset="0"/>
                <a:ea typeface="+mn-ea"/>
                <a:cs typeface="Arial" pitchFamily="34" charset="0"/>
              </a:rPr>
              <a:t>template statement</a:t>
            </a:r>
            <a:r>
              <a:rPr lang="en-US" sz="1000" b="0" i="0" kern="1200" dirty="0" smtClean="0">
                <a:solidFill>
                  <a:schemeClr val="tx1"/>
                </a:solidFill>
                <a:effectLst/>
                <a:latin typeface="Arial" pitchFamily="34" charset="0"/>
                <a:ea typeface="+mn-ea"/>
                <a:cs typeface="Arial" pitchFamily="34" charset="0"/>
              </a:rPr>
              <a:t>. Template statements respond to an event by executing some JavaScript-like code. Here we simply call methods on the component class and pass in the $event object.</a:t>
            </a:r>
          </a:p>
          <a:p>
            <a:endParaRPr lang="en-US" sz="1000" b="0" i="0" kern="1200" dirty="0" smtClean="0">
              <a:solidFill>
                <a:schemeClr val="tx1"/>
              </a:solidFill>
              <a:effectLst/>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Arial" pitchFamily="34" charset="0"/>
                <a:ea typeface="+mn-ea"/>
                <a:cs typeface="Arial" pitchFamily="34" charset="0"/>
              </a:rPr>
              <a:t>Keyboard </a:t>
            </a:r>
            <a:r>
              <a:rPr lang="en-US" sz="1000" b="0" i="0" kern="1200" dirty="0" err="1" smtClean="0">
                <a:solidFill>
                  <a:schemeClr val="tx1"/>
                </a:solidFill>
                <a:effectLst/>
                <a:latin typeface="Arial" pitchFamily="34" charset="0"/>
                <a:ea typeface="+mn-ea"/>
                <a:cs typeface="Arial" pitchFamily="34" charset="0"/>
              </a:rPr>
              <a:t>Events:Template</a:t>
            </a:r>
            <a:r>
              <a:rPr lang="en-US" sz="1000" b="0" i="0" kern="1200" dirty="0" smtClean="0">
                <a:solidFill>
                  <a:schemeClr val="tx1"/>
                </a:solidFill>
                <a:effectLst/>
                <a:latin typeface="Arial" pitchFamily="34" charset="0"/>
                <a:ea typeface="+mn-ea"/>
                <a:cs typeface="Arial" pitchFamily="34" charset="0"/>
              </a:rPr>
              <a:t> statements are expected to change the state of the application based on the user's input. Technically, they can contain statements that directly alter data such as </a:t>
            </a:r>
            <a:r>
              <a:rPr lang="en-US" dirty="0" smtClean="0"/>
              <a:t>"key = $</a:t>
            </a:r>
            <a:r>
              <a:rPr lang="en-US" dirty="0" err="1" smtClean="0"/>
              <a:t>event.key</a:t>
            </a:r>
            <a:r>
              <a:rPr lang="en-US" dirty="0" smtClean="0"/>
              <a:t>"</a:t>
            </a:r>
            <a:r>
              <a:rPr lang="en-US" sz="1000" b="0" i="0" kern="1200" dirty="0" smtClean="0">
                <a:solidFill>
                  <a:schemeClr val="tx1"/>
                </a:solidFill>
                <a:effectLst/>
                <a:latin typeface="Arial" pitchFamily="34" charset="0"/>
                <a:ea typeface="+mn-ea"/>
                <a:cs typeface="Arial" pitchFamily="34" charset="0"/>
              </a:rPr>
              <a:t> but this is usually best handled by calling a method. </a:t>
            </a:r>
          </a:p>
          <a:p>
            <a:endParaRPr lang="en-US" sz="1000" b="0" i="0" kern="1200" dirty="0" smtClean="0">
              <a:solidFill>
                <a:schemeClr val="tx1"/>
              </a:solidFill>
              <a:effectLst/>
              <a:latin typeface="Arial" pitchFamily="34" charset="0"/>
              <a:ea typeface="+mn-ea"/>
              <a:cs typeface="Arial" pitchFamily="34" charset="0"/>
            </a:endParaRPr>
          </a:p>
          <a:p>
            <a:pPr algn="just"/>
            <a:endParaRPr lang="en-US" dirty="0" smtClean="0"/>
          </a:p>
          <a:p>
            <a:endParaRPr lang="en-US" dirty="0"/>
          </a:p>
        </p:txBody>
      </p:sp>
    </p:spTree>
    <p:extLst>
      <p:ext uri="{BB962C8B-B14F-4D97-AF65-F5344CB8AC3E}">
        <p14:creationId xmlns:p14="http://schemas.microsoft.com/office/powerpoint/2010/main" val="3668813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000" b="1" i="0" kern="1200" dirty="0" smtClean="0">
                <a:solidFill>
                  <a:schemeClr val="tx1"/>
                </a:solidFill>
                <a:effectLst/>
                <a:latin typeface="Arial" pitchFamily="34" charset="0"/>
                <a:ea typeface="+mn-ea"/>
                <a:cs typeface="Arial" pitchFamily="34" charset="0"/>
              </a:rPr>
              <a:t>Checkbox---</a:t>
            </a:r>
            <a:r>
              <a:rPr lang="en-US" sz="1000" b="0" i="0" kern="1200" dirty="0" smtClean="0">
                <a:solidFill>
                  <a:schemeClr val="tx1"/>
                </a:solidFill>
                <a:effectLst/>
                <a:latin typeface="Arial" pitchFamily="34" charset="0"/>
                <a:ea typeface="+mn-ea"/>
                <a:cs typeface="Arial" pitchFamily="34" charset="0"/>
              </a:rPr>
              <a:t>The </a:t>
            </a:r>
            <a:r>
              <a:rPr lang="en-US" dirty="0" smtClean="0"/>
              <a:t>change</a:t>
            </a:r>
            <a:r>
              <a:rPr lang="en-US" sz="1000" b="0" i="0" kern="1200" dirty="0" smtClean="0">
                <a:solidFill>
                  <a:schemeClr val="tx1"/>
                </a:solidFill>
                <a:effectLst/>
                <a:latin typeface="Arial" pitchFamily="34" charset="0"/>
                <a:ea typeface="+mn-ea"/>
                <a:cs typeface="Arial" pitchFamily="34" charset="0"/>
              </a:rPr>
              <a:t> event is triggered when the user clicks on a checkbox</a:t>
            </a:r>
            <a:endParaRPr lang="en-US" sz="1000" b="1" i="0" kern="1200" dirty="0" smtClean="0">
              <a:solidFill>
                <a:schemeClr val="tx1"/>
              </a:solidFill>
              <a:effectLst/>
              <a:latin typeface="Arial" pitchFamily="34" charset="0"/>
              <a:ea typeface="+mn-ea"/>
              <a:cs typeface="Arial" pitchFamily="34" charset="0"/>
            </a:endParaRPr>
          </a:p>
          <a:p>
            <a:r>
              <a:rPr lang="en-US" sz="1000" b="1" i="0" kern="1200" dirty="0" smtClean="0">
                <a:solidFill>
                  <a:schemeClr val="tx1"/>
                </a:solidFill>
                <a:effectLst/>
                <a:latin typeface="Arial" pitchFamily="34" charset="0"/>
                <a:ea typeface="+mn-ea"/>
                <a:cs typeface="Arial" pitchFamily="34" charset="0"/>
              </a:rPr>
              <a:t>import</a:t>
            </a:r>
            <a:r>
              <a:rPr lang="en-US" sz="1000" b="0" i="0" kern="1200" dirty="0" smtClean="0">
                <a:solidFill>
                  <a:schemeClr val="tx1"/>
                </a:solidFill>
                <a:effectLst/>
                <a:latin typeface="Arial" pitchFamily="34" charset="0"/>
                <a:ea typeface="+mn-ea"/>
                <a:cs typeface="Arial" pitchFamily="34" charset="0"/>
              </a:rPr>
              <a:t> { Component } </a:t>
            </a:r>
            <a:r>
              <a:rPr lang="en-US" sz="1000" b="1" i="0" kern="1200" dirty="0" smtClean="0">
                <a:solidFill>
                  <a:schemeClr val="tx1"/>
                </a:solidFill>
                <a:effectLst/>
                <a:latin typeface="Arial" pitchFamily="34" charset="0"/>
                <a:ea typeface="+mn-ea"/>
                <a:cs typeface="Arial" pitchFamily="34" charset="0"/>
              </a:rPr>
              <a:t>from</a:t>
            </a:r>
            <a:r>
              <a:rPr lang="en-US" sz="1000" b="0" i="0" kern="1200" dirty="0" smtClean="0">
                <a:solidFill>
                  <a:schemeClr val="tx1"/>
                </a:solidFill>
                <a:effectLst/>
                <a:latin typeface="Arial" pitchFamily="34" charset="0"/>
                <a:ea typeface="+mn-ea"/>
                <a:cs typeface="Arial" pitchFamily="34" charset="0"/>
              </a:rPr>
              <a:t> '@angular/core'; </a:t>
            </a:r>
          </a:p>
          <a:p>
            <a:r>
              <a:rPr lang="en-US" sz="1000" b="0" i="0" kern="1200" dirty="0" smtClean="0">
                <a:solidFill>
                  <a:schemeClr val="tx1"/>
                </a:solidFill>
                <a:effectLst/>
                <a:latin typeface="Arial" pitchFamily="34" charset="0"/>
                <a:ea typeface="+mn-ea"/>
                <a:cs typeface="Arial" pitchFamily="34" charset="0"/>
              </a:rPr>
              <a:t>@Component({ </a:t>
            </a:r>
          </a:p>
          <a:p>
            <a:r>
              <a:rPr lang="en-US" sz="1000" b="0" i="0" kern="1200" dirty="0" smtClean="0">
                <a:solidFill>
                  <a:schemeClr val="tx1"/>
                </a:solidFill>
                <a:effectLst/>
                <a:latin typeface="Arial" pitchFamily="34" charset="0"/>
                <a:ea typeface="+mn-ea"/>
                <a:cs typeface="Arial" pitchFamily="34" charset="0"/>
              </a:rPr>
              <a:t>selector: 'app-checkbox', template: ` &lt;h1&gt;Checkbox&lt;/h1&gt; &lt;p&gt; &lt;label [</a:t>
            </a:r>
            <a:r>
              <a:rPr lang="en-US" sz="1000" b="0" i="0" kern="1200" dirty="0" err="1" smtClean="0">
                <a:solidFill>
                  <a:schemeClr val="tx1"/>
                </a:solidFill>
                <a:effectLst/>
                <a:latin typeface="Arial" pitchFamily="34" charset="0"/>
                <a:ea typeface="+mn-ea"/>
                <a:cs typeface="Arial" pitchFamily="34" charset="0"/>
              </a:rPr>
              <a:t>class.selected</a:t>
            </a:r>
            <a:r>
              <a:rPr lang="en-US" sz="1000" b="0" i="0" kern="1200" dirty="0" smtClean="0">
                <a:solidFill>
                  <a:schemeClr val="tx1"/>
                </a:solidFill>
                <a:effectLst/>
                <a:latin typeface="Arial" pitchFamily="34" charset="0"/>
                <a:ea typeface="+mn-ea"/>
                <a:cs typeface="Arial" pitchFamily="34" charset="0"/>
              </a:rPr>
              <a:t>]="cb1.checked"&gt; &lt;input #cb1 type="checkbox" value="one" (change)="</a:t>
            </a:r>
            <a:r>
              <a:rPr lang="en-US" sz="1000" b="0" i="0" kern="1200" dirty="0" err="1" smtClean="0">
                <a:solidFill>
                  <a:schemeClr val="tx1"/>
                </a:solidFill>
                <a:effectLst/>
                <a:latin typeface="Arial" pitchFamily="34" charset="0"/>
                <a:ea typeface="+mn-ea"/>
                <a:cs typeface="Arial" pitchFamily="34" charset="0"/>
              </a:rPr>
              <a:t>logCheckbox</a:t>
            </a:r>
            <a:r>
              <a:rPr lang="en-US" sz="1000" b="0" i="0" kern="1200" dirty="0" smtClean="0">
                <a:solidFill>
                  <a:schemeClr val="tx1"/>
                </a:solidFill>
                <a:effectLst/>
                <a:latin typeface="Arial" pitchFamily="34" charset="0"/>
                <a:ea typeface="+mn-ea"/>
                <a:cs typeface="Arial" pitchFamily="34" charset="0"/>
              </a:rPr>
              <a:t>(cb1)"&gt; One &lt;/label&gt; &lt;label [</a:t>
            </a:r>
            <a:r>
              <a:rPr lang="en-US" sz="1000" b="0" i="0" kern="1200" dirty="0" err="1" smtClean="0">
                <a:solidFill>
                  <a:schemeClr val="tx1"/>
                </a:solidFill>
                <a:effectLst/>
                <a:latin typeface="Arial" pitchFamily="34" charset="0"/>
                <a:ea typeface="+mn-ea"/>
                <a:cs typeface="Arial" pitchFamily="34" charset="0"/>
              </a:rPr>
              <a:t>class.selected</a:t>
            </a:r>
            <a:r>
              <a:rPr lang="en-US" sz="1000" b="0" i="0" kern="1200" dirty="0" smtClean="0">
                <a:solidFill>
                  <a:schemeClr val="tx1"/>
                </a:solidFill>
                <a:effectLst/>
                <a:latin typeface="Arial" pitchFamily="34" charset="0"/>
                <a:ea typeface="+mn-ea"/>
                <a:cs typeface="Arial" pitchFamily="34" charset="0"/>
              </a:rPr>
              <a:t>]="cb2.checked"&gt; &lt;input #cb2 type="checkbox" value="two" (change)="</a:t>
            </a:r>
            <a:r>
              <a:rPr lang="en-US" sz="1000" b="0" i="0" kern="1200" dirty="0" err="1" smtClean="0">
                <a:solidFill>
                  <a:schemeClr val="tx1"/>
                </a:solidFill>
                <a:effectLst/>
                <a:latin typeface="Arial" pitchFamily="34" charset="0"/>
                <a:ea typeface="+mn-ea"/>
                <a:cs typeface="Arial" pitchFamily="34" charset="0"/>
              </a:rPr>
              <a:t>logCheckbox</a:t>
            </a:r>
            <a:r>
              <a:rPr lang="en-US" sz="1000" b="0" i="0" kern="1200" dirty="0" smtClean="0">
                <a:solidFill>
                  <a:schemeClr val="tx1"/>
                </a:solidFill>
                <a:effectLst/>
                <a:latin typeface="Arial" pitchFamily="34" charset="0"/>
                <a:ea typeface="+mn-ea"/>
                <a:cs typeface="Arial" pitchFamily="34" charset="0"/>
              </a:rPr>
              <a:t>(cb2)"&gt; Two &lt;/label&gt; &lt;label [</a:t>
            </a:r>
            <a:r>
              <a:rPr lang="en-US" sz="1000" b="0" i="0" kern="1200" dirty="0" err="1" smtClean="0">
                <a:solidFill>
                  <a:schemeClr val="tx1"/>
                </a:solidFill>
                <a:effectLst/>
                <a:latin typeface="Arial" pitchFamily="34" charset="0"/>
                <a:ea typeface="+mn-ea"/>
                <a:cs typeface="Arial" pitchFamily="34" charset="0"/>
              </a:rPr>
              <a:t>class.selected</a:t>
            </a:r>
            <a:r>
              <a:rPr lang="en-US" sz="1000" b="0" i="0" kern="1200" dirty="0" smtClean="0">
                <a:solidFill>
                  <a:schemeClr val="tx1"/>
                </a:solidFill>
                <a:effectLst/>
                <a:latin typeface="Arial" pitchFamily="34" charset="0"/>
                <a:ea typeface="+mn-ea"/>
                <a:cs typeface="Arial" pitchFamily="34" charset="0"/>
              </a:rPr>
              <a:t>]="cb3.checked"&gt; &lt;input #cb3 type="checkbox" value="three" (change)="</a:t>
            </a:r>
            <a:r>
              <a:rPr lang="en-US" sz="1000" b="0" i="0" kern="1200" dirty="0" err="1" smtClean="0">
                <a:solidFill>
                  <a:schemeClr val="tx1"/>
                </a:solidFill>
                <a:effectLst/>
                <a:latin typeface="Arial" pitchFamily="34" charset="0"/>
                <a:ea typeface="+mn-ea"/>
                <a:cs typeface="Arial" pitchFamily="34" charset="0"/>
              </a:rPr>
              <a:t>logCheckbox</a:t>
            </a:r>
            <a:r>
              <a:rPr lang="en-US" sz="1000" b="0" i="0" kern="1200" dirty="0" smtClean="0">
                <a:solidFill>
                  <a:schemeClr val="tx1"/>
                </a:solidFill>
                <a:effectLst/>
                <a:latin typeface="Arial" pitchFamily="34" charset="0"/>
                <a:ea typeface="+mn-ea"/>
                <a:cs typeface="Arial" pitchFamily="34" charset="0"/>
              </a:rPr>
              <a:t>(cb3)"&gt; Three &lt;/label&gt; &lt;/p&gt; &lt;h2&gt;Log &lt;button (click)="log=''"&gt;Clear&lt;/button&gt;&lt;/h2&gt; &lt;pre&gt;{{log}}&lt;/pre&gt;`, styles: ['.selected {color: </a:t>
            </a:r>
            <a:r>
              <a:rPr lang="en-US" sz="1000" b="0" i="0" kern="1200" dirty="0" err="1" smtClean="0">
                <a:solidFill>
                  <a:schemeClr val="tx1"/>
                </a:solidFill>
                <a:effectLst/>
                <a:latin typeface="Arial" pitchFamily="34" charset="0"/>
                <a:ea typeface="+mn-ea"/>
                <a:cs typeface="Arial" pitchFamily="34" charset="0"/>
              </a:rPr>
              <a:t>OrangeRed</a:t>
            </a:r>
            <a:r>
              <a:rPr lang="en-US" sz="1000" b="0" i="0" kern="1200" dirty="0" smtClean="0">
                <a:solidFill>
                  <a:schemeClr val="tx1"/>
                </a:solidFill>
                <a:effectLst/>
                <a:latin typeface="Arial" pitchFamily="34" charset="0"/>
                <a:ea typeface="+mn-ea"/>
                <a:cs typeface="Arial" pitchFamily="34" charset="0"/>
              </a:rPr>
              <a:t>;}'] }) </a:t>
            </a:r>
          </a:p>
          <a:p>
            <a:r>
              <a:rPr lang="en-US" sz="1000" b="1" i="0" kern="1200" dirty="0" smtClean="0">
                <a:solidFill>
                  <a:schemeClr val="tx1"/>
                </a:solidFill>
                <a:effectLst/>
                <a:latin typeface="Arial" pitchFamily="34" charset="0"/>
                <a:ea typeface="+mn-ea"/>
                <a:cs typeface="Arial" pitchFamily="34" charset="0"/>
              </a:rPr>
              <a:t>export</a:t>
            </a:r>
            <a:r>
              <a:rPr lang="en-US" sz="1000" b="0" i="0" kern="1200" dirty="0" smtClean="0">
                <a:solidFill>
                  <a:schemeClr val="tx1"/>
                </a:solidFill>
                <a:effectLst/>
                <a:latin typeface="Arial" pitchFamily="34" charset="0"/>
                <a:ea typeface="+mn-ea"/>
                <a:cs typeface="Arial" pitchFamily="34" charset="0"/>
              </a:rPr>
              <a:t> </a:t>
            </a:r>
            <a:r>
              <a:rPr lang="en-US" sz="1000" b="1" i="0" kern="1200" dirty="0" smtClean="0">
                <a:solidFill>
                  <a:schemeClr val="tx1"/>
                </a:solidFill>
                <a:effectLst/>
                <a:latin typeface="Arial" pitchFamily="34" charset="0"/>
                <a:ea typeface="+mn-ea"/>
                <a:cs typeface="Arial" pitchFamily="34" charset="0"/>
              </a:rPr>
              <a:t>class</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CheckboxComponent</a:t>
            </a:r>
            <a:r>
              <a:rPr lang="en-US" sz="1000" b="0" i="0" kern="1200" dirty="0" smtClean="0">
                <a:solidFill>
                  <a:schemeClr val="tx1"/>
                </a:solidFill>
                <a:effectLst/>
                <a:latin typeface="Arial" pitchFamily="34" charset="0"/>
                <a:ea typeface="+mn-ea"/>
                <a:cs typeface="Arial" pitchFamily="34" charset="0"/>
              </a:rPr>
              <a:t> </a:t>
            </a:r>
          </a:p>
          <a:p>
            <a:r>
              <a:rPr lang="en-US" sz="1000" b="0" i="0" kern="1200" dirty="0" smtClean="0">
                <a:solidFill>
                  <a:schemeClr val="tx1"/>
                </a:solidFill>
                <a:effectLst/>
                <a:latin typeface="Arial" pitchFamily="34" charset="0"/>
                <a:ea typeface="+mn-ea"/>
                <a:cs typeface="Arial" pitchFamily="34" charset="0"/>
              </a:rPr>
              <a:t>{ log = ''; </a:t>
            </a:r>
            <a:r>
              <a:rPr lang="en-US" sz="1000" b="0" i="0" kern="1200" dirty="0" err="1" smtClean="0">
                <a:solidFill>
                  <a:schemeClr val="tx1"/>
                </a:solidFill>
                <a:effectLst/>
                <a:latin typeface="Arial" pitchFamily="34" charset="0"/>
                <a:ea typeface="+mn-ea"/>
                <a:cs typeface="Arial" pitchFamily="34" charset="0"/>
              </a:rPr>
              <a:t>logCheckbox</a:t>
            </a:r>
            <a:r>
              <a:rPr lang="en-US" sz="1000" b="0" i="0" kern="1200" dirty="0" smtClean="0">
                <a:solidFill>
                  <a:schemeClr val="tx1"/>
                </a:solidFill>
                <a:effectLst/>
                <a:latin typeface="Arial" pitchFamily="34" charset="0"/>
                <a:ea typeface="+mn-ea"/>
                <a:cs typeface="Arial" pitchFamily="34" charset="0"/>
              </a:rPr>
              <a:t>(element: </a:t>
            </a:r>
            <a:r>
              <a:rPr lang="en-US" sz="1000" b="0" i="0" kern="1200" dirty="0" err="1" smtClean="0">
                <a:solidFill>
                  <a:schemeClr val="tx1"/>
                </a:solidFill>
                <a:effectLst/>
                <a:latin typeface="Arial" pitchFamily="34" charset="0"/>
                <a:ea typeface="+mn-ea"/>
                <a:cs typeface="Arial" pitchFamily="34" charset="0"/>
              </a:rPr>
              <a:t>HTMLInputElement</a:t>
            </a:r>
            <a:r>
              <a:rPr lang="en-US" sz="1000" b="0" i="0" kern="1200" dirty="0" smtClean="0">
                <a:solidFill>
                  <a:schemeClr val="tx1"/>
                </a:solidFill>
                <a:effectLst/>
                <a:latin typeface="Arial" pitchFamily="34" charset="0"/>
                <a:ea typeface="+mn-ea"/>
                <a:cs typeface="Arial" pitchFamily="34" charset="0"/>
              </a:rPr>
              <a:t>): </a:t>
            </a:r>
            <a:r>
              <a:rPr lang="en-US" sz="1000" b="1" i="0" kern="1200" dirty="0" smtClean="0">
                <a:solidFill>
                  <a:schemeClr val="tx1"/>
                </a:solidFill>
                <a:effectLst/>
                <a:latin typeface="Arial" pitchFamily="34" charset="0"/>
                <a:ea typeface="+mn-ea"/>
                <a:cs typeface="Arial" pitchFamily="34" charset="0"/>
              </a:rPr>
              <a:t>void</a:t>
            </a:r>
            <a:r>
              <a:rPr lang="en-US" sz="1000" b="0" i="0" kern="1200" dirty="0" smtClean="0">
                <a:solidFill>
                  <a:schemeClr val="tx1"/>
                </a:solidFill>
                <a:effectLst/>
                <a:latin typeface="Arial" pitchFamily="34" charset="0"/>
                <a:ea typeface="+mn-ea"/>
                <a:cs typeface="Arial" pitchFamily="34" charset="0"/>
              </a:rPr>
              <a:t> { </a:t>
            </a:r>
            <a:r>
              <a:rPr lang="en-US" sz="1000" b="1" i="0" kern="1200" dirty="0" smtClean="0">
                <a:solidFill>
                  <a:schemeClr val="tx1"/>
                </a:solidFill>
                <a:effectLst/>
                <a:latin typeface="Arial" pitchFamily="34" charset="0"/>
                <a:ea typeface="+mn-ea"/>
                <a:cs typeface="Arial" pitchFamily="34" charset="0"/>
              </a:rPr>
              <a:t>this</a:t>
            </a:r>
            <a:r>
              <a:rPr lang="en-US" sz="1000" b="0" i="0" kern="1200" dirty="0" smtClean="0">
                <a:solidFill>
                  <a:schemeClr val="tx1"/>
                </a:solidFill>
                <a:effectLst/>
                <a:latin typeface="Arial" pitchFamily="34" charset="0"/>
                <a:ea typeface="+mn-ea"/>
                <a:cs typeface="Arial" pitchFamily="34" charset="0"/>
              </a:rPr>
              <a:t>.log += `Checkbox ${</a:t>
            </a:r>
            <a:r>
              <a:rPr lang="en-US" sz="1000" b="0" i="0" kern="1200" dirty="0" err="1" smtClean="0">
                <a:solidFill>
                  <a:schemeClr val="tx1"/>
                </a:solidFill>
                <a:effectLst/>
                <a:latin typeface="Arial" pitchFamily="34" charset="0"/>
                <a:ea typeface="+mn-ea"/>
                <a:cs typeface="Arial" pitchFamily="34" charset="0"/>
              </a:rPr>
              <a:t>element.value</a:t>
            </a:r>
            <a:r>
              <a:rPr lang="en-US" sz="1000" b="0" i="0" kern="1200" dirty="0" smtClean="0">
                <a:solidFill>
                  <a:schemeClr val="tx1"/>
                </a:solidFill>
                <a:effectLst/>
                <a:latin typeface="Arial" pitchFamily="34" charset="0"/>
                <a:ea typeface="+mn-ea"/>
                <a:cs typeface="Arial" pitchFamily="34" charset="0"/>
              </a:rPr>
              <a:t>} was ${</a:t>
            </a:r>
            <a:r>
              <a:rPr lang="en-US" sz="1000" b="0" i="0" kern="1200" dirty="0" err="1" smtClean="0">
                <a:solidFill>
                  <a:schemeClr val="tx1"/>
                </a:solidFill>
                <a:effectLst/>
                <a:latin typeface="Arial" pitchFamily="34" charset="0"/>
                <a:ea typeface="+mn-ea"/>
                <a:cs typeface="Arial" pitchFamily="34" charset="0"/>
              </a:rPr>
              <a:t>element.checked</a:t>
            </a:r>
            <a:r>
              <a:rPr lang="en-US" sz="1000" b="0" i="0" kern="1200" dirty="0" smtClean="0">
                <a:solidFill>
                  <a:schemeClr val="tx1"/>
                </a:solidFill>
                <a:effectLst/>
                <a:latin typeface="Arial" pitchFamily="34" charset="0"/>
                <a:ea typeface="+mn-ea"/>
                <a:cs typeface="Arial" pitchFamily="34" charset="0"/>
              </a:rPr>
              <a:t> ? '' : 'un'}checked\n`; } }</a:t>
            </a:r>
          </a:p>
          <a:p>
            <a:r>
              <a:rPr lang="en-US" sz="1000" b="1" i="0" kern="1200" dirty="0" smtClean="0">
                <a:solidFill>
                  <a:schemeClr val="tx1"/>
                </a:solidFill>
                <a:effectLst/>
                <a:latin typeface="Arial" pitchFamily="34" charset="0"/>
                <a:ea typeface="+mn-ea"/>
                <a:cs typeface="Arial" pitchFamily="34" charset="0"/>
              </a:rPr>
              <a:t>Text </a:t>
            </a:r>
            <a:r>
              <a:rPr lang="en-US" sz="1000" b="1" i="0" kern="1200" dirty="0" err="1" smtClean="0">
                <a:solidFill>
                  <a:schemeClr val="tx1"/>
                </a:solidFill>
                <a:effectLst/>
                <a:latin typeface="Arial" pitchFamily="34" charset="0"/>
                <a:ea typeface="+mn-ea"/>
                <a:cs typeface="Arial" pitchFamily="34" charset="0"/>
              </a:rPr>
              <a:t>Areatextarea</a:t>
            </a:r>
            <a:r>
              <a:rPr lang="en-US" sz="1000" b="1" i="0" kern="1200" dirty="0" smtClean="0">
                <a:solidFill>
                  <a:schemeClr val="tx1"/>
                </a:solidFill>
                <a:effectLst/>
                <a:latin typeface="Arial" pitchFamily="34" charset="0"/>
                <a:ea typeface="+mn-ea"/>
                <a:cs typeface="Arial" pitchFamily="34" charset="0"/>
              </a:rPr>
              <a:t> behaves in a similar way to the textbox</a:t>
            </a:r>
          </a:p>
          <a:p>
            <a:r>
              <a:rPr lang="en-US" sz="1000" b="1" i="0" kern="1200" dirty="0" smtClean="0">
                <a:solidFill>
                  <a:schemeClr val="tx1"/>
                </a:solidFill>
                <a:effectLst/>
                <a:latin typeface="Arial" pitchFamily="34" charset="0"/>
                <a:ea typeface="+mn-ea"/>
                <a:cs typeface="Arial" pitchFamily="34" charset="0"/>
              </a:rPr>
              <a:t>import</a:t>
            </a:r>
            <a:r>
              <a:rPr lang="en-US" sz="1000" b="0" i="0" kern="1200" dirty="0" smtClean="0">
                <a:solidFill>
                  <a:schemeClr val="tx1"/>
                </a:solidFill>
                <a:effectLst/>
                <a:latin typeface="Arial" pitchFamily="34" charset="0"/>
                <a:ea typeface="+mn-ea"/>
                <a:cs typeface="Arial" pitchFamily="34" charset="0"/>
              </a:rPr>
              <a:t> { Component } </a:t>
            </a:r>
            <a:r>
              <a:rPr lang="en-US" sz="1000" b="1" i="0" kern="1200" dirty="0" smtClean="0">
                <a:solidFill>
                  <a:schemeClr val="tx1"/>
                </a:solidFill>
                <a:effectLst/>
                <a:latin typeface="Arial" pitchFamily="34" charset="0"/>
                <a:ea typeface="+mn-ea"/>
                <a:cs typeface="Arial" pitchFamily="34" charset="0"/>
              </a:rPr>
              <a:t>from</a:t>
            </a:r>
            <a:r>
              <a:rPr lang="en-US" sz="1000" b="0" i="0" kern="1200" dirty="0" smtClean="0">
                <a:solidFill>
                  <a:schemeClr val="tx1"/>
                </a:solidFill>
                <a:effectLst/>
                <a:latin typeface="Arial" pitchFamily="34" charset="0"/>
                <a:ea typeface="+mn-ea"/>
                <a:cs typeface="Arial" pitchFamily="34" charset="0"/>
              </a:rPr>
              <a:t> '@angular/core'; </a:t>
            </a:r>
          </a:p>
          <a:p>
            <a:r>
              <a:rPr lang="en-US" sz="1000" b="0" i="0" kern="1200" dirty="0" smtClean="0">
                <a:solidFill>
                  <a:schemeClr val="tx1"/>
                </a:solidFill>
                <a:effectLst/>
                <a:latin typeface="Arial" pitchFamily="34" charset="0"/>
                <a:ea typeface="+mn-ea"/>
                <a:cs typeface="Arial" pitchFamily="34" charset="0"/>
              </a:rPr>
              <a:t>@Component({ </a:t>
            </a:r>
          </a:p>
          <a:p>
            <a:r>
              <a:rPr lang="en-US" sz="1000" b="0" i="0" kern="1200" dirty="0" smtClean="0">
                <a:solidFill>
                  <a:schemeClr val="tx1"/>
                </a:solidFill>
                <a:effectLst/>
                <a:latin typeface="Arial" pitchFamily="34" charset="0"/>
                <a:ea typeface="+mn-ea"/>
                <a:cs typeface="Arial" pitchFamily="34" charset="0"/>
              </a:rPr>
              <a:t>selector: 'app-text-area', template: ` &lt;h1&gt;Text Area&lt;/h1&gt; &lt;</a:t>
            </a:r>
            <a:r>
              <a:rPr lang="en-US" sz="1000" b="0" i="0" kern="1200" dirty="0" err="1" smtClean="0">
                <a:solidFill>
                  <a:schemeClr val="tx1"/>
                </a:solidFill>
                <a:effectLst/>
                <a:latin typeface="Arial" pitchFamily="34" charset="0"/>
                <a:ea typeface="+mn-ea"/>
                <a:cs typeface="Arial" pitchFamily="34" charset="0"/>
              </a:rPr>
              <a:t>textarea</a:t>
            </a:r>
            <a:r>
              <a:rPr lang="en-US" sz="1000" b="0" i="0" kern="1200" dirty="0" smtClean="0">
                <a:solidFill>
                  <a:schemeClr val="tx1"/>
                </a:solidFill>
                <a:effectLst/>
                <a:latin typeface="Arial" pitchFamily="34" charset="0"/>
                <a:ea typeface="+mn-ea"/>
                <a:cs typeface="Arial" pitchFamily="34" charset="0"/>
              </a:rPr>
              <a:t> ref-</a:t>
            </a:r>
            <a:r>
              <a:rPr lang="en-US" sz="1000" b="0" i="0" kern="1200" dirty="0" err="1" smtClean="0">
                <a:solidFill>
                  <a:schemeClr val="tx1"/>
                </a:solidFill>
                <a:effectLst/>
                <a:latin typeface="Arial" pitchFamily="34" charset="0"/>
                <a:ea typeface="+mn-ea"/>
                <a:cs typeface="Arial" pitchFamily="34" charset="0"/>
              </a:rPr>
              <a:t>textarea</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ngModel</a:t>
            </a:r>
            <a:r>
              <a:rPr lang="en-US" sz="1000" b="0" i="0" kern="1200" dirty="0" smtClean="0">
                <a:solidFill>
                  <a:schemeClr val="tx1"/>
                </a:solidFill>
                <a:effectLst/>
                <a:latin typeface="Arial" pitchFamily="34" charset="0"/>
                <a:ea typeface="+mn-ea"/>
                <a:cs typeface="Arial" pitchFamily="34" charset="0"/>
              </a:rPr>
              <a:t>)]="</a:t>
            </a:r>
            <a:r>
              <a:rPr lang="en-US" sz="1000" b="0" i="0" kern="1200" dirty="0" err="1" smtClean="0">
                <a:solidFill>
                  <a:schemeClr val="tx1"/>
                </a:solidFill>
                <a:effectLst/>
                <a:latin typeface="Arial" pitchFamily="34" charset="0"/>
                <a:ea typeface="+mn-ea"/>
                <a:cs typeface="Arial" pitchFamily="34" charset="0"/>
              </a:rPr>
              <a:t>textValue</a:t>
            </a:r>
            <a:r>
              <a:rPr lang="en-US" sz="1000" b="0" i="0" kern="1200" dirty="0" smtClean="0">
                <a:solidFill>
                  <a:schemeClr val="tx1"/>
                </a:solidFill>
                <a:effectLst/>
                <a:latin typeface="Arial" pitchFamily="34" charset="0"/>
                <a:ea typeface="+mn-ea"/>
                <a:cs typeface="Arial" pitchFamily="34" charset="0"/>
              </a:rPr>
              <a:t>" rows="4"&gt;&lt;/</a:t>
            </a:r>
            <a:r>
              <a:rPr lang="en-US" sz="1000" b="0" i="0" kern="1200" dirty="0" err="1" smtClean="0">
                <a:solidFill>
                  <a:schemeClr val="tx1"/>
                </a:solidFill>
                <a:effectLst/>
                <a:latin typeface="Arial" pitchFamily="34" charset="0"/>
                <a:ea typeface="+mn-ea"/>
                <a:cs typeface="Arial" pitchFamily="34" charset="0"/>
              </a:rPr>
              <a:t>textarea</a:t>
            </a:r>
            <a:r>
              <a:rPr lang="en-US" sz="1000" b="0" i="0" kern="1200" dirty="0" smtClean="0">
                <a:solidFill>
                  <a:schemeClr val="tx1"/>
                </a:solidFill>
                <a:effectLst/>
                <a:latin typeface="Arial" pitchFamily="34" charset="0"/>
                <a:ea typeface="+mn-ea"/>
                <a:cs typeface="Arial" pitchFamily="34" charset="0"/>
              </a:rPr>
              <a:t>&gt;&lt;</a:t>
            </a:r>
            <a:r>
              <a:rPr lang="en-US" sz="1000" b="0" i="0" kern="1200" dirty="0" err="1" smtClean="0">
                <a:solidFill>
                  <a:schemeClr val="tx1"/>
                </a:solidFill>
                <a:effectLst/>
                <a:latin typeface="Arial" pitchFamily="34" charset="0"/>
                <a:ea typeface="+mn-ea"/>
                <a:cs typeface="Arial" pitchFamily="34" charset="0"/>
              </a:rPr>
              <a:t>br</a:t>
            </a:r>
            <a:r>
              <a:rPr lang="en-US" sz="1000" b="0" i="0" kern="1200" dirty="0" smtClean="0">
                <a:solidFill>
                  <a:schemeClr val="tx1"/>
                </a:solidFill>
                <a:effectLst/>
                <a:latin typeface="Arial" pitchFamily="34" charset="0"/>
                <a:ea typeface="+mn-ea"/>
                <a:cs typeface="Arial" pitchFamily="34" charset="0"/>
              </a:rPr>
              <a:t>/&gt; &lt;button (click)="</a:t>
            </a:r>
            <a:r>
              <a:rPr lang="en-US" sz="1000" b="0" i="0" kern="1200" dirty="0" err="1" smtClean="0">
                <a:solidFill>
                  <a:schemeClr val="tx1"/>
                </a:solidFill>
                <a:effectLst/>
                <a:latin typeface="Arial" pitchFamily="34" charset="0"/>
                <a:ea typeface="+mn-ea"/>
                <a:cs typeface="Arial" pitchFamily="34" charset="0"/>
              </a:rPr>
              <a:t>logText</a:t>
            </a:r>
            <a:r>
              <a:rPr lang="en-US" sz="1000" b="0" i="0" kern="1200" dirty="0" smtClean="0">
                <a:solidFill>
                  <a:schemeClr val="tx1"/>
                </a:solidFill>
                <a:effectLst/>
                <a:latin typeface="Arial" pitchFamily="34" charset="0"/>
                <a:ea typeface="+mn-ea"/>
                <a:cs typeface="Arial" pitchFamily="34" charset="0"/>
              </a:rPr>
              <a:t>(</a:t>
            </a:r>
            <a:r>
              <a:rPr lang="en-US" sz="1000" b="0" i="0" kern="1200" dirty="0" err="1" smtClean="0">
                <a:solidFill>
                  <a:schemeClr val="tx1"/>
                </a:solidFill>
                <a:effectLst/>
                <a:latin typeface="Arial" pitchFamily="34" charset="0"/>
                <a:ea typeface="+mn-ea"/>
                <a:cs typeface="Arial" pitchFamily="34" charset="0"/>
              </a:rPr>
              <a:t>textarea.value</a:t>
            </a:r>
            <a:r>
              <a:rPr lang="en-US" sz="1000" b="0" i="0" kern="1200" dirty="0" smtClean="0">
                <a:solidFill>
                  <a:schemeClr val="tx1"/>
                </a:solidFill>
                <a:effectLst/>
                <a:latin typeface="Arial" pitchFamily="34" charset="0"/>
                <a:ea typeface="+mn-ea"/>
                <a:cs typeface="Arial" pitchFamily="34" charset="0"/>
              </a:rPr>
              <a:t>)"&gt;Update Log&lt;/button&gt; &lt;button (click)="</a:t>
            </a:r>
            <a:r>
              <a:rPr lang="en-US" sz="1000" b="0" i="0" kern="1200" dirty="0" err="1" smtClean="0">
                <a:solidFill>
                  <a:schemeClr val="tx1"/>
                </a:solidFill>
                <a:effectLst/>
                <a:latin typeface="Arial" pitchFamily="34" charset="0"/>
                <a:ea typeface="+mn-ea"/>
                <a:cs typeface="Arial" pitchFamily="34" charset="0"/>
              </a:rPr>
              <a:t>textValue</a:t>
            </a:r>
            <a:r>
              <a:rPr lang="en-US" sz="1000" b="0" i="0" kern="1200" dirty="0" smtClean="0">
                <a:solidFill>
                  <a:schemeClr val="tx1"/>
                </a:solidFill>
                <a:effectLst/>
                <a:latin typeface="Arial" pitchFamily="34" charset="0"/>
                <a:ea typeface="+mn-ea"/>
                <a:cs typeface="Arial" pitchFamily="34" charset="0"/>
              </a:rPr>
              <a:t>=''"&gt;Clear&lt;/button&gt; &lt;h2&gt;Log &lt;button (click)="log=''"&gt;Clear&lt;/button&gt;&lt;/h2&gt; &lt;pre&gt;{{log}}&lt;/pre&gt;` }) </a:t>
            </a:r>
          </a:p>
          <a:p>
            <a:r>
              <a:rPr lang="en-US" sz="1000" b="1" i="0" kern="1200" dirty="0" smtClean="0">
                <a:solidFill>
                  <a:schemeClr val="tx1"/>
                </a:solidFill>
                <a:effectLst/>
                <a:latin typeface="Arial" pitchFamily="34" charset="0"/>
                <a:ea typeface="+mn-ea"/>
                <a:cs typeface="Arial" pitchFamily="34" charset="0"/>
              </a:rPr>
              <a:t>export</a:t>
            </a:r>
            <a:r>
              <a:rPr lang="en-US" sz="1000" b="0" i="0" kern="1200" dirty="0" smtClean="0">
                <a:solidFill>
                  <a:schemeClr val="tx1"/>
                </a:solidFill>
                <a:effectLst/>
                <a:latin typeface="Arial" pitchFamily="34" charset="0"/>
                <a:ea typeface="+mn-ea"/>
                <a:cs typeface="Arial" pitchFamily="34" charset="0"/>
              </a:rPr>
              <a:t> </a:t>
            </a:r>
            <a:r>
              <a:rPr lang="en-US" sz="1000" b="1" i="0" kern="1200" dirty="0" smtClean="0">
                <a:solidFill>
                  <a:schemeClr val="tx1"/>
                </a:solidFill>
                <a:effectLst/>
                <a:latin typeface="Arial" pitchFamily="34" charset="0"/>
                <a:ea typeface="+mn-ea"/>
                <a:cs typeface="Arial" pitchFamily="34" charset="0"/>
              </a:rPr>
              <a:t>class</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TextAreaComponent</a:t>
            </a:r>
            <a:r>
              <a:rPr lang="en-US" sz="1000" b="0" i="0" kern="1200" dirty="0" smtClean="0">
                <a:solidFill>
                  <a:schemeClr val="tx1"/>
                </a:solidFill>
                <a:effectLst/>
                <a:latin typeface="Arial" pitchFamily="34" charset="0"/>
                <a:ea typeface="+mn-ea"/>
                <a:cs typeface="Arial" pitchFamily="34" charset="0"/>
              </a:rPr>
              <a:t> { </a:t>
            </a:r>
            <a:r>
              <a:rPr lang="en-US" sz="1000" b="0" i="0" kern="1200" dirty="0" err="1" smtClean="0">
                <a:solidFill>
                  <a:schemeClr val="tx1"/>
                </a:solidFill>
                <a:effectLst/>
                <a:latin typeface="Arial" pitchFamily="34" charset="0"/>
                <a:ea typeface="+mn-ea"/>
                <a:cs typeface="Arial" pitchFamily="34" charset="0"/>
              </a:rPr>
              <a:t>textValue</a:t>
            </a:r>
            <a:r>
              <a:rPr lang="en-US" sz="1000" b="0" i="0" kern="1200" dirty="0" smtClean="0">
                <a:solidFill>
                  <a:schemeClr val="tx1"/>
                </a:solidFill>
                <a:effectLst/>
                <a:latin typeface="Arial" pitchFamily="34" charset="0"/>
                <a:ea typeface="+mn-ea"/>
                <a:cs typeface="Arial" pitchFamily="34" charset="0"/>
              </a:rPr>
              <a:t> = 'initial value'; log = ''; </a:t>
            </a:r>
            <a:r>
              <a:rPr lang="en-US" sz="1000" b="0" i="0" kern="1200" dirty="0" err="1" smtClean="0">
                <a:solidFill>
                  <a:schemeClr val="tx1"/>
                </a:solidFill>
                <a:effectLst/>
                <a:latin typeface="Arial" pitchFamily="34" charset="0"/>
                <a:ea typeface="+mn-ea"/>
                <a:cs typeface="Arial" pitchFamily="34" charset="0"/>
              </a:rPr>
              <a:t>logText</a:t>
            </a:r>
            <a:r>
              <a:rPr lang="en-US" sz="1000" b="0" i="0" kern="1200" dirty="0" smtClean="0">
                <a:solidFill>
                  <a:schemeClr val="tx1"/>
                </a:solidFill>
                <a:effectLst/>
                <a:latin typeface="Arial" pitchFamily="34" charset="0"/>
                <a:ea typeface="+mn-ea"/>
                <a:cs typeface="Arial" pitchFamily="34" charset="0"/>
              </a:rPr>
              <a:t>(value: </a:t>
            </a:r>
            <a:r>
              <a:rPr lang="en-US" sz="1000" b="1" i="0" kern="1200" dirty="0" smtClean="0">
                <a:solidFill>
                  <a:schemeClr val="tx1"/>
                </a:solidFill>
                <a:effectLst/>
                <a:latin typeface="Arial" pitchFamily="34" charset="0"/>
                <a:ea typeface="+mn-ea"/>
                <a:cs typeface="Arial" pitchFamily="34" charset="0"/>
              </a:rPr>
              <a:t>string</a:t>
            </a:r>
            <a:r>
              <a:rPr lang="en-US" sz="1000" b="0" i="0" kern="1200" dirty="0" smtClean="0">
                <a:solidFill>
                  <a:schemeClr val="tx1"/>
                </a:solidFill>
                <a:effectLst/>
                <a:latin typeface="Arial" pitchFamily="34" charset="0"/>
                <a:ea typeface="+mn-ea"/>
                <a:cs typeface="Arial" pitchFamily="34" charset="0"/>
              </a:rPr>
              <a:t>): </a:t>
            </a:r>
            <a:r>
              <a:rPr lang="en-US" sz="1000" b="1" i="0" kern="1200" dirty="0" smtClean="0">
                <a:solidFill>
                  <a:schemeClr val="tx1"/>
                </a:solidFill>
                <a:effectLst/>
                <a:latin typeface="Arial" pitchFamily="34" charset="0"/>
                <a:ea typeface="+mn-ea"/>
                <a:cs typeface="Arial" pitchFamily="34" charset="0"/>
              </a:rPr>
              <a:t>void</a:t>
            </a:r>
            <a:r>
              <a:rPr lang="en-US" sz="1000" b="0" i="0" kern="1200" dirty="0" smtClean="0">
                <a:solidFill>
                  <a:schemeClr val="tx1"/>
                </a:solidFill>
                <a:effectLst/>
                <a:latin typeface="Arial" pitchFamily="34" charset="0"/>
                <a:ea typeface="+mn-ea"/>
                <a:cs typeface="Arial" pitchFamily="34" charset="0"/>
              </a:rPr>
              <a:t> { </a:t>
            </a:r>
            <a:r>
              <a:rPr lang="en-US" sz="1000" b="1" i="0" kern="1200" dirty="0" smtClean="0">
                <a:solidFill>
                  <a:schemeClr val="tx1"/>
                </a:solidFill>
                <a:effectLst/>
                <a:latin typeface="Arial" pitchFamily="34" charset="0"/>
                <a:ea typeface="+mn-ea"/>
                <a:cs typeface="Arial" pitchFamily="34" charset="0"/>
              </a:rPr>
              <a:t>this</a:t>
            </a:r>
            <a:r>
              <a:rPr lang="en-US" sz="1000" b="0" i="0" kern="1200" dirty="0" smtClean="0">
                <a:solidFill>
                  <a:schemeClr val="tx1"/>
                </a:solidFill>
                <a:effectLst/>
                <a:latin typeface="Arial" pitchFamily="34" charset="0"/>
                <a:ea typeface="+mn-ea"/>
                <a:cs typeface="Arial" pitchFamily="34" charset="0"/>
              </a:rPr>
              <a:t>.log += `Text changed to '${value}'\n`; } } </a:t>
            </a:r>
          </a:p>
        </p:txBody>
      </p:sp>
    </p:spTree>
    <p:extLst>
      <p:ext uri="{BB962C8B-B14F-4D97-AF65-F5344CB8AC3E}">
        <p14:creationId xmlns:p14="http://schemas.microsoft.com/office/powerpoint/2010/main" val="2384558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kern="1200" dirty="0" smtClean="0">
                <a:solidFill>
                  <a:schemeClr val="tx1"/>
                </a:solidFill>
                <a:effectLst/>
                <a:latin typeface="Arial" pitchFamily="34" charset="0"/>
                <a:ea typeface="+mn-ea"/>
                <a:cs typeface="Arial" pitchFamily="34" charset="0"/>
              </a:rPr>
              <a:t>Radio</a:t>
            </a:r>
          </a:p>
          <a:p>
            <a:r>
              <a:rPr lang="en-US" sz="1000" b="1" i="0" kern="1200" dirty="0" smtClean="0">
                <a:solidFill>
                  <a:schemeClr val="tx1"/>
                </a:solidFill>
                <a:effectLst/>
                <a:latin typeface="Arial" pitchFamily="34" charset="0"/>
                <a:ea typeface="+mn-ea"/>
                <a:cs typeface="Arial" pitchFamily="34" charset="0"/>
              </a:rPr>
              <a:t>The radio field behaves in a similar way to the checkbox. </a:t>
            </a:r>
          </a:p>
          <a:p>
            <a:r>
              <a:rPr lang="en-US" sz="1000" b="1" i="0" kern="1200" dirty="0" smtClean="0">
                <a:solidFill>
                  <a:schemeClr val="tx1"/>
                </a:solidFill>
                <a:effectLst/>
                <a:latin typeface="Arial" pitchFamily="34" charset="0"/>
                <a:ea typeface="+mn-ea"/>
                <a:cs typeface="Arial" pitchFamily="34" charset="0"/>
              </a:rPr>
              <a:t>import</a:t>
            </a:r>
            <a:r>
              <a:rPr lang="en-US" sz="1000" b="0" i="0" kern="1200" dirty="0" smtClean="0">
                <a:solidFill>
                  <a:schemeClr val="tx1"/>
                </a:solidFill>
                <a:effectLst/>
                <a:latin typeface="Arial" pitchFamily="34" charset="0"/>
                <a:ea typeface="+mn-ea"/>
                <a:cs typeface="Arial" pitchFamily="34" charset="0"/>
              </a:rPr>
              <a:t> { Component } </a:t>
            </a:r>
            <a:r>
              <a:rPr lang="en-US" sz="1000" b="1" i="0" kern="1200" dirty="0" smtClean="0">
                <a:solidFill>
                  <a:schemeClr val="tx1"/>
                </a:solidFill>
                <a:effectLst/>
                <a:latin typeface="Arial" pitchFamily="34" charset="0"/>
                <a:ea typeface="+mn-ea"/>
                <a:cs typeface="Arial" pitchFamily="34" charset="0"/>
              </a:rPr>
              <a:t>from</a:t>
            </a:r>
            <a:r>
              <a:rPr lang="en-US" sz="1000" b="0" i="0" kern="1200" dirty="0" smtClean="0">
                <a:solidFill>
                  <a:schemeClr val="tx1"/>
                </a:solidFill>
                <a:effectLst/>
                <a:latin typeface="Arial" pitchFamily="34" charset="0"/>
                <a:ea typeface="+mn-ea"/>
                <a:cs typeface="Arial" pitchFamily="34" charset="0"/>
              </a:rPr>
              <a:t> '@angular/core'; </a:t>
            </a:r>
          </a:p>
          <a:p>
            <a:r>
              <a:rPr lang="en-US" sz="1000" b="0" i="0" kern="1200" dirty="0" smtClean="0">
                <a:solidFill>
                  <a:schemeClr val="tx1"/>
                </a:solidFill>
                <a:effectLst/>
                <a:latin typeface="Arial" pitchFamily="34" charset="0"/>
                <a:ea typeface="+mn-ea"/>
                <a:cs typeface="Arial" pitchFamily="34" charset="0"/>
              </a:rPr>
              <a:t>@Component({ selector: 'app-radio', template: ` &lt;h1&gt;Radio&lt;/h1&gt; &lt;p&gt; &lt;label [</a:t>
            </a:r>
            <a:r>
              <a:rPr lang="en-US" sz="1000" b="0" i="0" kern="1200" dirty="0" err="1" smtClean="0">
                <a:solidFill>
                  <a:schemeClr val="tx1"/>
                </a:solidFill>
                <a:effectLst/>
                <a:latin typeface="Arial" pitchFamily="34" charset="0"/>
                <a:ea typeface="+mn-ea"/>
                <a:cs typeface="Arial" pitchFamily="34" charset="0"/>
              </a:rPr>
              <a:t>class.selected</a:t>
            </a:r>
            <a:r>
              <a:rPr lang="en-US" sz="1000" b="0" i="0" kern="1200" dirty="0" smtClean="0">
                <a:solidFill>
                  <a:schemeClr val="tx1"/>
                </a:solidFill>
                <a:effectLst/>
                <a:latin typeface="Arial" pitchFamily="34" charset="0"/>
                <a:ea typeface="+mn-ea"/>
                <a:cs typeface="Arial" pitchFamily="34" charset="0"/>
              </a:rPr>
              <a:t>]="r1.checked"&gt; &lt;input #r1 type="radio" name="r" value="one" (change)="</a:t>
            </a:r>
            <a:r>
              <a:rPr lang="en-US" sz="1000" b="0" i="0" kern="1200" dirty="0" err="1" smtClean="0">
                <a:solidFill>
                  <a:schemeClr val="tx1"/>
                </a:solidFill>
                <a:effectLst/>
                <a:latin typeface="Arial" pitchFamily="34" charset="0"/>
                <a:ea typeface="+mn-ea"/>
                <a:cs typeface="Arial" pitchFamily="34" charset="0"/>
              </a:rPr>
              <a:t>logRadio</a:t>
            </a:r>
            <a:r>
              <a:rPr lang="en-US" sz="1000" b="0" i="0" kern="1200" dirty="0" smtClean="0">
                <a:solidFill>
                  <a:schemeClr val="tx1"/>
                </a:solidFill>
                <a:effectLst/>
                <a:latin typeface="Arial" pitchFamily="34" charset="0"/>
                <a:ea typeface="+mn-ea"/>
                <a:cs typeface="Arial" pitchFamily="34" charset="0"/>
              </a:rPr>
              <a:t>(r1)"&gt; One &lt;/label&gt; &lt;label [</a:t>
            </a:r>
            <a:r>
              <a:rPr lang="en-US" sz="1000" b="0" i="0" kern="1200" dirty="0" err="1" smtClean="0">
                <a:solidFill>
                  <a:schemeClr val="tx1"/>
                </a:solidFill>
                <a:effectLst/>
                <a:latin typeface="Arial" pitchFamily="34" charset="0"/>
                <a:ea typeface="+mn-ea"/>
                <a:cs typeface="Arial" pitchFamily="34" charset="0"/>
              </a:rPr>
              <a:t>class.selected</a:t>
            </a:r>
            <a:r>
              <a:rPr lang="en-US" sz="1000" b="0" i="0" kern="1200" dirty="0" smtClean="0">
                <a:solidFill>
                  <a:schemeClr val="tx1"/>
                </a:solidFill>
                <a:effectLst/>
                <a:latin typeface="Arial" pitchFamily="34" charset="0"/>
                <a:ea typeface="+mn-ea"/>
                <a:cs typeface="Arial" pitchFamily="34" charset="0"/>
              </a:rPr>
              <a:t>]="r2.checked"&gt; &lt;input #r2 type="radio" name="r" value="two" (change)="</a:t>
            </a:r>
            <a:r>
              <a:rPr lang="en-US" sz="1000" b="0" i="0" kern="1200" dirty="0" err="1" smtClean="0">
                <a:solidFill>
                  <a:schemeClr val="tx1"/>
                </a:solidFill>
                <a:effectLst/>
                <a:latin typeface="Arial" pitchFamily="34" charset="0"/>
                <a:ea typeface="+mn-ea"/>
                <a:cs typeface="Arial" pitchFamily="34" charset="0"/>
              </a:rPr>
              <a:t>logRadio</a:t>
            </a:r>
            <a:r>
              <a:rPr lang="en-US" sz="1000" b="0" i="0" kern="1200" dirty="0" smtClean="0">
                <a:solidFill>
                  <a:schemeClr val="tx1"/>
                </a:solidFill>
                <a:effectLst/>
                <a:latin typeface="Arial" pitchFamily="34" charset="0"/>
                <a:ea typeface="+mn-ea"/>
                <a:cs typeface="Arial" pitchFamily="34" charset="0"/>
              </a:rPr>
              <a:t>(r2)"&gt; Two &lt;/label&gt; &lt;label [</a:t>
            </a:r>
            <a:r>
              <a:rPr lang="en-US" sz="1000" b="0" i="0" kern="1200" dirty="0" err="1" smtClean="0">
                <a:solidFill>
                  <a:schemeClr val="tx1"/>
                </a:solidFill>
                <a:effectLst/>
                <a:latin typeface="Arial" pitchFamily="34" charset="0"/>
                <a:ea typeface="+mn-ea"/>
                <a:cs typeface="Arial" pitchFamily="34" charset="0"/>
              </a:rPr>
              <a:t>class.selected</a:t>
            </a:r>
            <a:r>
              <a:rPr lang="en-US" sz="1000" b="0" i="0" kern="1200" dirty="0" smtClean="0">
                <a:solidFill>
                  <a:schemeClr val="tx1"/>
                </a:solidFill>
                <a:effectLst/>
                <a:latin typeface="Arial" pitchFamily="34" charset="0"/>
                <a:ea typeface="+mn-ea"/>
                <a:cs typeface="Arial" pitchFamily="34" charset="0"/>
              </a:rPr>
              <a:t>]="r3.checked"&gt; &lt;input #r3 type="radio" name="r" value="three" (change)="</a:t>
            </a:r>
            <a:r>
              <a:rPr lang="en-US" sz="1000" b="0" i="0" kern="1200" dirty="0" err="1" smtClean="0">
                <a:solidFill>
                  <a:schemeClr val="tx1"/>
                </a:solidFill>
                <a:effectLst/>
                <a:latin typeface="Arial" pitchFamily="34" charset="0"/>
                <a:ea typeface="+mn-ea"/>
                <a:cs typeface="Arial" pitchFamily="34" charset="0"/>
              </a:rPr>
              <a:t>logRadio</a:t>
            </a:r>
            <a:r>
              <a:rPr lang="en-US" sz="1000" b="0" i="0" kern="1200" dirty="0" smtClean="0">
                <a:solidFill>
                  <a:schemeClr val="tx1"/>
                </a:solidFill>
                <a:effectLst/>
                <a:latin typeface="Arial" pitchFamily="34" charset="0"/>
                <a:ea typeface="+mn-ea"/>
                <a:cs typeface="Arial" pitchFamily="34" charset="0"/>
              </a:rPr>
              <a:t>(r3)"&gt; Three &lt;/label&gt; &lt;/p&gt; &lt;h2&gt;Log &lt;button (click)="log=''"&gt;Clear&lt;/button&gt;&lt;/h2&gt; &lt;pre&gt;{{log}}&lt;/pre&gt;`, styles: ['.selected {color: </a:t>
            </a:r>
            <a:r>
              <a:rPr lang="en-US" sz="1000" b="0" i="0" kern="1200" dirty="0" err="1" smtClean="0">
                <a:solidFill>
                  <a:schemeClr val="tx1"/>
                </a:solidFill>
                <a:effectLst/>
                <a:latin typeface="Arial" pitchFamily="34" charset="0"/>
                <a:ea typeface="+mn-ea"/>
                <a:cs typeface="Arial" pitchFamily="34" charset="0"/>
              </a:rPr>
              <a:t>OrangeRed</a:t>
            </a:r>
            <a:r>
              <a:rPr lang="en-US" sz="1000" b="0" i="0" kern="1200" dirty="0" smtClean="0">
                <a:solidFill>
                  <a:schemeClr val="tx1"/>
                </a:solidFill>
                <a:effectLst/>
                <a:latin typeface="Arial" pitchFamily="34" charset="0"/>
                <a:ea typeface="+mn-ea"/>
                <a:cs typeface="Arial" pitchFamily="34" charset="0"/>
              </a:rPr>
              <a:t>;}'] })</a:t>
            </a:r>
          </a:p>
          <a:p>
            <a:r>
              <a:rPr lang="en-US" sz="1000" b="0" i="0" kern="1200" dirty="0" smtClean="0">
                <a:solidFill>
                  <a:schemeClr val="tx1"/>
                </a:solidFill>
                <a:effectLst/>
                <a:latin typeface="Arial" pitchFamily="34" charset="0"/>
                <a:ea typeface="+mn-ea"/>
                <a:cs typeface="Arial" pitchFamily="34" charset="0"/>
              </a:rPr>
              <a:t> </a:t>
            </a:r>
            <a:r>
              <a:rPr lang="en-US" sz="1000" b="1" i="0" kern="1200" dirty="0" smtClean="0">
                <a:solidFill>
                  <a:schemeClr val="tx1"/>
                </a:solidFill>
                <a:effectLst/>
                <a:latin typeface="Arial" pitchFamily="34" charset="0"/>
                <a:ea typeface="+mn-ea"/>
                <a:cs typeface="Arial" pitchFamily="34" charset="0"/>
              </a:rPr>
              <a:t>export</a:t>
            </a:r>
            <a:r>
              <a:rPr lang="en-US" sz="1000" b="0" i="0" kern="1200" dirty="0" smtClean="0">
                <a:solidFill>
                  <a:schemeClr val="tx1"/>
                </a:solidFill>
                <a:effectLst/>
                <a:latin typeface="Arial" pitchFamily="34" charset="0"/>
                <a:ea typeface="+mn-ea"/>
                <a:cs typeface="Arial" pitchFamily="34" charset="0"/>
              </a:rPr>
              <a:t> </a:t>
            </a:r>
            <a:r>
              <a:rPr lang="en-US" sz="1000" b="1" i="0" kern="1200" dirty="0" smtClean="0">
                <a:solidFill>
                  <a:schemeClr val="tx1"/>
                </a:solidFill>
                <a:effectLst/>
                <a:latin typeface="Arial" pitchFamily="34" charset="0"/>
                <a:ea typeface="+mn-ea"/>
                <a:cs typeface="Arial" pitchFamily="34" charset="0"/>
              </a:rPr>
              <a:t>class</a:t>
            </a:r>
            <a:r>
              <a:rPr lang="en-US" sz="1000" b="0" i="0" kern="1200" dirty="0" smtClean="0">
                <a:solidFill>
                  <a:schemeClr val="tx1"/>
                </a:solidFill>
                <a:effectLst/>
                <a:latin typeface="Arial" pitchFamily="34" charset="0"/>
                <a:ea typeface="+mn-ea"/>
                <a:cs typeface="Arial" pitchFamily="34" charset="0"/>
              </a:rPr>
              <a:t> </a:t>
            </a:r>
            <a:r>
              <a:rPr lang="en-US" sz="1000" b="0" i="0" kern="1200" dirty="0" err="1" smtClean="0">
                <a:solidFill>
                  <a:schemeClr val="tx1"/>
                </a:solidFill>
                <a:effectLst/>
                <a:latin typeface="Arial" pitchFamily="34" charset="0"/>
                <a:ea typeface="+mn-ea"/>
                <a:cs typeface="Arial" pitchFamily="34" charset="0"/>
              </a:rPr>
              <a:t>RadioComponent</a:t>
            </a:r>
            <a:r>
              <a:rPr lang="en-US" sz="1000" b="0" i="0" kern="1200" dirty="0" smtClean="0">
                <a:solidFill>
                  <a:schemeClr val="tx1"/>
                </a:solidFill>
                <a:effectLst/>
                <a:latin typeface="Arial" pitchFamily="34" charset="0"/>
                <a:ea typeface="+mn-ea"/>
                <a:cs typeface="Arial" pitchFamily="34" charset="0"/>
              </a:rPr>
              <a:t> { log = ''; </a:t>
            </a:r>
            <a:r>
              <a:rPr lang="en-US" sz="1000" b="0" i="0" kern="1200" dirty="0" err="1" smtClean="0">
                <a:solidFill>
                  <a:schemeClr val="tx1"/>
                </a:solidFill>
                <a:effectLst/>
                <a:latin typeface="Arial" pitchFamily="34" charset="0"/>
                <a:ea typeface="+mn-ea"/>
                <a:cs typeface="Arial" pitchFamily="34" charset="0"/>
              </a:rPr>
              <a:t>logRadio</a:t>
            </a:r>
            <a:r>
              <a:rPr lang="en-US" sz="1000" b="0" i="0" kern="1200" dirty="0" smtClean="0">
                <a:solidFill>
                  <a:schemeClr val="tx1"/>
                </a:solidFill>
                <a:effectLst/>
                <a:latin typeface="Arial" pitchFamily="34" charset="0"/>
                <a:ea typeface="+mn-ea"/>
                <a:cs typeface="Arial" pitchFamily="34" charset="0"/>
              </a:rPr>
              <a:t>(element: </a:t>
            </a:r>
            <a:r>
              <a:rPr lang="en-US" sz="1000" b="0" i="0" kern="1200" dirty="0" err="1" smtClean="0">
                <a:solidFill>
                  <a:schemeClr val="tx1"/>
                </a:solidFill>
                <a:effectLst/>
                <a:latin typeface="Arial" pitchFamily="34" charset="0"/>
                <a:ea typeface="+mn-ea"/>
                <a:cs typeface="Arial" pitchFamily="34" charset="0"/>
              </a:rPr>
              <a:t>HTMLInputElement</a:t>
            </a:r>
            <a:r>
              <a:rPr lang="en-US" sz="1000" b="0" i="0" kern="1200" dirty="0" smtClean="0">
                <a:solidFill>
                  <a:schemeClr val="tx1"/>
                </a:solidFill>
                <a:effectLst/>
                <a:latin typeface="Arial" pitchFamily="34" charset="0"/>
                <a:ea typeface="+mn-ea"/>
                <a:cs typeface="Arial" pitchFamily="34" charset="0"/>
              </a:rPr>
              <a:t>): </a:t>
            </a:r>
            <a:r>
              <a:rPr lang="en-US" sz="1000" b="1" i="0" kern="1200" dirty="0" smtClean="0">
                <a:solidFill>
                  <a:schemeClr val="tx1"/>
                </a:solidFill>
                <a:effectLst/>
                <a:latin typeface="Arial" pitchFamily="34" charset="0"/>
                <a:ea typeface="+mn-ea"/>
                <a:cs typeface="Arial" pitchFamily="34" charset="0"/>
              </a:rPr>
              <a:t>void</a:t>
            </a:r>
            <a:r>
              <a:rPr lang="en-US" sz="1000" b="0" i="0" kern="1200" dirty="0" smtClean="0">
                <a:solidFill>
                  <a:schemeClr val="tx1"/>
                </a:solidFill>
                <a:effectLst/>
                <a:latin typeface="Arial" pitchFamily="34" charset="0"/>
                <a:ea typeface="+mn-ea"/>
                <a:cs typeface="Arial" pitchFamily="34" charset="0"/>
              </a:rPr>
              <a:t> { </a:t>
            </a:r>
            <a:r>
              <a:rPr lang="en-US" sz="1000" b="1" i="0" kern="1200" dirty="0" smtClean="0">
                <a:solidFill>
                  <a:schemeClr val="tx1"/>
                </a:solidFill>
                <a:effectLst/>
                <a:latin typeface="Arial" pitchFamily="34" charset="0"/>
                <a:ea typeface="+mn-ea"/>
                <a:cs typeface="Arial" pitchFamily="34" charset="0"/>
              </a:rPr>
              <a:t>this</a:t>
            </a:r>
            <a:r>
              <a:rPr lang="en-US" sz="1000" b="0" i="0" kern="1200" dirty="0" smtClean="0">
                <a:solidFill>
                  <a:schemeClr val="tx1"/>
                </a:solidFill>
                <a:effectLst/>
                <a:latin typeface="Arial" pitchFamily="34" charset="0"/>
                <a:ea typeface="+mn-ea"/>
                <a:cs typeface="Arial" pitchFamily="34" charset="0"/>
              </a:rPr>
              <a:t>.log += `Radio ${</a:t>
            </a:r>
            <a:r>
              <a:rPr lang="en-US" sz="1000" b="0" i="0" kern="1200" dirty="0" err="1" smtClean="0">
                <a:solidFill>
                  <a:schemeClr val="tx1"/>
                </a:solidFill>
                <a:effectLst/>
                <a:latin typeface="Arial" pitchFamily="34" charset="0"/>
                <a:ea typeface="+mn-ea"/>
                <a:cs typeface="Arial" pitchFamily="34" charset="0"/>
              </a:rPr>
              <a:t>element.value</a:t>
            </a:r>
            <a:r>
              <a:rPr lang="en-US" sz="1000" b="0" i="0" kern="1200" dirty="0" smtClean="0">
                <a:solidFill>
                  <a:schemeClr val="tx1"/>
                </a:solidFill>
                <a:effectLst/>
                <a:latin typeface="Arial" pitchFamily="34" charset="0"/>
                <a:ea typeface="+mn-ea"/>
                <a:cs typeface="Arial" pitchFamily="34" charset="0"/>
              </a:rPr>
              <a:t>} was selected\n`; } }</a:t>
            </a:r>
            <a:r>
              <a:rPr lang="en-US" dirty="0" smtClean="0"/>
              <a:t/>
            </a:r>
            <a:br>
              <a:rPr lang="en-US" dirty="0" smtClean="0"/>
            </a:br>
            <a:endParaRPr lang="en-US" sz="1000" b="1" i="0" kern="1200" dirty="0" smtClean="0">
              <a:solidFill>
                <a:schemeClr val="tx1"/>
              </a:solidFill>
              <a:effectLst/>
              <a:latin typeface="Arial" pitchFamily="34" charset="0"/>
              <a:ea typeface="+mn-ea"/>
              <a:cs typeface="Arial" pitchFamily="34" charset="0"/>
            </a:endParaRPr>
          </a:p>
          <a:p>
            <a:endParaRPr lang="en-US" dirty="0" smtClean="0"/>
          </a:p>
          <a:p>
            <a:endParaRPr lang="en-US" dirty="0"/>
          </a:p>
        </p:txBody>
      </p:sp>
    </p:spTree>
    <p:extLst>
      <p:ext uri="{BB962C8B-B14F-4D97-AF65-F5344CB8AC3E}">
        <p14:creationId xmlns:p14="http://schemas.microsoft.com/office/powerpoint/2010/main" val="4177288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Two-way data binding combines the square brackets of property binding with the parentheses of event binding in a single notation using the </a:t>
            </a:r>
            <a:r>
              <a:rPr lang="en-US" dirty="0" err="1" smtClean="0"/>
              <a:t>ngModel</a:t>
            </a:r>
            <a:r>
              <a:rPr lang="en-US" sz="1000" b="0" i="0" kern="1200" dirty="0" smtClean="0">
                <a:solidFill>
                  <a:schemeClr val="tx1"/>
                </a:solidFill>
                <a:effectLst/>
                <a:latin typeface="Arial" pitchFamily="34" charset="0"/>
                <a:ea typeface="+mn-ea"/>
                <a:cs typeface="Arial" pitchFamily="34" charset="0"/>
              </a:rPr>
              <a:t> directive. Tip, to remember that the parentheses go inside the brackets, visualize a banana in a box. [()]</a:t>
            </a:r>
          </a:p>
          <a:p>
            <a:r>
              <a:rPr lang="en-US" sz="1000" b="0" i="0" kern="1200" dirty="0" smtClean="0">
                <a:solidFill>
                  <a:schemeClr val="tx1"/>
                </a:solidFill>
                <a:effectLst/>
                <a:latin typeface="Arial" pitchFamily="34" charset="0"/>
                <a:ea typeface="+mn-ea"/>
                <a:cs typeface="Arial" pitchFamily="34" charset="0"/>
              </a:rPr>
              <a:t>We bind to the </a:t>
            </a:r>
            <a:r>
              <a:rPr lang="en-US" dirty="0" err="1" smtClean="0"/>
              <a:t>ngModel</a:t>
            </a:r>
            <a:r>
              <a:rPr lang="en-US" sz="1000" b="0" i="0" kern="1200" dirty="0" smtClean="0">
                <a:solidFill>
                  <a:schemeClr val="tx1"/>
                </a:solidFill>
                <a:effectLst/>
                <a:latin typeface="Arial" pitchFamily="34" charset="0"/>
                <a:ea typeface="+mn-ea"/>
                <a:cs typeface="Arial" pitchFamily="34" charset="0"/>
              </a:rPr>
              <a:t> property of the </a:t>
            </a:r>
            <a:r>
              <a:rPr lang="en-US" sz="1000" b="0" i="0" kern="1200" dirty="0" err="1" smtClean="0">
                <a:solidFill>
                  <a:schemeClr val="tx1"/>
                </a:solidFill>
                <a:effectLst/>
                <a:latin typeface="Arial" pitchFamily="34" charset="0"/>
                <a:ea typeface="+mn-ea"/>
                <a:cs typeface="Arial" pitchFamily="34" charset="0"/>
              </a:rPr>
              <a:t>ngModel</a:t>
            </a:r>
            <a:r>
              <a:rPr lang="en-US" sz="1000" b="0" i="0" kern="1200" dirty="0" smtClean="0">
                <a:solidFill>
                  <a:schemeClr val="tx1"/>
                </a:solidFill>
                <a:effectLst/>
                <a:latin typeface="Arial" pitchFamily="34" charset="0"/>
                <a:ea typeface="+mn-ea"/>
                <a:cs typeface="Arial" pitchFamily="34" charset="0"/>
              </a:rPr>
              <a:t> directive to update the contents of the </a:t>
            </a:r>
            <a:r>
              <a:rPr lang="en-US" dirty="0" smtClean="0"/>
              <a:t>input</a:t>
            </a:r>
            <a:r>
              <a:rPr lang="en-US" sz="1000" b="0" i="0" kern="1200" dirty="0" smtClean="0">
                <a:solidFill>
                  <a:schemeClr val="tx1"/>
                </a:solidFill>
                <a:effectLst/>
                <a:latin typeface="Arial" pitchFamily="34" charset="0"/>
                <a:ea typeface="+mn-ea"/>
                <a:cs typeface="Arial" pitchFamily="34" charset="0"/>
              </a:rPr>
              <a:t> field. Conversely, the </a:t>
            </a:r>
            <a:r>
              <a:rPr lang="en-US" dirty="0" err="1" smtClean="0"/>
              <a:t>ngModelChange</a:t>
            </a:r>
            <a:r>
              <a:rPr lang="en-US" sz="1000" b="0" i="0" kern="1200" dirty="0" smtClean="0">
                <a:solidFill>
                  <a:schemeClr val="tx1"/>
                </a:solidFill>
                <a:effectLst/>
                <a:latin typeface="Arial" pitchFamily="34" charset="0"/>
                <a:ea typeface="+mn-ea"/>
                <a:cs typeface="Arial" pitchFamily="34" charset="0"/>
              </a:rPr>
              <a:t> event takes care of setting of the value of the component property when the user changes the value in the text box.</a:t>
            </a:r>
            <a:endParaRPr lang="en-US" dirty="0"/>
          </a:p>
        </p:txBody>
      </p:sp>
    </p:spTree>
    <p:extLst>
      <p:ext uri="{BB962C8B-B14F-4D97-AF65-F5344CB8AC3E}">
        <p14:creationId xmlns:p14="http://schemas.microsoft.com/office/powerpoint/2010/main" val="12175639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484292323"/>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74471053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1361852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8047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080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918483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75678564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2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25141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5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12160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83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812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99071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69223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5">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76350184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2" r:id="rId8"/>
    <p:sldLayoutId id="2147483723" r:id="rId9"/>
    <p:sldLayoutId id="2147483724" r:id="rId10"/>
    <p:sldLayoutId id="2147483725" r:id="rId11"/>
    <p:sldLayoutId id="2147483726" r:id="rId12"/>
    <p:sldLayoutId id="2147483727" r:id="rId13"/>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pPr lvl="0"/>
            <a:r>
              <a:rPr lang="en-US" sz="3600" dirty="0"/>
              <a:t>Data Binding</a:t>
            </a:r>
          </a:p>
        </p:txBody>
      </p:sp>
      <p:sp>
        <p:nvSpPr>
          <p:cNvPr id="12" name="Subtitle 11"/>
          <p:cNvSpPr>
            <a:spLocks noGrp="1"/>
          </p:cNvSpPr>
          <p:nvPr>
            <p:ph type="subTitle" idx="1"/>
          </p:nvPr>
        </p:nvSpPr>
        <p:spPr/>
        <p:txBody>
          <a:bodyPr>
            <a:normAutofit/>
          </a:bodyPr>
          <a:lstStyle/>
          <a:p>
            <a:r>
              <a:rPr lang="en-US" sz="2000" b="0" dirty="0" smtClean="0"/>
              <a:t>Lesson 04</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259498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15597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err="1" smtClean="0"/>
              <a:t>DemoEventBinding</a:t>
            </a:r>
            <a:endParaRPr lang="en-US" dirty="0"/>
          </a:p>
          <a:p>
            <a:endParaRPr lang="en-US" dirty="0"/>
          </a:p>
        </p:txBody>
      </p:sp>
    </p:spTree>
    <p:extLst>
      <p:ext uri="{BB962C8B-B14F-4D97-AF65-F5344CB8AC3E}">
        <p14:creationId xmlns:p14="http://schemas.microsoft.com/office/powerpoint/2010/main" val="4060091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Two-way Binding</a:t>
            </a:r>
          </a:p>
        </p:txBody>
      </p:sp>
      <p:sp>
        <p:nvSpPr>
          <p:cNvPr id="3" name="Content Placeholder 2"/>
          <p:cNvSpPr>
            <a:spLocks noGrp="1"/>
          </p:cNvSpPr>
          <p:nvPr>
            <p:ph idx="1"/>
          </p:nvPr>
        </p:nvSpPr>
        <p:spPr/>
        <p:txBody>
          <a:bodyPr/>
          <a:lstStyle/>
          <a:p>
            <a:pPr algn="just"/>
            <a:r>
              <a:rPr lang="en-US" dirty="0"/>
              <a:t>To display a component class property in the template and update that property when the user makes a change with user entry HTML elements like input element two-way binding is required.</a:t>
            </a:r>
          </a:p>
          <a:p>
            <a:pPr algn="just"/>
            <a:r>
              <a:rPr lang="en-US" dirty="0"/>
              <a:t>In Angular </a:t>
            </a:r>
            <a:r>
              <a:rPr lang="en-US" b="1" i="1" dirty="0" err="1"/>
              <a:t>ngModel</a:t>
            </a:r>
            <a:r>
              <a:rPr lang="en-US" dirty="0"/>
              <a:t> directive is used to specify the two way binding.</a:t>
            </a:r>
          </a:p>
          <a:p>
            <a:pPr lvl="1" algn="just"/>
            <a:r>
              <a:rPr lang="en-US" dirty="0" smtClean="0"/>
              <a:t>[(</a:t>
            </a:r>
            <a:r>
              <a:rPr lang="en-US" dirty="0"/>
              <a:t>target)]="</a:t>
            </a:r>
            <a:r>
              <a:rPr lang="en-US" dirty="0" smtClean="0"/>
              <a:t>expression“</a:t>
            </a:r>
          </a:p>
          <a:p>
            <a:pPr lvl="1" algn="just"/>
            <a:r>
              <a:rPr lang="en-US" dirty="0"/>
              <a:t>input type="text" [(</a:t>
            </a:r>
            <a:r>
              <a:rPr lang="en-US" dirty="0" err="1"/>
              <a:t>ngModel</a:t>
            </a:r>
            <a:r>
              <a:rPr lang="en-US" dirty="0"/>
              <a:t>)]="name"&gt;</a:t>
            </a:r>
          </a:p>
          <a:p>
            <a:pPr lvl="1" algn="just"/>
            <a:endParaRPr lang="en-US" dirty="0"/>
          </a:p>
          <a:p>
            <a:pPr algn="just"/>
            <a:r>
              <a:rPr lang="en-US" dirty="0" err="1" smtClean="0"/>
              <a:t>ngModel</a:t>
            </a:r>
            <a:r>
              <a:rPr lang="en-US" dirty="0" smtClean="0"/>
              <a:t> </a:t>
            </a:r>
            <a:r>
              <a:rPr lang="en-US" dirty="0"/>
              <a:t>in square brackets is used to indicate property binding from the class property to the input element </a:t>
            </a:r>
          </a:p>
          <a:p>
            <a:pPr algn="just"/>
            <a:r>
              <a:rPr lang="en-US" dirty="0"/>
              <a:t>Parentheses to indicate event binding to send the notification of the user entered data back to the class property </a:t>
            </a:r>
          </a:p>
          <a:p>
            <a:endParaRPr lang="en-US" dirty="0"/>
          </a:p>
        </p:txBody>
      </p:sp>
    </p:spTree>
    <p:extLst>
      <p:ext uri="{BB962C8B-B14F-4D97-AF65-F5344CB8AC3E}">
        <p14:creationId xmlns:p14="http://schemas.microsoft.com/office/powerpoint/2010/main" val="307057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err="1" smtClean="0"/>
              <a:t>DemoTwoWayBinding</a:t>
            </a:r>
            <a:endParaRPr lang="en-US" dirty="0"/>
          </a:p>
          <a:p>
            <a:endParaRPr lang="en-US" dirty="0"/>
          </a:p>
        </p:txBody>
      </p:sp>
    </p:spTree>
    <p:extLst>
      <p:ext uri="{BB962C8B-B14F-4D97-AF65-F5344CB8AC3E}">
        <p14:creationId xmlns:p14="http://schemas.microsoft.com/office/powerpoint/2010/main" val="2416545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a:t>
            </a:r>
            <a:r>
              <a:rPr lang="en-US" dirty="0" err="1" smtClean="0"/>
              <a:t>Compoments</a:t>
            </a:r>
            <a:endParaRPr lang="en-US" dirty="0"/>
          </a:p>
        </p:txBody>
      </p:sp>
      <p:pic>
        <p:nvPicPr>
          <p:cNvPr id="5" name="Content Placeholder 4"/>
          <p:cNvPicPr>
            <a:picLocks noGrp="1" noChangeAspect="1"/>
          </p:cNvPicPr>
          <p:nvPr>
            <p:ph idx="1"/>
          </p:nvPr>
        </p:nvPicPr>
        <p:blipFill>
          <a:blip r:embed="rId2"/>
          <a:stretch>
            <a:fillRect/>
          </a:stretch>
        </p:blipFill>
        <p:spPr>
          <a:xfrm>
            <a:off x="309801" y="1127021"/>
            <a:ext cx="8114030" cy="3559279"/>
          </a:xfrm>
          <a:prstGeom prst="rect">
            <a:avLst/>
          </a:prstGeom>
        </p:spPr>
      </p:pic>
    </p:spTree>
    <p:extLst>
      <p:ext uri="{BB962C8B-B14F-4D97-AF65-F5344CB8AC3E}">
        <p14:creationId xmlns:p14="http://schemas.microsoft.com/office/powerpoint/2010/main" val="644510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@Input and @Output</a:t>
            </a:r>
          </a:p>
        </p:txBody>
      </p:sp>
      <p:sp>
        <p:nvSpPr>
          <p:cNvPr id="3" name="Content Placeholder 2"/>
          <p:cNvSpPr>
            <a:spLocks noGrp="1"/>
          </p:cNvSpPr>
          <p:nvPr>
            <p:ph idx="1"/>
          </p:nvPr>
        </p:nvSpPr>
        <p:spPr/>
        <p:txBody>
          <a:bodyPr/>
          <a:lstStyle/>
          <a:p>
            <a:r>
              <a:rPr lang="en-US" dirty="0" smtClean="0"/>
              <a:t>@Input –Allows data to flow from parents component to child component</a:t>
            </a:r>
          </a:p>
          <a:p>
            <a:r>
              <a:rPr lang="en-US" dirty="0"/>
              <a:t>@Input allows you to pass data into your controller and templates through html and defining custom properties</a:t>
            </a:r>
            <a:r>
              <a:rPr lang="en-US" dirty="0" smtClean="0"/>
              <a:t>.</a:t>
            </a:r>
          </a:p>
          <a:p>
            <a:endParaRPr lang="en-US" dirty="0"/>
          </a:p>
        </p:txBody>
      </p:sp>
      <p:pic>
        <p:nvPicPr>
          <p:cNvPr id="4" name="Picture 3"/>
          <p:cNvPicPr>
            <a:picLocks noChangeAspect="1"/>
          </p:cNvPicPr>
          <p:nvPr/>
        </p:nvPicPr>
        <p:blipFill>
          <a:blip r:embed="rId3"/>
          <a:stretch>
            <a:fillRect/>
          </a:stretch>
        </p:blipFill>
        <p:spPr>
          <a:xfrm>
            <a:off x="1177290" y="2406425"/>
            <a:ext cx="7143750" cy="3732092"/>
          </a:xfrm>
          <a:prstGeom prst="rect">
            <a:avLst/>
          </a:prstGeom>
        </p:spPr>
      </p:pic>
    </p:spTree>
    <p:extLst>
      <p:ext uri="{BB962C8B-B14F-4D97-AF65-F5344CB8AC3E}">
        <p14:creationId xmlns:p14="http://schemas.microsoft.com/office/powerpoint/2010/main" val="3926939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240030"/>
            <a:ext cx="8312649" cy="720090"/>
          </a:xfrm>
        </p:spPr>
        <p:txBody>
          <a:bodyPr/>
          <a:lstStyle/>
          <a:p>
            <a:r>
              <a:rPr lang="en-US" dirty="0"/>
              <a:t>Using @Input and @Output</a:t>
            </a:r>
          </a:p>
        </p:txBody>
      </p:sp>
      <p:sp>
        <p:nvSpPr>
          <p:cNvPr id="3" name="Content Placeholder 2"/>
          <p:cNvSpPr>
            <a:spLocks noGrp="1"/>
          </p:cNvSpPr>
          <p:nvPr>
            <p:ph idx="1"/>
          </p:nvPr>
        </p:nvSpPr>
        <p:spPr>
          <a:xfrm>
            <a:off x="298516" y="742950"/>
            <a:ext cx="8548304" cy="5806440"/>
          </a:xfrm>
        </p:spPr>
        <p:txBody>
          <a:bodyPr/>
          <a:lstStyle/>
          <a:p>
            <a:endParaRPr lang="en-US" dirty="0" smtClean="0"/>
          </a:p>
          <a:p>
            <a:r>
              <a:rPr lang="en-US" dirty="0" smtClean="0"/>
              <a:t>@Output that pass data from child component to </a:t>
            </a:r>
            <a:r>
              <a:rPr lang="en-US" dirty="0" err="1" smtClean="0"/>
              <a:t>ParentComponent</a:t>
            </a:r>
            <a:endParaRPr lang="en-US" dirty="0" smtClean="0"/>
          </a:p>
          <a:p>
            <a:r>
              <a:rPr lang="en-US" dirty="0"/>
              <a:t>Components push out events using a combination of an @Output and an </a:t>
            </a:r>
            <a:r>
              <a:rPr lang="en-US" dirty="0" err="1" smtClean="0"/>
              <a:t>EventEmitter</a:t>
            </a:r>
            <a:r>
              <a:rPr lang="en-US" dirty="0" smtClean="0"/>
              <a:t>. </a:t>
            </a:r>
            <a:r>
              <a:rPr lang="en-US" dirty="0"/>
              <a:t>This allows a clean separation between reusable Components and application logic</a:t>
            </a:r>
            <a:r>
              <a:rPr lang="en-US" dirty="0" smtClean="0"/>
              <a:t>.</a:t>
            </a:r>
          </a:p>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3"/>
          <a:stretch>
            <a:fillRect/>
          </a:stretch>
        </p:blipFill>
        <p:spPr>
          <a:xfrm>
            <a:off x="754380" y="2617470"/>
            <a:ext cx="7383780" cy="3726180"/>
          </a:xfrm>
          <a:prstGeom prst="rect">
            <a:avLst/>
          </a:prstGeom>
        </p:spPr>
      </p:pic>
    </p:spTree>
    <p:extLst>
      <p:ext uri="{BB962C8B-B14F-4D97-AF65-F5344CB8AC3E}">
        <p14:creationId xmlns:p14="http://schemas.microsoft.com/office/powerpoint/2010/main" val="2080065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@Input and @Output</a:t>
            </a:r>
          </a:p>
        </p:txBody>
      </p:sp>
      <p:sp>
        <p:nvSpPr>
          <p:cNvPr id="3" name="Content Placeholder 2"/>
          <p:cNvSpPr>
            <a:spLocks noGrp="1"/>
          </p:cNvSpPr>
          <p:nvPr>
            <p:ph idx="1"/>
          </p:nvPr>
        </p:nvSpPr>
        <p:spPr>
          <a:xfrm>
            <a:off x="298516" y="1120140"/>
            <a:ext cx="8456864" cy="5257800"/>
          </a:xfrm>
        </p:spPr>
        <p:txBody>
          <a:bodyPr/>
          <a:lstStyle/>
          <a:p>
            <a:r>
              <a:rPr lang="en-US" dirty="0" err="1"/>
              <a:t>EventEmitter</a:t>
            </a:r>
            <a:r>
              <a:rPr lang="en-US" dirty="0"/>
              <a:t>-Listen for something to happen &amp; emit a event when triggered </a:t>
            </a:r>
            <a:endParaRPr lang="en-US" dirty="0" smtClean="0"/>
          </a:p>
          <a:p>
            <a:r>
              <a:rPr lang="en-US" dirty="0"/>
              <a:t>emit() method is used to trigger the event by emitting data from inner component to outer component which can be accessed via $event</a:t>
            </a:r>
          </a:p>
          <a:p>
            <a:r>
              <a:rPr lang="en-US" dirty="0"/>
              <a:t>Nested component receives information from its container using input properties(@Input) and outputs information back to its container by raising events(@Output).</a:t>
            </a:r>
          </a:p>
          <a:p>
            <a:endParaRPr lang="en-US" dirty="0" smtClean="0"/>
          </a:p>
          <a:p>
            <a:endParaRPr lang="en-US" dirty="0"/>
          </a:p>
          <a:p>
            <a:endParaRPr lang="en-US" dirty="0" smtClean="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925830" y="3040379"/>
            <a:ext cx="7132320" cy="3098137"/>
          </a:xfrm>
          <a:prstGeom prst="rect">
            <a:avLst/>
          </a:prstGeom>
        </p:spPr>
      </p:pic>
    </p:spTree>
    <p:extLst>
      <p:ext uri="{BB962C8B-B14F-4D97-AF65-F5344CB8AC3E}">
        <p14:creationId xmlns:p14="http://schemas.microsoft.com/office/powerpoint/2010/main" val="3205438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err="1" smtClean="0"/>
              <a:t>DemoNestedComponentsinputoutput</a:t>
            </a:r>
            <a:endParaRPr lang="en-US" dirty="0"/>
          </a:p>
          <a:p>
            <a:endParaRPr lang="en-US" dirty="0"/>
          </a:p>
        </p:txBody>
      </p:sp>
    </p:spTree>
    <p:extLst>
      <p:ext uri="{BB962C8B-B14F-4D97-AF65-F5344CB8AC3E}">
        <p14:creationId xmlns:p14="http://schemas.microsoft.com/office/powerpoint/2010/main" val="318877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285750" lvl="0" indent="-285750">
              <a:buFont typeface="Arial" panose="020B0604020202020204" pitchFamily="34" charset="0"/>
              <a:buChar char="•"/>
            </a:pPr>
            <a:r>
              <a:rPr lang="en-US" dirty="0" smtClean="0"/>
              <a:t>Introduction of Data binding</a:t>
            </a:r>
          </a:p>
          <a:p>
            <a:pPr marL="285750" lvl="0" indent="-285750">
              <a:buFont typeface="Arial" panose="020B0604020202020204" pitchFamily="34" charset="0"/>
              <a:buChar char="•"/>
            </a:pPr>
            <a:r>
              <a:rPr lang="en-US" dirty="0" smtClean="0"/>
              <a:t>One </a:t>
            </a:r>
            <a:r>
              <a:rPr lang="en-US" dirty="0"/>
              <a:t>way data binding</a:t>
            </a:r>
          </a:p>
          <a:p>
            <a:pPr marL="285750" lvl="0" indent="-285750">
              <a:buFont typeface="Arial" panose="020B0604020202020204" pitchFamily="34" charset="0"/>
              <a:buChar char="•"/>
            </a:pPr>
            <a:r>
              <a:rPr lang="en-US" dirty="0"/>
              <a:t>Two way data </a:t>
            </a:r>
            <a:r>
              <a:rPr lang="en-US" dirty="0" smtClean="0"/>
              <a:t>binding</a:t>
            </a:r>
          </a:p>
          <a:p>
            <a:pPr marL="285750" lvl="0" indent="-285750">
              <a:buFont typeface="Arial" panose="020B0604020202020204" pitchFamily="34" charset="0"/>
              <a:buChar char="•"/>
            </a:pPr>
            <a:r>
              <a:rPr lang="en-US" dirty="0" smtClean="0"/>
              <a:t>Nested components</a:t>
            </a:r>
          </a:p>
          <a:p>
            <a:pPr marL="285750" lvl="0" indent="-285750">
              <a:buFont typeface="Arial" panose="020B0604020202020204" pitchFamily="34" charset="0"/>
              <a:buChar char="•"/>
            </a:pPr>
            <a:r>
              <a:rPr lang="en-US" dirty="0" smtClean="0"/>
              <a:t>@</a:t>
            </a:r>
            <a:r>
              <a:rPr lang="en-US" dirty="0" err="1" smtClean="0"/>
              <a:t>Input,@output</a:t>
            </a:r>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pPr marL="285750" indent="-285750">
              <a:buFont typeface="Arial" panose="020B0604020202020204" pitchFamily="34" charset="0"/>
              <a:buChar char="•"/>
            </a:pPr>
            <a:r>
              <a:rPr lang="en-US" dirty="0"/>
              <a:t>The template expressions in quotes on the right of the equals are used to set the DOM properties in square brackets on the left</a:t>
            </a:r>
            <a:r>
              <a:rPr lang="en-US" dirty="0" smtClean="0"/>
              <a:t>.</a:t>
            </a:r>
          </a:p>
          <a:p>
            <a:pPr marL="285750" indent="-285750">
              <a:buFont typeface="Arial" panose="020B0604020202020204" pitchFamily="34" charset="0"/>
              <a:buChar char="•"/>
            </a:pPr>
            <a:r>
              <a:rPr lang="en-US" dirty="0"/>
              <a:t>To display a component class property in the template and update that property when the user makes a change with user entry HTML elements like input element two-way binding is required.</a:t>
            </a:r>
          </a:p>
          <a:p>
            <a:pPr marL="285750" indent="-285750">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smtClean="0"/>
              <a:t>Lab</a:t>
            </a:r>
            <a:endParaRPr lang="en-US" sz="2400" dirty="0"/>
          </a:p>
        </p:txBody>
      </p:sp>
      <p:sp>
        <p:nvSpPr>
          <p:cNvPr id="2" name="Content Placeholder 1"/>
          <p:cNvSpPr>
            <a:spLocks noGrp="1"/>
          </p:cNvSpPr>
          <p:nvPr>
            <p:ph idx="1"/>
          </p:nvPr>
        </p:nvSpPr>
        <p:spPr/>
        <p:txBody>
          <a:bodyPr/>
          <a:lstStyle/>
          <a:p>
            <a:r>
              <a:rPr lang="en-US"/>
              <a:t>Lab </a:t>
            </a:r>
            <a:r>
              <a:rPr lang="en-US" smtClean="0"/>
              <a:t>1.2</a:t>
            </a:r>
            <a:endParaRPr lang="en-US" dirty="0"/>
          </a:p>
        </p:txBody>
      </p:sp>
    </p:spTree>
    <p:extLst>
      <p:ext uri="{BB962C8B-B14F-4D97-AF65-F5344CB8AC3E}">
        <p14:creationId xmlns:p14="http://schemas.microsoft.com/office/powerpoint/2010/main" val="1510263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Question 1</a:t>
            </a:r>
          </a:p>
          <a:p>
            <a:pPr lvl="1"/>
            <a:r>
              <a:rPr lang="en-US" dirty="0"/>
              <a:t>Option 1</a:t>
            </a:r>
          </a:p>
          <a:p>
            <a:pPr lvl="1"/>
            <a:r>
              <a:rPr lang="en-US" dirty="0"/>
              <a:t>Option 2</a:t>
            </a:r>
          </a:p>
          <a:p>
            <a:pPr lvl="1"/>
            <a:r>
              <a:rPr lang="en-US" dirty="0"/>
              <a:t>Option 3</a:t>
            </a:r>
          </a:p>
          <a:p>
            <a:r>
              <a:rPr lang="en-US" dirty="0"/>
              <a:t>Question 2</a:t>
            </a:r>
          </a:p>
          <a:p>
            <a:pPr lvl="1"/>
            <a:r>
              <a:rPr lang="en-US" dirty="0"/>
              <a:t>True/False</a:t>
            </a:r>
          </a:p>
          <a:p>
            <a:r>
              <a:rPr lang="en-US" dirty="0"/>
              <a:t>Question 3: Fill in the </a:t>
            </a:r>
            <a:r>
              <a:rPr lang="en-US" dirty="0" smtClean="0"/>
              <a:t>Blanks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Angular supports </a:t>
            </a:r>
            <a:r>
              <a:rPr lang="en-US" b="1" dirty="0"/>
              <a:t>data binding</a:t>
            </a:r>
            <a:r>
              <a:rPr lang="en-US" dirty="0"/>
              <a:t>, a mechanism for coordinating parts of a template with parts of a </a:t>
            </a:r>
            <a:r>
              <a:rPr lang="en-US" dirty="0" smtClean="0"/>
              <a:t>component.</a:t>
            </a:r>
          </a:p>
          <a:p>
            <a:pPr marL="285750" indent="-285750">
              <a:buFont typeface="Arial" panose="020B0604020202020204" pitchFamily="34" charset="0"/>
              <a:buChar char="•"/>
            </a:pPr>
            <a:r>
              <a:rPr lang="en-US" dirty="0"/>
              <a:t>Add binding markup to the template HTML to tell Angular how to connect both sides</a:t>
            </a:r>
            <a:r>
              <a:rPr lang="en-US" dirty="0" smtClean="0"/>
              <a:t>.</a:t>
            </a:r>
          </a:p>
          <a:p>
            <a:pPr marL="285750" indent="-285750">
              <a:buFont typeface="Arial" panose="020B0604020202020204" pitchFamily="34" charset="0"/>
              <a:buChar char="•"/>
            </a:pPr>
            <a:r>
              <a:rPr lang="en-US" dirty="0"/>
              <a:t>Each form has a direction — to the DOM, from the DOM, or in both directions</a:t>
            </a:r>
            <a:r>
              <a:rPr lang="en-US" dirty="0" smtClean="0"/>
              <a:t>.</a:t>
            </a:r>
          </a:p>
          <a:p>
            <a:pPr marL="0" indent="0">
              <a:buNone/>
            </a:pPr>
            <a:endParaRPr lang="en-US" dirty="0" smtClean="0"/>
          </a:p>
          <a:p>
            <a:endParaRPr lang="en-US" dirty="0"/>
          </a:p>
        </p:txBody>
      </p:sp>
      <p:pic>
        <p:nvPicPr>
          <p:cNvPr id="4" name="Picture 3"/>
          <p:cNvPicPr>
            <a:picLocks noChangeAspect="1"/>
          </p:cNvPicPr>
          <p:nvPr/>
        </p:nvPicPr>
        <p:blipFill>
          <a:blip r:embed="rId3"/>
          <a:stretch>
            <a:fillRect/>
          </a:stretch>
        </p:blipFill>
        <p:spPr>
          <a:xfrm>
            <a:off x="813816" y="3611879"/>
            <a:ext cx="6986016" cy="2526637"/>
          </a:xfrm>
          <a:prstGeom prst="rect">
            <a:avLst/>
          </a:prstGeom>
        </p:spPr>
      </p:pic>
    </p:spTree>
    <p:extLst>
      <p:ext uri="{BB962C8B-B14F-4D97-AF65-F5344CB8AC3E}">
        <p14:creationId xmlns:p14="http://schemas.microsoft.com/office/powerpoint/2010/main" val="1681079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t>Data binding plays an important role in communication between a template and its component</a:t>
            </a:r>
            <a:r>
              <a:rPr lang="en-US" dirty="0" smtClean="0"/>
              <a:t>.</a:t>
            </a:r>
          </a:p>
          <a:p>
            <a:pPr marL="285750" indent="-285750">
              <a:buFont typeface="Arial" panose="020B0604020202020204" pitchFamily="34" charset="0"/>
              <a:buChar char="•"/>
            </a:pPr>
            <a:r>
              <a:rPr lang="en-US" dirty="0"/>
              <a:t>Data binding is also important for communication between parent and child components</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827315" y="3145971"/>
            <a:ext cx="7141028" cy="2992546"/>
          </a:xfrm>
          <a:prstGeom prst="rect">
            <a:avLst/>
          </a:prstGeom>
        </p:spPr>
      </p:pic>
    </p:spTree>
    <p:extLst>
      <p:ext uri="{BB962C8B-B14F-4D97-AF65-F5344CB8AC3E}">
        <p14:creationId xmlns:p14="http://schemas.microsoft.com/office/powerpoint/2010/main" val="2294325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Interpolation(One-Way binding)</a:t>
            </a:r>
          </a:p>
        </p:txBody>
      </p:sp>
      <p:sp>
        <p:nvSpPr>
          <p:cNvPr id="3" name="Content Placeholder 2"/>
          <p:cNvSpPr>
            <a:spLocks noGrp="1"/>
          </p:cNvSpPr>
          <p:nvPr>
            <p:ph idx="1"/>
          </p:nvPr>
        </p:nvSpPr>
        <p:spPr>
          <a:xfrm>
            <a:off x="298516" y="1244184"/>
            <a:ext cx="8845484" cy="4894333"/>
          </a:xfrm>
        </p:spPr>
        <p:txBody>
          <a:bodyPr/>
          <a:lstStyle/>
          <a:p>
            <a:r>
              <a:rPr lang="en-US" dirty="0" smtClean="0"/>
              <a:t>We </a:t>
            </a:r>
            <a:r>
              <a:rPr lang="en-US" dirty="0"/>
              <a:t>met the </a:t>
            </a:r>
            <a:r>
              <a:rPr lang="en-US" dirty="0" smtClean="0"/>
              <a:t>double curly </a:t>
            </a:r>
            <a:r>
              <a:rPr lang="en-US" dirty="0"/>
              <a:t>braces of interpolation, {{ and </a:t>
            </a:r>
            <a:r>
              <a:rPr lang="en-US" dirty="0" smtClean="0"/>
              <a:t>}}</a:t>
            </a:r>
          </a:p>
          <a:p>
            <a:pPr algn="just"/>
            <a:r>
              <a:rPr lang="en-US" dirty="0"/>
              <a:t>The syntax between the interpolation curly braces is called as template expression.</a:t>
            </a:r>
          </a:p>
          <a:p>
            <a:pPr algn="just"/>
            <a:r>
              <a:rPr lang="en-US" dirty="0"/>
              <a:t>Angular evaluates that expression using the component as the context.</a:t>
            </a:r>
          </a:p>
          <a:p>
            <a:pPr lvl="1" algn="just"/>
            <a:r>
              <a:rPr lang="en-US" dirty="0"/>
              <a:t>Angular looks to the component to obtain property values or to call methods.</a:t>
            </a:r>
          </a:p>
          <a:p>
            <a:pPr lvl="1" algn="just"/>
            <a:r>
              <a:rPr lang="en-US" dirty="0"/>
              <a:t>Angular then converts the result of the template expression to a string and assigned that string to an element or directive </a:t>
            </a:r>
            <a:r>
              <a:rPr lang="en-US" dirty="0" smtClean="0"/>
              <a:t>property</a:t>
            </a:r>
          </a:p>
          <a:p>
            <a:pPr algn="just"/>
            <a:r>
              <a:rPr lang="en-US" dirty="0"/>
              <a:t>Interpolation is used to insert the interpolated strings into the text between HTML elements</a:t>
            </a:r>
            <a:r>
              <a:rPr lang="en-US" dirty="0" smtClean="0"/>
              <a:t>.</a:t>
            </a:r>
          </a:p>
          <a:p>
            <a:pPr lvl="1" algn="just"/>
            <a:r>
              <a:rPr lang="en-US" dirty="0"/>
              <a:t>&lt;li&gt;{{hero.name}}&lt;/li&gt;</a:t>
            </a:r>
          </a:p>
          <a:p>
            <a:pPr lvl="1" algn="just"/>
            <a:r>
              <a:rPr lang="en-US" dirty="0"/>
              <a:t>&lt;p&gt;The sum of 1 + 1 is {{1 + 1}}&lt;/p&gt;</a:t>
            </a:r>
          </a:p>
          <a:p>
            <a:pPr lvl="1" algn="just"/>
            <a:r>
              <a:rPr lang="en-US" dirty="0"/>
              <a:t>&lt;p&gt;The sum of 1 + 1 is not {{1 + 1 + </a:t>
            </a:r>
            <a:r>
              <a:rPr lang="en-US" dirty="0" err="1"/>
              <a:t>getVal</a:t>
            </a:r>
            <a:r>
              <a:rPr lang="en-US" dirty="0"/>
              <a:t>()}}&lt;/p&gt;</a:t>
            </a:r>
          </a:p>
          <a:p>
            <a:pPr marL="174625" lvl="1" indent="0" algn="just">
              <a:buNone/>
            </a:pPr>
            <a:endParaRPr lang="en-US" dirty="0"/>
          </a:p>
          <a:p>
            <a:endParaRPr lang="en-US" dirty="0"/>
          </a:p>
        </p:txBody>
      </p:sp>
    </p:spTree>
    <p:extLst>
      <p:ext uri="{BB962C8B-B14F-4D97-AF65-F5344CB8AC3E}">
        <p14:creationId xmlns:p14="http://schemas.microsoft.com/office/powerpoint/2010/main" val="1202229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Content Placeholder 4"/>
          <p:cNvSpPr>
            <a:spLocks noGrp="1"/>
          </p:cNvSpPr>
          <p:nvPr>
            <p:ph idx="1"/>
          </p:nvPr>
        </p:nvSpPr>
        <p:spPr/>
        <p:txBody>
          <a:bodyPr/>
          <a:lstStyle/>
          <a:p>
            <a:r>
              <a:rPr lang="en-US" dirty="0" err="1" smtClean="0"/>
              <a:t>DemoOneWayBinding</a:t>
            </a:r>
            <a:endParaRPr lang="en-US" dirty="0"/>
          </a:p>
        </p:txBody>
      </p:sp>
    </p:spTree>
    <p:extLst>
      <p:ext uri="{BB962C8B-B14F-4D97-AF65-F5344CB8AC3E}">
        <p14:creationId xmlns:p14="http://schemas.microsoft.com/office/powerpoint/2010/main" val="414512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Binding</a:t>
            </a:r>
          </a:p>
        </p:txBody>
      </p:sp>
      <p:sp>
        <p:nvSpPr>
          <p:cNvPr id="3" name="Content Placeholder 2"/>
          <p:cNvSpPr>
            <a:spLocks noGrp="1"/>
          </p:cNvSpPr>
          <p:nvPr>
            <p:ph idx="1"/>
          </p:nvPr>
        </p:nvSpPr>
        <p:spPr/>
        <p:txBody>
          <a:bodyPr/>
          <a:lstStyle/>
          <a:p>
            <a:r>
              <a:rPr lang="en-US" dirty="0"/>
              <a:t>The template expressions in quotes on the right of the equals are used to set the DOM properties in square brackets on the left</a:t>
            </a:r>
            <a:r>
              <a:rPr lang="en-US" dirty="0" smtClean="0"/>
              <a:t>.</a:t>
            </a:r>
          </a:p>
          <a:p>
            <a:pPr marL="0" indent="0">
              <a:buNone/>
            </a:pPr>
            <a:r>
              <a:rPr lang="en-US" dirty="0" smtClean="0"/>
              <a:t>   [</a:t>
            </a:r>
            <a:r>
              <a:rPr lang="en-US" dirty="0"/>
              <a:t>target]="expression“</a:t>
            </a:r>
          </a:p>
          <a:p>
            <a:pPr lvl="1"/>
            <a:r>
              <a:rPr lang="en-US" dirty="0" smtClean="0"/>
              <a:t>Example</a:t>
            </a:r>
          </a:p>
          <a:p>
            <a:pPr lvl="1"/>
            <a:r>
              <a:rPr lang="en-US" dirty="0"/>
              <a:t>&lt;</a:t>
            </a:r>
            <a:r>
              <a:rPr lang="en-US" dirty="0" err="1"/>
              <a:t>img</a:t>
            </a:r>
            <a:r>
              <a:rPr lang="en-US" dirty="0"/>
              <a:t> [</a:t>
            </a:r>
            <a:r>
              <a:rPr lang="en-US" dirty="0" err="1"/>
              <a:t>src</a:t>
            </a:r>
            <a:r>
              <a:rPr lang="en-US" dirty="0"/>
              <a:t>]="</a:t>
            </a:r>
            <a:r>
              <a:rPr lang="en-US" dirty="0" err="1"/>
              <a:t>user.img</a:t>
            </a:r>
            <a:r>
              <a:rPr lang="en-US" dirty="0" smtClean="0"/>
              <a:t>"&gt;</a:t>
            </a:r>
            <a:endParaRPr lang="en-US" dirty="0"/>
          </a:p>
          <a:p>
            <a:pPr lvl="1"/>
            <a:r>
              <a:rPr lang="en-US" dirty="0" smtClean="0"/>
              <a:t>&lt;</a:t>
            </a:r>
            <a:r>
              <a:rPr lang="en-US" dirty="0"/>
              <a:t>span [hidden]="</a:t>
            </a:r>
            <a:r>
              <a:rPr lang="en-US" dirty="0" err="1"/>
              <a:t>isUnchanged</a:t>
            </a:r>
            <a:r>
              <a:rPr lang="en-US" dirty="0"/>
              <a:t>"&gt;changed&lt;/span&gt;                   </a:t>
            </a:r>
            <a:endParaRPr lang="en-US" dirty="0" smtClean="0"/>
          </a:p>
          <a:p>
            <a:pPr algn="just"/>
            <a:r>
              <a:rPr lang="en-US" dirty="0" smtClean="0"/>
              <a:t>Like </a:t>
            </a:r>
            <a:r>
              <a:rPr lang="en-US" dirty="0"/>
              <a:t>interpolation property binding is one way from the source class property to the target element property</a:t>
            </a:r>
          </a:p>
          <a:p>
            <a:pPr algn="just"/>
            <a:r>
              <a:rPr lang="en-US" dirty="0"/>
              <a:t>Property binding effectively allows to control the template DOM from a component class.</a:t>
            </a:r>
          </a:p>
          <a:p>
            <a:pPr algn="just"/>
            <a:r>
              <a:rPr lang="en-US" dirty="0"/>
              <a:t>The general guideline is to prefer property binding all for interpolation. However to include the template expression as part of a larger expression then use interpolation</a:t>
            </a:r>
          </a:p>
          <a:p>
            <a:pPr marL="0" indent="0">
              <a:buNone/>
            </a:pPr>
            <a:endParaRPr lang="en-US" dirty="0"/>
          </a:p>
        </p:txBody>
      </p:sp>
    </p:spTree>
    <p:extLst>
      <p:ext uri="{BB962C8B-B14F-4D97-AF65-F5344CB8AC3E}">
        <p14:creationId xmlns:p14="http://schemas.microsoft.com/office/powerpoint/2010/main" val="1889793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err="1" smtClean="0"/>
              <a:t>DemoPropertyBinding</a:t>
            </a:r>
            <a:endParaRPr lang="en-US" dirty="0"/>
          </a:p>
        </p:txBody>
      </p:sp>
    </p:spTree>
    <p:extLst>
      <p:ext uri="{BB962C8B-B14F-4D97-AF65-F5344CB8AC3E}">
        <p14:creationId xmlns:p14="http://schemas.microsoft.com/office/powerpoint/2010/main" val="63288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Binding</a:t>
            </a:r>
          </a:p>
        </p:txBody>
      </p:sp>
      <p:sp>
        <p:nvSpPr>
          <p:cNvPr id="3" name="Content Placeholder 2"/>
          <p:cNvSpPr>
            <a:spLocks noGrp="1"/>
          </p:cNvSpPr>
          <p:nvPr>
            <p:ph idx="1"/>
          </p:nvPr>
        </p:nvSpPr>
        <p:spPr/>
        <p:txBody>
          <a:bodyPr/>
          <a:lstStyle/>
          <a:p>
            <a:r>
              <a:rPr lang="en-US" dirty="0"/>
              <a:t>When an event in parentheses on the left of the equals is detected, the template statement in quotes on the right of the equals is </a:t>
            </a:r>
            <a:r>
              <a:rPr lang="en-US" dirty="0" smtClean="0"/>
              <a:t>executed.</a:t>
            </a:r>
          </a:p>
          <a:p>
            <a:pPr lvl="1"/>
            <a:r>
              <a:rPr lang="en-US" dirty="0"/>
              <a:t>&lt;button (click)="</a:t>
            </a:r>
            <a:r>
              <a:rPr lang="en-US" dirty="0" err="1"/>
              <a:t>onSave</a:t>
            </a:r>
            <a:r>
              <a:rPr lang="en-US" dirty="0"/>
              <a:t>()"&gt;Save&lt;/button&gt;</a:t>
            </a:r>
            <a:endParaRPr lang="en-US" dirty="0" smtClean="0"/>
          </a:p>
          <a:p>
            <a:r>
              <a:rPr lang="en-US" dirty="0" smtClean="0"/>
              <a:t>The </a:t>
            </a:r>
            <a:r>
              <a:rPr lang="en-US" dirty="0"/>
              <a:t>string in quotes is a </a:t>
            </a:r>
            <a:r>
              <a:rPr lang="en-US" i="1" dirty="0"/>
              <a:t>template statement</a:t>
            </a:r>
            <a:r>
              <a:rPr lang="en-US" dirty="0" smtClean="0"/>
              <a:t>.</a:t>
            </a:r>
          </a:p>
          <a:p>
            <a:r>
              <a:rPr lang="en-US" dirty="0" smtClean="0"/>
              <a:t> </a:t>
            </a:r>
            <a:r>
              <a:rPr lang="en-US" dirty="0"/>
              <a:t>Template statements respond to an event by executing some JavaScript-like code</a:t>
            </a:r>
            <a:r>
              <a:rPr lang="en-US" dirty="0" smtClean="0"/>
              <a:t>.</a:t>
            </a:r>
          </a:p>
          <a:p>
            <a:pPr algn="just"/>
            <a:r>
              <a:rPr lang="en-US" dirty="0"/>
              <a:t>The name of the bound event is enclosed in parentheses identifying it as the target event.</a:t>
            </a:r>
          </a:p>
          <a:p>
            <a:pPr algn="just"/>
            <a:r>
              <a:rPr lang="en-US" dirty="0"/>
              <a:t>Template statement is often the name of a component  class method enclosed in quotes.</a:t>
            </a:r>
          </a:p>
          <a:p>
            <a:endParaRPr lang="en-US" dirty="0"/>
          </a:p>
        </p:txBody>
      </p:sp>
    </p:spTree>
    <p:extLst>
      <p:ext uri="{BB962C8B-B14F-4D97-AF65-F5344CB8AC3E}">
        <p14:creationId xmlns:p14="http://schemas.microsoft.com/office/powerpoint/2010/main" val="35684777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a85eb2a3-840f-4054-86f6-d41d0c1cba4b">Template</Material_x0020_Type>
    <FolderName xmlns="952a6df7-b138-4f89-9bc4-e7a874ea325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a85eb2a3-840f-4054-86f6-d41d0c1cba4b"/>
    <ds:schemaRef ds:uri="952a6df7-b138-4f89-9bc4-e7a874ea3254"/>
  </ds:schemaRefs>
</ds:datastoreItem>
</file>

<file path=customXml/itemProps3.xml><?xml version="1.0" encoding="utf-8"?>
<ds:datastoreItem xmlns:ds="http://schemas.openxmlformats.org/officeDocument/2006/customXml" ds:itemID="{813D12F9-4C52-4333-958E-73B490CD8B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6604</TotalTime>
  <Words>972</Words>
  <Application>Microsoft Office PowerPoint</Application>
  <PresentationFormat>On-screen Show (4:3)</PresentationFormat>
  <Paragraphs>156</Paragraphs>
  <Slides>22</Slides>
  <Notes>15</Notes>
  <HiddenSlides>2</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Verdana</vt:lpstr>
      <vt:lpstr>Wingdings</vt:lpstr>
      <vt:lpstr>Section slides</vt:lpstr>
      <vt:lpstr>think-cell Slide</vt:lpstr>
      <vt:lpstr>Data Binding</vt:lpstr>
      <vt:lpstr>Lesson Objectives</vt:lpstr>
      <vt:lpstr>Data binding</vt:lpstr>
      <vt:lpstr>Data binding</vt:lpstr>
      <vt:lpstr>Interpolation(One-Way binding)</vt:lpstr>
      <vt:lpstr>Demo</vt:lpstr>
      <vt:lpstr>Property Binding</vt:lpstr>
      <vt:lpstr>Demo</vt:lpstr>
      <vt:lpstr>Event Binding</vt:lpstr>
      <vt:lpstr>PowerPoint Presentation</vt:lpstr>
      <vt:lpstr>PowerPoint Presentation</vt:lpstr>
      <vt:lpstr>Demo</vt:lpstr>
      <vt:lpstr>Two-way Binding</vt:lpstr>
      <vt:lpstr>Demo</vt:lpstr>
      <vt:lpstr>Nested Compoments</vt:lpstr>
      <vt:lpstr>Using @Input and @Output</vt:lpstr>
      <vt:lpstr>Using @Input and @Output</vt:lpstr>
      <vt:lpstr>Using @Input and @Output</vt:lpstr>
      <vt:lpstr>Demo</vt:lpstr>
      <vt:lpstr>Summary</vt:lpstr>
      <vt:lpstr> Lab</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201</cp:revision>
  <dcterms:created xsi:type="dcterms:W3CDTF">2012-05-18T02:59:15Z</dcterms:created>
  <dcterms:modified xsi:type="dcterms:W3CDTF">2018-03-13T18:16:14Z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ies>
</file>