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4"/>
    <p:sldMasterId id="2147483689" r:id="rId5"/>
  </p:sldMasterIdLst>
  <p:notesMasterIdLst>
    <p:notesMasterId r:id="rId16"/>
  </p:notesMasterIdLst>
  <p:handoutMasterIdLst>
    <p:handoutMasterId r:id="rId17"/>
  </p:handoutMasterIdLst>
  <p:sldIdLst>
    <p:sldId id="265" r:id="rId6"/>
    <p:sldId id="259" r:id="rId7"/>
    <p:sldId id="354" r:id="rId8"/>
    <p:sldId id="358" r:id="rId9"/>
    <p:sldId id="359" r:id="rId10"/>
    <p:sldId id="355" r:id="rId11"/>
    <p:sldId id="357" r:id="rId12"/>
    <p:sldId id="352" r:id="rId13"/>
    <p:sldId id="356" r:id="rId14"/>
    <p:sldId id="294"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53" autoAdjust="0"/>
    <p:restoredTop sz="91014" autoAdjust="0"/>
  </p:normalViewPr>
  <p:slideViewPr>
    <p:cSldViewPr snapToGrid="0" showGuides="1">
      <p:cViewPr varScale="1">
        <p:scale>
          <a:sx n="64" d="100"/>
          <a:sy n="64" d="100"/>
        </p:scale>
        <p:origin x="1312" y="44"/>
      </p:cViewPr>
      <p:guideLst>
        <p:guide orient="horz" pos="2160"/>
        <p:guide pos="249"/>
      </p:guideLst>
    </p:cSldViewPr>
  </p:slideViewPr>
  <p:outlineViewPr>
    <p:cViewPr>
      <p:scale>
        <a:sx n="33" d="100"/>
        <a:sy n="33" d="100"/>
      </p:scale>
      <p:origin x="0" y="-2008"/>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80" d="100"/>
          <a:sy n="80" d="100"/>
        </p:scale>
        <p:origin x="2064" y="-72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3/15/2018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Page XX-#</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57200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2039550" y="4235826"/>
            <a:ext cx="4586881"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905000" y="457200"/>
            <a:ext cx="0" cy="8001000"/>
          </a:xfrm>
          <a:prstGeom prst="line">
            <a:avLst/>
          </a:prstGeom>
          <a:noFill/>
          <a:ln w="9525">
            <a:solidFill>
              <a:schemeClr val="tx1"/>
            </a:solidFill>
            <a:round/>
            <a:headEnd/>
            <a:tailEnd/>
          </a:ln>
          <a:effectLst/>
        </p:spPr>
        <p:txBody>
          <a:bodyPr/>
          <a:lstStyle/>
          <a:p>
            <a:endParaRPr lang="en-US"/>
          </a:p>
        </p:txBody>
      </p:sp>
      <p:sp>
        <p:nvSpPr>
          <p:cNvPr id="14" name="Text Box 9"/>
          <p:cNvSpPr txBox="1">
            <a:spLocks noChangeArrowheads="1"/>
          </p:cNvSpPr>
          <p:nvPr/>
        </p:nvSpPr>
        <p:spPr bwMode="auto">
          <a:xfrm>
            <a:off x="152400"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err="1" smtClean="0">
                <a:latin typeface="Arial" pitchFamily="34" charset="0"/>
                <a:cs typeface="Arial" pitchFamily="34" charset="0"/>
              </a:rPr>
              <a:t>AngularJS</a:t>
            </a:r>
            <a:r>
              <a:rPr lang="en-US" sz="1200" dirty="0" smtClean="0">
                <a:latin typeface="Arial" pitchFamily="34" charset="0"/>
                <a:cs typeface="Arial" pitchFamily="34" charset="0"/>
              </a:rPr>
              <a:t>					        Angular JS Routing						</a:t>
            </a:r>
            <a:endParaRPr lang="en-US" dirty="0">
              <a:latin typeface="Arial" pitchFamily="34" charset="0"/>
              <a:cs typeface="Arial" pitchFamily="34" charset="0"/>
            </a:endParaRPr>
          </a:p>
        </p:txBody>
      </p:sp>
      <p:sp>
        <p:nvSpPr>
          <p:cNvPr id="12" name="Rectangle 14"/>
          <p:cNvSpPr>
            <a:spLocks noChangeArrowheads="1"/>
          </p:cNvSpPr>
          <p:nvPr/>
        </p:nvSpPr>
        <p:spPr bwMode="auto">
          <a:xfrm>
            <a:off x="3962793" y="8591057"/>
            <a:ext cx="2762530" cy="448235"/>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latin typeface="Arial" pitchFamily="34" charset="0"/>
                <a:cs typeface="Arial" pitchFamily="34" charset="0"/>
              </a:rPr>
              <a:t>		Page 01 - </a:t>
            </a:r>
            <a:fld id="{BD9FB300-F9DC-4669-88F4-967ABA23CC04}" type="slidenum">
              <a:rPr lang="en-US" sz="1000" smtClean="0">
                <a:latin typeface="Arial"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smtClean="0">
                <a:latin typeface="Arial" pitchFamily="34" charset="0"/>
                <a:cs typeface="Arial" pitchFamily="34" charset="0"/>
              </a:rPr>
              <a:t> </a:t>
            </a:r>
          </a:p>
          <a:p>
            <a:r>
              <a:rPr lang="en-US" sz="1000" dirty="0" smtClean="0">
                <a:latin typeface="Arial" pitchFamily="34" charset="0"/>
                <a:cs typeface="Arial" pitchFamily="34" charset="0"/>
              </a:rPr>
              <a:t>  </a:t>
            </a:r>
            <a:endParaRPr lang="en-US" sz="1000" dirty="0">
              <a:latin typeface="Arial"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fetch.spec.whatwg.org/#forbidden-header-name" TargetMode="External"/><Relationship Id="rId13" Type="http://schemas.openxmlformats.org/officeDocument/2006/relationships/hyperlink" Target="https://developer.mozilla.org/en-US/docs/Web/HTTP/Headers/Content-Type" TargetMode="External"/><Relationship Id="rId18" Type="http://schemas.openxmlformats.org/officeDocument/2006/relationships/hyperlink" Target="http://httpwg.org/http-extensions/client-hints.html#width" TargetMode="External"/><Relationship Id="rId3" Type="http://schemas.openxmlformats.org/officeDocument/2006/relationships/hyperlink" Target="https://developer.mozilla.org/en-US/docs/Web/HTTP/Methods/GET" TargetMode="External"/><Relationship Id="rId21" Type="http://schemas.openxmlformats.org/officeDocument/2006/relationships/hyperlink" Target="https://developer.mozilla.org/en-US/docs/Web/API/ReadableStream" TargetMode="External"/><Relationship Id="rId7" Type="http://schemas.openxmlformats.org/officeDocument/2006/relationships/hyperlink" Target="https://developer.mozilla.org/en-US/docs/Web/HTTP/Headers/User-Agent" TargetMode="External"/><Relationship Id="rId12" Type="http://schemas.openxmlformats.org/officeDocument/2006/relationships/hyperlink" Target="https://developer.mozilla.org/en-US/docs/Web/HTTP/Headers/Content-Language" TargetMode="External"/><Relationship Id="rId17" Type="http://schemas.openxmlformats.org/officeDocument/2006/relationships/hyperlink" Target="http://httpwg.org/http-extensions/client-hints.html#viewport-width" TargetMode="External"/><Relationship Id="rId2" Type="http://schemas.openxmlformats.org/officeDocument/2006/relationships/slide" Target="../slides/slide4.xml"/><Relationship Id="rId16" Type="http://schemas.openxmlformats.org/officeDocument/2006/relationships/hyperlink" Target="http://httpwg.org/http-extensions/client-hints.html#save-data" TargetMode="External"/><Relationship Id="rId20" Type="http://schemas.openxmlformats.org/officeDocument/2006/relationships/hyperlink" Target="https://developer.mozilla.org/en-US/docs/Web/API/XMLHttpRequest/upload" TargetMode="External"/><Relationship Id="rId1" Type="http://schemas.openxmlformats.org/officeDocument/2006/relationships/notesMaster" Target="../notesMasters/notesMaster1.xml"/><Relationship Id="rId6" Type="http://schemas.openxmlformats.org/officeDocument/2006/relationships/hyperlink" Target="https://developer.mozilla.org/en-US/docs/Web/HTTP/Headers/Connection" TargetMode="External"/><Relationship Id="rId11" Type="http://schemas.openxmlformats.org/officeDocument/2006/relationships/hyperlink" Target="https://developer.mozilla.org/en-US/docs/Web/HTTP/Headers/Accept-Language" TargetMode="External"/><Relationship Id="rId5" Type="http://schemas.openxmlformats.org/officeDocument/2006/relationships/hyperlink" Target="https://developer.mozilla.org/en-US/docs/Web/HTTP/Methods/POST" TargetMode="External"/><Relationship Id="rId15" Type="http://schemas.openxmlformats.org/officeDocument/2006/relationships/hyperlink" Target="http://httpwg.org/http-extensions/client-hints.html#dpr" TargetMode="External"/><Relationship Id="rId10" Type="http://schemas.openxmlformats.org/officeDocument/2006/relationships/hyperlink" Target="https://developer.mozilla.org/en-US/docs/Web/HTTP/Headers/Accept" TargetMode="External"/><Relationship Id="rId19" Type="http://schemas.openxmlformats.org/officeDocument/2006/relationships/hyperlink" Target="https://developer.mozilla.org/en-US/docs/Web/API/XMLHttpRequestUpload" TargetMode="External"/><Relationship Id="rId4" Type="http://schemas.openxmlformats.org/officeDocument/2006/relationships/hyperlink" Target="https://developer.mozilla.org/en-US/docs/Web/HTTP/Methods/HEAD" TargetMode="External"/><Relationship Id="rId9" Type="http://schemas.openxmlformats.org/officeDocument/2006/relationships/hyperlink" Target="https://fetch.spec.whatwg.org/#cors-safelisted-request-header" TargetMode="External"/><Relationship Id="rId14" Type="http://schemas.openxmlformats.org/officeDocument/2006/relationships/hyperlink" Target="https://developer.mozilla.org/en-US/docs/Web/HTTP/Headers/Last-Event-ID"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2248046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endParaRPr lang="en-US" smtClean="0"/>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30852787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0949635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dirty="0"/>
              <a:t>We will perform create operation using Angular </a:t>
            </a:r>
            <a:r>
              <a:rPr lang="en-US" dirty="0" err="1"/>
              <a:t>Http.post</a:t>
            </a:r>
            <a:r>
              <a:rPr lang="en-US" dirty="0"/>
              <a:t>() method. It hits the request URL using HTTP POST method. </a:t>
            </a:r>
            <a:r>
              <a:rPr lang="en-US" dirty="0" err="1"/>
              <a:t>Http.post</a:t>
            </a:r>
            <a:r>
              <a:rPr lang="en-US" dirty="0"/>
              <a:t>() method syntax is as follows</a:t>
            </a:r>
            <a:r>
              <a:rPr lang="en-US" dirty="0" smtClean="0"/>
              <a:t>.</a:t>
            </a:r>
          </a:p>
          <a:p>
            <a:r>
              <a:rPr lang="en-US" dirty="0"/>
              <a:t>post(url: string, body: any, options?: </a:t>
            </a:r>
            <a:r>
              <a:rPr lang="en-US" dirty="0" err="1"/>
              <a:t>RequestOptionsArgs</a:t>
            </a:r>
            <a:r>
              <a:rPr lang="en-US" dirty="0"/>
              <a:t>) : Observable&lt;Response&gt; </a:t>
            </a:r>
            <a:endParaRPr lang="en-US" dirty="0" smtClean="0"/>
          </a:p>
          <a:p>
            <a:r>
              <a:rPr lang="en-US" dirty="0"/>
              <a:t>The description of parameters is given as below. </a:t>
            </a:r>
            <a:br>
              <a:rPr lang="en-US" dirty="0"/>
            </a:br>
            <a:r>
              <a:rPr lang="en-US" b="1" dirty="0"/>
              <a:t>url</a:t>
            </a:r>
            <a:r>
              <a:rPr lang="en-US" dirty="0"/>
              <a:t>: This is the REST web service URL to create article. </a:t>
            </a:r>
            <a:br>
              <a:rPr lang="en-US" dirty="0"/>
            </a:br>
            <a:r>
              <a:rPr lang="en-US" b="1" dirty="0"/>
              <a:t>body</a:t>
            </a:r>
            <a:r>
              <a:rPr lang="en-US" dirty="0"/>
              <a:t>: This is of any type object that will be passed to REST web service server. In our example we will create an Angular class as Article and pass its instance to body parameter. </a:t>
            </a:r>
            <a:br>
              <a:rPr lang="en-US" dirty="0"/>
            </a:br>
            <a:r>
              <a:rPr lang="en-US" b="1" dirty="0"/>
              <a:t>options</a:t>
            </a:r>
            <a:r>
              <a:rPr lang="en-US" dirty="0"/>
              <a:t>: This is optional. This accepts the instance of Angular </a:t>
            </a:r>
            <a:r>
              <a:rPr lang="en-US" dirty="0" err="1"/>
              <a:t>RequestOptions</a:t>
            </a:r>
            <a:r>
              <a:rPr lang="en-US" dirty="0"/>
              <a:t> that is instantiated using Angular </a:t>
            </a:r>
            <a:r>
              <a:rPr lang="en-US" dirty="0" err="1"/>
              <a:t>RequestOptionsArgs</a:t>
            </a:r>
            <a:r>
              <a:rPr lang="en-US" dirty="0"/>
              <a:t>. Using </a:t>
            </a:r>
            <a:r>
              <a:rPr lang="en-US" dirty="0" err="1"/>
              <a:t>RequestOptions</a:t>
            </a:r>
            <a:r>
              <a:rPr lang="en-US" dirty="0"/>
              <a:t> we pass request parameter, request headers etc. </a:t>
            </a:r>
            <a:br>
              <a:rPr lang="en-US" dirty="0"/>
            </a:br>
            <a:r>
              <a:rPr lang="en-US" dirty="0"/>
              <a:t/>
            </a:r>
            <a:br>
              <a:rPr lang="en-US" dirty="0"/>
            </a:br>
            <a:r>
              <a:rPr lang="en-US" dirty="0" err="1"/>
              <a:t>Http.post</a:t>
            </a:r>
            <a:r>
              <a:rPr lang="en-US" dirty="0"/>
              <a:t>() returns instance of Observable. Observable is a representation of any set of values over any amount of time. </a:t>
            </a:r>
          </a:p>
        </p:txBody>
      </p:sp>
    </p:spTree>
    <p:extLst>
      <p:ext uri="{BB962C8B-B14F-4D97-AF65-F5344CB8AC3E}">
        <p14:creationId xmlns:p14="http://schemas.microsoft.com/office/powerpoint/2010/main" val="6166966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dirty="0"/>
              <a:t>The only allowed methods are:</a:t>
            </a:r>
          </a:p>
          <a:p>
            <a:pPr lvl="1"/>
            <a:r>
              <a:rPr lang="en-US" dirty="0">
                <a:hlinkClick r:id="rId3" tooltip="The HTTP GET method requests a representation of the specified resource. Requests using GET should only retrieve data."/>
              </a:rPr>
              <a:t>GET</a:t>
            </a:r>
            <a:endParaRPr lang="en-US" dirty="0"/>
          </a:p>
          <a:p>
            <a:pPr lvl="1"/>
            <a:r>
              <a:rPr lang="en-US" dirty="0">
                <a:hlinkClick r:id="rId4" tooltip="The HTTP HEAD method requests the headers that are returned if the specified resource would be requested with an HTTP GET method. Such a request can be done before deciding to download a large resource to save bandwidth, for example."/>
              </a:rPr>
              <a:t>HEAD</a:t>
            </a:r>
            <a:endParaRPr lang="en-US" dirty="0"/>
          </a:p>
          <a:p>
            <a:pPr lvl="1"/>
            <a:r>
              <a:rPr lang="en-US" dirty="0">
                <a:hlinkClick r:id="rId5" tooltip="The HTTP POST method sends data to the server. The type of the body of the request is indicated by the Content-Type header."/>
              </a:rPr>
              <a:t>POST</a:t>
            </a:r>
            <a:endParaRPr lang="en-US" dirty="0"/>
          </a:p>
          <a:p>
            <a:r>
              <a:rPr lang="en-US" dirty="0"/>
              <a:t>Apart from the headers set automatically by the user agent (for example, </a:t>
            </a:r>
            <a:r>
              <a:rPr lang="en-US" dirty="0">
                <a:hlinkClick r:id="rId6" tooltip="The Connection general header controls whether or not the network connection stays open after the current transaction finishes. If the value sent is keep-alive, the connection is persistent and not closed, allowing for subsequent requests to the same server to be done."/>
              </a:rPr>
              <a:t>Connection</a:t>
            </a:r>
            <a:r>
              <a:rPr lang="en-US" dirty="0"/>
              <a:t>, </a:t>
            </a:r>
            <a:r>
              <a:rPr lang="en-US" dirty="0">
                <a:hlinkClick r:id="rId7" tooltip="The User-Agent request header contains a characteristic string that allows the network protocol peers to identify the application type, operating system, software vendor or software version of the requesting software user agent."/>
              </a:rPr>
              <a:t>User-Agent</a:t>
            </a:r>
            <a:r>
              <a:rPr lang="en-US" dirty="0"/>
              <a:t>, or </a:t>
            </a:r>
            <a:r>
              <a:rPr lang="en-US" dirty="0">
                <a:hlinkClick r:id="rId8"/>
              </a:rPr>
              <a:t>any of the other headers with names defined in the Fetch spec as a “forbidden header name”</a:t>
            </a:r>
            <a:r>
              <a:rPr lang="en-US" dirty="0"/>
              <a:t>), the only headers which are allowed to be manually set are </a:t>
            </a:r>
            <a:r>
              <a:rPr lang="en-US" dirty="0">
                <a:hlinkClick r:id="rId9"/>
              </a:rPr>
              <a:t>those which the Fetch spec defines as being a “CORS-</a:t>
            </a:r>
            <a:r>
              <a:rPr lang="en-US" dirty="0" err="1">
                <a:hlinkClick r:id="rId9"/>
              </a:rPr>
              <a:t>safelisted</a:t>
            </a:r>
            <a:r>
              <a:rPr lang="en-US" dirty="0">
                <a:hlinkClick r:id="rId9"/>
              </a:rPr>
              <a:t> request-header”</a:t>
            </a:r>
            <a:r>
              <a:rPr lang="en-US" dirty="0"/>
              <a:t>, which are:</a:t>
            </a:r>
          </a:p>
          <a:p>
            <a:pPr lvl="1"/>
            <a:r>
              <a:rPr lang="en-US" dirty="0">
                <a:hlinkClick r:id="rId10" tooltip="The Accept request HTTP header advertises which content types, expressed as MIME types, the client is able to understand. Using content negotiation, the server then selects one of the proposals, uses it and informs the client of its choice with the Content-Type response header. Browsers set adequate values for this header depending of the context where the request is done: when fetching a CSS stylesheet a different value is set for the request than when fetching an image, video or a script."/>
              </a:rPr>
              <a:t>Accept</a:t>
            </a:r>
            <a:endParaRPr lang="en-US" dirty="0"/>
          </a:p>
          <a:p>
            <a:pPr lvl="1"/>
            <a:r>
              <a:rPr lang="en-US" dirty="0">
                <a:hlinkClick r:id="rId11" tooltip="The Accept-Language request HTTP header advertises which languages the client is able to understand, and which locale variant is preferred. (By languages, we mean natural languages, such as English, and not programming languages.) Using content negotiation, the server then selects one of the proposals, uses it and informs the client of its choice with the Content-Language response header. Browsers set adequate values for this header according their user interface language and even if a user can change it, this happens rarely (and is frowned upon as it leads to fingerprinting)."/>
              </a:rPr>
              <a:t>Accept-Language</a:t>
            </a:r>
            <a:endParaRPr lang="en-US" dirty="0"/>
          </a:p>
          <a:p>
            <a:pPr lvl="1"/>
            <a:r>
              <a:rPr lang="en-US" dirty="0">
                <a:hlinkClick r:id="rId12" tooltip="The Content-Language entity header is used to describe the language(s) intended for the audience, so that it allows a user to differentiate according to the users' own preferred language."/>
              </a:rPr>
              <a:t>Content-Language</a:t>
            </a:r>
            <a:endParaRPr lang="en-US" dirty="0"/>
          </a:p>
          <a:p>
            <a:pPr lvl="1"/>
            <a:r>
              <a:rPr lang="en-US" dirty="0">
                <a:hlinkClick r:id="rId13" tooltip="The Content-Type entity header is used to indicate the media type of the resource."/>
              </a:rPr>
              <a:t>Content-Type</a:t>
            </a:r>
            <a:r>
              <a:rPr lang="en-US" dirty="0"/>
              <a:t> (but note the additional requirements below)</a:t>
            </a:r>
          </a:p>
          <a:p>
            <a:pPr lvl="1"/>
            <a:r>
              <a:rPr lang="en-US" dirty="0">
                <a:hlinkClick r:id="rId14" tooltip="The documentation about this has not yet been written; please consider contributing!"/>
              </a:rPr>
              <a:t>Last-Event-ID</a:t>
            </a:r>
            <a:endParaRPr lang="en-US" dirty="0"/>
          </a:p>
          <a:p>
            <a:pPr lvl="1"/>
            <a:r>
              <a:rPr lang="en-US" dirty="0">
                <a:hlinkClick r:id="rId15"/>
              </a:rPr>
              <a:t>DPR</a:t>
            </a:r>
            <a:endParaRPr lang="en-US" dirty="0"/>
          </a:p>
          <a:p>
            <a:pPr lvl="1"/>
            <a:r>
              <a:rPr lang="en-US" dirty="0">
                <a:hlinkClick r:id="rId16"/>
              </a:rPr>
              <a:t>Save-Data</a:t>
            </a:r>
            <a:endParaRPr lang="en-US" dirty="0"/>
          </a:p>
          <a:p>
            <a:pPr lvl="1"/>
            <a:r>
              <a:rPr lang="en-US" dirty="0">
                <a:hlinkClick r:id="rId17"/>
              </a:rPr>
              <a:t>Viewport-Width</a:t>
            </a:r>
            <a:endParaRPr lang="en-US" dirty="0"/>
          </a:p>
          <a:p>
            <a:pPr lvl="1"/>
            <a:r>
              <a:rPr lang="en-US" dirty="0">
                <a:hlinkClick r:id="rId18"/>
              </a:rPr>
              <a:t>Width</a:t>
            </a:r>
            <a:endParaRPr lang="en-US" dirty="0"/>
          </a:p>
          <a:p>
            <a:r>
              <a:rPr lang="en-US" dirty="0"/>
              <a:t>The only allowed values for the </a:t>
            </a:r>
            <a:r>
              <a:rPr lang="en-US" dirty="0">
                <a:hlinkClick r:id="rId13" tooltip="The Content-Type entity header is used to indicate the media type of the resource."/>
              </a:rPr>
              <a:t>Content-Type</a:t>
            </a:r>
            <a:r>
              <a:rPr lang="en-US" dirty="0"/>
              <a:t> header are:</a:t>
            </a:r>
          </a:p>
          <a:p>
            <a:pPr lvl="1"/>
            <a:r>
              <a:rPr lang="en-US" dirty="0"/>
              <a:t>application/x-www-form-</a:t>
            </a:r>
            <a:r>
              <a:rPr lang="en-US" dirty="0" err="1"/>
              <a:t>urlencoded</a:t>
            </a:r>
            <a:endParaRPr lang="en-US" dirty="0"/>
          </a:p>
          <a:p>
            <a:pPr lvl="1"/>
            <a:r>
              <a:rPr lang="en-US" dirty="0"/>
              <a:t>multipart/form-data</a:t>
            </a:r>
          </a:p>
          <a:p>
            <a:pPr lvl="1"/>
            <a:r>
              <a:rPr lang="en-US" dirty="0"/>
              <a:t>text/plain</a:t>
            </a:r>
          </a:p>
          <a:p>
            <a:r>
              <a:rPr lang="en-US" dirty="0"/>
              <a:t>No event listeners are registered on any </a:t>
            </a:r>
            <a:r>
              <a:rPr lang="en-US" dirty="0" err="1">
                <a:hlinkClick r:id="rId19" tooltip="The documentation about this has not yet been written; please consider contributing!"/>
              </a:rPr>
              <a:t>XMLHttpRequestUpload</a:t>
            </a:r>
            <a:r>
              <a:rPr lang="en-US" dirty="0"/>
              <a:t> object used in the request; these are accessed using the </a:t>
            </a:r>
            <a:r>
              <a:rPr lang="en-US" dirty="0" err="1">
                <a:hlinkClick r:id="rId20" tooltip="The XMLHttpRequest.upload property returns an XMLHttpRequestUpload object, representing the upload process. It is an opaque object, but being an XMLHttpRequestEventTarget, event listeners can be set on it to track its process."/>
              </a:rPr>
              <a:t>XMLHttpRequest.upload</a:t>
            </a:r>
            <a:r>
              <a:rPr lang="en-US" dirty="0"/>
              <a:t> property.</a:t>
            </a:r>
          </a:p>
          <a:p>
            <a:r>
              <a:rPr lang="en-US" dirty="0"/>
              <a:t>No </a:t>
            </a:r>
            <a:r>
              <a:rPr lang="en-US" dirty="0" err="1">
                <a:hlinkClick r:id="rId21" tooltip="The ReadableStream interface of the Streams API represents a readable stream of byte data. The Fetch API offers a concrete instance of a ReadableStream through the body property of a Response object."/>
              </a:rPr>
              <a:t>ReadableStream</a:t>
            </a:r>
            <a:r>
              <a:rPr lang="en-US" dirty="0"/>
              <a:t> object is used in the request.</a:t>
            </a:r>
          </a:p>
          <a:p>
            <a:endParaRPr lang="en-US" dirty="0"/>
          </a:p>
        </p:txBody>
      </p:sp>
    </p:spTree>
    <p:extLst>
      <p:ext uri="{BB962C8B-B14F-4D97-AF65-F5344CB8AC3E}">
        <p14:creationId xmlns:p14="http://schemas.microsoft.com/office/powerpoint/2010/main" val="1355130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our code created filter &amp; </a:t>
            </a:r>
          </a:p>
          <a:p>
            <a:r>
              <a:rPr lang="en-US" dirty="0" err="1"/>
              <a:t>response.addHeader</a:t>
            </a:r>
            <a:r>
              <a:rPr lang="en-US" dirty="0"/>
              <a:t>("Access-Control-Allow-Origin", "*");</a:t>
            </a:r>
          </a:p>
          <a:p>
            <a:r>
              <a:rPr lang="en-US" dirty="0"/>
              <a:t>        </a:t>
            </a:r>
            <a:r>
              <a:rPr lang="en-US" dirty="0" err="1"/>
              <a:t>response.addHeader</a:t>
            </a:r>
            <a:r>
              <a:rPr lang="en-US" dirty="0"/>
              <a:t>("Access-Control-Allow-Methods", "POST, GET, OPTIONS, PUT, DELETE, HEAD");</a:t>
            </a:r>
          </a:p>
          <a:p>
            <a:r>
              <a:rPr lang="en-US" dirty="0"/>
              <a:t>        </a:t>
            </a:r>
            <a:r>
              <a:rPr lang="en-US" dirty="0" err="1"/>
              <a:t>response.addHeader</a:t>
            </a:r>
            <a:r>
              <a:rPr lang="en-US" dirty="0"/>
              <a:t>("Access-Control-Allow-Headers", "X-PINGOTHER, Origin, X-Requested-With, Content-Type, Accept");</a:t>
            </a:r>
          </a:p>
          <a:p>
            <a:r>
              <a:rPr lang="en-US" dirty="0"/>
              <a:t>        </a:t>
            </a:r>
            <a:r>
              <a:rPr lang="en-US" dirty="0" err="1"/>
              <a:t>response.addHeader</a:t>
            </a:r>
            <a:r>
              <a:rPr lang="en-US" dirty="0"/>
              <a:t>("Access-Control-Max-Age", "1728000");</a:t>
            </a:r>
          </a:p>
        </p:txBody>
      </p:sp>
    </p:spTree>
    <p:extLst>
      <p:ext uri="{BB962C8B-B14F-4D97-AF65-F5344CB8AC3E}">
        <p14:creationId xmlns:p14="http://schemas.microsoft.com/office/powerpoint/2010/main" val="40743729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dirty="0"/>
              <a:t>We will perform read operation using Angular </a:t>
            </a:r>
            <a:r>
              <a:rPr lang="en-US" dirty="0" err="1"/>
              <a:t>Http.get</a:t>
            </a:r>
            <a:r>
              <a:rPr lang="en-US" dirty="0"/>
              <a:t>() method. It hits the URL using HTTP GET method. Find its syntax</a:t>
            </a:r>
            <a:r>
              <a:rPr lang="en-US" dirty="0" smtClean="0"/>
              <a:t>.</a:t>
            </a:r>
          </a:p>
          <a:p>
            <a:r>
              <a:rPr lang="en-US" dirty="0"/>
              <a:t>get(url: string, options?: </a:t>
            </a:r>
            <a:r>
              <a:rPr lang="en-US" dirty="0" err="1"/>
              <a:t>RequestOptionsArgs</a:t>
            </a:r>
            <a:r>
              <a:rPr lang="en-US" dirty="0"/>
              <a:t>) : Observable&lt;Response&gt; </a:t>
            </a:r>
            <a:endParaRPr lang="en-US" dirty="0" smtClean="0"/>
          </a:p>
          <a:p>
            <a:r>
              <a:rPr lang="en-US" dirty="0"/>
              <a:t>Find the description of the parameters. </a:t>
            </a:r>
            <a:br>
              <a:rPr lang="en-US" dirty="0"/>
            </a:br>
            <a:r>
              <a:rPr lang="en-US" b="1" dirty="0"/>
              <a:t>url</a:t>
            </a:r>
            <a:r>
              <a:rPr lang="en-US" dirty="0"/>
              <a:t>: Web service URL to read article. </a:t>
            </a:r>
            <a:br>
              <a:rPr lang="en-US" dirty="0"/>
            </a:br>
            <a:r>
              <a:rPr lang="en-US" b="1" dirty="0"/>
              <a:t>options</a:t>
            </a:r>
            <a:r>
              <a:rPr lang="en-US" dirty="0"/>
              <a:t>: This is optional. It is used to pass request parameter, headers etc. </a:t>
            </a:r>
            <a:br>
              <a:rPr lang="en-US" dirty="0"/>
            </a:br>
            <a:r>
              <a:rPr lang="en-US" dirty="0"/>
              <a:t/>
            </a:r>
            <a:br>
              <a:rPr lang="en-US" dirty="0"/>
            </a:br>
            <a:r>
              <a:rPr lang="en-US" dirty="0" err="1"/>
              <a:t>Http.get</a:t>
            </a:r>
            <a:r>
              <a:rPr lang="en-US" dirty="0"/>
              <a:t>() returns the instance of Observable. </a:t>
            </a:r>
            <a:endParaRPr lang="en-US" dirty="0" smtClean="0"/>
          </a:p>
          <a:p>
            <a:r>
              <a:rPr lang="en-US" dirty="0" err="1"/>
              <a:t>Http.put</a:t>
            </a:r>
            <a:endParaRPr lang="en-US" dirty="0"/>
          </a:p>
          <a:p>
            <a:r>
              <a:rPr lang="en-US" dirty="0"/>
              <a:t>We will perform update operation using Angular 2 </a:t>
            </a:r>
            <a:r>
              <a:rPr lang="en-US" dirty="0" err="1"/>
              <a:t>Http.put</a:t>
            </a:r>
            <a:r>
              <a:rPr lang="en-US" dirty="0"/>
              <a:t>() method. It hits the URL using HTTP PUT method. Find its syntax</a:t>
            </a:r>
            <a:r>
              <a:rPr lang="en-US" dirty="0" smtClean="0"/>
              <a:t>.</a:t>
            </a:r>
          </a:p>
          <a:p>
            <a:r>
              <a:rPr lang="en-US" dirty="0"/>
              <a:t>put(url: string, body: any, options?: </a:t>
            </a:r>
            <a:r>
              <a:rPr lang="en-US" dirty="0" err="1"/>
              <a:t>RequestOptionsArgs</a:t>
            </a:r>
            <a:r>
              <a:rPr lang="en-US" dirty="0"/>
              <a:t>) : Observable&lt;Response&gt; </a:t>
            </a:r>
            <a:endParaRPr lang="en-US" dirty="0" smtClean="0"/>
          </a:p>
          <a:p>
            <a:r>
              <a:rPr lang="en-US" dirty="0"/>
              <a:t>Find the description of parameters. </a:t>
            </a:r>
            <a:br>
              <a:rPr lang="en-US" dirty="0"/>
            </a:br>
            <a:r>
              <a:rPr lang="en-US" b="1" dirty="0"/>
              <a:t>url</a:t>
            </a:r>
            <a:r>
              <a:rPr lang="en-US" dirty="0"/>
              <a:t>: This is the REST web service URL to update article. </a:t>
            </a:r>
            <a:br>
              <a:rPr lang="en-US" dirty="0"/>
            </a:br>
            <a:r>
              <a:rPr lang="en-US" b="1" dirty="0"/>
              <a:t>body</a:t>
            </a:r>
            <a:r>
              <a:rPr lang="en-US" dirty="0"/>
              <a:t>: This is of any type object that will be passed to REST web service server. In our example we will create an Angular class as Article and pass its instance to body parameter. </a:t>
            </a:r>
            <a:br>
              <a:rPr lang="en-US" dirty="0"/>
            </a:br>
            <a:r>
              <a:rPr lang="en-US" b="1" dirty="0"/>
              <a:t>options</a:t>
            </a:r>
            <a:r>
              <a:rPr lang="en-US" dirty="0"/>
              <a:t>: This is optional. This is used to pass request parameter, request headers etc. </a:t>
            </a:r>
            <a:br>
              <a:rPr lang="en-US" dirty="0"/>
            </a:br>
            <a:r>
              <a:rPr lang="en-US" dirty="0"/>
              <a:t/>
            </a:r>
            <a:br>
              <a:rPr lang="en-US" dirty="0"/>
            </a:br>
            <a:r>
              <a:rPr lang="en-US" dirty="0" err="1"/>
              <a:t>Http.put</a:t>
            </a:r>
            <a:r>
              <a:rPr lang="en-US" dirty="0"/>
              <a:t>() returns the instance of Observable. </a:t>
            </a:r>
          </a:p>
        </p:txBody>
      </p:sp>
    </p:spTree>
    <p:extLst>
      <p:ext uri="{BB962C8B-B14F-4D97-AF65-F5344CB8AC3E}">
        <p14:creationId xmlns:p14="http://schemas.microsoft.com/office/powerpoint/2010/main" val="15704457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Http.delete</a:t>
            </a:r>
            <a:endParaRPr lang="en-US" dirty="0"/>
          </a:p>
          <a:p>
            <a:r>
              <a:rPr lang="en-US" dirty="0"/>
              <a:t>We will perform delete operation using Angular </a:t>
            </a:r>
            <a:r>
              <a:rPr lang="en-US" dirty="0" err="1"/>
              <a:t>Http.delete</a:t>
            </a:r>
            <a:r>
              <a:rPr lang="en-US" dirty="0"/>
              <a:t>() method. </a:t>
            </a:r>
            <a:r>
              <a:rPr lang="en-US" dirty="0" err="1"/>
              <a:t>Http.delete</a:t>
            </a:r>
            <a:r>
              <a:rPr lang="en-US" dirty="0"/>
              <a:t>() hits the URL using HTTP DELETE method. Find its syntax</a:t>
            </a:r>
            <a:r>
              <a:rPr lang="en-US" dirty="0" smtClean="0"/>
              <a:t>.</a:t>
            </a:r>
          </a:p>
          <a:p>
            <a:r>
              <a:rPr lang="en-US" dirty="0"/>
              <a:t>delete(url: string, options?: </a:t>
            </a:r>
            <a:r>
              <a:rPr lang="en-US" dirty="0" err="1"/>
              <a:t>RequestOptionsArgs</a:t>
            </a:r>
            <a:r>
              <a:rPr lang="en-US" dirty="0"/>
              <a:t>) : Observable&lt;Response&gt; </a:t>
            </a:r>
            <a:endParaRPr lang="en-US" dirty="0" smtClean="0"/>
          </a:p>
          <a:p>
            <a:r>
              <a:rPr lang="en-US" dirty="0"/>
              <a:t>Find the description of the parameters. </a:t>
            </a:r>
            <a:br>
              <a:rPr lang="en-US" dirty="0"/>
            </a:br>
            <a:r>
              <a:rPr lang="en-US" b="1" dirty="0"/>
              <a:t>url</a:t>
            </a:r>
            <a:r>
              <a:rPr lang="en-US" dirty="0"/>
              <a:t>: Web service URL to delete article. </a:t>
            </a:r>
            <a:br>
              <a:rPr lang="en-US" dirty="0"/>
            </a:br>
            <a:r>
              <a:rPr lang="en-US" b="1" dirty="0"/>
              <a:t>options</a:t>
            </a:r>
            <a:r>
              <a:rPr lang="en-US" dirty="0"/>
              <a:t>: This is optional. It is used to pass request parameter, headers etc. </a:t>
            </a:r>
            <a:br>
              <a:rPr lang="en-US" dirty="0"/>
            </a:br>
            <a:r>
              <a:rPr lang="en-US" dirty="0"/>
              <a:t/>
            </a:r>
            <a:br>
              <a:rPr lang="en-US" dirty="0"/>
            </a:br>
            <a:r>
              <a:rPr lang="en-US" dirty="0" err="1"/>
              <a:t>Http.get</a:t>
            </a:r>
            <a:r>
              <a:rPr lang="en-US" dirty="0"/>
              <a:t>() returns the instance of Observable. </a:t>
            </a:r>
            <a:r>
              <a:rPr lang="en-US"/>
              <a:t/>
            </a:r>
            <a:br>
              <a:rPr lang="en-US"/>
            </a:br>
            <a:endParaRPr lang="en-US" dirty="0"/>
          </a:p>
        </p:txBody>
      </p:sp>
    </p:spTree>
    <p:extLst>
      <p:ext uri="{BB962C8B-B14F-4D97-AF65-F5344CB8AC3E}">
        <p14:creationId xmlns:p14="http://schemas.microsoft.com/office/powerpoint/2010/main" val="41910500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8633990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194269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4.xml"/><Relationship Id="rId7" Type="http://schemas.openxmlformats.org/officeDocument/2006/relationships/oleObject" Target="../embeddings/oleObject5.bin"/><Relationship Id="rId2" Type="http://schemas.openxmlformats.org/officeDocument/2006/relationships/tags" Target="../tags/tag23.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6.xml"/><Relationship Id="rId4" Type="http://schemas.openxmlformats.org/officeDocument/2006/relationships/tags" Target="../tags/tag25.xml"/></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8.xml"/><Relationship Id="rId7" Type="http://schemas.openxmlformats.org/officeDocument/2006/relationships/oleObject" Target="../embeddings/oleObject6.bin"/><Relationship Id="rId2" Type="http://schemas.openxmlformats.org/officeDocument/2006/relationships/tags" Target="../tags/tag27.xml"/><Relationship Id="rId1" Type="http://schemas.openxmlformats.org/officeDocument/2006/relationships/vmlDrawing" Target="../drawings/vmlDrawing6.vml"/><Relationship Id="rId6" Type="http://schemas.openxmlformats.org/officeDocument/2006/relationships/slideMaster" Target="../slideMasters/slideMaster1.xml"/><Relationship Id="rId5" Type="http://schemas.openxmlformats.org/officeDocument/2006/relationships/tags" Target="../tags/tag30.xml"/><Relationship Id="rId4" Type="http://schemas.openxmlformats.org/officeDocument/2006/relationships/tags" Target="../tags/tag29.xml"/></Relationships>
</file>

<file path=ppt/slideLayouts/_rels/slideLayout1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32.xml"/><Relationship Id="rId7" Type="http://schemas.openxmlformats.org/officeDocument/2006/relationships/tags" Target="../tags/tag36.xml"/><Relationship Id="rId2" Type="http://schemas.openxmlformats.org/officeDocument/2006/relationships/tags" Target="../tags/tag31.xml"/><Relationship Id="rId1" Type="http://schemas.openxmlformats.org/officeDocument/2006/relationships/vmlDrawing" Target="../drawings/vmlDrawing7.vml"/><Relationship Id="rId6" Type="http://schemas.openxmlformats.org/officeDocument/2006/relationships/tags" Target="../tags/tag35.xml"/><Relationship Id="rId5" Type="http://schemas.openxmlformats.org/officeDocument/2006/relationships/tags" Target="../tags/tag34.xml"/><Relationship Id="rId10" Type="http://schemas.openxmlformats.org/officeDocument/2006/relationships/image" Target="../media/image1.emf"/><Relationship Id="rId4" Type="http://schemas.openxmlformats.org/officeDocument/2006/relationships/tags" Target="../tags/tag33.xml"/><Relationship Id="rId9" Type="http://schemas.openxmlformats.org/officeDocument/2006/relationships/oleObject" Target="../embeddings/oleObject7.bin"/></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vmlDrawing" Target="../drawings/vmlDrawing8.vml"/><Relationship Id="rId6" Type="http://schemas.openxmlformats.org/officeDocument/2006/relationships/image" Target="../media/image1.emf"/><Relationship Id="rId5" Type="http://schemas.openxmlformats.org/officeDocument/2006/relationships/oleObject" Target="../embeddings/oleObject8.bin"/><Relationship Id="rId4"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9.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11.png"/><Relationship Id="rId1" Type="http://schemas.openxmlformats.org/officeDocument/2006/relationships/slideMaster" Target="../slideMasters/slideMaster2.xml"/><Relationship Id="rId5" Type="http://schemas.openxmlformats.org/officeDocument/2006/relationships/image" Target="../media/image2.svg"/><Relationship Id="rId4"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12.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41.xml"/><Relationship Id="rId7" Type="http://schemas.openxmlformats.org/officeDocument/2006/relationships/image" Target="../media/image1.emf"/><Relationship Id="rId2" Type="http://schemas.openxmlformats.org/officeDocument/2006/relationships/tags" Target="../tags/tag40.xml"/><Relationship Id="rId1" Type="http://schemas.openxmlformats.org/officeDocument/2006/relationships/vmlDrawing" Target="../drawings/vmlDrawing10.vml"/><Relationship Id="rId6" Type="http://schemas.openxmlformats.org/officeDocument/2006/relationships/oleObject" Target="../embeddings/oleObject10.bin"/><Relationship Id="rId5" Type="http://schemas.openxmlformats.org/officeDocument/2006/relationships/slideMaster" Target="../slideMasters/slideMaster2.xml"/><Relationship Id="rId4" Type="http://schemas.openxmlformats.org/officeDocument/2006/relationships/tags" Target="../tags/tag42.xml"/></Relationships>
</file>

<file path=ppt/slideLayouts/_rels/slideLayout23.xml.rels><?xml version="1.0" encoding="UTF-8" standalone="yes"?>
<Relationships xmlns="http://schemas.openxmlformats.org/package/2006/relationships"><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vmlDrawing" Target="../drawings/vmlDrawing11.vml"/><Relationship Id="rId6" Type="http://schemas.openxmlformats.org/officeDocument/2006/relationships/image" Target="../media/image1.emf"/><Relationship Id="rId5" Type="http://schemas.openxmlformats.org/officeDocument/2006/relationships/oleObject" Target="../embeddings/oleObject11.bin"/><Relationship Id="rId4"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2.xml"/><Relationship Id="rId1" Type="http://schemas.openxmlformats.org/officeDocument/2006/relationships/tags" Target="../tags/tag45.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2.xml"/><Relationship Id="rId1" Type="http://schemas.openxmlformats.org/officeDocument/2006/relationships/tags" Target="../tags/tag46.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4.png"/><Relationship Id="rId1" Type="http://schemas.openxmlformats.org/officeDocument/2006/relationships/slideMaster" Target="../slideMasters/slideMaster2.xml"/><Relationship Id="rId6" Type="http://schemas.openxmlformats.org/officeDocument/2006/relationships/image" Target="../media/image2.svg"/><Relationship Id="rId5" Type="http://schemas.openxmlformats.org/officeDocument/2006/relationships/image" Target="../media/image10.png"/><Relationship Id="rId4" Type="http://schemas.openxmlformats.org/officeDocument/2006/relationships/hyperlink" Target="https://www.capgemini.com/optimize-your-business-and-it-operations" TargetMode="External"/></Relationships>
</file>

<file path=ppt/slideLayouts/_rels/slideLayout2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48.xml"/><Relationship Id="rId1" Type="http://schemas.openxmlformats.org/officeDocument/2006/relationships/tags" Target="../tags/tag47.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4.xml"/><Relationship Id="rId7" Type="http://schemas.openxmlformats.org/officeDocument/2006/relationships/image" Target="../media/image1.emf"/><Relationship Id="rId2" Type="http://schemas.openxmlformats.org/officeDocument/2006/relationships/tags" Target="../tags/tag13.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15.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089"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3"/>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3020100661"/>
      </p:ext>
    </p:extLst>
  </p:cSld>
  <p:clrMapOvr>
    <a:masterClrMapping/>
  </p:clrMapOvr>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70518265"/>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727402547"/>
      </p:ext>
    </p:extLst>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5161"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1865528131"/>
      </p:ext>
    </p:extLst>
  </p:cSld>
  <p:clrMapOvr>
    <a:masterClrMapping/>
  </p:clrMapOvr>
  <p:timing>
    <p:tnLst>
      <p:par>
        <p:cTn id="1" dur="indefinite" restart="never" nodeType="tmRoot"/>
      </p:par>
    </p:tnLst>
  </p:timing>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6185"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642557547"/>
      </p:ext>
    </p:extLst>
  </p:cSld>
  <p:clrMapOvr>
    <a:masterClrMapping/>
  </p:clrMapOvr>
  <p:timing>
    <p:tnLst>
      <p:par>
        <p:cTn id="1" dur="indefinite" restart="never" nodeType="tmRoot"/>
      </p:par>
    </p:tnLst>
  </p:timing>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209"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787159625"/>
      </p:ext>
    </p:extLst>
  </p:cSld>
  <p:clrMapOvr>
    <a:masterClrMapping/>
  </p:clrMapOvr>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958729702"/>
      </p:ext>
    </p:extLst>
  </p:cSld>
  <p:clrMapOvr>
    <a:masterClrMapping/>
  </p:clrMapOvr>
  <p:timing>
    <p:tnLst>
      <p:par>
        <p:cTn id="1" dur="indefinite" restart="never" nodeType="tmRoot"/>
      </p:par>
    </p:tnLst>
  </p:timing>
  <p:hf sldNum="0" hd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8233"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3735485457"/>
      </p:ext>
    </p:extLst>
  </p:cSld>
  <p:clrMapOvr>
    <a:masterClrMapping/>
  </p:clrMapOvr>
  <p:timing>
    <p:tnLst>
      <p:par>
        <p:cTn id="1" dur="indefinite" restart="never" nodeType="tmRoot"/>
      </p:par>
    </p:tnLst>
  </p:timing>
  <p:hf sldNum="0" hd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9257"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900220110"/>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smtClean="0"/>
              <a:t>Click to edit Master text styles</a:t>
            </a:r>
          </a:p>
          <a:p>
            <a:pPr lvl="1"/>
            <a:r>
              <a:rPr lang="en-US" smtClean="0"/>
              <a:t>Second level</a:t>
            </a:r>
          </a:p>
          <a:p>
            <a:pPr lvl="2"/>
            <a:r>
              <a:rPr lang="en-US"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3/15/2018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7531576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xmlns="" id="{46279687-00F0-4823-8159-585447C125F0}"/>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xmlns="" id="{C3D2EC56-D17C-4A75-8178-C69397BC7353}"/>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4190531067"/>
      </p:ext>
    </p:extLst>
  </p:cSld>
  <p:clrMapOvr>
    <a:masterClrMapping/>
  </p:clrMapOvr>
  <p:hf sldNum="0" hdr="0" dt="0"/>
  <p:extLst mod="1">
    <p:ext uri="{DCECCB84-F9BA-43D5-87BE-67443E8EF086}">
      <p15:sldGuideLst xmlns:p15="http://schemas.microsoft.com/office/powerpoint/2012/main">
        <p15:guide id="1" pos="7219">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able of Content">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3113"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Freeform 7"/>
          <p:cNvSpPr>
            <a:spLocks/>
          </p:cNvSpPr>
          <p:nvPr/>
        </p:nvSpPr>
        <p:spPr bwMode="auto">
          <a:xfrm flipH="1">
            <a:off x="0" y="0"/>
            <a:ext cx="3675138" cy="6858000"/>
          </a:xfrm>
          <a:custGeom>
            <a:avLst/>
            <a:gdLst>
              <a:gd name="connsiteX0" fmla="*/ 2443 w 38019"/>
              <a:gd name="connsiteY0" fmla="*/ 0 h 10000"/>
              <a:gd name="connsiteX1" fmla="*/ 2443 w 38019"/>
              <a:gd name="connsiteY1" fmla="*/ 1594 h 10000"/>
              <a:gd name="connsiteX2" fmla="*/ 1145 w 38019"/>
              <a:gd name="connsiteY2" fmla="*/ 2750 h 10000"/>
              <a:gd name="connsiteX3" fmla="*/ 0 w 38019"/>
              <a:gd name="connsiteY3" fmla="*/ 3031 h 10000"/>
              <a:gd name="connsiteX4" fmla="*/ 420 w 38019"/>
              <a:gd name="connsiteY4" fmla="*/ 3124 h 10000"/>
              <a:gd name="connsiteX5" fmla="*/ 2443 w 38019"/>
              <a:gd name="connsiteY5" fmla="*/ 4538 h 10000"/>
              <a:gd name="connsiteX6" fmla="*/ 2443 w 38019"/>
              <a:gd name="connsiteY6" fmla="*/ 10000 h 10000"/>
              <a:gd name="connsiteX7" fmla="*/ 10000 w 38019"/>
              <a:gd name="connsiteY7" fmla="*/ 10000 h 10000"/>
              <a:gd name="connsiteX8" fmla="*/ 38019 w 38019"/>
              <a:gd name="connsiteY8" fmla="*/ 0 h 10000"/>
              <a:gd name="connsiteX9" fmla="*/ 2443 w 38019"/>
              <a:gd name="connsiteY9" fmla="*/ 0 h 10000"/>
              <a:gd name="connsiteX0" fmla="*/ 2443 w 38019"/>
              <a:gd name="connsiteY0" fmla="*/ 0 h 10000"/>
              <a:gd name="connsiteX1" fmla="*/ 2443 w 38019"/>
              <a:gd name="connsiteY1" fmla="*/ 1594 h 10000"/>
              <a:gd name="connsiteX2" fmla="*/ 1145 w 38019"/>
              <a:gd name="connsiteY2" fmla="*/ 2750 h 10000"/>
              <a:gd name="connsiteX3" fmla="*/ 0 w 38019"/>
              <a:gd name="connsiteY3" fmla="*/ 3031 h 10000"/>
              <a:gd name="connsiteX4" fmla="*/ 420 w 38019"/>
              <a:gd name="connsiteY4" fmla="*/ 3124 h 10000"/>
              <a:gd name="connsiteX5" fmla="*/ 2443 w 38019"/>
              <a:gd name="connsiteY5" fmla="*/ 4538 h 10000"/>
              <a:gd name="connsiteX6" fmla="*/ 2443 w 38019"/>
              <a:gd name="connsiteY6" fmla="*/ 10000 h 10000"/>
              <a:gd name="connsiteX7" fmla="*/ 38019 w 38019"/>
              <a:gd name="connsiteY7" fmla="*/ 9997 h 10000"/>
              <a:gd name="connsiteX8" fmla="*/ 38019 w 38019"/>
              <a:gd name="connsiteY8" fmla="*/ 0 h 10000"/>
              <a:gd name="connsiteX9" fmla="*/ 2443 w 38019"/>
              <a:gd name="connsiteY9" fmla="*/ 0 h 10000"/>
              <a:gd name="connsiteX0" fmla="*/ 2443 w 38019"/>
              <a:gd name="connsiteY0" fmla="*/ 14 h 10014"/>
              <a:gd name="connsiteX1" fmla="*/ 2443 w 38019"/>
              <a:gd name="connsiteY1" fmla="*/ 1608 h 10014"/>
              <a:gd name="connsiteX2" fmla="*/ 1145 w 38019"/>
              <a:gd name="connsiteY2" fmla="*/ 2764 h 10014"/>
              <a:gd name="connsiteX3" fmla="*/ 0 w 38019"/>
              <a:gd name="connsiteY3" fmla="*/ 3045 h 10014"/>
              <a:gd name="connsiteX4" fmla="*/ 420 w 38019"/>
              <a:gd name="connsiteY4" fmla="*/ 3138 h 10014"/>
              <a:gd name="connsiteX5" fmla="*/ 2443 w 38019"/>
              <a:gd name="connsiteY5" fmla="*/ 4552 h 10014"/>
              <a:gd name="connsiteX6" fmla="*/ 2443 w 38019"/>
              <a:gd name="connsiteY6" fmla="*/ 10014 h 10014"/>
              <a:gd name="connsiteX7" fmla="*/ 38019 w 38019"/>
              <a:gd name="connsiteY7" fmla="*/ 10011 h 10014"/>
              <a:gd name="connsiteX8" fmla="*/ 33103 w 38019"/>
              <a:gd name="connsiteY8" fmla="*/ 0 h 10014"/>
              <a:gd name="connsiteX9" fmla="*/ 2443 w 38019"/>
              <a:gd name="connsiteY9" fmla="*/ 14 h 10014"/>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3103 w 33832"/>
              <a:gd name="connsiteY8" fmla="*/ 0 h 10025"/>
              <a:gd name="connsiteX9" fmla="*/ 2443 w 33832"/>
              <a:gd name="connsiteY9" fmla="*/ 14 h 10025"/>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1946 w 33832"/>
              <a:gd name="connsiteY8" fmla="*/ 0 h 10025"/>
              <a:gd name="connsiteX9" fmla="*/ 2443 w 33832"/>
              <a:gd name="connsiteY9" fmla="*/ 14 h 10025"/>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2061 w 33832"/>
              <a:gd name="connsiteY8" fmla="*/ 0 h 10025"/>
              <a:gd name="connsiteX9" fmla="*/ 2443 w 33832"/>
              <a:gd name="connsiteY9" fmla="*/ 14 h 10025"/>
              <a:gd name="connsiteX0" fmla="*/ 2443 w 33832"/>
              <a:gd name="connsiteY0" fmla="*/ 28 h 10039"/>
              <a:gd name="connsiteX1" fmla="*/ 2443 w 33832"/>
              <a:gd name="connsiteY1" fmla="*/ 1622 h 10039"/>
              <a:gd name="connsiteX2" fmla="*/ 1145 w 33832"/>
              <a:gd name="connsiteY2" fmla="*/ 2778 h 10039"/>
              <a:gd name="connsiteX3" fmla="*/ 0 w 33832"/>
              <a:gd name="connsiteY3" fmla="*/ 3059 h 10039"/>
              <a:gd name="connsiteX4" fmla="*/ 420 w 33832"/>
              <a:gd name="connsiteY4" fmla="*/ 3152 h 10039"/>
              <a:gd name="connsiteX5" fmla="*/ 2443 w 33832"/>
              <a:gd name="connsiteY5" fmla="*/ 4566 h 10039"/>
              <a:gd name="connsiteX6" fmla="*/ 2443 w 33832"/>
              <a:gd name="connsiteY6" fmla="*/ 10028 h 10039"/>
              <a:gd name="connsiteX7" fmla="*/ 33832 w 33832"/>
              <a:gd name="connsiteY7" fmla="*/ 10039 h 10039"/>
              <a:gd name="connsiteX8" fmla="*/ 31946 w 33832"/>
              <a:gd name="connsiteY8" fmla="*/ 0 h 10039"/>
              <a:gd name="connsiteX9" fmla="*/ 2443 w 33832"/>
              <a:gd name="connsiteY9" fmla="*/ 28 h 10039"/>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2061 w 33832"/>
              <a:gd name="connsiteY8" fmla="*/ 69 h 10011"/>
              <a:gd name="connsiteX9" fmla="*/ 2443 w 33832"/>
              <a:gd name="connsiteY9" fmla="*/ 0 h 10011"/>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1946 w 33832"/>
              <a:gd name="connsiteY8" fmla="*/ 27 h 10011"/>
              <a:gd name="connsiteX9" fmla="*/ 2443 w 33832"/>
              <a:gd name="connsiteY9" fmla="*/ 0 h 10011"/>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1946 w 33832"/>
              <a:gd name="connsiteY8" fmla="*/ 13 h 10011"/>
              <a:gd name="connsiteX9" fmla="*/ 2443 w 33832"/>
              <a:gd name="connsiteY9" fmla="*/ 0 h 10011"/>
              <a:gd name="connsiteX0" fmla="*/ 2443 w 33832"/>
              <a:gd name="connsiteY0" fmla="*/ 29 h 10040"/>
              <a:gd name="connsiteX1" fmla="*/ 2443 w 33832"/>
              <a:gd name="connsiteY1" fmla="*/ 1623 h 10040"/>
              <a:gd name="connsiteX2" fmla="*/ 1145 w 33832"/>
              <a:gd name="connsiteY2" fmla="*/ 2779 h 10040"/>
              <a:gd name="connsiteX3" fmla="*/ 0 w 33832"/>
              <a:gd name="connsiteY3" fmla="*/ 3060 h 10040"/>
              <a:gd name="connsiteX4" fmla="*/ 420 w 33832"/>
              <a:gd name="connsiteY4" fmla="*/ 3153 h 10040"/>
              <a:gd name="connsiteX5" fmla="*/ 2443 w 33832"/>
              <a:gd name="connsiteY5" fmla="*/ 4567 h 10040"/>
              <a:gd name="connsiteX6" fmla="*/ 2443 w 33832"/>
              <a:gd name="connsiteY6" fmla="*/ 10029 h 10040"/>
              <a:gd name="connsiteX7" fmla="*/ 33832 w 33832"/>
              <a:gd name="connsiteY7" fmla="*/ 10040 h 10040"/>
              <a:gd name="connsiteX8" fmla="*/ 31946 w 33832"/>
              <a:gd name="connsiteY8" fmla="*/ 0 h 10040"/>
              <a:gd name="connsiteX9" fmla="*/ 2443 w 33832"/>
              <a:gd name="connsiteY9" fmla="*/ 29 h 10040"/>
              <a:gd name="connsiteX0" fmla="*/ 2443 w 31997"/>
              <a:gd name="connsiteY0" fmla="*/ 29 h 10029"/>
              <a:gd name="connsiteX1" fmla="*/ 2443 w 31997"/>
              <a:gd name="connsiteY1" fmla="*/ 1623 h 10029"/>
              <a:gd name="connsiteX2" fmla="*/ 1145 w 31997"/>
              <a:gd name="connsiteY2" fmla="*/ 2779 h 10029"/>
              <a:gd name="connsiteX3" fmla="*/ 0 w 31997"/>
              <a:gd name="connsiteY3" fmla="*/ 3060 h 10029"/>
              <a:gd name="connsiteX4" fmla="*/ 420 w 31997"/>
              <a:gd name="connsiteY4" fmla="*/ 3153 h 10029"/>
              <a:gd name="connsiteX5" fmla="*/ 2443 w 31997"/>
              <a:gd name="connsiteY5" fmla="*/ 4567 h 10029"/>
              <a:gd name="connsiteX6" fmla="*/ 2443 w 31997"/>
              <a:gd name="connsiteY6" fmla="*/ 10029 h 10029"/>
              <a:gd name="connsiteX7" fmla="*/ 31997 w 31997"/>
              <a:gd name="connsiteY7" fmla="*/ 10026 h 10029"/>
              <a:gd name="connsiteX8" fmla="*/ 31946 w 31997"/>
              <a:gd name="connsiteY8" fmla="*/ 0 h 10029"/>
              <a:gd name="connsiteX9" fmla="*/ 2443 w 31997"/>
              <a:gd name="connsiteY9" fmla="*/ 29 h 10029"/>
              <a:gd name="connsiteX0" fmla="*/ 2443 w 31997"/>
              <a:gd name="connsiteY0" fmla="*/ 0 h 10042"/>
              <a:gd name="connsiteX1" fmla="*/ 2443 w 31997"/>
              <a:gd name="connsiteY1" fmla="*/ 1636 h 10042"/>
              <a:gd name="connsiteX2" fmla="*/ 1145 w 31997"/>
              <a:gd name="connsiteY2" fmla="*/ 2792 h 10042"/>
              <a:gd name="connsiteX3" fmla="*/ 0 w 31997"/>
              <a:gd name="connsiteY3" fmla="*/ 3073 h 10042"/>
              <a:gd name="connsiteX4" fmla="*/ 420 w 31997"/>
              <a:gd name="connsiteY4" fmla="*/ 3166 h 10042"/>
              <a:gd name="connsiteX5" fmla="*/ 2443 w 31997"/>
              <a:gd name="connsiteY5" fmla="*/ 4580 h 10042"/>
              <a:gd name="connsiteX6" fmla="*/ 2443 w 31997"/>
              <a:gd name="connsiteY6" fmla="*/ 10042 h 10042"/>
              <a:gd name="connsiteX7" fmla="*/ 31997 w 31997"/>
              <a:gd name="connsiteY7" fmla="*/ 10039 h 10042"/>
              <a:gd name="connsiteX8" fmla="*/ 31946 w 31997"/>
              <a:gd name="connsiteY8" fmla="*/ 13 h 10042"/>
              <a:gd name="connsiteX9" fmla="*/ 2443 w 31997"/>
              <a:gd name="connsiteY9" fmla="*/ 0 h 10042"/>
              <a:gd name="connsiteX0" fmla="*/ 2443 w 31997"/>
              <a:gd name="connsiteY0" fmla="*/ 0 h 10042"/>
              <a:gd name="connsiteX1" fmla="*/ 2443 w 31997"/>
              <a:gd name="connsiteY1" fmla="*/ 1636 h 10042"/>
              <a:gd name="connsiteX2" fmla="*/ 1145 w 31997"/>
              <a:gd name="connsiteY2" fmla="*/ 2792 h 10042"/>
              <a:gd name="connsiteX3" fmla="*/ 0 w 31997"/>
              <a:gd name="connsiteY3" fmla="*/ 3073 h 10042"/>
              <a:gd name="connsiteX4" fmla="*/ 420 w 31997"/>
              <a:gd name="connsiteY4" fmla="*/ 3166 h 10042"/>
              <a:gd name="connsiteX5" fmla="*/ 2443 w 31997"/>
              <a:gd name="connsiteY5" fmla="*/ 4580 h 10042"/>
              <a:gd name="connsiteX6" fmla="*/ 2443 w 31997"/>
              <a:gd name="connsiteY6" fmla="*/ 10042 h 10042"/>
              <a:gd name="connsiteX7" fmla="*/ 31997 w 31997"/>
              <a:gd name="connsiteY7" fmla="*/ 10039 h 10042"/>
              <a:gd name="connsiteX8" fmla="*/ 31997 w 31997"/>
              <a:gd name="connsiteY8" fmla="*/ 0 h 10042"/>
              <a:gd name="connsiteX9" fmla="*/ 2443 w 31997"/>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31997 w 40083"/>
              <a:gd name="connsiteY7" fmla="*/ 10039 h 10042"/>
              <a:gd name="connsiteX8" fmla="*/ 40083 w 40083"/>
              <a:gd name="connsiteY8" fmla="*/ 0 h 10042"/>
              <a:gd name="connsiteX9" fmla="*/ 2443 w 40083"/>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40083 w 40083"/>
              <a:gd name="connsiteY7" fmla="*/ 10042 h 10042"/>
              <a:gd name="connsiteX8" fmla="*/ 40083 w 40083"/>
              <a:gd name="connsiteY8" fmla="*/ 0 h 10042"/>
              <a:gd name="connsiteX9" fmla="*/ 2443 w 40083"/>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40083 w 40083"/>
              <a:gd name="connsiteY7" fmla="*/ 10042 h 10042"/>
              <a:gd name="connsiteX8" fmla="*/ 24076 w 40083"/>
              <a:gd name="connsiteY8" fmla="*/ 14 h 10042"/>
              <a:gd name="connsiteX9" fmla="*/ 2443 w 40083"/>
              <a:gd name="connsiteY9" fmla="*/ 0 h 10042"/>
              <a:gd name="connsiteX0" fmla="*/ 2443 w 24076"/>
              <a:gd name="connsiteY0" fmla="*/ 0 h 10042"/>
              <a:gd name="connsiteX1" fmla="*/ 2443 w 24076"/>
              <a:gd name="connsiteY1" fmla="*/ 1636 h 10042"/>
              <a:gd name="connsiteX2" fmla="*/ 1145 w 24076"/>
              <a:gd name="connsiteY2" fmla="*/ 2792 h 10042"/>
              <a:gd name="connsiteX3" fmla="*/ 0 w 24076"/>
              <a:gd name="connsiteY3" fmla="*/ 3073 h 10042"/>
              <a:gd name="connsiteX4" fmla="*/ 420 w 24076"/>
              <a:gd name="connsiteY4" fmla="*/ 3166 h 10042"/>
              <a:gd name="connsiteX5" fmla="*/ 2443 w 24076"/>
              <a:gd name="connsiteY5" fmla="*/ 4580 h 10042"/>
              <a:gd name="connsiteX6" fmla="*/ 2443 w 24076"/>
              <a:gd name="connsiteY6" fmla="*/ 10042 h 10042"/>
              <a:gd name="connsiteX7" fmla="*/ 24076 w 24076"/>
              <a:gd name="connsiteY7" fmla="*/ 10042 h 10042"/>
              <a:gd name="connsiteX8" fmla="*/ 24076 w 24076"/>
              <a:gd name="connsiteY8" fmla="*/ 14 h 10042"/>
              <a:gd name="connsiteX9" fmla="*/ 2443 w 24076"/>
              <a:gd name="connsiteY9" fmla="*/ 0 h 10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076" h="10042">
                <a:moveTo>
                  <a:pt x="2443" y="0"/>
                </a:moveTo>
                <a:lnTo>
                  <a:pt x="2443" y="1636"/>
                </a:lnTo>
                <a:cubicBezTo>
                  <a:pt x="2443" y="2080"/>
                  <a:pt x="2023" y="2477"/>
                  <a:pt x="1145" y="2792"/>
                </a:cubicBezTo>
                <a:cubicBezTo>
                  <a:pt x="821" y="2898"/>
                  <a:pt x="439" y="2967"/>
                  <a:pt x="0" y="3073"/>
                </a:cubicBezTo>
                <a:cubicBezTo>
                  <a:pt x="153" y="3110"/>
                  <a:pt x="286" y="3143"/>
                  <a:pt x="420" y="3166"/>
                </a:cubicBezTo>
                <a:cubicBezTo>
                  <a:pt x="1813" y="3494"/>
                  <a:pt x="2443" y="3975"/>
                  <a:pt x="2443" y="4580"/>
                </a:cubicBezTo>
                <a:lnTo>
                  <a:pt x="2443" y="10042"/>
                </a:lnTo>
                <a:lnTo>
                  <a:pt x="24076" y="10042"/>
                </a:lnTo>
                <a:lnTo>
                  <a:pt x="24076" y="14"/>
                </a:lnTo>
                <a:lnTo>
                  <a:pt x="2443" y="0"/>
                </a:lnTo>
                <a:close/>
              </a:path>
            </a:pathLst>
          </a:custGeom>
          <a:solidFill>
            <a:schemeClr val="accent5"/>
          </a:solidFill>
          <a:ln w="9525">
            <a:noFill/>
            <a:round/>
            <a:headEnd/>
            <a:tailEnd/>
          </a:ln>
          <a:effectLst/>
          <a:scene3d>
            <a:camera prst="orthographicFront">
              <a:rot lat="0" lon="0" rev="0"/>
            </a:camera>
            <a:lightRig rig="balanced" dir="t">
              <a:rot lat="0" lon="0" rev="8700000"/>
            </a:lightRig>
          </a:scene3d>
          <a:sp3d>
            <a:bevelT w="190500" h="38100"/>
          </a:sp3d>
        </p:spPr>
        <p:txBody>
          <a:bodyPr vert="horz" wrap="square" lIns="91440" tIns="45720" rIns="91440" bIns="45720" numCol="1" anchor="t" anchorCtr="0" compatLnSpc="1">
            <a:prstTxWarp prst="textNoShape">
              <a:avLst/>
            </a:prstTxWarp>
          </a:bodyPr>
          <a:lstStyle/>
          <a:p>
            <a:pPr algn="ctr" rtl="0" eaLnBrk="0" fontAlgn="base" hangingPunct="0">
              <a:lnSpc>
                <a:spcPct val="85000"/>
              </a:lnSpc>
              <a:spcBef>
                <a:spcPct val="0"/>
              </a:spcBef>
              <a:spcAft>
                <a:spcPct val="0"/>
              </a:spcAft>
            </a:pPr>
            <a:endParaRPr lang="en-US" sz="2000" b="1" kern="1200" noProof="0">
              <a:solidFill>
                <a:schemeClr val="bg2"/>
              </a:solidFill>
              <a:latin typeface="Arial" charset="0"/>
              <a:ea typeface="+mn-ea"/>
              <a:cs typeface="+mn-cs"/>
            </a:endParaRPr>
          </a:p>
        </p:txBody>
      </p:sp>
      <p:sp>
        <p:nvSpPr>
          <p:cNvPr id="2" name="Titre 1"/>
          <p:cNvSpPr>
            <a:spLocks noGrp="1"/>
          </p:cNvSpPr>
          <p:nvPr>
            <p:ph type="title" hasCustomPrompt="1"/>
            <p:custDataLst>
              <p:tags r:id="rId3"/>
            </p:custDataLst>
          </p:nvPr>
        </p:nvSpPr>
        <p:spPr>
          <a:xfrm>
            <a:off x="290147" y="962025"/>
            <a:ext cx="2883877" cy="2248140"/>
          </a:xfrm>
          <a:prstGeom prst="rect">
            <a:avLst/>
          </a:prstGeom>
        </p:spPr>
        <p:txBody>
          <a:bodyPr lIns="180000" tIns="33059" rIns="36000" bIns="33059" anchor="ctr" anchorCtr="0"/>
          <a:lstStyle>
            <a:lvl1pPr algn="l">
              <a:defRPr lang="en-US" sz="4000" b="1" kern="1200" baseline="0" noProof="0" dirty="0" smtClean="0">
                <a:solidFill>
                  <a:schemeClr val="accent5">
                    <a:lumMod val="20000"/>
                    <a:lumOff val="80000"/>
                  </a:schemeClr>
                </a:solidFill>
                <a:latin typeface="Arial" pitchFamily="34" charset="0"/>
                <a:ea typeface="+mj-ea"/>
                <a:cs typeface="Arial" pitchFamily="34" charset="0"/>
              </a:defRPr>
            </a:lvl1pPr>
          </a:lstStyle>
          <a:p>
            <a:pPr lvl="0" algn="l" defTabSz="839694" rtl="0" eaLnBrk="1" latinLnBrk="0" hangingPunct="1">
              <a:spcBef>
                <a:spcPct val="0"/>
              </a:spcBef>
              <a:buNone/>
            </a:pPr>
            <a:r>
              <a:rPr lang="en-US" noProof="0" dirty="0" smtClean="0"/>
              <a:t>Click here to edit master text</a:t>
            </a:r>
          </a:p>
        </p:txBody>
      </p:sp>
      <p:sp>
        <p:nvSpPr>
          <p:cNvPr id="10" name="Espace réservé du contenu 9"/>
          <p:cNvSpPr>
            <a:spLocks noGrp="1"/>
          </p:cNvSpPr>
          <p:nvPr>
            <p:ph sz="quarter" idx="10"/>
          </p:nvPr>
        </p:nvSpPr>
        <p:spPr>
          <a:xfrm>
            <a:off x="3821539" y="1512000"/>
            <a:ext cx="4851889" cy="4788000"/>
          </a:xfrm>
        </p:spPr>
        <p:txBody>
          <a:body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257784548"/>
      </p:ext>
    </p:extLst>
  </p:cSld>
  <p:clrMapOvr>
    <a:masterClrMapping/>
  </p:clrMapOvr>
  <p:timing>
    <p:tnLst>
      <p:par>
        <p:cTn id="1" dur="indefinite" restart="never" nodeType="tmRoot"/>
      </p:par>
    </p:tnLst>
  </p:timing>
  <p:hf sldNum="0"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xmlns="" id="{BED4D731-14A5-4158-B245-8DDD87FF6DE2}"/>
              </a:ext>
            </a:extLst>
          </p:cNvPr>
          <p:cNvPicPr>
            <a:picLocks noChangeAspect="1"/>
          </p:cNvPicPr>
          <p:nvPr/>
        </p:nvPicPr>
        <p:blipFill rotWithShape="1">
          <a:blip r:embed="rId2">
            <a:extLst>
              <a:ext uri="{96DAC541-7B7A-43D3-8B79-37D633B846F1}">
                <asvg:svgBlip xmlns:asvg="http://schemas.microsoft.com/office/drawing/2016/SVG/main" xmlns=""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a16="http://schemas.microsoft.com/office/drawing/2014/main" xmlns=""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1825431974"/>
      </p:ext>
    </p:extLst>
  </p:cSld>
  <p:clrMapOvr>
    <a:masterClrMapping/>
  </p:clrMapOvr>
  <p:hf sldNum="0" hdr="0" dt="0"/>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1092496290"/>
      </p:ext>
    </p:extLst>
  </p:cSld>
  <p:clrMapOvr>
    <a:masterClrMapping/>
  </p:clrMapOvr>
  <p:hf sldNum="0" hdr="0" dt="0"/>
  <p:extLst mod="1">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0257"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028575992"/>
      </p:ext>
    </p:extLst>
  </p:cSld>
  <p:clrMapOvr>
    <a:masterClrMapping/>
  </p:clrMapOvr>
  <p:hf sldNum="0" hdr="0" dt="0"/>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1281"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1662346184"/>
      </p:ext>
    </p:extLst>
  </p:cSld>
  <p:clrMapOvr>
    <a:masterClrMapping/>
  </p:clrMapOvr>
  <p:hf sldNum="0" hdr="0" dt="0"/>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8141811"/>
      </p:ext>
    </p:extLst>
  </p:cSld>
  <p:clrMapOvr>
    <a:masterClrMapping/>
  </p:clrMapOvr>
  <p:hf sldNum="0" hdr="0" dt="0"/>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60392545"/>
      </p:ext>
    </p:extLst>
  </p:cSld>
  <p:clrMapOvr>
    <a:masterClrMapping/>
  </p:clrMapOvr>
  <p:hf sldNum="0" hdr="0" dt="0"/>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92145142"/>
      </p:ext>
    </p:extLst>
  </p:cSld>
  <p:clrMapOvr>
    <a:masterClrMapping/>
  </p:clrMapOvr>
  <p:hf sldNum="0" hdr="0" dt="0"/>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xmlns=""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xmlns=""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xmlns=""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xmlns=""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2155629443"/>
      </p:ext>
    </p:extLst>
  </p:cSld>
  <p:clrMapOvr>
    <a:masterClrMapping/>
  </p:clrMapOvr>
  <p:hf sldNum="0" hdr="0" dt="0"/>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xmlns="" id="{8567D75B-5423-48DB-8633-03391840D131}"/>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a16="http://schemas.microsoft.com/office/drawing/2014/main" xmlns=""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smtClean="0"/>
              <a:t>Click icon to add picture</a:t>
            </a:r>
            <a:endParaRPr lang="pt-PT" dirty="0"/>
          </a:p>
        </p:txBody>
      </p:sp>
      <p:sp>
        <p:nvSpPr>
          <p:cNvPr id="8"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a16="http://schemas.microsoft.com/office/drawing/2014/main" xmlns=""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a16="http://schemas.microsoft.com/office/drawing/2014/main" xmlns=""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a16="http://schemas.microsoft.com/office/drawing/2014/main" xmlns=""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a16="http://schemas.microsoft.com/office/drawing/2014/main" xmlns=""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xmlns=""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a16="http://schemas.microsoft.com/office/drawing/2014/main" xmlns=""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xmlns=""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5">
            <a:extLst>
              <a:ext uri="{96DAC541-7B7A-43D3-8B79-37D633B846F1}">
                <asvg:svgBlip xmlns:asvg="http://schemas.microsoft.com/office/drawing/2016/SVG/main" xmlns=""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1715328118"/>
      </p:ext>
    </p:extLst>
  </p:cSld>
  <p:clrMapOvr>
    <a:masterClrMapping/>
  </p:clrMapOvr>
  <p:hf sldNum="0" hdr="0" dt="0"/>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1109582611"/>
      </p:ext>
    </p:extLst>
  </p:cSld>
  <p:clrMapOvr>
    <a:masterClrMapping/>
  </p:clrMapOvr>
  <p:timing>
    <p:tnLst>
      <p:par>
        <p:cTn id="1" dur="indefinite" restart="never" nodeType="tmRoot"/>
      </p:par>
    </p:tnLst>
  </p:timing>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4137"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502500325"/>
      </p:ext>
    </p:extLst>
  </p:cSld>
  <p:clrMapOvr>
    <a:masterClrMapping/>
  </p:clrMapOvr>
  <p:timing>
    <p:tnLst>
      <p:par>
        <p:cTn id="1" dur="indefinite" restart="never" nodeType="tmRoot"/>
      </p:par>
    </p:tnLst>
  </p:timing>
  <p:hf sldNum="0" hd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smtClean="0"/>
              <a:t>Click to edit Master text styles</a:t>
            </a:r>
          </a:p>
          <a:p>
            <a:pPr lvl="1"/>
            <a:r>
              <a:rPr lang="en-US" smtClean="0"/>
              <a:t>Second level</a:t>
            </a:r>
          </a:p>
          <a:p>
            <a:pPr lvl="2"/>
            <a:r>
              <a:rPr lang="en-US"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3/15/2018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107125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12"/>
          <p:cNvPicPr>
            <a:picLocks noChangeAspect="1" noChangeArrowheads="1"/>
          </p:cNvPicPr>
          <p:nvPr/>
        </p:nvPicPr>
        <p:blipFill>
          <a:blip r:embed="rId3"/>
          <a:srcRect/>
          <a:stretch>
            <a:fillRect/>
          </a:stretch>
        </p:blipFill>
        <p:spPr bwMode="auto">
          <a:xfrm>
            <a:off x="7315200" y="1828799"/>
            <a:ext cx="1693941" cy="1554480"/>
          </a:xfrm>
          <a:prstGeom prst="rect">
            <a:avLst/>
          </a:prstGeom>
          <a:noFill/>
          <a:ln w="9525">
            <a:noFill/>
            <a:miter lim="800000"/>
            <a:headEnd/>
            <a:tailEnd/>
          </a:ln>
          <a:effectLst/>
        </p:spPr>
      </p:pic>
      <p:sp>
        <p:nvSpPr>
          <p:cNvPr id="4" name="Content Placeholder 2"/>
          <p:cNvSpPr>
            <a:spLocks noGrp="1"/>
          </p:cNvSpPr>
          <p:nvPr>
            <p:ph idx="1" hasCustomPrompt="1"/>
            <p:custDataLst>
              <p:tags r:id="rId1"/>
            </p:custDataLst>
          </p:nvPr>
        </p:nvSpPr>
        <p:spPr>
          <a:xfrm>
            <a:off x="298516" y="1494766"/>
            <a:ext cx="700978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738554255"/>
      </p:ext>
    </p:extLst>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urseGoal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4177333653"/>
      </p:ext>
    </p:extLst>
  </p:cSld>
  <p:clrMapOvr>
    <a:masterClrMapping/>
  </p:clrMapOvr>
  <p:timing>
    <p:tnLst>
      <p:par>
        <p:cTn id="1" dur="indefinite" restart="never" nodeType="tmRoot"/>
      </p:par>
    </p:tnLst>
  </p:timing>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9818" y="1493535"/>
            <a:ext cx="2671240" cy="19756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80798338"/>
      </p:ext>
    </p:extLst>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6818" y="1489229"/>
            <a:ext cx="2911836" cy="20431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42552775"/>
      </p:ext>
    </p:extLst>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9337420"/>
      </p:ext>
    </p:extLst>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86168602"/>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6.xml"/><Relationship Id="rId3" Type="http://schemas.openxmlformats.org/officeDocument/2006/relationships/slideLayout" Target="../slideLayouts/slideLayout3.xml"/><Relationship Id="rId21" Type="http://schemas.openxmlformats.org/officeDocument/2006/relationships/tags" Target="../tags/tag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vmlDrawing" Target="../drawings/vmlDrawing1.vml"/><Relationship Id="rId29"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3.xml"/><Relationship Id="rId28" Type="http://schemas.openxmlformats.org/officeDocument/2006/relationships/oleObject" Target="../embeddings/oleObject1.bin"/><Relationship Id="rId10" Type="http://schemas.openxmlformats.org/officeDocument/2006/relationships/slideLayout" Target="../slideLayouts/slideLayout10.xml"/><Relationship Id="rId19" Type="http://schemas.openxmlformats.org/officeDocument/2006/relationships/theme" Target="../theme/theme1.xml"/><Relationship Id="rId31"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2.xml"/><Relationship Id="rId27" Type="http://schemas.openxmlformats.org/officeDocument/2006/relationships/tags" Target="../tags/tag7.xml"/><Relationship Id="rId30"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theme" Target="../theme/theme2.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2" Type="http://schemas.openxmlformats.org/officeDocument/2006/relationships/slideLayout" Target="../slideLayouts/slideLayout20.xml"/><Relationship Id="rId16" Type="http://schemas.openxmlformats.org/officeDocument/2006/relationships/image" Target="../media/image3.png"/><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image" Target="../media/image2.svg"/><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image" Target="../media/image10.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1"/>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065" name="think-cell Slide" r:id="rId28" imgW="360" imgH="360" progId="">
                  <p:embed/>
                </p:oleObj>
              </mc:Choice>
              <mc:Fallback>
                <p:oleObj name="think-cell Slide" r:id="rId28" imgW="360" imgH="360" progId="">
                  <p:embed/>
                  <p:pic>
                    <p:nvPicPr>
                      <p:cNvPr id="0" name=""/>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2"/>
            </p:custDataLst>
          </p:nvPr>
        </p:nvSpPr>
        <p:spPr>
          <a:xfrm>
            <a:off x="1" y="0"/>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23"/>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4"/>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5"/>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26"/>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2015. All Rights Reserved</a:t>
            </a:r>
          </a:p>
        </p:txBody>
      </p:sp>
      <p:cxnSp>
        <p:nvCxnSpPr>
          <p:cNvPr id="15" name="Straight Connector 5"/>
          <p:cNvCxnSpPr/>
          <p:nvPr>
            <p:custDataLst>
              <p:tags r:id="rId27"/>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30" cstate="print"/>
          <a:stretch>
            <a:fillRect/>
          </a:stretch>
        </p:blipFill>
        <p:spPr>
          <a:xfrm>
            <a:off x="270463" y="6439028"/>
            <a:ext cx="1438102" cy="344978"/>
          </a:xfrm>
          <a:prstGeom prst="rect">
            <a:avLst/>
          </a:prstGeom>
          <a:noFill/>
          <a:ln>
            <a:noFill/>
          </a:ln>
        </p:spPr>
      </p:pic>
      <p:cxnSp>
        <p:nvCxnSpPr>
          <p:cNvPr id="10" name="Straight Connector 9"/>
          <p:cNvCxnSpPr/>
          <p:nvPr userDrawn="1"/>
        </p:nvCxnSpPr>
        <p:spPr>
          <a:xfrm>
            <a:off x="1260144"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2679678"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userDrawn="1"/>
        </p:nvPicPr>
        <p:blipFill>
          <a:blip r:embed="rId31">
            <a:extLst>
              <a:ext uri="{28A0092B-C50C-407E-A947-70E740481C1C}">
                <a14:useLocalDpi xmlns:a14="http://schemas.microsoft.com/office/drawing/2010/main" val="0"/>
              </a:ext>
            </a:extLst>
          </a:blip>
          <a:stretch>
            <a:fillRect/>
          </a:stretch>
        </p:blipFill>
        <p:spPr>
          <a:xfrm>
            <a:off x="0" y="685800"/>
            <a:ext cx="5600700" cy="371475"/>
          </a:xfrm>
          <a:prstGeom prst="rect">
            <a:avLst/>
          </a:prstGeom>
        </p:spPr>
      </p:pic>
    </p:spTree>
    <p:extLst>
      <p:ext uri="{BB962C8B-B14F-4D97-AF65-F5344CB8AC3E}">
        <p14:creationId xmlns:p14="http://schemas.microsoft.com/office/powerpoint/2010/main" val="2858271839"/>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 id="2147483688" r:id="rId18"/>
  </p:sldLayoutIdLst>
  <p:timing>
    <p:tnLst>
      <p:par>
        <p:cTn id="1" dur="indefinite" restart="never" nodeType="tmRoot"/>
      </p:par>
    </p:tnLst>
  </p:timing>
  <p:hf sldNum="0" hdr="0" dt="0"/>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a16="http://schemas.microsoft.com/office/drawing/2014/main" xmlns=""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14">
            <a:extLst>
              <a:ext uri="{96DAC541-7B7A-43D3-8B79-37D633B846F1}">
                <asvg:svgBlip xmlns:asvg="http://schemas.microsoft.com/office/drawing/2016/SVG/main" xmlns="" r:embed="rId15"/>
              </a:ext>
            </a:extLst>
          </a:blip>
          <a:srcRect l="81836" t="-4713" b="16530"/>
          <a:stretch/>
        </p:blipFill>
        <p:spPr>
          <a:xfrm>
            <a:off x="8660845" y="188640"/>
            <a:ext cx="318267" cy="459624"/>
          </a:xfrm>
          <a:prstGeom prst="rect">
            <a:avLst/>
          </a:prstGeom>
        </p:spPr>
      </p:pic>
      <p:cxnSp>
        <p:nvCxnSpPr>
          <p:cNvPr id="6" name="Straight Connector 5"/>
          <p:cNvCxnSpPr/>
          <p:nvPr userDrawn="1"/>
        </p:nvCxnSpPr>
        <p:spPr>
          <a:xfrm>
            <a:off x="1260144"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2679678"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0" y="685800"/>
            <a:ext cx="5600700" cy="371475"/>
          </a:xfrm>
          <a:prstGeom prst="rect">
            <a:avLst/>
          </a:prstGeom>
        </p:spPr>
      </p:pic>
    </p:spTree>
    <p:extLst>
      <p:ext uri="{BB962C8B-B14F-4D97-AF65-F5344CB8AC3E}">
        <p14:creationId xmlns:p14="http://schemas.microsoft.com/office/powerpoint/2010/main" val="353403396"/>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Lst>
  <p:hf sldNum="0" hdr="0" dt="0"/>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a:xfrm>
            <a:off x="305991" y="2264229"/>
            <a:ext cx="4309552" cy="1204685"/>
          </a:xfrm>
        </p:spPr>
        <p:txBody>
          <a:bodyPr>
            <a:normAutofit/>
          </a:bodyPr>
          <a:lstStyle/>
          <a:p>
            <a:pPr lvl="0"/>
            <a:r>
              <a:rPr lang="en-US" sz="3600" dirty="0" smtClean="0"/>
              <a:t>Creating Angular2 &amp; spring </a:t>
            </a:r>
            <a:r>
              <a:rPr lang="en-US" sz="3600" dirty="0" err="1" smtClean="0"/>
              <a:t>RestFul</a:t>
            </a:r>
            <a:r>
              <a:rPr lang="en-US" sz="3600" dirty="0" smtClean="0"/>
              <a:t> Application</a:t>
            </a:r>
            <a:endParaRPr lang="en-US" sz="3600" dirty="0"/>
          </a:p>
        </p:txBody>
      </p:sp>
      <p:sp>
        <p:nvSpPr>
          <p:cNvPr id="12" name="Subtitle 11"/>
          <p:cNvSpPr>
            <a:spLocks noGrp="1"/>
          </p:cNvSpPr>
          <p:nvPr>
            <p:ph type="subTitle" idx="1"/>
          </p:nvPr>
        </p:nvSpPr>
        <p:spPr>
          <a:xfrm>
            <a:off x="305991" y="3932560"/>
            <a:ext cx="3725949" cy="2279554"/>
          </a:xfrm>
        </p:spPr>
        <p:txBody>
          <a:bodyPr>
            <a:normAutofit/>
          </a:bodyPr>
          <a:lstStyle/>
          <a:p>
            <a:r>
              <a:rPr lang="en-US" sz="2000" b="0" dirty="0" smtClean="0">
                <a:solidFill>
                  <a:schemeClr val="tx1"/>
                </a:solidFill>
              </a:rPr>
              <a:t>Lesson 11</a:t>
            </a:r>
            <a:endParaRPr lang="en-US" sz="2000" b="0" dirty="0">
              <a:solidFill>
                <a:schemeClr val="tx1"/>
              </a:solidFill>
            </a:endParaRPr>
          </a:p>
        </p:txBody>
      </p:sp>
      <p:sp>
        <p:nvSpPr>
          <p:cNvPr id="2" name="Footer Placeholder 1"/>
          <p:cNvSpPr>
            <a:spLocks noGrp="1"/>
          </p:cNvSpPr>
          <p:nvPr>
            <p:ph type="ftr" sz="quarter" idx="4294967295"/>
          </p:nvPr>
        </p:nvSpPr>
        <p:spPr>
          <a:xfrm>
            <a:off x="0" y="6356350"/>
            <a:ext cx="2895600" cy="365125"/>
          </a:xfrm>
          <a:prstGeom prst="rect">
            <a:avLst/>
          </a:prstGeom>
        </p:spPr>
        <p:txBody>
          <a:bodyPr/>
          <a:lstStyle/>
          <a:p>
            <a:r>
              <a:rPr lang="en-US" smtClean="0"/>
              <a:t>Capgemini Public</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normAutofit/>
          </a:bodyPr>
          <a:lstStyle/>
          <a:p>
            <a:r>
              <a:rPr lang="en-US" dirty="0" smtClean="0"/>
              <a:t>Summary</a:t>
            </a:r>
            <a:endParaRPr lang="en-US" sz="2400" dirty="0"/>
          </a:p>
        </p:txBody>
      </p:sp>
      <p:sp>
        <p:nvSpPr>
          <p:cNvPr id="9" name="Content Placeholder 8"/>
          <p:cNvSpPr>
            <a:spLocks noGrp="1"/>
          </p:cNvSpPr>
          <p:nvPr>
            <p:ph idx="1"/>
          </p:nvPr>
        </p:nvSpPr>
        <p:spPr>
          <a:xfrm>
            <a:off x="271204" y="1320800"/>
            <a:ext cx="6129595" cy="5152570"/>
          </a:xfrm>
        </p:spPr>
        <p:txBody>
          <a:bodyPr/>
          <a:lstStyle/>
          <a:p>
            <a:pPr marL="285750" indent="-285750" algn="just">
              <a:lnSpc>
                <a:spcPct val="150000"/>
              </a:lnSpc>
              <a:buFont typeface="Arial" panose="020B0604020202020204" pitchFamily="34" charset="0"/>
              <a:buChar char="•"/>
            </a:pPr>
            <a:r>
              <a:rPr lang="en-US" sz="1600" dirty="0"/>
              <a:t>Angular http is an angular module for interacting with REST based services. We are going to learn with a small project with Spring with </a:t>
            </a:r>
            <a:r>
              <a:rPr lang="en-US" sz="1600" dirty="0" smtClean="0"/>
              <a:t>RESTFUL</a:t>
            </a:r>
          </a:p>
          <a:p>
            <a:pPr marL="285750" indent="-285750" algn="just">
              <a:lnSpc>
                <a:spcPct val="150000"/>
              </a:lnSpc>
              <a:buFont typeface="Arial" panose="020B0604020202020204" pitchFamily="34" charset="0"/>
              <a:buChar char="•"/>
            </a:pPr>
            <a:r>
              <a:rPr lang="en-US" sz="1600" smtClean="0"/>
              <a:t>CORS features </a:t>
            </a:r>
            <a:endParaRPr lang="en-US" sz="1600" dirty="0"/>
          </a:p>
          <a:p>
            <a:pPr marL="0" indent="0" algn="just">
              <a:lnSpc>
                <a:spcPct val="150000"/>
              </a:lnSpc>
              <a:buNone/>
            </a:pPr>
            <a:endParaRPr lang="en-US" sz="1600" dirty="0" smtClean="0">
              <a:solidFill>
                <a:schemeClr val="tx1"/>
              </a:solidFill>
            </a:endParaRPr>
          </a:p>
        </p:txBody>
      </p:sp>
      <p:sp>
        <p:nvSpPr>
          <p:cNvPr id="2" name="Footer Placeholder 1"/>
          <p:cNvSpPr>
            <a:spLocks noGrp="1"/>
          </p:cNvSpPr>
          <p:nvPr>
            <p:ph type="ftr" sz="quarter" idx="11"/>
          </p:nvPr>
        </p:nvSpPr>
        <p:spPr/>
        <p:txBody>
          <a:bodyPr/>
          <a:lstStyle/>
          <a:p>
            <a:r>
              <a:rPr lang="en-US" smtClean="0"/>
              <a:t>Capgemini Public</a:t>
            </a:r>
            <a:endParaRPr lang="en-US"/>
          </a:p>
        </p:txBody>
      </p:sp>
      <p:pic>
        <p:nvPicPr>
          <p:cNvPr id="13"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normAutofit/>
          </a:bodyPr>
          <a:lstStyle/>
          <a:p>
            <a:r>
              <a:rPr lang="en-US" dirty="0" smtClean="0"/>
              <a:t>Lesson Objectives</a:t>
            </a:r>
            <a:endParaRPr lang="en-US" sz="2400" dirty="0"/>
          </a:p>
        </p:txBody>
      </p:sp>
      <p:sp>
        <p:nvSpPr>
          <p:cNvPr id="2" name="Footer Placeholder 1"/>
          <p:cNvSpPr>
            <a:spLocks noGrp="1"/>
          </p:cNvSpPr>
          <p:nvPr>
            <p:ph type="ftr" sz="quarter" idx="11"/>
          </p:nvPr>
        </p:nvSpPr>
        <p:spPr/>
        <p:txBody>
          <a:bodyPr/>
          <a:lstStyle/>
          <a:p>
            <a:r>
              <a:rPr lang="en-US" smtClean="0"/>
              <a:t>Capgemini Public</a:t>
            </a:r>
            <a:endParaRPr lang="en-US"/>
          </a:p>
        </p:txBody>
      </p:sp>
      <p:sp>
        <p:nvSpPr>
          <p:cNvPr id="11" name="Rectangle 10"/>
          <p:cNvSpPr/>
          <p:nvPr/>
        </p:nvSpPr>
        <p:spPr>
          <a:xfrm>
            <a:off x="304799" y="1042761"/>
            <a:ext cx="6241143" cy="2631490"/>
          </a:xfrm>
          <a:prstGeom prst="rect">
            <a:avLst/>
          </a:prstGeom>
        </p:spPr>
        <p:txBody>
          <a:bodyPr wrap="square">
            <a:spAutoFit/>
          </a:bodyPr>
          <a:lstStyle/>
          <a:p>
            <a:pPr marL="225425" indent="-225425">
              <a:lnSpc>
                <a:spcPct val="150000"/>
              </a:lnSpc>
              <a:buClr>
                <a:srgbClr val="00B0F0"/>
              </a:buClr>
              <a:buFont typeface="Wingdings" panose="05000000000000000000" pitchFamily="2" charset="2"/>
              <a:buChar char="Ø"/>
            </a:pPr>
            <a:endParaRPr lang="en-US" b="1" dirty="0" smtClean="0">
              <a:latin typeface="Candara" panose="020E0502030303020204" pitchFamily="34" charset="0"/>
            </a:endParaRPr>
          </a:p>
          <a:p>
            <a:pPr marL="285750" indent="-285750">
              <a:lnSpc>
                <a:spcPct val="150000"/>
              </a:lnSpc>
              <a:buClr>
                <a:srgbClr val="00B0F0"/>
              </a:buClr>
              <a:buFont typeface="Wingdings" pitchFamily="2" charset="2"/>
              <a:buChar char="§"/>
            </a:pPr>
            <a:r>
              <a:rPr lang="en-US" dirty="0" smtClean="0"/>
              <a:t>Angular2 &amp; spring restful Application</a:t>
            </a:r>
            <a:endParaRPr lang="en-US" b="1" dirty="0" smtClean="0">
              <a:latin typeface="Candara" panose="020E0502030303020204" pitchFamily="34" charset="0"/>
            </a:endParaRPr>
          </a:p>
          <a:p>
            <a:pPr marL="225425" indent="-225425">
              <a:lnSpc>
                <a:spcPct val="150000"/>
              </a:lnSpc>
              <a:buClr>
                <a:srgbClr val="00B0F0"/>
              </a:buClr>
              <a:buFont typeface="Wingdings" panose="05000000000000000000" pitchFamily="2" charset="2"/>
              <a:buChar char="Ø"/>
            </a:pPr>
            <a:endParaRPr lang="en-US" b="1" dirty="0" smtClean="0">
              <a:latin typeface="Candara" panose="020E0502030303020204" pitchFamily="34" charset="0"/>
            </a:endParaRPr>
          </a:p>
          <a:p>
            <a:pPr marL="225425" indent="-225425">
              <a:lnSpc>
                <a:spcPct val="150000"/>
              </a:lnSpc>
              <a:buClr>
                <a:srgbClr val="00B0F0"/>
              </a:buClr>
              <a:buFont typeface="Wingdings" panose="05000000000000000000" pitchFamily="2" charset="2"/>
              <a:buChar char="Ø"/>
            </a:pPr>
            <a:endParaRPr lang="en-US" b="1" dirty="0" smtClean="0">
              <a:latin typeface="Candara" panose="020E0502030303020204" pitchFamily="34" charset="0"/>
            </a:endParaRPr>
          </a:p>
          <a:p>
            <a:pPr marL="225425" indent="-225425">
              <a:lnSpc>
                <a:spcPct val="150000"/>
              </a:lnSpc>
              <a:buClr>
                <a:srgbClr val="00B0F0"/>
              </a:buClr>
              <a:buFont typeface="Wingdings" panose="05000000000000000000" pitchFamily="2" charset="2"/>
              <a:buChar char="Ø"/>
            </a:pPr>
            <a:endParaRPr lang="en-US" b="1" dirty="0" smtClean="0">
              <a:latin typeface="Candara" panose="020E0502030303020204" pitchFamily="34" charset="0"/>
            </a:endParaRPr>
          </a:p>
          <a:p>
            <a:pPr marL="225425" indent="-225425">
              <a:buClr>
                <a:srgbClr val="00B0F0"/>
              </a:buClr>
            </a:pPr>
            <a:endParaRPr lang="en-US" b="1" dirty="0" smtClean="0">
              <a:latin typeface="Candara" panose="020E0502030303020204" pitchFamily="34" charset="0"/>
            </a:endParaRPr>
          </a:p>
          <a:p>
            <a:pPr marL="225425" indent="-225425">
              <a:buClr>
                <a:srgbClr val="00B0F0"/>
              </a:buClr>
              <a:buFont typeface="Wingdings" panose="05000000000000000000" pitchFamily="2" charset="2"/>
              <a:buChar char="Ø"/>
            </a:pPr>
            <a:endParaRPr lang="en-US" sz="1200" dirty="0" smtClean="0">
              <a:latin typeface="Candara" panose="020E0502030303020204" pitchFamily="34"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9080" y="1436914"/>
            <a:ext cx="2003192" cy="201168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74172"/>
            <a:ext cx="9143999" cy="827964"/>
          </a:xfrm>
        </p:spPr>
        <p:txBody>
          <a:bodyPr/>
          <a:lstStyle/>
          <a:p>
            <a:r>
              <a:rPr lang="en-US" dirty="0" smtClean="0"/>
              <a:t>Angular With Java Base Middleware(Spring) </a:t>
            </a:r>
            <a:r>
              <a:rPr lang="en-US" dirty="0"/>
              <a:t/>
            </a:r>
            <a:br>
              <a:rPr lang="en-US" dirty="0"/>
            </a:br>
            <a:endParaRPr lang="en-US" dirty="0"/>
          </a:p>
        </p:txBody>
      </p:sp>
      <p:sp>
        <p:nvSpPr>
          <p:cNvPr id="3" name="Content Placeholder 2"/>
          <p:cNvSpPr>
            <a:spLocks noGrp="1"/>
          </p:cNvSpPr>
          <p:nvPr>
            <p:ph idx="1"/>
          </p:nvPr>
        </p:nvSpPr>
        <p:spPr>
          <a:xfrm>
            <a:off x="309801" y="1412876"/>
            <a:ext cx="8528209" cy="4943474"/>
          </a:xfrm>
        </p:spPr>
        <p:txBody>
          <a:bodyPr>
            <a:normAutofit/>
          </a:bodyPr>
          <a:lstStyle/>
          <a:p>
            <a:pPr>
              <a:lnSpc>
                <a:spcPct val="150000"/>
              </a:lnSpc>
              <a:buFont typeface="Wingdings" pitchFamily="2" charset="2"/>
              <a:buChar char="§"/>
            </a:pPr>
            <a:r>
              <a:rPr lang="en-US" sz="1600" dirty="0" smtClean="0"/>
              <a:t>Angular http is an angular module for interacting with REST based services. We are going to learn with a small project with Spring with RESTFUL</a:t>
            </a:r>
          </a:p>
          <a:p>
            <a:pPr>
              <a:lnSpc>
                <a:spcPct val="150000"/>
              </a:lnSpc>
              <a:buFont typeface="Wingdings" pitchFamily="2" charset="2"/>
              <a:buChar char="§"/>
            </a:pPr>
            <a:endParaRPr lang="en-US" sz="1600" dirty="0" smtClean="0"/>
          </a:p>
          <a:p>
            <a:pPr>
              <a:lnSpc>
                <a:spcPct val="150000"/>
              </a:lnSpc>
              <a:buFont typeface="Wingdings" pitchFamily="2" charset="2"/>
              <a:buChar char="§"/>
            </a:pPr>
            <a:r>
              <a:rPr lang="en-US" sz="1600" dirty="0"/>
              <a:t>Observable is a </a:t>
            </a:r>
            <a:r>
              <a:rPr lang="en-US" sz="1600" dirty="0" err="1"/>
              <a:t>RxJS</a:t>
            </a:r>
            <a:r>
              <a:rPr lang="en-US" sz="1600" dirty="0"/>
              <a:t> API. Observable is a representation of any set of values over any amount of time. All angular Http methods return instance of Observable. Find some of its operators. </a:t>
            </a:r>
          </a:p>
          <a:p>
            <a:pPr>
              <a:lnSpc>
                <a:spcPct val="150000"/>
              </a:lnSpc>
              <a:buFont typeface="Wingdings" pitchFamily="2" charset="2"/>
              <a:buChar char="§"/>
            </a:pPr>
            <a:r>
              <a:rPr lang="en-US" sz="1600" dirty="0"/>
              <a:t>map: It applies a function to each value emitted by source Observable and returns finally an instance of Observable. </a:t>
            </a:r>
          </a:p>
          <a:p>
            <a:pPr>
              <a:lnSpc>
                <a:spcPct val="150000"/>
              </a:lnSpc>
              <a:buFont typeface="Wingdings" pitchFamily="2" charset="2"/>
              <a:buChar char="§"/>
            </a:pPr>
            <a:r>
              <a:rPr lang="en-US" sz="1600" dirty="0"/>
              <a:t>catch: It is called when an error is occurred. catch also returns Observable. </a:t>
            </a:r>
          </a:p>
          <a:p>
            <a:pPr>
              <a:buFont typeface="Wingdings" pitchFamily="2" charset="2"/>
              <a:buChar char="§"/>
            </a:pPr>
            <a:endParaRPr lang="en-US" sz="2400" dirty="0" smtClean="0">
              <a:solidFill>
                <a:schemeClr val="tx1"/>
              </a:solidFill>
            </a:endParaRPr>
          </a:p>
          <a:p>
            <a:pPr>
              <a:buFont typeface="Wingdings" pitchFamily="2" charset="2"/>
              <a:buChar char="§"/>
            </a:pPr>
            <a:endParaRPr lang="en-US" sz="2400" dirty="0" smtClean="0">
              <a:solidFill>
                <a:schemeClr val="tx1"/>
              </a:solidFill>
            </a:endParaRPr>
          </a:p>
          <a:p>
            <a:pPr marL="0" indent="0">
              <a:buNone/>
            </a:pPr>
            <a:r>
              <a:rPr lang="en-US" sz="2400" dirty="0"/>
              <a:t/>
            </a:r>
            <a:br>
              <a:rPr lang="en-US" sz="2400" dirty="0"/>
            </a:br>
            <a:endParaRPr lang="en-US" sz="2400" dirty="0"/>
          </a:p>
        </p:txBody>
      </p:sp>
      <p:sp>
        <p:nvSpPr>
          <p:cNvPr id="4" name="Footer Placeholder 3"/>
          <p:cNvSpPr>
            <a:spLocks noGrp="1"/>
          </p:cNvSpPr>
          <p:nvPr>
            <p:ph type="ftr" sz="quarter" idx="11"/>
          </p:nvPr>
        </p:nvSpPr>
        <p:spPr/>
        <p:txBody>
          <a:bodyPr/>
          <a:lstStyle/>
          <a:p>
            <a:r>
              <a:rPr lang="en-US" smtClean="0"/>
              <a:t>Capgemini Public</a:t>
            </a:r>
            <a:endParaRPr lang="en-US"/>
          </a:p>
        </p:txBody>
      </p:sp>
    </p:spTree>
    <p:extLst>
      <p:ext uri="{BB962C8B-B14F-4D97-AF65-F5344CB8AC3E}">
        <p14:creationId xmlns:p14="http://schemas.microsoft.com/office/powerpoint/2010/main" val="20296412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Cross-Origin Resource Sharing (CORS)</a:t>
            </a:r>
            <a:br>
              <a:rPr lang="en-US" b="1" dirty="0"/>
            </a:br>
            <a:endParaRPr lang="en-US" dirty="0"/>
          </a:p>
        </p:txBody>
      </p:sp>
      <p:sp>
        <p:nvSpPr>
          <p:cNvPr id="3" name="Content Placeholder 2"/>
          <p:cNvSpPr>
            <a:spLocks noGrp="1"/>
          </p:cNvSpPr>
          <p:nvPr>
            <p:ph idx="1"/>
          </p:nvPr>
        </p:nvSpPr>
        <p:spPr/>
        <p:txBody>
          <a:bodyPr/>
          <a:lstStyle/>
          <a:p>
            <a:pPr marL="285750" indent="-285750">
              <a:lnSpc>
                <a:spcPct val="100000"/>
              </a:lnSpc>
              <a:buFont typeface="Arial" panose="020B0604020202020204" pitchFamily="34" charset="0"/>
              <a:buChar char="•"/>
            </a:pPr>
            <a:r>
              <a:rPr lang="en-US" dirty="0"/>
              <a:t>Cross-Origin Resource Sharing (CORS) is a mechanism that uses additional HTTP headers to let a user agent gain permission to access selected resources from a server on a different origin (domain) than the site currently in use</a:t>
            </a:r>
            <a:r>
              <a:rPr lang="en-US" dirty="0" smtClean="0"/>
              <a:t>.</a:t>
            </a:r>
          </a:p>
          <a:p>
            <a:pPr marL="285750" indent="-285750">
              <a:lnSpc>
                <a:spcPct val="100000"/>
              </a:lnSpc>
              <a:buFont typeface="Arial" panose="020B0604020202020204" pitchFamily="34" charset="0"/>
              <a:buChar char="•"/>
            </a:pPr>
            <a:r>
              <a:rPr lang="en-US" b="1" dirty="0"/>
              <a:t>HTTP request</a:t>
            </a:r>
            <a:r>
              <a:rPr lang="en-US" dirty="0"/>
              <a:t> when it requests a resource from a different domain, protocol, or port than the one from which the current document originated</a:t>
            </a:r>
            <a:r>
              <a:rPr lang="en-US" dirty="0" smtClean="0"/>
              <a:t>.</a:t>
            </a:r>
          </a:p>
          <a:p>
            <a:pPr marL="285750" indent="-285750">
              <a:buFont typeface="Arial" panose="020B0604020202020204" pitchFamily="34" charset="0"/>
              <a:buChar char="•"/>
            </a:pPr>
            <a:endParaRPr lang="en-US" dirty="0"/>
          </a:p>
        </p:txBody>
      </p:sp>
      <p:sp>
        <p:nvSpPr>
          <p:cNvPr id="4" name="Footer Placeholder 3"/>
          <p:cNvSpPr>
            <a:spLocks noGrp="1"/>
          </p:cNvSpPr>
          <p:nvPr>
            <p:ph type="ftr" sz="quarter" idx="11"/>
          </p:nvPr>
        </p:nvSpPr>
        <p:spPr/>
        <p:txBody>
          <a:bodyPr/>
          <a:lstStyle/>
          <a:p>
            <a:endParaRPr lang="en-US"/>
          </a:p>
        </p:txBody>
      </p:sp>
      <p:pic>
        <p:nvPicPr>
          <p:cNvPr id="5" name="Picture 4"/>
          <p:cNvPicPr>
            <a:picLocks noChangeAspect="1"/>
          </p:cNvPicPr>
          <p:nvPr/>
        </p:nvPicPr>
        <p:blipFill>
          <a:blip r:embed="rId3"/>
          <a:stretch>
            <a:fillRect/>
          </a:stretch>
        </p:blipFill>
        <p:spPr>
          <a:xfrm>
            <a:off x="752474" y="3627782"/>
            <a:ext cx="7869975" cy="2823747"/>
          </a:xfrm>
          <a:prstGeom prst="rect">
            <a:avLst/>
          </a:prstGeom>
        </p:spPr>
      </p:pic>
    </p:spTree>
    <p:extLst>
      <p:ext uri="{BB962C8B-B14F-4D97-AF65-F5344CB8AC3E}">
        <p14:creationId xmlns:p14="http://schemas.microsoft.com/office/powerpoint/2010/main" val="66295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Cross-Origin Resource Sharing (CORS)</a:t>
            </a:r>
            <a:br>
              <a:rPr lang="en-US" b="1" dirty="0"/>
            </a:br>
            <a:endParaRPr lang="en-US" dirty="0"/>
          </a:p>
        </p:txBody>
      </p:sp>
      <p:sp>
        <p:nvSpPr>
          <p:cNvPr id="3" name="Content Placeholder 2"/>
          <p:cNvSpPr>
            <a:spLocks noGrp="1"/>
          </p:cNvSpPr>
          <p:nvPr>
            <p:ph idx="1"/>
          </p:nvPr>
        </p:nvSpPr>
        <p:spPr/>
        <p:txBody>
          <a:bodyPr/>
          <a:lstStyle/>
          <a:p>
            <a:pPr marL="285750" indent="-285750">
              <a:buFont typeface="Arial" panose="020B0604020202020204" pitchFamily="34" charset="0"/>
              <a:buChar char="•"/>
            </a:pPr>
            <a:r>
              <a:rPr lang="en-US" dirty="0"/>
              <a:t>The CORS mechanism supports secure cross-domain requests and data transfers between browsers and web servers. Modern browsers use CORS in an API container such as </a:t>
            </a:r>
            <a:r>
              <a:rPr lang="en-US" dirty="0" err="1"/>
              <a:t>XMLHttpRequest</a:t>
            </a:r>
            <a:r>
              <a:rPr lang="en-US" dirty="0"/>
              <a:t> or Fetch to help mitigate the risks of cross-origin HTTP requests</a:t>
            </a:r>
            <a:r>
              <a:rPr lang="en-US" dirty="0" smtClean="0"/>
              <a:t>.</a:t>
            </a:r>
          </a:p>
          <a:p>
            <a:pPr marL="285750" indent="-285750">
              <a:buFont typeface="Arial" panose="020B0604020202020204" pitchFamily="34" charset="0"/>
              <a:buChar char="•"/>
            </a:pPr>
            <a:r>
              <a:rPr lang="en-US" dirty="0"/>
              <a:t>This cross-origin sharing standard is used to enable cross-site HTTP requests for:</a:t>
            </a:r>
          </a:p>
          <a:p>
            <a:pPr marL="285750" indent="-285750">
              <a:buFont typeface="Arial" panose="020B0604020202020204" pitchFamily="34" charset="0"/>
              <a:buChar char="•"/>
            </a:pPr>
            <a:endParaRPr lang="en-US" dirty="0"/>
          </a:p>
          <a:p>
            <a:pPr marL="460772" lvl="1" indent="-285750">
              <a:buFont typeface="Arial" panose="020B0604020202020204" pitchFamily="34" charset="0"/>
              <a:buChar char="•"/>
            </a:pPr>
            <a:r>
              <a:rPr lang="en-US" dirty="0"/>
              <a:t>Invocations of the </a:t>
            </a:r>
            <a:r>
              <a:rPr lang="en-US" dirty="0" err="1"/>
              <a:t>XMLHttpRequest</a:t>
            </a:r>
            <a:r>
              <a:rPr lang="en-US" dirty="0"/>
              <a:t> or Fetch APIs in a cross-site manner, as discussed above.</a:t>
            </a:r>
          </a:p>
          <a:p>
            <a:pPr marL="460772" lvl="1" indent="-285750">
              <a:buFont typeface="Arial" panose="020B0604020202020204" pitchFamily="34" charset="0"/>
              <a:buChar char="•"/>
            </a:pPr>
            <a:r>
              <a:rPr lang="en-US" dirty="0"/>
              <a:t>Web Fonts (for cross-domain font usage in @font-face within CSS), so that servers can deploy TrueType fonts that can only be cross-site loaded and used by web sites that are permitted to do so.</a:t>
            </a:r>
          </a:p>
          <a:p>
            <a:pPr marL="460772" lvl="1" indent="-285750">
              <a:buFont typeface="Arial" panose="020B0604020202020204" pitchFamily="34" charset="0"/>
              <a:buChar char="•"/>
            </a:pPr>
            <a:r>
              <a:rPr lang="en-US" dirty="0" err="1"/>
              <a:t>WebGL</a:t>
            </a:r>
            <a:r>
              <a:rPr lang="en-US" dirty="0"/>
              <a:t> textures.</a:t>
            </a:r>
          </a:p>
          <a:p>
            <a:pPr marL="460772" lvl="1" indent="-285750">
              <a:buFont typeface="Arial" panose="020B0604020202020204" pitchFamily="34" charset="0"/>
              <a:buChar char="•"/>
            </a:pPr>
            <a:r>
              <a:rPr lang="en-US" dirty="0"/>
              <a:t>Images/video frames drawn to a canvas using </a:t>
            </a:r>
            <a:r>
              <a:rPr lang="en-US" dirty="0" err="1"/>
              <a:t>drawImage</a:t>
            </a:r>
            <a:r>
              <a:rPr lang="en-US" dirty="0"/>
              <a:t>.</a:t>
            </a:r>
          </a:p>
          <a:p>
            <a:pPr marL="460772" lvl="1" indent="-285750">
              <a:buFont typeface="Arial" panose="020B0604020202020204" pitchFamily="34" charset="0"/>
              <a:buChar char="•"/>
            </a:pPr>
            <a:r>
              <a:rPr lang="en-US" dirty="0"/>
              <a:t>Stylesheets (for CSSOM access).</a:t>
            </a:r>
          </a:p>
          <a:p>
            <a:pPr marL="460772" lvl="1" indent="-285750">
              <a:buFont typeface="Arial" panose="020B0604020202020204" pitchFamily="34" charset="0"/>
              <a:buChar char="•"/>
            </a:pPr>
            <a:r>
              <a:rPr lang="en-US" dirty="0"/>
              <a:t>Scripts (for unmuted exceptions).</a:t>
            </a:r>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575198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Angular With Java Base Middleware(Spring) </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smtClean="0"/>
              <a:t>Angular2 Method We are Using for Calling Spring Rest service</a:t>
            </a:r>
          </a:p>
          <a:p>
            <a:pPr marL="0" indent="0">
              <a:buNone/>
            </a:pPr>
            <a:endParaRPr lang="en-US" dirty="0" smtClean="0"/>
          </a:p>
          <a:p>
            <a:pPr marL="285750" indent="-285750">
              <a:buFont typeface="Arial" panose="020B0604020202020204" pitchFamily="34" charset="0"/>
              <a:buChar char="•"/>
            </a:pPr>
            <a:r>
              <a:rPr lang="en-US" dirty="0" err="1" smtClean="0"/>
              <a:t>http.get</a:t>
            </a:r>
            <a:r>
              <a:rPr lang="en-US" dirty="0" smtClean="0"/>
              <a:t> Shortcut </a:t>
            </a:r>
            <a:r>
              <a:rPr lang="en-US" dirty="0"/>
              <a:t>method to perform </a:t>
            </a:r>
            <a:r>
              <a:rPr lang="en-US" dirty="0" smtClean="0"/>
              <a:t>GET</a:t>
            </a:r>
            <a:r>
              <a:rPr lang="en-US" dirty="0"/>
              <a:t> request</a:t>
            </a:r>
            <a:r>
              <a:rPr lang="en-US" dirty="0" smtClean="0"/>
              <a:t>.</a:t>
            </a:r>
          </a:p>
          <a:p>
            <a:pPr marL="285750" indent="-285750">
              <a:buFont typeface="Arial" panose="020B0604020202020204" pitchFamily="34" charset="0"/>
              <a:buChar char="•"/>
            </a:pPr>
            <a:r>
              <a:rPr lang="en-US" dirty="0" err="1" smtClean="0"/>
              <a:t>http.delete</a:t>
            </a:r>
            <a:r>
              <a:rPr lang="en-US" dirty="0" smtClean="0"/>
              <a:t> shortcut method to perform DELETE request</a:t>
            </a:r>
          </a:p>
          <a:p>
            <a:pPr marL="285750" indent="-285750">
              <a:buFont typeface="Arial" panose="020B0604020202020204" pitchFamily="34" charset="0"/>
              <a:buChar char="•"/>
            </a:pPr>
            <a:r>
              <a:rPr lang="en-US" dirty="0" err="1" smtClean="0"/>
              <a:t>http.post</a:t>
            </a:r>
            <a:r>
              <a:rPr lang="en-US" dirty="0" smtClean="0"/>
              <a:t> </a:t>
            </a:r>
            <a:r>
              <a:rPr lang="en-US" dirty="0"/>
              <a:t>shortcut method to perform </a:t>
            </a:r>
            <a:r>
              <a:rPr lang="en-US" dirty="0" smtClean="0"/>
              <a:t>post request</a:t>
            </a:r>
          </a:p>
          <a:p>
            <a:pPr marL="285750" indent="-285750">
              <a:buFont typeface="Arial" panose="020B0604020202020204" pitchFamily="34" charset="0"/>
              <a:buChar char="•"/>
            </a:pPr>
            <a:r>
              <a:rPr lang="en-US" dirty="0" err="1" smtClean="0"/>
              <a:t>http.put</a:t>
            </a:r>
            <a:r>
              <a:rPr lang="en-US" dirty="0" smtClean="0"/>
              <a:t> </a:t>
            </a:r>
            <a:r>
              <a:rPr lang="en-US" dirty="0"/>
              <a:t>shortcut method to perform </a:t>
            </a:r>
            <a:r>
              <a:rPr lang="en-US" dirty="0" smtClean="0"/>
              <a:t>put request</a:t>
            </a:r>
            <a:endParaRPr lang="en-US" dirty="0"/>
          </a:p>
          <a:p>
            <a:pPr>
              <a:buNone/>
            </a:pPr>
            <a:endParaRPr lang="en-US" dirty="0"/>
          </a:p>
          <a:p>
            <a:pPr>
              <a:buNone/>
            </a:pPr>
            <a:endParaRPr lang="en-US" dirty="0" smtClean="0"/>
          </a:p>
          <a:p>
            <a:endParaRPr lang="en-US" dirty="0"/>
          </a:p>
          <a:p>
            <a:pPr marL="0" indent="0">
              <a:buNone/>
            </a:pPr>
            <a:endParaRPr lang="en-US" dirty="0"/>
          </a:p>
        </p:txBody>
      </p:sp>
      <p:sp>
        <p:nvSpPr>
          <p:cNvPr id="4" name="Footer Placeholder 3"/>
          <p:cNvSpPr>
            <a:spLocks noGrp="1"/>
          </p:cNvSpPr>
          <p:nvPr>
            <p:ph type="ftr" sz="quarter" idx="11"/>
          </p:nvPr>
        </p:nvSpPr>
        <p:spPr/>
        <p:txBody>
          <a:bodyPr/>
          <a:lstStyle/>
          <a:p>
            <a:r>
              <a:rPr lang="en-US" smtClean="0"/>
              <a:t>Capgemini Public</a:t>
            </a:r>
            <a:endParaRPr lang="en-US"/>
          </a:p>
        </p:txBody>
      </p:sp>
    </p:spTree>
    <p:extLst>
      <p:ext uri="{BB962C8B-B14F-4D97-AF65-F5344CB8AC3E}">
        <p14:creationId xmlns:p14="http://schemas.microsoft.com/office/powerpoint/2010/main" val="13029151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230308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normAutofit/>
          </a:bodyPr>
          <a:lstStyle/>
          <a:p>
            <a:r>
              <a:rPr lang="en-US" dirty="0" smtClean="0"/>
              <a:t>Demo</a:t>
            </a:r>
            <a:endParaRPr lang="en-US" sz="2400" dirty="0"/>
          </a:p>
        </p:txBody>
      </p:sp>
      <p:sp>
        <p:nvSpPr>
          <p:cNvPr id="9" name="Content Placeholder 8"/>
          <p:cNvSpPr>
            <a:spLocks noGrp="1"/>
          </p:cNvSpPr>
          <p:nvPr>
            <p:ph idx="1"/>
          </p:nvPr>
        </p:nvSpPr>
        <p:spPr>
          <a:xfrm>
            <a:off x="300233" y="1335314"/>
            <a:ext cx="5400378" cy="4878634"/>
          </a:xfrm>
        </p:spPr>
        <p:txBody>
          <a:bodyPr/>
          <a:lstStyle/>
          <a:p>
            <a:pPr>
              <a:buFont typeface="Wingdings" pitchFamily="2" charset="2"/>
              <a:buChar char="§"/>
            </a:pPr>
            <a:r>
              <a:rPr lang="en-US" dirty="0" err="1"/>
              <a:t>CrudDemoangularWithspring</a:t>
            </a:r>
            <a:endParaRPr lang="en-US" dirty="0" smtClean="0">
              <a:solidFill>
                <a:schemeClr val="tx1"/>
              </a:solidFill>
            </a:endParaRPr>
          </a:p>
          <a:p>
            <a:pPr>
              <a:buFont typeface="Wingdings" pitchFamily="2" charset="2"/>
              <a:buChar char="§"/>
            </a:pPr>
            <a:r>
              <a:rPr lang="en-US" dirty="0" err="1" smtClean="0">
                <a:solidFill>
                  <a:schemeClr val="tx1"/>
                </a:solidFill>
              </a:rPr>
              <a:t>SpringStatic</a:t>
            </a:r>
            <a:endParaRPr lang="en-US" dirty="0" smtClean="0">
              <a:solidFill>
                <a:schemeClr val="tx1"/>
              </a:solidFill>
            </a:endParaRPr>
          </a:p>
          <a:p>
            <a:pPr>
              <a:buFont typeface="Wingdings" pitchFamily="2" charset="2"/>
              <a:buChar char="§"/>
            </a:pPr>
            <a:r>
              <a:rPr lang="en-US" dirty="0" err="1" smtClean="0"/>
              <a:t>SpringwithJpa</a:t>
            </a:r>
            <a:endParaRPr lang="en-US" dirty="0" smtClean="0">
              <a:solidFill>
                <a:schemeClr val="tx1"/>
              </a:solidFill>
            </a:endParaRPr>
          </a:p>
          <a:p>
            <a:pPr>
              <a:buFont typeface="Wingdings" pitchFamily="2" charset="2"/>
              <a:buChar char="§"/>
            </a:pPr>
            <a:endParaRPr lang="en-US" dirty="0">
              <a:solidFill>
                <a:schemeClr val="tx1"/>
              </a:solidFill>
            </a:endParaRPr>
          </a:p>
        </p:txBody>
      </p:sp>
      <p:sp>
        <p:nvSpPr>
          <p:cNvPr id="44" name="Footer Placeholder 43"/>
          <p:cNvSpPr>
            <a:spLocks noGrp="1"/>
          </p:cNvSpPr>
          <p:nvPr>
            <p:ph type="ftr" sz="quarter" idx="11"/>
          </p:nvPr>
        </p:nvSpPr>
        <p:spPr/>
        <p:txBody>
          <a:bodyPr/>
          <a:lstStyle/>
          <a:p>
            <a:r>
              <a:rPr lang="en-US" smtClean="0"/>
              <a:t>Capgemini Public</a:t>
            </a:r>
            <a:endParaRPr lang="en-US"/>
          </a:p>
        </p:txBody>
      </p:sp>
      <p:pic>
        <p:nvPicPr>
          <p:cNvPr id="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9818" y="1493535"/>
            <a:ext cx="2671240" cy="19756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a:xfrm>
            <a:off x="298516" y="1501977"/>
            <a:ext cx="3852569" cy="4636540"/>
          </a:xfrm>
        </p:spPr>
        <p:txBody>
          <a:bodyPr/>
          <a:lstStyle/>
          <a:p>
            <a:pPr>
              <a:buFont typeface="Wingdings" pitchFamily="2" charset="2"/>
              <a:buChar char="§"/>
            </a:pPr>
            <a:r>
              <a:rPr lang="en-US" dirty="0" smtClean="0"/>
              <a:t>Lab 05</a:t>
            </a:r>
            <a:endParaRPr lang="en-US" dirty="0"/>
          </a:p>
        </p:txBody>
      </p:sp>
      <p:sp>
        <p:nvSpPr>
          <p:cNvPr id="4" name="Footer Placeholder 3"/>
          <p:cNvSpPr>
            <a:spLocks noGrp="1"/>
          </p:cNvSpPr>
          <p:nvPr>
            <p:ph type="ftr" sz="quarter" idx="11"/>
          </p:nvPr>
        </p:nvSpPr>
        <p:spPr/>
        <p:txBody>
          <a:bodyPr/>
          <a:lstStyle/>
          <a:p>
            <a:r>
              <a:rPr lang="en-US" smtClean="0"/>
              <a:t>Capgemini Public</a:t>
            </a:r>
            <a:endParaRPr lang="en-US"/>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6818" y="1489229"/>
            <a:ext cx="2911836" cy="20431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0662660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id="{E2A668E2-A2C0-441C-98B1-C064EF3C7B80}" vid="{275EFF7A-992F-43CC-9E2C-78EACCB73B1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FolderName xmlns="952a6df7-b138-4f89-9bc4-e7a874ea3254" xsi:nil="true"/>
    <Material_x0020_Type xmlns="31f37554-f536-4b66-91e9-684fc69c3f08">Template</Material_x0020_Type>
    <Level xmlns="31f37554-f536-4b66-91e9-684fc69c3f08">Generic</Level>
    <Category xmlns="31f37554-f536-4b66-91e9-684fc69c3f08">Module Artifact</Category>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6E21F335BEF2D488814A15644D90B22" ma:contentTypeVersion="3" ma:contentTypeDescription="Create a new document." ma:contentTypeScope="" ma:versionID="3534a024cfb8245d4282cf406af7ea3b">
  <xsd:schema xmlns:xsd="http://www.w3.org/2001/XMLSchema" xmlns:xs="http://www.w3.org/2001/XMLSchema" xmlns:p="http://schemas.microsoft.com/office/2006/metadata/properties" xmlns:ns2="31f37554-f536-4b66-91e9-684fc69c3f08" xmlns:ns3="952a6df7-b138-4f89-9bc4-e7a874ea3254" targetNamespace="http://schemas.microsoft.com/office/2006/metadata/properties" ma:root="true" ma:fieldsID="efdfb21346a539b72ce8f0bdf0ef968b" ns2:_="" ns3:_="">
    <xsd:import namespace="31f37554-f536-4b66-91e9-684fc69c3f08"/>
    <xsd:import namespace="952a6df7-b138-4f89-9bc4-e7a874ea3254"/>
    <xsd:element name="properties">
      <xsd:complexType>
        <xsd:sequence>
          <xsd:element name="documentManagement">
            <xsd:complexType>
              <xsd:all>
                <xsd:element ref="ns2:Level"/>
                <xsd:element ref="ns2:Category"/>
                <xsd:element ref="ns2:Material_x0020_Type"/>
                <xsd:element ref="ns3:FolderNa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1f37554-f536-4b66-91e9-684fc69c3f08" elementFormDefault="qualified">
    <xsd:import namespace="http://schemas.microsoft.com/office/2006/documentManagement/types"/>
    <xsd:import namespace="http://schemas.microsoft.com/office/infopath/2007/PartnerControls"/>
    <xsd:element name="Level" ma:index="8" ma:displayName="Level" ma:default="Generic" ma:format="Dropdown" ma:internalName="Level">
      <xsd:simpleType>
        <xsd:restriction base="dms:Choice">
          <xsd:enumeration value="L1"/>
          <xsd:enumeration value="L2"/>
          <xsd:enumeration value="L3"/>
          <xsd:enumeration value="Generic"/>
        </xsd:restriction>
      </xsd:simpleType>
    </xsd:element>
    <xsd:element name="Category" ma:index="9" ma:displayName="Category" ma:default="Module Artifact" ma:format="Dropdown" ma:internalName="Category">
      <xsd:simpleType>
        <xsd:restriction base="dms:Choice">
          <xsd:enumeration value="Module Artifact"/>
          <xsd:enumeration value="Asse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Lab book"/>
          <xsd:enumeration value="Class book"/>
          <xsd:enumeration value="Others"/>
          <xsd:enumeration value="Quiz"/>
          <xsd:enumeration value="Module Test Practical"/>
          <xsd:enumeration value="Module Test Theory"/>
          <xsd:enumeration value="Recordings"/>
        </xsd:restriction>
      </xsd:simple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11" nillable="true" ma:displayName="FolderName" ma:internalName="FolderNam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952a6df7-b138-4f89-9bc4-e7a874ea3254"/>
    <ds:schemaRef ds:uri="31f37554-f536-4b66-91e9-684fc69c3f08"/>
  </ds:schemaRefs>
</ds:datastoreItem>
</file>

<file path=customXml/itemProps2.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3.xml><?xml version="1.0" encoding="utf-8"?>
<ds:datastoreItem xmlns:ds="http://schemas.openxmlformats.org/officeDocument/2006/customXml" ds:itemID="{93886CBA-B876-4133-AD36-B2DE414AF5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1f37554-f536-4b66-91e9-684fc69c3f08"/>
    <ds:schemaRef ds:uri="952a6df7-b138-4f89-9bc4-e7a874ea325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6101</TotalTime>
  <Words>343</Words>
  <Application>Microsoft Office PowerPoint</Application>
  <PresentationFormat>On-screen Show (4:3)</PresentationFormat>
  <Paragraphs>99</Paragraphs>
  <Slides>10</Slides>
  <Notes>10</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10</vt:i4>
      </vt:variant>
    </vt:vector>
  </HeadingPairs>
  <TitlesOfParts>
    <vt:vector size="19" baseType="lpstr">
      <vt:lpstr>Arial</vt:lpstr>
      <vt:lpstr>Calibri</vt:lpstr>
      <vt:lpstr>Candara</vt:lpstr>
      <vt:lpstr>Helvetica Light</vt:lpstr>
      <vt:lpstr>Verdana</vt:lpstr>
      <vt:lpstr>Wingdings</vt:lpstr>
      <vt:lpstr>Corporate Presentation Template (4x3 - Normal)</vt:lpstr>
      <vt:lpstr>Section slides</vt:lpstr>
      <vt:lpstr>think-cell Slide</vt:lpstr>
      <vt:lpstr>Creating Angular2 &amp; spring RestFul Application</vt:lpstr>
      <vt:lpstr>Lesson Objectives</vt:lpstr>
      <vt:lpstr>Angular With Java Base Middleware(Spring)  </vt:lpstr>
      <vt:lpstr>Cross-Origin Resource Sharing (CORS) </vt:lpstr>
      <vt:lpstr>Cross-Origin Resource Sharing (CORS) </vt:lpstr>
      <vt:lpstr>Angular With Java Base Middleware(Spring)  </vt:lpstr>
      <vt:lpstr>PowerPoint Presentation</vt:lpstr>
      <vt:lpstr>Demo</vt:lpstr>
      <vt:lpstr>Lab</vt:lpstr>
      <vt:lpstr>Summary</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Vikash, Rahul</cp:lastModifiedBy>
  <cp:revision>568</cp:revision>
  <dcterms:created xsi:type="dcterms:W3CDTF">2012-05-18T02:59:15Z</dcterms:created>
  <dcterms:modified xsi:type="dcterms:W3CDTF">2018-03-15T05:17:40Z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0x010100E6E21F335BEF2D488814A15644D90B22</vt:lpwstr>
  </property>
  <property fmtid="{D5CDD505-2E9C-101B-9397-08002B2CF9AE}" pid="4" name="_SourceUrl">
    <vt:lpwstr/>
  </property>
</Properties>
</file>