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  <p:sldMasterId id="2147483725" r:id="rId5"/>
  </p:sldMasterIdLst>
  <p:notesMasterIdLst>
    <p:notesMasterId r:id="rId18"/>
  </p:notesMasterIdLst>
  <p:handoutMasterIdLst>
    <p:handoutMasterId r:id="rId19"/>
  </p:handoutMasterIdLst>
  <p:sldIdLst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3" r:id="rId14"/>
    <p:sldId id="274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10" autoAdjust="0"/>
  </p:normalViewPr>
  <p:slideViewPr>
    <p:cSldViewPr>
      <p:cViewPr>
        <p:scale>
          <a:sx n="75" d="100"/>
          <a:sy n="75" d="100"/>
        </p:scale>
        <p:origin x="-123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B8CD-F359-4D94-8AD1-923710D8C70B}" type="datetimeFigureOut">
              <a:rPr lang="en-US" smtClean="0"/>
              <a:pPr/>
              <a:t>4/7/2017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7300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1644" y="4285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43050" y="4100538"/>
            <a:ext cx="450059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4290" y="71406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&lt;Course Name&gt;		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	    Page 0-</a:t>
            </a:r>
            <a:fld id="{BD9FB300-F9DC-4669-88F4-967ABA23CC04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28736" y="357158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42910"/>
            <a:ext cx="1357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©</a:t>
            </a:r>
            <a:r>
              <a:rPr lang="en-US" dirty="0"/>
              <a:t>2016 Capgemini. All rights reserved.</a:t>
            </a:r>
            <a:br>
              <a:rPr lang="en-US" dirty="0"/>
            </a:br>
            <a:r>
              <a:rPr lang="en-US" dirty="0"/>
              <a:t>The information contained in this document is proprietary and confidential. For Capgemini only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38693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99317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24151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958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24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17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210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92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801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75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0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92370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4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497610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3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7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5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2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1249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07626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69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31" r:id="rId15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 userDrawn="1"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</p:spTree>
    <p:extLst>
      <p:ext uri="{BB962C8B-B14F-4D97-AF65-F5344CB8AC3E}">
        <p14:creationId xmlns:p14="http://schemas.microsoft.com/office/powerpoint/2010/main" val="600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DevOps/DevOps_CI_CD_Pipeline_Sample.php" TargetMode="External"/><Relationship Id="rId7" Type="http://schemas.openxmlformats.org/officeDocument/2006/relationships/hyperlink" Target="https://www.slideshare.net/Agarwaljay/cloud-computing-simple-ppt-4156162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guru99.com/cloud-computing-for-beginners.html" TargetMode="External"/><Relationship Id="rId5" Type="http://schemas.openxmlformats.org/officeDocument/2006/relationships/hyperlink" Target="https://www.edureka.co/blog/devops-tutorial?utm_source=blog&amp;utm_medium=left-menu&amp;utm_term=DevOps%20Tutorial%20:%20Introduction%20To%20DevOps" TargetMode="External"/><Relationship Id="rId4" Type="http://schemas.openxmlformats.org/officeDocument/2006/relationships/hyperlink" Target="https://dzone.com/articles/an-example-of-a-continuous-integration-delivery-pi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839913"/>
            <a:ext cx="9144000" cy="94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3700" b="1" dirty="0" smtClean="0">
                <a:solidFill>
                  <a:schemeClr val="bg1"/>
                </a:solidFill>
                <a:ea typeface="+mj-ea"/>
              </a:rPr>
              <a:t>DevOps </a:t>
            </a:r>
            <a:endParaRPr lang="en-US" sz="3700" b="1" dirty="0">
              <a:solidFill>
                <a:schemeClr val="bg1"/>
              </a:solidFill>
              <a:ea typeface="+mj-ea"/>
            </a:endParaRP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Lesson 00: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Lesson 06 : DevOps IBM Bluemix</a:t>
            </a:r>
          </a:p>
          <a:p>
            <a:pPr lvl="1"/>
            <a:r>
              <a:rPr lang="en-US" dirty="0"/>
              <a:t>6.1:Introduction to IBM </a:t>
            </a:r>
            <a:r>
              <a:rPr lang="en-US" dirty="0" smtClean="0"/>
              <a:t>Bluemix</a:t>
            </a:r>
          </a:p>
          <a:p>
            <a:pPr lvl="1"/>
            <a:r>
              <a:rPr lang="en-US" dirty="0"/>
              <a:t>6.2:Working with </a:t>
            </a:r>
            <a:r>
              <a:rPr lang="en-US" dirty="0" smtClean="0"/>
              <a:t>Bluemix</a:t>
            </a:r>
          </a:p>
          <a:p>
            <a:pPr lvl="1"/>
            <a:r>
              <a:rPr lang="en-US" dirty="0"/>
              <a:t>6.3:Bluemix with </a:t>
            </a:r>
            <a:r>
              <a:rPr lang="en-US" dirty="0" smtClean="0"/>
              <a:t>DevOps</a:t>
            </a:r>
          </a:p>
          <a:p>
            <a:pPr lvl="1"/>
            <a:r>
              <a:rPr lang="en-US" dirty="0"/>
              <a:t>6.4:other tools of </a:t>
            </a:r>
            <a:r>
              <a:rPr lang="en-US" dirty="0" err="1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www.bogotobogo.com/DevOps/DevOps_CI_CD_Pipeline_Sample.php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dzone.com/articles/an-example-of-a-continuous-integration-delivery-pi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https://www.edureka.co/blog/devops-tutorial?utm_source=blog&amp;utm_medium=left-menu&amp;utm_term=DevOps%20Tutorial%20:%</a:t>
            </a:r>
            <a:r>
              <a:rPr lang="en-US" sz="1400" dirty="0" smtClean="0">
                <a:hlinkClick r:id="rId5"/>
              </a:rPr>
              <a:t>20Introduction%20To%20DevOps</a:t>
            </a:r>
            <a:endParaRPr lang="en-US" sz="1400" dirty="0" smtClean="0"/>
          </a:p>
          <a:p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www.guru99.com/cloud-computing-for-beginners.html</a:t>
            </a:r>
            <a:endParaRPr lang="en-US" sz="1400" dirty="0" smtClean="0"/>
          </a:p>
          <a:p>
            <a:r>
              <a:rPr lang="en-US" sz="1400" dirty="0" smtClean="0">
                <a:hlinkClick r:id="rId7"/>
              </a:rPr>
              <a:t>https</a:t>
            </a:r>
            <a:r>
              <a:rPr lang="en-US" sz="1400" dirty="0">
                <a:hlinkClick r:id="rId7"/>
              </a:rPr>
              <a:t>://</a:t>
            </a:r>
            <a:r>
              <a:rPr lang="en-US" sz="1400" dirty="0" smtClean="0">
                <a:hlinkClick r:id="rId7"/>
              </a:rPr>
              <a:t>www.slideshare.net/Agarwaljay/cloud-computing-simple-ppt-41561620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 Courses (if applicable)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Containerization using Docker</a:t>
            </a:r>
          </a:p>
          <a:p>
            <a:r>
              <a:rPr lang="en-US" dirty="0" smtClean="0"/>
              <a:t>Puppet</a:t>
            </a:r>
          </a:p>
          <a:p>
            <a:r>
              <a:rPr lang="en-US" dirty="0" smtClean="0"/>
              <a:t>Continuous Monitoring using Nagios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399701"/>
              </p:ext>
            </p:extLst>
          </p:nvPr>
        </p:nvGraphicFramePr>
        <p:xfrm>
          <a:off x="457200" y="1765176"/>
          <a:ext cx="8229600" cy="1474470"/>
        </p:xfrm>
        <a:graphic>
          <a:graphicData uri="http://schemas.openxmlformats.org/drawingml/2006/table">
            <a:tbl>
              <a:tblPr/>
              <a:tblGrid>
                <a:gridCol w="1028700"/>
                <a:gridCol w="1485900"/>
                <a:gridCol w="1752600"/>
                <a:gridCol w="1676400"/>
                <a:gridCol w="2286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4-Feb-2017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Rahul Vikash/Zainab Kulkarni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 creation.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Goals and Non Goals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r>
              <a:rPr lang="en-US" dirty="0"/>
              <a:t>At the end of this program, participants will gain an understanding of: </a:t>
            </a:r>
            <a:endParaRPr lang="en-US" dirty="0" smtClean="0"/>
          </a:p>
          <a:p>
            <a:pPr lvl="2"/>
            <a:r>
              <a:rPr lang="en-US" dirty="0"/>
              <a:t>DevOps </a:t>
            </a:r>
            <a:r>
              <a:rPr lang="en-US" dirty="0" smtClean="0"/>
              <a:t>Ecosystem</a:t>
            </a:r>
          </a:p>
          <a:p>
            <a:pPr lvl="2"/>
            <a:r>
              <a:rPr lang="en-US" dirty="0"/>
              <a:t> </a:t>
            </a:r>
            <a:r>
              <a:rPr lang="en-US" dirty="0" smtClean="0"/>
              <a:t>Automatic </a:t>
            </a:r>
            <a:r>
              <a:rPr lang="en-US" dirty="0"/>
              <a:t>Source Code Management using </a:t>
            </a:r>
            <a:r>
              <a:rPr lang="en-US" dirty="0" smtClean="0"/>
              <a:t>GIT and Continuous </a:t>
            </a:r>
            <a:r>
              <a:rPr lang="en-US" dirty="0"/>
              <a:t>Integration using </a:t>
            </a:r>
            <a:r>
              <a:rPr lang="en-US" dirty="0" smtClean="0"/>
              <a:t>Jenkins </a:t>
            </a:r>
          </a:p>
          <a:p>
            <a:pPr lvl="2"/>
            <a:r>
              <a:rPr lang="en-US" dirty="0" smtClean="0"/>
              <a:t>Quality monitoring using Sonar</a:t>
            </a:r>
          </a:p>
          <a:p>
            <a:r>
              <a:rPr lang="en-US" dirty="0" smtClean="0"/>
              <a:t>Course </a:t>
            </a:r>
            <a:r>
              <a:rPr lang="en-US" dirty="0"/>
              <a:t>Non Goals </a:t>
            </a:r>
          </a:p>
          <a:p>
            <a:pPr lvl="1"/>
            <a:r>
              <a:rPr lang="en-US" dirty="0"/>
              <a:t>This program does not attempt: </a:t>
            </a:r>
          </a:p>
          <a:p>
            <a:pPr lvl="2"/>
            <a:r>
              <a:rPr lang="en-US" dirty="0"/>
              <a:t>To </a:t>
            </a:r>
            <a:r>
              <a:rPr lang="en-US" dirty="0" smtClean="0"/>
              <a:t>demonstrate Continuous Deployment and Continuous Monitoring tools like puppet, CHEF and Nagios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Course Pre-requisites </a:t>
            </a:r>
          </a:p>
          <a:p>
            <a:pPr lvl="1"/>
            <a:r>
              <a:rPr lang="en-US" dirty="0" smtClean="0"/>
              <a:t>Text Basic understanding of system concepts</a:t>
            </a:r>
          </a:p>
          <a:p>
            <a:pPr lvl="1"/>
            <a:r>
              <a:rPr lang="en-US" dirty="0" smtClean="0"/>
              <a:t>Familiarity with Command Line Interface(CLI)</a:t>
            </a:r>
          </a:p>
          <a:p>
            <a:pPr lvl="1"/>
            <a:r>
              <a:rPr lang="en-US" dirty="0" smtClean="0"/>
              <a:t>Familiarity with a Text Editor</a:t>
            </a:r>
          </a:p>
          <a:p>
            <a:pPr lvl="1"/>
            <a:r>
              <a:rPr lang="en-US" dirty="0" smtClean="0"/>
              <a:t>Experience with managing systems/applications/infrastructure or with deployments/automation</a:t>
            </a:r>
          </a:p>
          <a:p>
            <a:pPr lvl="1"/>
            <a:r>
              <a:rPr lang="en-US" dirty="0" smtClean="0"/>
              <a:t>IT 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Audience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suitable for </a:t>
            </a:r>
            <a:endParaRPr lang="en-US" dirty="0" smtClean="0"/>
          </a:p>
          <a:p>
            <a:pPr lvl="1"/>
            <a:r>
              <a:rPr lang="en-US" dirty="0" smtClean="0"/>
              <a:t>System Administrators</a:t>
            </a:r>
            <a:endParaRPr lang="en-US" dirty="0"/>
          </a:p>
          <a:p>
            <a:pPr lvl="1"/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IT Managers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IT Operations team </a:t>
            </a:r>
            <a:r>
              <a:rPr lang="en-US" dirty="0" smtClean="0"/>
              <a:t>members who </a:t>
            </a:r>
            <a:r>
              <a:rPr lang="en-US" dirty="0"/>
              <a:t>want to learn more about DevOps.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Lesson </a:t>
            </a:r>
            <a:r>
              <a:rPr lang="en-US" dirty="0" smtClean="0"/>
              <a:t>1:Introduction to DevOps</a:t>
            </a:r>
          </a:p>
          <a:p>
            <a:pPr lvl="1"/>
            <a:r>
              <a:rPr lang="en-US" dirty="0" smtClean="0"/>
              <a:t>Lesson 2: Introduction to Cloud</a:t>
            </a:r>
          </a:p>
          <a:p>
            <a:pPr lvl="1"/>
            <a:r>
              <a:rPr lang="en-US" dirty="0" smtClean="0"/>
              <a:t>Lesson 3: GitHub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2</a:t>
            </a:r>
          </a:p>
          <a:p>
            <a:pPr lvl="1"/>
            <a:r>
              <a:rPr lang="en-US" dirty="0"/>
              <a:t>Lesson 3: </a:t>
            </a:r>
            <a:r>
              <a:rPr lang="en-US" dirty="0" smtClean="0"/>
              <a:t>GitHub</a:t>
            </a:r>
            <a:endParaRPr lang="en-US" dirty="0" smtClean="0"/>
          </a:p>
          <a:p>
            <a:pPr lvl="1"/>
            <a:r>
              <a:rPr lang="en-US" dirty="0"/>
              <a:t>Lesson </a:t>
            </a:r>
            <a:r>
              <a:rPr lang="en-US" dirty="0" smtClean="0"/>
              <a:t>4:Jenkins</a:t>
            </a:r>
            <a:endParaRPr lang="en-US" dirty="0"/>
          </a:p>
          <a:p>
            <a:r>
              <a:rPr lang="en-US" dirty="0" smtClean="0"/>
              <a:t>Day </a:t>
            </a:r>
            <a:r>
              <a:rPr lang="en-US" dirty="0"/>
              <a:t>3</a:t>
            </a:r>
          </a:p>
          <a:p>
            <a:pPr lvl="1"/>
            <a:r>
              <a:rPr lang="en-US" dirty="0"/>
              <a:t>Lesson </a:t>
            </a:r>
            <a:r>
              <a:rPr lang="en-US" dirty="0" smtClean="0"/>
              <a:t>6 :Sonar</a:t>
            </a:r>
            <a:endParaRPr lang="en-US" dirty="0"/>
          </a:p>
          <a:p>
            <a:pPr lvl="1"/>
            <a:r>
              <a:rPr lang="en-US" dirty="0"/>
              <a:t>Lesson </a:t>
            </a:r>
            <a:r>
              <a:rPr lang="en-US" dirty="0" smtClean="0"/>
              <a:t>7: DevOps with Blue </a:t>
            </a:r>
            <a:r>
              <a:rPr lang="en-US" dirty="0" smtClean="0"/>
              <a:t>Mix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Introduction to </a:t>
            </a:r>
            <a:r>
              <a:rPr lang="en-US" dirty="0" smtClean="0"/>
              <a:t>DevOps</a:t>
            </a:r>
            <a:endParaRPr lang="en-US" dirty="0"/>
          </a:p>
          <a:p>
            <a:pPr lvl="1"/>
            <a:r>
              <a:rPr lang="en-US" dirty="0"/>
              <a:t>1.1. </a:t>
            </a:r>
            <a:r>
              <a:rPr lang="en-US" dirty="0" smtClean="0"/>
              <a:t>What is DevOps</a:t>
            </a:r>
            <a:endParaRPr lang="en-US" dirty="0"/>
          </a:p>
          <a:p>
            <a:pPr lvl="1"/>
            <a:r>
              <a:rPr lang="en-US" dirty="0" smtClean="0"/>
              <a:t>1.2</a:t>
            </a:r>
            <a:r>
              <a:rPr lang="en-US" dirty="0"/>
              <a:t>. Evolution of </a:t>
            </a:r>
            <a:r>
              <a:rPr lang="en-US" dirty="0" smtClean="0"/>
              <a:t>DevOps</a:t>
            </a:r>
          </a:p>
          <a:p>
            <a:pPr lvl="1"/>
            <a:r>
              <a:rPr lang="en-US" dirty="0" smtClean="0"/>
              <a:t>1.4. </a:t>
            </a:r>
            <a:r>
              <a:rPr lang="en-US" dirty="0"/>
              <a:t>Agile Methodology</a:t>
            </a:r>
            <a:endParaRPr lang="en-US" dirty="0" smtClean="0"/>
          </a:p>
          <a:p>
            <a:pPr lvl="1"/>
            <a:r>
              <a:rPr lang="en-US" dirty="0" smtClean="0"/>
              <a:t>1.5. </a:t>
            </a:r>
            <a:r>
              <a:rPr lang="en-US" dirty="0"/>
              <a:t>Why </a:t>
            </a:r>
            <a:r>
              <a:rPr lang="en-US" dirty="0" smtClean="0"/>
              <a:t>DevOps</a:t>
            </a:r>
            <a:endParaRPr lang="en-US" dirty="0"/>
          </a:p>
          <a:p>
            <a:pPr lvl="1"/>
            <a:r>
              <a:rPr lang="en-US" dirty="0" smtClean="0"/>
              <a:t>1.6. </a:t>
            </a:r>
            <a:r>
              <a:rPr lang="en-US" dirty="0"/>
              <a:t>Agile vs DevOps</a:t>
            </a:r>
          </a:p>
          <a:p>
            <a:pPr lvl="1"/>
            <a:r>
              <a:rPr lang="en-US" dirty="0" smtClean="0"/>
              <a:t>1.7. </a:t>
            </a:r>
            <a:r>
              <a:rPr lang="en-US" dirty="0"/>
              <a:t>DevOps Principles</a:t>
            </a:r>
          </a:p>
          <a:p>
            <a:pPr lvl="1"/>
            <a:r>
              <a:rPr lang="en-US" dirty="0" smtClean="0"/>
              <a:t>1.8. </a:t>
            </a:r>
            <a:r>
              <a:rPr lang="en-US" dirty="0"/>
              <a:t>DevOps </a:t>
            </a:r>
            <a:r>
              <a:rPr lang="en-US" dirty="0" smtClean="0"/>
              <a:t>Lifecycle</a:t>
            </a:r>
          </a:p>
          <a:p>
            <a:pPr lvl="1"/>
            <a:r>
              <a:rPr lang="en-US" dirty="0" smtClean="0"/>
              <a:t>1.9. </a:t>
            </a:r>
            <a:r>
              <a:rPr lang="en-US" dirty="0"/>
              <a:t>DevOps Tools</a:t>
            </a:r>
          </a:p>
          <a:p>
            <a:pPr lvl="1"/>
            <a:r>
              <a:rPr lang="en-US" dirty="0" smtClean="0"/>
              <a:t>1.10. </a:t>
            </a:r>
            <a:r>
              <a:rPr lang="en-US" dirty="0"/>
              <a:t>Benefits of </a:t>
            </a:r>
            <a:r>
              <a:rPr lang="en-US" dirty="0" smtClean="0"/>
              <a:t>DevOps</a:t>
            </a:r>
            <a:endParaRPr lang="en-US" dirty="0"/>
          </a:p>
          <a:p>
            <a:pPr lvl="1"/>
            <a:r>
              <a:rPr lang="en-US" dirty="0" smtClean="0"/>
              <a:t>1.11. </a:t>
            </a:r>
            <a:r>
              <a:rPr lang="en-US" dirty="0"/>
              <a:t>Continuous Integration and Delivery </a:t>
            </a:r>
            <a:r>
              <a:rPr lang="en-US" dirty="0" smtClean="0"/>
              <a:t>pipeline</a:t>
            </a:r>
          </a:p>
          <a:p>
            <a:pPr lvl="1"/>
            <a:r>
              <a:rPr lang="en-US" dirty="0"/>
              <a:t>1.12. Use-case walkthrough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2: Introduction to </a:t>
            </a:r>
            <a:r>
              <a:rPr lang="en-US" dirty="0" smtClean="0"/>
              <a:t>Cloud</a:t>
            </a:r>
          </a:p>
          <a:p>
            <a:pPr lvl="1"/>
            <a:r>
              <a:rPr lang="en-US" dirty="0" smtClean="0"/>
              <a:t>2.1</a:t>
            </a:r>
            <a:r>
              <a:rPr lang="en-US" dirty="0"/>
              <a:t>. What is Cloud</a:t>
            </a:r>
          </a:p>
          <a:p>
            <a:pPr lvl="1"/>
            <a:r>
              <a:rPr lang="en-US" dirty="0"/>
              <a:t>2.2. What is Cloud </a:t>
            </a:r>
            <a:r>
              <a:rPr lang="en-US" dirty="0" smtClean="0"/>
              <a:t>Computing</a:t>
            </a:r>
          </a:p>
          <a:p>
            <a:pPr lvl="1"/>
            <a:r>
              <a:rPr lang="en-US" dirty="0" smtClean="0"/>
              <a:t> 2.3. </a:t>
            </a:r>
            <a:r>
              <a:rPr lang="en-US" dirty="0"/>
              <a:t>Deployment Models</a:t>
            </a:r>
          </a:p>
          <a:p>
            <a:pPr lvl="1"/>
            <a:r>
              <a:rPr lang="en-US" dirty="0" smtClean="0"/>
              <a:t>2.4. </a:t>
            </a:r>
            <a:r>
              <a:rPr lang="en-US" dirty="0"/>
              <a:t>Cloud Computing Services</a:t>
            </a:r>
          </a:p>
          <a:p>
            <a:pPr lvl="1"/>
            <a:r>
              <a:rPr lang="en-US" dirty="0" smtClean="0"/>
              <a:t>2.5. Advantages</a:t>
            </a:r>
          </a:p>
          <a:p>
            <a:pPr lvl="1"/>
            <a:r>
              <a:rPr lang="en-US" dirty="0" smtClean="0"/>
              <a:t>2.6. </a:t>
            </a:r>
            <a:r>
              <a:rPr lang="en-US" dirty="0"/>
              <a:t>Disadvantages</a:t>
            </a:r>
          </a:p>
          <a:p>
            <a:pPr lvl="1"/>
            <a:r>
              <a:rPr lang="en-US" dirty="0" smtClean="0"/>
              <a:t>2.7. </a:t>
            </a:r>
            <a:r>
              <a:rPr lang="en-US" dirty="0"/>
              <a:t>Cloud Storage</a:t>
            </a:r>
          </a:p>
          <a:p>
            <a:pPr lvl="1"/>
            <a:r>
              <a:rPr lang="en-US" dirty="0" smtClean="0"/>
              <a:t>2.8. </a:t>
            </a:r>
            <a:r>
              <a:rPr lang="en-US" dirty="0"/>
              <a:t>DevOps and </a:t>
            </a:r>
            <a:r>
              <a:rPr lang="en-US" dirty="0" smtClean="0"/>
              <a:t>Cloud</a:t>
            </a:r>
          </a:p>
          <a:p>
            <a:r>
              <a:rPr lang="en-US" dirty="0"/>
              <a:t> Lesson 3: GitHub</a:t>
            </a:r>
          </a:p>
          <a:p>
            <a:pPr lvl="1"/>
            <a:r>
              <a:rPr lang="en-US" dirty="0"/>
              <a:t>3.1: Introduction  to Git</a:t>
            </a:r>
          </a:p>
          <a:p>
            <a:pPr lvl="1"/>
            <a:r>
              <a:rPr lang="en-US" dirty="0"/>
              <a:t>3.2: Version control</a:t>
            </a:r>
          </a:p>
          <a:p>
            <a:pPr lvl="1"/>
            <a:r>
              <a:rPr lang="en-US" dirty="0"/>
              <a:t>3.3: Repositories and Branches</a:t>
            </a:r>
          </a:p>
          <a:p>
            <a:pPr lvl="1"/>
            <a:r>
              <a:rPr lang="en-US" dirty="0"/>
              <a:t> 3.4: Working Locally with GIT</a:t>
            </a:r>
          </a:p>
          <a:p>
            <a:pPr marL="174625" lvl="1" indent="0">
              <a:buNone/>
            </a:pPr>
            <a:endParaRPr lang="en-US" dirty="0"/>
          </a:p>
          <a:p>
            <a:pPr marL="1746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3.5</a:t>
            </a:r>
            <a:r>
              <a:rPr lang="en-US" dirty="0"/>
              <a:t>: Working Remotely  with </a:t>
            </a:r>
            <a:r>
              <a:rPr lang="en-US" dirty="0" smtClean="0"/>
              <a:t>GIT</a:t>
            </a:r>
          </a:p>
          <a:p>
            <a:r>
              <a:rPr lang="en-US" dirty="0"/>
              <a:t> Lesson </a:t>
            </a:r>
            <a:r>
              <a:rPr lang="en-US" dirty="0" smtClean="0"/>
              <a:t>04:Jenkins</a:t>
            </a:r>
          </a:p>
          <a:p>
            <a:pPr lvl="1"/>
            <a:r>
              <a:rPr lang="en-US" dirty="0" smtClean="0"/>
              <a:t>4.1</a:t>
            </a:r>
            <a:r>
              <a:rPr lang="en-US" dirty="0"/>
              <a:t>: Introduction to CI</a:t>
            </a:r>
          </a:p>
          <a:p>
            <a:pPr lvl="1"/>
            <a:r>
              <a:rPr lang="en-US" dirty="0"/>
              <a:t>4.2: Jenkins Introduction</a:t>
            </a:r>
          </a:p>
          <a:p>
            <a:pPr lvl="1"/>
            <a:r>
              <a:rPr lang="en-US" dirty="0"/>
              <a:t>4.3: Creating Job in Jenkins</a:t>
            </a:r>
          </a:p>
          <a:p>
            <a:pPr lvl="1"/>
            <a:r>
              <a:rPr lang="en-US" dirty="0"/>
              <a:t>4.4: Adding plugin in  Jenkins</a:t>
            </a:r>
          </a:p>
          <a:p>
            <a:pPr lvl="1"/>
            <a:r>
              <a:rPr lang="en-US" dirty="0"/>
              <a:t>4.5: Creating Job with Maven &amp; Git</a:t>
            </a:r>
          </a:p>
          <a:p>
            <a:r>
              <a:rPr lang="en-US" dirty="0"/>
              <a:t> Lesson 05:</a:t>
            </a:r>
            <a:r>
              <a:rPr lang="en-US" sz="2400" dirty="0"/>
              <a:t>Sonar(</a:t>
            </a:r>
            <a:r>
              <a:rPr lang="en-US" sz="2400" dirty="0" err="1"/>
              <a:t>SonarQube</a:t>
            </a:r>
            <a:r>
              <a:rPr lang="en-US" sz="2400" dirty="0" smtClean="0"/>
              <a:t>)</a:t>
            </a:r>
          </a:p>
          <a:p>
            <a:pPr lvl="1"/>
            <a:r>
              <a:rPr lang="en-US" dirty="0" smtClean="0"/>
              <a:t>5.1</a:t>
            </a:r>
            <a:r>
              <a:rPr lang="en-US" dirty="0"/>
              <a:t>: introduction of Sonar</a:t>
            </a:r>
          </a:p>
          <a:p>
            <a:pPr lvl="1"/>
            <a:r>
              <a:rPr lang="en-US" dirty="0"/>
              <a:t>5.2: Analyzing Java code with Sonar</a:t>
            </a:r>
          </a:p>
          <a:p>
            <a:pPr lvl="1"/>
            <a:r>
              <a:rPr lang="en-US" dirty="0"/>
              <a:t>5.3: Integrating Jenkin with Sonar</a:t>
            </a:r>
          </a:p>
          <a:p>
            <a:pPr lvl="1"/>
            <a:r>
              <a:rPr lang="en-US" dirty="0"/>
              <a:t>5.4: Analyzing Maven code ,Jenkin with Sonar</a:t>
            </a:r>
          </a:p>
          <a:p>
            <a:pPr marL="174625" lvl="1" indent="0">
              <a:buNone/>
            </a:pPr>
            <a:endParaRPr lang="en-US" dirty="0"/>
          </a:p>
          <a:p>
            <a:pPr marL="174625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>D:\2016\CoursewareRebranding</FolderName>
    <Material_x0020_Type xmlns="a85eb2a3-840f-4054-86f6-d41d0c1cba4b">Template</Material_x0020_Typ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3433B7-998A-4D4C-91CD-BC966B06FCAD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952a6df7-b138-4f89-9bc4-e7a874ea3254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85eb2a3-840f-4054-86f6-d41d0c1cba4b"/>
  </ds:schemaRefs>
</ds:datastoreItem>
</file>

<file path=customXml/itemProps3.xml><?xml version="1.0" encoding="utf-8"?>
<ds:datastoreItem xmlns:ds="http://schemas.openxmlformats.org/officeDocument/2006/customXml" ds:itemID="{1D388FF6-FC9B-4F3A-8C9E-F50B5860EC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</TotalTime>
  <Words>457</Words>
  <Application>Microsoft Office PowerPoint</Application>
  <PresentationFormat>On-screen Show (4:3)</PresentationFormat>
  <Paragraphs>140</Paragraphs>
  <Slides>12</Slides>
  <Notes>9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1_Corporate Presentation Template (4x3 - Normal)</vt:lpstr>
      <vt:lpstr>3_Office Theme</vt:lpstr>
      <vt:lpstr>think-cell Slide</vt:lpstr>
      <vt:lpstr>PowerPoint Presentation</vt:lpstr>
      <vt:lpstr>Document History</vt:lpstr>
      <vt:lpstr>Course Goals and Non Goals</vt:lpstr>
      <vt:lpstr>Pre-requisites</vt:lpstr>
      <vt:lpstr>Intended Audience</vt:lpstr>
      <vt:lpstr>Day Wise Schedule</vt:lpstr>
      <vt:lpstr>Table of Contents</vt:lpstr>
      <vt:lpstr>Table of Contents</vt:lpstr>
      <vt:lpstr>Table of Contents</vt:lpstr>
      <vt:lpstr>Table of Contents</vt:lpstr>
      <vt:lpstr>References</vt:lpstr>
      <vt:lpstr>Next Step Courses (if applicable)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Kulkarni, Zainab</cp:lastModifiedBy>
  <cp:revision>138</cp:revision>
  <dcterms:created xsi:type="dcterms:W3CDTF">2014-04-28T11:21:39Z</dcterms:created>
  <dcterms:modified xsi:type="dcterms:W3CDTF">2017-04-07T06:10:27Z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0x010100A64F2559C04AE4488E94205E47398A2E</vt:lpwstr>
  </property>
</Properties>
</file>