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26"/>
  </p:notesMasterIdLst>
  <p:handoutMasterIdLst>
    <p:handoutMasterId r:id="rId27"/>
  </p:handoutMasterIdLst>
  <p:sldIdLst>
    <p:sldId id="265" r:id="rId5"/>
    <p:sldId id="259" r:id="rId6"/>
    <p:sldId id="298" r:id="rId7"/>
    <p:sldId id="300" r:id="rId8"/>
    <p:sldId id="301" r:id="rId9"/>
    <p:sldId id="303" r:id="rId10"/>
    <p:sldId id="302" r:id="rId11"/>
    <p:sldId id="323" r:id="rId12"/>
    <p:sldId id="316" r:id="rId13"/>
    <p:sldId id="317" r:id="rId14"/>
    <p:sldId id="324" r:id="rId15"/>
    <p:sldId id="318" r:id="rId16"/>
    <p:sldId id="311" r:id="rId17"/>
    <p:sldId id="312" r:id="rId18"/>
    <p:sldId id="313" r:id="rId19"/>
    <p:sldId id="314" r:id="rId20"/>
    <p:sldId id="315" r:id="rId21"/>
    <p:sldId id="321" r:id="rId22"/>
    <p:sldId id="322" r:id="rId23"/>
    <p:sldId id="294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F0E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8455" autoAdjust="0"/>
  </p:normalViewPr>
  <p:slideViewPr>
    <p:cSldViewPr snapToGrid="0" showGuides="1"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&lt;Course Name&gt;				&lt;Lesson Name&gt;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Question 1: </a:t>
            </a:r>
            <a:r>
              <a:rPr lang="en-US" sz="1000" b="0" dirty="0" err="1" smtClean="0">
                <a:latin typeface="Arial" pitchFamily="34" charset="0"/>
                <a:cs typeface="Arial" pitchFamily="34" charset="0"/>
              </a:rPr>
              <a:t>Platform,Software,Infrastructure</a:t>
            </a:r>
            <a:endParaRPr lang="en-US" sz="1000" b="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Question 2: Private Cloud</a:t>
            </a:r>
          </a:p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Question 3:Infrastructure as a Service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7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Cloud can have any of the four types of access:</a:t>
            </a:r>
          </a:p>
          <a:p>
            <a:r>
              <a:rPr lang="en-US" sz="10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Private Cloud: 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Here</a:t>
            </a:r>
            <a:r>
              <a:rPr lang="en-US" sz="10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 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computing resources are deployed for one particular organization.  This method is more used for intra-business interactions.  Where the computing resources can be governed, owned and operated by the same organization.</a:t>
            </a:r>
          </a:p>
          <a:p>
            <a:r>
              <a:rPr lang="en-US" sz="10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Community Cloud: 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Here</a:t>
            </a:r>
            <a:r>
              <a:rPr lang="en-US" sz="10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 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computing resources are provided for a community and organizations. </a:t>
            </a:r>
          </a:p>
          <a:p>
            <a:r>
              <a:rPr lang="en-US" sz="10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Public Cloud: 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This type of cloud is used usually for B2C (Business to Consumer) type interactions.  Here the computing resource is owned, governed and operated by government, an academic or business organization. </a:t>
            </a:r>
          </a:p>
          <a:p>
            <a:r>
              <a:rPr lang="en-US" sz="10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Hybrid Cloud: 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This type of cloud can be used for both type of interactions -  B2B (Business to Business) or B2C ( Business to Consumer). This deployment method is called hybrid cloud as the computing resources are bound together by different clouds.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8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6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IaaS</a:t>
            </a:r>
            <a:r>
              <a:rPr lang="en-US" sz="10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(Infrastructure as a service) 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is a complete package for computing. For small scale businesses who are looking for cutting cost on IT infrastructure, IaaS is one of the solutions. Annually a lot of money is spent in maintenance and buying new components like hard-drives, network connections, external storage device etc. which a business owner could have saved for other expenses by using IaaS.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75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PaaS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services are constantly updated &amp; new features added. Software developers, web developers and business can benefit from </a:t>
            </a:r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PaaS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It provides platform to support application development. It includes software support and management services, storage, networking, deploying, testing, collaborating, hosting and maintaining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9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Traditionally, software application needed to be purchased upfront &amp;then installed it onto your computer</a:t>
            </a:r>
          </a:p>
          <a:p>
            <a:r>
              <a:rPr lang="en-US" dirty="0" smtClean="0"/>
              <a:t>SaaS users on the other hand, instead of purchasing the software subscribes to it, usually on monthly </a:t>
            </a:r>
            <a:r>
              <a:rPr lang="en-US" dirty="0" err="1" smtClean="0"/>
              <a:t>basisvia</a:t>
            </a:r>
            <a:r>
              <a:rPr lang="en-US" dirty="0" smtClean="0"/>
              <a:t> internet.</a:t>
            </a: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Many important tasks like accounting, sales, invoicing and planning all can be performed using SaaS.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61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garwaljay/cloud-computing-simple-ppt-4156162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DevOps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</a:t>
            </a:r>
            <a:r>
              <a:rPr lang="en-US" altLang="en-US" sz="2000" dirty="0" smtClean="0"/>
              <a:t>esson 02 </a:t>
            </a:r>
            <a:r>
              <a:rPr lang="en-US" altLang="en-US" sz="2000" dirty="0"/>
              <a:t>Introduction to </a:t>
            </a:r>
            <a:r>
              <a:rPr lang="en-US" altLang="en-US" sz="2000" dirty="0" smtClean="0"/>
              <a:t>Cloud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2.4</a:t>
            </a:r>
            <a:r>
              <a:rPr lang="en-US" sz="1200" dirty="0"/>
              <a:t>: Cloud Computing Services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Platform as a Service(</a:t>
            </a:r>
            <a:r>
              <a:rPr lang="en-US" dirty="0" err="1"/>
              <a:t>PaaS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To </a:t>
            </a:r>
            <a:r>
              <a:rPr lang="en-US" dirty="0"/>
              <a:t>understand in a simple terms, </a:t>
            </a:r>
            <a:r>
              <a:rPr lang="en-US" dirty="0" smtClean="0"/>
              <a:t>compare </a:t>
            </a:r>
            <a:r>
              <a:rPr lang="en-US" dirty="0"/>
              <a:t>this with painting a picture, where you are provided with paint colors, different paint brushes and paper by your school teacher and you just have to draw a beautiful picture using those tools. 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" y="2926080"/>
            <a:ext cx="6163056" cy="318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2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2.4</a:t>
            </a:r>
            <a:r>
              <a:rPr lang="en-US" sz="1200" dirty="0"/>
              <a:t>: Cloud Computing Services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</a:t>
            </a:r>
            <a:r>
              <a:rPr lang="en-US" dirty="0" smtClean="0"/>
              <a:t>as a Service(SaaS)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SaaS </a:t>
            </a:r>
            <a:r>
              <a:rPr lang="en-US" dirty="0" smtClean="0"/>
              <a:t>model allows to use software applications as a service to end users</a:t>
            </a:r>
          </a:p>
          <a:p>
            <a:r>
              <a:rPr lang="en-US" dirty="0" smtClean="0"/>
              <a:t>Here the applications </a:t>
            </a:r>
            <a:r>
              <a:rPr lang="en-US" dirty="0"/>
              <a:t>are hosted by a vendor or service provider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and are made </a:t>
            </a:r>
            <a:r>
              <a:rPr lang="en-US" dirty="0"/>
              <a:t>available to customers over a network (internet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Anyone </a:t>
            </a:r>
            <a:r>
              <a:rPr lang="en-US" dirty="0"/>
              <a:t>who needs an access to a particular piece of software can be </a:t>
            </a:r>
            <a:r>
              <a:rPr lang="en-US" dirty="0" smtClean="0"/>
              <a:t>subscribed </a:t>
            </a:r>
            <a:r>
              <a:rPr lang="en-US" dirty="0"/>
              <a:t>as a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SaaS </a:t>
            </a:r>
            <a:r>
              <a:rPr lang="en-US" dirty="0"/>
              <a:t>is compatible with all internet enabled </a:t>
            </a:r>
            <a:r>
              <a:rPr lang="en-US" dirty="0" smtClean="0"/>
              <a:t>devices.</a:t>
            </a:r>
          </a:p>
          <a:p>
            <a:pPr marL="1746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2.4</a:t>
            </a:r>
            <a:r>
              <a:rPr lang="en-US" sz="1200" dirty="0"/>
              <a:t>: Cloud Computing Services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Examples </a:t>
            </a:r>
            <a:r>
              <a:rPr lang="en-US" dirty="0" smtClean="0"/>
              <a:t>of Cloud Computing Services</a:t>
            </a:r>
            <a:endParaRPr lang="en-US" dirty="0"/>
          </a:p>
        </p:txBody>
      </p:sp>
      <p:pic>
        <p:nvPicPr>
          <p:cNvPr id="4" name="Picture 6" descr="Image result for Iaas exampl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1268362"/>
            <a:ext cx="8362335" cy="480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6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2.4</a:t>
            </a:r>
            <a:r>
              <a:rPr lang="en-US" sz="1200" dirty="0"/>
              <a:t>: Cloud Computing Services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Examples of Cloud Computing Services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9" y="1484277"/>
            <a:ext cx="8375904" cy="46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6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2</a:t>
            </a:r>
            <a:r>
              <a:rPr lang="en-US" sz="1200" dirty="0" smtClean="0"/>
              <a:t>.5: Advantages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Advantages </a:t>
            </a:r>
            <a:r>
              <a:rPr lang="en-US" dirty="0" smtClean="0"/>
              <a:t>of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Lower computer cost</a:t>
            </a:r>
          </a:p>
          <a:p>
            <a:r>
              <a:rPr lang="en-US" dirty="0" smtClean="0"/>
              <a:t> Improved performance</a:t>
            </a:r>
          </a:p>
          <a:p>
            <a:r>
              <a:rPr lang="en-US" dirty="0" smtClean="0"/>
              <a:t> Reduced software costs</a:t>
            </a:r>
          </a:p>
          <a:p>
            <a:r>
              <a:rPr lang="en-US" dirty="0"/>
              <a:t> </a:t>
            </a:r>
            <a:r>
              <a:rPr lang="en-US" dirty="0" smtClean="0"/>
              <a:t>Instant software updates</a:t>
            </a:r>
          </a:p>
          <a:p>
            <a:r>
              <a:rPr lang="en-US" dirty="0"/>
              <a:t> </a:t>
            </a:r>
            <a:r>
              <a:rPr lang="en-US" dirty="0" smtClean="0"/>
              <a:t>Fewer Maintenance issues</a:t>
            </a:r>
          </a:p>
          <a:p>
            <a:r>
              <a:rPr lang="en-US" dirty="0"/>
              <a:t> </a:t>
            </a:r>
            <a:r>
              <a:rPr lang="en-US" dirty="0" smtClean="0"/>
              <a:t>Unlimited storage capacity</a:t>
            </a:r>
          </a:p>
          <a:p>
            <a:r>
              <a:rPr lang="en-US" dirty="0"/>
              <a:t> </a:t>
            </a:r>
            <a:r>
              <a:rPr lang="en-US" dirty="0" smtClean="0"/>
              <a:t>Increased data reliability</a:t>
            </a:r>
          </a:p>
          <a:p>
            <a:r>
              <a:rPr lang="en-US" dirty="0"/>
              <a:t> </a:t>
            </a:r>
            <a:r>
              <a:rPr lang="en-US" dirty="0" smtClean="0"/>
              <a:t>Universal document access</a:t>
            </a:r>
          </a:p>
          <a:p>
            <a:r>
              <a:rPr lang="en-US" dirty="0"/>
              <a:t> </a:t>
            </a:r>
            <a:r>
              <a:rPr lang="en-US" dirty="0" smtClean="0"/>
              <a:t>Latest version availability</a:t>
            </a:r>
          </a:p>
          <a:p>
            <a:r>
              <a:rPr lang="en-US" dirty="0"/>
              <a:t> </a:t>
            </a:r>
            <a:r>
              <a:rPr lang="en-US" dirty="0" smtClean="0"/>
              <a:t>Easier group collaboration</a:t>
            </a:r>
          </a:p>
          <a:p>
            <a:r>
              <a:rPr lang="en-US" dirty="0" smtClean="0"/>
              <a:t> Device independence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2.6: Disadvantages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Disadvantages </a:t>
            </a:r>
            <a:r>
              <a:rPr lang="en-US" dirty="0" smtClean="0"/>
              <a:t>of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Requires a constant </a:t>
            </a:r>
            <a:r>
              <a:rPr lang="en-US" dirty="0"/>
              <a:t>I</a:t>
            </a:r>
            <a:r>
              <a:rPr lang="en-US" dirty="0" smtClean="0"/>
              <a:t>nternet connection</a:t>
            </a:r>
          </a:p>
          <a:p>
            <a:r>
              <a:rPr lang="en-US" dirty="0"/>
              <a:t> </a:t>
            </a:r>
            <a:r>
              <a:rPr lang="en-US" dirty="0" smtClean="0"/>
              <a:t>Does not work well with low-speed connections</a:t>
            </a:r>
          </a:p>
          <a:p>
            <a:r>
              <a:rPr lang="en-US" dirty="0"/>
              <a:t> </a:t>
            </a:r>
            <a:r>
              <a:rPr lang="en-US" dirty="0" smtClean="0"/>
              <a:t>Features might be limited</a:t>
            </a:r>
          </a:p>
          <a:p>
            <a:r>
              <a:rPr lang="en-US" dirty="0"/>
              <a:t> </a:t>
            </a:r>
            <a:r>
              <a:rPr lang="en-US" dirty="0" smtClean="0"/>
              <a:t>Can be slow</a:t>
            </a:r>
          </a:p>
          <a:p>
            <a:r>
              <a:rPr lang="en-US" dirty="0"/>
              <a:t> </a:t>
            </a:r>
            <a:r>
              <a:rPr lang="en-US" dirty="0" smtClean="0"/>
              <a:t>Stored data can be lost</a:t>
            </a:r>
          </a:p>
          <a:p>
            <a:r>
              <a:rPr lang="en-US" dirty="0"/>
              <a:t> </a:t>
            </a:r>
            <a:r>
              <a:rPr lang="en-US" dirty="0" smtClean="0"/>
              <a:t>Stored data might not be secure</a:t>
            </a:r>
          </a:p>
        </p:txBody>
      </p:sp>
    </p:spTree>
    <p:extLst>
      <p:ext uri="{BB962C8B-B14F-4D97-AF65-F5344CB8AC3E}">
        <p14:creationId xmlns:p14="http://schemas.microsoft.com/office/powerpoint/2010/main" val="132627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2.7: Cloud Storage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Cloud </a:t>
            </a:r>
            <a:r>
              <a:rPr lang="en-US" dirty="0" smtClean="0"/>
              <a:t>Storage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" y="1535906"/>
            <a:ext cx="8302752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8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2.7</a:t>
            </a:r>
            <a:r>
              <a:rPr lang="en-US" sz="1200" dirty="0"/>
              <a:t>: Cloud Storage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Cloud </a:t>
            </a:r>
            <a:r>
              <a:rPr lang="en-US" dirty="0" smtClean="0"/>
              <a:t>Storage</a:t>
            </a:r>
            <a:endParaRPr lang="en-US" dirty="0"/>
          </a:p>
        </p:txBody>
      </p:sp>
      <p:pic>
        <p:nvPicPr>
          <p:cNvPr id="27652" name="Picture 4" descr="D:\DevOps\cc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" y="1499616"/>
            <a:ext cx="7828227" cy="453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8640" y="5702731"/>
            <a:ext cx="8595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www.slideshare.net/Agarwaljay/cloud-computing-simple-ppt-41561620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2.8: DevOps and Cloud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DevOps </a:t>
            </a:r>
            <a:r>
              <a:rPr lang="en-US" dirty="0" smtClean="0"/>
              <a:t>and Cloud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As DevOps and cloud become the primary way to build and deploy </a:t>
            </a:r>
            <a:r>
              <a:rPr lang="en-US" dirty="0" smtClean="0"/>
              <a:t>software, the below table shows the necessary changes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1506" name="Picture 2" descr="D:\DevOp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5" y="2492477"/>
            <a:ext cx="8067368" cy="36576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5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2.8</a:t>
            </a:r>
            <a:r>
              <a:rPr lang="en-US" sz="1200" dirty="0"/>
              <a:t>: DevOps and Cloud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DevOps </a:t>
            </a:r>
            <a:r>
              <a:rPr lang="en-US" dirty="0" smtClean="0"/>
              <a:t>and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DevOps </a:t>
            </a:r>
            <a:r>
              <a:rPr lang="en-US" dirty="0"/>
              <a:t>is about streamlining development so user requirements can quickly make it into application production, while the cloud offers automated provisioning and scaling to accommodate application </a:t>
            </a:r>
            <a:r>
              <a:rPr lang="en-US" dirty="0" smtClean="0"/>
              <a:t>changes</a:t>
            </a:r>
          </a:p>
          <a:p>
            <a:r>
              <a:rPr lang="en-US" dirty="0"/>
              <a:t> </a:t>
            </a:r>
            <a:r>
              <a:rPr lang="en-US" dirty="0" smtClean="0"/>
              <a:t>We can </a:t>
            </a:r>
            <a:r>
              <a:rPr lang="en-US" dirty="0"/>
              <a:t>reap huge benefits from leveraging DevOps in conjunction with cloud-based </a:t>
            </a:r>
            <a:r>
              <a:rPr lang="en-US" dirty="0" smtClean="0"/>
              <a:t>platforms</a:t>
            </a:r>
          </a:p>
          <a:p>
            <a:r>
              <a:rPr lang="en-US" dirty="0" smtClean="0"/>
              <a:t>This </a:t>
            </a:r>
            <a:r>
              <a:rPr lang="en-US" dirty="0"/>
              <a:t>potent combination can enhance agility and time to market, as well as greatly reduce operating </a:t>
            </a:r>
            <a:r>
              <a:rPr lang="en-US" dirty="0" smtClean="0"/>
              <a:t>costs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5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understand the following topics:</a:t>
            </a:r>
          </a:p>
          <a:p>
            <a:pPr lvl="1"/>
            <a:r>
              <a:rPr lang="en-US" dirty="0" smtClean="0"/>
              <a:t> What is Cloud</a:t>
            </a:r>
          </a:p>
          <a:p>
            <a:pPr lvl="1"/>
            <a:r>
              <a:rPr lang="en-US" dirty="0" smtClean="0"/>
              <a:t>What is Cloud Computing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Deployment Models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Cloud Computing Services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Advantages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Disadvantages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Cloud Storage</a:t>
            </a:r>
          </a:p>
          <a:p>
            <a:pPr lvl="1"/>
            <a:r>
              <a:rPr lang="en-US" dirty="0"/>
              <a:t> DevOps and Cloud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6189" lvl="1" indent="-166189">
              <a:buClr>
                <a:schemeClr val="accent5"/>
              </a:buClr>
            </a:pPr>
            <a:r>
              <a:rPr lang="en-US" dirty="0" smtClean="0"/>
              <a:t>Cloud </a:t>
            </a:r>
            <a:r>
              <a:rPr lang="en-US" dirty="0"/>
              <a:t>provides us a means by which we can access the applications as utilities, over the internet </a:t>
            </a:r>
            <a:endParaRPr lang="en-US" dirty="0" smtClean="0"/>
          </a:p>
          <a:p>
            <a:pPr marL="166189" lvl="1" indent="-166189">
              <a:buClr>
                <a:schemeClr val="accent5"/>
              </a:buClr>
            </a:pPr>
            <a:r>
              <a:rPr lang="en-US" dirty="0"/>
              <a:t> Cloud Computing refers to manipulating,configuring,and accessing the applications </a:t>
            </a:r>
            <a:r>
              <a:rPr lang="en-US" dirty="0" smtClean="0"/>
              <a:t>online</a:t>
            </a:r>
          </a:p>
          <a:p>
            <a:pPr marL="166189" lvl="1" indent="-166189">
              <a:buClr>
                <a:schemeClr val="accent5"/>
              </a:buClr>
            </a:pPr>
            <a:r>
              <a:rPr lang="en-US" dirty="0" smtClean="0"/>
              <a:t> Private Cloud, Community Cloud, Public  Cloud and Hybrid Cloud are the four types of deployment models</a:t>
            </a:r>
          </a:p>
          <a:p>
            <a:pPr marL="166189" lvl="1" indent="-166189">
              <a:buClr>
                <a:schemeClr val="accent5"/>
              </a:buClr>
            </a:pPr>
            <a:r>
              <a:rPr lang="en-US" dirty="0"/>
              <a:t> </a:t>
            </a:r>
            <a:r>
              <a:rPr lang="en-US" dirty="0" smtClean="0"/>
              <a:t>SaaS,Paas and IaaS are the 3 major Cloud Computing services</a:t>
            </a:r>
            <a:endParaRPr lang="en-US" dirty="0"/>
          </a:p>
          <a:p>
            <a:pPr marL="166189" lvl="1" indent="-166189">
              <a:buClr>
                <a:schemeClr val="accent5"/>
              </a:buClr>
            </a:pPr>
            <a:endParaRPr lang="en-US" dirty="0" smtClean="0"/>
          </a:p>
          <a:p>
            <a:pPr marL="0" lvl="1" indent="0">
              <a:buClr>
                <a:schemeClr val="accent5"/>
              </a:buCl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Question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Cloud Service consists of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Platform, Software,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/>
              <a:t> Software, Hardware,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/>
              <a:t> Platform, Hardware, Infrastructure</a:t>
            </a:r>
          </a:p>
          <a:p>
            <a:r>
              <a:rPr lang="en-US" dirty="0" smtClean="0"/>
              <a:t>The _________ Cloud  allows systems and services to be accessible within an organization</a:t>
            </a:r>
          </a:p>
          <a:p>
            <a:pPr lvl="1"/>
            <a:r>
              <a:rPr lang="en-US" dirty="0" smtClean="0"/>
              <a:t> Private Cloud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Public Cloud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Hybrid Cloud</a:t>
            </a:r>
          </a:p>
          <a:p>
            <a:r>
              <a:rPr lang="en-US" dirty="0" smtClean="0"/>
              <a:t>Amazon Web Services is a ________ type of cloud computing distribution model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as a </a:t>
            </a:r>
            <a:r>
              <a:rPr lang="en-US" dirty="0" smtClean="0"/>
              <a:t>Service</a:t>
            </a:r>
          </a:p>
          <a:p>
            <a:pPr lvl="1"/>
            <a:r>
              <a:rPr lang="en-US" dirty="0"/>
              <a:t> Platform as a </a:t>
            </a:r>
            <a:r>
              <a:rPr lang="en-US" dirty="0" smtClean="0"/>
              <a:t>Service</a:t>
            </a:r>
          </a:p>
          <a:p>
            <a:pPr lvl="1"/>
            <a:r>
              <a:rPr lang="en-US" dirty="0"/>
              <a:t> Infrastructure as a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2</a:t>
            </a:r>
            <a:r>
              <a:rPr lang="en-US" sz="1200" dirty="0" smtClean="0"/>
              <a:t>.1: What is Cloud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What is Cloud ?</a:t>
            </a:r>
          </a:p>
          <a:p>
            <a:pPr lvl="1"/>
            <a:r>
              <a:rPr lang="en-US" dirty="0" smtClean="0"/>
              <a:t>Cloud provides us a means by which we can access the applications as utilities, over the internet </a:t>
            </a:r>
          </a:p>
          <a:p>
            <a:pPr lvl="1"/>
            <a:r>
              <a:rPr lang="en-US" dirty="0"/>
              <a:t>The term cloud refers to a </a:t>
            </a:r>
            <a:r>
              <a:rPr lang="en-US" b="1" dirty="0"/>
              <a:t>Network</a:t>
            </a:r>
            <a:r>
              <a:rPr lang="en-US" dirty="0"/>
              <a:t> or </a:t>
            </a:r>
            <a:r>
              <a:rPr lang="en-US" b="1" dirty="0"/>
              <a:t>Internet</a:t>
            </a:r>
          </a:p>
          <a:p>
            <a:pPr lvl="1"/>
            <a:r>
              <a:rPr lang="en-US" dirty="0"/>
              <a:t>Cloud is something which is present at remote location </a:t>
            </a:r>
          </a:p>
          <a:p>
            <a:pPr lvl="1"/>
            <a:r>
              <a:rPr lang="en-US" dirty="0" smtClean="0"/>
              <a:t>E.g. Yahoo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!, </a:t>
            </a:r>
            <a:r>
              <a:rPr lang="en-US" b="1" dirty="0" smtClean="0">
                <a:solidFill>
                  <a:srgbClr val="C00000"/>
                </a:solidFill>
              </a:rPr>
              <a:t>GMail,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Hotmail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,</a:t>
            </a:r>
            <a:r>
              <a:rPr lang="en-US" b="1" dirty="0" smtClean="0">
                <a:solidFill>
                  <a:schemeClr val="accent2"/>
                </a:solidFill>
              </a:rPr>
              <a:t>WAN,LAN,VPN</a:t>
            </a:r>
            <a:r>
              <a:rPr lang="en-US" dirty="0" smtClean="0"/>
              <a:t>–</a:t>
            </a:r>
          </a:p>
          <a:p>
            <a:pPr marL="174625" lvl="1" indent="0">
              <a:buNone/>
            </a:pPr>
            <a:endParaRPr lang="en-US" dirty="0" smtClean="0"/>
          </a:p>
          <a:p>
            <a:pPr lvl="2"/>
            <a:r>
              <a:rPr lang="en-US" b="1" i="1" dirty="0" smtClean="0"/>
              <a:t>Instead of running an e-mail program on our computer, we log in to a Web e-mail account remotely. </a:t>
            </a:r>
          </a:p>
          <a:p>
            <a:pPr lvl="2"/>
            <a:r>
              <a:rPr lang="en-US" b="1" i="1" dirty="0" smtClean="0"/>
              <a:t>The software and storage for our account doesn’t exist on our computer – </a:t>
            </a:r>
          </a:p>
          <a:p>
            <a:pPr lvl="2"/>
            <a:r>
              <a:rPr lang="en-US" b="1" i="1" dirty="0" smtClean="0"/>
              <a:t>it’s on the service’s computer cloud.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695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2.2: </a:t>
            </a:r>
            <a:r>
              <a:rPr lang="en-US" sz="1200" dirty="0"/>
              <a:t>What is </a:t>
            </a:r>
            <a:r>
              <a:rPr lang="en-US" sz="1200" dirty="0" smtClean="0"/>
              <a:t>Cloud Computing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Cloud Computing ?</a:t>
            </a:r>
          </a:p>
          <a:p>
            <a:pPr lvl="1"/>
            <a:r>
              <a:rPr lang="en-US" dirty="0" smtClean="0"/>
              <a:t>Cloud Computing refers to manipulating,configuring,and accessing the applications online.</a:t>
            </a:r>
          </a:p>
          <a:p>
            <a:pPr lvl="1"/>
            <a:r>
              <a:rPr lang="en-US" dirty="0" smtClean="0"/>
              <a:t>It offers online data storage, infrastructure and application.</a:t>
            </a:r>
            <a:endParaRPr lang="en-US" dirty="0"/>
          </a:p>
          <a:p>
            <a:pPr lvl="1"/>
            <a:r>
              <a:rPr lang="en-US" dirty="0" smtClean="0"/>
              <a:t>Cloud Computing is both a combination of software and hardware based computing resources delivered as a network service.</a:t>
            </a:r>
          </a:p>
          <a:p>
            <a:pPr lvl="1"/>
            <a:endParaRPr lang="en-US" dirty="0"/>
          </a:p>
          <a:p>
            <a:pPr marL="1746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2</a:t>
            </a:r>
            <a:r>
              <a:rPr lang="en-US" sz="1200" dirty="0" smtClean="0"/>
              <a:t>.3: Deployment Models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Deployment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models define the type of access to cloud, i.e. how the cloud is located?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3035" y="1996226"/>
            <a:ext cx="6053071" cy="399245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2251656" y="4494727"/>
            <a:ext cx="1859924" cy="1313645"/>
          </a:xfrm>
          <a:prstGeom prst="clou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Hybrid Cloud</a:t>
            </a:r>
          </a:p>
        </p:txBody>
      </p:sp>
      <p:sp>
        <p:nvSpPr>
          <p:cNvPr id="11" name="Cloud 10"/>
          <p:cNvSpPr/>
          <p:nvPr/>
        </p:nvSpPr>
        <p:spPr>
          <a:xfrm>
            <a:off x="4111581" y="3794975"/>
            <a:ext cx="2765737" cy="1446725"/>
          </a:xfrm>
          <a:prstGeom prst="clou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Community Cloud</a:t>
            </a:r>
          </a:p>
        </p:txBody>
      </p:sp>
      <p:sp>
        <p:nvSpPr>
          <p:cNvPr id="12" name="Cloud 11"/>
          <p:cNvSpPr/>
          <p:nvPr/>
        </p:nvSpPr>
        <p:spPr>
          <a:xfrm>
            <a:off x="1226712" y="2972873"/>
            <a:ext cx="2049888" cy="1313645"/>
          </a:xfrm>
          <a:prstGeom prst="clou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Public Cloud</a:t>
            </a:r>
          </a:p>
        </p:txBody>
      </p:sp>
      <p:sp>
        <p:nvSpPr>
          <p:cNvPr id="13" name="Cloud 12"/>
          <p:cNvSpPr/>
          <p:nvPr/>
        </p:nvSpPr>
        <p:spPr>
          <a:xfrm>
            <a:off x="3623256" y="2481331"/>
            <a:ext cx="1961882" cy="1313645"/>
          </a:xfrm>
          <a:prstGeom prst="clou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Private Cloud</a:t>
            </a:r>
          </a:p>
        </p:txBody>
      </p:sp>
    </p:spTree>
    <p:extLst>
      <p:ext uri="{BB962C8B-B14F-4D97-AF65-F5344CB8AC3E}">
        <p14:creationId xmlns:p14="http://schemas.microsoft.com/office/powerpoint/2010/main" val="37911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2.3</a:t>
            </a:r>
            <a:r>
              <a:rPr lang="en-US" sz="1200" dirty="0"/>
              <a:t>: Deployment Models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Deployment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different cloud models	</a:t>
            </a: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Private 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Cloud: 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Private Cloud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llows systems and services to be accessible within an organization. It offers increased security because of it’s private nature</a:t>
            </a: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Community Cloud: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Community Cloud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llows systems and services to be accessible by group of organizations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 Cloud: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Public Cloud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llows the systems and services to be easily accessible to the general public. Public cloud may be less secure because of it’s openness. </a:t>
            </a: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Hybrid Cloud: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Hybrid Cloud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a mixture of public and private cloud.However,the critical activities are performed using private cloud while non-critical activities are performed using public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2.4: Cloud Computing Services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Cloud </a:t>
            </a:r>
            <a:r>
              <a:rPr lang="en-US" dirty="0" smtClean="0"/>
              <a:t>Computing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7"/>
            <a:ext cx="8845484" cy="4611066"/>
          </a:xfrm>
        </p:spPr>
        <p:txBody>
          <a:bodyPr/>
          <a:lstStyle/>
          <a:p>
            <a:r>
              <a:rPr lang="en-US" dirty="0"/>
              <a:t>The three major Cloud Computing Offerings </a:t>
            </a:r>
            <a:r>
              <a:rPr lang="en-US" dirty="0" smtClean="0"/>
              <a:t>are	</a:t>
            </a:r>
            <a:endParaRPr lang="en-US" dirty="0"/>
          </a:p>
          <a:p>
            <a:pPr lvl="1"/>
            <a:r>
              <a:rPr lang="en-US" dirty="0"/>
              <a:t>Software as a Service (SaaS)</a:t>
            </a:r>
          </a:p>
          <a:p>
            <a:pPr lvl="1"/>
            <a:r>
              <a:rPr lang="en-US" dirty="0"/>
              <a:t>Platform as a Service (PaaS)</a:t>
            </a:r>
          </a:p>
          <a:p>
            <a:pPr lvl="1"/>
            <a:r>
              <a:rPr lang="en-US" dirty="0"/>
              <a:t>Infrastructure as a Service (IaaS</a:t>
            </a:r>
            <a:r>
              <a:rPr lang="en-US" dirty="0" smtClean="0"/>
              <a:t>)</a:t>
            </a:r>
          </a:p>
          <a:p>
            <a:pPr marL="174625" lvl="1" indent="0">
              <a:buNone/>
            </a:pPr>
            <a:r>
              <a:rPr lang="en-US" b="1" dirty="0"/>
              <a:t> </a:t>
            </a:r>
            <a:endParaRPr lang="en-US" b="1" dirty="0" smtClean="0"/>
          </a:p>
          <a:p>
            <a:pPr marL="174625" lvl="1" indent="0">
              <a:buNone/>
            </a:pPr>
            <a:endParaRPr lang="en-US" b="1" dirty="0"/>
          </a:p>
          <a:p>
            <a:pPr marL="174625" lvl="1" indent="0">
              <a:buNone/>
            </a:pPr>
            <a:endParaRPr lang="en-US" b="1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06" y="3023419"/>
            <a:ext cx="6607278" cy="308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8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2.4</a:t>
            </a:r>
            <a:r>
              <a:rPr lang="en-US" sz="1200" dirty="0"/>
              <a:t>: Cloud Computing Services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Infrastructure </a:t>
            </a:r>
            <a:r>
              <a:rPr lang="en-US" dirty="0" smtClean="0"/>
              <a:t>as Service(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 </a:t>
            </a:r>
            <a:r>
              <a:rPr lang="en-US" dirty="0"/>
              <a:t>provides access to computing resources in a virtualized environment </a:t>
            </a:r>
            <a:r>
              <a:rPr lang="en-US" b="1" dirty="0"/>
              <a:t>“the cloud” </a:t>
            </a:r>
            <a:r>
              <a:rPr lang="en-US" dirty="0"/>
              <a:t>on </a:t>
            </a:r>
            <a:r>
              <a:rPr lang="en-US" dirty="0" smtClean="0"/>
              <a:t>internet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It </a:t>
            </a:r>
            <a:r>
              <a:rPr lang="en-US" dirty="0"/>
              <a:t>provides computing infrastructure like virtual server space, network connections, bandwidth, load balancers and IP addresses</a:t>
            </a:r>
          </a:p>
        </p:txBody>
      </p:sp>
    </p:spTree>
    <p:extLst>
      <p:ext uri="{BB962C8B-B14F-4D97-AF65-F5344CB8AC3E}">
        <p14:creationId xmlns:p14="http://schemas.microsoft.com/office/powerpoint/2010/main" val="3465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2.4</a:t>
            </a:r>
            <a:r>
              <a:rPr lang="en-US" sz="1200" dirty="0"/>
              <a:t>: Cloud Computing Services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Platform </a:t>
            </a:r>
            <a:r>
              <a:rPr lang="en-US" dirty="0" smtClean="0"/>
              <a:t>as a Service(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 </a:t>
            </a:r>
            <a:r>
              <a:rPr lang="en-US" dirty="0"/>
              <a:t>provides a platform and environment to allow developers to build applications and </a:t>
            </a:r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 This </a:t>
            </a:r>
            <a:r>
              <a:rPr lang="en-US" dirty="0"/>
              <a:t>service is hosted in the cloud and accessed by the users via I</a:t>
            </a:r>
            <a:r>
              <a:rPr lang="en-US" dirty="0" smtClean="0"/>
              <a:t>nternet</a:t>
            </a:r>
          </a:p>
          <a:p>
            <a:r>
              <a:rPr lang="en-US" dirty="0"/>
              <a:t> </a:t>
            </a:r>
            <a:r>
              <a:rPr lang="en-US" dirty="0" smtClean="0"/>
              <a:t>It provides all of the facilities required to support the complete life cycle of building and delivering web applications and services entirely from the internet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Props1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a85eb2a3-840f-4054-86f6-d41d0c1cba4b"/>
    <ds:schemaRef ds:uri="952a6df7-b138-4f89-9bc4-e7a874ea32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5238</TotalTime>
  <Words>914</Words>
  <Application>Microsoft Office PowerPoint</Application>
  <PresentationFormat>On-screen Show (4:3)</PresentationFormat>
  <Paragraphs>132</Paragraphs>
  <Slides>21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2_Corporate Presentation Template (4x3 - Normal)</vt:lpstr>
      <vt:lpstr>think-cell Slide</vt:lpstr>
      <vt:lpstr>DevOps</vt:lpstr>
      <vt:lpstr>Lesson Objectives</vt:lpstr>
      <vt:lpstr>2.1: What is Cloud Introduction</vt:lpstr>
      <vt:lpstr>2.2: What is Cloud Computing Cloud Computing</vt:lpstr>
      <vt:lpstr>2.3: Deployment Models Deployment Models</vt:lpstr>
      <vt:lpstr>2.3: Deployment Models Deployment Models</vt:lpstr>
      <vt:lpstr>2.4: Cloud Computing Services Cloud Computing Services</vt:lpstr>
      <vt:lpstr>2.4: Cloud Computing Services Infrastructure as Service(IaaS)</vt:lpstr>
      <vt:lpstr>2.4: Cloud Computing Services Platform as a Service(PaaS)</vt:lpstr>
      <vt:lpstr>2.4: Cloud Computing Services Platform as a Service(PaaS)</vt:lpstr>
      <vt:lpstr>2.4: Cloud Computing Services Software as a Service(SaaS)</vt:lpstr>
      <vt:lpstr>2.4: Cloud Computing Services Examples of Cloud Computing Services</vt:lpstr>
      <vt:lpstr>2.4: Cloud Computing Services Examples of Cloud Computing Services</vt:lpstr>
      <vt:lpstr>2.5: Advantages Advantages of Cloud</vt:lpstr>
      <vt:lpstr>2.6: Disadvantages Disadvantages of Cloud</vt:lpstr>
      <vt:lpstr>2.7: Cloud Storage Cloud Storage</vt:lpstr>
      <vt:lpstr>2.7: Cloud Storage Cloud Storage</vt:lpstr>
      <vt:lpstr>2.8: DevOps and Cloud DevOps and Cloud </vt:lpstr>
      <vt:lpstr>2.8: DevOps and Cloud DevOps and Cloud</vt:lpstr>
      <vt:lpstr>Summary</vt:lpstr>
      <vt:lpstr>Review Question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Kulkarni, Zainab</cp:lastModifiedBy>
  <cp:revision>252</cp:revision>
  <dcterms:created xsi:type="dcterms:W3CDTF">2012-05-18T02:59:15Z</dcterms:created>
  <dcterms:modified xsi:type="dcterms:W3CDTF">2017-03-21T03:44:38Z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</Properties>
</file>