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9"/>
  </p:notesMasterIdLst>
  <p:handoutMasterIdLst>
    <p:handoutMasterId r:id="rId40"/>
  </p:handoutMasterIdLst>
  <p:sldIdLst>
    <p:sldId id="265" r:id="rId5"/>
    <p:sldId id="259" r:id="rId6"/>
    <p:sldId id="280" r:id="rId7"/>
    <p:sldId id="299" r:id="rId8"/>
    <p:sldId id="298" r:id="rId9"/>
    <p:sldId id="300" r:id="rId10"/>
    <p:sldId id="301" r:id="rId11"/>
    <p:sldId id="302" r:id="rId12"/>
    <p:sldId id="306" r:id="rId13"/>
    <p:sldId id="307" r:id="rId14"/>
    <p:sldId id="303" r:id="rId15"/>
    <p:sldId id="304" r:id="rId16"/>
    <p:sldId id="308" r:id="rId17"/>
    <p:sldId id="310" r:id="rId18"/>
    <p:sldId id="309" r:id="rId19"/>
    <p:sldId id="311" r:id="rId20"/>
    <p:sldId id="312" r:id="rId21"/>
    <p:sldId id="313" r:id="rId22"/>
    <p:sldId id="314" r:id="rId23"/>
    <p:sldId id="315" r:id="rId24"/>
    <p:sldId id="317" r:id="rId25"/>
    <p:sldId id="316" r:id="rId26"/>
    <p:sldId id="318" r:id="rId27"/>
    <p:sldId id="319" r:id="rId28"/>
    <p:sldId id="320" r:id="rId29"/>
    <p:sldId id="323" r:id="rId30"/>
    <p:sldId id="322" r:id="rId31"/>
    <p:sldId id="324" r:id="rId32"/>
    <p:sldId id="325" r:id="rId33"/>
    <p:sldId id="292" r:id="rId34"/>
    <p:sldId id="293" r:id="rId35"/>
    <p:sldId id="294" r:id="rId36"/>
    <p:sldId id="295" r:id="rId37"/>
    <p:sldId id="32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027" autoAdjust="0"/>
  </p:normalViewPr>
  <p:slideViewPr>
    <p:cSldViewPr snapToGrid="0" showGuides="1">
      <p:cViewPr varScale="1">
        <p:scale>
          <a:sx n="66" d="100"/>
          <a:sy n="66" d="100"/>
        </p:scale>
        <p:origin x="1252" y="48"/>
      </p:cViewPr>
      <p:guideLst>
        <p:guide orient="horz" pos="2160"/>
        <p:guide pos="249"/>
      </p:guideLst>
    </p:cSldViewPr>
  </p:slideViewPr>
  <p:outlineViewPr>
    <p:cViewPr>
      <p:scale>
        <a:sx n="33" d="100"/>
        <a:sy n="33" d="100"/>
      </p:scale>
      <p:origin x="0" y="-474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852" y="-1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56790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dirty="0"/>
              <a:t>Chef is a powerful automation platform that transforms infrastructure into code. Whether you’re operating in the cloud, on-premises, or in a hybrid environment, Chef automates how infrastructure is configured, deployed, and managed across your </a:t>
            </a:r>
            <a:r>
              <a:rPr lang="en-US" dirty="0" smtClean="0"/>
              <a:t>network, </a:t>
            </a:r>
            <a:r>
              <a:rPr lang="en-US" dirty="0"/>
              <a:t>no matter its size</a:t>
            </a:r>
            <a:r>
              <a:rPr lang="en-US" dirty="0" smtClean="0"/>
              <a:t>.</a:t>
            </a:r>
          </a:p>
          <a:p>
            <a:r>
              <a:rPr lang="en-US" dirty="0"/>
              <a:t>You create and test your code on your workstation before you deploy it to other environments. Your workstation is the computer where you author your cookbooks and administer your network. It’s typically the machine you use everyday. It can be any OS you choose, whether it’s Linux, Mac OS, or Windows.</a:t>
            </a:r>
          </a:p>
          <a:p>
            <a:r>
              <a:rPr lang="en-US" dirty="0"/>
              <a:t>You’ll need to install a text editor (whatever you like) to write code and Chef DK to get the tools to test your code. The primary testing tools you’ll use are Foodcritic, Test Kitchen and ChefSpec. With them, you can make sure your Chef code does what you intended before you deploy it to environments used by others, such as staging or production.</a:t>
            </a:r>
          </a:p>
          <a:p>
            <a:r>
              <a:rPr lang="en-US" dirty="0"/>
              <a:t>When you write your code, you use resources to describe your network. A resource corresponds to some piece of infrastructure, such as a file, a template, or a package. Each resource declares what state a part of the system should be in, but not how to get there. Chef handles these complexities for you. Chef provides many resources that are ready for you to use. You can also write your own resources if you need to.</a:t>
            </a:r>
          </a:p>
          <a:p>
            <a:r>
              <a:rPr lang="en-US" dirty="0"/>
              <a:t>A Chef recipe is a file that groups related resources, such as everything needed to configure a web server, database server, or a load balancer. A Chef cookbook provides structure to your recipes and, in general, helps you stay organized.</a:t>
            </a:r>
          </a:p>
          <a:p>
            <a:r>
              <a:rPr lang="en-US" dirty="0"/>
              <a:t>The Chef DK includes other useful tools such as InSpec, which is an open-source testing framework with a language for specifying compliance, security and policy requirements. Command-line tools include chef-solo, which runs locally and mimics an actual Chef server, knife for interacting with the Chef server, and chef for interacting with your local chef-repo.</a:t>
            </a:r>
          </a:p>
          <a:p>
            <a:endParaRPr lang="en-US" dirty="0" smtClean="0"/>
          </a:p>
        </p:txBody>
      </p:sp>
    </p:spTree>
    <p:extLst>
      <p:ext uri="{BB962C8B-B14F-4D97-AF65-F5344CB8AC3E}">
        <p14:creationId xmlns:p14="http://schemas.microsoft.com/office/powerpoint/2010/main" val="354485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2723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00977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7113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Q1.</a:t>
            </a:r>
            <a:r>
              <a:rPr lang="en-US" sz="1000" dirty="0"/>
              <a:t> The command output will list all the services and plans offered in IBM Bluemix for a logged in </a:t>
            </a:r>
            <a:r>
              <a:rPr lang="en-US" sz="1000" dirty="0" smtClean="0"/>
              <a:t>user</a:t>
            </a:r>
          </a:p>
          <a:p>
            <a:pPr>
              <a:spcBef>
                <a:spcPct val="50000"/>
              </a:spcBef>
            </a:pPr>
            <a:r>
              <a:rPr lang="en-US" sz="1000" b="0" dirty="0" smtClean="0">
                <a:latin typeface="Arial" pitchFamily="34" charset="0"/>
                <a:cs typeface="Arial" pitchFamily="34" charset="0"/>
              </a:rPr>
              <a:t>Q2.</a:t>
            </a:r>
            <a:r>
              <a:rPr lang="en-US" sz="1000" dirty="0"/>
              <a:t> Application name </a:t>
            </a:r>
            <a:endParaRPr lang="en-US" sz="1000" dirty="0" smtClean="0"/>
          </a:p>
          <a:p>
            <a:pPr>
              <a:spcBef>
                <a:spcPct val="50000"/>
              </a:spcBef>
            </a:pPr>
            <a:r>
              <a:rPr lang="en-US" sz="1000" b="0" dirty="0" smtClean="0">
                <a:latin typeface="Arial" pitchFamily="34" charset="0"/>
                <a:cs typeface="Arial" pitchFamily="34" charset="0"/>
              </a:rPr>
              <a:t>Q3.</a:t>
            </a:r>
            <a:r>
              <a:rPr lang="en-US" sz="1000" dirty="0"/>
              <a:t> By changing the region in the IBM Bluemix web console and redeploying the application and services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9742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1497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8134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pPr fontAlgn="base"/>
            <a:r>
              <a:rPr lang="en-US" b="1" dirty="0"/>
              <a:t>Apps</a:t>
            </a:r>
          </a:p>
          <a:p>
            <a:pPr fontAlgn="base"/>
            <a:r>
              <a:rPr lang="en-US" dirty="0"/>
              <a:t>The Apps dashboard provides everything you need to get your apps up and running, and to manage those apps while they run. Bluemix provides various boilerplates and runtimes:</a:t>
            </a:r>
          </a:p>
          <a:p>
            <a:pPr fontAlgn="base"/>
            <a:r>
              <a:rPr lang="en-US" dirty="0"/>
              <a:t>A boilerplate is a template for an application and its associated runtime environment and predefined services for a specific domain.</a:t>
            </a:r>
          </a:p>
          <a:p>
            <a:pPr fontAlgn="base"/>
            <a:r>
              <a:rPr lang="en-US" dirty="0"/>
              <a:t>A runtime is the set of resources that is used to run an app, provided as containers for different types of apps.</a:t>
            </a:r>
          </a:p>
          <a:p>
            <a:pPr fontAlgn="base"/>
            <a:r>
              <a:rPr lang="en-US" dirty="0"/>
              <a:t>Bluemix provides various ways for you to run your apps, for example, Cloud Foundry and IBM® </a:t>
            </a:r>
            <a:r>
              <a:rPr lang="en-US" dirty="0" smtClean="0"/>
              <a:t>Bluemix </a:t>
            </a:r>
            <a:r>
              <a:rPr lang="en-US" dirty="0"/>
              <a:t>Container Service. Use </a:t>
            </a:r>
            <a:r>
              <a:rPr lang="en-US" dirty="0" smtClean="0"/>
              <a:t>IBM Bluemix </a:t>
            </a:r>
            <a:r>
              <a:rPr lang="en-US" dirty="0"/>
              <a:t>Container Service to run Docker containers in a hosted cloud environment on Bluemix.</a:t>
            </a:r>
          </a:p>
          <a:p>
            <a:pPr fontAlgn="base"/>
            <a:r>
              <a:rPr lang="en-US" dirty="0"/>
              <a:t>You can use IBM® Bluemix® OpenWhisk for distributed, event-driven computing. OpenWhisk runs application logic in response to events or direct invocations from web or mobile apps over HTTP.</a:t>
            </a:r>
          </a:p>
          <a:p>
            <a:pPr fontAlgn="base"/>
            <a:r>
              <a:rPr lang="en-US" dirty="0"/>
              <a:t>You can use Bluemix Mobile services to incorporate pre-built, managed, and scalable cloud services into your mobile apps.</a:t>
            </a:r>
          </a:p>
          <a:p>
            <a:pPr fontAlgn="base"/>
            <a:r>
              <a:rPr lang="en-US" b="1" dirty="0"/>
              <a:t>Services</a:t>
            </a:r>
          </a:p>
          <a:p>
            <a:pPr fontAlgn="base"/>
            <a:r>
              <a:rPr lang="en-US" dirty="0"/>
              <a:t>The Services dashboard provides access to the Bluemix services available from IBM® and third-party providers. These include Watson, Internet of Things, Analytics, Mobile, and DevOps services:</a:t>
            </a:r>
          </a:p>
          <a:p>
            <a:pPr fontAlgn="base"/>
            <a:r>
              <a:rPr lang="en-US" dirty="0"/>
              <a:t>Deliver innovative new applications faster and cheaper with just the right features using IBM DevOps services and the Bluemix Garage Method. When you adopt DevOps practices and create a culture of innovation and agility, you can use iterative practices and change direction in response to the market.</a:t>
            </a:r>
          </a:p>
          <a:p>
            <a:pPr fontAlgn="base"/>
            <a:r>
              <a:rPr lang="en-US" dirty="0"/>
              <a:t>Blockchain is a peer-to-peer distributed ledger technology for a new generation of transactional applications that establishes trust, accountability, and transparency while streamlining business processes.</a:t>
            </a:r>
          </a:p>
          <a:p>
            <a:pPr fontAlgn="base"/>
            <a:r>
              <a:rPr lang="en-US" dirty="0"/>
              <a:t>Watson gives your apps the power of cognitive computing with a full suite of speech, vision, and data APIs. Solve your most complex business problems by deploying a cognitive platform with Watson services.</a:t>
            </a:r>
          </a:p>
          <a:p>
            <a:pPr fontAlgn="base"/>
            <a:r>
              <a:rPr lang="en-US" dirty="0"/>
              <a:t>IBM enables you to do more with rich, integrated cloud databases and Data &amp; Analytics services.</a:t>
            </a:r>
          </a:p>
          <a:p>
            <a:pPr fontAlgn="base"/>
            <a:r>
              <a:rPr lang="en-US" dirty="0"/>
              <a:t>The IBM Internet of Things service lets your apps communicate with, and consume data that is collected by, your connected devices, sensors, and gateways. Our recipes make it easy to get devices connected to our Internet of Things cloud. Your apps can then use our real-time and REST APIs to communicate with your devices and consume the data you've set them up to collect.</a:t>
            </a:r>
          </a:p>
          <a:p>
            <a:pPr fontAlgn="base"/>
            <a:r>
              <a:rPr lang="en-US" dirty="0"/>
              <a:t>IBM offers a mobile backend infrastructure where you can build multiplatform, native, or hybrid apps while also being able to monitor and test them. You can also enhance your app with analytics, security, user insight, and continuous delivery.</a:t>
            </a:r>
          </a:p>
          <a:p>
            <a:pPr fontAlgn="base"/>
            <a:r>
              <a:rPr lang="en-US" dirty="0"/>
              <a:t>Bluemix also provides experimental services that you can try out. To learn about service types and availability, see Bluemix </a:t>
            </a:r>
            <a:r>
              <a:rPr lang="en-US" dirty="0" smtClean="0"/>
              <a:t>services</a:t>
            </a:r>
            <a:endParaRPr lang="en-US" dirty="0"/>
          </a:p>
          <a:p>
            <a:pPr fontAlgn="base"/>
            <a:r>
              <a:rPr lang="en-US" b="1" dirty="0"/>
              <a:t>Infrastructure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1504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pPr fontAlgn="base"/>
            <a:r>
              <a:rPr lang="en-US" dirty="0"/>
              <a:t>The Infrastructure dashboard provides various services to fit your cloud infrastructure needs.</a:t>
            </a:r>
          </a:p>
          <a:p>
            <a:pPr fontAlgn="base"/>
            <a:r>
              <a:rPr lang="en-US" dirty="0"/>
              <a:t>Bluemix infrastructure provides the highest performing cloud infrastructure available. Bluemix infrastructure is one platform, which takes data centers around the world that are full of the widest range of cloud computing options, then integrates and automates everything. IBM Cloud Data Centers are filled with first class computing, storage, and networking gear. Each location is built, outfitted, and operated in the same way, so you get exactly the same capabilities and availability anywhere where we are present. Locations are connected by the industry’s most advanced network-in-a-network, which integrates distinct public, private, and internal management networks to deliver lower total networking costs, better access, and higher speed. Also, the data centers and network share a single proprietary management system. One management tool lets you control everything--every bare metal server, virtual server, and storage device--all accessible by API, portal, and mobile applications.</a:t>
            </a:r>
          </a:p>
          <a:p>
            <a:pPr fontAlgn="base"/>
            <a:r>
              <a:rPr lang="en-US" dirty="0"/>
              <a:t>Bluemix infrastructure offers powerful bare metal servers and flexible virtual servers in a single seamless platform. All are provided on demand and billed on monthly or hourly terms. Bare metal servers provide the raw horsepower for your processor-intensive and disk I/O-intensive workloads and can be configured to your exact specifications. Virtual servers allow for high speed of deployment, flexible scalability, and pay-as-you-go billing. For high performance computing, give your cloud a boost with graphics processing unit (GPU) servers, available by the hour or monthly.</a:t>
            </a:r>
          </a:p>
          <a:p>
            <a:pPr fontAlgn="base"/>
            <a:r>
              <a:rPr lang="en-US" dirty="0"/>
              <a:t>Bluemix infrastructure offerings are connected to a three-tiered network, segmenting public, private, and management traffic. Infrastructure on a customer's Bluemix account might transfer data between such infrastructure across the private network at no cost. Infrastructure offerings, such as bare metal servers, virtual servers, and cloud storage, connect to other applications and services in the Bluemix catalog, such as Watson services, containers, or runtimes, across the public network. Data transfer between those two types of offerings is metered and charged at standard public network bandwidth rates.</a:t>
            </a:r>
          </a:p>
          <a:p>
            <a:pPr fontAlgn="base"/>
            <a:r>
              <a:rPr lang="en-US" b="1" dirty="0"/>
              <a:t>Using the B</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405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4492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How Bluemix cloud Foundry works</a:t>
            </a:r>
          </a:p>
          <a:p>
            <a:r>
              <a:rPr lang="en-US" dirty="0"/>
              <a:t> the operating system and infrastructure layers when running apps on Bluemix in Cloud Foundry. Layers such as root filesystems and middleware components are abstracted so that you can focus on your application code. However, you can learn more about these layers if you need specifics on where </a:t>
            </a:r>
            <a:r>
              <a:rPr lang="en-US" dirty="0" smtClean="0"/>
              <a:t>our </a:t>
            </a:r>
            <a:r>
              <a:rPr lang="en-US" dirty="0"/>
              <a:t>app is running</a:t>
            </a:r>
            <a:r>
              <a:rPr lang="en-US" dirty="0" smtClean="0"/>
              <a:t>.</a:t>
            </a:r>
          </a:p>
          <a:p>
            <a:endParaRPr lang="en-US" dirty="0" smtClean="0"/>
          </a:p>
          <a:p>
            <a:pPr fontAlgn="base"/>
            <a:r>
              <a:rPr lang="en-US" dirty="0"/>
              <a:t>When </a:t>
            </a:r>
            <a:r>
              <a:rPr lang="en-US" dirty="0" smtClean="0"/>
              <a:t>we </a:t>
            </a:r>
            <a:r>
              <a:rPr lang="en-US" dirty="0"/>
              <a:t>deploy an app to Bluemix Cloud Foundry, </a:t>
            </a:r>
            <a:r>
              <a:rPr lang="en-US" dirty="0" smtClean="0"/>
              <a:t>we </a:t>
            </a:r>
            <a:r>
              <a:rPr lang="en-US" dirty="0"/>
              <a:t>must configure Bluemix with enough information to support the app.</a:t>
            </a:r>
          </a:p>
          <a:p>
            <a:pPr fontAlgn="base"/>
            <a:r>
              <a:rPr lang="en-US" dirty="0"/>
              <a:t>For a mobile app, Bluemix contains an artifact that represents the mobile app's back end, such as the services that the mobile app uses to communicate with a server.</a:t>
            </a:r>
          </a:p>
          <a:p>
            <a:pPr fontAlgn="base"/>
            <a:r>
              <a:rPr lang="en-US" dirty="0"/>
              <a:t>For a web app, </a:t>
            </a:r>
            <a:r>
              <a:rPr lang="en-US" dirty="0" smtClean="0"/>
              <a:t>we </a:t>
            </a:r>
            <a:r>
              <a:rPr lang="en-US" dirty="0"/>
              <a:t>must ensure that information about the runtime and framework is communicated to Bluemix, so that Bluemix can set up the appropriate execution environment to run the app.</a:t>
            </a:r>
          </a:p>
          <a:p>
            <a:pPr fontAlgn="base"/>
            <a:r>
              <a:rPr lang="en-US" dirty="0"/>
              <a:t>Each execution environment, including both mobile and web, is isolated from the execution environment of other apps. The execution environments are isolated even though these apps are on the same physical machine. The following figure shows the basic flow of how Bluemix Cloud Foundry manages the deployment of apps:</a:t>
            </a:r>
          </a:p>
          <a:p>
            <a:r>
              <a:rPr lang="en-US" dirty="0"/>
              <a:t/>
            </a:r>
            <a:br>
              <a:rPr lang="en-US" dirty="0"/>
            </a:b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4" name="Picture 3"/>
          <p:cNvPicPr>
            <a:picLocks noChangeAspect="1"/>
          </p:cNvPicPr>
          <p:nvPr/>
        </p:nvPicPr>
        <p:blipFill>
          <a:blip r:embed="rId3"/>
          <a:stretch>
            <a:fillRect/>
          </a:stretch>
        </p:blipFill>
        <p:spPr>
          <a:xfrm>
            <a:off x="2539299" y="7362268"/>
            <a:ext cx="3436199" cy="1109384"/>
          </a:xfrm>
          <a:prstGeom prst="rect">
            <a:avLst/>
          </a:prstGeom>
        </p:spPr>
      </p:pic>
    </p:spTree>
    <p:extLst>
      <p:ext uri="{BB962C8B-B14F-4D97-AF65-F5344CB8AC3E}">
        <p14:creationId xmlns:p14="http://schemas.microsoft.com/office/powerpoint/2010/main" val="394774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fontAlgn="base"/>
            <a:r>
              <a:rPr lang="en-US" dirty="0"/>
              <a:t>When you create an app and deploy it to Bluemix Cloud Foundry, the Bluemix environment determines an appropriate virtual server to send the app, or the artifacts that the app represents, to. For a mobile app, a mobile back-end projection is created on Bluemix. Any code for the mobile app running in the cloud eventually runs in the Bluemix environment. For a web app, the code running in the cloud is the app itself that the developer deploys to Bluemix. The determination of the virtual server is based on several factors, including:</a:t>
            </a:r>
          </a:p>
          <a:p>
            <a:pPr fontAlgn="base"/>
            <a:r>
              <a:rPr lang="en-US" dirty="0"/>
              <a:t>The load already on the </a:t>
            </a:r>
            <a:r>
              <a:rPr lang="en-US" dirty="0" smtClean="0"/>
              <a:t>machine Runtimes </a:t>
            </a:r>
            <a:r>
              <a:rPr lang="en-US" dirty="0"/>
              <a:t>or frameworks supported by that virtual </a:t>
            </a:r>
            <a:r>
              <a:rPr lang="en-US" dirty="0" smtClean="0"/>
              <a:t>server. After </a:t>
            </a:r>
            <a:r>
              <a:rPr lang="en-US" dirty="0"/>
              <a:t>a virtual server is chosen, an application manager on each virtual server installs the appropriate framework and runtime for the app. Then, the app can be deployed into that framework. When the deployment completes, the application artifacts are started.</a:t>
            </a:r>
          </a:p>
          <a:p>
            <a:pPr fontAlgn="base"/>
            <a:r>
              <a:rPr lang="en-US" dirty="0"/>
              <a:t>The following figure shows the structure of a virtual server, also known as Droplet execution agent (DEA), that has multiple apps deployed to it: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fontAlgn="base"/>
            <a:endParaRPr lang="en-US" dirty="0" smtClean="0"/>
          </a:p>
          <a:p>
            <a:pPr fontAlgn="base"/>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6" name="Picture 5"/>
          <p:cNvPicPr>
            <a:picLocks noChangeAspect="1"/>
          </p:cNvPicPr>
          <p:nvPr/>
        </p:nvPicPr>
        <p:blipFill>
          <a:blip r:embed="rId3"/>
          <a:stretch>
            <a:fillRect/>
          </a:stretch>
        </p:blipFill>
        <p:spPr>
          <a:xfrm>
            <a:off x="2197395" y="6436242"/>
            <a:ext cx="3926957" cy="1864242"/>
          </a:xfrm>
          <a:prstGeom prst="rect">
            <a:avLst/>
          </a:prstGeom>
        </p:spPr>
      </p:pic>
    </p:spTree>
    <p:extLst>
      <p:ext uri="{BB962C8B-B14F-4D97-AF65-F5344CB8AC3E}">
        <p14:creationId xmlns:p14="http://schemas.microsoft.com/office/powerpoint/2010/main" val="703139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813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750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43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52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5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7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40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onsole.ng.bluemix.net/dashboard/app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DevOps</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06 : DevOps IBM Bluemix</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6.1:Introduction to IBM Bluemix</a:t>
            </a:r>
            <a:r>
              <a:rPr lang="en-US" dirty="0"/>
              <a:t/>
            </a:r>
            <a:br>
              <a:rPr lang="en-US" dirty="0"/>
            </a:br>
            <a:r>
              <a:rPr lang="en-US" dirty="0"/>
              <a:t>IBM Bluemix </a:t>
            </a:r>
          </a:p>
        </p:txBody>
      </p:sp>
      <p:sp>
        <p:nvSpPr>
          <p:cNvPr id="3" name="Content Placeholder 2"/>
          <p:cNvSpPr>
            <a:spLocks noGrp="1"/>
          </p:cNvSpPr>
          <p:nvPr>
            <p:ph idx="1"/>
          </p:nvPr>
        </p:nvSpPr>
        <p:spPr>
          <a:xfrm>
            <a:off x="298516" y="1494766"/>
            <a:ext cx="8690036" cy="4643751"/>
          </a:xfrm>
        </p:spPr>
        <p:txBody>
          <a:bodyPr/>
          <a:lstStyle/>
          <a:p>
            <a:r>
              <a:rPr lang="en-US" dirty="0" smtClean="0"/>
              <a:t>Region &amp; Spaces</a:t>
            </a:r>
          </a:p>
          <a:p>
            <a:pPr lvl="1"/>
            <a:r>
              <a:rPr lang="en-US" dirty="0"/>
              <a:t>A Bluemix region is a defined geographical territory that </a:t>
            </a:r>
            <a:r>
              <a:rPr lang="en-US" dirty="0" smtClean="0"/>
              <a:t>we </a:t>
            </a:r>
            <a:r>
              <a:rPr lang="en-US" dirty="0"/>
              <a:t>can deploy </a:t>
            </a:r>
            <a:r>
              <a:rPr lang="en-US" dirty="0" smtClean="0"/>
              <a:t>our </a:t>
            </a:r>
            <a:r>
              <a:rPr lang="en-US" dirty="0"/>
              <a:t>apps to. </a:t>
            </a:r>
            <a:r>
              <a:rPr lang="en-US" dirty="0" smtClean="0"/>
              <a:t>We </a:t>
            </a:r>
            <a:r>
              <a:rPr lang="en-US" dirty="0"/>
              <a:t>can create apps and service instances in different regions with the </a:t>
            </a:r>
            <a:r>
              <a:rPr lang="en-US" dirty="0" smtClean="0"/>
              <a:t>same</a:t>
            </a:r>
          </a:p>
          <a:p>
            <a:pPr lvl="1"/>
            <a:r>
              <a:rPr lang="en-US" dirty="0" smtClean="0"/>
              <a:t>Bluemix </a:t>
            </a:r>
            <a:r>
              <a:rPr lang="en-US" dirty="0"/>
              <a:t>infrastructure for application management and the same usage details view for billing. </a:t>
            </a:r>
            <a:endParaRPr lang="en-US" dirty="0" smtClean="0"/>
          </a:p>
          <a:p>
            <a:pPr lvl="1"/>
            <a:r>
              <a:rPr lang="en-US" dirty="0" smtClean="0"/>
              <a:t>We </a:t>
            </a:r>
            <a:r>
              <a:rPr lang="en-US" dirty="0"/>
              <a:t>can select the region that is nearest to your customers and deploy your apps to this region to get low application </a:t>
            </a:r>
            <a:r>
              <a:rPr lang="en-US" dirty="0" smtClean="0"/>
              <a:t>latency.</a:t>
            </a:r>
          </a:p>
          <a:p>
            <a:pPr lvl="1"/>
            <a:r>
              <a:rPr lang="en-US" dirty="0"/>
              <a:t>D</a:t>
            </a:r>
            <a:r>
              <a:rPr lang="en-US" dirty="0" smtClean="0"/>
              <a:t>ifferent </a:t>
            </a:r>
            <a:r>
              <a:rPr lang="en-US" dirty="0"/>
              <a:t>region to work with the spaces in that region</a:t>
            </a:r>
            <a:endParaRPr lang="en-US" dirty="0" smtClean="0"/>
          </a:p>
          <a:p>
            <a:pPr marL="174625" lvl="1" indent="0">
              <a:buNone/>
            </a:pPr>
            <a:r>
              <a:rPr lang="en-US" dirty="0" smtClean="0"/>
              <a:t>Following command to link with European united kingdom region</a:t>
            </a:r>
          </a:p>
          <a:p>
            <a:pPr marL="174625" lvl="1" indent="0">
              <a:buNone/>
            </a:pPr>
            <a:r>
              <a:rPr lang="en-US" dirty="0"/>
              <a:t>cf api https://</a:t>
            </a:r>
            <a:r>
              <a:rPr lang="en-US" dirty="0" smtClean="0"/>
              <a:t>api.eu-gb.Bluemix.net</a:t>
            </a:r>
            <a:r>
              <a:rPr lang="en-US" dirty="0"/>
              <a:t> </a:t>
            </a:r>
            <a:endParaRPr lang="en-US" dirty="0" smtClean="0"/>
          </a:p>
          <a:p>
            <a:pPr marL="174625" lvl="1" indent="0">
              <a:buNone/>
            </a:pPr>
            <a:r>
              <a:rPr lang="en-US" dirty="0" smtClean="0"/>
              <a:t>Following command to link with  US South region</a:t>
            </a:r>
          </a:p>
          <a:p>
            <a:pPr marL="174625" lvl="1" indent="0">
              <a:buNone/>
            </a:pPr>
            <a:r>
              <a:rPr lang="en-US" dirty="0" smtClean="0"/>
              <a:t>cf api https:// api.ng.bluemix.net</a:t>
            </a:r>
          </a:p>
          <a:p>
            <a:pPr marL="174625" lvl="1" indent="0">
              <a:buNone/>
            </a:pPr>
            <a:r>
              <a:rPr lang="en-US" dirty="0"/>
              <a:t>Following command to link with </a:t>
            </a:r>
            <a:r>
              <a:rPr lang="en-US" dirty="0" smtClean="0"/>
              <a:t>Sydney region</a:t>
            </a:r>
            <a:endParaRPr lang="en-US" dirty="0"/>
          </a:p>
          <a:p>
            <a:pPr marL="174625" lvl="1" indent="0">
              <a:buNone/>
            </a:pPr>
            <a:r>
              <a:rPr lang="en-US" dirty="0"/>
              <a:t>cf api https</a:t>
            </a:r>
            <a:r>
              <a:rPr lang="en-US" dirty="0" smtClean="0"/>
              <a:t>://api.au-syd.bluemix.net</a:t>
            </a:r>
          </a:p>
        </p:txBody>
      </p:sp>
    </p:spTree>
    <p:extLst>
      <p:ext uri="{BB962C8B-B14F-4D97-AF65-F5344CB8AC3E}">
        <p14:creationId xmlns:p14="http://schemas.microsoft.com/office/powerpoint/2010/main" val="109019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6.2:Working with Bluemix</a:t>
            </a:r>
            <a:r>
              <a:rPr lang="en-US" dirty="0"/>
              <a:t/>
            </a:r>
            <a:br>
              <a:rPr lang="en-US" dirty="0"/>
            </a:br>
            <a:r>
              <a:rPr lang="en-US" dirty="0" smtClean="0"/>
              <a:t>IBM </a:t>
            </a:r>
            <a:r>
              <a:rPr lang="en-US" dirty="0"/>
              <a:t>Bluemix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Working with CLI</a:t>
            </a:r>
          </a:p>
          <a:p>
            <a:pPr lvl="1">
              <a:buFont typeface="Arial" panose="020B0604020202020204" pitchFamily="34" charset="0"/>
              <a:buChar char="•"/>
            </a:pPr>
            <a:r>
              <a:rPr lang="en-US" dirty="0" smtClean="0"/>
              <a:t>Install CLI</a:t>
            </a:r>
          </a:p>
          <a:p>
            <a:pPr lvl="1">
              <a:buFont typeface="Arial" panose="020B0604020202020204" pitchFamily="34" charset="0"/>
              <a:buChar char="•"/>
            </a:pPr>
            <a:r>
              <a:rPr lang="en-US" dirty="0" smtClean="0"/>
              <a:t>Open Command prompt ,write cf</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a:t>Connect and log in to Bluemix</a:t>
            </a:r>
            <a:r>
              <a:rPr lang="en-US" dirty="0" smtClean="0"/>
              <a:t>.</a:t>
            </a:r>
          </a:p>
          <a:p>
            <a:pPr marL="174625" lvl="1" indent="0">
              <a:buNone/>
            </a:pPr>
            <a:r>
              <a:rPr lang="en-US" dirty="0"/>
              <a:t>cf api https://api.ng.bluemix.net</a:t>
            </a:r>
            <a:endParaRPr lang="en-US" dirty="0" smtClean="0"/>
          </a:p>
        </p:txBody>
      </p:sp>
      <p:pic>
        <p:nvPicPr>
          <p:cNvPr id="4" name="Picture 3"/>
          <p:cNvPicPr>
            <a:picLocks noChangeAspect="1"/>
          </p:cNvPicPr>
          <p:nvPr/>
        </p:nvPicPr>
        <p:blipFill>
          <a:blip r:embed="rId2"/>
          <a:stretch>
            <a:fillRect/>
          </a:stretch>
        </p:blipFill>
        <p:spPr>
          <a:xfrm>
            <a:off x="383477" y="2587751"/>
            <a:ext cx="8083868" cy="2039113"/>
          </a:xfrm>
          <a:prstGeom prst="rect">
            <a:avLst/>
          </a:prstGeom>
        </p:spPr>
      </p:pic>
    </p:spTree>
    <p:extLst>
      <p:ext uri="{BB962C8B-B14F-4D97-AF65-F5344CB8AC3E}">
        <p14:creationId xmlns:p14="http://schemas.microsoft.com/office/powerpoint/2010/main" val="2875407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a:xfrm>
            <a:off x="298516" y="1510507"/>
            <a:ext cx="8845484" cy="4643751"/>
          </a:xfrm>
        </p:spPr>
        <p:txBody>
          <a:bodyPr/>
          <a:lstStyle/>
          <a:p>
            <a:endParaRPr lang="en-US" dirty="0" smtClean="0"/>
          </a:p>
          <a:p>
            <a:endParaRPr lang="en-US" dirty="0"/>
          </a:p>
          <a:p>
            <a:endParaRPr lang="en-US" dirty="0" smtClean="0"/>
          </a:p>
          <a:p>
            <a:pPr marL="0" indent="0">
              <a:buNone/>
            </a:pPr>
            <a:endParaRPr lang="en-US" dirty="0"/>
          </a:p>
          <a:p>
            <a:r>
              <a:rPr lang="en-US" dirty="0" smtClean="0"/>
              <a:t>Make login by giving username,org_name,space_name</a:t>
            </a:r>
          </a:p>
          <a:p>
            <a:pPr marL="0" indent="0">
              <a:buNone/>
            </a:pPr>
            <a:r>
              <a:rPr lang="en-US" dirty="0" smtClean="0"/>
              <a:t>cf </a:t>
            </a:r>
            <a:r>
              <a:rPr lang="en-US" dirty="0"/>
              <a:t>login -u </a:t>
            </a:r>
            <a:r>
              <a:rPr lang="en-US" i="1" dirty="0"/>
              <a:t>username</a:t>
            </a:r>
            <a:r>
              <a:rPr lang="en-US" dirty="0"/>
              <a:t> -o </a:t>
            </a:r>
            <a:r>
              <a:rPr lang="en-US" i="1" dirty="0"/>
              <a:t>org_name</a:t>
            </a:r>
            <a:r>
              <a:rPr lang="en-US" dirty="0"/>
              <a:t> -s </a:t>
            </a:r>
            <a:r>
              <a:rPr lang="en-US" i="1" dirty="0" smtClean="0"/>
              <a:t>space_name</a:t>
            </a:r>
          </a:p>
          <a:p>
            <a:pPr marL="0" indent="0">
              <a:buNone/>
            </a:pPr>
            <a:endParaRPr lang="en-US" dirty="0"/>
          </a:p>
        </p:txBody>
      </p:sp>
      <p:pic>
        <p:nvPicPr>
          <p:cNvPr id="7" name="Content Placeholder 4"/>
          <p:cNvPicPr>
            <a:picLocks noChangeAspect="1"/>
          </p:cNvPicPr>
          <p:nvPr/>
        </p:nvPicPr>
        <p:blipFill>
          <a:blip r:embed="rId2"/>
          <a:stretch>
            <a:fillRect/>
          </a:stretch>
        </p:blipFill>
        <p:spPr>
          <a:xfrm>
            <a:off x="466343" y="1510507"/>
            <a:ext cx="7973569" cy="1378997"/>
          </a:xfrm>
          <a:prstGeom prst="rect">
            <a:avLst/>
          </a:prstGeom>
        </p:spPr>
      </p:pic>
      <p:pic>
        <p:nvPicPr>
          <p:cNvPr id="8" name="Picture 7"/>
          <p:cNvPicPr>
            <a:picLocks noChangeAspect="1"/>
          </p:cNvPicPr>
          <p:nvPr/>
        </p:nvPicPr>
        <p:blipFill>
          <a:blip r:embed="rId3"/>
          <a:stretch>
            <a:fillRect/>
          </a:stretch>
        </p:blipFill>
        <p:spPr>
          <a:xfrm>
            <a:off x="461105" y="4014216"/>
            <a:ext cx="8115967" cy="2316860"/>
          </a:xfrm>
          <a:prstGeom prst="rect">
            <a:avLst/>
          </a:prstGeom>
        </p:spPr>
      </p:pic>
    </p:spTree>
    <p:extLst>
      <p:ext uri="{BB962C8B-B14F-4D97-AF65-F5344CB8AC3E}">
        <p14:creationId xmlns:p14="http://schemas.microsoft.com/office/powerpoint/2010/main" val="173670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a:xfrm>
            <a:off x="298516" y="1510507"/>
            <a:ext cx="8845484" cy="4643751"/>
          </a:xfrm>
        </p:spPr>
        <p:txBody>
          <a:bodyPr/>
          <a:lstStyle/>
          <a:p>
            <a:r>
              <a:rPr lang="en-US" dirty="0"/>
              <a:t>D</a:t>
            </a:r>
            <a:r>
              <a:rPr lang="en-US" dirty="0" smtClean="0"/>
              <a:t>eploy our bluemix app using cf push command </a:t>
            </a:r>
          </a:p>
          <a:p>
            <a:pPr marL="0" indent="0">
              <a:buNone/>
            </a:pPr>
            <a:r>
              <a:rPr lang="en-US" i="1" dirty="0"/>
              <a:t> </a:t>
            </a:r>
            <a:r>
              <a:rPr lang="en-US" i="1" dirty="0" smtClean="0"/>
              <a:t> cf push app_name  -</a:t>
            </a:r>
            <a:r>
              <a:rPr lang="en-US" i="1" dirty="0" smtClean="0">
                <a:sym typeface="Wingdings" panose="05000000000000000000" pitchFamily="2" charset="2"/>
              </a:rPr>
              <a:t> cf push DemoLoginForm</a:t>
            </a:r>
            <a:endParaRPr lang="en-US" i="1" dirty="0" smtClean="0"/>
          </a:p>
          <a:p>
            <a:pPr marL="0" indent="0">
              <a:buNone/>
            </a:pPr>
            <a:endParaRPr lang="en-US" i="1"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336710" y="2409367"/>
            <a:ext cx="8470580" cy="3744891"/>
          </a:xfrm>
          <a:prstGeom prst="rect">
            <a:avLst/>
          </a:prstGeom>
        </p:spPr>
      </p:pic>
    </p:spTree>
    <p:extLst>
      <p:ext uri="{BB962C8B-B14F-4D97-AF65-F5344CB8AC3E}">
        <p14:creationId xmlns:p14="http://schemas.microsoft.com/office/powerpoint/2010/main" val="1385206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a:xfrm>
            <a:off x="298516" y="1510507"/>
            <a:ext cx="8845484" cy="4643751"/>
          </a:xfrm>
        </p:spPr>
        <p:txBody>
          <a:bodyPr/>
          <a:lstStyle/>
          <a:p>
            <a:r>
              <a:rPr lang="en-US" dirty="0" smtClean="0"/>
              <a:t>DemoLoginForm </a:t>
            </a:r>
            <a:r>
              <a:rPr lang="en-US" dirty="0"/>
              <a:t>uploaded on https://console.ng.bluemix.net/dashboard/apps </a:t>
            </a:r>
            <a:endParaRPr lang="en-US" dirty="0" smtClean="0"/>
          </a:p>
          <a:p>
            <a:pPr marL="0" indent="0">
              <a:buNone/>
            </a:pPr>
            <a:endParaRPr lang="en-US" i="1" dirty="0" smtClean="0"/>
          </a:p>
          <a:p>
            <a:pPr marL="0" indent="0">
              <a:buNone/>
            </a:pPr>
            <a:endParaRPr lang="en-US" i="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8516" y="2428676"/>
            <a:ext cx="8562020" cy="3642940"/>
          </a:xfrm>
          <a:prstGeom prst="rect">
            <a:avLst/>
          </a:prstGeom>
        </p:spPr>
      </p:pic>
    </p:spTree>
    <p:extLst>
      <p:ext uri="{BB962C8B-B14F-4D97-AF65-F5344CB8AC3E}">
        <p14:creationId xmlns:p14="http://schemas.microsoft.com/office/powerpoint/2010/main" val="4174939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p:txBody>
          <a:bodyPr/>
          <a:lstStyle/>
          <a:p>
            <a:r>
              <a:rPr lang="en-US" i="1" dirty="0" smtClean="0"/>
              <a:t>Working with Bluemix with Eclipse </a:t>
            </a:r>
          </a:p>
          <a:p>
            <a:pPr lvl="1"/>
            <a:r>
              <a:rPr lang="en-US" i="1" dirty="0" smtClean="0"/>
              <a:t>Download the code from Git Repository</a:t>
            </a:r>
          </a:p>
          <a:p>
            <a:pPr lvl="1"/>
            <a:r>
              <a:rPr lang="en-US" i="1" dirty="0" smtClean="0"/>
              <a:t>Open Eclipse  </a:t>
            </a:r>
            <a:r>
              <a:rPr lang="en-US" i="1" dirty="0" smtClean="0">
                <a:sym typeface="Wingdings" panose="05000000000000000000" pitchFamily="2" charset="2"/>
              </a:rPr>
              <a:t> </a:t>
            </a:r>
            <a:r>
              <a:rPr lang="en-US" i="1" dirty="0" smtClean="0"/>
              <a:t>Go to help </a:t>
            </a:r>
            <a:r>
              <a:rPr lang="en-US" i="1" dirty="0" smtClean="0">
                <a:sym typeface="Wingdings" panose="05000000000000000000" pitchFamily="2" charset="2"/>
              </a:rPr>
              <a:t>go to marketplaceinstall bluemix </a:t>
            </a:r>
          </a:p>
          <a:p>
            <a:pPr lvl="1"/>
            <a:r>
              <a:rPr lang="en-US" i="1" dirty="0" smtClean="0">
                <a:sym typeface="Wingdings" panose="05000000000000000000" pitchFamily="2" charset="2"/>
              </a:rPr>
              <a:t>Create a server IBM bluemix</a:t>
            </a:r>
          </a:p>
          <a:p>
            <a:pPr lvl="1"/>
            <a:r>
              <a:rPr lang="en-US" i="1" dirty="0" smtClean="0">
                <a:sym typeface="Wingdings" panose="05000000000000000000" pitchFamily="2" charset="2"/>
              </a:rPr>
              <a:t>Check on server tab in eclipse </a:t>
            </a:r>
          </a:p>
          <a:p>
            <a:pPr marL="174625" lvl="1" indent="0">
              <a:buNone/>
            </a:pPr>
            <a:r>
              <a:rPr lang="en-US" i="1" dirty="0" smtClean="0">
                <a:sym typeface="Wingdings" panose="05000000000000000000" pitchFamily="2" charset="2"/>
              </a:rPr>
              <a:t> </a:t>
            </a:r>
          </a:p>
          <a:p>
            <a:pPr lvl="1"/>
            <a:endParaRPr lang="en-US" i="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8516" y="3547872"/>
            <a:ext cx="8296844" cy="2395728"/>
          </a:xfrm>
          <a:prstGeom prst="rect">
            <a:avLst/>
          </a:prstGeom>
        </p:spPr>
      </p:pic>
    </p:spTree>
    <p:extLst>
      <p:ext uri="{BB962C8B-B14F-4D97-AF65-F5344CB8AC3E}">
        <p14:creationId xmlns:p14="http://schemas.microsoft.com/office/powerpoint/2010/main" val="3438763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p:txBody>
          <a:bodyPr/>
          <a:lstStyle/>
          <a:p>
            <a:r>
              <a:rPr lang="en-US" i="1" dirty="0" smtClean="0"/>
              <a:t>Working with Bluemix with Eclipse </a:t>
            </a:r>
          </a:p>
          <a:p>
            <a:pPr lvl="1"/>
            <a:r>
              <a:rPr lang="en-US" i="1" dirty="0" smtClean="0">
                <a:sym typeface="Wingdings" panose="05000000000000000000" pitchFamily="2" charset="2"/>
              </a:rPr>
              <a:t>Now either import the project download from github repository or create new dynamic projectCreating here DemoWebBlueMix</a:t>
            </a:r>
          </a:p>
          <a:p>
            <a:pPr lvl="1"/>
            <a:r>
              <a:rPr lang="en-US" i="1" dirty="0" smtClean="0">
                <a:sym typeface="Wingdings" panose="05000000000000000000" pitchFamily="2" charset="2"/>
              </a:rPr>
              <a:t>Work on code </a:t>
            </a:r>
          </a:p>
          <a:p>
            <a:pPr lvl="1"/>
            <a:r>
              <a:rPr lang="en-US" i="1" dirty="0" smtClean="0">
                <a:sym typeface="Wingdings" panose="05000000000000000000" pitchFamily="2" charset="2"/>
              </a:rPr>
              <a:t>Now Run on IBM bluemix server </a:t>
            </a:r>
          </a:p>
          <a:p>
            <a:pPr lvl="1"/>
            <a:r>
              <a:rPr lang="en-US" i="1" dirty="0">
                <a:sym typeface="Wingdings" panose="05000000000000000000" pitchFamily="2" charset="2"/>
              </a:rPr>
              <a:t>Write buildpack &amp; it will create manifest.yml</a:t>
            </a:r>
          </a:p>
          <a:p>
            <a:pPr lvl="1"/>
            <a:r>
              <a:rPr lang="en-US" i="1" dirty="0" smtClean="0">
                <a:sym typeface="Wingdings" panose="05000000000000000000" pitchFamily="2" charset="2"/>
              </a:rPr>
              <a:t>mainfest,.yml</a:t>
            </a:r>
          </a:p>
          <a:p>
            <a:pPr lvl="2"/>
            <a:r>
              <a:rPr lang="en-US" dirty="0"/>
              <a:t>applications:</a:t>
            </a:r>
          </a:p>
          <a:p>
            <a:pPr lvl="2"/>
            <a:r>
              <a:rPr lang="en-US" dirty="0"/>
              <a:t>- name: DemoWebBlueMix</a:t>
            </a:r>
          </a:p>
          <a:p>
            <a:pPr lvl="2"/>
            <a:r>
              <a:rPr lang="en-US" dirty="0"/>
              <a:t>  memory: 512M</a:t>
            </a:r>
          </a:p>
          <a:p>
            <a:pPr lvl="2"/>
            <a:r>
              <a:rPr lang="en-US" dirty="0"/>
              <a:t>  host: DemoWebBlueMix</a:t>
            </a:r>
          </a:p>
          <a:p>
            <a:pPr lvl="2"/>
            <a:r>
              <a:rPr lang="en-US" dirty="0"/>
              <a:t>  domain: mybluemix.net</a:t>
            </a:r>
          </a:p>
          <a:p>
            <a:pPr marL="174625" lvl="1" indent="0">
              <a:buNone/>
            </a:pPr>
            <a:endParaRPr lang="en-US" i="1" dirty="0" smtClean="0">
              <a:sym typeface="Wingdings" panose="05000000000000000000" pitchFamily="2" charset="2"/>
            </a:endParaRPr>
          </a:p>
          <a:p>
            <a:pPr marL="174625" lvl="1" indent="0">
              <a:buNone/>
            </a:pPr>
            <a:endParaRPr lang="en-US" i="1" dirty="0" smtClean="0">
              <a:sym typeface="Wingdings" panose="05000000000000000000" pitchFamily="2" charset="2"/>
            </a:endParaRPr>
          </a:p>
          <a:p>
            <a:pPr lvl="1"/>
            <a:endParaRPr lang="en-US" i="1" dirty="0" smtClean="0">
              <a:sym typeface="Wingdings" panose="05000000000000000000" pitchFamily="2" charset="2"/>
            </a:endParaRPr>
          </a:p>
          <a:p>
            <a:pPr lvl="1"/>
            <a:endParaRPr lang="en-US" i="1" dirty="0" smtClean="0"/>
          </a:p>
          <a:p>
            <a:pPr marL="0" indent="0">
              <a:buNone/>
            </a:pPr>
            <a:endParaRPr lang="en-US" dirty="0"/>
          </a:p>
        </p:txBody>
      </p:sp>
    </p:spTree>
    <p:extLst>
      <p:ext uri="{BB962C8B-B14F-4D97-AF65-F5344CB8AC3E}">
        <p14:creationId xmlns:p14="http://schemas.microsoft.com/office/powerpoint/2010/main" val="1021994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p:txBody>
          <a:bodyPr/>
          <a:lstStyle/>
          <a:p>
            <a:r>
              <a:rPr lang="en-US" i="1" dirty="0" smtClean="0"/>
              <a:t>Working with Bluemix with Eclipse </a:t>
            </a:r>
          </a:p>
          <a:p>
            <a:pPr lvl="1"/>
            <a:r>
              <a:rPr lang="en-US" i="1" dirty="0" smtClean="0">
                <a:sym typeface="Wingdings" panose="05000000000000000000" pitchFamily="2" charset="2"/>
              </a:rPr>
              <a:t>Write Bluemix email id &amp; password</a:t>
            </a:r>
          </a:p>
          <a:p>
            <a:pPr lvl="1"/>
            <a:r>
              <a:rPr lang="en-US" i="1" dirty="0" smtClean="0">
                <a:sym typeface="Wingdings" panose="05000000000000000000" pitchFamily="2" charset="2"/>
              </a:rPr>
              <a:t>Directly Upload on </a:t>
            </a:r>
            <a:r>
              <a:rPr lang="en-US" dirty="0"/>
              <a:t>https://console.ng.bluemix.net/dashboard/apps </a:t>
            </a:r>
            <a:endParaRPr lang="en-US" dirty="0" smtClean="0"/>
          </a:p>
          <a:p>
            <a:pPr marL="0" indent="0">
              <a:buNone/>
            </a:pPr>
            <a:endParaRPr lang="en-US" i="1" dirty="0">
              <a:sym typeface="Wingdings" panose="05000000000000000000" pitchFamily="2" charset="2"/>
            </a:endParaRPr>
          </a:p>
          <a:p>
            <a:pPr marL="174625" lvl="1" indent="0">
              <a:buNone/>
            </a:pPr>
            <a:endParaRPr lang="en-US" i="1" dirty="0" smtClean="0">
              <a:sym typeface="Wingdings" panose="05000000000000000000" pitchFamily="2" charset="2"/>
            </a:endParaRPr>
          </a:p>
          <a:p>
            <a:pPr marL="174625" lvl="1" indent="0">
              <a:buNone/>
            </a:pPr>
            <a:endParaRPr lang="en-US" i="1" dirty="0" smtClean="0">
              <a:sym typeface="Wingdings" panose="05000000000000000000" pitchFamily="2" charset="2"/>
            </a:endParaRPr>
          </a:p>
          <a:p>
            <a:pPr marL="174625" lvl="1" indent="0">
              <a:buNone/>
            </a:pPr>
            <a:endParaRPr lang="en-US" i="1" dirty="0" smtClean="0">
              <a:sym typeface="Wingdings" panose="05000000000000000000" pitchFamily="2" charset="2"/>
            </a:endParaRPr>
          </a:p>
          <a:p>
            <a:pPr lvl="1"/>
            <a:endParaRPr lang="en-US" i="1" dirty="0" smtClean="0">
              <a:sym typeface="Wingdings" panose="05000000000000000000" pitchFamily="2" charset="2"/>
            </a:endParaRPr>
          </a:p>
          <a:p>
            <a:pPr lvl="1"/>
            <a:endParaRPr lang="en-US" i="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93192" y="3145535"/>
            <a:ext cx="8439912" cy="2992981"/>
          </a:xfrm>
          <a:prstGeom prst="rect">
            <a:avLst/>
          </a:prstGeom>
        </p:spPr>
      </p:pic>
    </p:spTree>
    <p:extLst>
      <p:ext uri="{BB962C8B-B14F-4D97-AF65-F5344CB8AC3E}">
        <p14:creationId xmlns:p14="http://schemas.microsoft.com/office/powerpoint/2010/main" val="372950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6.2:Working with Bluemix</a:t>
            </a:r>
            <a:r>
              <a:rPr lang="en-US" dirty="0"/>
              <a:t/>
            </a:r>
            <a:br>
              <a:rPr lang="en-US" dirty="0"/>
            </a:br>
            <a:r>
              <a:rPr lang="en-US" dirty="0"/>
              <a:t>IBM Bluemix </a:t>
            </a:r>
          </a:p>
        </p:txBody>
      </p:sp>
      <p:sp>
        <p:nvSpPr>
          <p:cNvPr id="6" name="Content Placeholder 5"/>
          <p:cNvSpPr>
            <a:spLocks noGrp="1"/>
          </p:cNvSpPr>
          <p:nvPr>
            <p:ph idx="1"/>
          </p:nvPr>
        </p:nvSpPr>
        <p:spPr/>
        <p:txBody>
          <a:bodyPr/>
          <a:lstStyle/>
          <a:p>
            <a:r>
              <a:rPr lang="en-US" i="1" dirty="0" smtClean="0"/>
              <a:t>Working with Bluemix with Eclipse </a:t>
            </a:r>
          </a:p>
          <a:p>
            <a:pPr lvl="1"/>
            <a:r>
              <a:rPr lang="en-US" i="1" dirty="0" smtClean="0">
                <a:sym typeface="Wingdings" panose="05000000000000000000" pitchFamily="2" charset="2"/>
              </a:rPr>
              <a:t>Our project deployed on bluemix</a:t>
            </a:r>
            <a:r>
              <a:rPr lang="en-US" i="1" dirty="0">
                <a:sym typeface="Wingdings" panose="05000000000000000000" pitchFamily="2" charset="2"/>
              </a:rPr>
              <a:t> dashboard </a:t>
            </a:r>
            <a:r>
              <a:rPr lang="en-US" i="1" dirty="0">
                <a:sym typeface="Wingdings" panose="05000000000000000000" pitchFamily="2" charset="2"/>
                <a:hlinkClick r:id="rId2"/>
              </a:rPr>
              <a:t>https://</a:t>
            </a:r>
            <a:r>
              <a:rPr lang="en-US" i="1" dirty="0" smtClean="0">
                <a:sym typeface="Wingdings" panose="05000000000000000000" pitchFamily="2" charset="2"/>
                <a:hlinkClick r:id="rId2"/>
              </a:rPr>
              <a:t>console.ng.bluemix.net/dashboard/apps</a:t>
            </a:r>
            <a:endParaRPr lang="en-US" i="1" dirty="0" smtClean="0">
              <a:sym typeface="Wingdings" panose="05000000000000000000" pitchFamily="2" charset="2"/>
            </a:endParaRPr>
          </a:p>
          <a:p>
            <a:pPr marL="174625" lvl="1" indent="0">
              <a:buNone/>
            </a:pPr>
            <a:endParaRPr lang="en-US" i="1" dirty="0">
              <a:sym typeface="Wingdings" panose="05000000000000000000" pitchFamily="2" charset="2"/>
            </a:endParaRPr>
          </a:p>
          <a:p>
            <a:pPr marL="174625" lvl="1" indent="0">
              <a:buNone/>
            </a:pPr>
            <a:endParaRPr lang="en-US" i="1" dirty="0" smtClean="0">
              <a:sym typeface="Wingdings" panose="05000000000000000000" pitchFamily="2" charset="2"/>
            </a:endParaRPr>
          </a:p>
          <a:p>
            <a:pPr marL="174625" lvl="1" indent="0">
              <a:buNone/>
            </a:pPr>
            <a:r>
              <a:rPr lang="en-US" i="1" dirty="0" smtClean="0">
                <a:sym typeface="Wingdings" panose="05000000000000000000" pitchFamily="2" charset="2"/>
              </a:rPr>
              <a:t> </a:t>
            </a:r>
          </a:p>
          <a:p>
            <a:pPr marL="174625" lvl="1" indent="0">
              <a:buNone/>
            </a:pPr>
            <a:endParaRPr lang="en-US" i="1" dirty="0" smtClean="0">
              <a:sym typeface="Wingdings" panose="05000000000000000000" pitchFamily="2" charset="2"/>
            </a:endParaRPr>
          </a:p>
          <a:p>
            <a:pPr lvl="1"/>
            <a:endParaRPr lang="en-US" i="1" dirty="0" smtClean="0">
              <a:sym typeface="Wingdings" panose="05000000000000000000" pitchFamily="2" charset="2"/>
            </a:endParaRPr>
          </a:p>
          <a:p>
            <a:pPr lvl="1"/>
            <a:endParaRPr lang="en-US" i="1"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539495" y="2871216"/>
            <a:ext cx="8065009" cy="3148584"/>
          </a:xfrm>
          <a:prstGeom prst="rect">
            <a:avLst/>
          </a:prstGeom>
        </p:spPr>
      </p:pic>
    </p:spTree>
    <p:extLst>
      <p:ext uri="{BB962C8B-B14F-4D97-AF65-F5344CB8AC3E}">
        <p14:creationId xmlns:p14="http://schemas.microsoft.com/office/powerpoint/2010/main" val="510834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494766"/>
            <a:ext cx="8726612" cy="4643751"/>
          </a:xfrm>
        </p:spPr>
        <p:txBody>
          <a:bodyPr/>
          <a:lstStyle/>
          <a:p>
            <a:r>
              <a:rPr lang="en-US" i="1" dirty="0" smtClean="0">
                <a:sym typeface="Wingdings" panose="05000000000000000000" pitchFamily="2" charset="2"/>
              </a:rPr>
              <a:t>DevOps with Bluemix</a:t>
            </a:r>
          </a:p>
          <a:p>
            <a:pPr lvl="1"/>
            <a:r>
              <a:rPr lang="en-US" dirty="0">
                <a:sym typeface="Wingdings" panose="05000000000000000000" pitchFamily="2" charset="2"/>
              </a:rPr>
              <a:t>Continuous </a:t>
            </a:r>
            <a:r>
              <a:rPr lang="en-US" dirty="0" smtClean="0">
                <a:sym typeface="Wingdings" panose="05000000000000000000" pitchFamily="2" charset="2"/>
              </a:rPr>
              <a:t>Delivery is </a:t>
            </a:r>
            <a:r>
              <a:rPr lang="en-US" dirty="0">
                <a:sym typeface="Wingdings" panose="05000000000000000000" pitchFamily="2" charset="2"/>
              </a:rPr>
              <a:t>a practice by which </a:t>
            </a:r>
            <a:r>
              <a:rPr lang="en-US" dirty="0" smtClean="0">
                <a:sym typeface="Wingdings" panose="05000000000000000000" pitchFamily="2" charset="2"/>
              </a:rPr>
              <a:t>we can </a:t>
            </a:r>
            <a:r>
              <a:rPr lang="en-US" dirty="0">
                <a:sym typeface="Wingdings" panose="05000000000000000000" pitchFamily="2" charset="2"/>
              </a:rPr>
              <a:t>build and deploy </a:t>
            </a:r>
            <a:r>
              <a:rPr lang="en-US" dirty="0" smtClean="0">
                <a:sym typeface="Wingdings" panose="05000000000000000000" pitchFamily="2" charset="2"/>
              </a:rPr>
              <a:t>our </a:t>
            </a:r>
            <a:r>
              <a:rPr lang="en-US" dirty="0">
                <a:sym typeface="Wingdings" panose="05000000000000000000" pitchFamily="2" charset="2"/>
              </a:rPr>
              <a:t>software so that it can be released into production at any time</a:t>
            </a:r>
            <a:r>
              <a:rPr lang="en-US" dirty="0" smtClean="0">
                <a:sym typeface="Wingdings" panose="05000000000000000000" pitchFamily="2" charset="2"/>
              </a:rPr>
              <a:t>.</a:t>
            </a:r>
            <a:endParaRPr lang="en-US" dirty="0">
              <a:sym typeface="Wingdings" panose="05000000000000000000" pitchFamily="2" charset="2"/>
            </a:endParaRPr>
          </a:p>
          <a:p>
            <a:pPr lvl="1"/>
            <a:r>
              <a:rPr lang="en-US" dirty="0">
                <a:sym typeface="Wingdings" panose="05000000000000000000" pitchFamily="2" charset="2"/>
              </a:rPr>
              <a:t>With Delivery Pipeline, which is included in IBM Bluemix Continuous Delivery, </a:t>
            </a:r>
            <a:r>
              <a:rPr lang="en-US" dirty="0" smtClean="0">
                <a:sym typeface="Wingdings" panose="05000000000000000000" pitchFamily="2" charset="2"/>
              </a:rPr>
              <a:t>we </a:t>
            </a:r>
            <a:r>
              <a:rPr lang="en-US" dirty="0">
                <a:sym typeface="Wingdings" panose="05000000000000000000" pitchFamily="2" charset="2"/>
              </a:rPr>
              <a:t>can achieve continuous delivery in a consistent and reliable way by dividing the software delivery process into stages. </a:t>
            </a:r>
            <a:endParaRPr lang="en-US" dirty="0" smtClean="0">
              <a:sym typeface="Wingdings" panose="05000000000000000000" pitchFamily="2" charset="2"/>
            </a:endParaRPr>
          </a:p>
          <a:p>
            <a:pPr lvl="1"/>
            <a:r>
              <a:rPr lang="en-US" dirty="0">
                <a:sym typeface="Wingdings" panose="05000000000000000000" pitchFamily="2" charset="2"/>
              </a:rPr>
              <a:t>The goal is for code to progress through each stage automatically with minimal human intervention</a:t>
            </a:r>
            <a:r>
              <a:rPr lang="en-US" dirty="0" smtClean="0">
                <a:sym typeface="Wingdings" panose="05000000000000000000" pitchFamily="2" charset="2"/>
              </a:rPr>
              <a:t>.</a:t>
            </a:r>
          </a:p>
          <a:p>
            <a:pPr lvl="1"/>
            <a:r>
              <a:rPr lang="en-US" dirty="0"/>
              <a:t>Build jobs compile and package </a:t>
            </a:r>
            <a:r>
              <a:rPr lang="en-US" dirty="0" smtClean="0"/>
              <a:t>our </a:t>
            </a:r>
            <a:r>
              <a:rPr lang="en-US" dirty="0"/>
              <a:t>app source code from Git repositories. The build jobs produce deployable artifacts, such as WAR files or Docker containers for IBM Containers.</a:t>
            </a:r>
            <a:endParaRPr lang="en-US" dirty="0" smtClean="0">
              <a:sym typeface="Wingdings" panose="05000000000000000000" pitchFamily="2" charset="2"/>
            </a:endParaRPr>
          </a:p>
          <a:p>
            <a:pPr lvl="1"/>
            <a:r>
              <a:rPr lang="en-US" dirty="0" smtClean="0"/>
              <a:t>A</a:t>
            </a:r>
            <a:r>
              <a:rPr lang="en-US" dirty="0"/>
              <a:t> </a:t>
            </a:r>
            <a:r>
              <a:rPr lang="en-US" i="1" dirty="0"/>
              <a:t>toolchain</a:t>
            </a:r>
            <a:r>
              <a:rPr lang="en-US" dirty="0"/>
              <a:t> is a set of tool integrations that support development, deployment, and operations tasks. The collective power of a toolchain is greater than the sum of its individual tool integrations</a:t>
            </a:r>
            <a:r>
              <a:rPr lang="en-US" dirty="0" smtClean="0"/>
              <a:t>.</a:t>
            </a:r>
            <a:endParaRPr lang="en-US" i="1" dirty="0" smtClean="0">
              <a:sym typeface="Wingdings" panose="05000000000000000000" pitchFamily="2" charset="2"/>
            </a:endParaRPr>
          </a:p>
          <a:p>
            <a:pPr lvl="1"/>
            <a:r>
              <a:rPr lang="en-US" dirty="0"/>
              <a:t>Open toolchains are available in the Public and Dedicated environments on </a:t>
            </a:r>
            <a:r>
              <a:rPr lang="en-US" dirty="0" smtClean="0"/>
              <a:t>IBM Bluemix</a:t>
            </a:r>
            <a:r>
              <a:rPr lang="en-US" dirty="0"/>
              <a:t>.</a:t>
            </a:r>
            <a:endParaRPr lang="en-US" i="1" dirty="0" smtClean="0"/>
          </a:p>
          <a:p>
            <a:pPr marL="0" indent="0">
              <a:buNone/>
            </a:pPr>
            <a:endParaRPr lang="en-US" dirty="0"/>
          </a:p>
        </p:txBody>
      </p:sp>
    </p:spTree>
    <p:extLst>
      <p:ext uri="{BB962C8B-B14F-4D97-AF65-F5344CB8AC3E}">
        <p14:creationId xmlns:p14="http://schemas.microsoft.com/office/powerpoint/2010/main" val="1680074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IBM Bluemix</a:t>
            </a:r>
          </a:p>
          <a:p>
            <a:r>
              <a:rPr lang="en-US" dirty="0" smtClean="0"/>
              <a:t>Working with Bluemix –CLI &amp; Eclipse</a:t>
            </a:r>
          </a:p>
          <a:p>
            <a:r>
              <a:rPr lang="en-US" dirty="0" smtClean="0"/>
              <a:t>Bluemix with DevOps</a:t>
            </a:r>
          </a:p>
          <a:p>
            <a:r>
              <a:rPr lang="en-US" dirty="0" smtClean="0"/>
              <a:t>Other Tools </a:t>
            </a:r>
            <a:r>
              <a:rPr lang="en-US" dirty="0"/>
              <a:t>of DevOps</a:t>
            </a:r>
          </a:p>
          <a:p>
            <a:pPr marL="0" indent="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494766"/>
            <a:ext cx="8726612" cy="4643751"/>
          </a:xfrm>
        </p:spPr>
        <p:txBody>
          <a:bodyPr/>
          <a:lstStyle/>
          <a:p>
            <a:r>
              <a:rPr lang="en-US" dirty="0" smtClean="0"/>
              <a:t>Steps to enable toolchain for DevOps</a:t>
            </a:r>
          </a:p>
          <a:p>
            <a:pPr lvl="1"/>
            <a:r>
              <a:rPr lang="en-US" dirty="0" smtClean="0"/>
              <a:t>Click on project which is deployed on bluemix  and we will get this page below</a:t>
            </a:r>
          </a:p>
          <a:p>
            <a:pPr marL="174625" lvl="1" indent="0">
              <a:buNone/>
            </a:pPr>
            <a:endParaRPr lang="en-US" dirty="0"/>
          </a:p>
        </p:txBody>
      </p:sp>
      <p:pic>
        <p:nvPicPr>
          <p:cNvPr id="4" name="Picture 3"/>
          <p:cNvPicPr>
            <a:picLocks noChangeAspect="1"/>
          </p:cNvPicPr>
          <p:nvPr/>
        </p:nvPicPr>
        <p:blipFill>
          <a:blip r:embed="rId2"/>
          <a:stretch>
            <a:fillRect/>
          </a:stretch>
        </p:blipFill>
        <p:spPr>
          <a:xfrm>
            <a:off x="420624" y="2414016"/>
            <a:ext cx="8385048" cy="3630168"/>
          </a:xfrm>
          <a:prstGeom prst="rect">
            <a:avLst/>
          </a:prstGeom>
        </p:spPr>
      </p:pic>
    </p:spTree>
    <p:extLst>
      <p:ext uri="{BB962C8B-B14F-4D97-AF65-F5344CB8AC3E}">
        <p14:creationId xmlns:p14="http://schemas.microsoft.com/office/powerpoint/2010/main" val="247103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494766"/>
            <a:ext cx="8726612" cy="4643751"/>
          </a:xfrm>
        </p:spPr>
        <p:txBody>
          <a:bodyPr/>
          <a:lstStyle/>
          <a:p>
            <a:r>
              <a:rPr lang="en-US" dirty="0"/>
              <a:t>On the Simple Cloud Foundry toolchain creation page, review the diagram of the toolchain that you are about to create. The diagram shows each tool integration in its lifecycle phase in the toolchain</a:t>
            </a:r>
            <a:r>
              <a:rPr lang="en-US" dirty="0" smtClean="0"/>
              <a:t>.</a:t>
            </a:r>
          </a:p>
          <a:p>
            <a:pPr marL="0" indent="0">
              <a:buNone/>
            </a:pPr>
            <a:endParaRPr lang="en-US" dirty="0"/>
          </a:p>
        </p:txBody>
      </p:sp>
      <p:pic>
        <p:nvPicPr>
          <p:cNvPr id="3" name="Picture 2"/>
          <p:cNvPicPr>
            <a:picLocks noChangeAspect="1"/>
          </p:cNvPicPr>
          <p:nvPr/>
        </p:nvPicPr>
        <p:blipFill>
          <a:blip r:embed="rId2"/>
          <a:stretch>
            <a:fillRect/>
          </a:stretch>
        </p:blipFill>
        <p:spPr>
          <a:xfrm>
            <a:off x="405290" y="2660904"/>
            <a:ext cx="8513064" cy="3301384"/>
          </a:xfrm>
          <a:prstGeom prst="rect">
            <a:avLst/>
          </a:prstGeom>
        </p:spPr>
      </p:pic>
    </p:spTree>
    <p:extLst>
      <p:ext uri="{BB962C8B-B14F-4D97-AF65-F5344CB8AC3E}">
        <p14:creationId xmlns:p14="http://schemas.microsoft.com/office/powerpoint/2010/main" val="2501167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494766"/>
            <a:ext cx="8726612" cy="4643751"/>
          </a:xfrm>
        </p:spPr>
        <p:txBody>
          <a:bodyPr/>
          <a:lstStyle/>
          <a:p>
            <a:r>
              <a:rPr lang="en-US" dirty="0" smtClean="0"/>
              <a:t>If we  </a:t>
            </a:r>
            <a:r>
              <a:rPr lang="en-US" dirty="0"/>
              <a:t>haven't authorized with GitHub, </a:t>
            </a:r>
            <a:r>
              <a:rPr lang="en-US" dirty="0" smtClean="0"/>
              <a:t>we </a:t>
            </a:r>
            <a:r>
              <a:rPr lang="en-US" dirty="0"/>
              <a:t>are prompted to do so. Click Authorize and follow the instructions to link your Bluemix account to a GitHub account.</a:t>
            </a:r>
            <a:r>
              <a:rPr lang="en-US" dirty="0" smtClean="0"/>
              <a:t> </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8516" y="2564880"/>
            <a:ext cx="8604505" cy="3573637"/>
          </a:xfrm>
          <a:prstGeom prst="rect">
            <a:avLst/>
          </a:prstGeom>
        </p:spPr>
      </p:pic>
    </p:spTree>
    <p:extLst>
      <p:ext uri="{BB962C8B-B14F-4D97-AF65-F5344CB8AC3E}">
        <p14:creationId xmlns:p14="http://schemas.microsoft.com/office/powerpoint/2010/main" val="3261137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494766"/>
            <a:ext cx="8726612" cy="4643751"/>
          </a:xfrm>
        </p:spPr>
        <p:txBody>
          <a:bodyPr/>
          <a:lstStyle/>
          <a:p>
            <a:r>
              <a:rPr lang="en-US" dirty="0"/>
              <a:t>Click Create. Several steps run automatically to set up your toolchain:</a:t>
            </a:r>
          </a:p>
          <a:p>
            <a:pPr lvl="1"/>
            <a:r>
              <a:rPr lang="en-US" dirty="0"/>
              <a:t>The toolchain is created.</a:t>
            </a:r>
          </a:p>
          <a:p>
            <a:pPr lvl="1"/>
            <a:r>
              <a:rPr lang="en-US" dirty="0"/>
              <a:t>The delivery pipeline is created and triggered.</a:t>
            </a:r>
          </a:p>
          <a:p>
            <a:pPr lvl="1"/>
            <a:r>
              <a:rPr lang="en-US" dirty="0"/>
              <a:t>The </a:t>
            </a:r>
            <a:r>
              <a:rPr lang="en-US" i="1" dirty="0" smtClean="0">
                <a:sym typeface="Wingdings" panose="05000000000000000000" pitchFamily="2" charset="2"/>
              </a:rPr>
              <a:t>DemoWebBlueMix </a:t>
            </a:r>
            <a:r>
              <a:rPr lang="en-US" dirty="0" smtClean="0"/>
              <a:t>is </a:t>
            </a:r>
            <a:r>
              <a:rPr lang="en-US" dirty="0"/>
              <a:t>cloned into your GitHub account.</a:t>
            </a:r>
          </a:p>
          <a:p>
            <a:pPr lvl="1"/>
            <a:r>
              <a:rPr lang="en-US" dirty="0"/>
              <a:t>The toolchain is associated with your app. When </a:t>
            </a:r>
            <a:r>
              <a:rPr lang="en-US" dirty="0" smtClean="0"/>
              <a:t>we </a:t>
            </a:r>
            <a:r>
              <a:rPr lang="en-US" dirty="0"/>
              <a:t>push changes to the toolchain's GitHub repo, the pipeline automatically builds and deploys the app.</a:t>
            </a:r>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603504" y="3931920"/>
            <a:ext cx="7955280" cy="2206596"/>
          </a:xfrm>
          <a:prstGeom prst="rect">
            <a:avLst/>
          </a:prstGeom>
        </p:spPr>
      </p:pic>
    </p:spTree>
    <p:extLst>
      <p:ext uri="{BB962C8B-B14F-4D97-AF65-F5344CB8AC3E}">
        <p14:creationId xmlns:p14="http://schemas.microsoft.com/office/powerpoint/2010/main" val="413447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Return to the toolchain page ,</a:t>
            </a:r>
            <a:r>
              <a:rPr lang="en-US" dirty="0"/>
              <a:t> </a:t>
            </a:r>
            <a:r>
              <a:rPr lang="en-US" dirty="0" smtClean="0"/>
              <a:t>the </a:t>
            </a:r>
            <a:r>
              <a:rPr lang="en-US" dirty="0"/>
              <a:t>Toolchains page displays all the toolchains that are in </a:t>
            </a:r>
            <a:r>
              <a:rPr lang="en-US" dirty="0" smtClean="0"/>
              <a:t>our </a:t>
            </a:r>
            <a:r>
              <a:rPr lang="en-US" dirty="0"/>
              <a:t>org. </a:t>
            </a:r>
            <a:endParaRPr lang="en-US" dirty="0" smtClean="0"/>
          </a:p>
          <a:p>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58368" y="2267712"/>
            <a:ext cx="7982712" cy="3928300"/>
          </a:xfrm>
          <a:prstGeom prst="rect">
            <a:avLst/>
          </a:prstGeom>
        </p:spPr>
      </p:pic>
    </p:spTree>
    <p:extLst>
      <p:ext uri="{BB962C8B-B14F-4D97-AF65-F5344CB8AC3E}">
        <p14:creationId xmlns:p14="http://schemas.microsoft.com/office/powerpoint/2010/main" val="2457643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If we click on build stage &amp; deploy stage ,we can add maven ,ant,npm(node) etc and we can configure to deploy on which environment.</a:t>
            </a:r>
          </a:p>
          <a:p>
            <a:pPr marL="0" indent="0">
              <a:buNone/>
            </a:pPr>
            <a:endParaRPr lang="en-US" dirty="0" smtClean="0"/>
          </a:p>
          <a:p>
            <a:endParaRPr lang="en-US" dirty="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373490" y="2660903"/>
            <a:ext cx="8029846" cy="3282697"/>
          </a:xfrm>
          <a:prstGeom prst="rect">
            <a:avLst/>
          </a:prstGeom>
        </p:spPr>
      </p:pic>
    </p:spTree>
    <p:extLst>
      <p:ext uri="{BB962C8B-B14F-4D97-AF65-F5344CB8AC3E}">
        <p14:creationId xmlns:p14="http://schemas.microsoft.com/office/powerpoint/2010/main" val="1571393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Checking the application on bluemix </a:t>
            </a:r>
          </a:p>
          <a:p>
            <a:pPr marL="0" indent="0">
              <a:buNone/>
            </a:pPr>
            <a:endParaRPr lang="en-US" dirty="0" smtClean="0"/>
          </a:p>
          <a:p>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233993" y="3264979"/>
            <a:ext cx="5114925" cy="1571625"/>
          </a:xfrm>
          <a:prstGeom prst="rect">
            <a:avLst/>
          </a:prstGeom>
        </p:spPr>
      </p:pic>
    </p:spTree>
    <p:extLst>
      <p:ext uri="{BB962C8B-B14F-4D97-AF65-F5344CB8AC3E}">
        <p14:creationId xmlns:p14="http://schemas.microsoft.com/office/powerpoint/2010/main" val="3357462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6.3:Bluemix with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Now again change in the code &amp; push to github repository &amp; see the change ,its build automatically </a:t>
            </a:r>
          </a:p>
          <a:p>
            <a:pPr marL="0" indent="0">
              <a:buNone/>
            </a:pPr>
            <a:endParaRPr lang="en-US" dirty="0" smtClean="0"/>
          </a:p>
          <a:p>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714946" y="3066288"/>
            <a:ext cx="7458075" cy="2590800"/>
          </a:xfrm>
          <a:prstGeom prst="rect">
            <a:avLst/>
          </a:prstGeom>
        </p:spPr>
      </p:pic>
      <p:pic>
        <p:nvPicPr>
          <p:cNvPr id="5" name="Picture 4"/>
          <p:cNvPicPr>
            <a:picLocks noChangeAspect="1"/>
          </p:cNvPicPr>
          <p:nvPr/>
        </p:nvPicPr>
        <p:blipFill>
          <a:blip r:embed="rId4"/>
          <a:stretch>
            <a:fillRect/>
          </a:stretch>
        </p:blipFill>
        <p:spPr>
          <a:xfrm>
            <a:off x="614553" y="4017645"/>
            <a:ext cx="8410575" cy="2178367"/>
          </a:xfrm>
          <a:prstGeom prst="rect">
            <a:avLst/>
          </a:prstGeom>
        </p:spPr>
      </p:pic>
      <p:cxnSp>
        <p:nvCxnSpPr>
          <p:cNvPr id="8" name="Straight Arrow Connector 7"/>
          <p:cNvCxnSpPr/>
          <p:nvPr/>
        </p:nvCxnSpPr>
        <p:spPr>
          <a:xfrm flipH="1" flipV="1">
            <a:off x="3685032" y="3346704"/>
            <a:ext cx="594360" cy="2029587"/>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44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smtClean="0"/>
              <a:t>6.4:other tools of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Puppet</a:t>
            </a:r>
          </a:p>
          <a:p>
            <a:pPr lvl="1"/>
            <a:r>
              <a:rPr lang="en-US" dirty="0"/>
              <a:t>Puppet Enterprise makes it easy to automate the provisioning, configuration and ongoing management of </a:t>
            </a:r>
            <a:r>
              <a:rPr lang="en-US" dirty="0" smtClean="0"/>
              <a:t>our </a:t>
            </a:r>
            <a:r>
              <a:rPr lang="en-US" dirty="0"/>
              <a:t>machines and the software running on them</a:t>
            </a:r>
            <a:r>
              <a:rPr lang="en-US" dirty="0" smtClean="0"/>
              <a:t>.</a:t>
            </a:r>
          </a:p>
          <a:p>
            <a:pPr lvl="1"/>
            <a:r>
              <a:rPr lang="en-US" dirty="0"/>
              <a:t>C</a:t>
            </a:r>
            <a:r>
              <a:rPr lang="en-US" dirty="0" smtClean="0"/>
              <a:t>hanges </a:t>
            </a:r>
            <a:r>
              <a:rPr lang="en-US" dirty="0"/>
              <a:t>and automatically enforce the consistency of systems and devices - across physical and virtual machines, on premise or in the cloud.</a:t>
            </a:r>
          </a:p>
          <a:p>
            <a:pPr lvl="1"/>
            <a:r>
              <a:rPr lang="en-US" dirty="0"/>
              <a:t>Reduce cycle times to get more software deployed</a:t>
            </a:r>
          </a:p>
          <a:p>
            <a:pPr lvl="1"/>
            <a:r>
              <a:rPr lang="en-US" dirty="0"/>
              <a:t>Make fast, iterative changes</a:t>
            </a:r>
          </a:p>
          <a:p>
            <a:pPr lvl="1"/>
            <a:r>
              <a:rPr lang="en-US" dirty="0"/>
              <a:t>Define a configuration once, and apply it to thousands of machines</a:t>
            </a:r>
          </a:p>
          <a:p>
            <a:pPr lvl="1"/>
            <a:r>
              <a:rPr lang="en-US" dirty="0"/>
              <a:t>Automatically remediate configuration drift</a:t>
            </a:r>
          </a:p>
          <a:p>
            <a:pPr lvl="1"/>
            <a:r>
              <a:rPr lang="en-US" dirty="0"/>
              <a:t>Get detailed insight into hardware and software configurations</a:t>
            </a:r>
          </a:p>
          <a:p>
            <a:pPr lvl="1"/>
            <a:endParaRPr lang="en-US" dirty="0" smtClean="0"/>
          </a:p>
          <a:p>
            <a:pPr marL="0" indent="0">
              <a:buNone/>
            </a:pPr>
            <a:endParaRPr lang="en-US" dirty="0"/>
          </a:p>
        </p:txBody>
      </p:sp>
    </p:spTree>
    <p:extLst>
      <p:ext uri="{BB962C8B-B14F-4D97-AF65-F5344CB8AC3E}">
        <p14:creationId xmlns:p14="http://schemas.microsoft.com/office/powerpoint/2010/main" val="501857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smtClean="0"/>
              <a:t>6.4:Other </a:t>
            </a:r>
            <a:r>
              <a:rPr lang="en-US" sz="1050" dirty="0" smtClean="0"/>
              <a:t>tools of devops</a:t>
            </a:r>
            <a:r>
              <a:rPr lang="en-US" dirty="0"/>
              <a:t/>
            </a:r>
            <a:br>
              <a:rPr lang="en-US" dirty="0"/>
            </a:br>
            <a:r>
              <a:rPr lang="en-US" dirty="0"/>
              <a:t>IBM Bluemix </a:t>
            </a:r>
          </a:p>
        </p:txBody>
      </p:sp>
      <p:sp>
        <p:nvSpPr>
          <p:cNvPr id="6" name="Content Placeholder 5"/>
          <p:cNvSpPr>
            <a:spLocks noGrp="1"/>
          </p:cNvSpPr>
          <p:nvPr>
            <p:ph idx="1"/>
          </p:nvPr>
        </p:nvSpPr>
        <p:spPr>
          <a:xfrm>
            <a:off x="298516" y="1552261"/>
            <a:ext cx="8726612" cy="4643751"/>
          </a:xfrm>
        </p:spPr>
        <p:txBody>
          <a:bodyPr/>
          <a:lstStyle/>
          <a:p>
            <a:r>
              <a:rPr lang="en-US" dirty="0" smtClean="0"/>
              <a:t>Chef</a:t>
            </a:r>
          </a:p>
          <a:p>
            <a:pPr lvl="1"/>
            <a:r>
              <a:rPr lang="en-US" dirty="0"/>
              <a:t>Chef is a powerful automation platform that transforms infrastructure into code. Whether </a:t>
            </a:r>
            <a:r>
              <a:rPr lang="en-US" dirty="0" smtClean="0"/>
              <a:t>we are operating </a:t>
            </a:r>
            <a:r>
              <a:rPr lang="en-US" dirty="0"/>
              <a:t>in the cloud, on-premises, or in a hybrid environment</a:t>
            </a:r>
            <a:endParaRPr lang="en-US" dirty="0" smtClean="0"/>
          </a:p>
          <a:p>
            <a:pPr lvl="1"/>
            <a:r>
              <a:rPr lang="en-US" dirty="0"/>
              <a:t>Chef automates how infrastructure is configured, deployed, and managed across </a:t>
            </a:r>
            <a:r>
              <a:rPr lang="en-US" dirty="0" smtClean="0"/>
              <a:t>our </a:t>
            </a:r>
            <a:r>
              <a:rPr lang="en-US" dirty="0"/>
              <a:t>network, no matter </a:t>
            </a:r>
            <a:r>
              <a:rPr lang="en-US" dirty="0" smtClean="0"/>
              <a:t>its </a:t>
            </a:r>
            <a:r>
              <a:rPr lang="en-US" dirty="0"/>
              <a:t>size</a:t>
            </a:r>
            <a:r>
              <a:rPr lang="en-US" dirty="0" smtClean="0"/>
              <a:t>.</a:t>
            </a:r>
          </a:p>
          <a:p>
            <a:pPr lvl="1"/>
            <a:r>
              <a:rPr lang="en-US" dirty="0"/>
              <a:t>Once </a:t>
            </a:r>
            <a:r>
              <a:rPr lang="en-US" dirty="0" smtClean="0"/>
              <a:t>we </a:t>
            </a:r>
            <a:r>
              <a:rPr lang="en-US" dirty="0"/>
              <a:t>done developing and testing </a:t>
            </a:r>
            <a:r>
              <a:rPr lang="en-US" dirty="0" smtClean="0"/>
              <a:t>our </a:t>
            </a:r>
            <a:r>
              <a:rPr lang="en-US" dirty="0"/>
              <a:t>code locally, on </a:t>
            </a:r>
            <a:r>
              <a:rPr lang="en-US" dirty="0" smtClean="0"/>
              <a:t>our </a:t>
            </a:r>
            <a:r>
              <a:rPr lang="en-US" dirty="0"/>
              <a:t>workstation, </a:t>
            </a:r>
            <a:r>
              <a:rPr lang="en-US" dirty="0" smtClean="0"/>
              <a:t>we can </a:t>
            </a:r>
            <a:r>
              <a:rPr lang="en-US" dirty="0"/>
              <a:t>upload it to the Chef server. </a:t>
            </a:r>
            <a:endParaRPr lang="en-US" dirty="0" smtClean="0"/>
          </a:p>
          <a:p>
            <a:pPr lvl="1"/>
            <a:r>
              <a:rPr lang="en-US" dirty="0" smtClean="0"/>
              <a:t>We </a:t>
            </a:r>
            <a:r>
              <a:rPr lang="en-US" dirty="0"/>
              <a:t>need to install a text editor </a:t>
            </a:r>
            <a:r>
              <a:rPr lang="en-US" dirty="0" smtClean="0"/>
              <a:t>to </a:t>
            </a:r>
            <a:r>
              <a:rPr lang="en-US" dirty="0"/>
              <a:t>write code and Chef DK to get the tools to test </a:t>
            </a:r>
            <a:r>
              <a:rPr lang="en-US" dirty="0" smtClean="0"/>
              <a:t>our </a:t>
            </a:r>
            <a:r>
              <a:rPr lang="en-US" dirty="0"/>
              <a:t>code. The primary testing tools </a:t>
            </a:r>
            <a:r>
              <a:rPr lang="en-US" dirty="0" smtClean="0"/>
              <a:t>we use </a:t>
            </a:r>
            <a:r>
              <a:rPr lang="en-US" dirty="0"/>
              <a:t>are Foodcritic, Test Kitchen and ChefSpec. </a:t>
            </a:r>
          </a:p>
        </p:txBody>
      </p:sp>
    </p:spTree>
    <p:extLst>
      <p:ext uri="{BB962C8B-B14F-4D97-AF65-F5344CB8AC3E}">
        <p14:creationId xmlns:p14="http://schemas.microsoft.com/office/powerpoint/2010/main" val="2555114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100" dirty="0" smtClean="0"/>
              <a:t>6.1:Introduction </a:t>
            </a:r>
            <a:r>
              <a:rPr lang="en-US" sz="1100" dirty="0"/>
              <a:t>to IBM Bluemix</a:t>
            </a:r>
            <a:r>
              <a:rPr lang="en-US" dirty="0"/>
              <a:t/>
            </a:r>
            <a:br>
              <a:rPr lang="en-US" dirty="0"/>
            </a:br>
            <a:r>
              <a:rPr lang="en-US" dirty="0" smtClean="0"/>
              <a:t>IBM Bluemix </a:t>
            </a:r>
            <a:endParaRPr lang="en-US" sz="2400" dirty="0"/>
          </a:p>
        </p:txBody>
      </p:sp>
      <p:sp>
        <p:nvSpPr>
          <p:cNvPr id="5" name="Content Placeholder 4"/>
          <p:cNvSpPr>
            <a:spLocks noGrp="1"/>
          </p:cNvSpPr>
          <p:nvPr>
            <p:ph idx="1"/>
          </p:nvPr>
        </p:nvSpPr>
        <p:spPr>
          <a:xfrm>
            <a:off x="298516" y="1362456"/>
            <a:ext cx="8516300" cy="4776061"/>
          </a:xfrm>
        </p:spPr>
        <p:txBody>
          <a:bodyPr/>
          <a:lstStyle/>
          <a:p>
            <a:pPr algn="just"/>
            <a:r>
              <a:rPr lang="en-US" dirty="0" smtClean="0"/>
              <a:t>IBM Bluemix </a:t>
            </a:r>
            <a:r>
              <a:rPr lang="en-US" dirty="0"/>
              <a:t>is IBM's innovative cloud computing platform that combines platform as a service (PaaS) with infrastructure as a service (IaaS). </a:t>
            </a:r>
            <a:endParaRPr lang="en-US" dirty="0" smtClean="0"/>
          </a:p>
          <a:p>
            <a:pPr algn="just"/>
            <a:r>
              <a:rPr lang="en-US" dirty="0" smtClean="0"/>
              <a:t>Fits for small </a:t>
            </a:r>
            <a:r>
              <a:rPr lang="en-US" dirty="0"/>
              <a:t>business that plans to scale, or a large enterprise that requires additional </a:t>
            </a:r>
            <a:r>
              <a:rPr lang="en-US" dirty="0" smtClean="0"/>
              <a:t>isolation</a:t>
            </a:r>
          </a:p>
          <a:p>
            <a:pPr algn="just"/>
            <a:r>
              <a:rPr lang="en-US" dirty="0" smtClean="0"/>
              <a:t>IBM </a:t>
            </a:r>
            <a:r>
              <a:rPr lang="en-US" dirty="0"/>
              <a:t>Cloud Data Centers provide regional redundancy, a global network backbone connecting all data centers and points of presence, and stringent security controls and reporting. </a:t>
            </a:r>
            <a:endParaRPr lang="en-US" dirty="0" smtClean="0"/>
          </a:p>
          <a:p>
            <a:pPr algn="just"/>
            <a:r>
              <a:rPr lang="en-US" dirty="0" smtClean="0"/>
              <a:t>IBM Bluemix Dashboard are: </a:t>
            </a:r>
          </a:p>
          <a:p>
            <a:pPr lvl="1" algn="just"/>
            <a:r>
              <a:rPr lang="en-US" dirty="0" smtClean="0"/>
              <a:t>Apps</a:t>
            </a:r>
          </a:p>
          <a:p>
            <a:pPr lvl="1" algn="just"/>
            <a:r>
              <a:rPr lang="en-US" dirty="0" smtClean="0"/>
              <a:t>Services </a:t>
            </a:r>
          </a:p>
          <a:p>
            <a:pPr lvl="1" algn="just"/>
            <a:r>
              <a:rPr lang="en-US" dirty="0" smtClean="0"/>
              <a:t>Infrastructure </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Basic Demo on Bluemix</a:t>
            </a:r>
          </a:p>
          <a:p>
            <a:r>
              <a:rPr lang="en-US" dirty="0" smtClean="0"/>
              <a:t>Bluemix with DevOps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smtClean="0"/>
              <a:t>Bluemix with CLI &amp; eclipse</a:t>
            </a:r>
          </a:p>
          <a:p>
            <a:r>
              <a:rPr lang="en-US" dirty="0" smtClean="0"/>
              <a:t>Creating Toolchain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IBM Bluemix is IBM's innovative cloud computing platform that combines platform as a service (PaaS) with infrastructure as a service (IaaS</a:t>
            </a:r>
            <a:r>
              <a:rPr lang="en-US" dirty="0" smtClean="0"/>
              <a:t>).</a:t>
            </a:r>
          </a:p>
          <a:p>
            <a:r>
              <a:rPr lang="en-US" dirty="0" smtClean="0"/>
              <a:t>We can deploy application using CLI </a:t>
            </a:r>
            <a:r>
              <a:rPr lang="en-US" smtClean="0"/>
              <a:t>&amp; Eclipse</a:t>
            </a:r>
            <a:endParaRPr lang="en-US" dirty="0" smtClean="0"/>
          </a:p>
          <a:p>
            <a:r>
              <a:rPr lang="en-US" dirty="0" smtClean="0"/>
              <a:t>Other tools of devops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A developer logs in to IBM Bluemix with the cf login command and then issue the cf marketplace command, what will be the result</a:t>
            </a:r>
            <a:r>
              <a:rPr lang="en-US" dirty="0" smtClean="0"/>
              <a:t>?</a:t>
            </a:r>
          </a:p>
          <a:p>
            <a:pPr lvl="1"/>
            <a:r>
              <a:rPr lang="en-US" dirty="0"/>
              <a:t>The command output will list all the services on IBM Bluemix which are not free to use</a:t>
            </a:r>
          </a:p>
          <a:p>
            <a:pPr lvl="1"/>
            <a:r>
              <a:rPr lang="en-US" dirty="0"/>
              <a:t>The command output will list all the services and plans offered in IBM Bluemix for a logged in </a:t>
            </a:r>
            <a:r>
              <a:rPr lang="en-US" dirty="0" smtClean="0"/>
              <a:t>user</a:t>
            </a:r>
          </a:p>
          <a:p>
            <a:pPr lvl="1"/>
            <a:r>
              <a:rPr lang="en-US" dirty="0"/>
              <a:t>The command output will show required attributes for an application to be made available on IBM cloud market place</a:t>
            </a:r>
          </a:p>
          <a:p>
            <a:pPr lvl="1"/>
            <a:r>
              <a:rPr lang="en-US" dirty="0"/>
              <a:t>The command will create an application on IBM blue mix called market place based on contents in the current directory where the cf command is issues</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494766"/>
            <a:ext cx="6887389" cy="4759730"/>
          </a:xfrm>
        </p:spPr>
        <p:txBody>
          <a:bodyPr/>
          <a:lstStyle/>
          <a:p>
            <a:r>
              <a:rPr lang="en-US" dirty="0"/>
              <a:t>In IBM BluemixPaaS a developer wants to customize application deployment properties, which field is mandatory for manifest.yml</a:t>
            </a:r>
            <a:r>
              <a:rPr lang="en-US" dirty="0" smtClean="0"/>
              <a:t>?</a:t>
            </a:r>
          </a:p>
          <a:p>
            <a:pPr lvl="1"/>
            <a:r>
              <a:rPr lang="en-US" dirty="0"/>
              <a:t>Host</a:t>
            </a:r>
          </a:p>
          <a:p>
            <a:pPr lvl="1"/>
            <a:r>
              <a:rPr lang="en-US" dirty="0"/>
              <a:t>Disk Quota</a:t>
            </a:r>
          </a:p>
          <a:p>
            <a:pPr lvl="1"/>
            <a:r>
              <a:rPr lang="en-US" dirty="0"/>
              <a:t>Application </a:t>
            </a:r>
            <a:r>
              <a:rPr lang="en-US" dirty="0" smtClean="0"/>
              <a:t>name</a:t>
            </a:r>
          </a:p>
          <a:p>
            <a:pPr lvl="1"/>
            <a:r>
              <a:rPr lang="en-US" dirty="0"/>
              <a:t>Environment </a:t>
            </a:r>
            <a:r>
              <a:rPr lang="en-US" dirty="0" smtClean="0"/>
              <a:t>Name</a:t>
            </a:r>
          </a:p>
          <a:p>
            <a:r>
              <a:rPr lang="en-US" dirty="0" smtClean="0"/>
              <a:t>In </a:t>
            </a:r>
            <a:r>
              <a:rPr lang="en-US" dirty="0"/>
              <a:t>IBM </a:t>
            </a:r>
            <a:r>
              <a:rPr lang="en-US" dirty="0" err="1"/>
              <a:t>BluemixPaaS</a:t>
            </a:r>
            <a:r>
              <a:rPr lang="en-US" dirty="0"/>
              <a:t> how can developers redeploy an application from one Bluemix region to another region </a:t>
            </a:r>
            <a:endParaRPr lang="en-US" dirty="0" smtClean="0"/>
          </a:p>
          <a:p>
            <a:pPr lvl="1"/>
            <a:r>
              <a:rPr lang="en-US" dirty="0"/>
              <a:t>By changing the route of the application</a:t>
            </a:r>
          </a:p>
          <a:p>
            <a:pPr lvl="1"/>
            <a:r>
              <a:rPr lang="en-US" dirty="0"/>
              <a:t>By changing the environment variables in VCAP service</a:t>
            </a:r>
          </a:p>
          <a:p>
            <a:pPr lvl="1"/>
            <a:r>
              <a:rPr lang="en-US" dirty="0"/>
              <a:t>By updating the user profile and redeploying the application and </a:t>
            </a:r>
            <a:r>
              <a:rPr lang="en-US" dirty="0" smtClean="0"/>
              <a:t>services</a:t>
            </a:r>
          </a:p>
          <a:p>
            <a:pPr lvl="1"/>
            <a:r>
              <a:rPr lang="en-US" dirty="0"/>
              <a:t>By changing the region in the IBM Bluemix web console and redeploying the application and services</a:t>
            </a:r>
          </a:p>
          <a:p>
            <a:endParaRPr lang="en-US" dirty="0"/>
          </a:p>
          <a:p>
            <a:pPr marL="174625" lvl="1" indent="0">
              <a:buNone/>
            </a:pPr>
            <a:endParaRPr lang="en-US" dirty="0" smtClean="0"/>
          </a:p>
          <a:p>
            <a:endParaRPr lang="en-US" dirty="0"/>
          </a:p>
        </p:txBody>
      </p:sp>
    </p:spTree>
    <p:extLst>
      <p:ext uri="{BB962C8B-B14F-4D97-AF65-F5344CB8AC3E}">
        <p14:creationId xmlns:p14="http://schemas.microsoft.com/office/powerpoint/2010/main" val="1953925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050" dirty="0"/>
              <a:t>6.1:Introduction to IBM Bluemix</a:t>
            </a:r>
            <a:r>
              <a:rPr lang="en-US" dirty="0"/>
              <a:t/>
            </a:r>
            <a:br>
              <a:rPr lang="en-US" dirty="0"/>
            </a:br>
            <a:r>
              <a:rPr lang="en-US" dirty="0"/>
              <a:t>IBM </a:t>
            </a:r>
            <a:r>
              <a:rPr lang="en-US" dirty="0" smtClean="0"/>
              <a:t>Bluemix </a:t>
            </a:r>
            <a:endParaRPr lang="en-US" sz="2400" dirty="0"/>
          </a:p>
        </p:txBody>
      </p:sp>
      <p:sp>
        <p:nvSpPr>
          <p:cNvPr id="5" name="Content Placeholder 4"/>
          <p:cNvSpPr>
            <a:spLocks noGrp="1"/>
          </p:cNvSpPr>
          <p:nvPr>
            <p:ph idx="1"/>
          </p:nvPr>
        </p:nvSpPr>
        <p:spPr>
          <a:xfrm>
            <a:off x="298516" y="1362456"/>
            <a:ext cx="8516300" cy="4776061"/>
          </a:xfrm>
        </p:spPr>
        <p:txBody>
          <a:bodyPr/>
          <a:lstStyle/>
          <a:p>
            <a:pPr algn="just"/>
            <a:endParaRPr lang="en-US" dirty="0"/>
          </a:p>
        </p:txBody>
      </p:sp>
    </p:spTree>
    <p:extLst>
      <p:ext uri="{BB962C8B-B14F-4D97-AF65-F5344CB8AC3E}">
        <p14:creationId xmlns:p14="http://schemas.microsoft.com/office/powerpoint/2010/main" val="257186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050" dirty="0"/>
              <a:t>6.1:Introduction to IBM Bluemix</a:t>
            </a:r>
            <a:r>
              <a:rPr lang="en-US" dirty="0"/>
              <a:t/>
            </a:r>
            <a:br>
              <a:rPr lang="en-US" dirty="0"/>
            </a:br>
            <a:r>
              <a:rPr lang="en-US" dirty="0"/>
              <a:t>IBM </a:t>
            </a:r>
            <a:r>
              <a:rPr lang="en-US" dirty="0" smtClean="0"/>
              <a:t>Bluemix </a:t>
            </a:r>
            <a:endParaRPr lang="en-US" sz="2400" dirty="0"/>
          </a:p>
        </p:txBody>
      </p:sp>
      <p:sp>
        <p:nvSpPr>
          <p:cNvPr id="5" name="Content Placeholder 4"/>
          <p:cNvSpPr>
            <a:spLocks noGrp="1"/>
          </p:cNvSpPr>
          <p:nvPr>
            <p:ph idx="1"/>
          </p:nvPr>
        </p:nvSpPr>
        <p:spPr>
          <a:xfrm>
            <a:off x="298516" y="1362456"/>
            <a:ext cx="8516300" cy="4776061"/>
          </a:xfrm>
        </p:spPr>
        <p:txBody>
          <a:bodyPr/>
          <a:lstStyle/>
          <a:p>
            <a:pPr marL="285750" indent="-285750" fontAlgn="base"/>
            <a:r>
              <a:rPr lang="en-US" dirty="0" smtClean="0"/>
              <a:t>IBM </a:t>
            </a:r>
            <a:r>
              <a:rPr lang="en-US" dirty="0"/>
              <a:t>enables you to</a:t>
            </a:r>
            <a:r>
              <a:rPr lang="en-US" dirty="0" smtClean="0"/>
              <a:t>:</a:t>
            </a:r>
            <a:endParaRPr lang="en-US" dirty="0"/>
          </a:p>
          <a:p>
            <a:pPr lvl="1" fontAlgn="base"/>
            <a:r>
              <a:rPr lang="en-US" dirty="0"/>
              <a:t>Deploy high performance compute and storage infrastructure in secure IBM Cloud Data Centers around the world.</a:t>
            </a:r>
          </a:p>
          <a:p>
            <a:pPr lvl="1" fontAlgn="base"/>
            <a:r>
              <a:rPr lang="en-US" dirty="0"/>
              <a:t>Test and adopt a broad range of cloud services and capabilities from IBM, open source communities, and third-party developers.</a:t>
            </a:r>
          </a:p>
          <a:p>
            <a:pPr lvl="1" fontAlgn="base"/>
            <a:r>
              <a:rPr lang="en-US" dirty="0"/>
              <a:t>Connect to all </a:t>
            </a:r>
            <a:r>
              <a:rPr lang="en-US" dirty="0" smtClean="0"/>
              <a:t>legacy </a:t>
            </a:r>
            <a:r>
              <a:rPr lang="en-US" dirty="0"/>
              <a:t>systems and apps from a single, scalable, cloud platform through private network and API capabilities.</a:t>
            </a:r>
          </a:p>
          <a:p>
            <a:pPr lvl="1" fontAlgn="base"/>
            <a:r>
              <a:rPr lang="en-US" dirty="0"/>
              <a:t>Spin up and turn down resources in real time as your business needs or workload demands change.</a:t>
            </a:r>
          </a:p>
          <a:p>
            <a:pPr algn="just"/>
            <a:endParaRPr lang="en-US" dirty="0"/>
          </a:p>
        </p:txBody>
      </p:sp>
    </p:spTree>
    <p:extLst>
      <p:ext uri="{BB962C8B-B14F-4D97-AF65-F5344CB8AC3E}">
        <p14:creationId xmlns:p14="http://schemas.microsoft.com/office/powerpoint/2010/main" val="2270357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050" dirty="0"/>
              <a:t>6.1:Introduction to IBM Bluemix</a:t>
            </a:r>
            <a:r>
              <a:rPr lang="en-US" dirty="0"/>
              <a:t/>
            </a:r>
            <a:br>
              <a:rPr lang="en-US" dirty="0"/>
            </a:br>
            <a:r>
              <a:rPr lang="en-US" dirty="0"/>
              <a:t>IBM </a:t>
            </a:r>
            <a:r>
              <a:rPr lang="en-US" dirty="0" smtClean="0"/>
              <a:t>Bluemix </a:t>
            </a:r>
            <a:endParaRPr lang="en-US" sz="2400" dirty="0"/>
          </a:p>
        </p:txBody>
      </p:sp>
      <p:sp>
        <p:nvSpPr>
          <p:cNvPr id="3" name="Content Placeholder 2"/>
          <p:cNvSpPr>
            <a:spLocks noGrp="1"/>
          </p:cNvSpPr>
          <p:nvPr>
            <p:ph idx="1"/>
          </p:nvPr>
        </p:nvSpPr>
        <p:spPr>
          <a:xfrm>
            <a:off x="298516" y="1344168"/>
            <a:ext cx="8845484" cy="4794349"/>
          </a:xfrm>
        </p:spPr>
        <p:txBody>
          <a:bodyPr/>
          <a:lstStyle/>
          <a:p>
            <a:r>
              <a:rPr lang="en-US" dirty="0" smtClean="0"/>
              <a:t>Bluemix Cloud Foundry Architecture</a:t>
            </a:r>
          </a:p>
          <a:p>
            <a:pPr lvl="1"/>
            <a:r>
              <a:rPr lang="en-US" dirty="0"/>
              <a:t>Clients--which can be mobile apps, apps that run externally, apps that are built on Bluemix, or developers that are using browsers--interact with the Bluemix-hosted apps.</a:t>
            </a:r>
            <a:r>
              <a:rPr lang="en-US" dirty="0" smtClean="0"/>
              <a:t> </a:t>
            </a:r>
          </a:p>
          <a:p>
            <a:pPr lvl="1"/>
            <a:r>
              <a:rPr lang="en-US" dirty="0"/>
              <a:t>Clients use REST or HTTP APIs to route requests through Bluemix to one of the app instances or the composite services.</a:t>
            </a:r>
            <a:endParaRPr lang="en-US" dirty="0" smtClean="0"/>
          </a:p>
          <a:p>
            <a:pPr marL="0" indent="0">
              <a:buNone/>
            </a:pPr>
            <a:endParaRPr lang="en-US" dirty="0"/>
          </a:p>
          <a:p>
            <a:pPr marL="0" indent="0">
              <a:buNone/>
            </a:pPr>
            <a:endParaRPr lang="en-US" dirty="0"/>
          </a:p>
        </p:txBody>
      </p:sp>
      <p:pic>
        <p:nvPicPr>
          <p:cNvPr id="21506" name="Picture 2" descr="Bluemix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3273551"/>
            <a:ext cx="6080760" cy="286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98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050" dirty="0"/>
              <a:t>6.1:Introduction to IBM Bluemix</a:t>
            </a:r>
            <a:r>
              <a:rPr lang="en-US" dirty="0"/>
              <a:t/>
            </a:r>
            <a:br>
              <a:rPr lang="en-US" dirty="0"/>
            </a:br>
            <a:r>
              <a:rPr lang="en-US" dirty="0"/>
              <a:t>IBM </a:t>
            </a:r>
            <a:r>
              <a:rPr lang="en-US" dirty="0" smtClean="0"/>
              <a:t>Bluemix </a:t>
            </a:r>
            <a:endParaRPr lang="en-US" sz="2400" dirty="0"/>
          </a:p>
        </p:txBody>
      </p:sp>
      <p:sp>
        <p:nvSpPr>
          <p:cNvPr id="3" name="Content Placeholder 2"/>
          <p:cNvSpPr>
            <a:spLocks noGrp="1"/>
          </p:cNvSpPr>
          <p:nvPr>
            <p:ph idx="1"/>
          </p:nvPr>
        </p:nvSpPr>
        <p:spPr>
          <a:xfrm>
            <a:off x="298516" y="1344168"/>
            <a:ext cx="8845484" cy="4794349"/>
          </a:xfrm>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4281375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6.1:Introduction to IBM Bluemix</a:t>
            </a:r>
            <a:r>
              <a:rPr lang="en-US" dirty="0"/>
              <a:t/>
            </a:r>
            <a:br>
              <a:rPr lang="en-US" dirty="0"/>
            </a:br>
            <a:r>
              <a:rPr lang="en-US" dirty="0"/>
              <a:t>IBM Bluemix </a:t>
            </a:r>
          </a:p>
        </p:txBody>
      </p:sp>
      <p:sp>
        <p:nvSpPr>
          <p:cNvPr id="3" name="Content Placeholder 2"/>
          <p:cNvSpPr>
            <a:spLocks noGrp="1"/>
          </p:cNvSpPr>
          <p:nvPr>
            <p:ph idx="1"/>
          </p:nvPr>
        </p:nvSpPr>
        <p:spPr/>
        <p:txBody>
          <a:bodyPr/>
          <a:lstStyle/>
          <a:p>
            <a:r>
              <a:rPr lang="en-US" dirty="0" smtClean="0"/>
              <a:t>Prerequisite of Bluemix</a:t>
            </a:r>
          </a:p>
          <a:p>
            <a:pPr lvl="1"/>
            <a:r>
              <a:rPr lang="en-US" dirty="0" smtClean="0"/>
              <a:t>Any </a:t>
            </a:r>
            <a:r>
              <a:rPr lang="en-US" dirty="0"/>
              <a:t>latest </a:t>
            </a:r>
            <a:r>
              <a:rPr lang="en-US" dirty="0" smtClean="0"/>
              <a:t>version browser (chrome,safari,IE) </a:t>
            </a:r>
            <a:r>
              <a:rPr lang="en-US" dirty="0"/>
              <a:t>for </a:t>
            </a:r>
            <a:r>
              <a:rPr lang="en-US" dirty="0" smtClean="0"/>
              <a:t>our operating system</a:t>
            </a:r>
          </a:p>
          <a:p>
            <a:pPr lvl="1"/>
            <a:r>
              <a:rPr lang="en-US" dirty="0"/>
              <a:t>Cloud Foundry command line interface, Version 6.5.1 or </a:t>
            </a:r>
            <a:r>
              <a:rPr lang="en-US" dirty="0" smtClean="0"/>
              <a:t>later</a:t>
            </a:r>
            <a:endParaRPr lang="en-US" dirty="0"/>
          </a:p>
          <a:p>
            <a:pPr lvl="1"/>
            <a:r>
              <a:rPr lang="en-US" dirty="0" smtClean="0"/>
              <a:t>Install with eclipse </a:t>
            </a:r>
          </a:p>
          <a:p>
            <a:pPr lvl="1"/>
            <a:r>
              <a:rPr lang="en-US" dirty="0"/>
              <a:t>Open Help &gt; Eclipse Marketplace. Search for Bluemix.</a:t>
            </a:r>
          </a:p>
          <a:p>
            <a:pPr lvl="1"/>
            <a:r>
              <a:rPr lang="en-US" dirty="0"/>
              <a:t>Select the IBM Eclipse Tools for Bluemix entry and click </a:t>
            </a:r>
            <a:r>
              <a:rPr lang="en-US" b="1" dirty="0"/>
              <a:t>Install</a:t>
            </a:r>
            <a:r>
              <a:rPr lang="en-US" dirty="0"/>
              <a:t>.</a:t>
            </a:r>
          </a:p>
          <a:p>
            <a:pPr lvl="1"/>
            <a:r>
              <a:rPr lang="en-US" dirty="0"/>
              <a:t>By default, there are features selected for you. Click </a:t>
            </a:r>
            <a:r>
              <a:rPr lang="en-US" b="1" dirty="0"/>
              <a:t>Confirm</a:t>
            </a:r>
            <a:r>
              <a:rPr lang="en-US" dirty="0"/>
              <a:t>.</a:t>
            </a:r>
          </a:p>
          <a:p>
            <a:pPr lvl="1"/>
            <a:r>
              <a:rPr lang="en-US" dirty="0"/>
              <a:t>Accept the license agreement and click </a:t>
            </a:r>
            <a:r>
              <a:rPr lang="en-US" b="1" dirty="0"/>
              <a:t>Finish</a:t>
            </a:r>
            <a:r>
              <a:rPr lang="en-US" dirty="0" smtClean="0"/>
              <a:t>.</a:t>
            </a:r>
          </a:p>
          <a:p>
            <a:pPr marL="174625" lvl="1" indent="0">
              <a:buNone/>
            </a:pPr>
            <a:endParaRPr lang="en-US" dirty="0" smtClean="0"/>
          </a:p>
        </p:txBody>
      </p:sp>
    </p:spTree>
    <p:extLst>
      <p:ext uri="{BB962C8B-B14F-4D97-AF65-F5344CB8AC3E}">
        <p14:creationId xmlns:p14="http://schemas.microsoft.com/office/powerpoint/2010/main" val="210000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50" dirty="0"/>
              <a:t>6.1:Introduction to IBM Bluemix</a:t>
            </a:r>
            <a:r>
              <a:rPr lang="en-US" dirty="0"/>
              <a:t/>
            </a:r>
            <a:br>
              <a:rPr lang="en-US" dirty="0"/>
            </a:br>
            <a:r>
              <a:rPr lang="en-US" dirty="0"/>
              <a:t>IBM Bluemix </a:t>
            </a:r>
          </a:p>
        </p:txBody>
      </p:sp>
      <p:sp>
        <p:nvSpPr>
          <p:cNvPr id="3" name="Content Placeholder 2"/>
          <p:cNvSpPr>
            <a:spLocks noGrp="1"/>
          </p:cNvSpPr>
          <p:nvPr>
            <p:ph idx="1"/>
          </p:nvPr>
        </p:nvSpPr>
        <p:spPr/>
        <p:txBody>
          <a:bodyPr/>
          <a:lstStyle/>
          <a:p>
            <a:r>
              <a:rPr lang="en-US" dirty="0" smtClean="0"/>
              <a:t>Creating Account in BlueMix </a:t>
            </a:r>
          </a:p>
          <a:p>
            <a:pPr lvl="1"/>
            <a:r>
              <a:rPr lang="en-US" dirty="0" smtClean="0"/>
              <a:t>Go </a:t>
            </a:r>
            <a:r>
              <a:rPr lang="en-US" dirty="0" smtClean="0">
                <a:hlinkClick r:id="rId2"/>
              </a:rPr>
              <a:t>https</a:t>
            </a:r>
            <a:r>
              <a:rPr lang="en-US" dirty="0">
                <a:hlinkClick r:id="rId2"/>
              </a:rPr>
              <a:t>://console.ng.bluemix.net</a:t>
            </a:r>
            <a:r>
              <a:rPr lang="en-US" dirty="0" smtClean="0">
                <a:hlinkClick r:id="rId2"/>
              </a:rPr>
              <a:t>/</a:t>
            </a:r>
            <a:r>
              <a:rPr lang="en-US" dirty="0" smtClean="0"/>
              <a:t> &amp; create bluemix account </a:t>
            </a:r>
          </a:p>
          <a:p>
            <a:pPr lvl="1"/>
            <a:r>
              <a:rPr lang="en-US" dirty="0" smtClean="0"/>
              <a:t>Give your Space, Region </a:t>
            </a:r>
            <a:endParaRPr lang="en-US" dirty="0"/>
          </a:p>
          <a:p>
            <a:pPr marL="174625" lvl="1" indent="0">
              <a:buNone/>
            </a:pPr>
            <a:endParaRPr lang="en-US" dirty="0" smtClean="0"/>
          </a:p>
        </p:txBody>
      </p:sp>
      <p:pic>
        <p:nvPicPr>
          <p:cNvPr id="4" name="Picture 3"/>
          <p:cNvPicPr>
            <a:picLocks noChangeAspect="1"/>
          </p:cNvPicPr>
          <p:nvPr/>
        </p:nvPicPr>
        <p:blipFill>
          <a:blip r:embed="rId3"/>
          <a:stretch>
            <a:fillRect/>
          </a:stretch>
        </p:blipFill>
        <p:spPr>
          <a:xfrm>
            <a:off x="438912" y="2565309"/>
            <a:ext cx="8421624" cy="3573207"/>
          </a:xfrm>
          <a:prstGeom prst="rect">
            <a:avLst/>
          </a:prstGeom>
        </p:spPr>
      </p:pic>
    </p:spTree>
    <p:extLst>
      <p:ext uri="{BB962C8B-B14F-4D97-AF65-F5344CB8AC3E}">
        <p14:creationId xmlns:p14="http://schemas.microsoft.com/office/powerpoint/2010/main" val="5346423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952a6df7-b138-4f89-9bc4-e7a874ea3254"/>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a85eb2a3-840f-4054-86f6-d41d0c1cba4b"/>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7687</TotalTime>
  <Words>2731</Words>
  <Application>Microsoft Office PowerPoint</Application>
  <PresentationFormat>On-screen Show (4:3)</PresentationFormat>
  <Paragraphs>262</Paragraphs>
  <Slides>34</Slides>
  <Notes>15</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Candara</vt:lpstr>
      <vt:lpstr>Helvetica Light</vt:lpstr>
      <vt:lpstr>Wingdings</vt:lpstr>
      <vt:lpstr>2_Corporate Presentation Template (4x3 - Normal)</vt:lpstr>
      <vt:lpstr>think-cell Slide</vt:lpstr>
      <vt:lpstr>DevOps</vt:lpstr>
      <vt:lpstr>Lesson Objectives</vt:lpstr>
      <vt:lpstr>6.1:Introduction to IBM Bluemix IBM Bluemix </vt:lpstr>
      <vt:lpstr>6.1:Introduction to IBM Bluemix IBM Bluemix </vt:lpstr>
      <vt:lpstr>6.1:Introduction to IBM Bluemix IBM Bluemix </vt:lpstr>
      <vt:lpstr>6.1:Introduction to IBM Bluemix IBM Bluemix </vt:lpstr>
      <vt:lpstr>6.1:Introduction to IBM Bluemix IBM Bluemix </vt:lpstr>
      <vt:lpstr>6.1:Introduction to IBM Bluemix IBM Bluemix </vt:lpstr>
      <vt:lpstr>6.1:Introduction to IBM Bluemix IBM Bluemix </vt:lpstr>
      <vt:lpstr>6.1:Introduction to IBM Bluemix IBM Bluemix </vt:lpstr>
      <vt:lpstr>6.2:Working with Bluemix IBM Bluemix </vt:lpstr>
      <vt:lpstr>6.2:Working with Bluemix IBM Bluemix </vt:lpstr>
      <vt:lpstr>6.2:Working with Bluemix IBM Bluemix </vt:lpstr>
      <vt:lpstr>6.2:Working with Bluemix IBM Bluemix </vt:lpstr>
      <vt:lpstr>6.2:Working with Bluemix IBM Bluemix </vt:lpstr>
      <vt:lpstr>6.2:Working with Bluemix IBM Bluemix </vt:lpstr>
      <vt:lpstr>6.2:Working with Bluemix IBM Bluemix </vt:lpstr>
      <vt:lpstr>6.2:Working with Bluemix IBM Bluemix </vt:lpstr>
      <vt:lpstr>6.3:Bluemix with DevOps IBM Bluemix </vt:lpstr>
      <vt:lpstr>6.3:Bluemix with DevOps IBM Bluemix </vt:lpstr>
      <vt:lpstr>6.3:Bluemix with DevOps IBM Bluemix </vt:lpstr>
      <vt:lpstr>6.3:Bluemix with DevOps IBM Bluemix </vt:lpstr>
      <vt:lpstr>6.3:Bluemix with DevOps IBM Bluemix </vt:lpstr>
      <vt:lpstr>6.3:Bluemix with DevOps IBM Bluemix </vt:lpstr>
      <vt:lpstr>6.3:Bluemix with DevOps IBM Bluemix </vt:lpstr>
      <vt:lpstr>6.3:Bluemix with DevOps IBM Bluemix </vt:lpstr>
      <vt:lpstr>6.3:Bluemix with DevOps IBM Bluemix </vt:lpstr>
      <vt:lpstr>6.4:other tools of devops IBM Bluemix </vt:lpstr>
      <vt:lpstr>6.4:Other tools of devops IBM Bluemix </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242</cp:revision>
  <dcterms:created xsi:type="dcterms:W3CDTF">2012-05-18T02:59:15Z</dcterms:created>
  <dcterms:modified xsi:type="dcterms:W3CDTF">2017-04-21T10:34:15Z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