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5"/>
  </p:notesMasterIdLst>
  <p:handoutMasterIdLst>
    <p:handoutMasterId r:id="rId16"/>
  </p:handoutMasterIdLst>
  <p:sldIdLst>
    <p:sldId id="256" r:id="rId5"/>
    <p:sldId id="257" r:id="rId6"/>
    <p:sldId id="318" r:id="rId7"/>
    <p:sldId id="319" r:id="rId8"/>
    <p:sldId id="320" r:id="rId9"/>
    <p:sldId id="322" r:id="rId10"/>
    <p:sldId id="324" r:id="rId11"/>
    <p:sldId id="327" r:id="rId12"/>
    <p:sldId id="314" r:id="rId13"/>
    <p:sldId id="316" r:id="rId14"/>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Arial Unicode MS" panose="020B0604020202020204" pitchFamily="34" charset="-128"/>
      <p:regular r:id="rId21"/>
    </p:embeddedFont>
    <p:embeddedFont>
      <p:font typeface="Verdana" panose="020B060403050404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8636" autoAdjust="0"/>
  </p:normalViewPr>
  <p:slideViewPr>
    <p:cSldViewPr snapToGrid="0" showGuides="1">
      <p:cViewPr varScale="1">
        <p:scale>
          <a:sx n="54" d="100"/>
          <a:sy n="54" d="100"/>
        </p:scale>
        <p:origin x="2460" y="6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468" y="37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smtClean="0"/>
              <a:t>What is spring?</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Any </a:t>
            </a:r>
            <a:r>
              <a:rPr lang="en-US" dirty="0">
                <a:ea typeface="Arial Unicode MS" pitchFamily="34" charset="-128"/>
                <a:cs typeface="Arial Unicode MS" pitchFamily="34" charset="-128"/>
              </a:rPr>
              <a:t>java application can benefit from Spring in terms of </a:t>
            </a:r>
            <a:endParaRPr lang="en-US" dirty="0" smtClean="0">
              <a:ea typeface="Arial Unicode MS" pitchFamily="34" charset="-128"/>
              <a:cs typeface="Arial Unicode MS" pitchFamily="34" charset="-128"/>
            </a:endParaRPr>
          </a:p>
          <a:p>
            <a:pPr marL="628650" lvl="1" indent="-171450">
              <a:buFont typeface="Arial" panose="020B0604020202020204" pitchFamily="34" charset="0"/>
              <a:buChar char="•"/>
            </a:pPr>
            <a:r>
              <a:rPr lang="en-US" dirty="0" smtClean="0"/>
              <a:t>Automation of deployment</a:t>
            </a:r>
          </a:p>
          <a:p>
            <a:pPr marL="628650" lvl="1" indent="-171450">
              <a:buFont typeface="Arial" panose="020B0604020202020204" pitchFamily="34" charset="0"/>
              <a:buChar char="•"/>
            </a:pPr>
            <a:r>
              <a:rPr lang="en-US" dirty="0" smtClean="0"/>
              <a:t>Convention </a:t>
            </a:r>
            <a:r>
              <a:rPr lang="en-US" dirty="0"/>
              <a:t>over </a:t>
            </a:r>
            <a:r>
              <a:rPr lang="en-US" dirty="0" smtClean="0"/>
              <a:t>configuration</a:t>
            </a:r>
          </a:p>
          <a:p>
            <a:pPr marL="628650" lvl="1" indent="-171450">
              <a:buFont typeface="Arial" panose="020B0604020202020204" pitchFamily="34" charset="0"/>
              <a:buChar char="•"/>
            </a:pPr>
            <a:r>
              <a:rPr lang="en-US" dirty="0" smtClean="0"/>
              <a:t>Testing </a:t>
            </a:r>
            <a:r>
              <a:rPr lang="en-US" dirty="0"/>
              <a:t>is </a:t>
            </a:r>
            <a:r>
              <a:rPr lang="en-US" dirty="0" smtClean="0"/>
              <a:t>simpler</a:t>
            </a:r>
          </a:p>
          <a:p>
            <a:pPr marL="628650" lvl="1" indent="-171450">
              <a:buFont typeface="Arial" panose="020B0604020202020204" pitchFamily="34" charset="0"/>
              <a:buChar char="•"/>
            </a:pPr>
            <a:r>
              <a:rPr lang="en-US" dirty="0" smtClean="0"/>
              <a:t>Services </a:t>
            </a:r>
            <a:r>
              <a:rPr lang="en-US" dirty="0"/>
              <a:t>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smtClean="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r>
              <a:rPr lang="en-IN" dirty="0" smtClean="0"/>
              <a:t>)</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endParaRPr lang="en-IN" dirty="0" smtClean="0"/>
          </a:p>
          <a:p>
            <a:pPr marL="171450" indent="-171450">
              <a:lnSpc>
                <a:spcPct val="120000"/>
              </a:lnSpc>
              <a:buClr>
                <a:srgbClr val="00A1E4"/>
              </a:buClr>
              <a:buSzPct val="104000"/>
              <a:buFont typeface="Arial" panose="020B0604020202020204" pitchFamily="34" charset="0"/>
              <a:buChar char="•"/>
            </a:pPr>
            <a:r>
              <a:rPr lang="en-IN" dirty="0" smtClean="0"/>
              <a:t>Spring </a:t>
            </a:r>
            <a:r>
              <a:rPr lang="en-IN" dirty="0"/>
              <a:t>Framework provides a comprehensive programming and configuration model for modern Java-based enterprise applications </a:t>
            </a:r>
            <a:r>
              <a:rPr lang="en-IN" dirty="0" smtClean="0"/>
              <a:t> </a:t>
            </a:r>
            <a:r>
              <a:rPr lang="en-IN" dirty="0"/>
              <a:t>on any kind of deployment </a:t>
            </a:r>
            <a:r>
              <a:rPr lang="en-IN" dirty="0" smtClean="0"/>
              <a:t>platform</a:t>
            </a:r>
            <a:endParaRPr lang="en-IN" dirty="0"/>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t>
            </a:r>
            <a:r>
              <a:rPr lang="en-IN" dirty="0" smtClean="0"/>
              <a:t>application</a:t>
            </a:r>
          </a:p>
          <a:p>
            <a:pPr marL="91440" indent="-171450">
              <a:lnSpc>
                <a:spcPct val="120000"/>
              </a:lnSpc>
              <a:buClr>
                <a:srgbClr val="00A1E4"/>
              </a:buClr>
              <a:buSzPct val="104000"/>
              <a:buFont typeface="Arial" pitchFamily="34" charset="0"/>
              <a:buChar char="•"/>
            </a:pPr>
            <a:r>
              <a:rPr lang="en-IN" dirty="0" smtClean="0"/>
              <a:t>Spring </a:t>
            </a:r>
            <a:r>
              <a:rPr lang="en-IN" dirty="0"/>
              <a:t>Web Services (Spring-WS) is a product of the Spring community focused on creating document-driven Web services </a:t>
            </a:r>
            <a:endParaRPr lang="en-IN" dirty="0" smtClean="0"/>
          </a:p>
          <a:p>
            <a:pPr marL="91440" indent="-171450">
              <a:lnSpc>
                <a:spcPct val="120000"/>
              </a:lnSpc>
              <a:buClr>
                <a:srgbClr val="00A1E4"/>
              </a:buClr>
              <a:buSzPct val="104000"/>
              <a:buFont typeface="Arial" pitchFamily="34" charset="0"/>
              <a:buChar char="•"/>
            </a:pPr>
            <a:r>
              <a:rPr lang="en-IN" dirty="0" smtClean="0"/>
              <a:t>Spring </a:t>
            </a:r>
            <a:r>
              <a:rPr lang="en-IN" dirty="0"/>
              <a:t>Integration extends the Spring programming model to support the well-known Enterprise Integration </a:t>
            </a:r>
            <a:r>
              <a:rPr lang="en-IN" dirty="0" smtClean="0"/>
              <a:t>Patterns</a:t>
            </a:r>
          </a:p>
          <a:p>
            <a:pPr marL="91440" indent="-171450">
              <a:lnSpc>
                <a:spcPct val="120000"/>
              </a:lnSpc>
              <a:buClr>
                <a:srgbClr val="00A1E4"/>
              </a:buClr>
              <a:buSzPct val="104000"/>
              <a:buFont typeface="Arial" pitchFamily="34" charset="0"/>
              <a:buChar char="•"/>
            </a:pPr>
            <a:r>
              <a:rPr lang="en-US" dirty="0" smtClean="0"/>
              <a:t>Spring </a:t>
            </a:r>
            <a:r>
              <a:rPr lang="en-US" dirty="0" err="1"/>
              <a:t>eXtreem</a:t>
            </a:r>
            <a:r>
              <a:rPr lang="en-US" dirty="0"/>
              <a:t> Data : The project‘s goal is to simplify the development of big data applications. </a:t>
            </a:r>
            <a:r>
              <a:rPr lang="en-US" dirty="0" smtClean="0"/>
              <a:t>the </a:t>
            </a:r>
            <a:r>
              <a:rPr lang="en-US" dirty="0"/>
              <a:t>core Spring APIs into a cohesive and versioned foundational platform for modern applications</a:t>
            </a:r>
            <a:r>
              <a:rPr lang="en-US" dirty="0" smtClean="0"/>
              <a:t>.</a:t>
            </a:r>
          </a:p>
          <a:p>
            <a:pPr marL="91440" indent="-171450">
              <a:lnSpc>
                <a:spcPct val="120000"/>
              </a:lnSpc>
              <a:buClr>
                <a:srgbClr val="00A1E4"/>
              </a:buClr>
              <a:buSzPct val="104000"/>
              <a:buFont typeface="Arial" pitchFamily="34" charset="0"/>
              <a:buChar char="•"/>
            </a:pPr>
            <a:endParaRPr lang="en-US" dirty="0" smtClean="0"/>
          </a:p>
          <a:p>
            <a:pPr marL="171450" indent="-171450">
              <a:buFont typeface="Arial" pitchFamily="34" charset="0"/>
              <a:buChar char="•"/>
            </a:pPr>
            <a:r>
              <a:rPr lang="en-US" dirty="0" smtClean="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smtClean="0"/>
              <a:t>H</a:t>
            </a:r>
            <a:r>
              <a:rPr lang="en-US" dirty="0" smtClean="0"/>
              <a:t>ypermedia </a:t>
            </a:r>
            <a:r>
              <a:rPr lang="en-US" b="1" dirty="0" smtClean="0"/>
              <a:t>A</a:t>
            </a:r>
            <a:r>
              <a:rPr lang="en-US" dirty="0" smtClean="0"/>
              <a:t>s</a:t>
            </a:r>
            <a:r>
              <a:rPr lang="en-US" b="1" dirty="0" smtClean="0"/>
              <a:t> T</a:t>
            </a:r>
            <a:r>
              <a:rPr lang="en-US" dirty="0" smtClean="0"/>
              <a:t>he</a:t>
            </a:r>
            <a:r>
              <a:rPr lang="en-US" b="1" dirty="0" smtClean="0"/>
              <a:t> E</a:t>
            </a:r>
            <a:r>
              <a:rPr lang="en-US" dirty="0" smtClean="0"/>
              <a:t>ngine</a:t>
            </a:r>
            <a:r>
              <a:rPr lang="en-US" b="1" dirty="0" smtClean="0"/>
              <a:t> O</a:t>
            </a:r>
            <a:r>
              <a:rPr lang="en-US" dirty="0" smtClean="0"/>
              <a:t>f</a:t>
            </a:r>
            <a:r>
              <a:rPr lang="en-US" b="1" dirty="0" smtClean="0"/>
              <a:t> </a:t>
            </a:r>
            <a:r>
              <a:rPr lang="en-US" dirty="0" smtClean="0"/>
              <a:t>application</a:t>
            </a:r>
            <a:r>
              <a:rPr lang="en-US" b="1" dirty="0" smtClean="0"/>
              <a:t> S</a:t>
            </a:r>
            <a:r>
              <a:rPr lang="en-US" dirty="0" smtClean="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smtClean="0"/>
              <a:t>Spring HATEOS :link creation and representation assembly</a:t>
            </a:r>
          </a:p>
          <a:p>
            <a:pPr marL="171450" indent="-171450">
              <a:buFont typeface="Arial" pitchFamily="34" charset="0"/>
              <a:buChar char="•"/>
              <a:defRPr/>
            </a:pPr>
            <a:r>
              <a:rPr lang="en-US" dirty="0" err="1" smtClean="0"/>
              <a:t>Microservices</a:t>
            </a:r>
            <a:r>
              <a:rPr lang="en-US" dirty="0" smtClean="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smtClean="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smtClean="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smtClean="0"/>
              <a:t>Spring IO Platform brings </a:t>
            </a:r>
            <a:r>
              <a:rPr lang="en-US" dirty="0"/>
              <a:t>together the core Spring APIs into a cohesive platform for modern applications. </a:t>
            </a:r>
            <a:endParaRPr lang="en-US" dirty="0" smtClean="0"/>
          </a:p>
          <a:p>
            <a:r>
              <a:rPr lang="en-US" dirty="0"/>
              <a:t>For example, there are many existing applications designed based on the core Spring Framework, and customers may want these applications to be </a:t>
            </a:r>
            <a:r>
              <a:rPr lang="en-US" dirty="0" smtClean="0"/>
              <a:t>upgraded </a:t>
            </a:r>
            <a:r>
              <a:rPr lang="en-US" dirty="0"/>
              <a:t>with features like adding an OAuth secured REST service, connect to cloud services, Moving data into </a:t>
            </a:r>
            <a:r>
              <a:rPr lang="en-US" dirty="0" smtClean="0"/>
              <a:t>Hadoop, </a:t>
            </a:r>
            <a:r>
              <a:rPr lang="en-US" dirty="0"/>
              <a:t>bridging multiple data stores, etc.. In order to upgrade applications including all the services use Spring IO Platform modules</a:t>
            </a:r>
            <a:r>
              <a:rPr lang="en-US" dirty="0" smtClean="0"/>
              <a:t>.</a:t>
            </a:r>
          </a:p>
          <a:p>
            <a:endParaRPr lang="en-US" dirty="0"/>
          </a:p>
          <a:p>
            <a:r>
              <a:rPr lang="en-US" dirty="0"/>
              <a:t>Spring IO Platform </a:t>
            </a:r>
            <a:r>
              <a:rPr lang="en-US" dirty="0" smtClean="0"/>
              <a:t>is comprised of  </a:t>
            </a:r>
            <a:r>
              <a:rPr lang="en-US" dirty="0"/>
              <a:t>3 </a:t>
            </a:r>
            <a:r>
              <a:rPr lang="en-US" dirty="0" smtClean="0"/>
              <a:t>layers:</a:t>
            </a:r>
          </a:p>
          <a:p>
            <a:pPr marL="628650" lvl="1" indent="-171450">
              <a:buFont typeface="Arial" panose="020B0604020202020204" pitchFamily="34" charset="0"/>
              <a:buChar char="•"/>
            </a:pPr>
            <a:r>
              <a:rPr lang="en-US" dirty="0" smtClean="0"/>
              <a:t>Spring </a:t>
            </a:r>
            <a:r>
              <a:rPr lang="en-US" dirty="0"/>
              <a:t>IO Foundation </a:t>
            </a:r>
            <a:r>
              <a:rPr lang="en-US" dirty="0" smtClean="0"/>
              <a:t>layer</a:t>
            </a:r>
          </a:p>
          <a:p>
            <a:pPr marL="1085850" lvl="2" indent="-171450">
              <a:buFont typeface="Arial" panose="020B0604020202020204" pitchFamily="34" charset="0"/>
              <a:buChar char="•"/>
            </a:pPr>
            <a:r>
              <a:rPr lang="en-US" dirty="0" smtClean="0"/>
              <a:t>A </a:t>
            </a:r>
            <a:r>
              <a:rPr lang="en-US" dirty="0"/>
              <a:t>cohesive set of APIs and embeddable runtime components that enable to build </a:t>
            </a:r>
            <a:r>
              <a:rPr lang="en-US" dirty="0" smtClean="0"/>
              <a:t>applications</a:t>
            </a:r>
          </a:p>
          <a:p>
            <a:pPr marL="628650" lvl="1" indent="-171450">
              <a:buFont typeface="Arial" panose="020B0604020202020204" pitchFamily="34" charset="0"/>
              <a:buChar char="•"/>
            </a:pPr>
            <a:r>
              <a:rPr lang="en-US" dirty="0" smtClean="0"/>
              <a:t>IO Coordination</a:t>
            </a:r>
          </a:p>
          <a:p>
            <a:pPr marL="1085850" lvl="2" indent="-171450">
              <a:buFont typeface="Arial" panose="020B0604020202020204" pitchFamily="34" charset="0"/>
              <a:buChar char="•"/>
            </a:pPr>
            <a:r>
              <a:rPr lang="en-US" dirty="0"/>
              <a:t>Provides API’s to connect to cloud services with Spring </a:t>
            </a:r>
            <a:r>
              <a:rPr lang="en-US" dirty="0" smtClean="0"/>
              <a:t>Cloud.</a:t>
            </a:r>
          </a:p>
          <a:p>
            <a:pPr marL="628650" lvl="1" indent="-171450">
              <a:buFont typeface="Arial" panose="020B0604020202020204" pitchFamily="34" charset="0"/>
              <a:buChar char="•"/>
            </a:pPr>
            <a:r>
              <a:rPr lang="en-US" dirty="0" smtClean="0"/>
              <a:t>IO Execution</a:t>
            </a:r>
          </a:p>
          <a:p>
            <a:pPr marL="1085850" lvl="2" indent="-171450">
              <a:buFont typeface="Arial" panose="020B0604020202020204" pitchFamily="34" charset="0"/>
              <a:buChar char="•"/>
            </a:pPr>
            <a:r>
              <a:rPr lang="en-US" dirty="0" smtClean="0"/>
              <a:t>Provides </a:t>
            </a:r>
            <a:r>
              <a:rPr lang="en-US" dirty="0"/>
              <a:t>DSR(Domain-Specific Runtime) for applications built using IO Foundation </a:t>
            </a:r>
            <a:r>
              <a:rPr lang="en-US" dirty="0" smtClean="0"/>
              <a:t>modules.</a:t>
            </a:r>
          </a:p>
          <a:p>
            <a:pPr marL="1085850" lvl="2" indent="-171450">
              <a:buFont typeface="Arial" panose="020B0604020202020204" pitchFamily="34" charset="0"/>
              <a:buChar char="•"/>
            </a:pPr>
            <a:r>
              <a:rPr lang="en-US" dirty="0" smtClean="0"/>
              <a:t>Helps </a:t>
            </a:r>
            <a:r>
              <a:rPr lang="en-US" dirty="0"/>
              <a:t>to avoid deployment to an external container like </a:t>
            </a:r>
            <a:r>
              <a:rPr lang="en-US" dirty="0" smtClean="0"/>
              <a:t>Tomcat</a:t>
            </a:r>
          </a:p>
          <a:p>
            <a:pPr marL="1085850" lvl="2" indent="-171450">
              <a:buFont typeface="Arial" panose="020B0604020202020204" pitchFamily="34" charset="0"/>
              <a:buChar char="•"/>
            </a:pPr>
            <a:r>
              <a:rPr lang="en-US" dirty="0"/>
              <a:t>Spring IO </a:t>
            </a:r>
            <a:r>
              <a:rPr lang="en-US" dirty="0" smtClean="0"/>
              <a:t>execution includes three </a:t>
            </a:r>
            <a:r>
              <a:rPr lang="en-US" dirty="0"/>
              <a:t>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smtClean="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a:t>
            </a:r>
            <a:r>
              <a:rPr lang="en-US" sz="1100" dirty="0" smtClean="0"/>
              <a:t>management.</a:t>
            </a:r>
          </a:p>
          <a:p>
            <a:pPr marL="628650" lvl="1" indent="-171450">
              <a:buFont typeface="Arial" panose="020B0604020202020204" pitchFamily="34" charset="0"/>
              <a:buChar char="•"/>
            </a:pPr>
            <a:r>
              <a:rPr lang="en-US" sz="1100" b="1" dirty="0" smtClean="0"/>
              <a:t>Spring </a:t>
            </a:r>
            <a:r>
              <a:rPr lang="en-US" sz="1100" b="1" dirty="0"/>
              <a:t>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smtClean="0"/>
              <a:t>Grails</a:t>
            </a:r>
            <a:r>
              <a:rPr lang="en-US" sz="1100" dirty="0" smtClean="0"/>
              <a:t> </a:t>
            </a:r>
            <a:r>
              <a:rPr lang="en-US" sz="1100" dirty="0"/>
              <a:t>provides a productive and stream-lined full-stack web framework by combining the power of the Spring IO Foundation components with a set of comprehensive Groovy-based DSLs</a:t>
            </a:r>
            <a:r>
              <a:rPr lang="en-US" sz="1100" dirty="0" smtClean="0"/>
              <a:t>.</a:t>
            </a:r>
          </a:p>
          <a:p>
            <a:r>
              <a:rPr lang="en-US" sz="1100" b="1" dirty="0" smtClean="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r>
              <a:rPr lang="en-US" sz="1100" dirty="0" smtClean="0"/>
              <a:t>.</a:t>
            </a:r>
            <a:endParaRPr lang="en-US" sz="1100" dirty="0"/>
          </a:p>
          <a:p>
            <a:r>
              <a:rPr lang="en-US" sz="1100" b="1" dirty="0" smtClean="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r>
              <a:rPr lang="en-US" sz="1100" dirty="0" smtClean="0"/>
              <a:t>.</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endParaRPr lang="en-US" sz="1100" dirty="0" smtClean="0"/>
          </a:p>
          <a:p>
            <a:pPr marL="628650" lvl="1" indent="-171450">
              <a:buFont typeface="Arial" panose="020B0604020202020204" pitchFamily="34" charset="0"/>
              <a:buChar char="•"/>
            </a:pPr>
            <a:r>
              <a:rPr lang="en-US" sz="1100" b="1" dirty="0" smtClean="0"/>
              <a:t>Spring Big Data </a:t>
            </a:r>
            <a:r>
              <a:rPr lang="en-US" sz="1100" dirty="0" smtClean="0"/>
              <a:t>is used to simplify the development of big data applications.</a:t>
            </a:r>
          </a:p>
          <a:p>
            <a:pPr marL="628650" lvl="1" indent="-171450">
              <a:buFont typeface="Arial" panose="020B0604020202020204" pitchFamily="34" charset="0"/>
              <a:buChar char="•"/>
            </a:pPr>
            <a:r>
              <a:rPr lang="en-US" sz="1100" b="1" dirty="0" smtClean="0"/>
              <a:t>Spring Web</a:t>
            </a:r>
            <a:r>
              <a:rPr lang="en-US" sz="1100" dirty="0" smtClean="0"/>
              <a:t> builds on Spring MVC and allows implementing the "flows" of a web application.</a:t>
            </a:r>
          </a:p>
          <a:p>
            <a:pPr marL="628650" lvl="1" indent="-171450">
              <a:buFont typeface="Arial" panose="020B0604020202020204" pitchFamily="34" charset="0"/>
              <a:buChar char="•"/>
            </a:pPr>
            <a:r>
              <a:rPr lang="en-US" sz="1100" b="1" dirty="0" smtClean="0"/>
              <a:t>Spring data </a:t>
            </a:r>
            <a:r>
              <a:rPr lang="en-US" sz="1100" dirty="0" smtClean="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smtClean="0"/>
              <a:t>Spring Framework </a:t>
            </a:r>
            <a:r>
              <a:rPr lang="en-US" sz="1100" dirty="0" smtClean="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smtClean="0"/>
              <a:t>Spring security </a:t>
            </a:r>
            <a:r>
              <a:rPr lang="en-US" sz="1100" dirty="0" smtClean="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smtClean="0"/>
              <a:t>Spring groovy</a:t>
            </a:r>
            <a:r>
              <a:rPr lang="en-US" sz="1100" dirty="0" smtClean="0"/>
              <a:t> can be used to integrate with groovy for building high-productivity dynamic application.</a:t>
            </a:r>
          </a:p>
          <a:p>
            <a:pPr marL="628650" lvl="1" indent="-171450">
              <a:buFont typeface="Arial" panose="020B0604020202020204" pitchFamily="34" charset="0"/>
              <a:buChar char="•"/>
            </a:pPr>
            <a:r>
              <a:rPr lang="en-US" sz="1100" b="1" dirty="0" smtClean="0"/>
              <a:t>Spring Reacto</a:t>
            </a:r>
            <a:r>
              <a:rPr lang="en-US" sz="1100" dirty="0" smtClean="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smtClean="0"/>
          </a:p>
          <a:p>
            <a:endParaRPr lang="en-US" sz="1100" dirty="0" smtClean="0"/>
          </a:p>
          <a:p>
            <a:endParaRPr lang="en-US" sz="1100" dirty="0" smtClean="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Spring Boot  will be explained with example. Spring Framework will be explained in detail further to this.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smtClean="0"/>
              <a:t>Thus we have seen that Spring is the most popular and comprehensive of the lightweight J2EE frameworks that have gained popularity since 2003.</a:t>
            </a:r>
          </a:p>
          <a:p>
            <a:pPr eaLnBrk="1" hangingPunct="1"/>
            <a:r>
              <a:rPr lang="en-US" dirty="0" smtClean="0"/>
              <a:t>We saw how Spring is designed to promote architectural good practice. A typical spring architecture will be based on programming to interfaces rather than classes.</a:t>
            </a:r>
          </a:p>
          <a:p>
            <a:pPr eaLnBrk="1" hangingPunct="1"/>
            <a:r>
              <a:rPr lang="en-US" dirty="0" smtClean="0">
                <a:cs typeface="Times New Roman" pitchFamily="18" charset="0"/>
              </a:rPr>
              <a:t>We have seen what is Inversion of control and dependency injection.</a:t>
            </a:r>
          </a:p>
          <a:p>
            <a:pPr eaLnBrk="1" hangingPunct="1"/>
            <a:r>
              <a:rPr lang="en-US" dirty="0"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smtClean="0">
              <a:cs typeface="Times New Roman" pitchFamily="18"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13273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a:p>
            <a:pPr lvl="3"/>
            <a:endParaRPr lang="en-US" noProof="0" dirty="0" smtClean="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8">
            <a:extLst>
              <a:ext uri="{96DAC541-7B7A-43D3-8B79-37D633B846F1}">
                <asvg:svgBlip xmlns:asvg="http://schemas.microsoft.com/office/drawing/2016/SVG/main" xmlns=""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smtClean="0"/>
              <a:t>Lesson 1: Introduction to Spring Platform and environment</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dirty="0" smtClean="0"/>
              <a:t>Question </a:t>
            </a:r>
            <a:r>
              <a:rPr lang="en-US" dirty="0"/>
              <a:t>1: Spring IO _________ layer </a:t>
            </a:r>
            <a:r>
              <a:rPr lang="en-US" dirty="0" smtClean="0"/>
              <a:t>provides</a:t>
            </a:r>
          </a:p>
          <a:p>
            <a:pPr marL="0" indent="0">
              <a:buNone/>
            </a:pPr>
            <a:r>
              <a:rPr lang="en-US" dirty="0" smtClean="0"/>
              <a:t>   API </a:t>
            </a:r>
            <a:r>
              <a:rPr lang="en-US" dirty="0"/>
              <a:t>to connect to cloud </a:t>
            </a:r>
            <a:r>
              <a:rPr lang="en-US" dirty="0" smtClean="0"/>
              <a:t>services</a:t>
            </a:r>
          </a:p>
          <a:p>
            <a:pPr marL="0" indent="0">
              <a:buNone/>
            </a:pPr>
            <a:endParaRPr lang="en-US" dirty="0"/>
          </a:p>
          <a:p>
            <a:pPr lvl="3"/>
            <a:r>
              <a:rPr lang="en-US" sz="1800" dirty="0"/>
              <a:t>Option 1: </a:t>
            </a:r>
            <a:r>
              <a:rPr lang="en-US" sz="1800" dirty="0" smtClean="0"/>
              <a:t>Foundation</a:t>
            </a:r>
          </a:p>
          <a:p>
            <a:pPr marL="342900" lvl="3" indent="0">
              <a:buNone/>
            </a:pPr>
            <a:endParaRPr lang="en-US" sz="1800" dirty="0" smtClean="0"/>
          </a:p>
          <a:p>
            <a:pPr lvl="3"/>
            <a:r>
              <a:rPr lang="en-US" sz="1800" dirty="0" smtClean="0"/>
              <a:t>Option </a:t>
            </a:r>
            <a:r>
              <a:rPr lang="en-US" sz="1800" dirty="0"/>
              <a:t>2: </a:t>
            </a:r>
            <a:r>
              <a:rPr lang="en-US" sz="1800" dirty="0" smtClean="0"/>
              <a:t>Coordination</a:t>
            </a:r>
          </a:p>
          <a:p>
            <a:pPr marL="342900" lvl="3" indent="0">
              <a:buNone/>
            </a:pPr>
            <a:endParaRPr lang="en-US" sz="1800" dirty="0"/>
          </a:p>
          <a:p>
            <a:pPr lvl="3"/>
            <a:r>
              <a:rPr lang="en-US" sz="1800" dirty="0"/>
              <a:t>Option 3: </a:t>
            </a:r>
            <a:r>
              <a:rPr lang="en-US" sz="1800" dirty="0" smtClean="0"/>
              <a:t>Execution</a:t>
            </a:r>
          </a:p>
          <a:p>
            <a:pPr marL="174625" lvl="1" indent="0">
              <a:buNone/>
            </a:pPr>
            <a:endParaRPr lang="en-US" dirty="0"/>
          </a:p>
          <a:p>
            <a:r>
              <a:rPr lang="en-US" dirty="0"/>
              <a:t>Question 2: Spring Boot reduces the effort </a:t>
            </a:r>
            <a:r>
              <a:rPr lang="en-US" dirty="0" smtClean="0"/>
              <a:t>needed</a:t>
            </a:r>
          </a:p>
          <a:p>
            <a:pPr marL="0" indent="0">
              <a:buNone/>
            </a:pPr>
            <a:r>
              <a:rPr lang="en-US" dirty="0" smtClean="0"/>
              <a:t>   to </a:t>
            </a:r>
            <a:r>
              <a:rPr lang="en-US" dirty="0"/>
              <a:t>create production-ready, DevOps-friendly, </a:t>
            </a:r>
            <a:r>
              <a:rPr lang="en-US" dirty="0" smtClean="0"/>
              <a:t>XML-</a:t>
            </a:r>
          </a:p>
          <a:p>
            <a:pPr marL="0" indent="0">
              <a:buNone/>
            </a:pPr>
            <a:r>
              <a:rPr lang="en-US" dirty="0" smtClean="0"/>
              <a:t>   free </a:t>
            </a:r>
            <a:r>
              <a:rPr lang="en-US" dirty="0"/>
              <a:t>Spring applications. </a:t>
            </a:r>
            <a:endParaRPr lang="en-US"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endParaRPr lang="en-US" dirty="0" smtClean="0"/>
          </a:p>
          <a:p>
            <a:pPr marL="0" indent="0">
              <a:buNone/>
            </a:pPr>
            <a:r>
              <a:rPr lang="en-US" dirty="0" smtClean="0"/>
              <a:t> In </a:t>
            </a:r>
            <a:r>
              <a:rPr lang="en-US" dirty="0"/>
              <a:t>this lesson , you will learn </a:t>
            </a:r>
            <a:r>
              <a:rPr lang="en-US" dirty="0" smtClean="0"/>
              <a:t>about</a:t>
            </a:r>
          </a:p>
          <a:p>
            <a:pPr marL="0" indent="0">
              <a:buNone/>
            </a:pPr>
            <a:endParaRPr lang="en-US" dirty="0"/>
          </a:p>
          <a:p>
            <a:pPr lvl="3"/>
            <a:r>
              <a:rPr lang="en-US" dirty="0"/>
              <a:t>Introduction to </a:t>
            </a:r>
            <a:r>
              <a:rPr lang="en-US" dirty="0" smtClean="0"/>
              <a:t>Spring</a:t>
            </a:r>
          </a:p>
          <a:p>
            <a:pPr marL="342900" lvl="3" indent="0">
              <a:buNone/>
            </a:pPr>
            <a:endParaRPr lang="en-US" dirty="0"/>
          </a:p>
          <a:p>
            <a:pPr lvl="3"/>
            <a:r>
              <a:rPr lang="en-US" dirty="0"/>
              <a:t>Spring Projects at a </a:t>
            </a:r>
            <a:r>
              <a:rPr lang="en-US" dirty="0" smtClean="0"/>
              <a:t>glance</a:t>
            </a:r>
          </a:p>
          <a:p>
            <a:pPr marL="342900" lvl="3" indent="0">
              <a:buNone/>
            </a:pPr>
            <a:endParaRPr lang="en-US" dirty="0"/>
          </a:p>
          <a:p>
            <a:pPr lvl="3"/>
            <a:r>
              <a:rPr lang="en-US" dirty="0"/>
              <a:t>Spring IO Platform</a:t>
            </a:r>
          </a:p>
          <a:p>
            <a:pPr lvl="4"/>
            <a:r>
              <a:rPr lang="en-US" dirty="0"/>
              <a:t>Spring </a:t>
            </a:r>
            <a:r>
              <a:rPr lang="en-US" dirty="0" smtClean="0"/>
              <a:t>Framework</a:t>
            </a:r>
          </a:p>
          <a:p>
            <a:pPr marL="1371600" lvl="4" indent="0">
              <a:buNone/>
            </a:pPr>
            <a:endParaRPr lang="en-US" dirty="0"/>
          </a:p>
          <a:p>
            <a:pPr lvl="4"/>
            <a:r>
              <a:rPr lang="en-US" dirty="0"/>
              <a:t>Spring </a:t>
            </a:r>
            <a:r>
              <a:rPr lang="en-US" dirty="0" smtClean="0"/>
              <a:t>Boot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5" y="401781"/>
            <a:ext cx="7404612" cy="623455"/>
          </a:xfrm>
        </p:spPr>
        <p:txBody>
          <a:bodyPr>
            <a:noAutofit/>
          </a:bodyPr>
          <a:lstStyle/>
          <a:p>
            <a:pPr marL="342900" lvl="3" indent="0">
              <a:buNone/>
            </a:pPr>
            <a:r>
              <a:rPr lang="en-US" sz="2400" dirty="0" smtClean="0">
                <a:solidFill>
                  <a:schemeClr val="tx2"/>
                </a:solidFill>
              </a:rPr>
              <a:t>1.1 Introduction to Spring Platform and </a:t>
            </a:r>
            <a:r>
              <a:rPr lang="en-US" sz="2400" dirty="0" smtClean="0">
                <a:solidFill>
                  <a:schemeClr val="tx2"/>
                </a:solidFill>
              </a:rPr>
              <a:t>Environment</a:t>
            </a:r>
            <a:endParaRPr lang="en-US" sz="2400" dirty="0" smtClean="0">
              <a:solidFill>
                <a:schemeClr val="tx2"/>
              </a:solidFill>
            </a:endParaRPr>
          </a:p>
        </p:txBody>
      </p:sp>
      <p:sp>
        <p:nvSpPr>
          <p:cNvPr id="4" name="Content Placeholder 3"/>
          <p:cNvSpPr>
            <a:spLocks noGrp="1"/>
          </p:cNvSpPr>
          <p:nvPr>
            <p:ph idx="1"/>
          </p:nvPr>
        </p:nvSpPr>
        <p:spPr>
          <a:xfrm>
            <a:off x="734291" y="1025236"/>
            <a:ext cx="8118764" cy="5113281"/>
          </a:xfrm>
        </p:spPr>
        <p:txBody>
          <a:bodyPr/>
          <a:lstStyle/>
          <a:p>
            <a:endParaRPr lang="en-US" dirty="0" smtClean="0"/>
          </a:p>
          <a:p>
            <a:r>
              <a:rPr lang="en-US" dirty="0" smtClean="0"/>
              <a:t>Spring </a:t>
            </a:r>
            <a:r>
              <a:rPr lang="en-US" dirty="0"/>
              <a:t>is a Java platform that provides comprehensive </a:t>
            </a:r>
            <a:endParaRPr lang="en-US" dirty="0" smtClean="0"/>
          </a:p>
          <a:p>
            <a:pPr marL="0" indent="0">
              <a:buNone/>
            </a:pPr>
            <a:r>
              <a:rPr lang="en-US" dirty="0" smtClean="0"/>
              <a:t>    infrastructure </a:t>
            </a:r>
            <a:r>
              <a:rPr lang="en-US" dirty="0"/>
              <a:t>support for developing Java applications </a:t>
            </a:r>
            <a:r>
              <a:rPr lang="en-US" dirty="0" smtClean="0"/>
              <a:t>with </a:t>
            </a:r>
            <a:r>
              <a:rPr lang="en-US" dirty="0" smtClean="0"/>
              <a:t> development  </a:t>
            </a:r>
            <a:r>
              <a:rPr lang="en-US" dirty="0" smtClean="0"/>
              <a:t>tools.</a:t>
            </a:r>
          </a:p>
          <a:p>
            <a:endParaRPr lang="en-US" dirty="0"/>
          </a:p>
          <a:p>
            <a:r>
              <a:rPr lang="en-US" dirty="0"/>
              <a:t>Any application can benefit from Spring in terms of </a:t>
            </a:r>
            <a:endParaRPr lang="en-US" dirty="0" smtClean="0"/>
          </a:p>
          <a:p>
            <a:pPr marL="0" indent="0">
              <a:buNone/>
            </a:pPr>
            <a:endParaRPr lang="en-US" sz="1800" dirty="0"/>
          </a:p>
          <a:p>
            <a:pPr lvl="3"/>
            <a:r>
              <a:rPr lang="en-US" sz="1800" dirty="0" smtClean="0"/>
              <a:t>Simplicity</a:t>
            </a:r>
          </a:p>
          <a:p>
            <a:pPr marL="342900" lvl="3" indent="0">
              <a:buNone/>
            </a:pPr>
            <a:endParaRPr lang="en-US" sz="1800" dirty="0"/>
          </a:p>
          <a:p>
            <a:pPr lvl="3"/>
            <a:r>
              <a:rPr lang="en-US" sz="1800" dirty="0" smtClean="0"/>
              <a:t>Testability</a:t>
            </a:r>
          </a:p>
          <a:p>
            <a:pPr marL="342900" lvl="3" indent="0">
              <a:buNone/>
            </a:pPr>
            <a:endParaRPr lang="en-US" sz="1800" dirty="0"/>
          </a:p>
          <a:p>
            <a:pPr lvl="3"/>
            <a:r>
              <a:rPr lang="en-US" sz="1800" dirty="0"/>
              <a:t>Loose </a:t>
            </a:r>
            <a:r>
              <a:rPr lang="en-US" sz="1800" dirty="0" smtClean="0"/>
              <a:t>Coupling</a:t>
            </a:r>
          </a:p>
          <a:p>
            <a:pPr lvl="2"/>
            <a:endParaRPr lang="en-US" dirty="0"/>
          </a:p>
          <a:p>
            <a:pPr lvl="1"/>
            <a:r>
              <a:rPr lang="en-US" sz="2000" dirty="0"/>
              <a:t>Automation of </a:t>
            </a:r>
            <a:r>
              <a:rPr lang="en-US" sz="2000" dirty="0" smtClean="0"/>
              <a:t>deployment</a:t>
            </a:r>
          </a:p>
          <a:p>
            <a:pPr marL="3572" lvl="1" indent="0">
              <a:buNone/>
            </a:pPr>
            <a:endParaRPr lang="en-US" sz="2000" dirty="0"/>
          </a:p>
          <a:p>
            <a:pPr lvl="3"/>
            <a:r>
              <a:rPr lang="en-US" sz="1800" dirty="0"/>
              <a:t>Convention over </a:t>
            </a:r>
            <a:r>
              <a:rPr lang="en-US" sz="1800" dirty="0" smtClean="0"/>
              <a:t>configuration</a:t>
            </a:r>
          </a:p>
          <a:p>
            <a:pPr lvl="3"/>
            <a:endParaRPr lang="en-US" sz="1800" dirty="0"/>
          </a:p>
          <a:p>
            <a:pPr lvl="3"/>
            <a:r>
              <a:rPr lang="en-US" sz="1800" dirty="0" smtClean="0"/>
              <a:t>Services </a:t>
            </a:r>
            <a:r>
              <a:rPr lang="en-US" sz="1800" dirty="0"/>
              <a:t>to enable a cohesive technology experience not only </a:t>
            </a:r>
            <a:r>
              <a:rPr lang="en-US" sz="1800" dirty="0" smtClean="0"/>
              <a:t>for</a:t>
            </a:r>
          </a:p>
          <a:p>
            <a:pPr marL="342900" lvl="3" indent="0">
              <a:buNone/>
            </a:pPr>
            <a:endParaRPr lang="en-US" sz="1800" dirty="0" smtClean="0"/>
          </a:p>
          <a:p>
            <a:pPr marL="342900" lvl="3" indent="0">
              <a:buNone/>
            </a:pPr>
            <a:r>
              <a:rPr lang="en-US" sz="1800" dirty="0" smtClean="0"/>
              <a:t>     the   </a:t>
            </a:r>
            <a:r>
              <a:rPr lang="en-US" sz="1800" dirty="0"/>
              <a:t>developers, but also for the businesses</a:t>
            </a:r>
          </a:p>
          <a:p>
            <a:pPr marL="3572" lvl="1" indent="0">
              <a:buNone/>
            </a:pPr>
            <a:endParaRPr lang="en-US" sz="1800"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597" y="2647385"/>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smtClean="0"/>
              <a:t>1.2 Spring </a:t>
            </a:r>
            <a:r>
              <a:rPr lang="en-US" dirty="0"/>
              <a:t>P</a:t>
            </a:r>
            <a:r>
              <a:rPr lang="en-US" dirty="0" smtClean="0"/>
              <a:t>rojects </a:t>
            </a:r>
            <a:r>
              <a:rPr lang="en-US" dirty="0" smtClean="0"/>
              <a:t>A</a:t>
            </a:r>
            <a:r>
              <a:rPr lang="en-US" dirty="0" smtClean="0"/>
              <a:t>t </a:t>
            </a:r>
            <a:r>
              <a:rPr lang="en-US" dirty="0"/>
              <a:t>a </a:t>
            </a:r>
            <a:r>
              <a:rPr lang="en-US" dirty="0" smtClean="0"/>
              <a:t>Glance</a:t>
            </a:r>
            <a:endParaRPr lang="en-US" dirty="0"/>
          </a:p>
        </p:txBody>
      </p:sp>
      <p:sp>
        <p:nvSpPr>
          <p:cNvPr id="7" name="Content Placeholder 6"/>
          <p:cNvSpPr>
            <a:spLocks noGrp="1"/>
          </p:cNvSpPr>
          <p:nvPr>
            <p:ph idx="1"/>
          </p:nvPr>
        </p:nvSpPr>
        <p:spPr>
          <a:xfrm>
            <a:off x="298516" y="1052946"/>
            <a:ext cx="4107229" cy="5085572"/>
          </a:xfrm>
        </p:spPr>
        <p:txBody>
          <a:bodyPr/>
          <a:lstStyle/>
          <a:p>
            <a:endParaRPr lang="en-US" dirty="0" smtClean="0"/>
          </a:p>
          <a:p>
            <a:r>
              <a:rPr lang="en-US" dirty="0" smtClean="0"/>
              <a:t>Spring </a:t>
            </a:r>
            <a:r>
              <a:rPr lang="en-US" dirty="0"/>
              <a:t>is modular by </a:t>
            </a:r>
            <a:r>
              <a:rPr lang="en-US" dirty="0" smtClean="0"/>
              <a:t>design</a:t>
            </a:r>
          </a:p>
          <a:p>
            <a:pPr marL="0" indent="0">
              <a:buNone/>
            </a:pPr>
            <a:endParaRPr lang="en-US" dirty="0"/>
          </a:p>
          <a:p>
            <a:r>
              <a:rPr lang="en-US" dirty="0"/>
              <a:t>Spring has many </a:t>
            </a:r>
            <a:r>
              <a:rPr lang="en-US" dirty="0" smtClean="0"/>
              <a:t>projects   </a:t>
            </a:r>
            <a:r>
              <a:rPr lang="en-US" dirty="0"/>
              <a:t>which helps us to build </a:t>
            </a:r>
            <a:r>
              <a:rPr lang="en-US" dirty="0" smtClean="0"/>
              <a:t> modern </a:t>
            </a:r>
            <a:r>
              <a:rPr lang="en-US" dirty="0"/>
              <a:t>applications with any infrastructure needs such </a:t>
            </a:r>
            <a:r>
              <a:rPr lang="en-US" dirty="0" smtClean="0"/>
              <a:t>as</a:t>
            </a:r>
          </a:p>
          <a:p>
            <a:pPr marL="0" indent="0">
              <a:buNone/>
            </a:pPr>
            <a:r>
              <a:rPr lang="en-US" dirty="0" smtClean="0"/>
              <a:t> </a:t>
            </a:r>
            <a:endParaRPr lang="en-US" dirty="0"/>
          </a:p>
          <a:p>
            <a:pPr lvl="1"/>
            <a:r>
              <a:rPr lang="en-US" sz="2000" dirty="0"/>
              <a:t>Simple Configuration </a:t>
            </a:r>
            <a:endParaRPr lang="en-US" sz="2000" dirty="0" smtClean="0"/>
          </a:p>
          <a:p>
            <a:pPr marL="3572" lvl="1" indent="0">
              <a:buNone/>
            </a:pPr>
            <a:endParaRPr lang="en-US" sz="2000" dirty="0"/>
          </a:p>
          <a:p>
            <a:pPr lvl="1"/>
            <a:r>
              <a:rPr lang="en-US" sz="2000" dirty="0"/>
              <a:t>High </a:t>
            </a:r>
            <a:r>
              <a:rPr lang="en-US" sz="2000" dirty="0" smtClean="0"/>
              <a:t>Security</a:t>
            </a:r>
          </a:p>
          <a:p>
            <a:pPr marL="3572" lvl="1" indent="0">
              <a:buNone/>
            </a:pPr>
            <a:endParaRPr lang="en-US" sz="2000" dirty="0" smtClean="0"/>
          </a:p>
          <a:p>
            <a:pPr lvl="1"/>
            <a:r>
              <a:rPr lang="en-US" sz="2000" dirty="0" smtClean="0"/>
              <a:t>Connectivity </a:t>
            </a:r>
            <a:r>
              <a:rPr lang="en-US" sz="2000" dirty="0"/>
              <a:t>to Big </a:t>
            </a:r>
            <a:r>
              <a:rPr lang="en-US" sz="2000" dirty="0" smtClean="0"/>
              <a:t>Data</a:t>
            </a:r>
          </a:p>
          <a:p>
            <a:pPr marL="3572" lvl="1" indent="0">
              <a:buNone/>
            </a:pPr>
            <a:endParaRPr lang="en-US" sz="2000" dirty="0"/>
          </a:p>
          <a:p>
            <a:pPr lvl="1"/>
            <a:r>
              <a:rPr lang="en-US" sz="2000" dirty="0"/>
              <a:t>Development of Web </a:t>
            </a:r>
            <a:r>
              <a:rPr lang="en-US" sz="2000" dirty="0" smtClean="0"/>
              <a:t>apps</a:t>
            </a:r>
          </a:p>
          <a:p>
            <a:pPr marL="3572" lvl="1" indent="0">
              <a:buNone/>
            </a:pPr>
            <a:endParaRPr lang="en-US" sz="2000" dirty="0"/>
          </a:p>
          <a:p>
            <a:pPr lvl="1"/>
            <a:r>
              <a:rPr lang="en-US" sz="2000" dirty="0"/>
              <a:t>Connectivity to cloud </a:t>
            </a:r>
            <a:r>
              <a:rPr lang="en-US" sz="2000" dirty="0" smtClean="0"/>
              <a:t>services</a:t>
            </a:r>
          </a:p>
          <a:p>
            <a:pPr marL="3572" lvl="1" indent="0">
              <a:buNone/>
            </a:pPr>
            <a:endParaRPr lang="en-US" sz="2000" dirty="0"/>
          </a:p>
          <a:p>
            <a:pPr lvl="1"/>
            <a:r>
              <a:rPr lang="en-US" sz="2000" dirty="0"/>
              <a:t>Integration with </a:t>
            </a:r>
            <a:r>
              <a:rPr lang="en-US" sz="2000" dirty="0" smtClean="0"/>
              <a:t>any</a:t>
            </a:r>
          </a:p>
          <a:p>
            <a:pPr marL="3572" lvl="1" indent="0">
              <a:buNone/>
            </a:pPr>
            <a:r>
              <a:rPr lang="en-US" sz="2000" dirty="0" smtClean="0"/>
              <a:t> framework</a:t>
            </a:r>
            <a:r>
              <a:rPr lang="en-US" sz="2000" dirty="0"/>
              <a:t>.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144" y="1692728"/>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smtClean="0"/>
              <a:t> 1.3 Spring </a:t>
            </a:r>
            <a:r>
              <a:rPr lang="en-US" dirty="0"/>
              <a:t>IO Platform</a:t>
            </a:r>
          </a:p>
        </p:txBody>
      </p:sp>
      <p:sp>
        <p:nvSpPr>
          <p:cNvPr id="8" name="Content Placeholder 7"/>
          <p:cNvSpPr>
            <a:spLocks noGrp="1"/>
          </p:cNvSpPr>
          <p:nvPr>
            <p:ph idx="1"/>
          </p:nvPr>
        </p:nvSpPr>
        <p:spPr>
          <a:xfrm>
            <a:off x="298516" y="1011382"/>
            <a:ext cx="7085628" cy="5127135"/>
          </a:xfrm>
        </p:spPr>
        <p:txBody>
          <a:bodyPr>
            <a:normAutofit lnSpcReduction="10000"/>
          </a:bodyPr>
          <a:lstStyle/>
          <a:p>
            <a:endParaRPr lang="en-US" dirty="0" smtClean="0"/>
          </a:p>
          <a:p>
            <a:r>
              <a:rPr lang="en-US" dirty="0" smtClean="0"/>
              <a:t>Brings </a:t>
            </a:r>
            <a:r>
              <a:rPr lang="en-US" dirty="0"/>
              <a:t>together the core Spring APIs into a </a:t>
            </a:r>
            <a:r>
              <a:rPr lang="en-US" dirty="0" smtClean="0"/>
              <a:t>cohesive</a:t>
            </a:r>
          </a:p>
          <a:p>
            <a:pPr marL="0" indent="0">
              <a:buNone/>
            </a:pPr>
            <a:r>
              <a:rPr lang="en-US" dirty="0" smtClean="0"/>
              <a:t>platform </a:t>
            </a:r>
            <a:r>
              <a:rPr lang="en-US" dirty="0"/>
              <a:t>for modern applications. </a:t>
            </a:r>
            <a:endParaRPr lang="en-US" dirty="0" smtClean="0"/>
          </a:p>
          <a:p>
            <a:pPr marL="0" indent="0">
              <a:buNone/>
            </a:pPr>
            <a:endParaRPr lang="en-US" dirty="0"/>
          </a:p>
          <a:p>
            <a:pPr lvl="1"/>
            <a:r>
              <a:rPr lang="en-US" sz="2000" dirty="0" smtClean="0"/>
              <a:t>Spring IO Platform has 3 layers:</a:t>
            </a:r>
          </a:p>
          <a:p>
            <a:pPr marL="3572" lvl="1" indent="0">
              <a:buNone/>
            </a:pPr>
            <a:endParaRPr lang="en-US" sz="1800" dirty="0" smtClean="0"/>
          </a:p>
          <a:p>
            <a:pPr lvl="3"/>
            <a:r>
              <a:rPr lang="en-US" sz="1800" dirty="0" smtClean="0"/>
              <a:t>Spring IO Foundation layer</a:t>
            </a:r>
          </a:p>
          <a:p>
            <a:pPr lvl="4"/>
            <a:r>
              <a:rPr lang="en-US" sz="1600" dirty="0" smtClean="0"/>
              <a:t>A </a:t>
            </a:r>
            <a:r>
              <a:rPr lang="en-US" sz="1600" dirty="0"/>
              <a:t>cohesive set of APIs and embeddable runtime components that enable to build </a:t>
            </a:r>
            <a:r>
              <a:rPr lang="en-US" sz="1600" dirty="0" smtClean="0"/>
              <a:t>applications</a:t>
            </a:r>
          </a:p>
          <a:p>
            <a:pPr marL="1371600" lvl="4" indent="0">
              <a:buNone/>
            </a:pPr>
            <a:endParaRPr lang="en-US" sz="1800" dirty="0"/>
          </a:p>
          <a:p>
            <a:pPr lvl="3"/>
            <a:r>
              <a:rPr lang="en-US" sz="1800" dirty="0"/>
              <a:t>Spring IO Coordination </a:t>
            </a:r>
            <a:r>
              <a:rPr lang="en-US" sz="1800" dirty="0" smtClean="0"/>
              <a:t>layer</a:t>
            </a:r>
          </a:p>
          <a:p>
            <a:pPr lvl="4"/>
            <a:r>
              <a:rPr lang="en-US" sz="1600" dirty="0"/>
              <a:t>Provides API’s to connect to cloud services</a:t>
            </a:r>
          </a:p>
          <a:p>
            <a:pPr marL="1371600" lvl="4" indent="0">
              <a:buNone/>
            </a:pPr>
            <a:endParaRPr lang="en-US" dirty="0"/>
          </a:p>
          <a:p>
            <a:pPr marL="342900" lvl="3" indent="0">
              <a:buNone/>
            </a:pPr>
            <a:endParaRPr lang="en-US" sz="1800" dirty="0" smtClean="0"/>
          </a:p>
          <a:p>
            <a:pPr lvl="3"/>
            <a:r>
              <a:rPr lang="en-US" sz="1800" dirty="0"/>
              <a:t>Spring IO Execution layer</a:t>
            </a:r>
          </a:p>
          <a:p>
            <a:pPr marL="342900" lvl="3" indent="0">
              <a:buNone/>
            </a:pPr>
            <a:endParaRPr lang="en-US" sz="1800" dirty="0"/>
          </a:p>
          <a:p>
            <a:pPr lvl="4"/>
            <a:r>
              <a:rPr lang="en-US" sz="1600" dirty="0" smtClean="0"/>
              <a:t>Provides </a:t>
            </a:r>
            <a:r>
              <a:rPr lang="en-US" sz="1600" dirty="0"/>
              <a:t>DSR(Domain-Specific Runtime) for applications built using IO Foundation modules</a:t>
            </a:r>
            <a:r>
              <a:rPr lang="en-US" sz="1600" dirty="0" smtClean="0"/>
              <a:t>.</a:t>
            </a:r>
          </a:p>
          <a:p>
            <a:pPr marL="1371600" lvl="4" indent="0">
              <a:buNone/>
            </a:pPr>
            <a:endParaRPr lang="en-US" sz="1600" dirty="0"/>
          </a:p>
          <a:p>
            <a:pPr lvl="4"/>
            <a:r>
              <a:rPr lang="en-US" sz="1600" dirty="0"/>
              <a:t>Helps to avoid deployment to an external container like </a:t>
            </a:r>
            <a:r>
              <a:rPr lang="en-US" sz="1600" dirty="0" smtClean="0"/>
              <a:t>Tomcat</a:t>
            </a:r>
            <a:endParaRPr lang="en-US" sz="1600" dirty="0"/>
          </a:p>
        </p:txBody>
      </p:sp>
    </p:spTree>
    <p:extLst>
      <p:ext uri="{BB962C8B-B14F-4D97-AF65-F5344CB8AC3E}">
        <p14:creationId xmlns:p14="http://schemas.microsoft.com/office/powerpoint/2010/main" val="28350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smtClean="0"/>
              <a:t>1.3 Spring </a:t>
            </a:r>
            <a:r>
              <a:rPr lang="en-US" dirty="0"/>
              <a:t>IO Platform</a:t>
            </a:r>
          </a:p>
        </p:txBody>
      </p:sp>
    </p:spTree>
    <p:extLst>
      <p:ext uri="{BB962C8B-B14F-4D97-AF65-F5344CB8AC3E}">
        <p14:creationId xmlns:p14="http://schemas.microsoft.com/office/powerpoint/2010/main" val="165521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a:t>1.3.1 Spring </a:t>
            </a:r>
            <a:r>
              <a:rPr lang="en-US" dirty="0" smtClean="0"/>
              <a:t>Framework</a:t>
            </a:r>
            <a:endParaRPr lang="en-US" dirty="0"/>
          </a:p>
        </p:txBody>
      </p:sp>
      <p:sp>
        <p:nvSpPr>
          <p:cNvPr id="3" name="Content Placeholder 2"/>
          <p:cNvSpPr>
            <a:spLocks noGrp="1"/>
          </p:cNvSpPr>
          <p:nvPr>
            <p:ph idx="1"/>
          </p:nvPr>
        </p:nvSpPr>
        <p:spPr>
          <a:xfrm>
            <a:off x="298517" y="1066800"/>
            <a:ext cx="8476994" cy="5071717"/>
          </a:xfrm>
        </p:spPr>
        <p:txBody>
          <a:bodyPr/>
          <a:lstStyle/>
          <a:p>
            <a:endParaRPr lang="en-US" dirty="0" smtClean="0"/>
          </a:p>
          <a:p>
            <a:r>
              <a:rPr lang="en-US" dirty="0" smtClean="0"/>
              <a:t>Spring Framework is an open source framework </a:t>
            </a:r>
          </a:p>
          <a:p>
            <a:pPr marL="0" indent="0">
              <a:buNone/>
            </a:pPr>
            <a:endParaRPr lang="en-US" dirty="0" smtClean="0"/>
          </a:p>
          <a:p>
            <a:r>
              <a:rPr lang="en-US" dirty="0" smtClean="0">
                <a:ea typeface="Arial Unicode MS" pitchFamily="34" charset="-128"/>
                <a:cs typeface="Arial Unicode MS" pitchFamily="34" charset="-128"/>
              </a:rPr>
              <a:t>Addresses </a:t>
            </a:r>
            <a:r>
              <a:rPr lang="en-US" dirty="0">
                <a:ea typeface="Arial Unicode MS" pitchFamily="34" charset="-128"/>
                <a:cs typeface="Arial Unicode MS" pitchFamily="34" charset="-128"/>
              </a:rPr>
              <a:t>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smtClean="0"/>
              <a:t>Spring Framework provides programming </a:t>
            </a:r>
            <a:r>
              <a:rPr lang="en-US" dirty="0"/>
              <a:t>&amp; configuration </a:t>
            </a:r>
            <a:r>
              <a:rPr lang="en-US" dirty="0" smtClean="0"/>
              <a:t>model with </a:t>
            </a:r>
            <a:r>
              <a:rPr lang="en-IN" dirty="0" smtClean="0"/>
              <a:t>Lightweight </a:t>
            </a:r>
            <a:r>
              <a:rPr lang="en-IN" dirty="0"/>
              <a:t>solution to build enterprise-ready </a:t>
            </a:r>
            <a:r>
              <a:rPr lang="en-IN" dirty="0" smtClean="0"/>
              <a:t>applications</a:t>
            </a:r>
          </a:p>
          <a:p>
            <a:pPr marL="0" indent="0">
              <a:buNone/>
            </a:pPr>
            <a:endParaRPr lang="en-IN" dirty="0" smtClean="0"/>
          </a:p>
          <a:p>
            <a:r>
              <a:rPr lang="en-US" dirty="0">
                <a:ea typeface="Arial Unicode MS" pitchFamily="34" charset="-128"/>
                <a:cs typeface="Arial Unicode MS" pitchFamily="34" charset="-128"/>
              </a:rPr>
              <a:t>Any java application can benefit from </a:t>
            </a:r>
            <a:r>
              <a:rPr lang="en-US" dirty="0" smtClean="0">
                <a:ea typeface="Arial Unicode MS" pitchFamily="34" charset="-128"/>
                <a:cs typeface="Arial Unicode MS" pitchFamily="34" charset="-128"/>
              </a:rPr>
              <a:t>Spring framework </a:t>
            </a:r>
            <a:r>
              <a:rPr lang="en-US" dirty="0">
                <a:ea typeface="Arial Unicode MS" pitchFamily="34" charset="-128"/>
                <a:cs typeface="Arial Unicode MS" pitchFamily="34" charset="-128"/>
              </a:rPr>
              <a:t>in terms of simplicity, testability and loose coupling</a:t>
            </a: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1.3.2  </a:t>
            </a:r>
            <a:r>
              <a:rPr lang="en-US" dirty="0" smtClean="0"/>
              <a:t>Spring </a:t>
            </a:r>
            <a:r>
              <a:rPr lang="en-US" dirty="0"/>
              <a:t>Boot</a:t>
            </a:r>
          </a:p>
        </p:txBody>
      </p:sp>
      <p:sp>
        <p:nvSpPr>
          <p:cNvPr id="7" name="Content Placeholder 6"/>
          <p:cNvSpPr>
            <a:spLocks noGrp="1"/>
          </p:cNvSpPr>
          <p:nvPr>
            <p:ph idx="1"/>
          </p:nvPr>
        </p:nvSpPr>
        <p:spPr>
          <a:xfrm>
            <a:off x="298516" y="753393"/>
            <a:ext cx="5928113" cy="5702825"/>
          </a:xfrm>
        </p:spPr>
        <p:txBody>
          <a:bodyPr/>
          <a:lstStyle/>
          <a:p>
            <a:endParaRPr lang="en-US" dirty="0" smtClean="0"/>
          </a:p>
          <a:p>
            <a:r>
              <a:rPr lang="en-US" dirty="0" smtClean="0"/>
              <a:t>Spring </a:t>
            </a:r>
            <a:r>
              <a:rPr lang="en-US" dirty="0"/>
              <a:t>Boot ships with command line tool </a:t>
            </a:r>
            <a:endParaRPr lang="en-US" dirty="0" smtClean="0"/>
          </a:p>
          <a:p>
            <a:pPr marL="0" indent="0">
              <a:buNone/>
            </a:pPr>
            <a:r>
              <a:rPr lang="en-US" dirty="0" smtClean="0"/>
              <a:t>    for </a:t>
            </a:r>
            <a:r>
              <a:rPr lang="en-US" dirty="0"/>
              <a:t>executing spring </a:t>
            </a:r>
            <a:r>
              <a:rPr lang="en-US" dirty="0" smtClean="0"/>
              <a:t>applications</a:t>
            </a:r>
          </a:p>
          <a:p>
            <a:endParaRPr lang="en-US" dirty="0"/>
          </a:p>
          <a:p>
            <a:r>
              <a:rPr lang="en-US" dirty="0"/>
              <a:t>Spring Boot dynamically wires up beans </a:t>
            </a:r>
            <a:endParaRPr lang="en-US" dirty="0" smtClean="0"/>
          </a:p>
          <a:p>
            <a:pPr marL="0" indent="0">
              <a:buNone/>
            </a:pPr>
            <a:r>
              <a:rPr lang="en-US" dirty="0" smtClean="0"/>
              <a:t>   and </a:t>
            </a:r>
            <a:r>
              <a:rPr lang="en-US" dirty="0"/>
              <a:t>settings and applies them to your </a:t>
            </a:r>
            <a:endParaRPr lang="en-US" dirty="0" smtClean="0"/>
          </a:p>
          <a:p>
            <a:pPr marL="0" indent="0">
              <a:buNone/>
            </a:pPr>
            <a:r>
              <a:rPr lang="en-US" dirty="0"/>
              <a:t> </a:t>
            </a:r>
            <a:r>
              <a:rPr lang="en-US" dirty="0" smtClean="0"/>
              <a:t>  application </a:t>
            </a:r>
            <a:r>
              <a:rPr lang="en-US" dirty="0"/>
              <a:t>context</a:t>
            </a:r>
            <a:r>
              <a:rPr lang="en-US" dirty="0" smtClean="0"/>
              <a:t>.</a:t>
            </a:r>
          </a:p>
          <a:p>
            <a:endParaRPr lang="en-US" dirty="0"/>
          </a:p>
          <a:p>
            <a:r>
              <a:rPr lang="en-US" dirty="0"/>
              <a:t>Advantages of using Spring Boot are</a:t>
            </a:r>
            <a:r>
              <a:rPr lang="en-US" dirty="0" smtClean="0"/>
              <a:t>:</a:t>
            </a:r>
          </a:p>
          <a:p>
            <a:pPr lvl="1"/>
            <a:endParaRPr lang="en-US" sz="1800" dirty="0"/>
          </a:p>
          <a:p>
            <a:pPr lvl="4"/>
            <a:r>
              <a:rPr lang="en-US" sz="1800" dirty="0" smtClean="0"/>
              <a:t>No requirement for XML configuration</a:t>
            </a:r>
          </a:p>
          <a:p>
            <a:pPr lvl="4"/>
            <a:r>
              <a:rPr lang="en-US" sz="1800" dirty="0" smtClean="0"/>
              <a:t>Annotation based configuration</a:t>
            </a:r>
          </a:p>
          <a:p>
            <a:pPr lvl="4"/>
            <a:r>
              <a:rPr lang="en-US" sz="1800" dirty="0" smtClean="0"/>
              <a:t>Has embedded server</a:t>
            </a:r>
          </a:p>
          <a:p>
            <a:pPr lvl="4"/>
            <a:r>
              <a:rPr lang="en-US" sz="1800" dirty="0" smtClean="0"/>
              <a:t>Reduces boiler plate code</a:t>
            </a:r>
          </a:p>
          <a:p>
            <a:pPr lvl="4"/>
            <a:r>
              <a:rPr lang="en-US" sz="1800" dirty="0" smtClean="0"/>
              <a:t>Simplifies testing</a:t>
            </a:r>
          </a:p>
          <a:p>
            <a:pPr lvl="4"/>
            <a:r>
              <a:rPr lang="en-US" sz="1800" dirty="0" smtClean="0"/>
              <a:t>Simplifies application maintenance</a:t>
            </a:r>
          </a:p>
          <a:p>
            <a:pPr lvl="4"/>
            <a:r>
              <a:rPr lang="en-US" sz="1800" dirty="0" smtClean="0"/>
              <a:t>Reduces the size of build file</a:t>
            </a:r>
            <a:endParaRPr lang="en-US"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745" y="1773382"/>
            <a:ext cx="2092037" cy="27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646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smtClean="0"/>
          </a:p>
          <a:p>
            <a:pPr marL="0" indent="0">
              <a:buNone/>
            </a:pPr>
            <a:r>
              <a:rPr lang="en-US" dirty="0" smtClean="0"/>
              <a:t>In </a:t>
            </a:r>
            <a:r>
              <a:rPr lang="en-US" dirty="0"/>
              <a:t>this lesson, you have learnt </a:t>
            </a:r>
            <a:r>
              <a:rPr lang="en-US" dirty="0" smtClean="0"/>
              <a:t>about</a:t>
            </a:r>
          </a:p>
          <a:p>
            <a:pPr marL="0" indent="0">
              <a:buNone/>
            </a:pPr>
            <a:endParaRPr lang="en-US" dirty="0"/>
          </a:p>
          <a:p>
            <a:pPr lvl="3"/>
            <a:r>
              <a:rPr lang="en-US" sz="1800" dirty="0"/>
              <a:t>What is Spring and why spring</a:t>
            </a:r>
            <a:r>
              <a:rPr lang="en-US" sz="1800" dirty="0" smtClean="0"/>
              <a:t>?</a:t>
            </a:r>
          </a:p>
          <a:p>
            <a:pPr marL="342900" lvl="3" indent="0">
              <a:buNone/>
            </a:pPr>
            <a:endParaRPr lang="en-US" sz="1800" dirty="0"/>
          </a:p>
          <a:p>
            <a:pPr lvl="3"/>
            <a:r>
              <a:rPr lang="en-US" sz="1800" dirty="0"/>
              <a:t>List of spring </a:t>
            </a:r>
            <a:r>
              <a:rPr lang="en-US" sz="1800" dirty="0" smtClean="0"/>
              <a:t>projects</a:t>
            </a:r>
          </a:p>
          <a:p>
            <a:pPr marL="342900" lvl="3" indent="0">
              <a:buNone/>
            </a:pPr>
            <a:endParaRPr lang="en-US" sz="1800" dirty="0"/>
          </a:p>
          <a:p>
            <a:pPr lvl="3"/>
            <a:r>
              <a:rPr lang="en-US" sz="1800" dirty="0"/>
              <a:t>Spring IO </a:t>
            </a:r>
            <a:r>
              <a:rPr lang="en-US" sz="1800" dirty="0" smtClean="0"/>
              <a:t>platform</a:t>
            </a:r>
          </a:p>
          <a:p>
            <a:pPr marL="342900" lvl="3" indent="0">
              <a:buNone/>
            </a:pPr>
            <a:endParaRPr lang="en-US" sz="1800" dirty="0"/>
          </a:p>
          <a:p>
            <a:pPr lvl="3"/>
            <a:r>
              <a:rPr lang="en-US" sz="1800" dirty="0"/>
              <a:t>Overview of Spring Framework and Spring Boot</a:t>
            </a:r>
          </a:p>
          <a:p>
            <a:pPr lvl="2"/>
            <a:endParaRPr lang="en-US" sz="18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Props1.xml><?xml version="1.0" encoding="utf-8"?>
<ds:datastoreItem xmlns:ds="http://schemas.openxmlformats.org/officeDocument/2006/customXml" ds:itemID="{735F65D4-E61F-4691-9C26-6D0374114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6205</TotalTime>
  <Words>1377</Words>
  <Application>Microsoft Office PowerPoint</Application>
  <PresentationFormat>On-screen Show (4:3)</PresentationFormat>
  <Paragraphs>193</Paragraphs>
  <Slides>10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Calibri</vt:lpstr>
      <vt:lpstr>Arial Unicode MS</vt:lpstr>
      <vt:lpstr>Verdana</vt:lpstr>
      <vt:lpstr>Times New Roman</vt:lpstr>
      <vt:lpstr>Wingdings</vt:lpstr>
      <vt:lpstr>Arial</vt:lpstr>
      <vt:lpstr>Section slides</vt:lpstr>
      <vt:lpstr>think-cell Slide</vt:lpstr>
      <vt:lpstr>Basic Spring 4.0</vt:lpstr>
      <vt:lpstr>Lesson Objectives</vt:lpstr>
      <vt:lpstr>1.1 Introduction to Spring Platform and Environment</vt:lpstr>
      <vt:lpstr>1.2 Spring Projects At a Glance</vt:lpstr>
      <vt:lpstr> 1.3 Spring IO Platform</vt:lpstr>
      <vt:lpstr>1.3 Spring IO Platform</vt:lpstr>
      <vt:lpstr>1.3.1 Spring Framework</vt:lpstr>
      <vt:lpstr>1.3.2  Spring Boot</vt:lpstr>
      <vt:lpstr>Lesson 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288</cp:revision>
  <dcterms:created xsi:type="dcterms:W3CDTF">2012-05-18T02:59:15Z</dcterms:created>
  <dcterms:modified xsi:type="dcterms:W3CDTF">2018-02-13T06:44:34Z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