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4"/>
    <p:sldMasterId id="2147483715" r:id="rId5"/>
  </p:sldMasterIdLst>
  <p:notesMasterIdLst>
    <p:notesMasterId r:id="rId33"/>
  </p:notesMasterIdLst>
  <p:handoutMasterIdLst>
    <p:handoutMasterId r:id="rId34"/>
  </p:handoutMasterIdLst>
  <p:sldIdLst>
    <p:sldId id="256" r:id="rId6"/>
    <p:sldId id="257" r:id="rId7"/>
    <p:sldId id="258" r:id="rId8"/>
    <p:sldId id="259" r:id="rId9"/>
    <p:sldId id="297" r:id="rId10"/>
    <p:sldId id="260" r:id="rId11"/>
    <p:sldId id="306" r:id="rId12"/>
    <p:sldId id="307" r:id="rId13"/>
    <p:sldId id="308" r:id="rId14"/>
    <p:sldId id="309" r:id="rId15"/>
    <p:sldId id="299" r:id="rId16"/>
    <p:sldId id="319" r:id="rId17"/>
    <p:sldId id="301" r:id="rId18"/>
    <p:sldId id="302" r:id="rId19"/>
    <p:sldId id="303" r:id="rId20"/>
    <p:sldId id="311" r:id="rId21"/>
    <p:sldId id="313" r:id="rId22"/>
    <p:sldId id="314" r:id="rId23"/>
    <p:sldId id="315" r:id="rId24"/>
    <p:sldId id="316" r:id="rId25"/>
    <p:sldId id="274" r:id="rId26"/>
    <p:sldId id="320" r:id="rId27"/>
    <p:sldId id="321" r:id="rId28"/>
    <p:sldId id="317" r:id="rId29"/>
    <p:sldId id="276" r:id="rId30"/>
    <p:sldId id="331" r:id="rId31"/>
    <p:sldId id="332"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Candara" panose="020E050203030302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85">
          <p15:clr>
            <a:srgbClr val="A4A3A4"/>
          </p15:clr>
        </p15:guide>
        <p15:guide id="3" pos="421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987" autoAdjust="0"/>
  </p:normalViewPr>
  <p:slideViewPr>
    <p:cSldViewPr snapToGrid="0" showGuides="1">
      <p:cViewPr varScale="1">
        <p:scale>
          <a:sx n="75" d="100"/>
          <a:sy n="75" d="100"/>
        </p:scale>
        <p:origin x="1830" y="54"/>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750"/>
        <p:guide orient="horz" pos="385"/>
        <p:guide pos="421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0508309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5143" y="563890"/>
            <a:ext cx="4632325" cy="3503612"/>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34592" y="4318325"/>
            <a:ext cx="4650175" cy="42677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9394" y="52046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smtClean="0">
                <a:latin typeface="Arial" panose="020B0604020202020204" pitchFamily="34" charset="0"/>
                <a:cs typeface="Arial" panose="020B0604020202020204" pitchFamily="34" charset="0"/>
              </a:rPr>
              <a:t>Basic Spring 4.0                                                                                                               Spring MVC framework</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17014"/>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04-</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49435044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8080/projectname/loadForm.obj"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localhost:8080/projectname/checkLogin.obj?username=iga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7850" y="611188"/>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Text Box 9"/>
          <p:cNvSpPr txBox="1">
            <a:spLocks noChangeArrowheads="1"/>
          </p:cNvSpPr>
          <p:nvPr/>
        </p:nvSpPr>
        <p:spPr bwMode="auto">
          <a:xfrm>
            <a:off x="142875" y="1133475"/>
            <a:ext cx="1465208"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77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39550" y="828339"/>
            <a:ext cx="4650175" cy="7805021"/>
          </a:xfrm>
        </p:spPr>
        <p:txBody>
          <a:bodyPr/>
          <a:lstStyle/>
          <a:p>
            <a:r>
              <a:rPr lang="en-US" b="1" dirty="0"/>
              <a:t>Example:</a:t>
            </a:r>
          </a:p>
          <a:p>
            <a:r>
              <a:rPr lang="en-US" dirty="0"/>
              <a:t>@Controller</a:t>
            </a:r>
          </a:p>
          <a:p>
            <a:r>
              <a:rPr lang="en-US" dirty="0" smtClean="0"/>
              <a:t>Public </a:t>
            </a:r>
            <a:r>
              <a:rPr lang="en-US" dirty="0"/>
              <a:t>class </a:t>
            </a:r>
            <a:r>
              <a:rPr lang="en-US" dirty="0" err="1"/>
              <a:t>LoginController</a:t>
            </a:r>
            <a:r>
              <a:rPr lang="en-US" dirty="0"/>
              <a:t>{</a:t>
            </a:r>
          </a:p>
          <a:p>
            <a:r>
              <a:rPr lang="en-US" dirty="0"/>
              <a:t>	@RequestMapping(“</a:t>
            </a:r>
            <a:r>
              <a:rPr lang="en-US" dirty="0" err="1"/>
              <a:t>loadForm</a:t>
            </a:r>
            <a:r>
              <a:rPr lang="en-US" dirty="0"/>
              <a:t>”)</a:t>
            </a:r>
          </a:p>
          <a:p>
            <a:r>
              <a:rPr lang="en-US" dirty="0"/>
              <a:t>	public String </a:t>
            </a:r>
            <a:r>
              <a:rPr lang="en-US" dirty="0" err="1"/>
              <a:t>loadData</a:t>
            </a:r>
            <a:r>
              <a:rPr lang="en-US" dirty="0"/>
              <a:t>(){}</a:t>
            </a:r>
          </a:p>
          <a:p>
            <a:r>
              <a:rPr lang="en-US" dirty="0"/>
              <a:t>}</a:t>
            </a:r>
          </a:p>
          <a:p>
            <a:endParaRPr lang="en-US" dirty="0"/>
          </a:p>
          <a:p>
            <a:r>
              <a:rPr lang="en-US" dirty="0" smtClean="0"/>
              <a:t>URL </a:t>
            </a:r>
            <a:r>
              <a:rPr lang="en-US" dirty="0"/>
              <a:t>need to be used for making the request for the above mentioned controller is </a:t>
            </a:r>
          </a:p>
          <a:p>
            <a:endParaRPr lang="en-US" dirty="0"/>
          </a:p>
          <a:p>
            <a:r>
              <a:rPr lang="en-US" dirty="0">
                <a:hlinkClick r:id="rId3"/>
              </a:rPr>
              <a:t>http://</a:t>
            </a:r>
            <a:r>
              <a:rPr lang="en-US" dirty="0" smtClean="0">
                <a:hlinkClick r:id="rId3"/>
              </a:rPr>
              <a:t>localhost:8080/projectname/loadForm.obj</a:t>
            </a:r>
            <a:endParaRPr lang="en-US" dirty="0" smtClean="0"/>
          </a:p>
          <a:p>
            <a:endParaRPr lang="en-US" dirty="0"/>
          </a:p>
          <a:p>
            <a:pPr fontAlgn="t"/>
            <a:r>
              <a:rPr lang="en-US" b="1" dirty="0"/>
              <a:t>@RequestParam </a:t>
            </a:r>
            <a:r>
              <a:rPr lang="en-US" dirty="0"/>
              <a:t>annotation is used to retrieve the URL parameter and map it to the method argument</a:t>
            </a:r>
            <a:r>
              <a:rPr lang="en-US" dirty="0" smtClean="0"/>
              <a:t>.</a:t>
            </a:r>
          </a:p>
          <a:p>
            <a:pPr fontAlgn="t"/>
            <a:endParaRPr lang="en-US" dirty="0"/>
          </a:p>
          <a:p>
            <a:pPr fontAlgn="t"/>
            <a:r>
              <a:rPr lang="en-US" b="1" dirty="0" smtClean="0"/>
              <a:t>Example:</a:t>
            </a:r>
          </a:p>
          <a:p>
            <a:pPr fontAlgn="t"/>
            <a:endParaRPr lang="en-US" dirty="0" smtClean="0"/>
          </a:p>
          <a:p>
            <a:r>
              <a:rPr lang="en-US" dirty="0"/>
              <a:t>@Controller</a:t>
            </a:r>
          </a:p>
          <a:p>
            <a:r>
              <a:rPr lang="en-US" dirty="0"/>
              <a:t>Public class </a:t>
            </a:r>
            <a:r>
              <a:rPr lang="en-US" dirty="0" err="1"/>
              <a:t>LoginController</a:t>
            </a:r>
            <a:r>
              <a:rPr lang="en-US" dirty="0"/>
              <a:t>{</a:t>
            </a:r>
          </a:p>
          <a:p>
            <a:r>
              <a:rPr lang="en-US" dirty="0"/>
              <a:t>	@RequestMapping</a:t>
            </a:r>
            <a:r>
              <a:rPr lang="en-US" dirty="0" smtClean="0"/>
              <a:t>(“</a:t>
            </a:r>
            <a:r>
              <a:rPr lang="en-US" dirty="0" err="1" smtClean="0"/>
              <a:t>checkLogin</a:t>
            </a:r>
            <a:r>
              <a:rPr lang="en-US" dirty="0" smtClean="0"/>
              <a:t>”)</a:t>
            </a:r>
            <a:endParaRPr lang="en-US" dirty="0"/>
          </a:p>
          <a:p>
            <a:r>
              <a:rPr lang="en-US" dirty="0"/>
              <a:t>	public String </a:t>
            </a:r>
            <a:r>
              <a:rPr lang="en-US" dirty="0" err="1" smtClean="0"/>
              <a:t>isValidUser</a:t>
            </a:r>
            <a:r>
              <a:rPr lang="en-US" dirty="0" smtClean="0"/>
              <a:t>(@RequestParam(“username” 		String </a:t>
            </a:r>
            <a:r>
              <a:rPr lang="en-US" dirty="0" err="1" smtClean="0"/>
              <a:t>uname</a:t>
            </a:r>
            <a:r>
              <a:rPr lang="en-US" dirty="0" smtClean="0"/>
              <a:t>)</a:t>
            </a:r>
          </a:p>
          <a:p>
            <a:r>
              <a:rPr lang="en-US" dirty="0"/>
              <a:t>	</a:t>
            </a:r>
            <a:r>
              <a:rPr lang="en-US" dirty="0" smtClean="0"/>
              <a:t>{}</a:t>
            </a:r>
            <a:endParaRPr lang="en-US" dirty="0"/>
          </a:p>
          <a:p>
            <a:r>
              <a:rPr lang="en-US" dirty="0" smtClean="0"/>
              <a:t>}</a:t>
            </a:r>
          </a:p>
          <a:p>
            <a:r>
              <a:rPr lang="en-US" dirty="0" smtClean="0"/>
              <a:t>URL </a:t>
            </a:r>
            <a:r>
              <a:rPr lang="en-US" dirty="0"/>
              <a:t>need to be used for making the request for the above mentioned controller is </a:t>
            </a:r>
          </a:p>
          <a:p>
            <a:endParaRPr lang="en-US" dirty="0"/>
          </a:p>
          <a:p>
            <a:r>
              <a:rPr lang="en-US" dirty="0">
                <a:hlinkClick r:id="rId4"/>
              </a:rPr>
              <a:t>http://</a:t>
            </a:r>
            <a:r>
              <a:rPr lang="en-US" dirty="0" smtClean="0">
                <a:hlinkClick r:id="rId4"/>
              </a:rPr>
              <a:t>localhost:8080/projectname/checkLogin.obj?username=igate</a:t>
            </a:r>
            <a:endParaRPr lang="en-US" dirty="0" smtClean="0"/>
          </a:p>
          <a:p>
            <a:pPr fontAlgn="t"/>
            <a:endParaRPr lang="en-US" dirty="0"/>
          </a:p>
          <a:p>
            <a:pPr fontAlgn="t"/>
            <a:r>
              <a:rPr lang="en-US" b="1" dirty="0" smtClean="0"/>
              <a:t>@</a:t>
            </a:r>
            <a:r>
              <a:rPr lang="en-US" b="1" dirty="0" err="1" smtClean="0"/>
              <a:t>ModelAttribute</a:t>
            </a:r>
            <a:r>
              <a:rPr lang="en-US" b="1" dirty="0" smtClean="0"/>
              <a:t> </a:t>
            </a:r>
            <a:r>
              <a:rPr lang="en-US" dirty="0" smtClean="0"/>
              <a:t>Annotation </a:t>
            </a:r>
            <a:r>
              <a:rPr lang="en-US" dirty="0"/>
              <a:t>that binds a method parameter or method return value to a named model attribute, exposed to a web view</a:t>
            </a:r>
            <a:r>
              <a:rPr lang="en-US" dirty="0" smtClean="0"/>
              <a:t>.</a:t>
            </a:r>
          </a:p>
          <a:p>
            <a:pPr fontAlgn="t"/>
            <a:endParaRPr lang="en-US" dirty="0"/>
          </a:p>
          <a:p>
            <a:pPr fontAlgn="t"/>
            <a:r>
              <a:rPr lang="en-US" b="1" dirty="0"/>
              <a:t>Example:</a:t>
            </a:r>
          </a:p>
          <a:p>
            <a:pPr fontAlgn="t"/>
            <a:endParaRPr lang="en-US" dirty="0"/>
          </a:p>
          <a:p>
            <a:r>
              <a:rPr lang="en-US" dirty="0"/>
              <a:t>@Controller</a:t>
            </a:r>
          </a:p>
          <a:p>
            <a:r>
              <a:rPr lang="en-US" dirty="0"/>
              <a:t>Public class </a:t>
            </a:r>
            <a:r>
              <a:rPr lang="en-US" dirty="0" err="1"/>
              <a:t>LoginController</a:t>
            </a:r>
            <a:r>
              <a:rPr lang="en-US" dirty="0"/>
              <a:t>{</a:t>
            </a:r>
          </a:p>
          <a:p>
            <a:r>
              <a:rPr lang="en-US" dirty="0"/>
              <a:t>	@RequestMapping(“</a:t>
            </a:r>
            <a:r>
              <a:rPr lang="en-US" dirty="0" err="1"/>
              <a:t>checkLogin</a:t>
            </a:r>
            <a:r>
              <a:rPr lang="en-US" dirty="0"/>
              <a:t>”)</a:t>
            </a:r>
          </a:p>
          <a:p>
            <a:r>
              <a:rPr lang="en-US" dirty="0"/>
              <a:t>	public String </a:t>
            </a:r>
            <a:r>
              <a:rPr lang="en-US" dirty="0" err="1"/>
              <a:t>isValidUser</a:t>
            </a:r>
            <a:r>
              <a:rPr lang="en-US" dirty="0" smtClean="0"/>
              <a:t>(@</a:t>
            </a:r>
            <a:r>
              <a:rPr lang="en-US" dirty="0" err="1" smtClean="0"/>
              <a:t>ModelAttribute</a:t>
            </a:r>
            <a:r>
              <a:rPr lang="en-US" dirty="0" smtClean="0"/>
              <a:t>(“user”) 		</a:t>
            </a:r>
            <a:r>
              <a:rPr lang="en-US" dirty="0" err="1" smtClean="0"/>
              <a:t>UserBean</a:t>
            </a:r>
            <a:r>
              <a:rPr lang="en-US" dirty="0" smtClean="0"/>
              <a:t> </a:t>
            </a:r>
            <a:r>
              <a:rPr lang="en-US" dirty="0" err="1" smtClean="0"/>
              <a:t>userBean</a:t>
            </a:r>
            <a:r>
              <a:rPr lang="en-US" dirty="0" smtClean="0"/>
              <a:t>)</a:t>
            </a:r>
            <a:endParaRPr lang="en-US" dirty="0"/>
          </a:p>
          <a:p>
            <a:r>
              <a:rPr lang="en-US" dirty="0"/>
              <a:t>	{}</a:t>
            </a:r>
          </a:p>
          <a:p>
            <a:r>
              <a:rPr lang="en-US" dirty="0"/>
              <a:t>}</a:t>
            </a:r>
          </a:p>
          <a:p>
            <a:pPr fontAlgn="t"/>
            <a:endParaRPr lang="en-US" dirty="0"/>
          </a:p>
          <a:p>
            <a:endParaRPr lang="en-US" dirty="0"/>
          </a:p>
          <a:p>
            <a:endParaRPr lang="en-US" dirty="0"/>
          </a:p>
        </p:txBody>
      </p:sp>
    </p:spTree>
    <p:extLst>
      <p:ext uri="{BB962C8B-B14F-4D97-AF65-F5344CB8AC3E}">
        <p14:creationId xmlns:p14="http://schemas.microsoft.com/office/powerpoint/2010/main" val="160359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6221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885950" y="603250"/>
            <a:ext cx="4670425" cy="3503613"/>
          </a:xfrm>
          <a:ln/>
        </p:spPr>
      </p:sp>
      <p:sp>
        <p:nvSpPr>
          <p:cNvPr id="37893" name="Rectangle 3"/>
          <p:cNvSpPr>
            <a:spLocks noGrp="1" noChangeArrowheads="1"/>
          </p:cNvSpPr>
          <p:nvPr>
            <p:ph type="body" idx="1"/>
          </p:nvPr>
        </p:nvSpPr>
        <p:spPr>
          <a:xfrm>
            <a:off x="2007594" y="4365625"/>
            <a:ext cx="4586881" cy="4116223"/>
          </a:xfrm>
          <a:noFill/>
          <a:ln/>
        </p:spPr>
        <p:txBody>
          <a:bodyPr/>
          <a:lstStyle/>
          <a:p>
            <a:pPr eaLnBrk="1" hangingPunct="1"/>
            <a:r>
              <a:rPr lang="en-US" dirty="0" smtClean="0"/>
              <a:t>The </a:t>
            </a:r>
            <a:r>
              <a:rPr lang="en-US" dirty="0" err="1" smtClean="0"/>
              <a:t>ModelAndView</a:t>
            </a:r>
            <a:r>
              <a:rPr lang="en-US" dirty="0" smtClean="0"/>
              <a:t> class allows you to specify a response to the client, resulting from actions performed in controller. This object holds both – the view the client will be presented with and the model used to render the view. Every controller must return a </a:t>
            </a:r>
            <a:r>
              <a:rPr lang="en-US" dirty="0" err="1" smtClean="0"/>
              <a:t>ModelAndView</a:t>
            </a:r>
            <a:r>
              <a:rPr lang="en-US" dirty="0" smtClean="0"/>
              <a:t>. See the two examples above. </a:t>
            </a:r>
          </a:p>
          <a:p>
            <a:pPr eaLnBrk="1" hangingPunct="1"/>
            <a:r>
              <a:rPr lang="en-US" dirty="0" smtClean="0"/>
              <a:t>The first parameter is the logical name of a view component that will be used to display the output from this controller. The next two parameters represent the model object that will be passed to the view and its value.</a:t>
            </a:r>
          </a:p>
          <a:p>
            <a:pPr eaLnBrk="1" hangingPunct="1"/>
            <a:r>
              <a:rPr lang="en-US" dirty="0" smtClean="0"/>
              <a:t>In the second example, the view component is product and the model is an object that is to be returned and its value is </a:t>
            </a:r>
            <a:r>
              <a:rPr lang="en-US" dirty="0" err="1" smtClean="0"/>
              <a:t>MyModel</a:t>
            </a:r>
            <a:r>
              <a:rPr lang="en-US" dirty="0" smtClean="0"/>
              <a:t> which is a </a:t>
            </a:r>
            <a:r>
              <a:rPr lang="en-US" dirty="0" err="1" smtClean="0"/>
              <a:t>HashMap</a:t>
            </a:r>
            <a:r>
              <a:rPr lang="en-US" dirty="0" smtClean="0"/>
              <a:t> object containing multiple values.</a:t>
            </a:r>
          </a:p>
          <a:p>
            <a:pPr eaLnBrk="1" hangingPunct="1"/>
            <a:r>
              <a:rPr lang="en-US" dirty="0" smtClean="0"/>
              <a:t>In the end, the dispatcher </a:t>
            </a:r>
            <a:r>
              <a:rPr lang="en-US" dirty="0" err="1" smtClean="0"/>
              <a:t>servlet</a:t>
            </a:r>
            <a:r>
              <a:rPr lang="en-US" dirty="0" smtClean="0"/>
              <a:t> needs a concrete view instance to render the view. </a:t>
            </a:r>
          </a:p>
        </p:txBody>
      </p:sp>
    </p:spTree>
    <p:extLst>
      <p:ext uri="{BB962C8B-B14F-4D97-AF65-F5344CB8AC3E}">
        <p14:creationId xmlns:p14="http://schemas.microsoft.com/office/powerpoint/2010/main" val="3238305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6100" y="611188"/>
            <a:ext cx="4670425" cy="3503612"/>
          </a:xfrm>
        </p:spPr>
      </p:sp>
      <p:sp>
        <p:nvSpPr>
          <p:cNvPr id="3" name="Notes Placeholder 2"/>
          <p:cNvSpPr>
            <a:spLocks noGrp="1"/>
          </p:cNvSpPr>
          <p:nvPr>
            <p:ph type="body" idx="1"/>
          </p:nvPr>
        </p:nvSpPr>
        <p:spPr>
          <a:xfrm>
            <a:off x="1793060" y="4270208"/>
            <a:ext cx="4650175" cy="4267737"/>
          </a:xfrm>
        </p:spPr>
        <p:txBody>
          <a:bodyPr>
            <a:normAutofit/>
          </a:bodyPr>
          <a:lstStyle/>
          <a:p>
            <a:r>
              <a:rPr lang="en-US" dirty="0"/>
              <a:t>Spring 2.5 introduced an annotation-based programming model for MVC controllers that uses annotations such as @Controller, @RequestMapping, @RequestParam, @</a:t>
            </a:r>
            <a:r>
              <a:rPr lang="en-US" dirty="0" err="1"/>
              <a:t>ModelAttribute</a:t>
            </a:r>
            <a:r>
              <a:rPr lang="en-US" dirty="0"/>
              <a:t> etc. Controllers implemented in this style do not have to extend specific base classes or implement specific interfaces.</a:t>
            </a:r>
          </a:p>
          <a:p>
            <a:r>
              <a:rPr lang="en-US" dirty="0"/>
              <a:t>See the listing above for a simple example.</a:t>
            </a:r>
          </a:p>
          <a:p>
            <a:r>
              <a:rPr lang="en-US" b="1" dirty="0"/>
              <a:t>@Controller</a:t>
            </a:r>
            <a:r>
              <a:rPr lang="en-US" dirty="0"/>
              <a:t> annotation indicates that this class is a controller class. This is a specialization of the @Component annotation. Thus &lt;context: component-scan&gt; will pick up and register @Controller-annotated classes as beans, just as if they were annotated with @Component.</a:t>
            </a:r>
          </a:p>
          <a:p>
            <a:r>
              <a:rPr lang="en-US" b="1" dirty="0"/>
              <a:t>@RequestMapping</a:t>
            </a:r>
            <a:r>
              <a:rPr lang="en-US" dirty="0"/>
              <a:t> annotation serves two purposes. First, it identifies </a:t>
            </a:r>
            <a:r>
              <a:rPr lang="en-US" dirty="0" err="1"/>
              <a:t>handleRequest</a:t>
            </a:r>
            <a:r>
              <a:rPr lang="en-US" dirty="0"/>
              <a:t>() as a request-handling method. Second, it specifies that this method should handle requests whose path is /</a:t>
            </a:r>
            <a:r>
              <a:rPr lang="en-US" dirty="0" err="1"/>
              <a:t>helloWorld</a:t>
            </a:r>
            <a:r>
              <a:rPr lang="en-US" dirty="0"/>
              <a:t>. See the second listing above. Notice that </a:t>
            </a:r>
            <a:r>
              <a:rPr lang="en-US" dirty="0" err="1"/>
              <a:t>handleMyRequest</a:t>
            </a:r>
            <a:r>
              <a:rPr lang="en-US" dirty="0"/>
              <a:t>(), a user-defined method, replaces the </a:t>
            </a:r>
            <a:r>
              <a:rPr lang="en-US" dirty="0" err="1"/>
              <a:t>handleRequest</a:t>
            </a:r>
            <a:r>
              <a:rPr lang="en-US" dirty="0"/>
              <a:t>() method. @RequestMapping annotation identifies it as a request-handling method. </a:t>
            </a:r>
          </a:p>
          <a:p>
            <a:r>
              <a:rPr lang="en-US" dirty="0"/>
              <a:t>The </a:t>
            </a:r>
            <a:r>
              <a:rPr lang="en-US" dirty="0" err="1"/>
              <a:t>handleMyRequest</a:t>
            </a:r>
            <a:r>
              <a:rPr lang="en-US" dirty="0"/>
              <a:t>() takes a Map as a parameter, which represents the model—the data that’s passed between the controller and a view. But the signature of a request-handling method can have anything as an argument. </a:t>
            </a:r>
          </a:p>
          <a:p>
            <a:r>
              <a:rPr lang="en-US" dirty="0"/>
              <a:t>Notice that </a:t>
            </a:r>
            <a:r>
              <a:rPr lang="en-US" dirty="0" err="1"/>
              <a:t>handleMyRequest</a:t>
            </a:r>
            <a:r>
              <a:rPr lang="en-US" dirty="0"/>
              <a:t>() returns a String value which is the logical name of the view that should render the results. ViewResolver uses this to resolve actual view. </a:t>
            </a:r>
          </a:p>
          <a:p>
            <a:r>
              <a:rPr lang="en-US" dirty="0"/>
              <a:t>Note : @RequestMapping annotation can be used at class level too to map URLs onto an entire class. The @RequestMapping at class level defines the root URL path that the controller will handle. Method-level @</a:t>
            </a:r>
            <a:r>
              <a:rPr lang="en-US" dirty="0" err="1"/>
              <a:t>RequestMappings</a:t>
            </a:r>
            <a:r>
              <a:rPr lang="en-US" dirty="0"/>
              <a:t> narrow the scope of class-level @RequestMapping. </a:t>
            </a:r>
          </a:p>
          <a:p>
            <a:endParaRPr lang="en-US" dirty="0"/>
          </a:p>
        </p:txBody>
      </p:sp>
      <p:sp>
        <p:nvSpPr>
          <p:cNvPr id="4" name="Text Box 4"/>
          <p:cNvSpPr txBox="1">
            <a:spLocks noChangeArrowheads="1"/>
          </p:cNvSpPr>
          <p:nvPr/>
        </p:nvSpPr>
        <p:spPr bwMode="auto">
          <a:xfrm>
            <a:off x="136497" y="944882"/>
            <a:ext cx="1294737" cy="3477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 previous versions of Spring, users were required to define </a:t>
            </a:r>
            <a:r>
              <a:rPr lang="en-US" sz="1000" dirty="0" err="1">
                <a:latin typeface="Arial" panose="020B0604020202020204" pitchFamily="34" charset="0"/>
                <a:cs typeface="Arial" panose="020B0604020202020204" pitchFamily="34" charset="0"/>
              </a:rPr>
              <a:t>HandlerMappings</a:t>
            </a:r>
            <a:r>
              <a:rPr lang="en-US" sz="1000" dirty="0">
                <a:latin typeface="Arial" panose="020B0604020202020204" pitchFamily="34" charset="0"/>
                <a:cs typeface="Arial" panose="020B0604020202020204" pitchFamily="34" charset="0"/>
              </a:rPr>
              <a:t> in the web application</a:t>
            </a:r>
          </a:p>
          <a:p>
            <a:r>
              <a:rPr lang="en-US" sz="1000" dirty="0">
                <a:latin typeface="Arial" panose="020B0604020202020204" pitchFamily="34" charset="0"/>
                <a:cs typeface="Arial" panose="020B0604020202020204" pitchFamily="34" charset="0"/>
              </a:rPr>
              <a:t>context to map incoming web requests to appropriate handlers. With the introduction of Spring 2.5, the</a:t>
            </a:r>
          </a:p>
          <a:p>
            <a:r>
              <a:rPr lang="en-US" sz="1000" dirty="0" err="1">
                <a:latin typeface="Arial" panose="020B0604020202020204" pitchFamily="34" charset="0"/>
                <a:cs typeface="Arial" panose="020B0604020202020204" pitchFamily="34" charset="0"/>
              </a:rPr>
              <a:t>DispatcherServlet</a:t>
            </a:r>
            <a:r>
              <a:rPr lang="en-US" sz="1000" dirty="0">
                <a:latin typeface="Arial" panose="020B0604020202020204" pitchFamily="34" charset="0"/>
                <a:cs typeface="Arial" panose="020B0604020202020204" pitchFamily="34" charset="0"/>
              </a:rPr>
              <a:t> enables the </a:t>
            </a:r>
            <a:r>
              <a:rPr lang="en-US" sz="1000" dirty="0" err="1">
                <a:latin typeface="Arial" panose="020B0604020202020204" pitchFamily="34" charset="0"/>
                <a:cs typeface="Arial" panose="020B0604020202020204" pitchFamily="34" charset="0"/>
              </a:rPr>
              <a:t>DefaultAnnotationHandlerMapping</a:t>
            </a:r>
            <a:r>
              <a:rPr lang="en-US" sz="1000" dirty="0">
                <a:latin typeface="Arial" panose="020B0604020202020204" pitchFamily="34" charset="0"/>
                <a:cs typeface="Arial" panose="020B0604020202020204" pitchFamily="34" charset="0"/>
              </a:rPr>
              <a:t>, which looks for</a:t>
            </a:r>
          </a:p>
          <a:p>
            <a:r>
              <a:rPr lang="en-US" sz="1000" dirty="0">
                <a:latin typeface="Arial" panose="020B0604020202020204" pitchFamily="34" charset="0"/>
                <a:cs typeface="Arial" panose="020B0604020202020204" pitchFamily="34" charset="0"/>
              </a:rPr>
              <a:t>@RequestMapping annotations on @Controllers.</a:t>
            </a:r>
          </a:p>
        </p:txBody>
      </p:sp>
    </p:spTree>
    <p:extLst>
      <p:ext uri="{BB962C8B-B14F-4D97-AF65-F5344CB8AC3E}">
        <p14:creationId xmlns:p14="http://schemas.microsoft.com/office/powerpoint/2010/main" val="424339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018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87550" y="603250"/>
            <a:ext cx="4670425" cy="3503613"/>
          </a:xfrm>
          <a:ln/>
        </p:spPr>
      </p:sp>
      <p:sp>
        <p:nvSpPr>
          <p:cNvPr id="38917" name="Rectangle 3"/>
          <p:cNvSpPr>
            <a:spLocks noGrp="1" noChangeArrowheads="1"/>
          </p:cNvSpPr>
          <p:nvPr>
            <p:ph type="body" idx="1"/>
          </p:nvPr>
        </p:nvSpPr>
        <p:spPr>
          <a:xfrm>
            <a:off x="1959429" y="4365625"/>
            <a:ext cx="4635046" cy="2667000"/>
          </a:xfrm>
          <a:noFill/>
          <a:ln/>
        </p:spPr>
        <p:txBody>
          <a:bodyPr>
            <a:normAutofit/>
          </a:bodyPr>
          <a:lstStyle/>
          <a:p>
            <a:pPr eaLnBrk="1" hangingPunct="1"/>
            <a:r>
              <a:rPr lang="en-US" dirty="0" smtClean="0"/>
              <a:t>So far, we have seen how model objects are passed to the view through the </a:t>
            </a:r>
            <a:r>
              <a:rPr lang="en-US" dirty="0" err="1" smtClean="0"/>
              <a:t>ModelAndView</a:t>
            </a:r>
            <a:r>
              <a:rPr lang="en-US" dirty="0" smtClean="0"/>
              <a:t> object. In Spring MVC, a view is a bean that renders results to the user. The view most likely is a JSP. But you could also use other view technologies like Velocity and </a:t>
            </a:r>
            <a:r>
              <a:rPr lang="en-US" dirty="0" err="1" smtClean="0"/>
              <a:t>FreeMarker</a:t>
            </a:r>
            <a:r>
              <a:rPr lang="en-US" dirty="0" smtClean="0"/>
              <a:t> templates or even views that produce PDF and MS-Excel documents.</a:t>
            </a:r>
          </a:p>
          <a:p>
            <a:pPr eaLnBrk="1" hangingPunct="1"/>
            <a:r>
              <a:rPr lang="en-US" dirty="0" smtClean="0"/>
              <a:t>View resolvers resolve the view name given by the </a:t>
            </a:r>
            <a:r>
              <a:rPr lang="en-US" dirty="0" err="1" smtClean="0"/>
              <a:t>ModelAndView</a:t>
            </a:r>
            <a:r>
              <a:rPr lang="en-US" dirty="0" smtClean="0"/>
              <a:t> object to a View bean. Spring provides a number of useful view resolvers, some of which are shown in the table above. See Spring docs for more.</a:t>
            </a:r>
          </a:p>
          <a:p>
            <a:pPr eaLnBrk="1" hangingPunct="1"/>
            <a:r>
              <a:rPr lang="en-US" dirty="0" err="1" smtClean="0"/>
              <a:t>InternalResourceViewResolver</a:t>
            </a:r>
            <a:r>
              <a:rPr lang="en-US" dirty="0" smtClean="0"/>
              <a:t> resolves a logical view name by affixing a prefix and a suffix to the view name returned by the </a:t>
            </a:r>
            <a:r>
              <a:rPr lang="en-US" dirty="0" err="1" smtClean="0"/>
              <a:t>ModelAndView</a:t>
            </a:r>
            <a:r>
              <a:rPr lang="en-US" dirty="0" smtClean="0"/>
              <a:t> object. It then loads a View object with the path of the resultant JSP. By default, the view object is an </a:t>
            </a:r>
            <a:r>
              <a:rPr lang="en-US" dirty="0" err="1" smtClean="0"/>
              <a:t>InternalResourceView</a:t>
            </a:r>
            <a:r>
              <a:rPr lang="en-US" dirty="0" smtClean="0"/>
              <a:t>, which simply dispatches the request to the JSP to perform the actual rendering. But, if the JSP uses JSTL tags, then you may replace </a:t>
            </a:r>
            <a:r>
              <a:rPr lang="en-US" dirty="0" err="1" smtClean="0"/>
              <a:t>InternalResourceView</a:t>
            </a:r>
            <a:r>
              <a:rPr lang="en-US" dirty="0" smtClean="0"/>
              <a:t> with </a:t>
            </a:r>
            <a:r>
              <a:rPr lang="en-US" dirty="0" err="1" smtClean="0"/>
              <a:t>JstlView</a:t>
            </a:r>
            <a:r>
              <a:rPr lang="en-US" dirty="0" smtClean="0"/>
              <a:t> as seen in the code demos earlier.</a:t>
            </a:r>
          </a:p>
        </p:txBody>
      </p:sp>
      <p:sp>
        <p:nvSpPr>
          <p:cNvPr id="38918" name="AutoShape 4"/>
          <p:cNvSpPr>
            <a:spLocks noChangeArrowheads="1"/>
          </p:cNvSpPr>
          <p:nvPr/>
        </p:nvSpPr>
        <p:spPr bwMode="auto">
          <a:xfrm>
            <a:off x="1996553" y="7005680"/>
            <a:ext cx="4572000" cy="1651432"/>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smtClean="0">
                <a:latin typeface="Arial" panose="020B0604020202020204" pitchFamily="34" charset="0"/>
                <a:cs typeface="Arial" panose="020B0604020202020204" pitchFamily="34" charset="0"/>
              </a:rPr>
              <a:t>&lt;bean id=“</a:t>
            </a:r>
            <a:r>
              <a:rPr lang="en-US" sz="1000" dirty="0" err="1" smtClean="0">
                <a:latin typeface="Arial" panose="020B0604020202020204" pitchFamily="34" charset="0"/>
                <a:cs typeface="Arial" panose="020B0604020202020204" pitchFamily="34" charset="0"/>
              </a:rPr>
              <a:t>viewResolver</a:t>
            </a:r>
            <a:r>
              <a:rPr lang="en-US" sz="1000" dirty="0" smtClean="0">
                <a:latin typeface="Arial" panose="020B0604020202020204" pitchFamily="34" charset="0"/>
                <a:cs typeface="Arial" panose="020B0604020202020204" pitchFamily="34" charset="0"/>
              </a:rPr>
              <a:t>” class=</a:t>
            </a:r>
          </a:p>
          <a:p>
            <a:r>
              <a:rPr lang="en-US" sz="1000" dirty="0" smtClean="0">
                <a:latin typeface="Arial" panose="020B0604020202020204" pitchFamily="34" charset="0"/>
                <a:cs typeface="Arial" panose="020B0604020202020204" pitchFamily="34" charset="0"/>
              </a:rPr>
              <a:t>“org.springframework.web.servlet.view.InternalResourceViewResolver “&gt;</a:t>
            </a:r>
          </a:p>
          <a:p>
            <a:r>
              <a:rPr lang="en-US" sz="1000" dirty="0" smtClean="0">
                <a:latin typeface="Arial" panose="020B0604020202020204" pitchFamily="34" charset="0"/>
                <a:cs typeface="Arial" panose="020B0604020202020204" pitchFamily="34" charset="0"/>
              </a:rPr>
              <a:t>   &lt;property name=“</a:t>
            </a:r>
            <a:r>
              <a:rPr lang="en-US" sz="1000" dirty="0" err="1" smtClean="0">
                <a:latin typeface="Arial" panose="020B0604020202020204" pitchFamily="34" charset="0"/>
                <a:cs typeface="Arial" panose="020B0604020202020204" pitchFamily="34" charset="0"/>
              </a:rPr>
              <a:t>viewClass</a:t>
            </a:r>
            <a:r>
              <a:rPr lang="en-US" sz="1000" dirty="0" smtClean="0">
                <a:latin typeface="Arial" panose="020B0604020202020204" pitchFamily="34" charset="0"/>
                <a:cs typeface="Arial" panose="020B0604020202020204" pitchFamily="34" charset="0"/>
              </a:rPr>
              <a:t>”&gt; </a:t>
            </a:r>
          </a:p>
          <a:p>
            <a:r>
              <a:rPr lang="en-US" sz="1000" dirty="0" smtClean="0">
                <a:latin typeface="Arial" panose="020B0604020202020204" pitchFamily="34" charset="0"/>
                <a:cs typeface="Arial" panose="020B0604020202020204" pitchFamily="34" charset="0"/>
              </a:rPr>
              <a:t>       &lt;value&gt;</a:t>
            </a:r>
            <a:r>
              <a:rPr lang="en-US" sz="1000" dirty="0" err="1" smtClean="0">
                <a:latin typeface="Arial" panose="020B0604020202020204" pitchFamily="34" charset="0"/>
                <a:cs typeface="Arial" panose="020B0604020202020204" pitchFamily="34" charset="0"/>
              </a:rPr>
              <a:t>org.springframework.web.servlet.view.</a:t>
            </a:r>
            <a:r>
              <a:rPr lang="en-US" sz="1000" b="1" dirty="0" err="1" smtClean="0">
                <a:latin typeface="Arial" panose="020B0604020202020204" pitchFamily="34" charset="0"/>
                <a:cs typeface="Arial" panose="020B0604020202020204" pitchFamily="34" charset="0"/>
              </a:rPr>
              <a:t>JstlView</a:t>
            </a:r>
            <a:r>
              <a:rPr lang="en-US" sz="1000" dirty="0" smtClean="0">
                <a:latin typeface="Arial" panose="020B0604020202020204" pitchFamily="34" charset="0"/>
                <a:cs typeface="Arial" panose="020B0604020202020204" pitchFamily="34" charset="0"/>
              </a:rPr>
              <a:t> &lt;/value&gt;</a:t>
            </a:r>
          </a:p>
          <a:p>
            <a:r>
              <a:rPr lang="en-US" sz="1000" dirty="0" smtClean="0">
                <a:latin typeface="Arial" panose="020B0604020202020204" pitchFamily="34" charset="0"/>
                <a:cs typeface="Arial" panose="020B0604020202020204" pitchFamily="34" charset="0"/>
              </a:rPr>
              <a:t>    &lt;/property&gt;</a:t>
            </a:r>
          </a:p>
          <a:p>
            <a:r>
              <a:rPr lang="en-US" sz="1000" dirty="0" smtClean="0">
                <a:latin typeface="Arial" panose="020B0604020202020204" pitchFamily="34" charset="0"/>
                <a:cs typeface="Arial" panose="020B0604020202020204" pitchFamily="34" charset="0"/>
              </a:rPr>
              <a:t>   &lt;property name=“prefix”&gt;&lt;value&gt;/&lt;/value&gt;&lt;/property&gt;</a:t>
            </a:r>
          </a:p>
          <a:p>
            <a:r>
              <a:rPr lang="en-US" sz="1000" dirty="0" smtClean="0">
                <a:latin typeface="Arial" panose="020B0604020202020204" pitchFamily="34" charset="0"/>
                <a:cs typeface="Arial" panose="020B0604020202020204" pitchFamily="34" charset="0"/>
              </a:rPr>
              <a:t>   &lt;property name=“suffix”&gt;&lt;value&gt;.</a:t>
            </a:r>
            <a:r>
              <a:rPr lang="en-US" sz="1000" dirty="0" err="1" smtClean="0">
                <a:latin typeface="Arial" panose="020B0604020202020204" pitchFamily="34" charset="0"/>
                <a:cs typeface="Arial" panose="020B0604020202020204" pitchFamily="34" charset="0"/>
              </a:rPr>
              <a:t>jsp</a:t>
            </a:r>
            <a:r>
              <a:rPr lang="en-US" sz="1000" dirty="0" smtClean="0">
                <a:latin typeface="Arial" panose="020B0604020202020204" pitchFamily="34" charset="0"/>
                <a:cs typeface="Arial" panose="020B0604020202020204" pitchFamily="34" charset="0"/>
              </a:rPr>
              <a:t>&lt;/value&gt;&lt;/property&gt;</a:t>
            </a:r>
          </a:p>
          <a:p>
            <a:r>
              <a:rPr lang="en-US" sz="1000" dirty="0" smtClean="0">
                <a:latin typeface="Arial" panose="020B0604020202020204" pitchFamily="34" charset="0"/>
                <a:cs typeface="Arial" panose="020B0604020202020204" pitchFamily="34" charset="0"/>
              </a:rPr>
              <a:t>&lt;/bean&gt;</a:t>
            </a:r>
          </a:p>
        </p:txBody>
      </p:sp>
    </p:spTree>
    <p:extLst>
      <p:ext uri="{BB962C8B-B14F-4D97-AF65-F5344CB8AC3E}">
        <p14:creationId xmlns:p14="http://schemas.microsoft.com/office/powerpoint/2010/main" val="128393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68500" y="603250"/>
            <a:ext cx="4670425" cy="3503613"/>
          </a:xfrm>
          <a:ln/>
        </p:spPr>
      </p:sp>
      <p:sp>
        <p:nvSpPr>
          <p:cNvPr id="41989"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DemoMVC_1 web project. </a:t>
            </a:r>
          </a:p>
        </p:txBody>
      </p:sp>
    </p:spTree>
    <p:extLst>
      <p:ext uri="{BB962C8B-B14F-4D97-AF65-F5344CB8AC3E}">
        <p14:creationId xmlns:p14="http://schemas.microsoft.com/office/powerpoint/2010/main" val="250916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81200" y="603250"/>
            <a:ext cx="4670425" cy="3503613"/>
          </a:xfrm>
          <a:ln/>
        </p:spPr>
      </p:sp>
      <p:sp>
        <p:nvSpPr>
          <p:cNvPr id="43013" name="Rectangle 3"/>
          <p:cNvSpPr>
            <a:spLocks noGrp="1" noChangeArrowheads="1"/>
          </p:cNvSpPr>
          <p:nvPr>
            <p:ph type="body" idx="1"/>
          </p:nvPr>
        </p:nvSpPr>
        <p:spPr>
          <a:xfrm>
            <a:off x="2008428" y="4365625"/>
            <a:ext cx="4572000" cy="4343400"/>
          </a:xfrm>
          <a:noFill/>
          <a:ln/>
        </p:spPr>
        <p:txBody>
          <a:bodyPr>
            <a:normAutofit/>
          </a:bodyPr>
          <a:lstStyle/>
          <a:p>
            <a:pPr eaLnBrk="1" hangingPunct="1"/>
            <a:r>
              <a:rPr lang="en-US" sz="1000" dirty="0" smtClean="0"/>
              <a:t>We have seen simple Controllers so far. But Controllers may need to perform business logic using information passed in as URL parameters or as submitted form data. </a:t>
            </a:r>
          </a:p>
          <a:p>
            <a:pPr eaLnBrk="1" hangingPunct="1"/>
            <a:r>
              <a:rPr lang="en-US" sz="1000" dirty="0" smtClean="0"/>
              <a:t>See the code listing above for an example. Here, </a:t>
            </a:r>
            <a:r>
              <a:rPr lang="en-US" sz="1000" dirty="0" err="1" smtClean="0"/>
              <a:t>LoginFormController</a:t>
            </a:r>
            <a:r>
              <a:rPr lang="en-US" sz="1000" dirty="0" smtClean="0"/>
              <a:t> is mapped to /login at the method level. This means that </a:t>
            </a:r>
            <a:r>
              <a:rPr lang="en-US" sz="1000" dirty="0" err="1" smtClean="0"/>
              <a:t>onSubmit</a:t>
            </a:r>
            <a:r>
              <a:rPr lang="en-US" sz="1000" dirty="0" smtClean="0"/>
              <a:t>() handles requests for /login. “method” attribute is set to GET indicating that this method will only handle HTTP GET requests for /login. The </a:t>
            </a:r>
            <a:r>
              <a:rPr lang="en-US" sz="1000" dirty="0" err="1" smtClean="0"/>
              <a:t>onSubmit</a:t>
            </a:r>
            <a:r>
              <a:rPr lang="en-US" sz="1000" dirty="0" smtClean="0"/>
              <a:t>() method takes two String parameters (username and password) and a Model object as parameters. The username parameter is annotated with @RequestParam(“username") to indicate that it should be given the value of the username query parameter in the request. Same goes for password too. </a:t>
            </a:r>
            <a:r>
              <a:rPr lang="en-US" sz="1000" dirty="0" err="1" smtClean="0"/>
              <a:t>onSubmit</a:t>
            </a:r>
            <a:r>
              <a:rPr lang="en-US" sz="1000" dirty="0" smtClean="0"/>
              <a:t>() will use these parameters to authenticate user. </a:t>
            </a:r>
          </a:p>
          <a:p>
            <a:pPr eaLnBrk="1" hangingPunct="1"/>
            <a:r>
              <a:rPr lang="en-US" sz="1000" dirty="0" smtClean="0"/>
              <a:t>Now, see the model parameter. In earlier examples we passed in a Map&lt;String, Object&gt; to represent the model. Here we’re using a new Model parameter. Model provides a few convenient methods for populating the model, such as </a:t>
            </a:r>
            <a:r>
              <a:rPr lang="en-US" sz="1000" dirty="0" err="1" smtClean="0"/>
              <a:t>addAttribute</a:t>
            </a:r>
            <a:r>
              <a:rPr lang="en-US" sz="1000" dirty="0" smtClean="0"/>
              <a:t>(). The </a:t>
            </a:r>
            <a:r>
              <a:rPr lang="en-US" sz="1000" dirty="0" err="1" smtClean="0"/>
              <a:t>addAttribute</a:t>
            </a:r>
            <a:r>
              <a:rPr lang="en-US" sz="1000" dirty="0" smtClean="0"/>
              <a:t>() method is similar to Map’s put() method, except that it finds out key part of the map by itself. </a:t>
            </a:r>
          </a:p>
          <a:p>
            <a:pPr eaLnBrk="1" hangingPunct="1"/>
            <a:r>
              <a:rPr lang="en-US" sz="1000" dirty="0" smtClean="0"/>
              <a:t>Notice how the values set in </a:t>
            </a:r>
            <a:r>
              <a:rPr lang="en-US" sz="1000" dirty="0" err="1" smtClean="0"/>
              <a:t>addAttribute</a:t>
            </a:r>
            <a:r>
              <a:rPr lang="en-US" sz="1000" dirty="0" smtClean="0"/>
              <a:t>() can be accessed in the </a:t>
            </a:r>
            <a:r>
              <a:rPr lang="en-US" sz="1000" dirty="0" err="1" smtClean="0"/>
              <a:t>jsp</a:t>
            </a:r>
            <a:r>
              <a:rPr lang="en-US" sz="1000" dirty="0" smtClean="0"/>
              <a:t> page:</a:t>
            </a:r>
          </a:p>
          <a:p>
            <a:pPr eaLnBrk="1" hangingPunct="1"/>
            <a:endParaRPr lang="en-US" sz="1000" dirty="0" smtClean="0"/>
          </a:p>
        </p:txBody>
      </p:sp>
      <p:sp>
        <p:nvSpPr>
          <p:cNvPr id="43014" name="AutoShape 4"/>
          <p:cNvSpPr>
            <a:spLocks noChangeArrowheads="1"/>
          </p:cNvSpPr>
          <p:nvPr/>
        </p:nvSpPr>
        <p:spPr bwMode="auto">
          <a:xfrm>
            <a:off x="2055934" y="7325485"/>
            <a:ext cx="4114800" cy="8382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cs typeface="Arial" pitchFamily="34" charset="0"/>
              </a:rPr>
              <a:t>&lt;!-- success.jsp  </a:t>
            </a:r>
            <a:r>
              <a:rPr lang="en-US" sz="1000" dirty="0">
                <a:cs typeface="Arial" pitchFamily="34" charset="0"/>
                <a:sym typeface="Wingdings" pitchFamily="2" charset="2"/>
              </a:rPr>
              <a:t></a:t>
            </a:r>
            <a:endParaRPr lang="en-US" sz="1000" dirty="0">
              <a:cs typeface="Arial" pitchFamily="34" charset="0"/>
            </a:endParaRPr>
          </a:p>
          <a:p>
            <a:r>
              <a:rPr lang="en-US" sz="1000" dirty="0">
                <a:cs typeface="Arial" pitchFamily="34" charset="0"/>
              </a:rPr>
              <a:t>&lt;body&gt;</a:t>
            </a:r>
          </a:p>
          <a:p>
            <a:r>
              <a:rPr lang="en-US" sz="1000" dirty="0">
                <a:cs typeface="Arial" pitchFamily="34" charset="0"/>
              </a:rPr>
              <a:t>&lt;h1&gt;Welcome to our Application!!&lt;/h1&gt;</a:t>
            </a:r>
          </a:p>
          <a:p>
            <a:r>
              <a:rPr lang="en-US" sz="1000" dirty="0">
                <a:cs typeface="Arial" pitchFamily="34" charset="0"/>
              </a:rPr>
              <a:t>  Login Valid! Welcome dear &lt;</a:t>
            </a:r>
            <a:r>
              <a:rPr lang="en-US" sz="1000" dirty="0" err="1">
                <a:cs typeface="Arial" pitchFamily="34" charset="0"/>
              </a:rPr>
              <a:t>i</a:t>
            </a:r>
            <a:r>
              <a:rPr lang="en-US" sz="1000" dirty="0">
                <a:cs typeface="Arial" pitchFamily="34" charset="0"/>
              </a:rPr>
              <a:t>&gt;&lt;b&gt;${username} &lt;/b&gt;&lt;/</a:t>
            </a:r>
            <a:r>
              <a:rPr lang="en-US" sz="1000" dirty="0" err="1">
                <a:cs typeface="Arial" pitchFamily="34" charset="0"/>
              </a:rPr>
              <a:t>i</a:t>
            </a:r>
            <a:r>
              <a:rPr lang="en-US" sz="1000" dirty="0">
                <a:cs typeface="Arial" pitchFamily="34" charset="0"/>
              </a:rPr>
              <a:t>&gt;</a:t>
            </a:r>
          </a:p>
          <a:p>
            <a:r>
              <a:rPr lang="en-US" sz="1000" dirty="0">
                <a:cs typeface="Arial" pitchFamily="34" charset="0"/>
              </a:rPr>
              <a:t>&lt;/body&gt;</a:t>
            </a:r>
          </a:p>
        </p:txBody>
      </p:sp>
    </p:spTree>
    <p:extLst>
      <p:ext uri="{BB962C8B-B14F-4D97-AF65-F5344CB8AC3E}">
        <p14:creationId xmlns:p14="http://schemas.microsoft.com/office/powerpoint/2010/main" val="210919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DemoMVC_2web project. </a:t>
            </a:r>
          </a:p>
          <a:p>
            <a:pPr eaLnBrk="1" hangingPunct="1"/>
            <a:r>
              <a:rPr lang="en-US" dirty="0" smtClean="0"/>
              <a:t>Refer to HelloWorldController.java. </a:t>
            </a:r>
          </a:p>
          <a:p>
            <a:pPr eaLnBrk="1" hangingPunct="1"/>
            <a:r>
              <a:rPr lang="en-US" dirty="0" smtClean="0"/>
              <a:t>Invoke the application as :</a:t>
            </a:r>
          </a:p>
          <a:p>
            <a:pPr eaLnBrk="1" hangingPunct="1"/>
            <a:r>
              <a:rPr lang="en-US" dirty="0" smtClean="0"/>
              <a:t>http://localhost:8080/DemoMVC_2/hi/hello.obj?name=CapGemini</a:t>
            </a:r>
          </a:p>
          <a:p>
            <a:pPr eaLnBrk="1" hangingPunct="1"/>
            <a:endParaRPr lang="en-US" dirty="0" smtClean="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Demo 7-&gt;2</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283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8475" y="563563"/>
            <a:ext cx="4670425" cy="3503612"/>
          </a:xfrm>
        </p:spPr>
      </p:sp>
      <p:sp>
        <p:nvSpPr>
          <p:cNvPr id="3" name="Notes Placeholder 2"/>
          <p:cNvSpPr>
            <a:spLocks noGrp="1"/>
          </p:cNvSpPr>
          <p:nvPr>
            <p:ph type="body" idx="1"/>
          </p:nvPr>
        </p:nvSpPr>
        <p:spPr>
          <a:xfrm>
            <a:off x="1769206" y="4214548"/>
            <a:ext cx="4650175" cy="4267737"/>
          </a:xfrm>
        </p:spPr>
        <p:txBody>
          <a:bodyPr>
            <a:normAutofit/>
          </a:bodyPr>
          <a:lstStyle/>
          <a:p>
            <a:pPr fontAlgn="t"/>
            <a:r>
              <a:rPr lang="en-US" dirty="0"/>
              <a:t>Before an object can be processed further, it is essential to ensure that all the data in the object is valid and complete. Faulty form input must be rejected. For example, username must not contain spaces, password must be minimum 6 characters long, email must be correct etc.</a:t>
            </a:r>
          </a:p>
          <a:p>
            <a:pPr fontAlgn="t"/>
            <a:r>
              <a:rPr lang="en-US" dirty="0"/>
              <a:t>The @Valid annotation (part of the JavaBean validation specification) tells Spring that the User object should be validated as it’s bound to the form input. If anything goes wrong while validating the User object, the validation error will be carried to the </a:t>
            </a:r>
            <a:r>
              <a:rPr lang="en-US" dirty="0" err="1"/>
              <a:t>processForm</a:t>
            </a:r>
            <a:r>
              <a:rPr lang="en-US" dirty="0"/>
              <a:t>() method via the </a:t>
            </a:r>
            <a:r>
              <a:rPr lang="en-US" dirty="0" err="1"/>
              <a:t>BindingResult</a:t>
            </a:r>
            <a:r>
              <a:rPr lang="en-US" dirty="0"/>
              <a:t> that’s passed in on the second parameter. If the </a:t>
            </a:r>
            <a:r>
              <a:rPr lang="en-US" dirty="0" err="1"/>
              <a:t>BindingResult’s</a:t>
            </a:r>
            <a:r>
              <a:rPr lang="en-US" dirty="0"/>
              <a:t> </a:t>
            </a:r>
            <a:r>
              <a:rPr lang="en-US" dirty="0" err="1"/>
              <a:t>hasErrors</a:t>
            </a:r>
            <a:r>
              <a:rPr lang="en-US" dirty="0"/>
              <a:t>() method returns true, then that means that validation failed.</a:t>
            </a:r>
          </a:p>
          <a:p>
            <a:pPr fontAlgn="t"/>
            <a:r>
              <a:rPr lang="en-US" dirty="0"/>
              <a:t>How do we declare validation rules?</a:t>
            </a:r>
          </a:p>
          <a:p>
            <a:pPr fontAlgn="t"/>
            <a:r>
              <a:rPr lang="en-US" dirty="0"/>
              <a:t>JSR-303 defines some annotations that can be placed on properties to specify validation rules. The code above shows the properties of the User class that are annotated with validation annotations.  </a:t>
            </a:r>
          </a:p>
          <a:p>
            <a:pPr fontAlgn="t"/>
            <a:r>
              <a:rPr lang="en-US" dirty="0"/>
              <a:t>@Size annotation validates that the fields meet criteria on their length. </a:t>
            </a:r>
          </a:p>
          <a:p>
            <a:pPr fontAlgn="t"/>
            <a:r>
              <a:rPr lang="en-US" dirty="0"/>
              <a:t>@Pattern annotation along with a regular expression ensures that the value given to the email property fits the format of an email address and that the username is only made up of alphanumeric characters with no spaces. </a:t>
            </a:r>
          </a:p>
          <a:p>
            <a:pPr fontAlgn="t"/>
            <a:r>
              <a:rPr lang="en-US" dirty="0"/>
              <a:t>Notice how we’ve set the message attribute with the message to be displayed in the form when validation fails. With these annotations, when a user submits a registration form to </a:t>
            </a:r>
            <a:r>
              <a:rPr lang="en-US" dirty="0" err="1"/>
              <a:t>AddUserFormController’s</a:t>
            </a:r>
            <a:r>
              <a:rPr lang="en-US" dirty="0"/>
              <a:t> </a:t>
            </a:r>
            <a:r>
              <a:rPr lang="en-US" dirty="0" err="1"/>
              <a:t>processForm</a:t>
            </a:r>
            <a:r>
              <a:rPr lang="en-US" dirty="0"/>
              <a:t>() method, the values in the User object’s fields will be validated. If any of those rules are violated, then the handler method will send the user back to the form.</a:t>
            </a:r>
          </a:p>
        </p:txBody>
      </p:sp>
    </p:spTree>
    <p:extLst>
      <p:ext uri="{BB962C8B-B14F-4D97-AF65-F5344CB8AC3E}">
        <p14:creationId xmlns:p14="http://schemas.microsoft.com/office/powerpoint/2010/main" val="33336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smtClean="0"/>
              <a:t>Web applications have become a very important part of any enterprise system. The key requirements for a web framework is to simplify development of the web tier as much as possible. Spring provides a web framework based on the MVC (Model view Controller) paradigm. Although it is similar in some ways to other popular MVC frameworks such as Struts and </a:t>
            </a:r>
            <a:r>
              <a:rPr lang="en-US" dirty="0" err="1" smtClean="0"/>
              <a:t>WebWork</a:t>
            </a:r>
            <a:r>
              <a:rPr lang="en-US" dirty="0" smtClean="0"/>
              <a:t>, Spring web MVC provides significant advantages over those frameworks. </a:t>
            </a:r>
          </a:p>
          <a:p>
            <a:pPr eaLnBrk="1" hangingPunct="1"/>
            <a:r>
              <a:rPr lang="en-US" dirty="0" smtClean="0"/>
              <a:t>Spring MVC helps in building flexible and loosely coupled web applications. The Model-view-controller design pattern helps in separating the business logic, presentation logic and navigation logic. Models are responsible for encapsulating the application data. The Views render response to the user with the help of the model object . Controllers are responsible for receiving the request from the user and calling the back-end services. </a:t>
            </a:r>
          </a:p>
          <a:p>
            <a:pPr eaLnBrk="1" hangingPunct="1"/>
            <a:endParaRPr lang="en-US" dirty="0" smtClean="0"/>
          </a:p>
        </p:txBody>
      </p:sp>
    </p:spTree>
    <p:extLst>
      <p:ext uri="{BB962C8B-B14F-4D97-AF65-F5344CB8AC3E}">
        <p14:creationId xmlns:p14="http://schemas.microsoft.com/office/powerpoint/2010/main" val="143255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57887" y="693683"/>
            <a:ext cx="4854231" cy="7830114"/>
          </a:xfrm>
        </p:spPr>
        <p:txBody>
          <a:bodyPr>
            <a:normAutofit/>
          </a:bodyPr>
          <a:lstStyle/>
          <a:p>
            <a:pPr fontAlgn="t"/>
            <a:r>
              <a:rPr lang="en-US" b="1" dirty="0"/>
              <a:t>@Valid : </a:t>
            </a:r>
            <a:r>
              <a:rPr lang="en-US" dirty="0"/>
              <a:t>To trigger validation of a @Controller input</a:t>
            </a:r>
          </a:p>
          <a:p>
            <a:pPr fontAlgn="t"/>
            <a:endParaRPr lang="en-US" dirty="0"/>
          </a:p>
          <a:p>
            <a:r>
              <a:rPr lang="en-US" dirty="0"/>
              <a:t>@Controller</a:t>
            </a:r>
          </a:p>
          <a:p>
            <a:r>
              <a:rPr lang="en-US" dirty="0"/>
              <a:t>Public class </a:t>
            </a:r>
            <a:r>
              <a:rPr lang="en-US" dirty="0" err="1"/>
              <a:t>LoginController</a:t>
            </a:r>
            <a:r>
              <a:rPr lang="en-US" dirty="0"/>
              <a:t>{</a:t>
            </a:r>
          </a:p>
          <a:p>
            <a:r>
              <a:rPr lang="en-US" dirty="0"/>
              <a:t>	@RequestMapping(“</a:t>
            </a:r>
            <a:r>
              <a:rPr lang="en-US" dirty="0" err="1"/>
              <a:t>checkLogin</a:t>
            </a:r>
            <a:r>
              <a:rPr lang="en-US" dirty="0"/>
              <a:t>”)</a:t>
            </a:r>
          </a:p>
          <a:p>
            <a:r>
              <a:rPr lang="en-US" dirty="0"/>
              <a:t>	public String </a:t>
            </a:r>
            <a:r>
              <a:rPr lang="en-US" dirty="0" err="1"/>
              <a:t>isValidUser</a:t>
            </a:r>
            <a:r>
              <a:rPr lang="en-US" dirty="0"/>
              <a:t>(@</a:t>
            </a:r>
            <a:r>
              <a:rPr lang="en-US" dirty="0" err="1"/>
              <a:t>ModelAttribute</a:t>
            </a:r>
            <a:r>
              <a:rPr lang="en-US" dirty="0"/>
              <a:t>(“user”) 		@Valid </a:t>
            </a:r>
            <a:r>
              <a:rPr lang="en-US" dirty="0" err="1"/>
              <a:t>UserBean</a:t>
            </a:r>
            <a:r>
              <a:rPr lang="en-US" dirty="0"/>
              <a:t> </a:t>
            </a:r>
            <a:r>
              <a:rPr lang="en-US" dirty="0" err="1"/>
              <a:t>userBean</a:t>
            </a:r>
            <a:r>
              <a:rPr lang="en-US" dirty="0"/>
              <a:t>)</a:t>
            </a:r>
          </a:p>
          <a:p>
            <a:r>
              <a:rPr lang="en-US" dirty="0"/>
              <a:t>	{}</a:t>
            </a:r>
          </a:p>
          <a:p>
            <a:r>
              <a:rPr lang="en-US" dirty="0"/>
              <a:t>}</a:t>
            </a:r>
          </a:p>
          <a:p>
            <a:pPr fontAlgn="t"/>
            <a:endParaRPr lang="en-US" dirty="0"/>
          </a:p>
          <a:p>
            <a:pPr fontAlgn="t"/>
            <a:r>
              <a:rPr lang="en-US" b="1" dirty="0"/>
              <a:t>@Size: </a:t>
            </a:r>
            <a:r>
              <a:rPr lang="en-US" dirty="0"/>
              <a:t>Validates that the fields meet criteria on their length. </a:t>
            </a:r>
          </a:p>
          <a:p>
            <a:pPr fontAlgn="t"/>
            <a:r>
              <a:rPr lang="en-US" b="1" dirty="0"/>
              <a:t>@Pattern </a:t>
            </a:r>
            <a:r>
              <a:rPr lang="en-US" dirty="0"/>
              <a:t>annotation along with a regular expression ensures that the entered value is valid</a:t>
            </a:r>
          </a:p>
          <a:p>
            <a:pPr fontAlgn="t"/>
            <a:endParaRPr lang="en-US" dirty="0"/>
          </a:p>
          <a:p>
            <a:pPr fontAlgn="t"/>
            <a:r>
              <a:rPr lang="en-US" b="1" dirty="0"/>
              <a:t>Example:</a:t>
            </a:r>
          </a:p>
          <a:p>
            <a:pPr fontAlgn="t"/>
            <a:endParaRPr lang="en-US" dirty="0"/>
          </a:p>
          <a:p>
            <a:pPr fontAlgn="t"/>
            <a:r>
              <a:rPr lang="en-US" dirty="0"/>
              <a:t>public class </a:t>
            </a:r>
            <a:r>
              <a:rPr lang="en-US" dirty="0" err="1"/>
              <a:t>UserBean</a:t>
            </a:r>
            <a:endParaRPr lang="en-US" dirty="0"/>
          </a:p>
          <a:p>
            <a:pPr fontAlgn="t"/>
            <a:r>
              <a:rPr lang="en-US" dirty="0"/>
              <a:t>{</a:t>
            </a:r>
          </a:p>
          <a:p>
            <a:pPr fontAlgn="t"/>
            <a:r>
              <a:rPr lang="en-US" dirty="0"/>
              <a:t>	@Size(min=7,max=10,message="Phone Number Should Accept Only 10 digits")</a:t>
            </a:r>
          </a:p>
          <a:p>
            <a:pPr fontAlgn="t"/>
            <a:r>
              <a:rPr lang="en-US" dirty="0"/>
              <a:t>	@Pattern(</a:t>
            </a:r>
            <a:r>
              <a:rPr lang="en-US" dirty="0" err="1"/>
              <a:t>regexp</a:t>
            </a:r>
            <a:r>
              <a:rPr lang="en-US" dirty="0"/>
              <a:t> = "^[0-9]+$", message = "Phone Number should contain only 10 digits")</a:t>
            </a:r>
          </a:p>
          <a:p>
            <a:pPr fontAlgn="t"/>
            <a:r>
              <a:rPr lang="en-US" dirty="0"/>
              <a:t>	private String </a:t>
            </a:r>
            <a:r>
              <a:rPr lang="en-US" dirty="0" err="1"/>
              <a:t>phoneNumber</a:t>
            </a:r>
            <a:r>
              <a:rPr lang="en-US" dirty="0"/>
              <a:t>;</a:t>
            </a:r>
          </a:p>
          <a:p>
            <a:pPr fontAlgn="t"/>
            <a:r>
              <a:rPr lang="en-US" dirty="0"/>
              <a:t>	//Getter and Setter methods</a:t>
            </a:r>
          </a:p>
          <a:p>
            <a:pPr fontAlgn="t"/>
            <a:r>
              <a:rPr lang="en-US" dirty="0"/>
              <a:t>}</a:t>
            </a:r>
          </a:p>
          <a:p>
            <a:pPr fontAlgn="t"/>
            <a:endParaRPr lang="en-US" b="1" u="sng" dirty="0" smtClean="0"/>
          </a:p>
          <a:p>
            <a:pPr fontAlgn="t"/>
            <a:r>
              <a:rPr lang="en-US" b="1" u="sng" dirty="0" smtClean="0"/>
              <a:t>@</a:t>
            </a:r>
            <a:r>
              <a:rPr lang="en-US" b="1" u="sng" dirty="0" err="1" smtClean="0"/>
              <a:t>NotNull</a:t>
            </a:r>
            <a:r>
              <a:rPr lang="en-US" b="1" u="sng" dirty="0" smtClean="0"/>
              <a:t> / @</a:t>
            </a:r>
            <a:r>
              <a:rPr lang="en-US" b="1" u="sng" dirty="0" err="1" smtClean="0"/>
              <a:t>NotEmpty</a:t>
            </a:r>
            <a:r>
              <a:rPr lang="en-US" b="1" u="sng" dirty="0" smtClean="0"/>
              <a:t>: </a:t>
            </a:r>
            <a:r>
              <a:rPr lang="en-US" dirty="0"/>
              <a:t>Validates that the fields contains value. </a:t>
            </a:r>
            <a:endParaRPr lang="en-US" dirty="0" smtClean="0"/>
          </a:p>
          <a:p>
            <a:pPr fontAlgn="t"/>
            <a:endParaRPr lang="en-US" dirty="0" smtClean="0"/>
          </a:p>
          <a:p>
            <a:pPr fontAlgn="t"/>
            <a:r>
              <a:rPr lang="en-US" b="1" dirty="0" smtClean="0"/>
              <a:t>Example:</a:t>
            </a:r>
          </a:p>
          <a:p>
            <a:pPr fontAlgn="t"/>
            <a:r>
              <a:rPr lang="en-US" dirty="0" smtClean="0"/>
              <a:t>	@</a:t>
            </a:r>
            <a:r>
              <a:rPr lang="en-US" dirty="0" err="1"/>
              <a:t>NotEmpty</a:t>
            </a:r>
            <a:r>
              <a:rPr lang="en-US" dirty="0"/>
              <a:t>(message="Please Enter Address")</a:t>
            </a:r>
          </a:p>
          <a:p>
            <a:pPr fontAlgn="t"/>
            <a:r>
              <a:rPr lang="en-US" dirty="0"/>
              <a:t>	</a:t>
            </a:r>
            <a:r>
              <a:rPr lang="en-US" dirty="0" smtClean="0"/>
              <a:t>private </a:t>
            </a:r>
            <a:r>
              <a:rPr lang="en-US" dirty="0"/>
              <a:t>String </a:t>
            </a:r>
            <a:r>
              <a:rPr lang="en-US" dirty="0" smtClean="0"/>
              <a:t>address;</a:t>
            </a:r>
          </a:p>
          <a:p>
            <a:pPr fontAlgn="t"/>
            <a:endParaRPr lang="en-US" dirty="0"/>
          </a:p>
          <a:p>
            <a:pPr fontAlgn="t"/>
            <a:endParaRPr lang="en-US" dirty="0"/>
          </a:p>
          <a:p>
            <a:pPr fontAlgn="t"/>
            <a:r>
              <a:rPr lang="en-US" b="1" u="sng" dirty="0"/>
              <a:t>@Email: </a:t>
            </a:r>
            <a:r>
              <a:rPr lang="en-US" dirty="0"/>
              <a:t>Validates that the field value is a valid </a:t>
            </a:r>
            <a:r>
              <a:rPr lang="en-US" dirty="0" err="1"/>
              <a:t>emailid</a:t>
            </a:r>
            <a:r>
              <a:rPr lang="en-US" dirty="0" smtClean="0"/>
              <a:t>.</a:t>
            </a:r>
          </a:p>
          <a:p>
            <a:pPr fontAlgn="t"/>
            <a:endParaRPr lang="en-US" dirty="0"/>
          </a:p>
          <a:p>
            <a:pPr fontAlgn="t"/>
            <a:r>
              <a:rPr lang="en-US" b="1" dirty="0" smtClean="0"/>
              <a:t>Example:</a:t>
            </a:r>
          </a:p>
          <a:p>
            <a:pPr fontAlgn="t"/>
            <a:r>
              <a:rPr lang="en-US" dirty="0" smtClean="0"/>
              <a:t>	@</a:t>
            </a:r>
            <a:r>
              <a:rPr lang="en-US" dirty="0"/>
              <a:t>Email(message="Please enter valid Email ID")</a:t>
            </a:r>
          </a:p>
          <a:p>
            <a:pPr fontAlgn="t"/>
            <a:r>
              <a:rPr lang="en-US" dirty="0"/>
              <a:t>	private String email</a:t>
            </a:r>
            <a:r>
              <a:rPr lang="en-US" dirty="0" smtClean="0"/>
              <a:t>;</a:t>
            </a:r>
          </a:p>
          <a:p>
            <a:pPr fontAlgn="t"/>
            <a:endParaRPr lang="en-US" dirty="0"/>
          </a:p>
          <a:p>
            <a:pPr fontAlgn="t"/>
            <a:r>
              <a:rPr lang="en-US" b="1" u="sng" dirty="0"/>
              <a:t>@</a:t>
            </a:r>
            <a:r>
              <a:rPr lang="en-US" b="1" u="sng" dirty="0" err="1"/>
              <a:t>DateTimeFormat</a:t>
            </a:r>
            <a:r>
              <a:rPr lang="en-US" b="1" u="sng" dirty="0"/>
              <a:t>: </a:t>
            </a:r>
            <a:r>
              <a:rPr lang="en-US" dirty="0"/>
              <a:t>In Spring New Date &amp; Time API can be used in Controllers for Form Binding </a:t>
            </a:r>
            <a:endParaRPr lang="en-US" dirty="0" smtClean="0"/>
          </a:p>
          <a:p>
            <a:pPr fontAlgn="t"/>
            <a:r>
              <a:rPr lang="en-US" b="1" dirty="0"/>
              <a:t>Example:</a:t>
            </a:r>
          </a:p>
          <a:p>
            <a:pPr fontAlgn="t"/>
            <a:r>
              <a:rPr lang="en-US" dirty="0" smtClean="0"/>
              <a:t>	@</a:t>
            </a:r>
            <a:r>
              <a:rPr lang="en-US" dirty="0" err="1"/>
              <a:t>DateTimeFormat</a:t>
            </a:r>
            <a:r>
              <a:rPr lang="en-US" dirty="0"/>
              <a:t>(pattern="M/d/</a:t>
            </a:r>
            <a:r>
              <a:rPr lang="en-US" dirty="0" err="1"/>
              <a:t>yy</a:t>
            </a:r>
            <a:r>
              <a:rPr lang="en-US" dirty="0"/>
              <a:t> h:mm")</a:t>
            </a:r>
          </a:p>
          <a:p>
            <a:pPr fontAlgn="t"/>
            <a:r>
              <a:rPr lang="en-US" dirty="0" smtClean="0"/>
              <a:t>	private </a:t>
            </a:r>
            <a:r>
              <a:rPr lang="en-US" dirty="0" err="1"/>
              <a:t>LocalDateTime</a:t>
            </a:r>
            <a:r>
              <a:rPr lang="en-US" dirty="0"/>
              <a:t> </a:t>
            </a:r>
            <a:r>
              <a:rPr lang="en-US" dirty="0" err="1"/>
              <a:t>birthDate</a:t>
            </a:r>
            <a:r>
              <a:rPr lang="en-US" dirty="0"/>
              <a:t>;</a:t>
            </a:r>
          </a:p>
          <a:p>
            <a:endParaRPr lang="en-US" dirty="0"/>
          </a:p>
        </p:txBody>
      </p:sp>
    </p:spTree>
    <p:extLst>
      <p:ext uri="{BB962C8B-B14F-4D97-AF65-F5344CB8AC3E}">
        <p14:creationId xmlns:p14="http://schemas.microsoft.com/office/powerpoint/2010/main" val="1030765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01825" y="603250"/>
            <a:ext cx="4670425" cy="3503613"/>
          </a:xfrm>
          <a:ln/>
        </p:spPr>
      </p:sp>
      <p:sp>
        <p:nvSpPr>
          <p:cNvPr id="47109" name="Rectangle 3"/>
          <p:cNvSpPr>
            <a:spLocks noGrp="1" noChangeArrowheads="1"/>
          </p:cNvSpPr>
          <p:nvPr>
            <p:ph type="body" idx="1"/>
          </p:nvPr>
        </p:nvSpPr>
        <p:spPr>
          <a:xfrm>
            <a:off x="1892474" y="4365625"/>
            <a:ext cx="4623171" cy="4179285"/>
          </a:xfrm>
          <a:noFill/>
          <a:ln/>
        </p:spPr>
        <p:txBody>
          <a:bodyPr>
            <a:normAutofit/>
          </a:bodyPr>
          <a:lstStyle/>
          <a:p>
            <a:pPr eaLnBrk="1" hangingPunct="1">
              <a:lnSpc>
                <a:spcPct val="110000"/>
              </a:lnSpc>
            </a:pPr>
            <a:endParaRPr lang="en-US" dirty="0" smtClean="0"/>
          </a:p>
        </p:txBody>
      </p:sp>
    </p:spTree>
    <p:extLst>
      <p:ext uri="{BB962C8B-B14F-4D97-AF65-F5344CB8AC3E}">
        <p14:creationId xmlns:p14="http://schemas.microsoft.com/office/powerpoint/2010/main" val="737169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987550" y="603250"/>
            <a:ext cx="4670425" cy="3503613"/>
          </a:xfrm>
          <a:ln/>
        </p:spPr>
      </p:sp>
      <p:sp>
        <p:nvSpPr>
          <p:cNvPr id="46085" name="Rectangle 3"/>
          <p:cNvSpPr>
            <a:spLocks noGrp="1" noChangeArrowheads="1"/>
          </p:cNvSpPr>
          <p:nvPr>
            <p:ph type="body" idx="1"/>
          </p:nvPr>
        </p:nvSpPr>
        <p:spPr>
          <a:xfrm>
            <a:off x="2022475" y="4365624"/>
            <a:ext cx="4572000" cy="4243985"/>
          </a:xfrm>
          <a:noFill/>
          <a:ln/>
        </p:spPr>
        <p:txBody>
          <a:bodyPr/>
          <a:lstStyle/>
          <a:p>
            <a:pPr eaLnBrk="1" hangingPunct="1"/>
            <a:r>
              <a:rPr lang="en-US" dirty="0" smtClean="0"/>
              <a:t>The addUser.jsp page uses Spring’s form binding library. The &lt;</a:t>
            </a:r>
            <a:r>
              <a:rPr lang="en-US" dirty="0" err="1" smtClean="0"/>
              <a:t>sf:form</a:t>
            </a:r>
            <a:r>
              <a:rPr lang="en-US" dirty="0" smtClean="0"/>
              <a:t>&gt; tag binds the User object (identified by the </a:t>
            </a:r>
            <a:r>
              <a:rPr lang="en-US" dirty="0" err="1" smtClean="0"/>
              <a:t>modelAttribute</a:t>
            </a:r>
            <a:r>
              <a:rPr lang="en-US" dirty="0" smtClean="0"/>
              <a:t> attribute - see above) that </a:t>
            </a:r>
            <a:r>
              <a:rPr lang="en-US" dirty="0" err="1" smtClean="0"/>
              <a:t>showForm</a:t>
            </a:r>
            <a:r>
              <a:rPr lang="en-US" dirty="0" smtClean="0"/>
              <a:t>() placed into the model to the various fields in the form. The &lt;</a:t>
            </a:r>
            <a:r>
              <a:rPr lang="en-US" dirty="0" err="1" smtClean="0"/>
              <a:t>sf:input</a:t>
            </a:r>
            <a:r>
              <a:rPr lang="en-US" dirty="0" smtClean="0"/>
              <a:t>&gt; and &lt;</a:t>
            </a:r>
            <a:r>
              <a:rPr lang="en-US" dirty="0" err="1" smtClean="0"/>
              <a:t>sf:password</a:t>
            </a:r>
            <a:r>
              <a:rPr lang="en-US" dirty="0" smtClean="0"/>
              <a:t>&gt; tags have a path attribute that references the property of the User object that the form is bound to. When the form is submitted, whatever values these fields contain will be placed into a User object and submitted to the server for processing. </a:t>
            </a:r>
          </a:p>
          <a:p>
            <a:pPr eaLnBrk="1" hangingPunct="1"/>
            <a:r>
              <a:rPr lang="en-US" dirty="0" smtClean="0"/>
              <a:t>Note that the &lt;</a:t>
            </a:r>
            <a:r>
              <a:rPr lang="en-US" dirty="0" err="1" smtClean="0"/>
              <a:t>sf:form</a:t>
            </a:r>
            <a:r>
              <a:rPr lang="en-US" dirty="0" smtClean="0"/>
              <a:t>&gt; specifies that it’ll be submitted as an HTTP POST request. We thus now need another handler method that accepts POST requests. See the  </a:t>
            </a:r>
            <a:r>
              <a:rPr lang="en-US" dirty="0" err="1" smtClean="0"/>
              <a:t>processForm</a:t>
            </a:r>
            <a:r>
              <a:rPr lang="en-US" dirty="0" smtClean="0"/>
              <a:t>() method in the code listing in the previous page which will process form submissions.</a:t>
            </a:r>
          </a:p>
          <a:p>
            <a:pPr eaLnBrk="1" hangingPunct="1"/>
            <a:r>
              <a:rPr lang="en-US" dirty="0" smtClean="0"/>
              <a:t>When the addUser.jsp form is submitted, the fields in the request will be bound to the User object (passed as an argument to </a:t>
            </a:r>
            <a:r>
              <a:rPr lang="en-US" dirty="0" err="1" smtClean="0"/>
              <a:t>processForm</a:t>
            </a:r>
            <a:r>
              <a:rPr lang="en-US" dirty="0" smtClean="0"/>
              <a:t>(). From there, some logic can be employed to persist user object into database. </a:t>
            </a:r>
          </a:p>
          <a:p>
            <a:pPr eaLnBrk="1" hangingPunct="1"/>
            <a:r>
              <a:rPr lang="en-US" dirty="0" smtClean="0"/>
              <a:t>Notice that User parameter is annotated with @Valid. This indicates that the User should pass validation before being persisted. We shall cover validation next. </a:t>
            </a:r>
          </a:p>
        </p:txBody>
      </p:sp>
    </p:spTree>
    <p:extLst>
      <p:ext uri="{BB962C8B-B14F-4D97-AF65-F5344CB8AC3E}">
        <p14:creationId xmlns:p14="http://schemas.microsoft.com/office/powerpoint/2010/main" val="3705350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81200" y="603250"/>
            <a:ext cx="4670425" cy="3503613"/>
          </a:xfrm>
          <a:ln/>
        </p:spPr>
      </p:sp>
      <p:sp>
        <p:nvSpPr>
          <p:cNvPr id="48133" name="Rectangle 3"/>
          <p:cNvSpPr>
            <a:spLocks noGrp="1" noChangeArrowheads="1"/>
          </p:cNvSpPr>
          <p:nvPr>
            <p:ph type="body" idx="1"/>
          </p:nvPr>
        </p:nvSpPr>
        <p:spPr>
          <a:xfrm>
            <a:off x="2007594" y="4365625"/>
            <a:ext cx="4586881" cy="3761693"/>
          </a:xfrm>
          <a:noFill/>
          <a:ln/>
        </p:spPr>
        <p:txBody>
          <a:bodyPr/>
          <a:lstStyle/>
          <a:p>
            <a:pPr eaLnBrk="1" hangingPunct="1"/>
            <a:r>
              <a:rPr lang="en-US" dirty="0" smtClean="0"/>
              <a:t>We now need to tell </a:t>
            </a:r>
            <a:r>
              <a:rPr lang="en-US" dirty="0" err="1" smtClean="0"/>
              <a:t>jsp</a:t>
            </a:r>
            <a:r>
              <a:rPr lang="en-US" dirty="0" smtClean="0"/>
              <a:t> to display the validation messages.</a:t>
            </a:r>
          </a:p>
          <a:p>
            <a:pPr eaLnBrk="1" hangingPunct="1"/>
            <a:r>
              <a:rPr lang="en-US" dirty="0" smtClean="0"/>
              <a:t>We have passed the </a:t>
            </a:r>
            <a:r>
              <a:rPr lang="en-US" dirty="0" err="1" smtClean="0"/>
              <a:t>BindingResult</a:t>
            </a:r>
            <a:r>
              <a:rPr lang="en-US" dirty="0" smtClean="0"/>
              <a:t> parameter to </a:t>
            </a:r>
            <a:r>
              <a:rPr lang="en-US" dirty="0" err="1" smtClean="0"/>
              <a:t>processForm</a:t>
            </a:r>
            <a:r>
              <a:rPr lang="en-US" dirty="0" smtClean="0"/>
              <a:t>(). This knows whether the form had any validation errors via its </a:t>
            </a:r>
            <a:r>
              <a:rPr lang="en-US" dirty="0" err="1" smtClean="0"/>
              <a:t>hasErrors</a:t>
            </a:r>
            <a:r>
              <a:rPr lang="en-US" dirty="0" smtClean="0"/>
              <a:t>() method. But the actual error messages are also in there, associated with the fields that failed validation. To display those errors to the users, use Spring’s form binding JSP tag library to display the errors. </a:t>
            </a:r>
            <a:r>
              <a:rPr lang="en-US" dirty="0" err="1" smtClean="0"/>
              <a:t>ie</a:t>
            </a:r>
            <a:r>
              <a:rPr lang="en-US" dirty="0" smtClean="0"/>
              <a:t>, the &lt;</a:t>
            </a:r>
            <a:r>
              <a:rPr lang="en-US" dirty="0" err="1" smtClean="0"/>
              <a:t>sf:errors</a:t>
            </a:r>
            <a:r>
              <a:rPr lang="en-US" dirty="0" smtClean="0"/>
              <a:t>&gt; tag can render field validation errors. See code listing above to see how this is done.</a:t>
            </a:r>
          </a:p>
          <a:p>
            <a:pPr eaLnBrk="1" hangingPunct="1"/>
            <a:r>
              <a:rPr lang="en-US" dirty="0" smtClean="0"/>
              <a:t>The &lt;</a:t>
            </a:r>
            <a:r>
              <a:rPr lang="en-US" dirty="0" err="1" smtClean="0"/>
              <a:t>sf:errors</a:t>
            </a:r>
            <a:r>
              <a:rPr lang="en-US" dirty="0" smtClean="0"/>
              <a:t>&gt; tag’s path attribute specifies the form field for which errors should be displayed. For example, the above listing displays errors (if any) for the field whose name is password. If there are multiple errors for a single field, they’ll all be displayed, separated by an HTML &lt;</a:t>
            </a:r>
            <a:r>
              <a:rPr lang="en-US" dirty="0" err="1" smtClean="0"/>
              <a:t>br</a:t>
            </a:r>
            <a:r>
              <a:rPr lang="en-US" dirty="0" smtClean="0"/>
              <a:t>/&gt; tag. </a:t>
            </a:r>
          </a:p>
        </p:txBody>
      </p:sp>
    </p:spTree>
    <p:extLst>
      <p:ext uri="{BB962C8B-B14F-4D97-AF65-F5344CB8AC3E}">
        <p14:creationId xmlns:p14="http://schemas.microsoft.com/office/powerpoint/2010/main" val="385873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81200" y="603250"/>
            <a:ext cx="4670425" cy="3503613"/>
          </a:xfrm>
          <a:ln/>
        </p:spPr>
      </p:sp>
      <p:sp>
        <p:nvSpPr>
          <p:cNvPr id="45061" name="Rectangle 3"/>
          <p:cNvSpPr>
            <a:spLocks noGrp="1" noChangeArrowheads="1"/>
          </p:cNvSpPr>
          <p:nvPr>
            <p:ph type="body" idx="1"/>
          </p:nvPr>
        </p:nvSpPr>
        <p:spPr>
          <a:xfrm>
            <a:off x="2007594" y="4365625"/>
            <a:ext cx="4586881" cy="3914093"/>
          </a:xfrm>
          <a:noFill/>
          <a:ln/>
        </p:spPr>
        <p:txBody>
          <a:bodyPr/>
          <a:lstStyle/>
          <a:p>
            <a:pPr eaLnBrk="1" hangingPunct="1"/>
            <a:r>
              <a:rPr lang="en-US" dirty="0" smtClean="0"/>
              <a:t>Working with forms in a web application involves two operations: displaying the form and processing the form submission.</a:t>
            </a:r>
          </a:p>
          <a:p>
            <a:pPr eaLnBrk="1" hangingPunct="1"/>
            <a:r>
              <a:rPr lang="en-US" dirty="0" smtClean="0"/>
              <a:t>Our example allows to register new User. For this we have defined two handler methods to </a:t>
            </a:r>
            <a:r>
              <a:rPr lang="en-US" dirty="0" err="1" smtClean="0"/>
              <a:t>AddUserFormController</a:t>
            </a:r>
            <a:r>
              <a:rPr lang="en-US" dirty="0" smtClean="0"/>
              <a:t> to handle each of the operations. We first need to display the form in the browser before it can be submitted. The first method (</a:t>
            </a:r>
            <a:r>
              <a:rPr lang="en-US" dirty="0" err="1" smtClean="0"/>
              <a:t>showForm</a:t>
            </a:r>
            <a:r>
              <a:rPr lang="en-US" dirty="0" smtClean="0"/>
              <a:t>()) displays the registration form. See the figure above.</a:t>
            </a:r>
          </a:p>
          <a:p>
            <a:pPr eaLnBrk="1" hangingPunct="1"/>
            <a:r>
              <a:rPr lang="en-US" dirty="0" smtClean="0"/>
              <a:t>Once the form is displayed, it’ll need a User object to bind to the form fields. The </a:t>
            </a:r>
            <a:r>
              <a:rPr lang="en-US" dirty="0" err="1" smtClean="0"/>
              <a:t>showForm</a:t>
            </a:r>
            <a:r>
              <a:rPr lang="en-US" dirty="0" smtClean="0"/>
              <a:t>() method creates a User object and places it in the model. </a:t>
            </a:r>
          </a:p>
          <a:p>
            <a:pPr eaLnBrk="1" hangingPunct="1"/>
            <a:r>
              <a:rPr lang="en-US" dirty="0" smtClean="0"/>
              <a:t> </a:t>
            </a:r>
          </a:p>
        </p:txBody>
      </p:sp>
    </p:spTree>
    <p:extLst>
      <p:ext uri="{BB962C8B-B14F-4D97-AF65-F5344CB8AC3E}">
        <p14:creationId xmlns:p14="http://schemas.microsoft.com/office/powerpoint/2010/main" val="1202118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87550" y="603250"/>
            <a:ext cx="4670425" cy="3503613"/>
          </a:xfrm>
          <a:ln/>
        </p:spPr>
      </p:sp>
      <p:sp>
        <p:nvSpPr>
          <p:cNvPr id="49157" name="Rectangle 3"/>
          <p:cNvSpPr>
            <a:spLocks noGrp="1" noChangeArrowheads="1"/>
          </p:cNvSpPr>
          <p:nvPr>
            <p:ph type="body" idx="1"/>
          </p:nvPr>
        </p:nvSpPr>
        <p:spPr>
          <a:xfrm>
            <a:off x="1946275"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392621"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143433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36109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509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24152" cy="1311275"/>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Ans-1 : 1. Pls. explain, if necessary, to participants using the older technique’s </a:t>
            </a:r>
            <a:r>
              <a:rPr lang="en-US" sz="1000" dirty="0" err="1" smtClean="0">
                <a:latin typeface="Arial" panose="020B0604020202020204" pitchFamily="34" charset="0"/>
                <a:cs typeface="Arial" panose="020B0604020202020204" pitchFamily="34" charset="0"/>
              </a:rPr>
              <a:t>config</a:t>
            </a:r>
            <a:r>
              <a:rPr lang="en-US" sz="1000" dirty="0" smtClean="0">
                <a:latin typeface="Arial" panose="020B0604020202020204" pitchFamily="34" charset="0"/>
                <a:cs typeface="Arial" panose="020B0604020202020204" pitchFamily="34" charset="0"/>
              </a:rPr>
              <a:t> file. Example is available therein.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Ans-2 : 1</a:t>
            </a:r>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860550" y="642938"/>
            <a:ext cx="4670425" cy="3503612"/>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8762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27225" y="611188"/>
            <a:ext cx="4660900" cy="3495675"/>
          </a:xfrm>
          <a:ln/>
        </p:spPr>
      </p:sp>
      <p:sp>
        <p:nvSpPr>
          <p:cNvPr id="30725" name="Rectangle 3"/>
          <p:cNvSpPr>
            <a:spLocks noGrp="1" noChangeArrowheads="1"/>
          </p:cNvSpPr>
          <p:nvPr>
            <p:ph type="body" idx="1"/>
          </p:nvPr>
        </p:nvSpPr>
        <p:spPr>
          <a:xfrm>
            <a:off x="1959429" y="4365625"/>
            <a:ext cx="4621000" cy="3963988"/>
          </a:xfrm>
          <a:noFill/>
          <a:ln/>
        </p:spPr>
        <p:txBody>
          <a:bodyPr/>
          <a:lstStyle/>
          <a:p>
            <a:pPr eaLnBrk="1" hangingPunct="1"/>
            <a:r>
              <a:rPr lang="en-US" dirty="0" smtClean="0"/>
              <a:t>The Spring MVC is a web framework built within the Spring Framework. There are a number of challenges while creating a web-based application - like state management, workflow and validation, which are addressed by Spring’s web framework. This framework can be used to automatically populate your model objects from incoming request parameters while providing validation and error handling as well. The entire framework is modular, with each set of components having specific roles and completely decoupled from the rest of the framework. This allows you to develop the front end of your web application in a very pluggable manner.</a:t>
            </a:r>
          </a:p>
          <a:p>
            <a:pPr eaLnBrk="1" hangingPunct="1"/>
            <a:endParaRPr lang="en-US" dirty="0" smtClean="0"/>
          </a:p>
          <a:p>
            <a:pPr eaLnBrk="1" hangingPunct="1"/>
            <a:r>
              <a:rPr lang="en-US" dirty="0" smtClean="0"/>
              <a:t>MVC provides out-of-the-box implementations of workflow typical to web applications. Its highly flexible, allowing you to use a variety of different view technologies. It also enables you to fully integrate with your Spring based, middle-tier logic through the use of dependency injection.</a:t>
            </a:r>
          </a:p>
          <a:p>
            <a:pPr eaLnBrk="1" hangingPunct="1"/>
            <a:r>
              <a:rPr lang="en-US" dirty="0" smtClean="0"/>
              <a:t>You can use Spring web MVC to make services that are created with other parts of Spring available to your users, by implementing web interfaces.</a:t>
            </a:r>
          </a:p>
          <a:p>
            <a:pPr eaLnBrk="1" hangingPunct="1"/>
            <a:endParaRPr lang="en-US" dirty="0" smtClean="0"/>
          </a:p>
        </p:txBody>
      </p:sp>
    </p:spTree>
    <p:extLst>
      <p:ext uri="{BB962C8B-B14F-4D97-AF65-F5344CB8AC3E}">
        <p14:creationId xmlns:p14="http://schemas.microsoft.com/office/powerpoint/2010/main" val="299391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87550" y="603250"/>
            <a:ext cx="4670425" cy="3503613"/>
          </a:xfrm>
          <a:ln/>
        </p:spPr>
      </p:sp>
      <p:sp>
        <p:nvSpPr>
          <p:cNvPr id="31749" name="Rectangle 3"/>
          <p:cNvSpPr>
            <a:spLocks noGrp="1" noChangeArrowheads="1"/>
          </p:cNvSpPr>
          <p:nvPr>
            <p:ph type="body" idx="1"/>
          </p:nvPr>
        </p:nvSpPr>
        <p:spPr>
          <a:xfrm>
            <a:off x="1971304" y="4365624"/>
            <a:ext cx="4623171" cy="4315237"/>
          </a:xfrm>
          <a:noFill/>
          <a:ln/>
        </p:spPr>
        <p:txBody>
          <a:bodyPr>
            <a:normAutofit/>
          </a:bodyPr>
          <a:lstStyle/>
          <a:p>
            <a:pPr eaLnBrk="1" hangingPunct="1"/>
            <a:r>
              <a:rPr lang="en-US" b="1" dirty="0" smtClean="0"/>
              <a:t>Life cycle of a request in Spring MVC:</a:t>
            </a:r>
            <a:r>
              <a:rPr lang="en-US" dirty="0" smtClean="0"/>
              <a:t> From the time that a request is received by Spring until the time that a response is returned to the client, many pieces of Spring MVC framework are involved. </a:t>
            </a:r>
          </a:p>
          <a:p>
            <a:pPr eaLnBrk="1" hangingPunct="1"/>
            <a:r>
              <a:rPr lang="en-US" dirty="0" smtClean="0"/>
              <a:t>The process starts when a client (typically a web browser) sends a request. It is first received by a </a:t>
            </a:r>
            <a:r>
              <a:rPr lang="en-US" dirty="0" err="1" smtClean="0"/>
              <a:t>DispatcherServlet</a:t>
            </a:r>
            <a:r>
              <a:rPr lang="en-US" dirty="0" smtClean="0"/>
              <a:t>. Like most Java-based MVC frameworks, Spring MVC uses a front-controller </a:t>
            </a:r>
            <a:r>
              <a:rPr lang="en-US" dirty="0" err="1" smtClean="0"/>
              <a:t>servlet</a:t>
            </a:r>
            <a:r>
              <a:rPr lang="en-US" dirty="0" smtClean="0"/>
              <a:t> (here </a:t>
            </a:r>
            <a:r>
              <a:rPr lang="en-US" dirty="0" err="1" smtClean="0"/>
              <a:t>DispatcherServlet</a:t>
            </a:r>
            <a:r>
              <a:rPr lang="en-US" dirty="0" smtClean="0"/>
              <a:t>) to intercept requests. This in turn delegates responsibility for  a request to other components of an application for actual processing.</a:t>
            </a:r>
          </a:p>
          <a:p>
            <a:pPr eaLnBrk="1" hangingPunct="1"/>
            <a:r>
              <a:rPr lang="en-US" dirty="0" smtClean="0"/>
              <a:t> The Spring MVC uses a Controller component for handling the request. But a typical application may have several controllers. To determine which controller should handle the request, </a:t>
            </a:r>
            <a:r>
              <a:rPr lang="en-US" dirty="0" err="1" smtClean="0"/>
              <a:t>DispatcherServlet</a:t>
            </a:r>
            <a:r>
              <a:rPr lang="en-US" dirty="0" smtClean="0"/>
              <a:t> starts by querying one or more </a:t>
            </a:r>
            <a:r>
              <a:rPr lang="en-US" dirty="0" err="1" smtClean="0"/>
              <a:t>HandlerMappings</a:t>
            </a:r>
            <a:r>
              <a:rPr lang="en-US" dirty="0" smtClean="0"/>
              <a:t>. A HandlerMapping typically maps URL patterns to Controller objects. </a:t>
            </a:r>
          </a:p>
          <a:p>
            <a:pPr eaLnBrk="1" hangingPunct="1"/>
            <a:r>
              <a:rPr lang="en-US" dirty="0" smtClean="0"/>
              <a:t>Once the </a:t>
            </a:r>
            <a:r>
              <a:rPr lang="en-US" dirty="0" err="1" smtClean="0"/>
              <a:t>DispatcherServlet</a:t>
            </a:r>
            <a:r>
              <a:rPr lang="en-US" dirty="0" smtClean="0"/>
              <a:t> has a Controller object, it dispatches the request to the Controller which performs the business logic (a well-designed Controller object delegates responsibility of business logic to one or more service objects). Upon completion of business logic, the Controller returns a </a:t>
            </a:r>
            <a:r>
              <a:rPr lang="en-US" dirty="0" err="1" smtClean="0"/>
              <a:t>ModelAndView</a:t>
            </a:r>
            <a:r>
              <a:rPr lang="en-US" dirty="0" smtClean="0"/>
              <a:t> object to the </a:t>
            </a:r>
            <a:r>
              <a:rPr lang="en-US" dirty="0" err="1" smtClean="0"/>
              <a:t>DispatcherServlet</a:t>
            </a:r>
            <a:r>
              <a:rPr lang="en-US" dirty="0" smtClean="0"/>
              <a:t>. The </a:t>
            </a:r>
            <a:r>
              <a:rPr lang="en-US" dirty="0" err="1" smtClean="0"/>
              <a:t>ModelAndView</a:t>
            </a:r>
            <a:r>
              <a:rPr lang="en-US" dirty="0" smtClean="0"/>
              <a:t> object contains both the model data and logical name of view. The DispatcherServlet queries a ViewResolver with this logical name to help find the actual JSP. Finally the </a:t>
            </a:r>
            <a:r>
              <a:rPr lang="en-US" dirty="0" err="1" smtClean="0"/>
              <a:t>DispatcherServlet</a:t>
            </a:r>
            <a:r>
              <a:rPr lang="en-US" dirty="0" smtClean="0"/>
              <a:t> dispatches the request to the View object, which is responsible for rendering a response back to the client.</a:t>
            </a:r>
          </a:p>
        </p:txBody>
      </p:sp>
    </p:spTree>
    <p:extLst>
      <p:ext uri="{BB962C8B-B14F-4D97-AF65-F5344CB8AC3E}">
        <p14:creationId xmlns:p14="http://schemas.microsoft.com/office/powerpoint/2010/main" val="241306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889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892300" y="603250"/>
            <a:ext cx="4670425" cy="3503613"/>
          </a:xfrm>
          <a:ln/>
        </p:spPr>
      </p:sp>
      <p:sp>
        <p:nvSpPr>
          <p:cNvPr id="32773" name="Rectangle 3"/>
          <p:cNvSpPr>
            <a:spLocks noGrp="1" noChangeArrowheads="1"/>
          </p:cNvSpPr>
          <p:nvPr>
            <p:ph type="body" idx="1"/>
          </p:nvPr>
        </p:nvSpPr>
        <p:spPr>
          <a:xfrm>
            <a:off x="1949315" y="4365624"/>
            <a:ext cx="4645160" cy="4255861"/>
          </a:xfrm>
          <a:noFill/>
          <a:ln/>
        </p:spPr>
        <p:txBody>
          <a:bodyPr>
            <a:normAutofit/>
          </a:bodyPr>
          <a:lstStyle/>
          <a:p>
            <a:pPr eaLnBrk="1" hangingPunct="1"/>
            <a:r>
              <a:rPr lang="en-US" b="1" dirty="0" smtClean="0"/>
              <a:t>Configuring the </a:t>
            </a:r>
            <a:r>
              <a:rPr lang="en-US" b="1" dirty="0" err="1" smtClean="0"/>
              <a:t>DispatcherServlet</a:t>
            </a:r>
            <a:endParaRPr lang="en-US" b="1" dirty="0" smtClean="0"/>
          </a:p>
          <a:p>
            <a:pPr eaLnBrk="1" hangingPunct="1"/>
            <a:r>
              <a:rPr lang="en-US" dirty="0" smtClean="0"/>
              <a:t>The dispatcher </a:t>
            </a:r>
            <a:r>
              <a:rPr lang="en-US" dirty="0" err="1" smtClean="0"/>
              <a:t>servlet</a:t>
            </a:r>
            <a:r>
              <a:rPr lang="en-US" dirty="0" smtClean="0"/>
              <a:t> is at the heart of the Spring MVC and functions as Spring MVC’s front controller. Like any other </a:t>
            </a:r>
            <a:r>
              <a:rPr lang="en-US" dirty="0" err="1" smtClean="0"/>
              <a:t>servlet</a:t>
            </a:r>
            <a:r>
              <a:rPr lang="en-US" dirty="0" smtClean="0"/>
              <a:t>, it must be configured in web.xml file. Place the &lt;</a:t>
            </a:r>
            <a:r>
              <a:rPr lang="en-US" dirty="0" err="1" smtClean="0"/>
              <a:t>servlet</a:t>
            </a:r>
            <a:r>
              <a:rPr lang="en-US" dirty="0" smtClean="0"/>
              <a:t>&gt; declaration (in the first listing above) in the web.xml file. </a:t>
            </a:r>
          </a:p>
          <a:p>
            <a:pPr eaLnBrk="1" hangingPunct="1"/>
            <a:r>
              <a:rPr lang="en-US" dirty="0" smtClean="0"/>
              <a:t>The </a:t>
            </a:r>
            <a:r>
              <a:rPr lang="en-US" dirty="0" err="1" smtClean="0"/>
              <a:t>servlet</a:t>
            </a:r>
            <a:r>
              <a:rPr lang="en-US" dirty="0" smtClean="0"/>
              <a:t>-name given to the </a:t>
            </a:r>
            <a:r>
              <a:rPr lang="en-US" dirty="0" err="1" smtClean="0"/>
              <a:t>servlet</a:t>
            </a:r>
            <a:r>
              <a:rPr lang="en-US" dirty="0" smtClean="0"/>
              <a:t> is significant. By default, when </a:t>
            </a:r>
            <a:r>
              <a:rPr lang="en-US" dirty="0" err="1" smtClean="0"/>
              <a:t>DispatcherServlet</a:t>
            </a:r>
            <a:r>
              <a:rPr lang="en-US" dirty="0" smtClean="0"/>
              <a:t> is loaded, it will load the Spring application context from an xml file whose name is based on the name of the </a:t>
            </a:r>
            <a:r>
              <a:rPr lang="en-US" dirty="0" err="1" smtClean="0"/>
              <a:t>servlet</a:t>
            </a:r>
            <a:r>
              <a:rPr lang="en-US" dirty="0" smtClean="0"/>
              <a:t>. In the above example, the </a:t>
            </a:r>
            <a:r>
              <a:rPr lang="en-US" dirty="0" err="1" smtClean="0"/>
              <a:t>servlet</a:t>
            </a:r>
            <a:r>
              <a:rPr lang="en-US" dirty="0" smtClean="0"/>
              <a:t>-name is </a:t>
            </a:r>
            <a:r>
              <a:rPr lang="en-US" dirty="0" err="1" smtClean="0"/>
              <a:t>basicspring</a:t>
            </a:r>
            <a:r>
              <a:rPr lang="en-US" dirty="0" smtClean="0"/>
              <a:t> and so the </a:t>
            </a:r>
            <a:r>
              <a:rPr lang="en-US" dirty="0" err="1" smtClean="0"/>
              <a:t>DispatcherServlet</a:t>
            </a:r>
            <a:r>
              <a:rPr lang="en-US" dirty="0" smtClean="0"/>
              <a:t> will try to load the application context from a file called basicspring-servlet.xml.</a:t>
            </a:r>
          </a:p>
          <a:p>
            <a:pPr eaLnBrk="1" hangingPunct="1"/>
            <a:r>
              <a:rPr lang="en-US" dirty="0" smtClean="0"/>
              <a:t>Next, you must indicate which URL’s will be handled by </a:t>
            </a:r>
            <a:r>
              <a:rPr lang="en-US" dirty="0" err="1" smtClean="0"/>
              <a:t>DispatcherServlet</a:t>
            </a:r>
            <a:r>
              <a:rPr lang="en-US" dirty="0" smtClean="0"/>
              <a:t>. Add the following &lt;</a:t>
            </a:r>
            <a:r>
              <a:rPr lang="en-US" dirty="0" err="1" smtClean="0"/>
              <a:t>servlet</a:t>
            </a:r>
            <a:r>
              <a:rPr lang="en-US" dirty="0" smtClean="0"/>
              <a:t>-mapping&gt; tag (the second xml listing) to web.xml to let </a:t>
            </a:r>
            <a:r>
              <a:rPr lang="en-US" dirty="0" err="1" smtClean="0"/>
              <a:t>DispatcherServlet</a:t>
            </a:r>
            <a:r>
              <a:rPr lang="en-US" dirty="0" smtClean="0"/>
              <a:t> handle all </a:t>
            </a:r>
            <a:r>
              <a:rPr lang="en-US" dirty="0" err="1" smtClean="0"/>
              <a:t>url’s</a:t>
            </a:r>
            <a:r>
              <a:rPr lang="en-US" dirty="0" smtClean="0"/>
              <a:t> that end in .obj. The URL pattern is arbitrary and could be any extension.</a:t>
            </a:r>
          </a:p>
          <a:p>
            <a:pPr eaLnBrk="1" hangingPunct="1"/>
            <a:r>
              <a:rPr lang="en-US" dirty="0" err="1" smtClean="0"/>
              <a:t>DispatcherServlet</a:t>
            </a:r>
            <a:r>
              <a:rPr lang="en-US" dirty="0" smtClean="0"/>
              <a:t> is now configured and ready to dispatch requests to the web layer of your application.</a:t>
            </a:r>
          </a:p>
          <a:p>
            <a:pPr eaLnBrk="1" hangingPunct="1"/>
            <a:endParaRPr lang="en-US" dirty="0" smtClean="0"/>
          </a:p>
          <a:p>
            <a:pPr eaLnBrk="1" hangingPunct="1"/>
            <a:r>
              <a:rPr lang="en-US" dirty="0" smtClean="0"/>
              <a:t>Pls. see the above steps that are followed while building a </a:t>
            </a:r>
            <a:r>
              <a:rPr lang="en-US" dirty="0" err="1" smtClean="0"/>
              <a:t>simpleMVC</a:t>
            </a:r>
            <a:r>
              <a:rPr lang="en-US" dirty="0" smtClean="0"/>
              <a:t> application. These steps are explained in detail in the coming slides. </a:t>
            </a:r>
          </a:p>
        </p:txBody>
      </p:sp>
    </p:spTree>
    <p:extLst>
      <p:ext uri="{BB962C8B-B14F-4D97-AF65-F5344CB8AC3E}">
        <p14:creationId xmlns:p14="http://schemas.microsoft.com/office/powerpoint/2010/main" val="181166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36750" y="603250"/>
            <a:ext cx="4670425" cy="3503613"/>
          </a:xfrm>
          <a:ln/>
        </p:spPr>
      </p:sp>
      <p:sp>
        <p:nvSpPr>
          <p:cNvPr id="33797" name="Rectangle 3"/>
          <p:cNvSpPr>
            <a:spLocks noGrp="1" noChangeArrowheads="1"/>
          </p:cNvSpPr>
          <p:nvPr>
            <p:ph type="body" idx="1"/>
          </p:nvPr>
        </p:nvSpPr>
        <p:spPr>
          <a:xfrm>
            <a:off x="1923803" y="4365625"/>
            <a:ext cx="4670672" cy="3963988"/>
          </a:xfrm>
          <a:noFill/>
          <a:ln/>
        </p:spPr>
        <p:txBody>
          <a:bodyPr/>
          <a:lstStyle/>
          <a:p>
            <a:pPr eaLnBrk="1" hangingPunct="1"/>
            <a:r>
              <a:rPr lang="en-US" dirty="0" smtClean="0"/>
              <a:t>We have seen that </a:t>
            </a:r>
            <a:r>
              <a:rPr lang="en-US" dirty="0" err="1" smtClean="0"/>
              <a:t>DispatcherServlet</a:t>
            </a:r>
            <a:r>
              <a:rPr lang="en-US" dirty="0" smtClean="0"/>
              <a:t> will load the Spring application context from a single XML file whose name is &lt;</a:t>
            </a:r>
            <a:r>
              <a:rPr lang="en-US" dirty="0" err="1" smtClean="0"/>
              <a:t>servlet</a:t>
            </a:r>
            <a:r>
              <a:rPr lang="en-US" dirty="0" smtClean="0"/>
              <a:t>-name&gt;-servlet.xml. But you can also split the application context across multiple XML files. Ideally splitting it into logical pieces across application layers can make maintenance easier by keeping each of the Spring configuration files focused on a  single layer of the application.  To ensure that all the configuration files are loaded, you will need to configure a context loader in your web.xml file. A context loader loads context configuration files in addition to the one that </a:t>
            </a:r>
            <a:r>
              <a:rPr lang="en-US" dirty="0" err="1" smtClean="0"/>
              <a:t>DispatcherServlet</a:t>
            </a:r>
            <a:r>
              <a:rPr lang="en-US" dirty="0" smtClean="0"/>
              <a:t>  loads. The most commonly used context loader  is a </a:t>
            </a:r>
            <a:r>
              <a:rPr lang="en-US" dirty="0" err="1" smtClean="0"/>
              <a:t>servlet</a:t>
            </a:r>
            <a:r>
              <a:rPr lang="en-US" dirty="0" smtClean="0"/>
              <a:t> listener called </a:t>
            </a:r>
            <a:r>
              <a:rPr lang="en-US" dirty="0" err="1" smtClean="0"/>
              <a:t>ContextLoaderListener</a:t>
            </a:r>
            <a:r>
              <a:rPr lang="en-US" dirty="0" smtClean="0"/>
              <a:t> that is configured in web.xml as shown in the first listing above.</a:t>
            </a:r>
          </a:p>
          <a:p>
            <a:pPr eaLnBrk="1" hangingPunct="1"/>
            <a:r>
              <a:rPr lang="en-US" dirty="0" smtClean="0"/>
              <a:t>With </a:t>
            </a:r>
            <a:r>
              <a:rPr lang="en-US" dirty="0" err="1" smtClean="0"/>
              <a:t>ContextLoaderListener</a:t>
            </a:r>
            <a:r>
              <a:rPr lang="en-US" dirty="0" smtClean="0"/>
              <a:t> configured, we need to tell it the location of the Spring configuration file(s) to load. If not specified, context loader will look for a Spring configuration file at /WEB-INF/applicationContext.xml. We will specify one or more Spring configuration file(s) by setting the </a:t>
            </a:r>
            <a:r>
              <a:rPr lang="en-US" dirty="0" err="1" smtClean="0"/>
              <a:t>contextConfigLocation</a:t>
            </a:r>
            <a:r>
              <a:rPr lang="en-US" dirty="0" smtClean="0"/>
              <a:t> parameter in the </a:t>
            </a:r>
            <a:r>
              <a:rPr lang="en-US" dirty="0" err="1" smtClean="0"/>
              <a:t>servlet</a:t>
            </a:r>
            <a:r>
              <a:rPr lang="en-US" dirty="0" smtClean="0"/>
              <a:t> context as seen in the second listing above. The context loader will use </a:t>
            </a:r>
            <a:r>
              <a:rPr lang="en-US" dirty="0" err="1" smtClean="0"/>
              <a:t>contextConfigLocation</a:t>
            </a:r>
            <a:r>
              <a:rPr lang="en-US" dirty="0" smtClean="0"/>
              <a:t> to load the two context configuration files – one each for the service and data layer.</a:t>
            </a:r>
          </a:p>
        </p:txBody>
      </p:sp>
    </p:spTree>
    <p:extLst>
      <p:ext uri="{BB962C8B-B14F-4D97-AF65-F5344CB8AC3E}">
        <p14:creationId xmlns:p14="http://schemas.microsoft.com/office/powerpoint/2010/main" val="369362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294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611188"/>
            <a:ext cx="4670425" cy="3503612"/>
          </a:xfrm>
        </p:spPr>
      </p:sp>
      <p:sp>
        <p:nvSpPr>
          <p:cNvPr id="3" name="Notes Placeholder 2"/>
          <p:cNvSpPr>
            <a:spLocks noGrp="1"/>
          </p:cNvSpPr>
          <p:nvPr>
            <p:ph type="body" idx="1"/>
          </p:nvPr>
        </p:nvSpPr>
        <p:spPr/>
        <p:txBody>
          <a:bodyPr/>
          <a:lstStyle/>
          <a:p>
            <a:r>
              <a:rPr lang="en-US" b="1" dirty="0" smtClean="0"/>
              <a:t>@</a:t>
            </a:r>
            <a:r>
              <a:rPr lang="en-US" b="1" dirty="0"/>
              <a:t>Controller: </a:t>
            </a:r>
            <a:r>
              <a:rPr lang="en-US" dirty="0"/>
              <a:t>Indicates that an annotated class is a "Controller"</a:t>
            </a:r>
          </a:p>
          <a:p>
            <a:endParaRPr lang="en-US" dirty="0" smtClean="0"/>
          </a:p>
          <a:p>
            <a:r>
              <a:rPr lang="en-US" b="1" dirty="0" smtClean="0"/>
              <a:t>Example:</a:t>
            </a:r>
          </a:p>
          <a:p>
            <a:r>
              <a:rPr lang="en-US" dirty="0" smtClean="0"/>
              <a:t>@Controller</a:t>
            </a:r>
          </a:p>
          <a:p>
            <a:r>
              <a:rPr lang="en-US" dirty="0" smtClean="0"/>
              <a:t>Public class </a:t>
            </a:r>
            <a:r>
              <a:rPr lang="en-US" dirty="0" err="1" smtClean="0"/>
              <a:t>LoginController</a:t>
            </a:r>
            <a:r>
              <a:rPr lang="en-US" dirty="0" smtClean="0"/>
              <a:t>{}</a:t>
            </a:r>
          </a:p>
          <a:p>
            <a:endParaRPr lang="en-US" dirty="0" smtClean="0"/>
          </a:p>
          <a:p>
            <a:r>
              <a:rPr lang="en-US" b="1" dirty="0" smtClean="0"/>
              <a:t>@RequestMapping: </a:t>
            </a:r>
            <a:r>
              <a:rPr lang="en-US" dirty="0" smtClean="0"/>
              <a:t>@</a:t>
            </a:r>
            <a:r>
              <a:rPr lang="en-US" dirty="0"/>
              <a:t>RequestMapping can be applied to the controller class as well as </a:t>
            </a:r>
            <a:r>
              <a:rPr lang="en-US" dirty="0" smtClean="0"/>
              <a:t>methods. It maps </a:t>
            </a:r>
            <a:r>
              <a:rPr lang="en-US" dirty="0"/>
              <a:t>web requests onto specific handler classes and/or handler methods</a:t>
            </a:r>
            <a:r>
              <a:rPr lang="en-US" dirty="0" smtClean="0"/>
              <a:t>.</a:t>
            </a:r>
          </a:p>
          <a:p>
            <a:endParaRPr lang="en-US" dirty="0" smtClean="0"/>
          </a:p>
          <a:p>
            <a:r>
              <a:rPr lang="en-US" b="1" dirty="0"/>
              <a:t>Example:</a:t>
            </a:r>
          </a:p>
          <a:p>
            <a:r>
              <a:rPr lang="en-US" dirty="0" smtClean="0"/>
              <a:t>@Controller</a:t>
            </a:r>
          </a:p>
          <a:p>
            <a:r>
              <a:rPr lang="en-US" dirty="0" smtClean="0"/>
              <a:t>@RequestMapping(“</a:t>
            </a:r>
            <a:r>
              <a:rPr lang="en-US" dirty="0" err="1" smtClean="0"/>
              <a:t>loginController</a:t>
            </a:r>
            <a:r>
              <a:rPr lang="en-US" dirty="0" smtClean="0"/>
              <a:t>”)</a:t>
            </a:r>
            <a:endParaRPr lang="en-US" dirty="0"/>
          </a:p>
          <a:p>
            <a:r>
              <a:rPr lang="en-US" dirty="0"/>
              <a:t>Public class </a:t>
            </a:r>
            <a:r>
              <a:rPr lang="en-US" dirty="0" err="1"/>
              <a:t>LoginController</a:t>
            </a:r>
            <a:r>
              <a:rPr lang="en-US" dirty="0" smtClean="0"/>
              <a:t>{</a:t>
            </a:r>
          </a:p>
          <a:p>
            <a:r>
              <a:rPr lang="en-US" dirty="0"/>
              <a:t>	</a:t>
            </a:r>
            <a:r>
              <a:rPr lang="en-US" dirty="0" smtClean="0"/>
              <a:t>@RequestMapping(“</a:t>
            </a:r>
            <a:r>
              <a:rPr lang="en-US" dirty="0" err="1" smtClean="0"/>
              <a:t>loadForm</a:t>
            </a:r>
            <a:r>
              <a:rPr lang="en-US" dirty="0" smtClean="0"/>
              <a:t>”)</a:t>
            </a:r>
          </a:p>
          <a:p>
            <a:r>
              <a:rPr lang="en-US" dirty="0"/>
              <a:t>	</a:t>
            </a:r>
            <a:r>
              <a:rPr lang="en-US" dirty="0" smtClean="0"/>
              <a:t>public String </a:t>
            </a:r>
            <a:r>
              <a:rPr lang="en-US" dirty="0" err="1" smtClean="0"/>
              <a:t>loadData</a:t>
            </a:r>
            <a:r>
              <a:rPr lang="en-US" dirty="0" smtClean="0"/>
              <a:t>(){}</a:t>
            </a:r>
          </a:p>
          <a:p>
            <a:r>
              <a:rPr lang="en-US" dirty="0"/>
              <a:t>}</a:t>
            </a:r>
            <a:endParaRPr lang="en-US" dirty="0" smtClean="0"/>
          </a:p>
          <a:p>
            <a:endParaRPr lang="en-US" dirty="0" smtClean="0"/>
          </a:p>
          <a:p>
            <a:r>
              <a:rPr lang="en-US" dirty="0" smtClean="0"/>
              <a:t>URL need to be used for making the request for the above mentioned controller is </a:t>
            </a:r>
          </a:p>
          <a:p>
            <a:endParaRPr lang="en-US" dirty="0"/>
          </a:p>
          <a:p>
            <a:r>
              <a:rPr lang="en-US" dirty="0" smtClean="0"/>
              <a:t>http://localhost:8080/projectname/loginController/loadForm.obj</a:t>
            </a:r>
            <a:endParaRPr lang="en-US" dirty="0"/>
          </a:p>
          <a:p>
            <a:endParaRPr lang="en-US" dirty="0"/>
          </a:p>
          <a:p>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33362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0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0658314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5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303720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8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235485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0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53340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551935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8892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2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3797219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30593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5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819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295400"/>
            <a:ext cx="8229600" cy="4525963"/>
          </a:xfrm>
        </p:spPr>
        <p:txBody>
          <a:bodyPr/>
          <a:lstStyle/>
          <a:p>
            <a:endParaRPr lang="en-US"/>
          </a:p>
        </p:txBody>
      </p:sp>
    </p:spTree>
    <p:extLst>
      <p:ext uri="{BB962C8B-B14F-4D97-AF65-F5344CB8AC3E}">
        <p14:creationId xmlns:p14="http://schemas.microsoft.com/office/powerpoint/2010/main" val="37077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13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86201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0088804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07855933"/>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646095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07645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535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407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16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30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905191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7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1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33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25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8692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sv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4.svg"/><Relationship Id="rId5" Type="http://schemas.openxmlformats.org/officeDocument/2006/relationships/slideLayout" Target="../slideLayouts/slideLayout24.xml"/><Relationship Id="rId10" Type="http://schemas.openxmlformats.org/officeDocument/2006/relationships/image" Target="../media/image8.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84"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6897932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47883078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247441" y="721104"/>
            <a:ext cx="6235547" cy="534819"/>
          </a:xfrm>
        </p:spPr>
        <p:txBody>
          <a:bodyPr>
            <a:normAutofit/>
          </a:bodyPr>
          <a:lstStyle/>
          <a:p>
            <a:pPr algn="l"/>
            <a:r>
              <a:rPr lang="en-US" sz="2400" dirty="0" smtClean="0">
                <a:latin typeface="+mj-lt"/>
              </a:rPr>
              <a:t>Lesson 4: Spring MVC framework</a:t>
            </a:r>
            <a:endParaRPr lang="en-US" sz="2400" dirty="0">
              <a:latin typeface="+mj-lt"/>
            </a:endParaRPr>
          </a:p>
        </p:txBody>
      </p:sp>
      <p:sp>
        <p:nvSpPr>
          <p:cNvPr id="11" name="Title 10"/>
          <p:cNvSpPr>
            <a:spLocks noGrp="1"/>
          </p:cNvSpPr>
          <p:nvPr>
            <p:ph type="ctrTitle" idx="4294967295"/>
          </p:nvPr>
        </p:nvSpPr>
        <p:spPr>
          <a:xfrm>
            <a:off x="176270" y="2877220"/>
            <a:ext cx="3007605" cy="563562"/>
          </a:xfrm>
        </p:spPr>
        <p:txBody>
          <a:bodyPr>
            <a:normAutofit/>
          </a:bodyPr>
          <a:lstStyle/>
          <a:p>
            <a:r>
              <a:rPr lang="en-US" b="0" dirty="0" smtClean="0">
                <a:ea typeface="+mn-ea"/>
                <a:cs typeface="+mn-cs"/>
              </a:rPr>
              <a:t> Basic </a:t>
            </a:r>
            <a:r>
              <a:rPr lang="en-US" b="0" dirty="0">
                <a:ea typeface="+mn-ea"/>
                <a:cs typeface="+mn-cs"/>
              </a:rPr>
              <a:t>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5043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28470"/>
          </a:xfrm>
        </p:spPr>
        <p:txBody>
          <a:bodyPr>
            <a:normAutofit fontScale="90000"/>
          </a:bodyPr>
          <a:lstStyle/>
          <a:p>
            <a:r>
              <a:rPr lang="en-US" dirty="0"/>
              <a:t>4.2.1 Building a basic Spring MVC application </a:t>
            </a:r>
            <a:r>
              <a:rPr lang="en-US" dirty="0" smtClean="0"/>
              <a:t>–Handler</a:t>
            </a:r>
            <a:br>
              <a:rPr lang="en-US" dirty="0" smtClean="0"/>
            </a:br>
            <a:r>
              <a:rPr lang="en-US" dirty="0"/>
              <a:t> </a:t>
            </a:r>
            <a:r>
              <a:rPr lang="en-US" dirty="0" smtClean="0"/>
              <a:t>               </a:t>
            </a:r>
            <a:r>
              <a:rPr lang="en-US" dirty="0"/>
              <a:t>Mapping</a:t>
            </a:r>
          </a:p>
        </p:txBody>
      </p:sp>
      <p:sp>
        <p:nvSpPr>
          <p:cNvPr id="6" name="Content Placeholder 5"/>
          <p:cNvSpPr>
            <a:spLocks noGrp="1"/>
          </p:cNvSpPr>
          <p:nvPr>
            <p:ph idx="1"/>
          </p:nvPr>
        </p:nvSpPr>
        <p:spPr>
          <a:xfrm>
            <a:off x="298516" y="1338470"/>
            <a:ext cx="8695359" cy="4800047"/>
          </a:xfrm>
        </p:spPr>
        <p:txBody>
          <a:bodyPr/>
          <a:lstStyle/>
          <a:p>
            <a:endParaRPr lang="en-US" dirty="0" smtClean="0"/>
          </a:p>
          <a:p>
            <a:r>
              <a:rPr lang="en-US" dirty="0" smtClean="0"/>
              <a:t>A </a:t>
            </a:r>
            <a:r>
              <a:rPr lang="en-US" dirty="0"/>
              <a:t>handler mapping is a bean configured in the web </a:t>
            </a:r>
            <a:r>
              <a:rPr lang="en-US" dirty="0" smtClean="0"/>
              <a:t>application</a:t>
            </a:r>
          </a:p>
          <a:p>
            <a:pPr marL="0" indent="0">
              <a:buNone/>
            </a:pPr>
            <a:r>
              <a:rPr lang="en-US" dirty="0"/>
              <a:t> </a:t>
            </a:r>
            <a:r>
              <a:rPr lang="en-US" dirty="0" smtClean="0"/>
              <a:t>   </a:t>
            </a:r>
            <a:r>
              <a:rPr lang="en-US" dirty="0"/>
              <a:t>context that implements the HandlerMapping interface. It is </a:t>
            </a:r>
            <a:endParaRPr lang="en-US" dirty="0" smtClean="0"/>
          </a:p>
          <a:p>
            <a:pPr marL="0" indent="0">
              <a:buNone/>
            </a:pPr>
            <a:r>
              <a:rPr lang="en-US" dirty="0"/>
              <a:t> </a:t>
            </a:r>
            <a:r>
              <a:rPr lang="en-US" dirty="0" smtClean="0"/>
              <a:t>   responsible </a:t>
            </a:r>
            <a:r>
              <a:rPr lang="en-US" dirty="0"/>
              <a:t>for returning an appropriate handler for a </a:t>
            </a:r>
            <a:r>
              <a:rPr lang="en-US" dirty="0" smtClean="0"/>
              <a:t>request.</a:t>
            </a:r>
          </a:p>
          <a:p>
            <a:pPr marL="0" indent="0">
              <a:buNone/>
            </a:pPr>
            <a:endParaRPr lang="en-US" dirty="0"/>
          </a:p>
          <a:p>
            <a:r>
              <a:rPr lang="en-US" dirty="0"/>
              <a:t>Handler mappings usually map a request to a handler </a:t>
            </a:r>
            <a:r>
              <a:rPr lang="en-US" dirty="0" smtClean="0"/>
              <a:t>according</a:t>
            </a:r>
          </a:p>
          <a:p>
            <a:pPr marL="0" indent="0">
              <a:buNone/>
            </a:pPr>
            <a:r>
              <a:rPr lang="en-US" dirty="0"/>
              <a:t> </a:t>
            </a:r>
            <a:r>
              <a:rPr lang="en-US" dirty="0" smtClean="0"/>
              <a:t>   </a:t>
            </a:r>
            <a:r>
              <a:rPr lang="en-US" dirty="0"/>
              <a:t>to the request’s URL. It is an arbitrary Java object that </a:t>
            </a:r>
            <a:r>
              <a:rPr lang="en-US" dirty="0" smtClean="0"/>
              <a:t>can</a:t>
            </a:r>
          </a:p>
          <a:p>
            <a:pPr marL="0" indent="0">
              <a:buNone/>
            </a:pPr>
            <a:r>
              <a:rPr lang="en-US" dirty="0"/>
              <a:t> </a:t>
            </a:r>
            <a:r>
              <a:rPr lang="en-US" dirty="0" smtClean="0"/>
              <a:t>   </a:t>
            </a:r>
            <a:r>
              <a:rPr lang="en-US" dirty="0"/>
              <a:t>handle web requests. </a:t>
            </a:r>
            <a:endParaRPr lang="en-US" dirty="0" smtClean="0"/>
          </a:p>
          <a:p>
            <a:pPr marL="0" indent="0">
              <a:buNone/>
            </a:pPr>
            <a:endParaRPr lang="en-US" dirty="0"/>
          </a:p>
          <a:p>
            <a:r>
              <a:rPr lang="en-US" dirty="0"/>
              <a:t>The most typical handler used in Spring MVC for handling web </a:t>
            </a:r>
            <a:endParaRPr lang="en-US" dirty="0" smtClean="0"/>
          </a:p>
          <a:p>
            <a:pPr marL="0" indent="0">
              <a:buNone/>
            </a:pPr>
            <a:r>
              <a:rPr lang="en-US" dirty="0" smtClean="0"/>
              <a:t>    requests </a:t>
            </a:r>
            <a:r>
              <a:rPr lang="en-US" dirty="0"/>
              <a:t>is a controller.</a:t>
            </a:r>
          </a:p>
          <a:p>
            <a:endParaRPr lang="en-US" dirty="0"/>
          </a:p>
        </p:txBody>
      </p:sp>
    </p:spTree>
    <p:extLst>
      <p:ext uri="{BB962C8B-B14F-4D97-AF65-F5344CB8AC3E}">
        <p14:creationId xmlns:p14="http://schemas.microsoft.com/office/powerpoint/2010/main" val="1383400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54974"/>
          </a:xfrm>
        </p:spPr>
        <p:txBody>
          <a:bodyPr>
            <a:normAutofit fontScale="90000"/>
          </a:bodyPr>
          <a:lstStyle/>
          <a:p>
            <a:r>
              <a:rPr lang="en-US" dirty="0"/>
              <a:t>4.2.1 Building a basic Spring MVC application </a:t>
            </a:r>
            <a:r>
              <a:rPr lang="en-US" dirty="0" smtClean="0"/>
              <a:t>–</a:t>
            </a:r>
            <a:br>
              <a:rPr lang="en-US" dirty="0" smtClean="0"/>
            </a:br>
            <a:r>
              <a:rPr lang="en-US" dirty="0"/>
              <a:t> </a:t>
            </a:r>
            <a:r>
              <a:rPr lang="en-US" dirty="0" smtClean="0"/>
              <a:t>        </a:t>
            </a:r>
            <a:r>
              <a:rPr lang="en-US" dirty="0" err="1" smtClean="0"/>
              <a:t>ModelAndView</a:t>
            </a:r>
            <a:r>
              <a:rPr lang="en-US" dirty="0" smtClean="0"/>
              <a:t> Class</a:t>
            </a:r>
            <a:endParaRPr lang="en-US" dirty="0"/>
          </a:p>
        </p:txBody>
      </p:sp>
      <p:sp>
        <p:nvSpPr>
          <p:cNvPr id="12290" name="Rectangle 3"/>
          <p:cNvSpPr>
            <a:spLocks noGrp="1"/>
          </p:cNvSpPr>
          <p:nvPr>
            <p:ph idx="1"/>
          </p:nvPr>
        </p:nvSpPr>
        <p:spPr>
          <a:xfrm>
            <a:off x="298516" y="1272210"/>
            <a:ext cx="8845484" cy="4866308"/>
          </a:xfrm>
          <a:noFill/>
        </p:spPr>
        <p:txBody>
          <a:bodyPr/>
          <a:lstStyle/>
          <a:p>
            <a:endParaRPr lang="en-US" dirty="0" smtClean="0"/>
          </a:p>
          <a:p>
            <a:r>
              <a:rPr lang="en-US" dirty="0" smtClean="0"/>
              <a:t>This </a:t>
            </a:r>
            <a:r>
              <a:rPr lang="en-US" dirty="0"/>
              <a:t>class fully encapsulates the view and model data that is to </a:t>
            </a:r>
            <a:r>
              <a:rPr lang="en-US" dirty="0" smtClean="0"/>
              <a:t>be</a:t>
            </a:r>
          </a:p>
          <a:p>
            <a:pPr marL="0" indent="0">
              <a:buNone/>
            </a:pPr>
            <a:r>
              <a:rPr lang="en-US" dirty="0"/>
              <a:t> </a:t>
            </a:r>
            <a:r>
              <a:rPr lang="en-US" dirty="0" smtClean="0"/>
              <a:t>   </a:t>
            </a:r>
            <a:r>
              <a:rPr lang="en-US" dirty="0"/>
              <a:t>displayed by the view. </a:t>
            </a:r>
            <a:r>
              <a:rPr lang="en-US" dirty="0" err="1"/>
              <a:t>Eg</a:t>
            </a:r>
            <a:r>
              <a:rPr lang="en-US" dirty="0"/>
              <a:t>:</a:t>
            </a:r>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a:p>
          <a:p>
            <a:pPr lvl="1"/>
            <a:r>
              <a:rPr lang="en-US" dirty="0"/>
              <a:t>Every controller returns a </a:t>
            </a:r>
            <a:r>
              <a:rPr lang="en-US" dirty="0" err="1" smtClean="0"/>
              <a:t>ModelAndView</a:t>
            </a:r>
            <a:endParaRPr lang="en-US" dirty="0" smtClean="0"/>
          </a:p>
          <a:p>
            <a:pPr marL="3572" lvl="1" indent="0">
              <a:buNone/>
            </a:pPr>
            <a:endParaRPr lang="en-US" dirty="0"/>
          </a:p>
          <a:p>
            <a:pPr lvl="1"/>
            <a:r>
              <a:rPr lang="en-US" dirty="0"/>
              <a:t>Views in Spring are addressed by a view name and are resolved by a </a:t>
            </a:r>
            <a:r>
              <a:rPr lang="en-US" dirty="0" smtClean="0"/>
              <a:t>view</a:t>
            </a:r>
          </a:p>
          <a:p>
            <a:pPr marL="3572" lvl="1" indent="0">
              <a:buNone/>
            </a:pPr>
            <a:r>
              <a:rPr lang="en-US" dirty="0"/>
              <a:t> </a:t>
            </a:r>
            <a:r>
              <a:rPr lang="en-US" dirty="0" smtClean="0"/>
              <a:t>  </a:t>
            </a:r>
            <a:r>
              <a:rPr lang="en-US" dirty="0"/>
              <a:t>resolver</a:t>
            </a:r>
          </a:p>
          <a:p>
            <a:endParaRPr lang="en-US" dirty="0"/>
          </a:p>
          <a:p>
            <a:endParaRPr lang="en-US" dirty="0" smtClean="0"/>
          </a:p>
        </p:txBody>
      </p:sp>
      <p:sp>
        <p:nvSpPr>
          <p:cNvPr id="12291" name="AutoShape 4"/>
          <p:cNvSpPr>
            <a:spLocks noChangeArrowheads="1"/>
          </p:cNvSpPr>
          <p:nvPr/>
        </p:nvSpPr>
        <p:spPr bwMode="auto">
          <a:xfrm>
            <a:off x="1038225" y="2354367"/>
            <a:ext cx="7010400" cy="457200"/>
          </a:xfrm>
          <a:prstGeom prst="roundRect">
            <a:avLst>
              <a:gd name="adj" fmla="val 16667"/>
            </a:avLst>
          </a:prstGeom>
          <a:noFill/>
          <a:ln w="19050">
            <a:solidFill>
              <a:schemeClr val="tx1"/>
            </a:solidFill>
            <a:round/>
            <a:headEnd/>
            <a:tailEnd/>
          </a:ln>
        </p:spPr>
        <p:txBody>
          <a:bodyPr wrap="none" anchor="ctr"/>
          <a:lstStyle/>
          <a:p>
            <a:pPr>
              <a:lnSpc>
                <a:spcPct val="135000"/>
              </a:lnSpc>
            </a:pPr>
            <a:r>
              <a:rPr lang="en-US" sz="1600" dirty="0" err="1"/>
              <a:t>ModelAndView</a:t>
            </a:r>
            <a:r>
              <a:rPr lang="en-US" sz="1600" dirty="0"/>
              <a:t>("</a:t>
            </a:r>
            <a:r>
              <a:rPr lang="en-US" sz="1600" dirty="0" err="1"/>
              <a:t>hello","now",now</a:t>
            </a:r>
            <a:r>
              <a:rPr lang="en-US" sz="1600" dirty="0"/>
              <a:t>);</a:t>
            </a:r>
          </a:p>
        </p:txBody>
      </p:sp>
      <p:sp>
        <p:nvSpPr>
          <p:cNvPr id="12292" name="AutoShape 5"/>
          <p:cNvSpPr>
            <a:spLocks noChangeArrowheads="1"/>
          </p:cNvSpPr>
          <p:nvPr/>
        </p:nvSpPr>
        <p:spPr bwMode="auto">
          <a:xfrm>
            <a:off x="923925" y="3061932"/>
            <a:ext cx="7239000" cy="1295400"/>
          </a:xfrm>
          <a:prstGeom prst="roundRect">
            <a:avLst>
              <a:gd name="adj" fmla="val 16667"/>
            </a:avLst>
          </a:prstGeom>
          <a:noFill/>
          <a:ln w="19050">
            <a:solidFill>
              <a:schemeClr val="tx1"/>
            </a:solidFill>
            <a:round/>
            <a:headEnd/>
            <a:tailEnd/>
          </a:ln>
        </p:spPr>
        <p:txBody>
          <a:bodyPr wrap="none" anchor="ctr"/>
          <a:lstStyle/>
          <a:p>
            <a:pPr lvl="1">
              <a:lnSpc>
                <a:spcPct val="135000"/>
              </a:lnSpc>
            </a:pPr>
            <a:r>
              <a:rPr lang="en-US" sz="1600" dirty="0"/>
              <a:t>Map </a:t>
            </a:r>
            <a:r>
              <a:rPr lang="en-US" sz="1600" dirty="0" err="1"/>
              <a:t>myModel</a:t>
            </a:r>
            <a:r>
              <a:rPr lang="en-US" sz="1600" dirty="0"/>
              <a:t> = new </a:t>
            </a:r>
            <a:r>
              <a:rPr lang="en-US" sz="1600" dirty="0" err="1"/>
              <a:t>HashMap</a:t>
            </a:r>
            <a:r>
              <a:rPr lang="en-US" sz="1600" dirty="0"/>
              <a:t>();</a:t>
            </a:r>
          </a:p>
          <a:p>
            <a:pPr lvl="1">
              <a:lnSpc>
                <a:spcPct val="135000"/>
              </a:lnSpc>
            </a:pPr>
            <a:r>
              <a:rPr lang="en-US" sz="1600" dirty="0" err="1"/>
              <a:t>myModel.put</a:t>
            </a:r>
            <a:r>
              <a:rPr lang="en-US" sz="1600" dirty="0"/>
              <a:t>("</a:t>
            </a:r>
            <a:r>
              <a:rPr lang="en-US" sz="1600" dirty="0" err="1"/>
              <a:t>now",now</a:t>
            </a:r>
            <a:r>
              <a:rPr lang="en-US" sz="1600" dirty="0"/>
              <a:t>);</a:t>
            </a:r>
          </a:p>
          <a:p>
            <a:pPr lvl="1">
              <a:lnSpc>
                <a:spcPct val="135000"/>
              </a:lnSpc>
            </a:pPr>
            <a:r>
              <a:rPr lang="en-US" sz="1600" dirty="0" err="1"/>
              <a:t>myModel.put</a:t>
            </a:r>
            <a:r>
              <a:rPr lang="en-US" sz="1600" dirty="0"/>
              <a:t>("products",</a:t>
            </a:r>
            <a:r>
              <a:rPr lang="en-US" sz="1600" dirty="0" err="1"/>
              <a:t>getProductManager</a:t>
            </a:r>
            <a:r>
              <a:rPr lang="en-US" sz="1600" dirty="0"/>
              <a:t>().</a:t>
            </a:r>
            <a:r>
              <a:rPr lang="en-US" sz="1600" dirty="0" err="1"/>
              <a:t>getProducts</a:t>
            </a:r>
            <a:r>
              <a:rPr lang="en-US" sz="1600" dirty="0"/>
              <a:t>());</a:t>
            </a:r>
          </a:p>
          <a:p>
            <a:pPr lvl="1">
              <a:lnSpc>
                <a:spcPct val="135000"/>
              </a:lnSpc>
            </a:pPr>
            <a:r>
              <a:rPr lang="en-US" sz="1600" dirty="0"/>
              <a:t>return new </a:t>
            </a:r>
            <a:r>
              <a:rPr lang="en-US" sz="1600" dirty="0" err="1"/>
              <a:t>ModelAndView</a:t>
            </a:r>
            <a:r>
              <a:rPr lang="en-US" sz="1600" dirty="0"/>
              <a:t>("product","model",</a:t>
            </a:r>
            <a:r>
              <a:rPr lang="en-US" sz="1600" dirty="0" err="1"/>
              <a:t>myModel</a:t>
            </a:r>
            <a:r>
              <a:rPr lang="en-US" sz="1600" dirty="0"/>
              <a:t>);</a:t>
            </a:r>
          </a:p>
        </p:txBody>
      </p:sp>
    </p:spTree>
    <p:extLst>
      <p:ext uri="{BB962C8B-B14F-4D97-AF65-F5344CB8AC3E}">
        <p14:creationId xmlns:p14="http://schemas.microsoft.com/office/powerpoint/2010/main" val="2881092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319090" y="3569600"/>
            <a:ext cx="4419166" cy="2731325"/>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sz="1600" dirty="0">
                <a:latin typeface="Candara"/>
              </a:rPr>
              <a:t>@Controller</a:t>
            </a:r>
          </a:p>
          <a:p>
            <a:pPr>
              <a:lnSpc>
                <a:spcPct val="120000"/>
              </a:lnSpc>
            </a:pPr>
            <a:r>
              <a:rPr lang="en-US" sz="1600" dirty="0">
                <a:latin typeface="Candara"/>
              </a:rPr>
              <a:t>  public class </a:t>
            </a:r>
            <a:r>
              <a:rPr lang="en-US" sz="1600" dirty="0" err="1">
                <a:latin typeface="Candara"/>
              </a:rPr>
              <a:t>HelloController</a:t>
            </a:r>
            <a:r>
              <a:rPr lang="en-US" sz="1600" dirty="0">
                <a:latin typeface="Candara"/>
              </a:rPr>
              <a:t> {</a:t>
            </a:r>
          </a:p>
          <a:p>
            <a:pPr>
              <a:lnSpc>
                <a:spcPct val="120000"/>
              </a:lnSpc>
            </a:pPr>
            <a:r>
              <a:rPr lang="en-US" sz="1600" dirty="0">
                <a:latin typeface="Candara"/>
              </a:rPr>
              <a:t>      @RequestMapping("/</a:t>
            </a:r>
            <a:r>
              <a:rPr lang="en-US" sz="1600" dirty="0" err="1">
                <a:latin typeface="Candara"/>
              </a:rPr>
              <a:t>helloWorld</a:t>
            </a:r>
            <a:r>
              <a:rPr lang="en-US" sz="1600" dirty="0">
                <a:latin typeface="Candara"/>
              </a:rPr>
              <a:t>")</a:t>
            </a:r>
          </a:p>
          <a:p>
            <a:pPr>
              <a:lnSpc>
                <a:spcPct val="120000"/>
              </a:lnSpc>
            </a:pPr>
            <a:r>
              <a:rPr lang="en-US" sz="1600" dirty="0">
                <a:latin typeface="Candara"/>
              </a:rPr>
              <a:t>      public String </a:t>
            </a:r>
            <a:r>
              <a:rPr lang="en-US" sz="1600" dirty="0" err="1">
                <a:latin typeface="Candara"/>
              </a:rPr>
              <a:t>handleMyRequest</a:t>
            </a:r>
            <a:r>
              <a:rPr lang="en-US" sz="1600" dirty="0" smtClean="0">
                <a:latin typeface="Candara"/>
              </a:rPr>
              <a:t>(</a:t>
            </a:r>
          </a:p>
          <a:p>
            <a:pPr>
              <a:lnSpc>
                <a:spcPct val="120000"/>
              </a:lnSpc>
            </a:pPr>
            <a:r>
              <a:rPr lang="en-US" sz="1600" dirty="0">
                <a:latin typeface="Candara"/>
              </a:rPr>
              <a:t> </a:t>
            </a:r>
            <a:r>
              <a:rPr lang="en-US" sz="1600" dirty="0" smtClean="0">
                <a:latin typeface="Candara"/>
              </a:rPr>
              <a:t>               Map&lt;String</a:t>
            </a:r>
            <a:r>
              <a:rPr lang="en-US" sz="1600" dirty="0">
                <a:latin typeface="Candara"/>
              </a:rPr>
              <a:t>, </a:t>
            </a:r>
            <a:r>
              <a:rPr lang="en-US" sz="1600" dirty="0" smtClean="0">
                <a:latin typeface="Candara"/>
              </a:rPr>
              <a:t>Object</a:t>
            </a:r>
            <a:r>
              <a:rPr lang="en-US" sz="1600" dirty="0">
                <a:latin typeface="Candara"/>
              </a:rPr>
              <a:t>&gt; model) {</a:t>
            </a:r>
          </a:p>
          <a:p>
            <a:pPr>
              <a:lnSpc>
                <a:spcPct val="120000"/>
              </a:lnSpc>
            </a:pPr>
            <a:r>
              <a:rPr lang="en-US" sz="1600" dirty="0">
                <a:latin typeface="Candara"/>
              </a:rPr>
              <a:t>       </a:t>
            </a:r>
            <a:r>
              <a:rPr lang="en-US" sz="1600" dirty="0" smtClean="0">
                <a:latin typeface="Candara"/>
              </a:rPr>
              <a:t>String </a:t>
            </a:r>
            <a:r>
              <a:rPr lang="en-US" sz="1600" dirty="0">
                <a:latin typeface="Candara"/>
              </a:rPr>
              <a:t>now = new </a:t>
            </a:r>
            <a:r>
              <a:rPr lang="en-US" sz="1600" dirty="0" err="1">
                <a:latin typeface="Candara"/>
              </a:rPr>
              <a:t>java.util.Date</a:t>
            </a:r>
            <a:r>
              <a:rPr lang="en-US" sz="1600" dirty="0">
                <a:latin typeface="Candara"/>
              </a:rPr>
              <a:t>().</a:t>
            </a:r>
            <a:r>
              <a:rPr lang="en-US" sz="1600" dirty="0" err="1">
                <a:latin typeface="Candara"/>
              </a:rPr>
              <a:t>toString</a:t>
            </a:r>
            <a:r>
              <a:rPr lang="en-US" sz="1600" dirty="0">
                <a:latin typeface="Candara"/>
              </a:rPr>
              <a:t>();</a:t>
            </a:r>
          </a:p>
          <a:p>
            <a:pPr>
              <a:lnSpc>
                <a:spcPct val="120000"/>
              </a:lnSpc>
            </a:pPr>
            <a:r>
              <a:rPr lang="en-US" sz="1600" dirty="0">
                <a:latin typeface="Candara"/>
              </a:rPr>
              <a:t>        </a:t>
            </a:r>
            <a:r>
              <a:rPr lang="en-US" sz="1600" dirty="0" err="1" smtClean="0">
                <a:latin typeface="Candara"/>
              </a:rPr>
              <a:t>model.put</a:t>
            </a:r>
            <a:r>
              <a:rPr lang="en-US" sz="1600" dirty="0">
                <a:latin typeface="Candara"/>
              </a:rPr>
              <a:t>("now", now);</a:t>
            </a:r>
          </a:p>
          <a:p>
            <a:pPr>
              <a:lnSpc>
                <a:spcPct val="120000"/>
              </a:lnSpc>
            </a:pPr>
            <a:r>
              <a:rPr lang="en-US" sz="1600" dirty="0">
                <a:latin typeface="Candara"/>
              </a:rPr>
              <a:t>        </a:t>
            </a:r>
            <a:r>
              <a:rPr lang="en-US" sz="1600" dirty="0" smtClean="0">
                <a:latin typeface="Candara"/>
              </a:rPr>
              <a:t>return </a:t>
            </a:r>
            <a:r>
              <a:rPr lang="en-US" sz="1600" dirty="0">
                <a:latin typeface="Candara"/>
              </a:rPr>
              <a:t>"hello";  </a:t>
            </a:r>
          </a:p>
          <a:p>
            <a:pPr>
              <a:lnSpc>
                <a:spcPct val="120000"/>
              </a:lnSpc>
            </a:pPr>
            <a:r>
              <a:rPr lang="en-US" sz="1600" dirty="0">
                <a:latin typeface="Candara"/>
              </a:rPr>
              <a:t>}}</a:t>
            </a:r>
          </a:p>
        </p:txBody>
      </p:sp>
      <p:sp>
        <p:nvSpPr>
          <p:cNvPr id="7" name="AutoShape 5"/>
          <p:cNvSpPr>
            <a:spLocks noChangeArrowheads="1"/>
          </p:cNvSpPr>
          <p:nvPr/>
        </p:nvSpPr>
        <p:spPr bwMode="auto">
          <a:xfrm>
            <a:off x="4820144" y="3399990"/>
            <a:ext cx="4168239" cy="2905857"/>
          </a:xfrm>
          <a:prstGeom prst="roundRect">
            <a:avLst>
              <a:gd name="adj" fmla="val 16667"/>
            </a:avLst>
          </a:prstGeom>
          <a:noFill/>
          <a:ln w="19050" algn="ctr">
            <a:solidFill>
              <a:srgbClr val="EE8E00"/>
            </a:solidFill>
            <a:round/>
            <a:headEnd/>
            <a:tailEnd/>
          </a:ln>
        </p:spPr>
        <p:txBody>
          <a:bodyPr wrap="none" anchor="ctr"/>
          <a:lstStyle/>
          <a:p>
            <a:pPr>
              <a:lnSpc>
                <a:spcPct val="120000"/>
              </a:lnSpc>
            </a:pPr>
            <a:endParaRPr lang="en-US" sz="1400" dirty="0" smtClean="0">
              <a:latin typeface="+mj-lt"/>
            </a:endParaRPr>
          </a:p>
          <a:p>
            <a:pPr>
              <a:lnSpc>
                <a:spcPct val="120000"/>
              </a:lnSpc>
            </a:pPr>
            <a:r>
              <a:rPr lang="en-US" sz="1400" dirty="0" smtClean="0">
                <a:latin typeface="+mj-lt"/>
              </a:rPr>
              <a:t>@</a:t>
            </a:r>
            <a:r>
              <a:rPr lang="en-US" sz="1400" dirty="0">
                <a:latin typeface="+mj-lt"/>
              </a:rPr>
              <a:t>Controller</a:t>
            </a:r>
          </a:p>
          <a:p>
            <a:pPr>
              <a:lnSpc>
                <a:spcPct val="120000"/>
              </a:lnSpc>
            </a:pPr>
            <a:r>
              <a:rPr lang="en-US" sz="1400" dirty="0">
                <a:latin typeface="+mj-lt"/>
              </a:rPr>
              <a:t>  public class </a:t>
            </a:r>
            <a:r>
              <a:rPr lang="en-US" sz="1400" dirty="0" err="1">
                <a:latin typeface="+mj-lt"/>
              </a:rPr>
              <a:t>HelloController</a:t>
            </a:r>
            <a:r>
              <a:rPr lang="en-US" sz="1400" dirty="0">
                <a:latin typeface="+mj-lt"/>
              </a:rPr>
              <a:t> {</a:t>
            </a:r>
          </a:p>
          <a:p>
            <a:pPr>
              <a:lnSpc>
                <a:spcPct val="120000"/>
              </a:lnSpc>
            </a:pPr>
            <a:r>
              <a:rPr lang="en-US" sz="1400" dirty="0">
                <a:latin typeface="+mj-lt"/>
              </a:rPr>
              <a:t>      @RequestMapping("/</a:t>
            </a:r>
            <a:r>
              <a:rPr lang="en-US" sz="1400" dirty="0" err="1">
                <a:latin typeface="+mj-lt"/>
              </a:rPr>
              <a:t>helloWorld</a:t>
            </a:r>
            <a:r>
              <a:rPr lang="en-US" sz="1400" dirty="0">
                <a:latin typeface="+mj-lt"/>
              </a:rPr>
              <a:t>")</a:t>
            </a:r>
          </a:p>
          <a:p>
            <a:pPr>
              <a:lnSpc>
                <a:spcPct val="120000"/>
              </a:lnSpc>
            </a:pPr>
            <a:r>
              <a:rPr lang="en-US" sz="1400" dirty="0">
                <a:latin typeface="+mj-lt"/>
              </a:rPr>
              <a:t>public </a:t>
            </a:r>
            <a:r>
              <a:rPr lang="en-US" sz="1400" dirty="0" err="1">
                <a:latin typeface="+mj-lt"/>
              </a:rPr>
              <a:t>ModelAndView</a:t>
            </a:r>
            <a:r>
              <a:rPr lang="en-US" sz="1400" dirty="0">
                <a:latin typeface="+mj-lt"/>
              </a:rPr>
              <a:t> </a:t>
            </a:r>
            <a:r>
              <a:rPr lang="en-US" sz="1400" dirty="0" err="1">
                <a:latin typeface="+mj-lt"/>
              </a:rPr>
              <a:t>handleRequest</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err="1" smtClean="0">
                <a:latin typeface="+mj-lt"/>
              </a:rPr>
              <a:t>HttpServletRequest</a:t>
            </a:r>
            <a:r>
              <a:rPr lang="en-US" sz="1400" dirty="0" smtClean="0">
                <a:latin typeface="+mj-lt"/>
              </a:rPr>
              <a:t> </a:t>
            </a:r>
            <a:r>
              <a:rPr lang="en-US" sz="1400" dirty="0">
                <a:latin typeface="+mj-lt"/>
              </a:rPr>
              <a:t>request,</a:t>
            </a:r>
          </a:p>
          <a:p>
            <a:pPr>
              <a:lnSpc>
                <a:spcPct val="120000"/>
              </a:lnSpc>
            </a:pPr>
            <a:r>
              <a:rPr lang="en-US" sz="1400" dirty="0">
                <a:latin typeface="+mj-lt"/>
              </a:rPr>
              <a:t>        </a:t>
            </a:r>
            <a:r>
              <a:rPr lang="en-US" sz="1400" dirty="0" smtClean="0">
                <a:latin typeface="+mj-lt"/>
              </a:rPr>
              <a:t> </a:t>
            </a:r>
            <a:r>
              <a:rPr lang="en-US" sz="1400" dirty="0" err="1">
                <a:latin typeface="+mj-lt"/>
              </a:rPr>
              <a:t>HttpServletResponse</a:t>
            </a:r>
            <a:r>
              <a:rPr lang="en-US" sz="1400" dirty="0">
                <a:latin typeface="+mj-lt"/>
              </a:rPr>
              <a:t> response) </a:t>
            </a:r>
            <a:endParaRPr lang="en-US" sz="1400" dirty="0" smtClean="0">
              <a:latin typeface="+mj-lt"/>
            </a:endParaRPr>
          </a:p>
          <a:p>
            <a:pPr>
              <a:lnSpc>
                <a:spcPct val="120000"/>
              </a:lnSpc>
            </a:pPr>
            <a:r>
              <a:rPr lang="en-US" sz="1400" dirty="0">
                <a:latin typeface="+mj-lt"/>
              </a:rPr>
              <a:t> </a:t>
            </a:r>
            <a:r>
              <a:rPr lang="en-US" sz="1400" dirty="0" smtClean="0">
                <a:latin typeface="+mj-lt"/>
              </a:rPr>
              <a:t>         throws </a:t>
            </a:r>
            <a:r>
              <a:rPr lang="en-US" sz="1400" dirty="0">
                <a:latin typeface="+mj-lt"/>
              </a:rPr>
              <a:t>….. {</a:t>
            </a:r>
          </a:p>
          <a:p>
            <a:pPr>
              <a:lnSpc>
                <a:spcPct val="120000"/>
              </a:lnSpc>
            </a:pPr>
            <a:r>
              <a:rPr lang="en-US" sz="1400" dirty="0">
                <a:latin typeface="+mj-lt"/>
              </a:rPr>
              <a:t>   </a:t>
            </a:r>
            <a:r>
              <a:rPr lang="en-US" sz="1400" dirty="0" smtClean="0">
                <a:latin typeface="+mj-lt"/>
              </a:rPr>
              <a:t>String </a:t>
            </a:r>
            <a:r>
              <a:rPr lang="en-US" sz="1400" dirty="0">
                <a:latin typeface="+mj-lt"/>
              </a:rPr>
              <a:t>now = new </a:t>
            </a:r>
            <a:r>
              <a:rPr lang="en-US" sz="1400" dirty="0" err="1">
                <a:latin typeface="+mj-lt"/>
              </a:rPr>
              <a:t>java.util.Date</a:t>
            </a:r>
            <a:r>
              <a:rPr lang="en-US" sz="1400" dirty="0">
                <a:latin typeface="+mj-lt"/>
              </a:rPr>
              <a:t>().</a:t>
            </a:r>
            <a:r>
              <a:rPr lang="en-US" sz="1400" dirty="0" err="1">
                <a:latin typeface="+mj-lt"/>
              </a:rPr>
              <a:t>toString</a:t>
            </a:r>
            <a:r>
              <a:rPr lang="en-US" sz="1400" dirty="0">
                <a:latin typeface="+mj-lt"/>
              </a:rPr>
              <a:t>();</a:t>
            </a:r>
          </a:p>
          <a:p>
            <a:pPr>
              <a:lnSpc>
                <a:spcPct val="120000"/>
              </a:lnSpc>
            </a:pPr>
            <a:r>
              <a:rPr lang="en-US" sz="1400" dirty="0" smtClean="0">
                <a:latin typeface="+mj-lt"/>
              </a:rPr>
              <a:t> </a:t>
            </a:r>
            <a:r>
              <a:rPr lang="en-US" sz="1400" dirty="0">
                <a:latin typeface="+mj-lt"/>
              </a:rPr>
              <a:t>return new </a:t>
            </a:r>
            <a:r>
              <a:rPr lang="en-US" sz="1400" dirty="0" err="1">
                <a:latin typeface="+mj-lt"/>
              </a:rPr>
              <a:t>ModelAndView</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a:latin typeface="+mj-lt"/>
              </a:rPr>
              <a:t>hello", "now", </a:t>
            </a:r>
            <a:r>
              <a:rPr lang="en-US" sz="1400" dirty="0" smtClean="0">
                <a:latin typeface="+mj-lt"/>
              </a:rPr>
              <a:t>now  );</a:t>
            </a:r>
            <a:endParaRPr lang="en-US" sz="1400" dirty="0">
              <a:latin typeface="+mj-lt"/>
            </a:endParaRPr>
          </a:p>
          <a:p>
            <a:pPr>
              <a:lnSpc>
                <a:spcPct val="120000"/>
              </a:lnSpc>
            </a:pPr>
            <a:r>
              <a:rPr lang="en-US" sz="1400" dirty="0">
                <a:latin typeface="+mj-lt"/>
              </a:rPr>
              <a:t>      }}</a:t>
            </a:r>
          </a:p>
          <a:p>
            <a:pPr>
              <a:lnSpc>
                <a:spcPct val="120000"/>
              </a:lnSpc>
            </a:pPr>
            <a:endParaRPr lang="en-US" sz="1400" dirty="0">
              <a:latin typeface="+mj-lt"/>
            </a:endParaRPr>
          </a:p>
        </p:txBody>
      </p:sp>
      <p:sp>
        <p:nvSpPr>
          <p:cNvPr id="4" name="Title 3"/>
          <p:cNvSpPr>
            <a:spLocks noGrp="1"/>
          </p:cNvSpPr>
          <p:nvPr>
            <p:ph type="title"/>
          </p:nvPr>
        </p:nvSpPr>
        <p:spPr>
          <a:xfrm>
            <a:off x="309801" y="418452"/>
            <a:ext cx="8312649" cy="641722"/>
          </a:xfrm>
        </p:spPr>
        <p:txBody>
          <a:bodyPr>
            <a:normAutofit fontScale="90000"/>
          </a:bodyPr>
          <a:lstStyle/>
          <a:p>
            <a:r>
              <a:rPr lang="en-US" dirty="0"/>
              <a:t>4.2.1 Building a basic Spring MVC application </a:t>
            </a:r>
            <a:r>
              <a:rPr lang="en-US" dirty="0" smtClean="0"/>
              <a:t>-   </a:t>
            </a:r>
            <a:br>
              <a:rPr lang="en-US" dirty="0" smtClean="0"/>
            </a:br>
            <a:r>
              <a:rPr lang="en-US" dirty="0"/>
              <a:t> </a:t>
            </a:r>
            <a:r>
              <a:rPr lang="en-US" dirty="0" smtClean="0"/>
              <a:t>                                                             </a:t>
            </a:r>
            <a:r>
              <a:rPr lang="en-US" dirty="0" err="1" smtClean="0"/>
              <a:t>ModelAndView</a:t>
            </a:r>
            <a:endParaRPr lang="en-US" dirty="0"/>
          </a:p>
        </p:txBody>
      </p:sp>
      <p:sp>
        <p:nvSpPr>
          <p:cNvPr id="8" name="Content Placeholder 7"/>
          <p:cNvSpPr>
            <a:spLocks noGrp="1"/>
          </p:cNvSpPr>
          <p:nvPr>
            <p:ph idx="1"/>
          </p:nvPr>
        </p:nvSpPr>
        <p:spPr>
          <a:xfrm>
            <a:off x="298516" y="1060174"/>
            <a:ext cx="8736302" cy="3006857"/>
          </a:xfrm>
        </p:spPr>
        <p:txBody>
          <a:bodyPr/>
          <a:lstStyle/>
          <a:p>
            <a:endParaRPr lang="en-US" sz="2000" dirty="0" smtClean="0"/>
          </a:p>
          <a:p>
            <a:r>
              <a:rPr lang="en-US" sz="2000" dirty="0" smtClean="0"/>
              <a:t>After </a:t>
            </a:r>
            <a:r>
              <a:rPr lang="en-US" sz="2000" dirty="0"/>
              <a:t>a controller has finished handling the request, it returns a </a:t>
            </a:r>
            <a:endParaRPr lang="en-US" sz="2000" dirty="0" smtClean="0"/>
          </a:p>
          <a:p>
            <a:pPr marL="0" indent="0">
              <a:buNone/>
            </a:pPr>
            <a:r>
              <a:rPr lang="en-US" dirty="0"/>
              <a:t> </a:t>
            </a:r>
            <a:r>
              <a:rPr lang="en-US" dirty="0" smtClean="0"/>
              <a:t>  </a:t>
            </a:r>
            <a:r>
              <a:rPr lang="en-US" sz="2000" dirty="0" smtClean="0"/>
              <a:t>model </a:t>
            </a:r>
            <a:r>
              <a:rPr lang="en-US" sz="2000" dirty="0"/>
              <a:t>and a view name, or sometimes a view object, to </a:t>
            </a:r>
            <a:endParaRPr lang="en-US" sz="2000" dirty="0" smtClean="0"/>
          </a:p>
          <a:p>
            <a:pPr marL="0" indent="0">
              <a:buNone/>
            </a:pPr>
            <a:r>
              <a:rPr lang="en-US" dirty="0"/>
              <a:t> </a:t>
            </a:r>
            <a:r>
              <a:rPr lang="en-US" dirty="0" smtClean="0"/>
              <a:t>   </a:t>
            </a:r>
            <a:r>
              <a:rPr lang="en-US" sz="2000" dirty="0" smtClean="0"/>
              <a:t>DispatcherServlet</a:t>
            </a:r>
            <a:r>
              <a:rPr lang="en-US" sz="2000" dirty="0"/>
              <a:t>.</a:t>
            </a:r>
          </a:p>
          <a:p>
            <a:r>
              <a:rPr lang="en-US" sz="2000" dirty="0"/>
              <a:t>The model contains the attributes that the controller wants to </a:t>
            </a:r>
            <a:endParaRPr lang="en-US" sz="2000" dirty="0" smtClean="0"/>
          </a:p>
          <a:p>
            <a:pPr marL="0" indent="0">
              <a:buNone/>
            </a:pPr>
            <a:r>
              <a:rPr lang="en-US" dirty="0"/>
              <a:t> </a:t>
            </a:r>
            <a:r>
              <a:rPr lang="en-US" dirty="0" smtClean="0"/>
              <a:t>   </a:t>
            </a:r>
            <a:r>
              <a:rPr lang="en-US" sz="2000" dirty="0" smtClean="0"/>
              <a:t>pass </a:t>
            </a:r>
            <a:r>
              <a:rPr lang="en-US" sz="2000" dirty="0"/>
              <a:t>to the view for display.</a:t>
            </a:r>
          </a:p>
          <a:p>
            <a:r>
              <a:rPr lang="en-US" sz="2000" dirty="0"/>
              <a:t>If a view name is returned, it will be resolved into a view object </a:t>
            </a:r>
            <a:endParaRPr lang="en-US" sz="2000" dirty="0" smtClean="0"/>
          </a:p>
          <a:p>
            <a:pPr marL="0" indent="0">
              <a:buNone/>
            </a:pPr>
            <a:r>
              <a:rPr lang="en-US" dirty="0"/>
              <a:t> </a:t>
            </a:r>
            <a:r>
              <a:rPr lang="en-US" dirty="0" smtClean="0"/>
              <a:t>   </a:t>
            </a:r>
            <a:r>
              <a:rPr lang="en-US" sz="2000" dirty="0" smtClean="0"/>
              <a:t>for </a:t>
            </a:r>
            <a:r>
              <a:rPr lang="en-US" sz="2000" dirty="0"/>
              <a:t>rendering. The basic class that binds a model and a view is </a:t>
            </a:r>
            <a:endParaRPr lang="en-US" sz="2000" dirty="0" smtClean="0"/>
          </a:p>
          <a:p>
            <a:pPr marL="0" indent="0">
              <a:buNone/>
            </a:pPr>
            <a:r>
              <a:rPr lang="en-US" dirty="0"/>
              <a:t> </a:t>
            </a:r>
            <a:r>
              <a:rPr lang="en-US" dirty="0" smtClean="0"/>
              <a:t>   </a:t>
            </a:r>
            <a:r>
              <a:rPr lang="en-US" sz="2000" dirty="0" err="1" smtClean="0"/>
              <a:t>ModelAndView</a:t>
            </a:r>
            <a:r>
              <a:rPr lang="en-US" sz="2000" dirty="0"/>
              <a:t>.</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72892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516" y="405200"/>
            <a:ext cx="8312649" cy="760991"/>
          </a:xfrm>
        </p:spPr>
        <p:txBody>
          <a:bodyPr>
            <a:normAutofit/>
          </a:bodyPr>
          <a:lstStyle/>
          <a:p>
            <a:r>
              <a:rPr lang="en-US" dirty="0"/>
              <a:t>4.2.1 Building a basic Spring MVC application </a:t>
            </a:r>
            <a:r>
              <a:rPr lang="en-US" dirty="0" smtClean="0"/>
              <a:t>-</a:t>
            </a:r>
            <a:br>
              <a:rPr lang="en-US" dirty="0" smtClean="0"/>
            </a:br>
            <a:r>
              <a:rPr lang="en-US" dirty="0"/>
              <a:t> </a:t>
            </a:r>
            <a:r>
              <a:rPr lang="en-US" dirty="0" smtClean="0"/>
              <a:t>                                                       ViewResolver</a:t>
            </a:r>
            <a:endParaRPr lang="en-US" dirty="0"/>
          </a:p>
        </p:txBody>
      </p:sp>
      <p:sp>
        <p:nvSpPr>
          <p:cNvPr id="6" name="Content Placeholder 5"/>
          <p:cNvSpPr>
            <a:spLocks noGrp="1"/>
          </p:cNvSpPr>
          <p:nvPr>
            <p:ph idx="1"/>
          </p:nvPr>
        </p:nvSpPr>
        <p:spPr/>
        <p:txBody>
          <a:bodyPr/>
          <a:lstStyle/>
          <a:p>
            <a:endParaRPr lang="en-US" dirty="0" smtClean="0"/>
          </a:p>
          <a:p>
            <a:r>
              <a:rPr lang="en-US" dirty="0" smtClean="0"/>
              <a:t>When </a:t>
            </a:r>
            <a:r>
              <a:rPr lang="en-US" dirty="0"/>
              <a:t>DispatcherServlet receives a model and a view name, it </a:t>
            </a:r>
            <a:r>
              <a:rPr lang="en-US" dirty="0" smtClean="0"/>
              <a:t>will</a:t>
            </a:r>
          </a:p>
          <a:p>
            <a:pPr marL="0" indent="0">
              <a:buNone/>
            </a:pPr>
            <a:r>
              <a:rPr lang="en-US" dirty="0" smtClean="0"/>
              <a:t>    </a:t>
            </a:r>
            <a:r>
              <a:rPr lang="en-US" dirty="0"/>
              <a:t>resolve the logical view name into a view object for rendering.</a:t>
            </a:r>
          </a:p>
          <a:p>
            <a:endParaRPr lang="en-US" dirty="0"/>
          </a:p>
          <a:p>
            <a:r>
              <a:rPr lang="en-US" dirty="0"/>
              <a:t>DispatcherServlet resolves views from one or more view </a:t>
            </a:r>
            <a:endParaRPr lang="en-US" dirty="0" smtClean="0"/>
          </a:p>
          <a:p>
            <a:pPr marL="0" indent="0">
              <a:buNone/>
            </a:pPr>
            <a:r>
              <a:rPr lang="en-US" dirty="0"/>
              <a:t> </a:t>
            </a:r>
            <a:r>
              <a:rPr lang="en-US" dirty="0" smtClean="0"/>
              <a:t>   resolvers</a:t>
            </a:r>
            <a:r>
              <a:rPr lang="en-US" dirty="0"/>
              <a:t>.</a:t>
            </a:r>
          </a:p>
          <a:p>
            <a:endParaRPr lang="en-US" dirty="0"/>
          </a:p>
          <a:p>
            <a:r>
              <a:rPr lang="en-US" dirty="0"/>
              <a:t>A view resolver is a bean configured in the web application </a:t>
            </a:r>
            <a:endParaRPr lang="en-US" dirty="0" smtClean="0"/>
          </a:p>
          <a:p>
            <a:pPr marL="0" indent="0">
              <a:buNone/>
            </a:pPr>
            <a:r>
              <a:rPr lang="en-US" dirty="0" smtClean="0"/>
              <a:t>   context </a:t>
            </a:r>
            <a:r>
              <a:rPr lang="en-US" dirty="0"/>
              <a:t>that implements the ViewResolver interface. </a:t>
            </a:r>
          </a:p>
          <a:p>
            <a:endParaRPr lang="en-US" dirty="0"/>
          </a:p>
          <a:p>
            <a:r>
              <a:rPr lang="en-US" dirty="0"/>
              <a:t>Its responsibility is to return a view object for a logical view </a:t>
            </a:r>
            <a:endParaRPr lang="en-US" dirty="0" smtClean="0"/>
          </a:p>
          <a:p>
            <a:pPr marL="0" indent="0">
              <a:buNone/>
            </a:pPr>
            <a:r>
              <a:rPr lang="en-US" dirty="0"/>
              <a:t> </a:t>
            </a:r>
            <a:r>
              <a:rPr lang="en-US" dirty="0" smtClean="0"/>
              <a:t>   name</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8148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7496"/>
          </a:xfrm>
        </p:spPr>
        <p:txBody>
          <a:bodyPr>
            <a:normAutofit/>
          </a:bodyPr>
          <a:lstStyle/>
          <a:p>
            <a:r>
              <a:rPr lang="en-US" dirty="0"/>
              <a:t>4.2.1 Building a basic Spring MVC application </a:t>
            </a:r>
            <a:r>
              <a:rPr lang="en-US" dirty="0" smtClean="0"/>
              <a:t>-  </a:t>
            </a:r>
            <a:br>
              <a:rPr lang="en-US" dirty="0" smtClean="0"/>
            </a:br>
            <a:r>
              <a:rPr lang="en-US" dirty="0"/>
              <a:t> </a:t>
            </a:r>
            <a:r>
              <a:rPr lang="en-US" dirty="0" smtClean="0"/>
              <a:t>        Resolving Views: </a:t>
            </a:r>
            <a:r>
              <a:rPr lang="en-US" dirty="0"/>
              <a:t>The </a:t>
            </a:r>
            <a:r>
              <a:rPr lang="en-US" dirty="0" smtClean="0"/>
              <a:t>ViewResolver</a:t>
            </a:r>
            <a:endParaRPr lang="en-US" dirty="0"/>
          </a:p>
        </p:txBody>
      </p:sp>
      <p:graphicFrame>
        <p:nvGraphicFramePr>
          <p:cNvPr id="828450" name="Group 34"/>
          <p:cNvGraphicFramePr>
            <a:graphicFrameLocks noGrp="1"/>
          </p:cNvGraphicFramePr>
          <p:nvPr>
            <p:ph idx="1"/>
            <p:extLst>
              <p:ext uri="{D42A27DB-BD31-4B8C-83A1-F6EECF244321}">
                <p14:modId xmlns:p14="http://schemas.microsoft.com/office/powerpoint/2010/main" val="2384893207"/>
              </p:ext>
            </p:extLst>
          </p:nvPr>
        </p:nvGraphicFramePr>
        <p:xfrm>
          <a:off x="298450" y="1631905"/>
          <a:ext cx="8654481" cy="4648202"/>
        </p:xfrm>
        <a:graphic>
          <a:graphicData uri="http://schemas.openxmlformats.org/drawingml/2006/table">
            <a:tbl>
              <a:tblPr/>
              <a:tblGrid>
                <a:gridCol w="3099843"/>
                <a:gridCol w="5554638"/>
              </a:tblGrid>
              <a:tr h="442913">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n-lt"/>
                        </a:rPr>
                        <a:t>View resolver</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n-lt"/>
                        </a:rPr>
                        <a:t>How it works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2393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InternalResourceViewResolver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logical view names into View objects that are rendered using template file resources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9538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BeanNameViewResolver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Looks up implementations of the View interface as beans in the Spring context, assuming that the bean name is the logical view name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39800">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ResourceBundleViewResolver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Uses a resource bundle that maps logical view names to implementations of the View interface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46163">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XmlViewResolver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View beans from an XML file that is defined separately from the application context definition files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662534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6389" name="Rectangle 78"/>
          <p:cNvSpPr>
            <a:spLocks noGrp="1"/>
          </p:cNvSpPr>
          <p:nvPr>
            <p:ph idx="1"/>
          </p:nvPr>
        </p:nvSpPr>
        <p:spPr/>
        <p:txBody>
          <a:bodyPr/>
          <a:lstStyle/>
          <a:p>
            <a:r>
              <a:rPr lang="en-US" dirty="0"/>
              <a:t>Refer DemoMVC_1</a:t>
            </a:r>
          </a:p>
          <a:p>
            <a:pPr marL="0" indent="0">
              <a:buNone/>
            </a:pPr>
            <a:endParaRPr lang="en-US" dirty="0" smtClean="0"/>
          </a:p>
        </p:txBody>
      </p:sp>
      <p:pic>
        <p:nvPicPr>
          <p:cNvPr id="16460" name="Picture 76"/>
          <p:cNvPicPr>
            <a:picLocks noChangeAspect="1" noChangeArrowheads="1"/>
          </p:cNvPicPr>
          <p:nvPr/>
        </p:nvPicPr>
        <p:blipFill>
          <a:blip r:embed="rId3" cstate="print"/>
          <a:srcRect/>
          <a:stretch>
            <a:fillRect/>
          </a:stretch>
        </p:blipFill>
        <p:spPr bwMode="auto">
          <a:xfrm>
            <a:off x="405238" y="2763078"/>
            <a:ext cx="6253321" cy="2668723"/>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1356294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293688" y="1353561"/>
            <a:ext cx="8305800" cy="2909455"/>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LoginFormController</a:t>
            </a:r>
            <a:r>
              <a:rPr lang="en-US" sz="1600" dirty="0"/>
              <a:t> {</a:t>
            </a:r>
          </a:p>
          <a:p>
            <a:r>
              <a:rPr lang="en-US" sz="1600" dirty="0"/>
              <a:t>   @</a:t>
            </a:r>
            <a:r>
              <a:rPr lang="en-US" sz="1600" dirty="0" err="1"/>
              <a:t>RequestMapping</a:t>
            </a:r>
            <a:r>
              <a:rPr lang="en-US" sz="1600" dirty="0"/>
              <a:t>(value = "/login",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onSubmit</a:t>
            </a:r>
            <a:r>
              <a:rPr lang="en-US" sz="1600" dirty="0"/>
              <a:t>(@RequestParam("username") String username,</a:t>
            </a:r>
          </a:p>
          <a:p>
            <a:r>
              <a:rPr lang="en-US" sz="1600" dirty="0"/>
              <a:t>                                @RequestParam("password") String password, Model model) {</a:t>
            </a:r>
          </a:p>
          <a:p>
            <a:endParaRPr lang="en-US" sz="1600" dirty="0"/>
          </a:p>
          <a:p>
            <a:r>
              <a:rPr lang="en-US" sz="1600" dirty="0"/>
              <a:t>        </a:t>
            </a:r>
            <a:r>
              <a:rPr lang="en-US" sz="1600" dirty="0" err="1"/>
              <a:t>model.addAttribute</a:t>
            </a:r>
            <a:r>
              <a:rPr lang="en-US" sz="1600" dirty="0"/>
              <a:t>("username", username);</a:t>
            </a:r>
          </a:p>
          <a:p>
            <a:r>
              <a:rPr lang="en-US" sz="1600" b="1" dirty="0"/>
              <a:t>        if</a:t>
            </a:r>
            <a:r>
              <a:rPr lang="en-US" sz="1600" dirty="0"/>
              <a:t> (</a:t>
            </a:r>
            <a:r>
              <a:rPr lang="en-US" sz="1600" dirty="0" err="1"/>
              <a:t>username.equals</a:t>
            </a:r>
            <a:r>
              <a:rPr lang="en-US" sz="1600" dirty="0"/>
              <a:t>("</a:t>
            </a:r>
            <a:r>
              <a:rPr lang="en-US" sz="1600" dirty="0" err="1"/>
              <a:t>majrul</a:t>
            </a:r>
            <a:r>
              <a:rPr lang="en-US" sz="1600" dirty="0"/>
              <a:t>") &amp;&amp; </a:t>
            </a:r>
            <a:r>
              <a:rPr lang="en-US" sz="1600" dirty="0" err="1"/>
              <a:t>password.equals</a:t>
            </a:r>
            <a:r>
              <a:rPr lang="en-US" sz="1600" dirty="0"/>
              <a:t>("majrul123"))</a:t>
            </a:r>
          </a:p>
          <a:p>
            <a:r>
              <a:rPr lang="en-US" sz="1600" b="1" dirty="0"/>
              <a:t>                return</a:t>
            </a:r>
            <a:r>
              <a:rPr lang="en-US" sz="1600" dirty="0"/>
              <a:t> "success";</a:t>
            </a:r>
          </a:p>
          <a:p>
            <a:r>
              <a:rPr lang="en-US" sz="1600" b="1" dirty="0"/>
              <a:t>        else  return</a:t>
            </a:r>
            <a:r>
              <a:rPr lang="en-US" sz="1600" dirty="0"/>
              <a:t> "failure";</a:t>
            </a:r>
          </a:p>
          <a:p>
            <a:r>
              <a:rPr lang="en-US" sz="1600" dirty="0"/>
              <a:t>} } </a:t>
            </a:r>
          </a:p>
        </p:txBody>
      </p:sp>
      <p:grpSp>
        <p:nvGrpSpPr>
          <p:cNvPr id="5" name="Group 4"/>
          <p:cNvGrpSpPr/>
          <p:nvPr/>
        </p:nvGrpSpPr>
        <p:grpSpPr>
          <a:xfrm>
            <a:off x="645140" y="4512046"/>
            <a:ext cx="8077200" cy="1676400"/>
            <a:chOff x="522308" y="4498398"/>
            <a:chExt cx="8077200" cy="1676400"/>
          </a:xfrm>
        </p:grpSpPr>
        <p:pic>
          <p:nvPicPr>
            <p:cNvPr id="17412" name="Picture 4"/>
            <p:cNvPicPr>
              <a:picLocks noChangeAspect="1" noChangeArrowheads="1"/>
            </p:cNvPicPr>
            <p:nvPr/>
          </p:nvPicPr>
          <p:blipFill>
            <a:blip r:embed="rId3" cstate="print"/>
            <a:srcRect/>
            <a:stretch>
              <a:fillRect/>
            </a:stretch>
          </p:blipFill>
          <p:spPr bwMode="auto">
            <a:xfrm>
              <a:off x="522308" y="4498398"/>
              <a:ext cx="6705600" cy="1676400"/>
            </a:xfrm>
            <a:prstGeom prst="rect">
              <a:avLst/>
            </a:prstGeom>
            <a:noFill/>
            <a:ln w="9525">
              <a:noFill/>
              <a:miter lim="800000"/>
              <a:headEnd/>
              <a:tailEnd/>
            </a:ln>
          </p:spPr>
        </p:pic>
        <p:sp>
          <p:nvSpPr>
            <p:cNvPr id="17413" name="AutoShape 5"/>
            <p:cNvSpPr>
              <a:spLocks noChangeArrowheads="1"/>
            </p:cNvSpPr>
            <p:nvPr/>
          </p:nvSpPr>
          <p:spPr bwMode="auto">
            <a:xfrm>
              <a:off x="7685108" y="4498398"/>
              <a:ext cx="914400" cy="381000"/>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dirty="0">
                  <a:solidFill>
                    <a:schemeClr val="tx2"/>
                  </a:solidFill>
                </a:rPr>
                <a:t>output</a:t>
              </a:r>
            </a:p>
          </p:txBody>
        </p:sp>
        <p:sp>
          <p:nvSpPr>
            <p:cNvPr id="17414" name="Rectangle 6"/>
            <p:cNvSpPr>
              <a:spLocks noChangeArrowheads="1"/>
            </p:cNvSpPr>
            <p:nvPr/>
          </p:nvSpPr>
          <p:spPr bwMode="auto">
            <a:xfrm>
              <a:off x="1524000" y="4800600"/>
              <a:ext cx="5257800" cy="304800"/>
            </a:xfrm>
            <a:prstGeom prst="rect">
              <a:avLst/>
            </a:prstGeom>
            <a:noFill/>
            <a:ln w="28575">
              <a:solidFill>
                <a:srgbClr val="FF0000"/>
              </a:solidFill>
              <a:miter lim="800000"/>
              <a:headEnd/>
              <a:tailEnd/>
            </a:ln>
          </p:spPr>
          <p:txBody>
            <a:bodyPr wrap="none" anchor="ctr"/>
            <a:lstStyle/>
            <a:p>
              <a:endParaRPr lang="en-US">
                <a:solidFill>
                  <a:srgbClr val="000000"/>
                </a:solidFill>
                <a:latin typeface="Candara"/>
              </a:endParaRPr>
            </a:p>
          </p:txBody>
        </p:sp>
      </p:grpSp>
      <p:sp>
        <p:nvSpPr>
          <p:cNvPr id="3" name="Title 2"/>
          <p:cNvSpPr>
            <a:spLocks noGrp="1"/>
          </p:cNvSpPr>
          <p:nvPr>
            <p:ph type="title"/>
          </p:nvPr>
        </p:nvSpPr>
        <p:spPr/>
        <p:txBody>
          <a:bodyPr>
            <a:normAutofit/>
          </a:bodyPr>
          <a:lstStyle/>
          <a:p>
            <a:r>
              <a:rPr lang="en-US" dirty="0"/>
              <a:t>4.2.2 : Spring MVC annotations </a:t>
            </a:r>
            <a:r>
              <a:rPr lang="en-US" dirty="0" smtClean="0"/>
              <a:t>-Handling </a:t>
            </a:r>
            <a:r>
              <a:rPr lang="en-US" dirty="0"/>
              <a:t>User </a:t>
            </a:r>
            <a:r>
              <a:rPr lang="en-US" dirty="0" smtClean="0"/>
              <a:t>Input</a:t>
            </a:r>
            <a:endParaRPr lang="en-US" dirty="0"/>
          </a:p>
        </p:txBody>
      </p:sp>
    </p:spTree>
    <p:extLst>
      <p:ext uri="{BB962C8B-B14F-4D97-AF65-F5344CB8AC3E}">
        <p14:creationId xmlns:p14="http://schemas.microsoft.com/office/powerpoint/2010/main" val="699659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r>
              <a:rPr lang="en-US" dirty="0" smtClean="0"/>
              <a:t>Refer DemoMVC_2 application</a:t>
            </a:r>
          </a:p>
        </p:txBody>
      </p:sp>
    </p:spTree>
    <p:extLst>
      <p:ext uri="{BB962C8B-B14F-4D97-AF65-F5344CB8AC3E}">
        <p14:creationId xmlns:p14="http://schemas.microsoft.com/office/powerpoint/2010/main" val="3229375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9801" y="418452"/>
            <a:ext cx="8312649" cy="747739"/>
          </a:xfrm>
        </p:spPr>
        <p:txBody>
          <a:bodyPr>
            <a:normAutofit/>
          </a:bodyPr>
          <a:lstStyle/>
          <a:p>
            <a:r>
              <a:rPr lang="en-US" dirty="0"/>
              <a:t>4.2.2: Spring MVC annotations </a:t>
            </a:r>
            <a:r>
              <a:rPr lang="en-US" dirty="0" smtClean="0"/>
              <a:t>-Validating </a:t>
            </a:r>
            <a:r>
              <a:rPr lang="en-US" dirty="0"/>
              <a:t>input </a:t>
            </a:r>
            <a:r>
              <a:rPr lang="en-US" dirty="0" smtClean="0"/>
              <a:t>with</a:t>
            </a:r>
            <a:br>
              <a:rPr lang="en-US" dirty="0" smtClean="0"/>
            </a:br>
            <a:r>
              <a:rPr lang="en-US" dirty="0"/>
              <a:t> </a:t>
            </a:r>
            <a:r>
              <a:rPr lang="en-US" dirty="0" smtClean="0"/>
              <a:t>               </a:t>
            </a:r>
            <a:r>
              <a:rPr lang="en-US" dirty="0"/>
              <a:t>Bean Validation</a:t>
            </a:r>
          </a:p>
        </p:txBody>
      </p:sp>
      <p:sp>
        <p:nvSpPr>
          <p:cNvPr id="3" name="Content Placeholder 2"/>
          <p:cNvSpPr>
            <a:spLocks noGrp="1"/>
          </p:cNvSpPr>
          <p:nvPr>
            <p:ph idx="1"/>
          </p:nvPr>
        </p:nvSpPr>
        <p:spPr>
          <a:xfrm>
            <a:off x="298516" y="1412879"/>
            <a:ext cx="8845484" cy="989128"/>
          </a:xfrm>
        </p:spPr>
        <p:txBody>
          <a:bodyPr/>
          <a:lstStyle/>
          <a:p>
            <a:r>
              <a:rPr lang="en-US" dirty="0" smtClean="0"/>
              <a:t>Bean Validation (</a:t>
            </a:r>
            <a:r>
              <a:rPr lang="en-US" dirty="0"/>
              <a:t>JSR – 303</a:t>
            </a:r>
            <a:r>
              <a:rPr lang="en-US" dirty="0" smtClean="0"/>
              <a:t>) Annotations: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5942184"/>
              </p:ext>
            </p:extLst>
          </p:nvPr>
        </p:nvGraphicFramePr>
        <p:xfrm>
          <a:off x="432571" y="2079591"/>
          <a:ext cx="8452122" cy="3836839"/>
        </p:xfrm>
        <a:graphic>
          <a:graphicData uri="http://schemas.openxmlformats.org/drawingml/2006/table">
            <a:tbl>
              <a:tblPr firstRow="1" bandRow="1">
                <a:tableStyleId>{5C22544A-7EE6-4342-B048-85BDC9FD1C3A}</a:tableStyleId>
              </a:tblPr>
              <a:tblGrid>
                <a:gridCol w="2083477"/>
                <a:gridCol w="268095"/>
                <a:gridCol w="6100550"/>
              </a:tblGrid>
              <a:tr h="540779">
                <a:tc>
                  <a:txBody>
                    <a:bodyPr/>
                    <a:lstStyle/>
                    <a:p>
                      <a:r>
                        <a:rPr lang="en-US" dirty="0" smtClean="0">
                          <a:latin typeface="+mn-lt"/>
                        </a:rPr>
                        <a:t>Annotation Name</a:t>
                      </a:r>
                      <a:endParaRPr lang="en-US" dirty="0">
                        <a:latin typeface="+mn-lt"/>
                      </a:endParaRPr>
                    </a:p>
                  </a:txBody>
                  <a:tcPr/>
                </a:tc>
                <a:tc gridSpan="2">
                  <a:txBody>
                    <a:bodyPr/>
                    <a:lstStyle/>
                    <a:p>
                      <a:r>
                        <a:rPr lang="en-US" dirty="0" smtClean="0">
                          <a:latin typeface="+mn-lt"/>
                        </a:rPr>
                        <a:t>Description</a:t>
                      </a:r>
                      <a:endParaRPr lang="en-US" dirty="0">
                        <a:latin typeface="+mn-lt"/>
                      </a:endParaRPr>
                    </a:p>
                  </a:txBody>
                  <a:tcPr/>
                </a:tc>
                <a:tc hMerge="1">
                  <a:txBody>
                    <a:bodyPr/>
                    <a:lstStyle/>
                    <a:p>
                      <a:endParaRPr lang="en-US"/>
                    </a:p>
                  </a:txBody>
                  <a:tcPr/>
                </a:tc>
              </a:tr>
              <a:tr h="383033">
                <a:tc gridSpan="3">
                  <a:txBody>
                    <a:bodyPr/>
                    <a:lstStyle/>
                    <a:p>
                      <a:r>
                        <a:rPr lang="en-US" sz="1800" b="1" kern="1200" dirty="0" smtClean="0">
                          <a:solidFill>
                            <a:schemeClr val="tx1"/>
                          </a:solidFill>
                          <a:latin typeface="+mn-lt"/>
                          <a:ea typeface="+mn-ea"/>
                          <a:cs typeface="+mn-cs"/>
                        </a:rPr>
                        <a:t>Annotations for validation</a:t>
                      </a:r>
                      <a:endParaRPr lang="en-US" sz="1800" b="1" kern="1200" dirty="0">
                        <a:solidFill>
                          <a:schemeClr val="tx1"/>
                        </a:solidFill>
                        <a:latin typeface="+mn-lt"/>
                        <a:ea typeface="+mn-ea"/>
                        <a:cs typeface="+mn-cs"/>
                      </a:endParaRPr>
                    </a:p>
                  </a:txBody>
                  <a:tcPr/>
                </a:tc>
                <a:tc hMerge="1">
                  <a:txBody>
                    <a:bodyPr/>
                    <a:lstStyle/>
                    <a:p>
                      <a:endParaRPr lang="en-US"/>
                    </a:p>
                  </a:txBody>
                  <a:tcPr/>
                </a:tc>
                <a:tc hMerge="1">
                  <a:txBody>
                    <a:bodyPr/>
                    <a:lstStyle/>
                    <a:p>
                      <a:endParaRPr lang="en-US"/>
                    </a:p>
                  </a:txBody>
                  <a:tcPr/>
                </a:tc>
              </a:tr>
              <a:tr h="423312">
                <a:tc gridSpan="2">
                  <a:txBody>
                    <a:bodyPr/>
                    <a:lstStyle/>
                    <a:p>
                      <a:r>
                        <a:rPr lang="en-US" dirty="0" smtClean="0">
                          <a:latin typeface="+mn-lt"/>
                        </a:rPr>
                        <a:t>@Valid</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To trigger validation of a @Controller input</a:t>
                      </a:r>
                      <a:endParaRPr lang="en-US" dirty="0">
                        <a:latin typeface="+mn-lt"/>
                      </a:endParaRPr>
                    </a:p>
                  </a:txBody>
                  <a:tcPr/>
                </a:tc>
              </a:tr>
              <a:tr h="383033">
                <a:tc gridSpan="2">
                  <a:txBody>
                    <a:bodyPr/>
                    <a:lstStyle/>
                    <a:p>
                      <a:r>
                        <a:rPr lang="en-US" dirty="0" smtClean="0">
                          <a:latin typeface="+mn-lt"/>
                        </a:rPr>
                        <a:t>@Size</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fields meet criteria on their length. </a:t>
                      </a:r>
                      <a:endParaRPr lang="en-US" dirty="0">
                        <a:latin typeface="+mn-lt"/>
                      </a:endParaRPr>
                    </a:p>
                  </a:txBody>
                  <a:tcPr/>
                </a:tc>
              </a:tr>
              <a:tr h="383033">
                <a:tc gridSpan="2">
                  <a:txBody>
                    <a:bodyPr/>
                    <a:lstStyle/>
                    <a:p>
                      <a:r>
                        <a:rPr lang="en-US" dirty="0" smtClean="0">
                          <a:latin typeface="+mn-lt"/>
                        </a:rPr>
                        <a:t>@</a:t>
                      </a:r>
                      <a:r>
                        <a:rPr lang="en-US" dirty="0" err="1" smtClean="0">
                          <a:latin typeface="+mn-lt"/>
                        </a:rPr>
                        <a:t>NotNull</a:t>
                      </a:r>
                      <a:endParaRPr lang="en-US" dirty="0">
                        <a:latin typeface="+mn-lt"/>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Validates that the fields</a:t>
                      </a:r>
                      <a:r>
                        <a:rPr lang="en-US" baseline="0" dirty="0" smtClean="0">
                          <a:latin typeface="+mn-lt"/>
                        </a:rPr>
                        <a:t> contains value</a:t>
                      </a:r>
                      <a:r>
                        <a:rPr lang="en-US" dirty="0" smtClean="0">
                          <a:latin typeface="+mn-lt"/>
                        </a:rPr>
                        <a:t>. </a:t>
                      </a:r>
                    </a:p>
                  </a:txBody>
                  <a:tcPr/>
                </a:tc>
              </a:tr>
              <a:tr h="670308">
                <a:tc gridSpan="2">
                  <a:txBody>
                    <a:bodyPr/>
                    <a:lstStyle/>
                    <a:p>
                      <a:r>
                        <a:rPr lang="en-US" dirty="0" smtClean="0">
                          <a:latin typeface="+mn-lt"/>
                        </a:rPr>
                        <a:t>@Pattern</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@Pattern annotation along with a regular expression ensures that the entered value is valid</a:t>
                      </a:r>
                      <a:endParaRPr lang="en-US" dirty="0">
                        <a:latin typeface="+mn-lt"/>
                      </a:endParaRPr>
                    </a:p>
                  </a:txBody>
                  <a:tcPr/>
                </a:tc>
              </a:tr>
              <a:tr h="383033">
                <a:tc gridSpan="2">
                  <a:txBody>
                    <a:bodyPr/>
                    <a:lstStyle/>
                    <a:p>
                      <a:r>
                        <a:rPr lang="en-US" dirty="0" smtClean="0">
                          <a:latin typeface="+mn-lt"/>
                        </a:rPr>
                        <a:t>@Email</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 value is a</a:t>
                      </a:r>
                      <a:r>
                        <a:rPr lang="en-US" baseline="0" dirty="0" smtClean="0">
                          <a:latin typeface="+mn-lt"/>
                        </a:rPr>
                        <a:t> valid </a:t>
                      </a:r>
                      <a:r>
                        <a:rPr lang="en-US" baseline="0" dirty="0" err="1" smtClean="0">
                          <a:latin typeface="+mn-lt"/>
                        </a:rPr>
                        <a:t>emailid</a:t>
                      </a:r>
                      <a:r>
                        <a:rPr lang="en-US" baseline="0" dirty="0" smtClean="0">
                          <a:latin typeface="+mn-lt"/>
                        </a:rPr>
                        <a:t>.</a:t>
                      </a:r>
                      <a:endParaRPr lang="en-US" dirty="0">
                        <a:latin typeface="+mn-lt"/>
                      </a:endParaRPr>
                    </a:p>
                  </a:txBody>
                  <a:tcPr/>
                </a:tc>
              </a:tr>
              <a:tr h="670308">
                <a:tc gridSpan="2">
                  <a:txBody>
                    <a:bodyPr/>
                    <a:lstStyle/>
                    <a:p>
                      <a:r>
                        <a:rPr lang="en-US" dirty="0" smtClean="0">
                          <a:latin typeface="+mn-lt"/>
                        </a:rPr>
                        <a:t>@</a:t>
                      </a:r>
                      <a:r>
                        <a:rPr lang="en-US" dirty="0" err="1" smtClean="0">
                          <a:latin typeface="+mn-lt"/>
                        </a:rPr>
                        <a:t>DateTimeFormat</a:t>
                      </a:r>
                      <a:endParaRPr lang="en-US" dirty="0">
                        <a:latin typeface="+mn-lt"/>
                      </a:endParaRPr>
                    </a:p>
                  </a:txBody>
                  <a:tcPr/>
                </a:tc>
                <a:tc hMerge="1">
                  <a:txBody>
                    <a:bodyPr/>
                    <a:lstStyle/>
                    <a:p>
                      <a:pPr algn="l"/>
                      <a:endParaRPr lang="en-US" dirty="0">
                        <a:latin typeface="+mn-lt"/>
                      </a:endParaRPr>
                    </a:p>
                  </a:txBody>
                  <a:tcPr/>
                </a:tc>
                <a:tc>
                  <a:txBody>
                    <a:bodyPr/>
                    <a:lstStyle/>
                    <a:p>
                      <a:pPr algn="l"/>
                      <a:r>
                        <a:rPr lang="en-US" sz="1800" dirty="0" smtClean="0">
                          <a:latin typeface="+mn-lt"/>
                        </a:rPr>
                        <a:t>In Spring New Date &amp; Time API can be used in Controllers for Form Binding </a:t>
                      </a:r>
                      <a:endParaRPr lang="en-US" dirty="0">
                        <a:latin typeface="+mn-lt"/>
                      </a:endParaRPr>
                    </a:p>
                  </a:txBody>
                  <a:tcPr/>
                </a:tc>
              </a:tr>
            </a:tbl>
          </a:graphicData>
        </a:graphic>
      </p:graphicFrame>
    </p:spTree>
    <p:extLst>
      <p:ext uri="{BB962C8B-B14F-4D97-AF65-F5344CB8AC3E}">
        <p14:creationId xmlns:p14="http://schemas.microsoft.com/office/powerpoint/2010/main" val="419734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a:xfrm>
            <a:off x="298516" y="1046602"/>
            <a:ext cx="7115836" cy="5091915"/>
          </a:xfrm>
        </p:spPr>
        <p:txBody>
          <a:bodyPr/>
          <a:lstStyle/>
          <a:p>
            <a:endParaRPr lang="en-US" dirty="0" smtClean="0"/>
          </a:p>
          <a:p>
            <a:r>
              <a:rPr lang="en-US" dirty="0" smtClean="0"/>
              <a:t>Introduction </a:t>
            </a:r>
            <a:r>
              <a:rPr lang="en-US" dirty="0"/>
              <a:t>to Spring MVC </a:t>
            </a:r>
            <a:r>
              <a:rPr lang="en-US" dirty="0" smtClean="0"/>
              <a:t>framework</a:t>
            </a:r>
          </a:p>
          <a:p>
            <a:pPr marL="0" indent="0">
              <a:buNone/>
            </a:pPr>
            <a:endParaRPr lang="en-US" dirty="0" smtClean="0"/>
          </a:p>
          <a:p>
            <a:pPr lvl="1"/>
            <a:r>
              <a:rPr lang="en-US" sz="2000" dirty="0" smtClean="0"/>
              <a:t>  Learn how to develop web applications using </a:t>
            </a:r>
          </a:p>
          <a:p>
            <a:pPr marL="3572" lvl="1" indent="0">
              <a:buNone/>
            </a:pPr>
            <a:r>
              <a:rPr lang="en-US" sz="2000" dirty="0" smtClean="0"/>
              <a:t>    Spring</a:t>
            </a:r>
          </a:p>
          <a:p>
            <a:pPr marL="3572" lvl="1" indent="0">
              <a:buNone/>
            </a:pPr>
            <a:endParaRPr lang="en-US" sz="2000" dirty="0"/>
          </a:p>
          <a:p>
            <a:pPr lvl="1"/>
            <a:r>
              <a:rPr lang="en-US" sz="2000" dirty="0" smtClean="0"/>
              <a:t>  Understand </a:t>
            </a:r>
            <a:r>
              <a:rPr lang="en-US" sz="2000" dirty="0"/>
              <a:t>the Spring MVC architecture and the </a:t>
            </a:r>
            <a:endParaRPr lang="en-US" sz="2000" dirty="0" smtClean="0"/>
          </a:p>
          <a:p>
            <a:pPr marL="3572" lvl="1" indent="0">
              <a:buNone/>
            </a:pPr>
            <a:r>
              <a:rPr lang="en-US" sz="2000" dirty="0" smtClean="0"/>
              <a:t>      request </a:t>
            </a:r>
            <a:r>
              <a:rPr lang="en-US" sz="2000" dirty="0"/>
              <a:t>cycle of Spring web </a:t>
            </a:r>
            <a:r>
              <a:rPr lang="en-US" sz="2000" dirty="0" smtClean="0"/>
              <a:t>applications</a:t>
            </a:r>
          </a:p>
          <a:p>
            <a:pPr lvl="1"/>
            <a:endParaRPr lang="en-US" sz="2000" dirty="0"/>
          </a:p>
          <a:p>
            <a:pPr lvl="1"/>
            <a:r>
              <a:rPr lang="en-US" sz="2000" dirty="0" smtClean="0"/>
              <a:t>  Understand </a:t>
            </a:r>
            <a:r>
              <a:rPr lang="en-US" sz="2000" dirty="0"/>
              <a:t>components like handler mappings, </a:t>
            </a:r>
            <a:endParaRPr lang="en-US" sz="2000" dirty="0" smtClean="0"/>
          </a:p>
          <a:p>
            <a:pPr marL="3572" lvl="1" indent="0">
              <a:buNone/>
            </a:pPr>
            <a:r>
              <a:rPr lang="en-US" sz="2000" dirty="0"/>
              <a:t> </a:t>
            </a:r>
            <a:r>
              <a:rPr lang="en-US" sz="2000" dirty="0" smtClean="0"/>
              <a:t>    ViewResolvers </a:t>
            </a:r>
            <a:r>
              <a:rPr lang="en-US" sz="2000" dirty="0"/>
              <a:t>and </a:t>
            </a:r>
            <a:r>
              <a:rPr lang="en-US" sz="2000" dirty="0" smtClean="0"/>
              <a:t>controllers</a:t>
            </a:r>
          </a:p>
          <a:p>
            <a:pPr lvl="1"/>
            <a:endParaRPr lang="en-US" sz="2000" dirty="0" smtClean="0"/>
          </a:p>
          <a:p>
            <a:pPr lvl="1"/>
            <a:r>
              <a:rPr lang="en-US" sz="2000" dirty="0" smtClean="0"/>
              <a:t>  Use </a:t>
            </a:r>
            <a:r>
              <a:rPr lang="en-US" sz="2000" dirty="0"/>
              <a:t>MVC Annotations like @Controller</a:t>
            </a:r>
            <a:r>
              <a:rPr lang="en-US" sz="2000" dirty="0" smtClean="0"/>
              <a:t>,</a:t>
            </a:r>
          </a:p>
          <a:p>
            <a:pPr marL="3572" lvl="1" indent="0">
              <a:buNone/>
            </a:pPr>
            <a:r>
              <a:rPr lang="en-US" sz="2000" dirty="0" smtClean="0"/>
              <a:t>     @</a:t>
            </a:r>
            <a:r>
              <a:rPr lang="en-US" sz="2000" dirty="0"/>
              <a:t>RequestMapping and @</a:t>
            </a:r>
            <a:r>
              <a:rPr lang="en-US" sz="2000" dirty="0" smtClean="0"/>
              <a:t>RequestParam</a:t>
            </a:r>
          </a:p>
          <a:p>
            <a:pPr lvl="1"/>
            <a:endParaRPr lang="en-US" sz="2000" dirty="0"/>
          </a:p>
          <a:p>
            <a:pPr marL="3572" lvl="1" indent="0">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94850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4"/>
          <p:cNvSpPr>
            <a:spLocks noChangeArrowheads="1"/>
          </p:cNvSpPr>
          <p:nvPr/>
        </p:nvSpPr>
        <p:spPr bwMode="auto">
          <a:xfrm>
            <a:off x="293688" y="1494696"/>
            <a:ext cx="8610600" cy="4572000"/>
          </a:xfrm>
          <a:prstGeom prst="roundRect">
            <a:avLst>
              <a:gd name="adj" fmla="val 16667"/>
            </a:avLst>
          </a:prstGeom>
          <a:noFill/>
          <a:ln w="19050">
            <a:solidFill>
              <a:schemeClr val="tx1"/>
            </a:solidFill>
            <a:round/>
            <a:headEnd/>
            <a:tailEnd/>
          </a:ln>
        </p:spPr>
        <p:txBody>
          <a:bodyPr anchor="ctr"/>
          <a:lstStyle/>
          <a:p>
            <a:r>
              <a:rPr lang="en-US" sz="1600" b="1" dirty="0"/>
              <a:t>public</a:t>
            </a:r>
            <a:r>
              <a:rPr lang="en-US" sz="1600" dirty="0"/>
              <a:t> </a:t>
            </a:r>
            <a:r>
              <a:rPr lang="en-US" sz="1600" b="1" dirty="0"/>
              <a:t>class</a:t>
            </a:r>
            <a:r>
              <a:rPr lang="en-US" sz="1600" dirty="0"/>
              <a:t> User {</a:t>
            </a:r>
          </a:p>
          <a:p>
            <a:r>
              <a:rPr lang="en-US" sz="1600" dirty="0"/>
              <a:t>     @Size(min = 3, max = 20, message = "Username must be between 3 and 20   characters long.")</a:t>
            </a:r>
          </a:p>
          <a:p>
            <a:r>
              <a:rPr lang="en-US" sz="1600" dirty="0"/>
              <a:t>     @Pattern(</a:t>
            </a:r>
            <a:r>
              <a:rPr lang="en-US" sz="1600" dirty="0" err="1"/>
              <a:t>regexp</a:t>
            </a:r>
            <a:r>
              <a:rPr lang="en-US" sz="1600" dirty="0"/>
              <a:t> = "^[a-zA-Z0-9]+$", message = "Username must be alphanumeric with no spaces")</a:t>
            </a:r>
          </a:p>
          <a:p>
            <a:r>
              <a:rPr lang="en-US" sz="1600" b="1" dirty="0"/>
              <a:t>     private</a:t>
            </a:r>
            <a:r>
              <a:rPr lang="en-US" sz="1600" dirty="0"/>
              <a:t> String username;</a:t>
            </a:r>
          </a:p>
          <a:p>
            <a:endParaRPr lang="en-US" sz="1600" dirty="0"/>
          </a:p>
          <a:p>
            <a:r>
              <a:rPr lang="en-US" sz="1600" dirty="0"/>
              <a:t>     @Size(min = 6, max = 20, message = "The password must be at least 6 characters long.")</a:t>
            </a:r>
          </a:p>
          <a:p>
            <a:r>
              <a:rPr lang="en-US" sz="1600" b="1" dirty="0"/>
              <a:t>      private</a:t>
            </a:r>
            <a:r>
              <a:rPr lang="en-US" sz="1600" dirty="0"/>
              <a:t> String password;</a:t>
            </a:r>
          </a:p>
          <a:p>
            <a:endParaRPr lang="en-US" sz="1600" dirty="0"/>
          </a:p>
          <a:p>
            <a:r>
              <a:rPr lang="en-US" sz="1600" dirty="0"/>
              <a:t>      @Pattern(</a:t>
            </a:r>
            <a:r>
              <a:rPr lang="en-US" sz="1600" dirty="0" err="1"/>
              <a:t>regexp</a:t>
            </a:r>
            <a:r>
              <a:rPr lang="en-US" sz="1600" dirty="0"/>
              <a:t> = "[A-Za-z0-9]+@[A-Za-z0-9.-]+[.][A-</a:t>
            </a:r>
            <a:r>
              <a:rPr lang="en-US" sz="1600" dirty="0" err="1"/>
              <a:t>Za</a:t>
            </a:r>
            <a:r>
              <a:rPr lang="en-US" sz="1600" dirty="0"/>
              <a:t>-z]{2,4}", message = "Invalid email address.")</a:t>
            </a:r>
          </a:p>
          <a:p>
            <a:r>
              <a:rPr lang="en-US" sz="1600" b="1" dirty="0"/>
              <a:t>      private</a:t>
            </a:r>
            <a:r>
              <a:rPr lang="en-US" sz="1600" dirty="0"/>
              <a:t> String email;</a:t>
            </a:r>
          </a:p>
          <a:p>
            <a:endParaRPr lang="en-US" sz="1600" dirty="0"/>
          </a:p>
          <a:p>
            <a:r>
              <a:rPr lang="en-US" sz="1600" dirty="0"/>
              <a:t>//getter and setter methods for all these properties</a:t>
            </a:r>
          </a:p>
          <a:p>
            <a:r>
              <a:rPr lang="en-US" sz="1600" dirty="0"/>
              <a:t>}</a:t>
            </a:r>
          </a:p>
        </p:txBody>
      </p:sp>
      <p:sp>
        <p:nvSpPr>
          <p:cNvPr id="3" name="Title 2"/>
          <p:cNvSpPr>
            <a:spLocks noGrp="1"/>
          </p:cNvSpPr>
          <p:nvPr>
            <p:ph type="title"/>
          </p:nvPr>
        </p:nvSpPr>
        <p:spPr>
          <a:xfrm>
            <a:off x="309801" y="418452"/>
            <a:ext cx="8312649" cy="694731"/>
          </a:xfrm>
        </p:spPr>
        <p:txBody>
          <a:bodyPr>
            <a:normAutofit/>
          </a:bodyPr>
          <a:lstStyle/>
          <a:p>
            <a:r>
              <a:rPr lang="en-US" dirty="0"/>
              <a:t>4.2.2: Spring MVC annotations </a:t>
            </a:r>
            <a:r>
              <a:rPr lang="en-US" dirty="0" smtClean="0"/>
              <a:t>-Validating </a:t>
            </a:r>
            <a:r>
              <a:rPr lang="en-US" dirty="0"/>
              <a:t>input : </a:t>
            </a:r>
            <a:r>
              <a:rPr lang="en-US" dirty="0" smtClean="0"/>
              <a:t/>
            </a:r>
            <a:br>
              <a:rPr lang="en-US" dirty="0" smtClean="0"/>
            </a:br>
            <a:r>
              <a:rPr lang="en-US" dirty="0"/>
              <a:t> </a:t>
            </a:r>
            <a:r>
              <a:rPr lang="en-US" dirty="0" smtClean="0"/>
              <a:t>                                       declaring </a:t>
            </a:r>
            <a:r>
              <a:rPr lang="en-US" dirty="0"/>
              <a:t>validation rules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3688" y="1130052"/>
            <a:ext cx="8621712" cy="5174345"/>
            <a:chOff x="293688" y="1211940"/>
            <a:chExt cx="8621712" cy="5174345"/>
          </a:xfrm>
        </p:grpSpPr>
        <p:sp>
          <p:nvSpPr>
            <p:cNvPr id="20483" name="AutoShape 4"/>
            <p:cNvSpPr>
              <a:spLocks noChangeArrowheads="1"/>
            </p:cNvSpPr>
            <p:nvPr/>
          </p:nvSpPr>
          <p:spPr bwMode="auto">
            <a:xfrm>
              <a:off x="293688" y="1400854"/>
              <a:ext cx="7906883" cy="4985431"/>
            </a:xfrm>
            <a:prstGeom prst="roundRect">
              <a:avLst>
                <a:gd name="adj" fmla="val 16667"/>
              </a:avLst>
            </a:prstGeom>
            <a:noFill/>
            <a:ln w="19050">
              <a:solidFill>
                <a:schemeClr val="tx1"/>
              </a:solidFill>
              <a:round/>
              <a:headEnd/>
              <a:tailEnd/>
            </a:ln>
          </p:spPr>
          <p:txBody>
            <a:bodyPr wrap="none" anchor="ctr"/>
            <a:lstStyle/>
            <a:p>
              <a:r>
                <a:rPr lang="en-US" sz="1600" dirty="0"/>
                <a:t>&lt;%@ </a:t>
              </a:r>
              <a:r>
                <a:rPr lang="en-US" sz="1600" dirty="0" err="1"/>
                <a:t>taglib</a:t>
              </a:r>
              <a:r>
                <a:rPr lang="en-US" sz="1600" dirty="0"/>
                <a:t> prefix=</a:t>
              </a:r>
              <a:r>
                <a:rPr lang="en-US" sz="1600" i="1" dirty="0"/>
                <a:t>"</a:t>
              </a:r>
              <a:r>
                <a:rPr lang="en-US" sz="1600" i="1" dirty="0" err="1"/>
                <a:t>sf</a:t>
              </a:r>
              <a:r>
                <a:rPr lang="en-US" sz="1600" i="1" dirty="0"/>
                <a:t>"</a:t>
              </a:r>
              <a:r>
                <a:rPr lang="en-US" sz="1600" dirty="0"/>
                <a:t> </a:t>
              </a:r>
              <a:r>
                <a:rPr lang="en-US" sz="1600" dirty="0" err="1"/>
                <a:t>uri</a:t>
              </a:r>
              <a:r>
                <a:rPr lang="en-US" sz="1600" dirty="0"/>
                <a:t>=</a:t>
              </a:r>
              <a:r>
                <a:rPr lang="en-US" sz="1600" i="1" dirty="0"/>
                <a:t>"http://www.springframework.org/tags/form"</a:t>
              </a:r>
              <a:r>
                <a:rPr lang="en-US" sz="1600" dirty="0"/>
                <a:t>%&gt;</a:t>
              </a:r>
            </a:p>
            <a:p>
              <a:r>
                <a:rPr lang="en-US" sz="1600" dirty="0"/>
                <a:t>&lt;</a:t>
              </a:r>
              <a:r>
                <a:rPr lang="en-US" sz="1600" dirty="0" err="1"/>
                <a:t>sf:form</a:t>
              </a:r>
              <a:r>
                <a:rPr lang="en-US" sz="1600" dirty="0"/>
                <a:t> method=</a:t>
              </a:r>
              <a:r>
                <a:rPr lang="en-US" sz="1600" i="1" dirty="0"/>
                <a:t>"POST"</a:t>
              </a:r>
              <a:r>
                <a:rPr lang="en-US" sz="1600" dirty="0"/>
                <a:t> </a:t>
              </a:r>
              <a:r>
                <a:rPr lang="en-US" sz="1600" dirty="0" err="1"/>
                <a:t>modelAttribute</a:t>
              </a:r>
              <a:r>
                <a:rPr lang="en-US" sz="1600" dirty="0"/>
                <a:t>=</a:t>
              </a:r>
              <a:r>
                <a:rPr lang="en-US" sz="1600" i="1" dirty="0"/>
                <a:t>"user"</a:t>
              </a:r>
              <a:r>
                <a:rPr lang="en-US" sz="1600" dirty="0"/>
                <a:t> &gt;</a:t>
              </a:r>
            </a:p>
            <a:p>
              <a:r>
                <a:rPr lang="en-US" sz="1600" dirty="0"/>
                <a:t>&lt;table </a:t>
              </a:r>
              <a:r>
                <a:rPr lang="en-US" sz="1600" dirty="0" err="1"/>
                <a:t>cellspacing</a:t>
              </a:r>
              <a:r>
                <a:rPr lang="en-US" sz="1600" dirty="0"/>
                <a:t>=</a:t>
              </a:r>
              <a:r>
                <a:rPr lang="en-US" sz="1600" i="1" dirty="0"/>
                <a:t>"0"</a:t>
              </a:r>
              <a:r>
                <a:rPr lang="en-US" sz="1600" dirty="0"/>
                <a:t>&gt;</a:t>
              </a:r>
            </a:p>
            <a:p>
              <a:r>
                <a:rPr lang="en-US" sz="1600" dirty="0"/>
                <a:t>&lt;</a:t>
              </a:r>
              <a:r>
                <a:rPr lang="en-US" sz="1600" dirty="0" err="1"/>
                <a:t>tr</a:t>
              </a:r>
              <a:r>
                <a:rPr lang="en-US" sz="1600" dirty="0"/>
                <a:t>&gt;</a:t>
              </a:r>
            </a:p>
            <a:p>
              <a:r>
                <a:rPr lang="en-US" sz="1600" dirty="0"/>
                <a:t>&lt;</a:t>
              </a:r>
              <a:r>
                <a:rPr lang="en-US" sz="1600" dirty="0" err="1"/>
                <a:t>th</a:t>
              </a:r>
              <a:r>
                <a:rPr lang="en-US" sz="1600" dirty="0"/>
                <a:t>&gt;&lt;</a:t>
              </a:r>
              <a:r>
                <a:rPr lang="en-US" sz="1600" dirty="0" err="1"/>
                <a:t>sf:label</a:t>
              </a:r>
              <a:r>
                <a:rPr lang="en-US" sz="1600" dirty="0"/>
                <a:t> path=</a:t>
              </a:r>
              <a:r>
                <a:rPr lang="en-US" sz="1600" i="1" dirty="0"/>
                <a:t>"username"</a:t>
              </a:r>
              <a:r>
                <a:rPr lang="en-US" sz="1600" dirty="0"/>
                <a:t>&gt;Username:&lt;/</a:t>
              </a:r>
              <a:r>
                <a:rPr lang="en-US" sz="1600" dirty="0" err="1"/>
                <a:t>sf:label</a:t>
              </a:r>
              <a:r>
                <a:rPr lang="en-US" sz="1600" dirty="0"/>
                <a:t>&gt;&lt;/</a:t>
              </a:r>
              <a:r>
                <a:rPr lang="en-US" sz="1600" dirty="0" err="1"/>
                <a:t>th</a:t>
              </a:r>
              <a:r>
                <a:rPr lang="en-US" sz="1600" dirty="0"/>
                <a:t>&gt;</a:t>
              </a:r>
            </a:p>
            <a:p>
              <a:r>
                <a:rPr lang="en-US" sz="1600" dirty="0"/>
                <a:t>&lt;td&gt;&lt;</a:t>
              </a:r>
              <a:r>
                <a:rPr lang="en-US" sz="1600" dirty="0" err="1"/>
                <a:t>sf:input</a:t>
              </a:r>
              <a:r>
                <a:rPr lang="en-US" sz="1600" dirty="0"/>
                <a:t> path=</a:t>
              </a:r>
              <a:r>
                <a:rPr lang="en-US" sz="1600" i="1" dirty="0"/>
                <a:t>"username"</a:t>
              </a:r>
              <a:r>
                <a:rPr lang="en-US" sz="1600" dirty="0"/>
                <a:t> size=</a:t>
              </a:r>
              <a:r>
                <a:rPr lang="en-US" sz="1600" i="1" dirty="0"/>
                <a:t>"15"</a:t>
              </a:r>
              <a:r>
                <a:rPr lang="en-US" sz="1600" dirty="0"/>
                <a:t> </a:t>
              </a:r>
              <a:r>
                <a:rPr lang="en-US" sz="1600" dirty="0" err="1"/>
                <a:t>maxlength</a:t>
              </a:r>
              <a:r>
                <a:rPr lang="en-US" sz="1600" dirty="0"/>
                <a:t>=</a:t>
              </a:r>
              <a:r>
                <a:rPr lang="en-US" sz="1600" i="1" dirty="0"/>
                <a:t>"15"</a:t>
              </a:r>
              <a:r>
                <a:rPr lang="en-US" sz="1600" dirty="0"/>
                <a:t> /&gt; </a:t>
              </a:r>
            </a:p>
            <a:p>
              <a:r>
                <a:rPr lang="en-US" sz="1600" dirty="0"/>
                <a:t>        &lt;small id=</a:t>
              </a:r>
              <a:r>
                <a:rPr lang="en-US" sz="1600" i="1" dirty="0"/>
                <a:t>"</a:t>
              </a:r>
              <a:r>
                <a:rPr lang="en-US" sz="1600" i="1" dirty="0" err="1"/>
                <a:t>username_msg</a:t>
              </a:r>
              <a:r>
                <a:rPr lang="en-US" sz="1600" i="1" dirty="0"/>
                <a:t>"</a:t>
              </a:r>
              <a:r>
                <a:rPr lang="en-US" sz="1600" dirty="0"/>
                <a:t>&gt;No spaces, please.&lt;/small&gt;&lt;</a:t>
              </a:r>
              <a:r>
                <a:rPr lang="en-US" sz="1600" dirty="0" err="1"/>
                <a:t>br</a:t>
              </a:r>
              <a:r>
                <a:rPr lang="en-US" sz="1600" dirty="0"/>
                <a:t> /&gt;</a:t>
              </a:r>
            </a:p>
            <a:p>
              <a:r>
                <a:rPr lang="en-US" sz="1600" dirty="0"/>
                <a:t>        &lt;</a:t>
              </a:r>
              <a:r>
                <a:rPr lang="en-US" sz="1600" dirty="0" err="1"/>
                <a:t>sf:errors</a:t>
              </a:r>
              <a:r>
                <a:rPr lang="en-US" sz="1600" dirty="0"/>
                <a:t> path=</a:t>
              </a:r>
              <a:r>
                <a:rPr lang="en-US" sz="1600" i="1" dirty="0"/>
                <a:t>"username"</a:t>
              </a:r>
              <a:r>
                <a:rPr lang="en-US" sz="1600" dirty="0"/>
                <a:t> /&gt;&lt;/td&gt;</a:t>
              </a:r>
            </a:p>
            <a:p>
              <a:r>
                <a:rPr lang="en-US" sz="1600" dirty="0"/>
                <a:t>&lt;/</a:t>
              </a:r>
              <a:r>
                <a:rPr lang="en-US" sz="1600" dirty="0" err="1"/>
                <a:t>tr</a:t>
              </a:r>
              <a:r>
                <a:rPr lang="en-US" sz="1600" dirty="0"/>
                <a:t>&gt;</a:t>
              </a:r>
            </a:p>
            <a:p>
              <a:r>
                <a:rPr lang="en-US" sz="1600" dirty="0"/>
                <a:t>&lt;</a:t>
              </a:r>
              <a:r>
                <a:rPr lang="en-US" sz="1600" dirty="0" err="1"/>
                <a:t>tr</a:t>
              </a:r>
              <a:r>
                <a:rPr lang="en-US" sz="1600" dirty="0"/>
                <a:t>&gt;</a:t>
              </a:r>
            </a:p>
            <a:p>
              <a:r>
                <a:rPr lang="en-US" sz="1600" dirty="0"/>
                <a:t>         &lt;</a:t>
              </a:r>
              <a:r>
                <a:rPr lang="en-US" sz="1600" dirty="0" err="1"/>
                <a:t>th</a:t>
              </a:r>
              <a:r>
                <a:rPr lang="en-US" sz="1600" dirty="0"/>
                <a:t>&gt;&lt;</a:t>
              </a:r>
              <a:r>
                <a:rPr lang="en-US" sz="1600" dirty="0" err="1"/>
                <a:t>sf:label</a:t>
              </a:r>
              <a:r>
                <a:rPr lang="en-US" sz="1600" dirty="0"/>
                <a:t> path=</a:t>
              </a:r>
              <a:r>
                <a:rPr lang="en-US" sz="1600" i="1" dirty="0"/>
                <a:t>"password"</a:t>
              </a:r>
              <a:r>
                <a:rPr lang="en-US" sz="1600" dirty="0"/>
                <a:t>&gt;Password:&lt;/</a:t>
              </a:r>
              <a:r>
                <a:rPr lang="en-US" sz="1600" dirty="0" err="1"/>
                <a:t>sf:label</a:t>
              </a:r>
              <a:r>
                <a:rPr lang="en-US" sz="1600" dirty="0"/>
                <a:t>&gt;&lt;/</a:t>
              </a:r>
              <a:r>
                <a:rPr lang="en-US" sz="1600" dirty="0" err="1"/>
                <a:t>th</a:t>
              </a:r>
              <a:r>
                <a:rPr lang="en-US" sz="1600" dirty="0"/>
                <a:t>&gt;</a:t>
              </a:r>
            </a:p>
            <a:p>
              <a:r>
                <a:rPr lang="en-US" sz="1600" dirty="0"/>
                <a:t>         &lt;td&gt;&lt;</a:t>
              </a:r>
              <a:r>
                <a:rPr lang="en-US" sz="1600" dirty="0" err="1"/>
                <a:t>sf:password</a:t>
              </a:r>
              <a:r>
                <a:rPr lang="en-US" sz="1600" dirty="0"/>
                <a:t> path=</a:t>
              </a:r>
              <a:r>
                <a:rPr lang="en-US" sz="1600" i="1" dirty="0"/>
                <a:t>"password"</a:t>
              </a:r>
              <a:r>
                <a:rPr lang="en-US" sz="1600" dirty="0"/>
                <a:t> size=</a:t>
              </a:r>
              <a:r>
                <a:rPr lang="en-US" sz="1600" i="1" dirty="0"/>
                <a:t>"30"</a:t>
              </a:r>
              <a:r>
                <a:rPr lang="en-US" sz="1600" dirty="0"/>
                <a:t> </a:t>
              </a:r>
              <a:r>
                <a:rPr lang="en-US" sz="1600" dirty="0" err="1"/>
                <a:t>showPassword</a:t>
              </a:r>
              <a:r>
                <a:rPr lang="en-US" sz="1600" dirty="0"/>
                <a:t>=</a:t>
              </a:r>
              <a:r>
                <a:rPr lang="en-US" sz="1600" i="1" dirty="0"/>
                <a:t>"true"</a:t>
              </a:r>
              <a:r>
                <a:rPr lang="en-US" sz="1600" dirty="0"/>
                <a:t>/&gt; </a:t>
              </a:r>
            </a:p>
            <a:p>
              <a:r>
                <a:rPr lang="en-US" sz="1600" dirty="0"/>
                <a:t>             &lt;small&gt;6 characters or more (be tricky!)&lt;/small&gt;&lt;</a:t>
              </a:r>
              <a:r>
                <a:rPr lang="en-US" sz="1600" dirty="0" err="1"/>
                <a:t>br</a:t>
              </a:r>
              <a:r>
                <a:rPr lang="en-US" sz="1600" dirty="0"/>
                <a:t>/&gt;</a:t>
              </a:r>
            </a:p>
            <a:p>
              <a:r>
                <a:rPr lang="en-US" sz="1600" dirty="0"/>
                <a:t>             &lt;</a:t>
              </a:r>
              <a:r>
                <a:rPr lang="en-US" sz="1600" dirty="0" err="1"/>
                <a:t>sf:errors</a:t>
              </a:r>
              <a:r>
                <a:rPr lang="en-US" sz="1600" dirty="0"/>
                <a:t> path=</a:t>
              </a:r>
              <a:r>
                <a:rPr lang="en-US" sz="1600" i="1" dirty="0"/>
                <a:t>"password"</a:t>
              </a:r>
              <a:r>
                <a:rPr lang="en-US" sz="1600" dirty="0"/>
                <a:t> /&gt;</a:t>
              </a:r>
            </a:p>
            <a:p>
              <a:r>
                <a:rPr lang="en-US" sz="1600" dirty="0"/>
                <a:t>            &lt;/td&gt;</a:t>
              </a:r>
            </a:p>
            <a:p>
              <a:r>
                <a:rPr lang="en-US" sz="1600" dirty="0"/>
                <a:t>      &lt;/</a:t>
              </a:r>
              <a:r>
                <a:rPr lang="en-US" sz="1600" dirty="0" err="1"/>
                <a:t>tr</a:t>
              </a:r>
              <a:r>
                <a:rPr lang="en-US" sz="1600" dirty="0"/>
                <a:t>&gt;</a:t>
              </a:r>
            </a:p>
            <a:p>
              <a:r>
                <a:rPr lang="en-US" sz="1600" dirty="0"/>
                <a:t>&lt;</a:t>
              </a:r>
              <a:r>
                <a:rPr lang="en-US" sz="1600" dirty="0" err="1"/>
                <a:t>tr</a:t>
              </a:r>
              <a:r>
                <a:rPr lang="en-US" sz="1600" dirty="0"/>
                <a:t>&gt;&lt;</a:t>
              </a:r>
              <a:r>
                <a:rPr lang="en-US" sz="1600" dirty="0" err="1"/>
                <a:t>th</a:t>
              </a:r>
              <a:r>
                <a:rPr lang="en-US" sz="1600" dirty="0"/>
                <a:t>&gt;&lt;/</a:t>
              </a:r>
              <a:r>
                <a:rPr lang="en-US" sz="1600" dirty="0" err="1"/>
                <a:t>th</a:t>
              </a:r>
              <a:r>
                <a:rPr lang="en-US" sz="1600" dirty="0"/>
                <a:t>&gt;</a:t>
              </a:r>
            </a:p>
            <a:p>
              <a:r>
                <a:rPr lang="en-US" sz="1600" dirty="0"/>
                <a:t>&lt;td&gt;&lt;input name=</a:t>
              </a:r>
              <a:r>
                <a:rPr lang="en-US" sz="1600" i="1" dirty="0"/>
                <a:t>"commit"</a:t>
              </a:r>
              <a:r>
                <a:rPr lang="en-US" sz="1600" dirty="0"/>
                <a:t> type=</a:t>
              </a:r>
              <a:r>
                <a:rPr lang="en-US" sz="1600" i="1" dirty="0"/>
                <a:t>"submit"</a:t>
              </a:r>
              <a:r>
                <a:rPr lang="en-US" sz="1600" dirty="0"/>
                <a:t> value=</a:t>
              </a:r>
              <a:r>
                <a:rPr lang="en-US" sz="1600" i="1" dirty="0"/>
                <a:t>"Save User"</a:t>
              </a:r>
              <a:r>
                <a:rPr lang="en-US" sz="1600" dirty="0"/>
                <a:t> /&gt;&lt;/td&gt;&lt;/</a:t>
              </a:r>
              <a:r>
                <a:rPr lang="en-US" sz="1600" dirty="0" err="1"/>
                <a:t>tr</a:t>
              </a:r>
              <a:r>
                <a:rPr lang="en-US" sz="1600" dirty="0"/>
                <a:t>&gt;</a:t>
              </a:r>
            </a:p>
            <a:p>
              <a:r>
                <a:rPr lang="en-US" sz="1600" dirty="0"/>
                <a:t>&lt;/</a:t>
              </a:r>
              <a:r>
                <a:rPr lang="en-US" sz="1600" dirty="0" err="1"/>
                <a:t>sf:form</a:t>
              </a:r>
              <a:r>
                <a:rPr lang="en-US" sz="1600" dirty="0"/>
                <a:t>&gt;&lt;/div&gt;</a:t>
              </a:r>
            </a:p>
          </p:txBody>
        </p:sp>
        <p:sp>
          <p:nvSpPr>
            <p:cNvPr id="20484" name="AutoShape 5"/>
            <p:cNvSpPr>
              <a:spLocks noChangeArrowheads="1"/>
            </p:cNvSpPr>
            <p:nvPr/>
          </p:nvSpPr>
          <p:spPr bwMode="auto">
            <a:xfrm>
              <a:off x="7467600" y="1211940"/>
              <a:ext cx="1447800" cy="304800"/>
            </a:xfrm>
            <a:prstGeom prst="wedgeRoundRectCallout">
              <a:avLst>
                <a:gd name="adj1" fmla="val -85650"/>
                <a:gd name="adj2" fmla="val 89958"/>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711600"/>
          </a:xfrm>
        </p:spPr>
        <p:txBody>
          <a:bodyPr>
            <a:normAutofit/>
          </a:bodyPr>
          <a:lstStyle/>
          <a:p>
            <a:r>
              <a:rPr lang="en-US" dirty="0"/>
              <a:t>4.2.2 : Spring MVC annotations </a:t>
            </a:r>
            <a:r>
              <a:rPr lang="en-US" dirty="0" smtClean="0"/>
              <a:t>-Processing </a:t>
            </a:r>
            <a:r>
              <a:rPr lang="en-US" dirty="0"/>
              <a:t>forms </a:t>
            </a:r>
            <a:r>
              <a:rPr lang="en-US" dirty="0" smtClean="0"/>
              <a:t>:</a:t>
            </a:r>
            <a:br>
              <a:rPr lang="en-US" dirty="0" smtClean="0"/>
            </a:br>
            <a:r>
              <a:rPr lang="en-US" dirty="0"/>
              <a:t> </a:t>
            </a:r>
            <a:r>
              <a:rPr lang="en-US" dirty="0" smtClean="0"/>
              <a:t>                          The </a:t>
            </a:r>
            <a:r>
              <a:rPr lang="en-US" dirty="0"/>
              <a:t>JSP</a:t>
            </a:r>
          </a:p>
        </p:txBody>
      </p:sp>
    </p:spTree>
    <p:extLst>
      <p:ext uri="{BB962C8B-B14F-4D97-AF65-F5344CB8AC3E}">
        <p14:creationId xmlns:p14="http://schemas.microsoft.com/office/powerpoint/2010/main" val="2223612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6808" y="1458127"/>
            <a:ext cx="8396514" cy="4702302"/>
            <a:chOff x="283032" y="1197426"/>
            <a:chExt cx="8396514" cy="3886200"/>
          </a:xfrm>
        </p:grpSpPr>
        <p:sp>
          <p:nvSpPr>
            <p:cNvPr id="22531" name="AutoShape 4"/>
            <p:cNvSpPr>
              <a:spLocks noChangeArrowheads="1"/>
            </p:cNvSpPr>
            <p:nvPr/>
          </p:nvSpPr>
          <p:spPr bwMode="auto">
            <a:xfrm>
              <a:off x="286662" y="1201056"/>
              <a:ext cx="7620000" cy="1676400"/>
            </a:xfrm>
            <a:prstGeom prst="roundRect">
              <a:avLst>
                <a:gd name="adj" fmla="val 16667"/>
              </a:avLst>
            </a:prstGeom>
            <a:noFill/>
            <a:ln w="19050">
              <a:solidFill>
                <a:schemeClr val="tx1"/>
              </a:solidFill>
              <a:round/>
              <a:headEnd/>
              <a:tailEnd/>
            </a:ln>
          </p:spPr>
          <p:txBody>
            <a:bodyPr anchor="ctr"/>
            <a:lstStyle/>
            <a:p>
              <a:r>
                <a:rPr lang="en-US"/>
                <a:t>&lt;td&gt;</a:t>
              </a:r>
            </a:p>
            <a:p>
              <a:r>
                <a:rPr lang="en-US"/>
                <a:t>     &lt;sf:password path=</a:t>
              </a:r>
              <a:r>
                <a:rPr lang="en-US" i="1"/>
                <a:t>"password"</a:t>
              </a:r>
              <a:r>
                <a:rPr lang="en-US"/>
                <a:t> size=</a:t>
              </a:r>
              <a:r>
                <a:rPr lang="en-US" i="1"/>
                <a:t>"30"</a:t>
              </a:r>
              <a:r>
                <a:rPr lang="en-US"/>
                <a:t> showPassword=</a:t>
              </a:r>
              <a:r>
                <a:rPr lang="en-US" i="1"/>
                <a:t>"true"</a:t>
              </a:r>
              <a:r>
                <a:rPr lang="en-US"/>
                <a:t>/&gt; </a:t>
              </a:r>
            </a:p>
            <a:p>
              <a:r>
                <a:rPr lang="en-US"/>
                <a:t>             &lt;small&gt;6 characters or more (be tricky!)&lt;/small&gt;&lt;br/&gt;</a:t>
              </a:r>
            </a:p>
            <a:p>
              <a:r>
                <a:rPr lang="en-US"/>
                <a:t>             &lt;sf:errors path=</a:t>
              </a:r>
              <a:r>
                <a:rPr lang="en-US" i="1"/>
                <a:t>"password"</a:t>
              </a:r>
              <a:r>
                <a:rPr lang="en-US"/>
                <a:t> /&gt;</a:t>
              </a:r>
            </a:p>
            <a:p>
              <a:r>
                <a:rPr lang="en-US"/>
                <a:t>&lt;/td&gt;</a:t>
              </a:r>
              <a:endParaRPr lang="en-US" sz="1600"/>
            </a:p>
          </p:txBody>
        </p:sp>
        <p:sp>
          <p:nvSpPr>
            <p:cNvPr id="22532" name="AutoShape 5"/>
            <p:cNvSpPr>
              <a:spLocks noChangeArrowheads="1"/>
            </p:cNvSpPr>
            <p:nvPr/>
          </p:nvSpPr>
          <p:spPr bwMode="auto">
            <a:xfrm>
              <a:off x="283032" y="3102426"/>
              <a:ext cx="7620000" cy="1981200"/>
            </a:xfrm>
            <a:prstGeom prst="roundRect">
              <a:avLst>
                <a:gd name="adj" fmla="val 16667"/>
              </a:avLst>
            </a:prstGeom>
            <a:noFill/>
            <a:ln w="19050">
              <a:solidFill>
                <a:schemeClr val="tx1"/>
              </a:solidFill>
              <a:round/>
              <a:headEnd/>
              <a:tailEnd/>
            </a:ln>
          </p:spPr>
          <p:txBody>
            <a:bodyPr anchor="ctr"/>
            <a:lstStyle/>
            <a:p>
              <a:r>
                <a:rPr lang="en-US" b="1" dirty="0"/>
                <a:t>public</a:t>
              </a:r>
              <a:r>
                <a:rPr lang="en-US" dirty="0"/>
                <a:t> String </a:t>
              </a:r>
              <a:r>
                <a:rPr lang="en-US" dirty="0" err="1"/>
                <a:t>processForm</a:t>
              </a:r>
              <a:r>
                <a:rPr lang="en-US" dirty="0"/>
                <a:t>(@Valid User </a:t>
              </a:r>
              <a:r>
                <a:rPr lang="en-US" dirty="0" err="1"/>
                <a:t>user</a:t>
              </a:r>
              <a:r>
                <a:rPr lang="en-US" dirty="0"/>
                <a:t>, </a:t>
              </a:r>
              <a:r>
                <a:rPr lang="en-US" dirty="0" err="1"/>
                <a:t>BindingResult</a:t>
              </a:r>
              <a:r>
                <a:rPr lang="en-US" dirty="0"/>
                <a:t> </a:t>
              </a:r>
              <a:r>
                <a:rPr lang="en-US" dirty="0" err="1"/>
                <a:t>bindingResult</a:t>
              </a:r>
              <a:r>
                <a:rPr lang="en-US" dirty="0"/>
                <a:t>) {</a:t>
              </a:r>
            </a:p>
            <a:p>
              <a:r>
                <a:rPr lang="en-US" b="1" dirty="0"/>
                <a:t>    if</a:t>
              </a:r>
              <a:r>
                <a:rPr lang="en-US" dirty="0"/>
                <a:t> (</a:t>
              </a:r>
              <a:r>
                <a:rPr lang="en-US" dirty="0" err="1"/>
                <a:t>bindingResult.hasErrors</a:t>
              </a:r>
              <a:r>
                <a:rPr lang="en-US" dirty="0"/>
                <a:t>()) {</a:t>
              </a:r>
            </a:p>
            <a:p>
              <a:r>
                <a:rPr lang="en-US" b="1" dirty="0"/>
                <a:t>         return</a:t>
              </a:r>
              <a:r>
                <a:rPr lang="en-US" dirty="0"/>
                <a:t> "failure";</a:t>
              </a:r>
            </a:p>
            <a:p>
              <a:r>
                <a:rPr lang="en-US" dirty="0"/>
                <a:t>     }</a:t>
              </a:r>
            </a:p>
            <a:p>
              <a:r>
                <a:rPr lang="en-US" dirty="0"/>
                <a:t>…..</a:t>
              </a:r>
            </a:p>
          </p:txBody>
        </p:sp>
        <p:sp>
          <p:nvSpPr>
            <p:cNvPr id="22533" name="AutoShape 6"/>
            <p:cNvSpPr>
              <a:spLocks noChangeArrowheads="1"/>
            </p:cNvSpPr>
            <p:nvPr/>
          </p:nvSpPr>
          <p:spPr bwMode="auto">
            <a:xfrm>
              <a:off x="7307946" y="1197426"/>
              <a:ext cx="838200" cy="457200"/>
            </a:xfrm>
            <a:prstGeom prst="wedgeRoundRectCallout">
              <a:avLst>
                <a:gd name="adj1" fmla="val -97727"/>
                <a:gd name="adj2" fmla="val 94097"/>
                <a:gd name="adj3" fmla="val 16667"/>
              </a:avLst>
            </a:prstGeom>
            <a:solidFill>
              <a:srgbClr val="DDDDDD"/>
            </a:solidFill>
            <a:ln w="9525">
              <a:solidFill>
                <a:schemeClr val="tx1"/>
              </a:solidFill>
              <a:miter lim="800000"/>
              <a:headEnd/>
              <a:tailEnd/>
            </a:ln>
          </p:spPr>
          <p:txBody>
            <a:bodyPr/>
            <a:lstStyle/>
            <a:p>
              <a:pPr algn="ctr"/>
              <a:r>
                <a:rPr lang="en-US" sz="1600"/>
                <a:t>jsp</a:t>
              </a:r>
            </a:p>
          </p:txBody>
        </p:sp>
        <p:sp>
          <p:nvSpPr>
            <p:cNvPr id="22534" name="AutoShape 7"/>
            <p:cNvSpPr>
              <a:spLocks noChangeArrowheads="1"/>
            </p:cNvSpPr>
            <p:nvPr/>
          </p:nvSpPr>
          <p:spPr bwMode="auto">
            <a:xfrm>
              <a:off x="7231746" y="3178626"/>
              <a:ext cx="1447800" cy="457200"/>
            </a:xfrm>
            <a:prstGeom prst="wedgeRoundRectCallout">
              <a:avLst>
                <a:gd name="adj1" fmla="val -76866"/>
                <a:gd name="adj2" fmla="val 97222"/>
                <a:gd name="adj3" fmla="val 16667"/>
              </a:avLst>
            </a:prstGeom>
            <a:solidFill>
              <a:srgbClr val="DDDDDD"/>
            </a:solidFill>
            <a:ln w="9525">
              <a:solidFill>
                <a:schemeClr val="tx1"/>
              </a:solidFill>
              <a:miter lim="800000"/>
              <a:headEnd/>
              <a:tailEnd/>
            </a:ln>
          </p:spPr>
          <p:txBody>
            <a:bodyPr/>
            <a:lstStyle/>
            <a:p>
              <a:pPr algn="ctr"/>
              <a:r>
                <a:rPr lang="en-US" sz="1600" dirty="0"/>
                <a:t>controller</a:t>
              </a:r>
            </a:p>
          </p:txBody>
        </p:sp>
      </p:grpSp>
      <p:sp>
        <p:nvSpPr>
          <p:cNvPr id="4" name="Title 3"/>
          <p:cNvSpPr>
            <a:spLocks noGrp="1"/>
          </p:cNvSpPr>
          <p:nvPr>
            <p:ph type="title"/>
          </p:nvPr>
        </p:nvSpPr>
        <p:spPr>
          <a:xfrm>
            <a:off x="309801" y="418452"/>
            <a:ext cx="8312649" cy="767461"/>
          </a:xfrm>
        </p:spPr>
        <p:txBody>
          <a:bodyPr>
            <a:normAutofit fontScale="90000"/>
          </a:bodyPr>
          <a:lstStyle/>
          <a:p>
            <a:r>
              <a:rPr lang="en-US" dirty="0"/>
              <a:t>4.2.2 : Spring MVC annotations </a:t>
            </a:r>
            <a:r>
              <a:rPr lang="en-US" dirty="0" smtClean="0"/>
              <a:t>- Displaying </a:t>
            </a:r>
            <a:r>
              <a:rPr lang="en-US" dirty="0"/>
              <a:t>validation </a:t>
            </a:r>
            <a:r>
              <a:rPr lang="en-US" dirty="0" smtClean="0"/>
              <a:t/>
            </a:r>
            <a:br>
              <a:rPr lang="en-US" dirty="0" smtClean="0"/>
            </a:br>
            <a:r>
              <a:rPr lang="en-US" dirty="0"/>
              <a:t> </a:t>
            </a:r>
            <a:r>
              <a:rPr lang="en-US" dirty="0" smtClean="0"/>
              <a:t>           errors </a:t>
            </a:r>
            <a:endParaRPr lang="en-US" dirty="0"/>
          </a:p>
        </p:txBody>
      </p:sp>
    </p:spTree>
    <p:extLst>
      <p:ext uri="{BB962C8B-B14F-4D97-AF65-F5344CB8AC3E}">
        <p14:creationId xmlns:p14="http://schemas.microsoft.com/office/powerpoint/2010/main" val="1620439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1430" y="1262202"/>
            <a:ext cx="7924800" cy="5012906"/>
            <a:chOff x="275766" y="1208088"/>
            <a:chExt cx="7924800" cy="5514198"/>
          </a:xfrm>
        </p:grpSpPr>
        <p:sp>
          <p:nvSpPr>
            <p:cNvPr id="19459" name="AutoShape 6"/>
            <p:cNvSpPr>
              <a:spLocks noChangeArrowheads="1"/>
            </p:cNvSpPr>
            <p:nvPr/>
          </p:nvSpPr>
          <p:spPr bwMode="auto">
            <a:xfrm>
              <a:off x="275766" y="1208088"/>
              <a:ext cx="7924800" cy="3810000"/>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AddUserFormController</a:t>
              </a:r>
              <a:r>
                <a:rPr lang="en-US" sz="1600" dirty="0"/>
                <a:t> {</a:t>
              </a:r>
            </a:p>
            <a:p>
              <a:r>
                <a:rPr lang="en-US" sz="1600" dirty="0"/>
                <a:t>   @</a:t>
              </a:r>
              <a:r>
                <a:rPr lang="en-US" sz="1600" dirty="0" err="1"/>
                <a:t>RequestMapping</a:t>
              </a:r>
              <a:r>
                <a:rPr lang="en-US" sz="1600" dirty="0"/>
                <a:t>(value = "/</a:t>
              </a:r>
              <a:r>
                <a:rPr lang="en-US" sz="1600" dirty="0" err="1"/>
                <a:t>AddUser</a:t>
              </a:r>
              <a:r>
                <a:rPr lang="en-US" sz="1600" dirty="0"/>
                <a:t>",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showForm</a:t>
              </a:r>
              <a:r>
                <a:rPr lang="en-US" sz="1600" dirty="0"/>
                <a:t>(Model </a:t>
              </a:r>
              <a:r>
                <a:rPr lang="en-US" sz="1600" dirty="0" err="1"/>
                <a:t>model</a:t>
              </a:r>
              <a:r>
                <a:rPr lang="en-US" sz="1600" dirty="0"/>
                <a:t>) {</a:t>
              </a:r>
            </a:p>
            <a:p>
              <a:r>
                <a:rPr lang="en-US" sz="1600" dirty="0"/>
                <a:t>           </a:t>
              </a:r>
              <a:r>
                <a:rPr lang="en-US" sz="1600" dirty="0" err="1"/>
                <a:t>model.addAttribute</a:t>
              </a:r>
              <a:r>
                <a:rPr lang="en-US" sz="1600" dirty="0"/>
                <a:t>(</a:t>
              </a:r>
              <a:r>
                <a:rPr lang="en-US" sz="1600" b="1" dirty="0"/>
                <a:t>new</a:t>
              </a:r>
              <a:r>
                <a:rPr lang="en-US" sz="1600" dirty="0"/>
                <a:t> User());</a:t>
              </a:r>
            </a:p>
            <a:p>
              <a:r>
                <a:rPr lang="en-US" sz="1600" b="1" dirty="0"/>
                <a:t>            return</a:t>
              </a:r>
              <a:r>
                <a:rPr lang="en-US" sz="1600" dirty="0"/>
                <a:t> "</a:t>
              </a:r>
              <a:r>
                <a:rPr lang="en-US" sz="1600" dirty="0" err="1"/>
                <a:t>addUser</a:t>
              </a:r>
              <a:r>
                <a:rPr lang="en-US" sz="1600" dirty="0"/>
                <a:t>";</a:t>
              </a:r>
            </a:p>
            <a:p>
              <a:r>
                <a:rPr lang="en-US" sz="1600" dirty="0"/>
                <a:t>      }</a:t>
              </a:r>
            </a:p>
            <a:p>
              <a:r>
                <a:rPr lang="en-US" sz="1600" dirty="0"/>
                <a:t>    @</a:t>
              </a:r>
              <a:r>
                <a:rPr lang="en-US" sz="1600" dirty="0" err="1"/>
                <a:t>RequestMapping</a:t>
              </a:r>
              <a:r>
                <a:rPr lang="en-US" sz="1600" dirty="0"/>
                <a:t>(method = RequestMethod.</a:t>
              </a:r>
              <a:r>
                <a:rPr lang="en-US" sz="1600" i="1" dirty="0"/>
                <a:t>POST</a:t>
              </a:r>
              <a:r>
                <a:rPr lang="en-US" sz="1600" dirty="0"/>
                <a:t>)</a:t>
              </a:r>
            </a:p>
            <a:p>
              <a:r>
                <a:rPr lang="en-US" sz="1600" b="1" dirty="0"/>
                <a:t>     public</a:t>
              </a:r>
              <a:r>
                <a:rPr lang="en-US" sz="1600" dirty="0"/>
                <a:t> String </a:t>
              </a:r>
              <a:r>
                <a:rPr lang="en-US" sz="1600" dirty="0" err="1"/>
                <a:t>processForm</a:t>
              </a:r>
              <a:r>
                <a:rPr lang="en-US" sz="1600" dirty="0"/>
                <a:t>(@Valid User </a:t>
              </a:r>
              <a:r>
                <a:rPr lang="en-US" sz="1600" dirty="0" err="1"/>
                <a:t>user</a:t>
              </a:r>
              <a:r>
                <a:rPr lang="en-US" sz="1600" dirty="0"/>
                <a:t>, </a:t>
              </a:r>
              <a:r>
                <a:rPr lang="en-US" sz="1600" dirty="0" err="1"/>
                <a:t>BindingResult</a:t>
              </a:r>
              <a:r>
                <a:rPr lang="en-US" sz="1600" dirty="0"/>
                <a:t> </a:t>
              </a:r>
              <a:r>
                <a:rPr lang="en-US" sz="1600" dirty="0" err="1"/>
                <a:t>bindingResult</a:t>
              </a:r>
              <a:r>
                <a:rPr lang="en-US" sz="1600" dirty="0"/>
                <a:t>) {</a:t>
              </a:r>
            </a:p>
            <a:p>
              <a:r>
                <a:rPr lang="en-US" sz="1600" b="1" dirty="0"/>
                <a:t>            if</a:t>
              </a:r>
              <a:r>
                <a:rPr lang="en-US" sz="1600" dirty="0"/>
                <a:t> (</a:t>
              </a:r>
              <a:r>
                <a:rPr lang="en-US" sz="1600" dirty="0" err="1"/>
                <a:t>bindingResult.hasErrors</a:t>
              </a:r>
              <a:r>
                <a:rPr lang="en-US" sz="1600" dirty="0"/>
                <a:t>())    </a:t>
              </a:r>
              <a:r>
                <a:rPr lang="en-US" sz="1600" b="1" dirty="0"/>
                <a:t>return</a:t>
              </a:r>
              <a:r>
                <a:rPr lang="en-US" sz="1600" dirty="0"/>
                <a:t> "failure";</a:t>
              </a:r>
            </a:p>
            <a:p>
              <a:r>
                <a:rPr lang="en-US" sz="1600" b="1" dirty="0"/>
                <a:t>            else</a:t>
              </a:r>
              <a:r>
                <a:rPr lang="en-US" sz="1600" dirty="0"/>
                <a:t> {</a:t>
              </a:r>
            </a:p>
            <a:p>
              <a:r>
                <a:rPr lang="en-US" sz="1600" dirty="0"/>
                <a:t>                   // some logic to persist user</a:t>
              </a:r>
            </a:p>
            <a:p>
              <a:r>
                <a:rPr lang="en-US" sz="1600" b="1" dirty="0"/>
                <a:t>                   return</a:t>
              </a:r>
              <a:r>
                <a:rPr lang="en-US" sz="1600" dirty="0"/>
                <a:t> "success";</a:t>
              </a:r>
            </a:p>
            <a:p>
              <a:r>
                <a:rPr lang="en-US" sz="1600" dirty="0"/>
                <a:t>    }}</a:t>
              </a:r>
            </a:p>
          </p:txBody>
        </p:sp>
        <p:pic>
          <p:nvPicPr>
            <p:cNvPr id="19460" name="Picture 7"/>
            <p:cNvPicPr>
              <a:picLocks noChangeAspect="1" noChangeArrowheads="1"/>
            </p:cNvPicPr>
            <p:nvPr/>
          </p:nvPicPr>
          <p:blipFill>
            <a:blip r:embed="rId3" cstate="print"/>
            <a:srcRect/>
            <a:stretch>
              <a:fillRect/>
            </a:stretch>
          </p:blipFill>
          <p:spPr bwMode="auto">
            <a:xfrm>
              <a:off x="1095852" y="4855385"/>
              <a:ext cx="4800600" cy="1866901"/>
            </a:xfrm>
            <a:prstGeom prst="rect">
              <a:avLst/>
            </a:prstGeom>
            <a:noFill/>
            <a:ln w="19050">
              <a:solidFill>
                <a:schemeClr val="tx1"/>
              </a:solidFill>
              <a:miter lim="800000"/>
              <a:headEnd/>
              <a:tailEnd/>
            </a:ln>
          </p:spPr>
        </p:pic>
        <p:sp>
          <p:nvSpPr>
            <p:cNvPr id="19461" name="AutoShape 8"/>
            <p:cNvSpPr>
              <a:spLocks noChangeArrowheads="1"/>
            </p:cNvSpPr>
            <p:nvPr/>
          </p:nvSpPr>
          <p:spPr bwMode="auto">
            <a:xfrm>
              <a:off x="6125052" y="5268684"/>
              <a:ext cx="1447800" cy="304800"/>
            </a:xfrm>
            <a:prstGeom prst="wedgeRoundRectCallout">
              <a:avLst>
                <a:gd name="adj1" fmla="val -71162"/>
                <a:gd name="adj2" fmla="val 178125"/>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843750"/>
          </a:xfrm>
        </p:spPr>
        <p:txBody>
          <a:bodyPr>
            <a:normAutofit/>
          </a:bodyPr>
          <a:lstStyle/>
          <a:p>
            <a:r>
              <a:rPr lang="en-US" dirty="0"/>
              <a:t>4.2.2 : Spring MVC annotations </a:t>
            </a:r>
            <a:r>
              <a:rPr lang="en-US" dirty="0" smtClean="0"/>
              <a:t>- Processing </a:t>
            </a:r>
            <a:r>
              <a:rPr lang="en-US" dirty="0"/>
              <a:t>forms : </a:t>
            </a:r>
            <a:r>
              <a:rPr lang="en-US" dirty="0" smtClean="0"/>
              <a:t/>
            </a:r>
            <a:br>
              <a:rPr lang="en-US" dirty="0" smtClean="0"/>
            </a:br>
            <a:r>
              <a:rPr lang="en-US" dirty="0"/>
              <a:t> </a:t>
            </a:r>
            <a:r>
              <a:rPr lang="en-US" dirty="0" smtClean="0"/>
              <a:t>        The </a:t>
            </a:r>
            <a:r>
              <a:rPr lang="en-US" dirty="0"/>
              <a:t>controller class</a:t>
            </a:r>
          </a:p>
        </p:txBody>
      </p:sp>
    </p:spTree>
    <p:extLst>
      <p:ext uri="{BB962C8B-B14F-4D97-AF65-F5344CB8AC3E}">
        <p14:creationId xmlns:p14="http://schemas.microsoft.com/office/powerpoint/2010/main" val="176487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a:xfrm>
            <a:off x="298517" y="1139688"/>
            <a:ext cx="6649748" cy="4998830"/>
          </a:xfrm>
        </p:spPr>
        <p:txBody>
          <a:bodyPr/>
          <a:lstStyle/>
          <a:p>
            <a:endParaRPr lang="en-US" dirty="0" smtClean="0"/>
          </a:p>
          <a:p>
            <a:r>
              <a:rPr lang="en-US" dirty="0" smtClean="0"/>
              <a:t>Refer </a:t>
            </a:r>
            <a:r>
              <a:rPr lang="en-US" dirty="0"/>
              <a:t>the following Demos:</a:t>
            </a:r>
          </a:p>
          <a:p>
            <a:pPr lvl="3"/>
            <a:r>
              <a:rPr lang="en-US" dirty="0"/>
              <a:t>DemoMVC_3</a:t>
            </a:r>
          </a:p>
          <a:p>
            <a:pPr lvl="3"/>
            <a:r>
              <a:rPr lang="en-US" dirty="0"/>
              <a:t>DemoMVC_4</a:t>
            </a:r>
          </a:p>
          <a:p>
            <a:pPr lvl="3"/>
            <a:r>
              <a:rPr lang="en-US" dirty="0"/>
              <a:t>DemoMVC_5</a:t>
            </a:r>
          </a:p>
          <a:p>
            <a:pPr lvl="3"/>
            <a:r>
              <a:rPr lang="en-US" dirty="0"/>
              <a:t>DemoMVC_6</a:t>
            </a:r>
          </a:p>
          <a:p>
            <a:pPr lvl="3"/>
            <a:r>
              <a:rPr lang="en-US" smtClean="0"/>
              <a:t>DemoMVC_Complete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dirty="0" smtClean="0"/>
          </a:p>
          <a:p>
            <a:r>
              <a:rPr lang="en-US" dirty="0" smtClean="0"/>
              <a:t>We </a:t>
            </a:r>
            <a:r>
              <a:rPr lang="en-US" dirty="0"/>
              <a:t>have so far seen</a:t>
            </a:r>
            <a:r>
              <a:rPr lang="en-US" dirty="0" smtClean="0"/>
              <a:t>:</a:t>
            </a:r>
          </a:p>
          <a:p>
            <a:endParaRPr lang="en-US" dirty="0"/>
          </a:p>
          <a:p>
            <a:pPr lvl="2"/>
            <a:r>
              <a:rPr lang="en-US" dirty="0"/>
              <a:t>How to use Spring MVC architecture to build flexible and </a:t>
            </a:r>
            <a:endParaRPr lang="en-US" dirty="0" smtClean="0"/>
          </a:p>
          <a:p>
            <a:pPr marL="171450" lvl="2" indent="0">
              <a:buNone/>
            </a:pPr>
            <a:r>
              <a:rPr lang="en-US" dirty="0"/>
              <a:t> </a:t>
            </a:r>
            <a:r>
              <a:rPr lang="en-US" dirty="0" smtClean="0"/>
              <a:t>          powerful </a:t>
            </a:r>
            <a:r>
              <a:rPr lang="en-US" dirty="0"/>
              <a:t>web applications.</a:t>
            </a:r>
          </a:p>
          <a:p>
            <a:pPr lvl="2"/>
            <a:r>
              <a:rPr lang="en-US" dirty="0"/>
              <a:t>Components like handler mappings, ViewResolvers and </a:t>
            </a:r>
            <a:endParaRPr lang="en-US" dirty="0" smtClean="0"/>
          </a:p>
          <a:p>
            <a:pPr marL="171450" lvl="2" indent="0">
              <a:buNone/>
            </a:pPr>
            <a:r>
              <a:rPr lang="en-US" dirty="0"/>
              <a:t> </a:t>
            </a:r>
            <a:r>
              <a:rPr lang="en-US" dirty="0" smtClean="0"/>
              <a:t>             controllers</a:t>
            </a:r>
            <a:endParaRPr lang="en-US" dirty="0"/>
          </a:p>
          <a:p>
            <a:pPr lvl="2"/>
            <a:r>
              <a:rPr lang="en-US" dirty="0"/>
              <a:t>MVC Annotations like @Controller, @</a:t>
            </a:r>
            <a:r>
              <a:rPr lang="en-US" dirty="0" err="1"/>
              <a:t>RestController</a:t>
            </a:r>
            <a:r>
              <a:rPr lang="en-US" dirty="0"/>
              <a:t>, </a:t>
            </a:r>
            <a:endParaRPr lang="en-US" dirty="0" smtClean="0"/>
          </a:p>
          <a:p>
            <a:pPr marL="171450" lvl="2" indent="0">
              <a:buNone/>
            </a:pPr>
            <a:r>
              <a:rPr lang="en-US" dirty="0" smtClean="0"/>
              <a:t>             @</a:t>
            </a:r>
            <a:r>
              <a:rPr lang="en-US" dirty="0"/>
              <a:t>RequestMapping , @RequestParam, @</a:t>
            </a:r>
            <a:r>
              <a:rPr lang="en-US" dirty="0" err="1" smtClean="0"/>
              <a:t>PathVariable</a:t>
            </a:r>
            <a:endParaRPr lang="en-US" dirty="0"/>
          </a:p>
        </p:txBody>
      </p:sp>
    </p:spTree>
    <p:extLst>
      <p:ext uri="{BB962C8B-B14F-4D97-AF65-F5344CB8AC3E}">
        <p14:creationId xmlns:p14="http://schemas.microsoft.com/office/powerpoint/2010/main" val="80246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Questions</a:t>
            </a:r>
            <a:endParaRPr lang="en-US" dirty="0"/>
          </a:p>
        </p:txBody>
      </p:sp>
      <p:sp>
        <p:nvSpPr>
          <p:cNvPr id="5" name="Content Placeholder 4"/>
          <p:cNvSpPr>
            <a:spLocks noGrp="1"/>
          </p:cNvSpPr>
          <p:nvPr>
            <p:ph idx="1"/>
          </p:nvPr>
        </p:nvSpPr>
        <p:spPr>
          <a:xfrm>
            <a:off x="298516" y="977900"/>
            <a:ext cx="6887389" cy="5160617"/>
          </a:xfrm>
        </p:spPr>
        <p:txBody>
          <a:bodyPr/>
          <a:lstStyle/>
          <a:p>
            <a:endParaRPr lang="en-US" dirty="0" smtClean="0"/>
          </a:p>
          <a:p>
            <a:r>
              <a:rPr lang="en-US" dirty="0" smtClean="0"/>
              <a:t>Question </a:t>
            </a:r>
            <a:r>
              <a:rPr lang="en-US" dirty="0"/>
              <a:t>1: If multiple handler mappings have </a:t>
            </a:r>
            <a:endParaRPr lang="en-US" dirty="0" smtClean="0"/>
          </a:p>
          <a:p>
            <a:pPr marL="0" indent="0">
              <a:buNone/>
            </a:pPr>
            <a:r>
              <a:rPr lang="en-US" dirty="0"/>
              <a:t> </a:t>
            </a:r>
            <a:r>
              <a:rPr lang="en-US" dirty="0" smtClean="0"/>
              <a:t>  been </a:t>
            </a:r>
            <a:r>
              <a:rPr lang="en-US" dirty="0"/>
              <a:t>declared in an application, select the </a:t>
            </a:r>
            <a:r>
              <a:rPr lang="en-US" dirty="0" smtClean="0"/>
              <a:t>property</a:t>
            </a:r>
          </a:p>
          <a:p>
            <a:pPr marL="0" indent="0">
              <a:buNone/>
            </a:pPr>
            <a:r>
              <a:rPr lang="en-US" dirty="0"/>
              <a:t> </a:t>
            </a:r>
            <a:r>
              <a:rPr lang="en-US" dirty="0" smtClean="0"/>
              <a:t>  </a:t>
            </a:r>
            <a:r>
              <a:rPr lang="en-US" dirty="0"/>
              <a:t>that indicates which handler mapping has </a:t>
            </a:r>
            <a:endParaRPr lang="en-US" dirty="0" smtClean="0"/>
          </a:p>
          <a:p>
            <a:pPr marL="0" indent="0">
              <a:buNone/>
            </a:pPr>
            <a:r>
              <a:rPr lang="en-US" dirty="0"/>
              <a:t> </a:t>
            </a:r>
            <a:r>
              <a:rPr lang="en-US" dirty="0" smtClean="0"/>
              <a:t>  precedence</a:t>
            </a:r>
            <a:r>
              <a:rPr lang="en-US" dirty="0"/>
              <a:t>?</a:t>
            </a:r>
          </a:p>
          <a:p>
            <a:pPr lvl="3"/>
            <a:r>
              <a:rPr lang="en-US" dirty="0"/>
              <a:t>Option 1: Order</a:t>
            </a:r>
          </a:p>
          <a:p>
            <a:pPr lvl="3"/>
            <a:r>
              <a:rPr lang="en-US" dirty="0"/>
              <a:t>Option 2: Sequence</a:t>
            </a:r>
          </a:p>
          <a:p>
            <a:pPr lvl="3"/>
            <a:r>
              <a:rPr lang="en-US" dirty="0"/>
              <a:t>Option 3: Index</a:t>
            </a:r>
          </a:p>
          <a:p>
            <a:pPr lvl="3"/>
            <a:r>
              <a:rPr lang="en-US" dirty="0"/>
              <a:t>Option 4: An application cant have multiple </a:t>
            </a:r>
            <a:r>
              <a:rPr lang="en-US" dirty="0" smtClean="0"/>
              <a:t>handler</a:t>
            </a:r>
          </a:p>
          <a:p>
            <a:pPr marL="342900" lvl="3" indent="0">
              <a:buNone/>
            </a:pPr>
            <a:r>
              <a:rPr lang="en-US" dirty="0"/>
              <a:t> </a:t>
            </a:r>
            <a:r>
              <a:rPr lang="en-US" dirty="0" smtClean="0"/>
              <a:t>     mappings</a:t>
            </a:r>
          </a:p>
          <a:p>
            <a:pPr marL="342900" lvl="3" indent="0">
              <a:buNone/>
            </a:pPr>
            <a:endParaRPr lang="en-US" dirty="0"/>
          </a:p>
          <a:p>
            <a:r>
              <a:rPr lang="en-US" dirty="0"/>
              <a:t>Question 2: To figure out which controller should </a:t>
            </a:r>
            <a:endParaRPr lang="en-US" dirty="0" smtClean="0"/>
          </a:p>
          <a:p>
            <a:pPr marL="0" indent="0">
              <a:buNone/>
            </a:pPr>
            <a:r>
              <a:rPr lang="en-US" dirty="0"/>
              <a:t> </a:t>
            </a:r>
            <a:r>
              <a:rPr lang="en-US" dirty="0" smtClean="0"/>
              <a:t>      handle </a:t>
            </a:r>
            <a:r>
              <a:rPr lang="en-US" dirty="0"/>
              <a:t>the request, DispatcherServlet </a:t>
            </a:r>
            <a:r>
              <a:rPr lang="en-US" dirty="0" smtClean="0"/>
              <a:t>queries</a:t>
            </a:r>
          </a:p>
          <a:p>
            <a:pPr marL="0" indent="0">
              <a:buNone/>
            </a:pPr>
            <a:r>
              <a:rPr lang="en-US" dirty="0"/>
              <a:t> </a:t>
            </a:r>
            <a:r>
              <a:rPr lang="en-US" dirty="0" smtClean="0"/>
              <a:t>       </a:t>
            </a:r>
            <a:r>
              <a:rPr lang="en-US" dirty="0"/>
              <a:t>______</a:t>
            </a:r>
          </a:p>
          <a:p>
            <a:pPr lvl="3"/>
            <a:r>
              <a:rPr lang="en-US" dirty="0"/>
              <a:t>Option 1: </a:t>
            </a:r>
            <a:r>
              <a:rPr lang="en-US" dirty="0" err="1" smtClean="0"/>
              <a:t>HandlerMappings</a:t>
            </a:r>
            <a:endParaRPr lang="en-US" dirty="0" smtClean="0"/>
          </a:p>
          <a:p>
            <a:pPr lvl="3"/>
            <a:r>
              <a:rPr lang="en-US" dirty="0" smtClean="0"/>
              <a:t>Option </a:t>
            </a:r>
            <a:r>
              <a:rPr lang="en-US" dirty="0"/>
              <a:t>2: </a:t>
            </a:r>
            <a:r>
              <a:rPr lang="en-US" dirty="0" err="1"/>
              <a:t>ModelAndView</a:t>
            </a:r>
            <a:r>
              <a:rPr lang="en-US" dirty="0"/>
              <a:t> </a:t>
            </a:r>
          </a:p>
          <a:p>
            <a:pPr lvl="3"/>
            <a:r>
              <a:rPr lang="en-US" dirty="0"/>
              <a:t>Option 3: ViewResolver</a:t>
            </a:r>
          </a:p>
          <a:p>
            <a:pPr lvl="3"/>
            <a:r>
              <a:rPr lang="en-US" dirty="0"/>
              <a:t>Option 4: </a:t>
            </a:r>
            <a:r>
              <a:rPr lang="en-US" dirty="0" err="1" smtClean="0"/>
              <a:t>HomeController</a:t>
            </a:r>
            <a:endParaRPr lang="en-US" dirty="0"/>
          </a:p>
        </p:txBody>
      </p:sp>
    </p:spTree>
    <p:extLst>
      <p:ext uri="{BB962C8B-B14F-4D97-AF65-F5344CB8AC3E}">
        <p14:creationId xmlns:p14="http://schemas.microsoft.com/office/powerpoint/2010/main" val="3551830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4244"/>
          </a:xfrm>
        </p:spPr>
        <p:txBody>
          <a:bodyPr>
            <a:normAutofit/>
          </a:bodyPr>
          <a:lstStyle/>
          <a:p>
            <a:r>
              <a:rPr lang="en-US" dirty="0" smtClean="0"/>
              <a:t>4.1:Spring </a:t>
            </a:r>
            <a:r>
              <a:rPr lang="en-US" dirty="0"/>
              <a:t>MVC </a:t>
            </a:r>
            <a:r>
              <a:rPr lang="en-US" dirty="0" smtClean="0"/>
              <a:t>introduction-Spring </a:t>
            </a:r>
            <a:r>
              <a:rPr lang="en-US" dirty="0"/>
              <a:t>MVC </a:t>
            </a:r>
            <a:r>
              <a:rPr lang="en-US" dirty="0" smtClean="0"/>
              <a:t> </a:t>
            </a:r>
            <a:br>
              <a:rPr lang="en-US" dirty="0" smtClean="0"/>
            </a:br>
            <a:r>
              <a:rPr lang="en-US" dirty="0"/>
              <a:t> </a:t>
            </a:r>
            <a:r>
              <a:rPr lang="en-US" dirty="0" smtClean="0"/>
              <a:t>              Framework Features</a:t>
            </a:r>
            <a:endParaRPr lang="en-US" dirty="0"/>
          </a:p>
        </p:txBody>
      </p:sp>
      <p:sp>
        <p:nvSpPr>
          <p:cNvPr id="4" name="Content Placeholder 3"/>
          <p:cNvSpPr>
            <a:spLocks noGrp="1"/>
          </p:cNvSpPr>
          <p:nvPr>
            <p:ph idx="1"/>
          </p:nvPr>
        </p:nvSpPr>
        <p:spPr>
          <a:xfrm>
            <a:off x="298516" y="1338470"/>
            <a:ext cx="8323934" cy="4800047"/>
          </a:xfrm>
        </p:spPr>
        <p:txBody>
          <a:bodyPr/>
          <a:lstStyle/>
          <a:p>
            <a:endParaRPr lang="en-US" dirty="0" smtClean="0"/>
          </a:p>
          <a:p>
            <a:r>
              <a:rPr lang="en-US" dirty="0" smtClean="0"/>
              <a:t>Provides </a:t>
            </a:r>
            <a:r>
              <a:rPr lang="en-US" dirty="0"/>
              <a:t>you with an out-of-the-box implementations of </a:t>
            </a:r>
            <a:endParaRPr lang="en-US" dirty="0" smtClean="0"/>
          </a:p>
          <a:p>
            <a:pPr marL="0" indent="0">
              <a:buNone/>
            </a:pPr>
            <a:r>
              <a:rPr lang="en-US" dirty="0"/>
              <a:t> </a:t>
            </a:r>
            <a:r>
              <a:rPr lang="en-US" dirty="0" smtClean="0"/>
              <a:t>   workflow </a:t>
            </a:r>
            <a:r>
              <a:rPr lang="en-US" dirty="0"/>
              <a:t>typical to web </a:t>
            </a:r>
            <a:r>
              <a:rPr lang="en-US" dirty="0" smtClean="0"/>
              <a:t>applications</a:t>
            </a:r>
          </a:p>
          <a:p>
            <a:pPr marL="0" indent="0">
              <a:buNone/>
            </a:pPr>
            <a:endParaRPr lang="en-US" dirty="0"/>
          </a:p>
          <a:p>
            <a:r>
              <a:rPr lang="en-US" dirty="0"/>
              <a:t>Allows you to use a variety of different view </a:t>
            </a:r>
            <a:r>
              <a:rPr lang="en-US" dirty="0" smtClean="0"/>
              <a:t>technologies</a:t>
            </a:r>
          </a:p>
          <a:p>
            <a:pPr marL="0" indent="0">
              <a:buNone/>
            </a:pPr>
            <a:endParaRPr lang="en-US" dirty="0"/>
          </a:p>
          <a:p>
            <a:r>
              <a:rPr lang="en-US" dirty="0"/>
              <a:t>Enables you to fully integrate with your Spring based, </a:t>
            </a:r>
            <a:r>
              <a:rPr lang="en-US" dirty="0" smtClean="0"/>
              <a:t>middle-</a:t>
            </a:r>
          </a:p>
          <a:p>
            <a:pPr marL="0" indent="0">
              <a:buNone/>
            </a:pPr>
            <a:r>
              <a:rPr lang="en-US" dirty="0"/>
              <a:t> </a:t>
            </a:r>
            <a:r>
              <a:rPr lang="en-US" dirty="0" smtClean="0"/>
              <a:t>   tier logic </a:t>
            </a:r>
            <a:r>
              <a:rPr lang="en-US" dirty="0"/>
              <a:t>through the use of dependency </a:t>
            </a:r>
            <a:r>
              <a:rPr lang="en-US" dirty="0" smtClean="0"/>
              <a:t>injection</a:t>
            </a:r>
          </a:p>
          <a:p>
            <a:pPr marL="0" indent="0">
              <a:buNone/>
            </a:pPr>
            <a:endParaRPr lang="en-US" dirty="0"/>
          </a:p>
          <a:p>
            <a:r>
              <a:rPr lang="en-US" dirty="0"/>
              <a:t>Displays modular framework, with each set of components </a:t>
            </a:r>
            <a:endParaRPr lang="en-US" dirty="0" smtClean="0"/>
          </a:p>
          <a:p>
            <a:pPr marL="0" indent="0">
              <a:buNone/>
            </a:pPr>
            <a:r>
              <a:rPr lang="en-US" dirty="0"/>
              <a:t> </a:t>
            </a:r>
            <a:r>
              <a:rPr lang="en-US" dirty="0" smtClean="0"/>
              <a:t>   having </a:t>
            </a:r>
            <a:r>
              <a:rPr lang="en-US" dirty="0"/>
              <a:t>specific roles and completely decoupled from the </a:t>
            </a:r>
            <a:r>
              <a:rPr lang="en-US" dirty="0" smtClean="0"/>
              <a:t>rest</a:t>
            </a:r>
          </a:p>
          <a:p>
            <a:pPr marL="0" indent="0">
              <a:buNone/>
            </a:pPr>
            <a:r>
              <a:rPr lang="en-US" dirty="0"/>
              <a:t> </a:t>
            </a:r>
            <a:r>
              <a:rPr lang="en-US" dirty="0" smtClean="0"/>
              <a:t>   </a:t>
            </a:r>
            <a:r>
              <a:rPr lang="en-US" dirty="0"/>
              <a:t>of the </a:t>
            </a:r>
            <a:r>
              <a:rPr lang="en-US" dirty="0" smtClean="0"/>
              <a:t>framework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life cycle of request in Spring MVC"/>
          <p:cNvPicPr>
            <a:picLocks noChangeAspect="1" noChangeArrowheads="1"/>
          </p:cNvPicPr>
          <p:nvPr/>
        </p:nvPicPr>
        <p:blipFill>
          <a:blip r:embed="rId3" cstate="print"/>
          <a:srcRect/>
          <a:stretch>
            <a:fillRect/>
          </a:stretch>
        </p:blipFill>
        <p:spPr bwMode="auto">
          <a:xfrm>
            <a:off x="488670" y="1983346"/>
            <a:ext cx="8482584" cy="4241292"/>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a:t>4.1 : Spring MVC introduction </a:t>
            </a:r>
            <a:r>
              <a:rPr lang="en-US" dirty="0" smtClean="0"/>
              <a:t>-Spring </a:t>
            </a:r>
            <a:r>
              <a:rPr lang="en-US" dirty="0"/>
              <a:t>MVC </a:t>
            </a:r>
            <a:r>
              <a:rPr lang="en-US" dirty="0" smtClean="0"/>
              <a:t>lifecycle</a:t>
            </a:r>
            <a:endParaRPr lang="en-US" dirty="0"/>
          </a:p>
        </p:txBody>
      </p:sp>
      <p:sp>
        <p:nvSpPr>
          <p:cNvPr id="4" name="Content Placeholder 3"/>
          <p:cNvSpPr>
            <a:spLocks noGrp="1"/>
          </p:cNvSpPr>
          <p:nvPr>
            <p:ph idx="1"/>
          </p:nvPr>
        </p:nvSpPr>
        <p:spPr>
          <a:xfrm>
            <a:off x="298516" y="1461032"/>
            <a:ext cx="8845484" cy="525103"/>
          </a:xfrm>
        </p:spPr>
        <p:txBody>
          <a:bodyPr/>
          <a:lstStyle/>
          <a:p>
            <a:r>
              <a:rPr lang="en-US" dirty="0"/>
              <a:t>Life cycle of a Request in Spring </a:t>
            </a:r>
            <a:r>
              <a:rPr lang="en-US" dirty="0" smtClean="0"/>
              <a:t>MVC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4.1:Spring </a:t>
            </a:r>
            <a:r>
              <a:rPr lang="en-US" dirty="0"/>
              <a:t>MVC introduction </a:t>
            </a:r>
            <a:r>
              <a:rPr lang="en-US" dirty="0" smtClean="0"/>
              <a:t>-Dispatcher </a:t>
            </a:r>
            <a:r>
              <a:rPr lang="en-US" dirty="0"/>
              <a:t>Servlet</a:t>
            </a:r>
          </a:p>
        </p:txBody>
      </p:sp>
      <p:sp>
        <p:nvSpPr>
          <p:cNvPr id="6" name="Content Placeholder 5"/>
          <p:cNvSpPr>
            <a:spLocks noGrp="1"/>
          </p:cNvSpPr>
          <p:nvPr>
            <p:ph idx="1"/>
          </p:nvPr>
        </p:nvSpPr>
        <p:spPr>
          <a:xfrm>
            <a:off x="298516" y="1494766"/>
            <a:ext cx="8646701" cy="4643751"/>
          </a:xfrm>
        </p:spPr>
        <p:txBody>
          <a:bodyPr/>
          <a:lstStyle/>
          <a:p>
            <a:endParaRPr lang="en-US" dirty="0" smtClean="0"/>
          </a:p>
          <a:p>
            <a:r>
              <a:rPr lang="en-US" dirty="0" smtClean="0"/>
              <a:t>The </a:t>
            </a:r>
            <a:r>
              <a:rPr lang="en-US" dirty="0"/>
              <a:t>central component of Spring MVC is DispatcherServlet </a:t>
            </a:r>
            <a:r>
              <a:rPr lang="en-US" dirty="0" smtClean="0"/>
              <a:t>.</a:t>
            </a:r>
          </a:p>
          <a:p>
            <a:pPr marL="0" indent="0">
              <a:buNone/>
            </a:pPr>
            <a:endParaRPr lang="en-US" dirty="0"/>
          </a:p>
          <a:p>
            <a:r>
              <a:rPr lang="en-US" dirty="0"/>
              <a:t>It acts as the front controller of the Spring MVC </a:t>
            </a:r>
            <a:r>
              <a:rPr lang="en-US" dirty="0" smtClean="0"/>
              <a:t>framework</a:t>
            </a:r>
          </a:p>
          <a:p>
            <a:pPr marL="0" indent="0">
              <a:buNone/>
            </a:pPr>
            <a:endParaRPr lang="en-US" dirty="0"/>
          </a:p>
          <a:p>
            <a:r>
              <a:rPr lang="en-US" dirty="0"/>
              <a:t>Every web request must go through it so that it can manage </a:t>
            </a:r>
            <a:r>
              <a:rPr lang="en-US" dirty="0" smtClean="0"/>
              <a:t>the</a:t>
            </a:r>
          </a:p>
          <a:p>
            <a:pPr marL="0" indent="0">
              <a:buNone/>
            </a:pPr>
            <a:r>
              <a:rPr lang="en-US" dirty="0"/>
              <a:t> </a:t>
            </a:r>
            <a:r>
              <a:rPr lang="en-US" dirty="0" smtClean="0"/>
              <a:t>   </a:t>
            </a:r>
            <a:r>
              <a:rPr lang="en-US" dirty="0"/>
              <a:t>entire request-handling process</a:t>
            </a:r>
            <a:r>
              <a:rPr lang="en-US" dirty="0" smtClean="0"/>
              <a:t>.</a:t>
            </a:r>
            <a:endParaRPr lang="en-US" dirty="0"/>
          </a:p>
        </p:txBody>
      </p:sp>
    </p:spTree>
    <p:extLst>
      <p:ext uri="{BB962C8B-B14F-4D97-AF65-F5344CB8AC3E}">
        <p14:creationId xmlns:p14="http://schemas.microsoft.com/office/powerpoint/2010/main" val="234078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15449"/>
          </a:xfrm>
        </p:spPr>
        <p:txBody>
          <a:bodyPr>
            <a:normAutofit/>
          </a:bodyPr>
          <a:lstStyle/>
          <a:p>
            <a:r>
              <a:rPr lang="en-US" dirty="0"/>
              <a:t>4.1 : Spring MVC introduction </a:t>
            </a:r>
            <a:r>
              <a:rPr lang="en-US" dirty="0" smtClean="0"/>
              <a:t>-Configuring the</a:t>
            </a:r>
            <a:br>
              <a:rPr lang="en-US" dirty="0" smtClean="0"/>
            </a:br>
            <a:r>
              <a:rPr lang="en-US" dirty="0"/>
              <a:t> </a:t>
            </a:r>
            <a:r>
              <a:rPr lang="en-US" dirty="0" smtClean="0"/>
              <a:t>         </a:t>
            </a:r>
            <a:r>
              <a:rPr lang="en-US" dirty="0"/>
              <a:t>DispatcherServlet in </a:t>
            </a:r>
            <a:r>
              <a:rPr lang="en-US" dirty="0" smtClean="0"/>
              <a:t>web.xml</a:t>
            </a:r>
            <a:endParaRPr lang="en-US" dirty="0"/>
          </a:p>
        </p:txBody>
      </p:sp>
      <p:sp>
        <p:nvSpPr>
          <p:cNvPr id="7170" name="Rectangle 15"/>
          <p:cNvSpPr>
            <a:spLocks noGrp="1"/>
          </p:cNvSpPr>
          <p:nvPr>
            <p:ph idx="1"/>
          </p:nvPr>
        </p:nvSpPr>
        <p:spPr>
          <a:xfrm>
            <a:off x="298516" y="4406475"/>
            <a:ext cx="8845484" cy="1951294"/>
          </a:xfrm>
          <a:noFill/>
        </p:spPr>
        <p:txBody>
          <a:bodyPr/>
          <a:lstStyle/>
          <a:p>
            <a:endParaRPr lang="en-US" dirty="0" smtClean="0"/>
          </a:p>
          <a:p>
            <a:r>
              <a:rPr lang="en-US" dirty="0" smtClean="0"/>
              <a:t>Steps </a:t>
            </a:r>
            <a:r>
              <a:rPr lang="en-US" dirty="0"/>
              <a:t>to build a homepage in Spring MVC</a:t>
            </a:r>
            <a:r>
              <a:rPr lang="en-US" dirty="0" smtClean="0"/>
              <a:t>:</a:t>
            </a:r>
          </a:p>
          <a:p>
            <a:pPr lvl="3"/>
            <a:r>
              <a:rPr lang="en-US" dirty="0" smtClean="0"/>
              <a:t>Write </a:t>
            </a:r>
            <a:r>
              <a:rPr lang="en-US" dirty="0"/>
              <a:t>the controller class that performs the logic behind </a:t>
            </a:r>
            <a:r>
              <a:rPr lang="en-US" dirty="0" smtClean="0"/>
              <a:t>the</a:t>
            </a:r>
          </a:p>
          <a:p>
            <a:pPr marL="342900" lvl="3" indent="0">
              <a:buNone/>
            </a:pPr>
            <a:r>
              <a:rPr lang="en-US" dirty="0"/>
              <a:t> </a:t>
            </a:r>
            <a:r>
              <a:rPr lang="en-US" dirty="0" smtClean="0"/>
              <a:t>    </a:t>
            </a:r>
            <a:r>
              <a:rPr lang="en-US" dirty="0"/>
              <a:t>homepage</a:t>
            </a:r>
          </a:p>
          <a:p>
            <a:pPr lvl="3"/>
            <a:r>
              <a:rPr lang="en-US" dirty="0"/>
              <a:t>Configure controller in the </a:t>
            </a:r>
            <a:r>
              <a:rPr lang="en-US" dirty="0" err="1"/>
              <a:t>DispatcherServlet’s</a:t>
            </a:r>
            <a:r>
              <a:rPr lang="en-US" dirty="0"/>
              <a:t> context </a:t>
            </a:r>
            <a:r>
              <a:rPr lang="en-US" dirty="0" smtClean="0"/>
              <a:t>configuration</a:t>
            </a:r>
          </a:p>
          <a:p>
            <a:pPr marL="342900" lvl="3" indent="0">
              <a:buNone/>
            </a:pPr>
            <a:r>
              <a:rPr lang="en-US" dirty="0"/>
              <a:t> </a:t>
            </a:r>
            <a:r>
              <a:rPr lang="en-US" dirty="0" smtClean="0"/>
              <a:t>    file</a:t>
            </a:r>
          </a:p>
          <a:p>
            <a:pPr lvl="3"/>
            <a:r>
              <a:rPr lang="en-US" dirty="0" smtClean="0"/>
              <a:t>Configure </a:t>
            </a:r>
            <a:r>
              <a:rPr lang="en-US" dirty="0"/>
              <a:t>a view resolver to tie the controller to the </a:t>
            </a:r>
            <a:r>
              <a:rPr lang="en-US" dirty="0" smtClean="0"/>
              <a:t>JSP</a:t>
            </a:r>
          </a:p>
          <a:p>
            <a:pPr lvl="3"/>
            <a:r>
              <a:rPr lang="en-US" dirty="0" smtClean="0"/>
              <a:t>Write </a:t>
            </a:r>
            <a:r>
              <a:rPr lang="en-US" dirty="0"/>
              <a:t>the JSP that will render the homepage to the </a:t>
            </a:r>
            <a:r>
              <a:rPr lang="en-US" dirty="0" smtClean="0"/>
              <a:t>user</a:t>
            </a:r>
            <a:endParaRPr lang="en-US" dirty="0"/>
          </a:p>
        </p:txBody>
      </p:sp>
      <p:grpSp>
        <p:nvGrpSpPr>
          <p:cNvPr id="3" name="Group 2"/>
          <p:cNvGrpSpPr/>
          <p:nvPr/>
        </p:nvGrpSpPr>
        <p:grpSpPr>
          <a:xfrm>
            <a:off x="648536" y="1350097"/>
            <a:ext cx="8077200" cy="2840182"/>
            <a:chOff x="553000" y="1350097"/>
            <a:chExt cx="8077200" cy="2840182"/>
          </a:xfrm>
        </p:grpSpPr>
        <p:sp>
          <p:nvSpPr>
            <p:cNvPr id="7171" name="AutoShape 7"/>
            <p:cNvSpPr>
              <a:spLocks noChangeArrowheads="1"/>
            </p:cNvSpPr>
            <p:nvPr/>
          </p:nvSpPr>
          <p:spPr bwMode="auto">
            <a:xfrm>
              <a:off x="553000" y="1350097"/>
              <a:ext cx="8077200" cy="2840182"/>
            </a:xfrm>
            <a:prstGeom prst="roundRect">
              <a:avLst>
                <a:gd name="adj" fmla="val 16667"/>
              </a:avLst>
            </a:prstGeom>
            <a:noFill/>
            <a:ln w="19050">
              <a:solidFill>
                <a:schemeClr val="tx1"/>
              </a:solidFill>
              <a:round/>
              <a:headEnd/>
              <a:tailEnd/>
            </a:ln>
          </p:spPr>
          <p:txBody>
            <a:bodyPr wrap="none" anchor="ctr"/>
            <a:lstStyle/>
            <a:p>
              <a:r>
                <a:rPr lang="en-US" dirty="0"/>
                <a:t>&lt;</a:t>
              </a:r>
              <a:r>
                <a:rPr lang="en-US" dirty="0" err="1"/>
                <a:t>servlet</a:t>
              </a:r>
              <a:r>
                <a:rPr lang="en-US" dirty="0"/>
                <a:t>&gt;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servlet</a:t>
              </a:r>
              <a:r>
                <a:rPr lang="en-US" dirty="0"/>
                <a:t>-class&gt; </a:t>
              </a:r>
              <a:r>
                <a:rPr lang="en-US" dirty="0" err="1"/>
                <a:t>org.springframework.web.servlet.DispatcherServlet</a:t>
              </a:r>
              <a:endParaRPr lang="en-US" dirty="0"/>
            </a:p>
            <a:p>
              <a:r>
                <a:rPr lang="en-US" dirty="0"/>
                <a:t>    &lt;/</a:t>
              </a:r>
              <a:r>
                <a:rPr lang="en-US" dirty="0" err="1"/>
                <a:t>servlet</a:t>
              </a:r>
              <a:r>
                <a:rPr lang="en-US" dirty="0"/>
                <a:t>-class&gt;</a:t>
              </a:r>
            </a:p>
            <a:p>
              <a:r>
                <a:rPr lang="en-US" dirty="0"/>
                <a:t>&lt;/</a:t>
              </a:r>
              <a:r>
                <a:rPr lang="en-US" dirty="0" err="1"/>
                <a:t>servlet</a:t>
              </a:r>
              <a:r>
                <a:rPr lang="en-US" dirty="0"/>
                <a:t>&gt;</a:t>
              </a:r>
            </a:p>
            <a:p>
              <a:endParaRPr lang="en-US" dirty="0"/>
            </a:p>
            <a:p>
              <a:r>
                <a:rPr lang="en-US" dirty="0"/>
                <a:t>&lt;</a:t>
              </a:r>
              <a:r>
                <a:rPr lang="en-US" dirty="0" err="1"/>
                <a:t>servlet</a:t>
              </a:r>
              <a:r>
                <a:rPr lang="en-US" dirty="0"/>
                <a:t>-mapping&gt;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url</a:t>
              </a:r>
              <a:r>
                <a:rPr lang="en-US" dirty="0"/>
                <a:t>-pattern&gt;*.obj&lt;/</a:t>
              </a:r>
              <a:r>
                <a:rPr lang="en-US" dirty="0" err="1"/>
                <a:t>url</a:t>
              </a:r>
              <a:r>
                <a:rPr lang="en-US" dirty="0"/>
                <a:t>-pattern&gt;</a:t>
              </a:r>
            </a:p>
            <a:p>
              <a:r>
                <a:rPr lang="en-US" dirty="0"/>
                <a:t>  &lt;/</a:t>
              </a:r>
              <a:r>
                <a:rPr lang="en-US" dirty="0" err="1"/>
                <a:t>servlet</a:t>
              </a:r>
              <a:r>
                <a:rPr lang="en-US" dirty="0"/>
                <a:t>-mapping&gt;</a:t>
              </a:r>
            </a:p>
          </p:txBody>
        </p:sp>
        <p:sp>
          <p:nvSpPr>
            <p:cNvPr id="7172" name="AutoShape 11"/>
            <p:cNvSpPr>
              <a:spLocks/>
            </p:cNvSpPr>
            <p:nvPr/>
          </p:nvSpPr>
          <p:spPr bwMode="auto">
            <a:xfrm>
              <a:off x="6324600" y="2286000"/>
              <a:ext cx="1981200" cy="800100"/>
            </a:xfrm>
            <a:prstGeom prst="borderCallout1">
              <a:avLst>
                <a:gd name="adj1" fmla="val 14287"/>
                <a:gd name="adj2" fmla="val -3847"/>
                <a:gd name="adj3" fmla="val 113097"/>
                <a:gd name="adj4" fmla="val -150639"/>
              </a:avLst>
            </a:prstGeom>
            <a:solidFill>
              <a:srgbClr val="DDDDDD"/>
            </a:solidFill>
            <a:ln w="9525">
              <a:solidFill>
                <a:schemeClr val="tx1"/>
              </a:solidFill>
              <a:miter lim="800000"/>
              <a:headEnd/>
              <a:tailEnd/>
            </a:ln>
          </p:spPr>
          <p:txBody>
            <a:bodyPr/>
            <a:lstStyle/>
            <a:p>
              <a:r>
                <a:rPr lang="en-US" sz="1600" dirty="0"/>
                <a:t>The </a:t>
              </a:r>
              <a:r>
                <a:rPr lang="en-US" sz="1600" dirty="0" err="1"/>
                <a:t>servlet</a:t>
              </a:r>
              <a:r>
                <a:rPr lang="en-US" sz="1600" dirty="0"/>
                <a:t>-name given to the </a:t>
              </a:r>
              <a:r>
                <a:rPr lang="en-US" sz="1600" dirty="0" err="1"/>
                <a:t>servlet</a:t>
              </a:r>
              <a:r>
                <a:rPr lang="en-US" sz="1600" dirty="0"/>
                <a:t> is significant</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68226"/>
          </a:xfrm>
        </p:spPr>
        <p:txBody>
          <a:bodyPr>
            <a:normAutofit/>
          </a:bodyPr>
          <a:lstStyle/>
          <a:p>
            <a:r>
              <a:rPr lang="en-US" dirty="0"/>
              <a:t>4.1 : Spring MVC introduction </a:t>
            </a:r>
            <a:r>
              <a:rPr lang="en-US" dirty="0" smtClean="0"/>
              <a:t>-Breaking </a:t>
            </a:r>
            <a:r>
              <a:rPr lang="en-US" dirty="0"/>
              <a:t>Up the Application </a:t>
            </a:r>
            <a:r>
              <a:rPr lang="en-US" dirty="0" smtClean="0"/>
              <a:t>Context</a:t>
            </a:r>
            <a:endParaRPr lang="en-US" dirty="0"/>
          </a:p>
        </p:txBody>
      </p:sp>
      <p:sp>
        <p:nvSpPr>
          <p:cNvPr id="4" name="Content Placeholder 3"/>
          <p:cNvSpPr>
            <a:spLocks noGrp="1"/>
          </p:cNvSpPr>
          <p:nvPr>
            <p:ph idx="1"/>
          </p:nvPr>
        </p:nvSpPr>
        <p:spPr/>
        <p:txBody>
          <a:bodyPr/>
          <a:lstStyle/>
          <a:p>
            <a:r>
              <a:rPr lang="en-US" dirty="0"/>
              <a:t>Configuring the </a:t>
            </a:r>
            <a:r>
              <a:rPr lang="en-US" dirty="0" err="1"/>
              <a:t>ContextLoaderListener</a:t>
            </a:r>
            <a:r>
              <a:rPr lang="en-US" dirty="0"/>
              <a:t> in web.xml</a:t>
            </a:r>
          </a:p>
          <a:p>
            <a:endParaRPr lang="en-US" dirty="0"/>
          </a:p>
          <a:p>
            <a:endParaRPr lang="en-US" dirty="0"/>
          </a:p>
          <a:p>
            <a:pPr marL="0" indent="0">
              <a:buNone/>
            </a:pPr>
            <a:endParaRPr lang="en-US" dirty="0"/>
          </a:p>
          <a:p>
            <a:endParaRPr lang="en-US" dirty="0"/>
          </a:p>
          <a:p>
            <a:endParaRPr lang="en-US" dirty="0" smtClean="0"/>
          </a:p>
          <a:p>
            <a:endParaRPr lang="en-US" dirty="0"/>
          </a:p>
          <a:p>
            <a:endParaRPr lang="en-US" dirty="0" smtClean="0"/>
          </a:p>
          <a:p>
            <a:r>
              <a:rPr lang="en-US" dirty="0" smtClean="0"/>
              <a:t>Setting </a:t>
            </a:r>
            <a:r>
              <a:rPr lang="en-US" dirty="0" err="1"/>
              <a:t>ContextConfigLocation</a:t>
            </a:r>
            <a:r>
              <a:rPr lang="en-US" dirty="0"/>
              <a:t> Parameter</a:t>
            </a:r>
          </a:p>
          <a:p>
            <a:endParaRPr lang="en-US" dirty="0"/>
          </a:p>
          <a:p>
            <a:endParaRPr lang="en-US" dirty="0"/>
          </a:p>
        </p:txBody>
      </p:sp>
      <p:sp>
        <p:nvSpPr>
          <p:cNvPr id="8195" name="AutoShape 6"/>
          <p:cNvSpPr>
            <a:spLocks noChangeArrowheads="1"/>
          </p:cNvSpPr>
          <p:nvPr/>
        </p:nvSpPr>
        <p:spPr bwMode="auto">
          <a:xfrm>
            <a:off x="685800" y="4221712"/>
            <a:ext cx="7772400" cy="2057400"/>
          </a:xfrm>
          <a:prstGeom prst="roundRect">
            <a:avLst>
              <a:gd name="adj" fmla="val 16667"/>
            </a:avLst>
          </a:prstGeom>
          <a:noFill/>
          <a:ln w="19050">
            <a:solidFill>
              <a:schemeClr val="tx1"/>
            </a:solidFill>
            <a:round/>
            <a:headEnd/>
            <a:tailEnd/>
          </a:ln>
        </p:spPr>
        <p:txBody>
          <a:bodyPr wrap="none" anchor="ctr"/>
          <a:lstStyle/>
          <a:p>
            <a:r>
              <a:rPr lang="en-US" dirty="0"/>
              <a:t>&lt;context-</a:t>
            </a:r>
            <a:r>
              <a:rPr lang="en-US" dirty="0" err="1"/>
              <a:t>param</a:t>
            </a:r>
            <a:r>
              <a:rPr lang="en-US" dirty="0"/>
              <a:t>&gt;</a:t>
            </a:r>
          </a:p>
          <a:p>
            <a:r>
              <a:rPr lang="en-US" dirty="0"/>
              <a:t>    &lt;</a:t>
            </a:r>
            <a:r>
              <a:rPr lang="en-US" dirty="0" err="1"/>
              <a:t>param</a:t>
            </a:r>
            <a:r>
              <a:rPr lang="en-US" dirty="0"/>
              <a:t>-name&gt;</a:t>
            </a:r>
            <a:r>
              <a:rPr lang="en-US" dirty="0" err="1"/>
              <a:t>contextConfigLocation</a:t>
            </a:r>
            <a:r>
              <a:rPr lang="en-US" dirty="0"/>
              <a:t>&lt;/</a:t>
            </a:r>
            <a:r>
              <a:rPr lang="en-US" dirty="0" err="1"/>
              <a:t>param</a:t>
            </a:r>
            <a:r>
              <a:rPr lang="en-US" dirty="0"/>
              <a:t>-name&gt;</a:t>
            </a:r>
          </a:p>
          <a:p>
            <a:r>
              <a:rPr lang="en-US" dirty="0"/>
              <a:t>    &lt;</a:t>
            </a:r>
            <a:r>
              <a:rPr lang="en-US" dirty="0" err="1"/>
              <a:t>param</a:t>
            </a:r>
            <a:r>
              <a:rPr lang="en-US" dirty="0"/>
              <a:t>-value&gt;</a:t>
            </a:r>
          </a:p>
          <a:p>
            <a:r>
              <a:rPr lang="en-US" dirty="0"/>
              <a:t>         /WEB-INF/basicspring-service.xml</a:t>
            </a:r>
          </a:p>
          <a:p>
            <a:r>
              <a:rPr lang="en-US" dirty="0"/>
              <a:t>        /WEB-INF/basicspring-data.xml</a:t>
            </a:r>
          </a:p>
          <a:p>
            <a:r>
              <a:rPr lang="en-US" dirty="0"/>
              <a:t>    &lt;/</a:t>
            </a:r>
            <a:r>
              <a:rPr lang="en-US" dirty="0" err="1"/>
              <a:t>param</a:t>
            </a:r>
            <a:r>
              <a:rPr lang="en-US" dirty="0"/>
              <a:t>-value&gt;</a:t>
            </a:r>
          </a:p>
          <a:p>
            <a:r>
              <a:rPr lang="en-US" dirty="0"/>
              <a:t>&lt;/context-</a:t>
            </a:r>
            <a:r>
              <a:rPr lang="en-US" dirty="0" err="1"/>
              <a:t>param</a:t>
            </a:r>
            <a:r>
              <a:rPr lang="en-US" dirty="0"/>
              <a:t>&gt;</a:t>
            </a:r>
          </a:p>
        </p:txBody>
      </p:sp>
      <p:sp>
        <p:nvSpPr>
          <p:cNvPr id="8194" name="AutoShape 4"/>
          <p:cNvSpPr>
            <a:spLocks noChangeArrowheads="1"/>
          </p:cNvSpPr>
          <p:nvPr/>
        </p:nvSpPr>
        <p:spPr bwMode="auto">
          <a:xfrm>
            <a:off x="644856" y="1976656"/>
            <a:ext cx="7696200" cy="1676400"/>
          </a:xfrm>
          <a:prstGeom prst="roundRect">
            <a:avLst>
              <a:gd name="adj" fmla="val 16667"/>
            </a:avLst>
          </a:prstGeom>
          <a:noFill/>
          <a:ln w="19050">
            <a:solidFill>
              <a:schemeClr val="tx1"/>
            </a:solidFill>
            <a:round/>
            <a:headEnd/>
            <a:tailEnd/>
          </a:ln>
        </p:spPr>
        <p:txBody>
          <a:bodyPr wrap="none" anchor="ctr"/>
          <a:lstStyle/>
          <a:p>
            <a:r>
              <a:rPr lang="en-US" dirty="0"/>
              <a:t>&lt;listener&gt;</a:t>
            </a:r>
          </a:p>
          <a:p>
            <a:r>
              <a:rPr lang="en-US" dirty="0"/>
              <a:t>   &lt;listener-class&gt;</a:t>
            </a:r>
          </a:p>
          <a:p>
            <a:r>
              <a:rPr lang="en-US" dirty="0"/>
              <a:t>               </a:t>
            </a:r>
            <a:r>
              <a:rPr lang="en-US" dirty="0" err="1"/>
              <a:t>org.springframework.web.context.ContextLoaderListener</a:t>
            </a:r>
            <a:endParaRPr lang="en-US" dirty="0"/>
          </a:p>
          <a:p>
            <a:r>
              <a:rPr lang="en-US" dirty="0"/>
              <a:t>   &lt;/listener-class&gt;</a:t>
            </a:r>
          </a:p>
          <a:p>
            <a:r>
              <a:rPr lang="en-US" dirty="0"/>
              <a:t>&lt;/listener&gt;</a:t>
            </a:r>
          </a:p>
        </p:txBody>
      </p:sp>
    </p:spTree>
    <p:extLst>
      <p:ext uri="{BB962C8B-B14F-4D97-AF65-F5344CB8AC3E}">
        <p14:creationId xmlns:p14="http://schemas.microsoft.com/office/powerpoint/2010/main" val="28627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87451" y="3381767"/>
            <a:ext cx="7459980" cy="2782173"/>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sz="2000" dirty="0" smtClean="0"/>
              <a:t>@</a:t>
            </a:r>
            <a:r>
              <a:rPr lang="en-US" sz="2000" dirty="0"/>
              <a:t>Controller</a:t>
            </a:r>
          </a:p>
          <a:p>
            <a:pPr>
              <a:lnSpc>
                <a:spcPct val="120000"/>
              </a:lnSpc>
            </a:pPr>
            <a:r>
              <a:rPr lang="en-US" sz="2000" dirty="0"/>
              <a:t>  public class </a:t>
            </a:r>
            <a:r>
              <a:rPr lang="en-US" sz="2000" dirty="0" err="1"/>
              <a:t>HelloController</a:t>
            </a:r>
            <a:r>
              <a:rPr lang="en-US" sz="2000" dirty="0"/>
              <a:t> {</a:t>
            </a:r>
          </a:p>
          <a:p>
            <a:pPr>
              <a:lnSpc>
                <a:spcPct val="120000"/>
              </a:lnSpc>
            </a:pPr>
            <a:r>
              <a:rPr lang="en-US" sz="2000" dirty="0"/>
              <a:t>      @RequestMapping("/</a:t>
            </a:r>
            <a:r>
              <a:rPr lang="en-US" sz="2000" dirty="0" err="1"/>
              <a:t>helloWorld</a:t>
            </a:r>
            <a:r>
              <a:rPr lang="en-US" sz="2000" dirty="0"/>
              <a:t>")</a:t>
            </a:r>
          </a:p>
          <a:p>
            <a:pPr>
              <a:lnSpc>
                <a:spcPct val="120000"/>
              </a:lnSpc>
            </a:pPr>
            <a:r>
              <a:rPr lang="en-US" sz="2000" dirty="0"/>
              <a:t>      public String </a:t>
            </a:r>
            <a:r>
              <a:rPr lang="en-US" sz="2000" dirty="0" err="1" smtClean="0"/>
              <a:t>showMessage</a:t>
            </a:r>
            <a:r>
              <a:rPr lang="en-US" sz="2000" dirty="0" smtClean="0"/>
              <a:t>() </a:t>
            </a:r>
            <a:r>
              <a:rPr lang="en-US" sz="2000" dirty="0"/>
              <a:t>{</a:t>
            </a:r>
          </a:p>
          <a:p>
            <a:pPr>
              <a:lnSpc>
                <a:spcPct val="120000"/>
              </a:lnSpc>
            </a:pPr>
            <a:r>
              <a:rPr lang="en-US" sz="2000" dirty="0" smtClean="0"/>
              <a:t>                     return </a:t>
            </a:r>
            <a:r>
              <a:rPr lang="en-US" sz="2000" dirty="0"/>
              <a:t>"hello";  </a:t>
            </a:r>
          </a:p>
          <a:p>
            <a:pPr>
              <a:lnSpc>
                <a:spcPct val="120000"/>
              </a:lnSpc>
            </a:pPr>
            <a:r>
              <a:rPr lang="en-US" sz="2000" dirty="0"/>
              <a:t>}}</a:t>
            </a:r>
          </a:p>
        </p:txBody>
      </p:sp>
      <p:sp>
        <p:nvSpPr>
          <p:cNvPr id="4" name="Title 3"/>
          <p:cNvSpPr>
            <a:spLocks noGrp="1"/>
          </p:cNvSpPr>
          <p:nvPr>
            <p:ph type="title"/>
          </p:nvPr>
        </p:nvSpPr>
        <p:spPr/>
        <p:txBody>
          <a:bodyPr>
            <a:normAutofit fontScale="90000"/>
          </a:bodyPr>
          <a:lstStyle/>
          <a:p>
            <a:r>
              <a:rPr lang="en-US" dirty="0"/>
              <a:t>4.2 Annotation-based controller configuration </a:t>
            </a:r>
            <a:r>
              <a:rPr lang="en-US" dirty="0" smtClean="0"/>
              <a:t>-Controller</a:t>
            </a:r>
            <a:endParaRPr lang="en-US" dirty="0"/>
          </a:p>
        </p:txBody>
      </p:sp>
      <p:sp>
        <p:nvSpPr>
          <p:cNvPr id="7" name="Content Placeholder 6"/>
          <p:cNvSpPr>
            <a:spLocks noGrp="1"/>
          </p:cNvSpPr>
          <p:nvPr>
            <p:ph idx="1"/>
          </p:nvPr>
        </p:nvSpPr>
        <p:spPr>
          <a:xfrm>
            <a:off x="298516" y="1298713"/>
            <a:ext cx="8845484" cy="2249706"/>
          </a:xfrm>
        </p:spPr>
        <p:txBody>
          <a:bodyPr/>
          <a:lstStyle/>
          <a:p>
            <a:endParaRPr lang="en-US" dirty="0" smtClean="0"/>
          </a:p>
          <a:p>
            <a:r>
              <a:rPr lang="en-US" dirty="0" smtClean="0"/>
              <a:t>The </a:t>
            </a:r>
            <a:r>
              <a:rPr lang="en-US" dirty="0"/>
              <a:t>most typical handler used in Spring MVC for handling </a:t>
            </a:r>
            <a:r>
              <a:rPr lang="en-US" dirty="0" smtClean="0"/>
              <a:t>web</a:t>
            </a:r>
          </a:p>
          <a:p>
            <a:pPr marL="0" indent="0">
              <a:buNone/>
            </a:pPr>
            <a:r>
              <a:rPr lang="en-US" dirty="0"/>
              <a:t> </a:t>
            </a:r>
            <a:r>
              <a:rPr lang="en-US" dirty="0" smtClean="0"/>
              <a:t>   </a:t>
            </a:r>
            <a:r>
              <a:rPr lang="en-US" dirty="0"/>
              <a:t>requests is a </a:t>
            </a:r>
            <a:r>
              <a:rPr lang="en-US" dirty="0" smtClean="0"/>
              <a:t>controller.</a:t>
            </a:r>
          </a:p>
          <a:p>
            <a:pPr marL="0" indent="0">
              <a:buNone/>
            </a:pPr>
            <a:endParaRPr lang="en-US" dirty="0"/>
          </a:p>
          <a:p>
            <a:r>
              <a:rPr lang="en-US" dirty="0"/>
              <a:t>From Spring2.5 onwards @Controller  annotation is used to </a:t>
            </a:r>
            <a:endParaRPr lang="en-US" dirty="0" smtClean="0"/>
          </a:p>
          <a:p>
            <a:pPr marL="0" indent="0">
              <a:buNone/>
            </a:pPr>
            <a:r>
              <a:rPr lang="en-US" dirty="0"/>
              <a:t> </a:t>
            </a:r>
            <a:r>
              <a:rPr lang="en-US" dirty="0" smtClean="0"/>
              <a:t>   design </a:t>
            </a:r>
            <a:r>
              <a:rPr lang="en-US" dirty="0"/>
              <a:t>a controller class </a:t>
            </a:r>
          </a:p>
        </p:txBody>
      </p:sp>
    </p:spTree>
    <p:extLst>
      <p:ext uri="{BB962C8B-B14F-4D97-AF65-F5344CB8AC3E}">
        <p14:creationId xmlns:p14="http://schemas.microsoft.com/office/powerpoint/2010/main" val="3036853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60351009"/>
              </p:ext>
            </p:extLst>
          </p:nvPr>
        </p:nvGraphicFramePr>
        <p:xfrm>
          <a:off x="356139" y="1651380"/>
          <a:ext cx="8528553" cy="3837579"/>
        </p:xfrm>
        <a:graphic>
          <a:graphicData uri="http://schemas.openxmlformats.org/drawingml/2006/table">
            <a:tbl>
              <a:tblPr firstRow="1" bandRow="1">
                <a:tableStyleId>{5C22544A-7EE6-4342-B048-85BDC9FD1C3A}</a:tableStyleId>
              </a:tblPr>
              <a:tblGrid>
                <a:gridCol w="2291527"/>
                <a:gridCol w="6237026"/>
              </a:tblGrid>
              <a:tr h="532262">
                <a:tc>
                  <a:txBody>
                    <a:bodyPr/>
                    <a:lstStyle/>
                    <a:p>
                      <a:r>
                        <a:rPr lang="en-US" dirty="0" smtClean="0"/>
                        <a:t>Annotation Name</a:t>
                      </a:r>
                      <a:endParaRPr lang="en-US" dirty="0"/>
                    </a:p>
                  </a:txBody>
                  <a:tcPr/>
                </a:tc>
                <a:tc>
                  <a:txBody>
                    <a:bodyPr/>
                    <a:lstStyle/>
                    <a:p>
                      <a:r>
                        <a:rPr lang="en-US" dirty="0" smtClean="0"/>
                        <a:t>Description</a:t>
                      </a:r>
                      <a:endParaRPr lang="en-US" dirty="0"/>
                    </a:p>
                  </a:txBody>
                  <a:tcPr/>
                </a:tc>
              </a:tr>
              <a:tr h="528850">
                <a:tc>
                  <a:txBody>
                    <a:bodyPr/>
                    <a:lstStyle/>
                    <a:p>
                      <a:r>
                        <a:rPr lang="en-US" dirty="0" smtClean="0"/>
                        <a:t>@Controller</a:t>
                      </a:r>
                      <a:endParaRPr lang="en-US" dirty="0"/>
                    </a:p>
                  </a:txBody>
                  <a:tcPr/>
                </a:tc>
                <a:tc>
                  <a:txBody>
                    <a:bodyPr/>
                    <a:lstStyle/>
                    <a:p>
                      <a:r>
                        <a:rPr lang="en-US" dirty="0" smtClean="0"/>
                        <a:t>Indicates that an annotated class is a "Controller"</a:t>
                      </a:r>
                      <a:endParaRPr lang="en-US" dirty="0"/>
                    </a:p>
                  </a:txBody>
                  <a:tcPr/>
                </a:tc>
              </a:tr>
              <a:tr h="925489">
                <a:tc>
                  <a:txBody>
                    <a:bodyPr/>
                    <a:lstStyle/>
                    <a:p>
                      <a:r>
                        <a:rPr lang="en-US" dirty="0" smtClean="0"/>
                        <a:t>@RequestMapping</a:t>
                      </a:r>
                      <a:endParaRPr lang="en-US" dirty="0"/>
                    </a:p>
                  </a:txBody>
                  <a:tcPr/>
                </a:tc>
                <a:tc>
                  <a:txBody>
                    <a:bodyPr/>
                    <a:lstStyle/>
                    <a:p>
                      <a:r>
                        <a:rPr lang="en-US" dirty="0" smtClean="0">
                          <a:effectLst/>
                        </a:rPr>
                        <a:t>Map web requests onto specific handler classes and/or handler methods.</a:t>
                      </a:r>
                      <a:endParaRPr lang="en-US" dirty="0"/>
                    </a:p>
                  </a:txBody>
                  <a:tcPr/>
                </a:tc>
              </a:tr>
              <a:tr h="925489">
                <a:tc>
                  <a:txBody>
                    <a:bodyPr/>
                    <a:lstStyle/>
                    <a:p>
                      <a:r>
                        <a:rPr lang="en-US" b="0" dirty="0" smtClean="0"/>
                        <a:t>@RequestParam</a:t>
                      </a:r>
                      <a:endParaRPr lang="en-US" b="0" dirty="0"/>
                    </a:p>
                  </a:txBody>
                  <a:tcPr/>
                </a:tc>
                <a:tc>
                  <a:txBody>
                    <a:bodyPr/>
                    <a:lstStyle/>
                    <a:p>
                      <a:r>
                        <a:rPr lang="en-US" b="0" dirty="0" smtClean="0">
                          <a:effectLst/>
                        </a:rPr>
                        <a:t>@RequestParam annotation is used</a:t>
                      </a:r>
                      <a:r>
                        <a:rPr lang="en-US" b="0" baseline="0" dirty="0" smtClean="0">
                          <a:effectLst/>
                        </a:rPr>
                        <a:t> </a:t>
                      </a:r>
                      <a:r>
                        <a:rPr lang="en-US" b="0" dirty="0" smtClean="0">
                          <a:effectLst/>
                        </a:rPr>
                        <a:t>to retrieve the URL parameter and map it to the method argument.</a:t>
                      </a:r>
                      <a:endParaRPr lang="en-US" b="0" dirty="0"/>
                    </a:p>
                  </a:txBody>
                  <a:tcPr/>
                </a:tc>
              </a:tr>
              <a:tr h="925489">
                <a:tc>
                  <a:txBody>
                    <a:bodyPr/>
                    <a:lstStyle/>
                    <a:p>
                      <a:r>
                        <a:rPr lang="en-US" dirty="0" smtClean="0"/>
                        <a:t>@</a:t>
                      </a:r>
                      <a:r>
                        <a:rPr lang="en-US" dirty="0" err="1" smtClean="0"/>
                        <a:t>ModelAttribute</a:t>
                      </a:r>
                      <a:endParaRPr lang="en-US" dirty="0"/>
                    </a:p>
                  </a:txBody>
                  <a:tcPr/>
                </a:tc>
                <a:tc>
                  <a:txBody>
                    <a:bodyPr/>
                    <a:lstStyle/>
                    <a:p>
                      <a:r>
                        <a:rPr lang="en-US" dirty="0" smtClean="0"/>
                        <a:t>Annotation that binds a method parameter or method return value to a named model attribute, exposed to a web view.</a:t>
                      </a:r>
                      <a:endParaRPr lang="en-US" dirty="0"/>
                    </a:p>
                  </a:txBody>
                  <a:tcPr/>
                </a:tc>
              </a:tr>
            </a:tbl>
          </a:graphicData>
        </a:graphic>
      </p:graphicFrame>
      <p:sp>
        <p:nvSpPr>
          <p:cNvPr id="3" name="Title 2"/>
          <p:cNvSpPr>
            <a:spLocks noGrp="1"/>
          </p:cNvSpPr>
          <p:nvPr>
            <p:ph type="title"/>
          </p:nvPr>
        </p:nvSpPr>
        <p:spPr>
          <a:xfrm>
            <a:off x="309801" y="418452"/>
            <a:ext cx="8312649" cy="681478"/>
          </a:xfrm>
        </p:spPr>
        <p:txBody>
          <a:bodyPr>
            <a:normAutofit/>
          </a:bodyPr>
          <a:lstStyle/>
          <a:p>
            <a:r>
              <a:rPr lang="en-US" dirty="0" smtClean="0"/>
              <a:t>4.2:Annotation-based </a:t>
            </a:r>
            <a:r>
              <a:rPr lang="en-US" dirty="0"/>
              <a:t>controller configuration </a:t>
            </a:r>
            <a:r>
              <a:rPr lang="en-US" dirty="0" smtClean="0"/>
              <a:t>– </a:t>
            </a:r>
            <a:br>
              <a:rPr lang="en-US" dirty="0" smtClean="0"/>
            </a:br>
            <a:r>
              <a:rPr lang="en-US" dirty="0" smtClean="0"/>
              <a:t>       Implementing </a:t>
            </a:r>
            <a:r>
              <a:rPr lang="en-US" dirty="0"/>
              <a:t>Controllers</a:t>
            </a:r>
          </a:p>
        </p:txBody>
      </p:sp>
    </p:spTree>
    <p:extLst>
      <p:ext uri="{BB962C8B-B14F-4D97-AF65-F5344CB8AC3E}">
        <p14:creationId xmlns:p14="http://schemas.microsoft.com/office/powerpoint/2010/main" val="7718978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9A88DE75-70BA-44F3-A6C6-BF8E982CE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11700</TotalTime>
  <Words>4826</Words>
  <Application>Microsoft Office PowerPoint</Application>
  <PresentationFormat>On-screen Show (4:3)</PresentationFormat>
  <Paragraphs>516</Paragraphs>
  <Slides>27</Slides>
  <Notes>27</Notes>
  <HiddenSlides>2</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6" baseType="lpstr">
      <vt:lpstr>Calibri</vt:lpstr>
      <vt:lpstr>Helvetica Light</vt:lpstr>
      <vt:lpstr>Verdana</vt:lpstr>
      <vt:lpstr>Candara</vt:lpstr>
      <vt:lpstr>Wingdings</vt:lpstr>
      <vt:lpstr>Arial</vt:lpstr>
      <vt:lpstr>2_Corporate Presentation Template (4x3 - Normal)</vt:lpstr>
      <vt:lpstr>Section slides</vt:lpstr>
      <vt:lpstr>think-cell Slide</vt:lpstr>
      <vt:lpstr> Basic Spring  4.0</vt:lpstr>
      <vt:lpstr>Lesson Objectives</vt:lpstr>
      <vt:lpstr>4.1:Spring MVC introduction-Spring MVC                  Framework Features</vt:lpstr>
      <vt:lpstr>4.1 : Spring MVC introduction -Spring MVC lifecycle</vt:lpstr>
      <vt:lpstr>4.1:Spring MVC introduction -Dispatcher Servlet</vt:lpstr>
      <vt:lpstr>4.1 : Spring MVC introduction -Configuring the           DispatcherServlet in web.xml</vt:lpstr>
      <vt:lpstr>4.1 : Spring MVC introduction -Breaking Up the Application Context</vt:lpstr>
      <vt:lpstr>4.2 Annotation-based controller configuration -Controller</vt:lpstr>
      <vt:lpstr>4.2:Annotation-based controller configuration –         Implementing Controllers</vt:lpstr>
      <vt:lpstr>PowerPoint Presentation</vt:lpstr>
      <vt:lpstr>4.2.1 Building a basic Spring MVC application –Handler                 Mapping</vt:lpstr>
      <vt:lpstr>4.2.1 Building a basic Spring MVC application –          ModelAndView Class</vt:lpstr>
      <vt:lpstr>4.2.1 Building a basic Spring MVC application -                                                                  ModelAndView</vt:lpstr>
      <vt:lpstr>4.2.1 Building a basic Spring MVC application -                                                         ViewResolver</vt:lpstr>
      <vt:lpstr>4.2.1 Building a basic Spring MVC application -            Resolving Views: The ViewResolver</vt:lpstr>
      <vt:lpstr>Demo</vt:lpstr>
      <vt:lpstr>4.2.2 : Spring MVC annotations -Handling User Input</vt:lpstr>
      <vt:lpstr>Demo</vt:lpstr>
      <vt:lpstr>4.2.2: Spring MVC annotations -Validating input with                 Bean Validation</vt:lpstr>
      <vt:lpstr>PowerPoint Presentation</vt:lpstr>
      <vt:lpstr>4.2.2: Spring MVC annotations -Validating input :                                          declaring validation rules </vt:lpstr>
      <vt:lpstr>4.2.2 : Spring MVC annotations -Processing forms :                            The JSP</vt:lpstr>
      <vt:lpstr>4.2.2 : Spring MVC annotations - Displaying validation              errors </vt:lpstr>
      <vt:lpstr>4.2.2 : Spring MVC annotations - Processing forms :           The controller class</vt:lpstr>
      <vt:lpstr>Demo</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348</cp:revision>
  <dcterms:created xsi:type="dcterms:W3CDTF">2012-05-18T02:59:15Z</dcterms:created>
  <dcterms:modified xsi:type="dcterms:W3CDTF">2018-02-14T08:54:14Z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