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6"/>
  </p:notesMasterIdLst>
  <p:handoutMasterIdLst>
    <p:handoutMasterId r:id="rId27"/>
  </p:handoutMasterIdLst>
  <p:sldIdLst>
    <p:sldId id="265" r:id="rId5"/>
    <p:sldId id="315" r:id="rId6"/>
    <p:sldId id="317" r:id="rId7"/>
    <p:sldId id="319" r:id="rId8"/>
    <p:sldId id="309" r:id="rId9"/>
    <p:sldId id="310" r:id="rId10"/>
    <p:sldId id="320" r:id="rId11"/>
    <p:sldId id="311" r:id="rId12"/>
    <p:sldId id="312" r:id="rId13"/>
    <p:sldId id="321" r:id="rId14"/>
    <p:sldId id="313" r:id="rId15"/>
    <p:sldId id="322" r:id="rId16"/>
    <p:sldId id="324" r:id="rId17"/>
    <p:sldId id="323" r:id="rId18"/>
    <p:sldId id="325" r:id="rId19"/>
    <p:sldId id="326" r:id="rId20"/>
    <p:sldId id="314" r:id="rId21"/>
    <p:sldId id="316" r:id="rId22"/>
    <p:sldId id="305" r:id="rId23"/>
    <p:sldId id="295" r:id="rId24"/>
    <p:sldId id="30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97" autoAdjust="0"/>
    <p:restoredTop sz="89816" autoAdjust="0"/>
  </p:normalViewPr>
  <p:slideViewPr>
    <p:cSldViewPr snapToGrid="0" showGuides="1">
      <p:cViewPr>
        <p:scale>
          <a:sx n="50" d="100"/>
          <a:sy n="50" d="100"/>
        </p:scale>
        <p:origin x="1448" y="-3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42920" y="70156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1960720" y="4361954"/>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15808" y="646392"/>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a:t>
            </a:r>
            <a:r>
              <a:rPr lang="en-US" sz="1200" baseline="0" dirty="0">
                <a:latin typeface="Arial" pitchFamily="34" charset="0"/>
                <a:cs typeface="Arial" pitchFamily="34" charset="0"/>
              </a:rPr>
              <a:t> to Web Services </a:t>
            </a:r>
            <a:r>
              <a:rPr lang="en-US" sz="1200" dirty="0">
                <a:latin typeface="Arial" pitchFamily="34" charset="0"/>
                <a:cs typeface="Arial" pitchFamily="34" charset="0"/>
              </a:rPr>
              <a:t>(SOAP &amp; REST) 		Working with JAX - RS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47027" y="8489733"/>
            <a:ext cx="2762530" cy="23257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a:t>
            </a:r>
            <a:r>
              <a:rPr lang="en-US" altLang="en-US" sz="1000" dirty="0">
                <a:latin typeface="Arial" pitchFamily="34" charset="0"/>
              </a:rPr>
              <a:t>Page 03-</a:t>
            </a:r>
            <a:fld id="{CCFBFAC2-2B51-4301-AB56-2B5BC657213B}" type="slidenum">
              <a:rPr lang="en-US" altLang="en-US" sz="1000" smtClean="0">
                <a:latin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mozilla.org/en-US/docs/Web/API/XMLHttpRequest"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eveloper.mozilla.org/en-US/docs/Web/API/Fetch_API"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449442" cy="400110"/>
          </a:xfrm>
          <a:prstGeom prst="rect">
            <a:avLst/>
          </a:prstGeom>
          <a:noFill/>
          <a:ln w="9525">
            <a:noFill/>
            <a:miter lim="800000"/>
            <a:headEnd/>
            <a:tailEnd/>
          </a:ln>
          <a:effectLst/>
        </p:spPr>
        <p:txBody>
          <a:bodyPr wrap="square">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p:txBody>
          <a:bodyPr>
            <a:normAutofit fontScale="70000" lnSpcReduction="20000"/>
          </a:bodyPr>
          <a:lstStyle/>
          <a:p>
            <a:r>
              <a:rPr lang="en-US" dirty="0"/>
              <a:t>The slide demonstrates different RESTful URLs with respect to different HTTP methods.</a:t>
            </a:r>
          </a:p>
          <a:p>
            <a:endParaRPr lang="en-US" dirty="0"/>
          </a:p>
          <a:p>
            <a:r>
              <a:rPr lang="en-US" dirty="0"/>
              <a:t>Demo: </a:t>
            </a:r>
            <a:r>
              <a:rPr lang="en-US" dirty="0" err="1"/>
              <a:t>SpringRESTWebServices</a:t>
            </a:r>
            <a:r>
              <a:rPr lang="en-US" dirty="0"/>
              <a:t> can be used as</a:t>
            </a:r>
            <a:r>
              <a:rPr lang="en-US" baseline="0" dirty="0"/>
              <a:t> a reference.</a:t>
            </a:r>
          </a:p>
          <a:p>
            <a:endParaRPr lang="en-US" baseline="0" dirty="0"/>
          </a:p>
          <a:p>
            <a:r>
              <a:rPr lang="en-US" b="1" baseline="0" dirty="0"/>
              <a:t>Note:</a:t>
            </a:r>
            <a:r>
              <a:rPr lang="en-US" baseline="0" dirty="0"/>
              <a:t> At times if the HTTP Get is used over a couple of </a:t>
            </a:r>
            <a:r>
              <a:rPr lang="en-US" baseline="0" dirty="0" err="1"/>
              <a:t>RestController</a:t>
            </a:r>
            <a:r>
              <a:rPr lang="en-US" baseline="0" dirty="0"/>
              <a:t> methods it has to be combined with URL patterns to create unique identifications.</a:t>
            </a:r>
          </a:p>
          <a:p>
            <a:endParaRPr lang="en-US" baseline="0" dirty="0"/>
          </a:p>
          <a:p>
            <a:pPr marL="228600" indent="-228600">
              <a:buAutoNum type="arabicPeriod"/>
            </a:pPr>
            <a:r>
              <a:rPr lang="en-US" baseline="0" dirty="0"/>
              <a:t>In the above slide first URL pattern demonstrates : HTTP Get method to fetch all country details.</a:t>
            </a:r>
          </a:p>
          <a:p>
            <a:pPr marL="0" indent="0">
              <a:buNone/>
            </a:pPr>
            <a:r>
              <a:rPr lang="en-US" baseline="0" dirty="0"/>
              <a:t>     </a:t>
            </a:r>
          </a:p>
          <a:p>
            <a:pPr marL="0" indent="0">
              <a:buNone/>
            </a:pPr>
            <a:r>
              <a:rPr lang="en-US" baseline="0" dirty="0"/>
              <a:t>Similarly if details for a particular country need to be fetched then the country id can be appended in URL and extracted via the @</a:t>
            </a:r>
            <a:r>
              <a:rPr lang="en-US" baseline="0" dirty="0" err="1"/>
              <a:t>PathVariable</a:t>
            </a:r>
            <a:endParaRPr lang="en-US" baseline="0" dirty="0"/>
          </a:p>
          <a:p>
            <a:pPr marL="0" indent="0">
              <a:buNone/>
            </a:pPr>
            <a:endParaRPr lang="en-US" baseline="0" dirty="0"/>
          </a:p>
          <a:p>
            <a:pPr marL="0" indent="0">
              <a:buNone/>
            </a:pPr>
            <a:r>
              <a:rPr lang="en-US" baseline="0" dirty="0"/>
              <a:t>http://localhost:9090/SpringRESTWebServices/rest/countries/3  -&gt; With this URL country details are fetched for country Id = 3 </a:t>
            </a:r>
          </a:p>
          <a:p>
            <a:pPr marL="228600" indent="-228600">
              <a:buAutoNum type="arabicPeriod"/>
            </a:pPr>
            <a:endParaRPr lang="en-US" baseline="0" dirty="0"/>
          </a:p>
          <a:p>
            <a:r>
              <a:rPr lang="en-US" dirty="0"/>
              <a:t>2. The second URL pattern demonstrates : HTTP  Post method to create a new country</a:t>
            </a:r>
          </a:p>
          <a:p>
            <a:endParaRPr lang="en-US" dirty="0"/>
          </a:p>
          <a:p>
            <a:r>
              <a:rPr lang="en-US" dirty="0"/>
              <a:t>3. The third URL pattern demonstrates : HTTP</a:t>
            </a:r>
            <a:r>
              <a:rPr lang="en-US" baseline="0" dirty="0"/>
              <a:t> Delete method to delete an existing country</a:t>
            </a:r>
          </a:p>
          <a:p>
            <a:endParaRPr lang="en-US" baseline="0" dirty="0"/>
          </a:p>
          <a:p>
            <a:r>
              <a:rPr lang="en-US" b="1" baseline="0" dirty="0"/>
              <a:t>Note: </a:t>
            </a:r>
            <a:r>
              <a:rPr lang="en-US" b="0" baseline="0" dirty="0"/>
              <a:t>As HTML supports only Get and Post methods for the method attribute in the form tag; we also need to map the HTTP PUT(update) and HTTP DELETE (delete) methods to update and delete the resources respectively.</a:t>
            </a:r>
          </a:p>
          <a:p>
            <a:endParaRPr lang="en-US" b="0" baseline="0" dirty="0"/>
          </a:p>
          <a:p>
            <a:r>
              <a:rPr lang="en-US" b="0" baseline="0" dirty="0"/>
              <a:t>For this Spring provides us with a Filter-mapping which is to be given in web.xml file:</a:t>
            </a:r>
          </a:p>
          <a:p>
            <a:endParaRPr lang="en-US" b="0" baseline="0" dirty="0"/>
          </a:p>
          <a:p>
            <a:r>
              <a:rPr lang="en-US" sz="1200" kern="1200" dirty="0">
                <a:solidFill>
                  <a:schemeClr val="tx1"/>
                </a:solidFill>
                <a:latin typeface="Candara" pitchFamily="34" charset="0"/>
                <a:ea typeface="+mn-ea"/>
                <a:cs typeface="Arial" pitchFamily="34" charset="0"/>
              </a:rPr>
              <a:t>&lt;filter&gt;</a:t>
            </a:r>
          </a:p>
          <a:p>
            <a:r>
              <a:rPr lang="en-US" sz="1200" kern="1200" dirty="0">
                <a:solidFill>
                  <a:schemeClr val="tx1"/>
                </a:solidFill>
                <a:latin typeface="Candara" pitchFamily="34" charset="0"/>
                <a:ea typeface="+mn-ea"/>
                <a:cs typeface="Arial" pitchFamily="34" charset="0"/>
              </a:rPr>
              <a:t>    &lt;filter-name&gt;</a:t>
            </a:r>
            <a:r>
              <a:rPr lang="en-US" sz="1200" kern="1200" dirty="0" err="1">
                <a:solidFill>
                  <a:schemeClr val="tx1"/>
                </a:solidFill>
                <a:latin typeface="Candara" pitchFamily="34" charset="0"/>
                <a:ea typeface="+mn-ea"/>
                <a:cs typeface="Arial" pitchFamily="34" charset="0"/>
              </a:rPr>
              <a:t>httpMethodFilter</a:t>
            </a:r>
            <a:r>
              <a:rPr lang="en-US" sz="1200" kern="1200" dirty="0">
                <a:solidFill>
                  <a:schemeClr val="tx1"/>
                </a:solidFill>
                <a:latin typeface="Candara" pitchFamily="34" charset="0"/>
                <a:ea typeface="+mn-ea"/>
                <a:cs typeface="Arial" pitchFamily="34" charset="0"/>
              </a:rPr>
              <a:t>&lt;/filter-name&gt;</a:t>
            </a:r>
          </a:p>
          <a:p>
            <a:r>
              <a:rPr lang="en-US" sz="1200" kern="1200" dirty="0">
                <a:solidFill>
                  <a:schemeClr val="tx1"/>
                </a:solidFill>
                <a:latin typeface="Candara" pitchFamily="34" charset="0"/>
                <a:ea typeface="+mn-ea"/>
                <a:cs typeface="Arial" pitchFamily="34" charset="0"/>
              </a:rPr>
              <a:t>    &lt;filter-class&gt;</a:t>
            </a:r>
            <a:r>
              <a:rPr lang="en-US" sz="1200" kern="1200" dirty="0" err="1">
                <a:solidFill>
                  <a:schemeClr val="tx1"/>
                </a:solidFill>
                <a:latin typeface="Candara" pitchFamily="34" charset="0"/>
                <a:ea typeface="+mn-ea"/>
                <a:cs typeface="Arial" pitchFamily="34" charset="0"/>
              </a:rPr>
              <a:t>org.springframework.web.filter.HiddenHttpMethodFilter</a:t>
            </a:r>
            <a:r>
              <a:rPr lang="en-US" sz="1200" kern="1200" dirty="0">
                <a:solidFill>
                  <a:schemeClr val="tx1"/>
                </a:solidFill>
                <a:latin typeface="Candara" pitchFamily="34" charset="0"/>
                <a:ea typeface="+mn-ea"/>
                <a:cs typeface="Arial" pitchFamily="34" charset="0"/>
              </a:rPr>
              <a:t>&lt;/filter-class&gt;</a:t>
            </a:r>
          </a:p>
          <a:p>
            <a:r>
              <a:rPr lang="en-US" sz="1200" kern="1200" dirty="0">
                <a:solidFill>
                  <a:schemeClr val="tx1"/>
                </a:solidFill>
                <a:latin typeface="Candara" pitchFamily="34" charset="0"/>
                <a:ea typeface="+mn-ea"/>
                <a:cs typeface="Arial" pitchFamily="34" charset="0"/>
              </a:rPr>
              <a:t>  &lt;/filter&gt;</a:t>
            </a:r>
          </a:p>
          <a:p>
            <a:r>
              <a:rPr lang="en-US" sz="1200" kern="1200" dirty="0">
                <a:solidFill>
                  <a:schemeClr val="tx1"/>
                </a:solidFill>
                <a:latin typeface="Candara" pitchFamily="34" charset="0"/>
                <a:ea typeface="+mn-ea"/>
                <a:cs typeface="Arial" pitchFamily="34" charset="0"/>
              </a:rPr>
              <a:t>  &lt;filter-mapping&gt;</a:t>
            </a:r>
          </a:p>
          <a:p>
            <a:r>
              <a:rPr lang="en-US" sz="1200" kern="1200" dirty="0">
                <a:solidFill>
                  <a:schemeClr val="tx1"/>
                </a:solidFill>
                <a:latin typeface="Candara" pitchFamily="34" charset="0"/>
                <a:ea typeface="+mn-ea"/>
                <a:cs typeface="Arial" pitchFamily="34" charset="0"/>
              </a:rPr>
              <a:t>    &lt;filter-name&gt;</a:t>
            </a:r>
            <a:r>
              <a:rPr lang="en-US" sz="1200" kern="1200" dirty="0" err="1">
                <a:solidFill>
                  <a:schemeClr val="tx1"/>
                </a:solidFill>
                <a:latin typeface="Candara" pitchFamily="34" charset="0"/>
                <a:ea typeface="+mn-ea"/>
                <a:cs typeface="Arial" pitchFamily="34" charset="0"/>
              </a:rPr>
              <a:t>httpMethodFilter</a:t>
            </a:r>
            <a:r>
              <a:rPr lang="en-US" sz="1200" kern="1200" dirty="0">
                <a:solidFill>
                  <a:schemeClr val="tx1"/>
                </a:solidFill>
                <a:latin typeface="Candara" pitchFamily="34" charset="0"/>
                <a:ea typeface="+mn-ea"/>
                <a:cs typeface="Arial" pitchFamily="34" charset="0"/>
              </a:rPr>
              <a:t>&lt;/filter-name&gt;</a:t>
            </a:r>
          </a:p>
          <a:p>
            <a:r>
              <a:rPr lang="en-US" sz="1200" kern="1200" dirty="0">
                <a:solidFill>
                  <a:schemeClr val="tx1"/>
                </a:solidFill>
                <a:latin typeface="Candara" pitchFamily="34" charset="0"/>
                <a:ea typeface="+mn-ea"/>
                <a:cs typeface="Arial" pitchFamily="34" charset="0"/>
              </a:rPr>
              <a:t>    &lt;servlet-name&gt;dispatcher&lt;/servlet-name&gt;</a:t>
            </a:r>
          </a:p>
          <a:p>
            <a:r>
              <a:rPr lang="en-US" sz="1200" kern="1200" dirty="0">
                <a:solidFill>
                  <a:schemeClr val="tx1"/>
                </a:solidFill>
                <a:latin typeface="Candara" pitchFamily="34" charset="0"/>
                <a:ea typeface="+mn-ea"/>
                <a:cs typeface="Arial" pitchFamily="34" charset="0"/>
              </a:rPr>
              <a:t>  &lt;/filter-mapping&gt;</a:t>
            </a:r>
          </a:p>
          <a:p>
            <a:r>
              <a:rPr lang="en-US" sz="1200" kern="1200" dirty="0">
                <a:solidFill>
                  <a:schemeClr val="tx1"/>
                </a:solidFill>
                <a:latin typeface="Candara" pitchFamily="34" charset="0"/>
                <a:ea typeface="+mn-ea"/>
                <a:cs typeface="Arial" pitchFamily="34" charset="0"/>
              </a:rPr>
              <a:t> </a:t>
            </a:r>
          </a:p>
          <a:p>
            <a:r>
              <a:rPr lang="en-US" sz="1200" b="0" kern="1200" dirty="0">
                <a:solidFill>
                  <a:schemeClr val="tx1"/>
                </a:solidFill>
                <a:latin typeface="Candara" pitchFamily="34" charset="0"/>
                <a:ea typeface="+mn-ea"/>
                <a:cs typeface="Arial" pitchFamily="34" charset="0"/>
              </a:rPr>
              <a:t>By using this Spring in-built</a:t>
            </a:r>
            <a:r>
              <a:rPr lang="en-US" sz="1200" b="0" kern="1200" baseline="0" dirty="0">
                <a:solidFill>
                  <a:schemeClr val="tx1"/>
                </a:solidFill>
                <a:latin typeface="Candara" pitchFamily="34" charset="0"/>
                <a:ea typeface="+mn-ea"/>
                <a:cs typeface="Arial" pitchFamily="34" charset="0"/>
              </a:rPr>
              <a:t> filter the different methods of HTTP specification will be mapped  to their actual HTTP implementations.</a:t>
            </a:r>
          </a:p>
          <a:p>
            <a:r>
              <a:rPr lang="en-US" sz="1200" b="0" kern="1200" baseline="0" dirty="0">
                <a:solidFill>
                  <a:schemeClr val="tx1"/>
                </a:solidFill>
                <a:latin typeface="Candara" pitchFamily="34" charset="0"/>
                <a:ea typeface="+mn-ea"/>
                <a:cs typeface="Arial" pitchFamily="34" charset="0"/>
              </a:rPr>
              <a:t>Here the filter will be intercepted for all the requests coming to </a:t>
            </a:r>
            <a:r>
              <a:rPr lang="en-US" sz="1200" b="0" kern="1200" baseline="0" dirty="0" err="1">
                <a:solidFill>
                  <a:schemeClr val="tx1"/>
                </a:solidFill>
                <a:latin typeface="Candara" pitchFamily="34" charset="0"/>
                <a:ea typeface="+mn-ea"/>
                <a:cs typeface="Arial" pitchFamily="34" charset="0"/>
              </a:rPr>
              <a:t>DispatcherServlet</a:t>
            </a:r>
            <a:r>
              <a:rPr lang="en-US" sz="1200" b="0" kern="1200" baseline="0" dirty="0">
                <a:solidFill>
                  <a:schemeClr val="tx1"/>
                </a:solidFill>
                <a:latin typeface="Candara" pitchFamily="34" charset="0"/>
                <a:ea typeface="+mn-ea"/>
                <a:cs typeface="Arial" pitchFamily="34" charset="0"/>
              </a:rPr>
              <a:t>.</a:t>
            </a:r>
          </a:p>
          <a:p>
            <a:endParaRPr lang="en-US" sz="1200" b="0" kern="1200" baseline="0" dirty="0">
              <a:solidFill>
                <a:schemeClr val="tx1"/>
              </a:solidFill>
              <a:latin typeface="Candara" pitchFamily="34" charset="0"/>
              <a:ea typeface="+mn-ea"/>
              <a:cs typeface="Arial" pitchFamily="34" charset="0"/>
            </a:endParaRPr>
          </a:p>
          <a:p>
            <a:r>
              <a:rPr lang="en-US" sz="1200" b="0" kern="1200" baseline="0" dirty="0">
                <a:solidFill>
                  <a:schemeClr val="tx1"/>
                </a:solidFill>
                <a:latin typeface="Candara" pitchFamily="34" charset="0"/>
                <a:ea typeface="+mn-ea"/>
                <a:cs typeface="Arial" pitchFamily="34" charset="0"/>
              </a:rPr>
              <a:t>Also in the JSP pages for updating and deleting a country need to pass a HTML hidden parameter : For example</a:t>
            </a:r>
          </a:p>
          <a:p>
            <a:endParaRPr lang="en-US" sz="1200" b="0" kern="1200" baseline="0" dirty="0">
              <a:solidFill>
                <a:schemeClr val="tx1"/>
              </a:solidFill>
              <a:latin typeface="Candara" pitchFamily="34" charset="0"/>
              <a:ea typeface="+mn-ea"/>
              <a:cs typeface="Arial" pitchFamily="34" charset="0"/>
            </a:endParaRPr>
          </a:p>
          <a:p>
            <a:r>
              <a:rPr lang="en-US" sz="1200" kern="1200" dirty="0">
                <a:solidFill>
                  <a:schemeClr val="tx1"/>
                </a:solidFill>
                <a:latin typeface="Candara" pitchFamily="34" charset="0"/>
                <a:ea typeface="+mn-ea"/>
                <a:cs typeface="Arial" pitchFamily="34" charset="0"/>
              </a:rPr>
              <a:t>&lt;input type=</a:t>
            </a:r>
            <a:r>
              <a:rPr lang="en-US" sz="1200" i="1" kern="1200" dirty="0">
                <a:solidFill>
                  <a:schemeClr val="tx1"/>
                </a:solidFill>
                <a:latin typeface="Candara" pitchFamily="34" charset="0"/>
                <a:ea typeface="+mn-ea"/>
                <a:cs typeface="Arial" pitchFamily="34" charset="0"/>
              </a:rPr>
              <a:t>"hidden" name="_method" value="delete"/&gt; to pass</a:t>
            </a:r>
            <a:r>
              <a:rPr lang="en-US" sz="1200" i="1" kern="1200" baseline="0" dirty="0">
                <a:solidFill>
                  <a:schemeClr val="tx1"/>
                </a:solidFill>
                <a:latin typeface="Candara" pitchFamily="34" charset="0"/>
                <a:ea typeface="+mn-ea"/>
                <a:cs typeface="Arial" pitchFamily="34" charset="0"/>
              </a:rPr>
              <a:t> the “real”</a:t>
            </a:r>
            <a:r>
              <a:rPr lang="en-US" sz="1200" b="0" kern="1200" baseline="0" dirty="0">
                <a:solidFill>
                  <a:schemeClr val="tx1"/>
                </a:solidFill>
                <a:latin typeface="Candara" pitchFamily="34" charset="0"/>
                <a:ea typeface="+mn-ea"/>
                <a:cs typeface="Arial" pitchFamily="34" charset="0"/>
              </a:rPr>
              <a:t>  HTTP method to Spring Rest Controller.</a:t>
            </a:r>
          </a:p>
          <a:p>
            <a:endParaRPr lang="en-US" b="0" dirty="0"/>
          </a:p>
        </p:txBody>
      </p:sp>
      <p:sp>
        <p:nvSpPr>
          <p:cNvPr id="581636" name="Text Box 4"/>
          <p:cNvSpPr txBox="1">
            <a:spLocks noChangeArrowheads="1"/>
          </p:cNvSpPr>
          <p:nvPr/>
        </p:nvSpPr>
        <p:spPr bwMode="auto">
          <a:xfrm>
            <a:off x="152400" y="1255713"/>
            <a:ext cx="145568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Trainer can explain concept of URL mapping to different HTTP methods and notes page by referring the demo code shared : </a:t>
            </a:r>
            <a:r>
              <a:rPr lang="en-US" sz="1000" dirty="0" err="1">
                <a:latin typeface="Arial" panose="020B0604020202020204" pitchFamily="34" charset="0"/>
                <a:cs typeface="Arial" panose="020B0604020202020204" pitchFamily="34" charset="0"/>
              </a:rPr>
              <a:t>SpringRESTWebServices</a:t>
            </a:r>
            <a:endParaRPr lang="en-US" sz="1000" dirty="0">
              <a:latin typeface="Arial" panose="020B0604020202020204" pitchFamily="34" charset="0"/>
              <a:cs typeface="Arial" panose="020B0604020202020204" pitchFamily="34" charset="0"/>
            </a:endParaRPr>
          </a:p>
        </p:txBody>
      </p:sp>
      <p:sp>
        <p:nvSpPr>
          <p:cNvPr id="3" name="Slide Image Placeholder 2"/>
          <p:cNvSpPr>
            <a:spLocks noGrp="1" noRot="1" noChangeAspect="1"/>
          </p:cNvSpPr>
          <p:nvPr>
            <p:ph type="sldImg"/>
          </p:nvPr>
        </p:nvSpPr>
        <p:spPr>
          <a:xfrm>
            <a:off x="1897063" y="611188"/>
            <a:ext cx="4670425" cy="3503612"/>
          </a:xfrm>
        </p:spPr>
      </p:sp>
    </p:spTree>
    <p:extLst>
      <p:ext uri="{BB962C8B-B14F-4D97-AF65-F5344CB8AC3E}">
        <p14:creationId xmlns:p14="http://schemas.microsoft.com/office/powerpoint/2010/main" val="1837614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p:txBody>
      </p:sp>
    </p:spTree>
    <p:extLst>
      <p:ext uri="{BB962C8B-B14F-4D97-AF65-F5344CB8AC3E}">
        <p14:creationId xmlns:p14="http://schemas.microsoft.com/office/powerpoint/2010/main" val="234387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a:p>
            <a:endParaRPr lang="en-US" dirty="0"/>
          </a:p>
          <a:p>
            <a:r>
              <a:rPr lang="en-US" sz="1000" b="0" i="0" kern="1200" dirty="0">
                <a:solidFill>
                  <a:schemeClr val="tx1"/>
                </a:solidFill>
                <a:effectLst/>
                <a:latin typeface="Arial" pitchFamily="34" charset="0"/>
                <a:ea typeface="+mn-ea"/>
                <a:cs typeface="Arial" pitchFamily="34" charset="0"/>
              </a:rPr>
              <a:t>The CORS mechanism supports secure cross-domain requests and data transfers between browsers and web servers. Modern browsers use CORS in an API container such as </a:t>
            </a:r>
            <a:r>
              <a:rPr lang="en-US" sz="1000" b="0" i="0" u="none" strike="noStrike" kern="1200" dirty="0" err="1">
                <a:solidFill>
                  <a:schemeClr val="tx1"/>
                </a:solidFill>
                <a:effectLst/>
                <a:latin typeface="Arial" pitchFamily="34" charset="0"/>
                <a:ea typeface="+mn-ea"/>
                <a:cs typeface="Arial" pitchFamily="34" charset="0"/>
                <a:hlinkClick r:id="rId3" tooltip="Use XMLHttpRequest (XHR) objects to interact with servers. You can retrieve data from a URL without having to do a full page refresh. This enables a Web page to update just part of a page without disrupting what the user is doing."/>
              </a:rPr>
              <a:t>XMLHttpRequest</a:t>
            </a:r>
            <a:r>
              <a:rPr lang="en-US" sz="1000" b="0" i="0" kern="1200" dirty="0">
                <a:solidFill>
                  <a:schemeClr val="tx1"/>
                </a:solidFill>
                <a:effectLst/>
                <a:latin typeface="Arial" pitchFamily="34" charset="0"/>
                <a:ea typeface="+mn-ea"/>
                <a:cs typeface="Arial" pitchFamily="34" charset="0"/>
              </a:rPr>
              <a:t> or </a:t>
            </a:r>
            <a:r>
              <a:rPr lang="en-US" sz="1000" b="0" i="0" u="none" strike="noStrike" kern="1200" dirty="0">
                <a:solidFill>
                  <a:schemeClr val="tx1"/>
                </a:solidFill>
                <a:effectLst/>
                <a:latin typeface="Arial" pitchFamily="34" charset="0"/>
                <a:ea typeface="+mn-ea"/>
                <a:cs typeface="Arial" pitchFamily="34" charset="0"/>
                <a:hlinkClick r:id="rId4"/>
              </a:rPr>
              <a:t>Fetch</a:t>
            </a:r>
            <a:r>
              <a:rPr lang="en-US" sz="1000" b="0" i="0" kern="1200" dirty="0">
                <a:solidFill>
                  <a:schemeClr val="tx1"/>
                </a:solidFill>
                <a:effectLst/>
                <a:latin typeface="Arial" pitchFamily="34" charset="0"/>
                <a:ea typeface="+mn-ea"/>
                <a:cs typeface="Arial" pitchFamily="34" charset="0"/>
              </a:rPr>
              <a:t> to help mitigate the risks of cross-origin HTTP requests.</a:t>
            </a:r>
          </a:p>
          <a:p>
            <a:endParaRPr lang="en-US" dirty="0"/>
          </a:p>
        </p:txBody>
      </p:sp>
    </p:spTree>
    <p:extLst>
      <p:ext uri="{BB962C8B-B14F-4D97-AF65-F5344CB8AC3E}">
        <p14:creationId xmlns:p14="http://schemas.microsoft.com/office/powerpoint/2010/main" val="1480613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http://javasampleapproach.com/spring-framework/spring-boot/spring-cors-example-crossorigin-spring-boot</a:t>
            </a:r>
          </a:p>
          <a:p>
            <a:endParaRPr lang="en-US" dirty="0"/>
          </a:p>
          <a:p>
            <a:endParaRPr lang="en-US" dirty="0"/>
          </a:p>
          <a:p>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origins</a:t>
            </a:r>
            <a:r>
              <a:rPr lang="en-US" sz="1000" b="0" i="0" kern="1200" dirty="0">
                <a:solidFill>
                  <a:schemeClr val="tx1"/>
                </a:solidFill>
                <a:effectLst/>
                <a:latin typeface="Arial" pitchFamily="34" charset="0"/>
                <a:ea typeface="+mn-ea"/>
                <a:cs typeface="Arial" pitchFamily="34" charset="0"/>
              </a:rPr>
              <a:t>: specifies the URI that can be accessed by resource. “*” means that all origins are allowed. If undefined, all origins are allowed.</a:t>
            </a:r>
            <a:endParaRPr lang="en-US" dirty="0"/>
          </a:p>
          <a:p>
            <a:r>
              <a:rPr lang="en-US" sz="1000" b="0"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allowCredentials</a:t>
            </a:r>
            <a:r>
              <a:rPr lang="en-US" sz="1000" b="0" i="0" kern="1200" dirty="0">
                <a:solidFill>
                  <a:schemeClr val="tx1"/>
                </a:solidFill>
                <a:effectLst/>
                <a:latin typeface="Arial" pitchFamily="34" charset="0"/>
                <a:ea typeface="+mn-ea"/>
                <a:cs typeface="Arial" pitchFamily="34" charset="0"/>
              </a:rPr>
              <a:t>: defines the value for </a:t>
            </a:r>
            <a:r>
              <a:rPr lang="en-US" sz="1000" b="1" i="0" kern="1200" dirty="0">
                <a:solidFill>
                  <a:schemeClr val="tx1"/>
                </a:solidFill>
                <a:effectLst/>
                <a:latin typeface="Arial" pitchFamily="34" charset="0"/>
                <a:ea typeface="+mn-ea"/>
                <a:cs typeface="Arial" pitchFamily="34" charset="0"/>
              </a:rPr>
              <a:t>Access-Control-Allow-Credentials</a:t>
            </a:r>
            <a:r>
              <a:rPr lang="en-US" sz="1000" b="0" i="0" kern="1200" dirty="0">
                <a:solidFill>
                  <a:schemeClr val="tx1"/>
                </a:solidFill>
                <a:effectLst/>
                <a:latin typeface="Arial" pitchFamily="34" charset="0"/>
                <a:ea typeface="+mn-ea"/>
                <a:cs typeface="Arial" pitchFamily="34" charset="0"/>
              </a:rPr>
              <a:t> response header. If value is true, response to the request can be exposed to the page. The credentials are cookies, authorization headers or TLS client certificates. The default value is </a:t>
            </a:r>
            <a:r>
              <a:rPr lang="en-US" sz="1000" b="1" i="0" kern="1200" dirty="0">
                <a:solidFill>
                  <a:schemeClr val="tx1"/>
                </a:solidFill>
                <a:effectLst/>
                <a:latin typeface="Arial" pitchFamily="34" charset="0"/>
                <a:ea typeface="+mn-ea"/>
                <a:cs typeface="Arial" pitchFamily="34" charset="0"/>
              </a:rPr>
              <a:t>true</a:t>
            </a:r>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maxAge</a:t>
            </a:r>
            <a:r>
              <a:rPr lang="en-US" sz="1000" b="0" i="0" kern="1200" dirty="0">
                <a:solidFill>
                  <a:schemeClr val="tx1"/>
                </a:solidFill>
                <a:effectLst/>
                <a:latin typeface="Arial" pitchFamily="34" charset="0"/>
                <a:ea typeface="+mn-ea"/>
                <a:cs typeface="Arial" pitchFamily="34" charset="0"/>
              </a:rPr>
              <a:t>: defines maximum age (in seconds) for cache to be alive for a pre-flight request. By default, its value is 1800 seconds.</a:t>
            </a:r>
          </a:p>
          <a:p>
            <a:r>
              <a:rPr lang="en-US" sz="1000" b="0" i="0" kern="1200" dirty="0">
                <a:solidFill>
                  <a:schemeClr val="tx1"/>
                </a:solidFill>
                <a:effectLst/>
                <a:latin typeface="Arial" pitchFamily="34" charset="0"/>
                <a:ea typeface="+mn-ea"/>
                <a:cs typeface="Arial" pitchFamily="34" charset="0"/>
              </a:rPr>
              <a:t>We also have some attributes:</a:t>
            </a:r>
            <a:br>
              <a:rPr lang="en-US" sz="1000" b="0" i="0" kern="1200" dirty="0">
                <a:solidFill>
                  <a:schemeClr val="tx1"/>
                </a:solidFill>
                <a:effectLst/>
                <a:latin typeface="Arial" pitchFamily="34" charset="0"/>
                <a:ea typeface="+mn-ea"/>
                <a:cs typeface="Arial" pitchFamily="34" charset="0"/>
              </a:rPr>
            </a:b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methods</a:t>
            </a:r>
            <a:r>
              <a:rPr lang="en-US" sz="1000" b="0" i="0" kern="1200" dirty="0">
                <a:solidFill>
                  <a:schemeClr val="tx1"/>
                </a:solidFill>
                <a:effectLst/>
                <a:latin typeface="Arial" pitchFamily="34" charset="0"/>
                <a:ea typeface="+mn-ea"/>
                <a:cs typeface="Arial" pitchFamily="34" charset="0"/>
              </a:rPr>
              <a:t>: specifies methods (GET, POST,…) to allow when accessing the resource. If we don’t use this attribute, it takes the value of @</a:t>
            </a:r>
            <a:r>
              <a:rPr lang="en-US" sz="1000" b="0" i="0" kern="1200" dirty="0" err="1">
                <a:solidFill>
                  <a:schemeClr val="tx1"/>
                </a:solidFill>
                <a:effectLst/>
                <a:latin typeface="Arial" pitchFamily="34" charset="0"/>
                <a:ea typeface="+mn-ea"/>
                <a:cs typeface="Arial" pitchFamily="34" charset="0"/>
              </a:rPr>
              <a:t>RequestMapping</a:t>
            </a:r>
            <a:r>
              <a:rPr lang="en-US" sz="1000" b="0" i="0" kern="1200" dirty="0">
                <a:solidFill>
                  <a:schemeClr val="tx1"/>
                </a:solidFill>
                <a:effectLst/>
                <a:latin typeface="Arial" pitchFamily="34" charset="0"/>
                <a:ea typeface="+mn-ea"/>
                <a:cs typeface="Arial" pitchFamily="34" charset="0"/>
              </a:rPr>
              <a:t> method by default. If we specify methods attribute value in @</a:t>
            </a:r>
            <a:r>
              <a:rPr lang="en-US" sz="1000" b="0" i="0" kern="1200" dirty="0" err="1">
                <a:solidFill>
                  <a:schemeClr val="tx1"/>
                </a:solidFill>
                <a:effectLst/>
                <a:latin typeface="Arial" pitchFamily="34" charset="0"/>
                <a:ea typeface="+mn-ea"/>
                <a:cs typeface="Arial" pitchFamily="34" charset="0"/>
              </a:rPr>
              <a:t>CrossOrigin</a:t>
            </a:r>
            <a:r>
              <a:rPr lang="en-US" sz="1000" b="0" i="0" kern="1200" dirty="0">
                <a:solidFill>
                  <a:schemeClr val="tx1"/>
                </a:solidFill>
                <a:effectLst/>
                <a:latin typeface="Arial" pitchFamily="34" charset="0"/>
                <a:ea typeface="+mn-ea"/>
                <a:cs typeface="Arial" pitchFamily="34" charset="0"/>
              </a:rPr>
              <a:t> annotation, default method will be overridden.</a:t>
            </a:r>
          </a:p>
          <a:p>
            <a:r>
              <a:rPr lang="en-US" sz="1000" b="0"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allowedHeaders</a:t>
            </a:r>
            <a:r>
              <a:rPr lang="en-US" sz="1000" b="0" i="0" kern="1200" dirty="0">
                <a:solidFill>
                  <a:schemeClr val="tx1"/>
                </a:solidFill>
                <a:effectLst/>
                <a:latin typeface="Arial" pitchFamily="34" charset="0"/>
                <a:ea typeface="+mn-ea"/>
                <a:cs typeface="Arial" pitchFamily="34" charset="0"/>
              </a:rPr>
              <a:t>: defines the values for </a:t>
            </a:r>
            <a:r>
              <a:rPr lang="en-US" sz="1000" b="1" i="0" kern="1200" dirty="0">
                <a:solidFill>
                  <a:schemeClr val="tx1"/>
                </a:solidFill>
                <a:effectLst/>
                <a:latin typeface="Arial" pitchFamily="34" charset="0"/>
                <a:ea typeface="+mn-ea"/>
                <a:cs typeface="Arial" pitchFamily="34" charset="0"/>
              </a:rPr>
              <a:t>Access-Control-Allow-Headers</a:t>
            </a:r>
            <a:r>
              <a:rPr lang="en-US" sz="1000" b="0" i="0" kern="1200" dirty="0">
                <a:solidFill>
                  <a:schemeClr val="tx1"/>
                </a:solidFill>
                <a:effectLst/>
                <a:latin typeface="Arial" pitchFamily="34" charset="0"/>
                <a:ea typeface="+mn-ea"/>
                <a:cs typeface="Arial" pitchFamily="34" charset="0"/>
              </a:rPr>
              <a:t> response header. We don’t need to list headers if it is one of </a:t>
            </a:r>
            <a:r>
              <a:rPr lang="en-US" sz="1000" b="0" i="1" kern="1200" dirty="0">
                <a:solidFill>
                  <a:schemeClr val="tx1"/>
                </a:solidFill>
                <a:effectLst/>
                <a:latin typeface="Arial" pitchFamily="34" charset="0"/>
                <a:ea typeface="+mn-ea"/>
                <a:cs typeface="Arial" pitchFamily="34" charset="0"/>
              </a:rPr>
              <a:t>Cache-Control</a:t>
            </a:r>
            <a:r>
              <a:rPr lang="en-US" sz="1000" b="0" i="0" kern="1200" dirty="0">
                <a:solidFill>
                  <a:schemeClr val="tx1"/>
                </a:solidFill>
                <a:effectLst/>
                <a:latin typeface="Arial" pitchFamily="34" charset="0"/>
                <a:ea typeface="+mn-ea"/>
                <a:cs typeface="Arial" pitchFamily="34" charset="0"/>
              </a:rPr>
              <a:t>, </a:t>
            </a:r>
            <a:r>
              <a:rPr lang="en-US" sz="1000" b="0" i="1" kern="1200" dirty="0">
                <a:solidFill>
                  <a:schemeClr val="tx1"/>
                </a:solidFill>
                <a:effectLst/>
                <a:latin typeface="Arial" pitchFamily="34" charset="0"/>
                <a:ea typeface="+mn-ea"/>
                <a:cs typeface="Arial" pitchFamily="34" charset="0"/>
              </a:rPr>
              <a:t>Content-Language</a:t>
            </a:r>
            <a:r>
              <a:rPr lang="en-US" sz="1000" b="0" i="0" kern="1200" dirty="0">
                <a:solidFill>
                  <a:schemeClr val="tx1"/>
                </a:solidFill>
                <a:effectLst/>
                <a:latin typeface="Arial" pitchFamily="34" charset="0"/>
                <a:ea typeface="+mn-ea"/>
                <a:cs typeface="Arial" pitchFamily="34" charset="0"/>
              </a:rPr>
              <a:t>, </a:t>
            </a:r>
            <a:r>
              <a:rPr lang="en-US" sz="1000" b="0" i="1" kern="1200" dirty="0">
                <a:solidFill>
                  <a:schemeClr val="tx1"/>
                </a:solidFill>
                <a:effectLst/>
                <a:latin typeface="Arial" pitchFamily="34" charset="0"/>
                <a:ea typeface="+mn-ea"/>
                <a:cs typeface="Arial" pitchFamily="34" charset="0"/>
              </a:rPr>
              <a:t>Expires</a:t>
            </a:r>
            <a:r>
              <a:rPr lang="en-US" sz="1000" b="0" i="0" kern="1200" dirty="0">
                <a:solidFill>
                  <a:schemeClr val="tx1"/>
                </a:solidFill>
                <a:effectLst/>
                <a:latin typeface="Arial" pitchFamily="34" charset="0"/>
                <a:ea typeface="+mn-ea"/>
                <a:cs typeface="Arial" pitchFamily="34" charset="0"/>
              </a:rPr>
              <a:t>, </a:t>
            </a:r>
            <a:r>
              <a:rPr lang="en-US" sz="1000" b="0" i="1" kern="1200" dirty="0">
                <a:solidFill>
                  <a:schemeClr val="tx1"/>
                </a:solidFill>
                <a:effectLst/>
                <a:latin typeface="Arial" pitchFamily="34" charset="0"/>
                <a:ea typeface="+mn-ea"/>
                <a:cs typeface="Arial" pitchFamily="34" charset="0"/>
              </a:rPr>
              <a:t>Last-Modified</a:t>
            </a:r>
            <a:r>
              <a:rPr lang="en-US" sz="1000" b="0" i="0" kern="1200" dirty="0">
                <a:solidFill>
                  <a:schemeClr val="tx1"/>
                </a:solidFill>
                <a:effectLst/>
                <a:latin typeface="Arial" pitchFamily="34" charset="0"/>
                <a:ea typeface="+mn-ea"/>
                <a:cs typeface="Arial" pitchFamily="34" charset="0"/>
              </a:rPr>
              <a:t>, or </a:t>
            </a:r>
            <a:r>
              <a:rPr lang="en-US" sz="1000" b="0" i="1" kern="1200" dirty="0">
                <a:solidFill>
                  <a:schemeClr val="tx1"/>
                </a:solidFill>
                <a:effectLst/>
                <a:latin typeface="Arial" pitchFamily="34" charset="0"/>
                <a:ea typeface="+mn-ea"/>
                <a:cs typeface="Arial" pitchFamily="34" charset="0"/>
              </a:rPr>
              <a:t>Pragma</a:t>
            </a:r>
            <a:r>
              <a:rPr lang="en-US" sz="1000" b="0" i="0" kern="1200" dirty="0">
                <a:solidFill>
                  <a:schemeClr val="tx1"/>
                </a:solidFill>
                <a:effectLst/>
                <a:latin typeface="Arial" pitchFamily="34" charset="0"/>
                <a:ea typeface="+mn-ea"/>
                <a:cs typeface="Arial" pitchFamily="34" charset="0"/>
              </a:rPr>
              <a:t>. By default all requested headers are allowed.</a:t>
            </a:r>
          </a:p>
          <a:p>
            <a:r>
              <a:rPr lang="en-US" sz="1000" b="0"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exposedHeaders</a:t>
            </a:r>
            <a:r>
              <a:rPr lang="en-US" sz="1000" b="0" i="0" kern="1200" dirty="0">
                <a:solidFill>
                  <a:schemeClr val="tx1"/>
                </a:solidFill>
                <a:effectLst/>
                <a:latin typeface="Arial" pitchFamily="34" charset="0"/>
                <a:ea typeface="+mn-ea"/>
                <a:cs typeface="Arial" pitchFamily="34" charset="0"/>
              </a:rPr>
              <a:t>: values for </a:t>
            </a:r>
            <a:r>
              <a:rPr lang="en-US" sz="1000" b="1" i="0" kern="1200" dirty="0">
                <a:solidFill>
                  <a:schemeClr val="tx1"/>
                </a:solidFill>
                <a:effectLst/>
                <a:latin typeface="Arial" pitchFamily="34" charset="0"/>
                <a:ea typeface="+mn-ea"/>
                <a:cs typeface="Arial" pitchFamily="34" charset="0"/>
              </a:rPr>
              <a:t>Access-Control-Expose-Headers</a:t>
            </a:r>
            <a:r>
              <a:rPr lang="en-US" sz="1000" b="0" i="0" kern="1200" dirty="0">
                <a:solidFill>
                  <a:schemeClr val="tx1"/>
                </a:solidFill>
                <a:effectLst/>
                <a:latin typeface="Arial" pitchFamily="34" charset="0"/>
                <a:ea typeface="+mn-ea"/>
                <a:cs typeface="Arial" pitchFamily="34" charset="0"/>
              </a:rPr>
              <a:t> response header. Server uses it to tell the browser about its whitelist headers. By default, an empty exposed header list is used.</a:t>
            </a:r>
          </a:p>
          <a:p>
            <a:endParaRPr lang="en-US" dirty="0"/>
          </a:p>
        </p:txBody>
      </p:sp>
    </p:spTree>
    <p:extLst>
      <p:ext uri="{BB962C8B-B14F-4D97-AF65-F5344CB8AC3E}">
        <p14:creationId xmlns:p14="http://schemas.microsoft.com/office/powerpoint/2010/main" val="3831911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8256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8331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408386" cy="553998"/>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These demos can be executed for better understanding</a:t>
            </a:r>
          </a:p>
        </p:txBody>
      </p:sp>
      <p:sp>
        <p:nvSpPr>
          <p:cNvPr id="3" name="Slide Image Placeholder 2"/>
          <p:cNvSpPr>
            <a:spLocks noGrp="1" noRot="1" noChangeAspect="1"/>
          </p:cNvSpPr>
          <p:nvPr>
            <p:ph type="sldImg"/>
          </p:nvPr>
        </p:nvSpPr>
        <p:spPr>
          <a:xfrm>
            <a:off x="1833563" y="611188"/>
            <a:ext cx="4670425" cy="3503612"/>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4082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r>
              <a:rPr lang="en-US" dirty="0"/>
              <a:t>References:</a:t>
            </a:r>
          </a:p>
          <a:p>
            <a:pPr eaLnBrk="1" hangingPunct="1"/>
            <a:r>
              <a:rPr lang="en-US" dirty="0"/>
              <a:t>https://www.genuitec.com/spring-frameworkrestcontroller-vs-controller/</a:t>
            </a:r>
          </a:p>
        </p:txBody>
      </p:sp>
    </p:spTree>
    <p:extLst>
      <p:ext uri="{BB962C8B-B14F-4D97-AF65-F5344CB8AC3E}">
        <p14:creationId xmlns:p14="http://schemas.microsoft.com/office/powerpoint/2010/main" val="3650481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Corresponding lab assignment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861774"/>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Question 1: Option 1, Option 2</a:t>
            </a:r>
          </a:p>
          <a:p>
            <a:pPr>
              <a:spcBef>
                <a:spcPct val="50000"/>
              </a:spcBef>
            </a:pPr>
            <a:r>
              <a:rPr lang="en-US" sz="1000" dirty="0">
                <a:latin typeface="Arial" pitchFamily="34" charset="0"/>
                <a:cs typeface="Arial" pitchFamily="34" charset="0"/>
              </a:rPr>
              <a:t>Question 2: True</a:t>
            </a:r>
          </a:p>
          <a:p>
            <a:pPr>
              <a:spcBef>
                <a:spcPct val="50000"/>
              </a:spcBef>
            </a:pPr>
            <a:r>
              <a:rPr lang="en-US" sz="1000" b="0" dirty="0">
                <a:latin typeface="Arial" pitchFamily="34" charset="0"/>
                <a:cs typeface="Arial" pitchFamily="34"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endParaRPr lang="en-US" dirty="0"/>
          </a:p>
        </p:txBody>
      </p:sp>
    </p:spTree>
    <p:extLst>
      <p:ext uri="{BB962C8B-B14F-4D97-AF65-F5344CB8AC3E}">
        <p14:creationId xmlns:p14="http://schemas.microsoft.com/office/powerpoint/2010/main" val="351969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246221"/>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Question 3: @Produces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effectLst/>
              </a:rPr>
              <a:t>Spring’s annotation based MVC framework simplifies the process of creating RESTful web services. The key difference between a traditional Spring MVC controller and the RESTful web service controller is the way the HTTP response body is created. While the traditional MVC controller relies on the View technology, the RESTful web service controller simply returns the object and the object data is written directly to the HTTP response as JSON/XML</a:t>
            </a:r>
            <a:endParaRPr lang="en-US" b="1" dirty="0">
              <a:effectLst/>
            </a:endParaRPr>
          </a:p>
          <a:p>
            <a:endParaRPr lang="en-US" b="1" dirty="0">
              <a:effectLst/>
            </a:endParaRPr>
          </a:p>
          <a:p>
            <a:r>
              <a:rPr lang="en-US" b="1" dirty="0">
                <a:effectLst/>
              </a:rPr>
              <a:t>Spring MVC REST Workflow</a:t>
            </a:r>
          </a:p>
          <a:p>
            <a:r>
              <a:rPr lang="en-US" dirty="0">
                <a:effectLst/>
              </a:rPr>
              <a:t>The following steps describe a typical Spring MVC REST workflow:</a:t>
            </a:r>
          </a:p>
          <a:p>
            <a:r>
              <a:rPr lang="en-US" dirty="0">
                <a:effectLst/>
              </a:rPr>
              <a:t>The client sends a request to a web service in URI form.</a:t>
            </a:r>
          </a:p>
          <a:p>
            <a:r>
              <a:rPr lang="en-US" dirty="0">
                <a:effectLst/>
              </a:rPr>
              <a:t>The request is intercepted by the </a:t>
            </a:r>
            <a:r>
              <a:rPr lang="en-US" dirty="0" err="1">
                <a:effectLst/>
              </a:rPr>
              <a:t>DispatcherServlet</a:t>
            </a:r>
            <a:r>
              <a:rPr lang="en-US" dirty="0">
                <a:effectLst/>
              </a:rPr>
              <a:t> which looks for Handler Mappings and its type.</a:t>
            </a:r>
            <a:br>
              <a:rPr lang="en-US" dirty="0">
                <a:effectLst/>
              </a:rPr>
            </a:br>
            <a:r>
              <a:rPr lang="en-US" dirty="0">
                <a:effectLst/>
              </a:rPr>
              <a:t>• The Handler Mappings section defined in the application context file tells </a:t>
            </a:r>
            <a:r>
              <a:rPr lang="en-US" dirty="0" err="1">
                <a:effectLst/>
              </a:rPr>
              <a:t>DispatcherServlet</a:t>
            </a:r>
            <a:r>
              <a:rPr lang="en-US" dirty="0">
                <a:effectLst/>
              </a:rPr>
              <a:t> which strategy to use to find controllers based on the incoming request.</a:t>
            </a:r>
            <a:br>
              <a:rPr lang="en-US" dirty="0">
                <a:effectLst/>
              </a:rPr>
            </a:br>
            <a:r>
              <a:rPr lang="en-US" dirty="0">
                <a:effectLst/>
              </a:rPr>
              <a:t>• Spring MVC supports three different types of mapping request URIs to controllers: annotation, name conventions and explicit mappings.</a:t>
            </a:r>
          </a:p>
          <a:p>
            <a:r>
              <a:rPr lang="en-US" dirty="0">
                <a:effectLst/>
              </a:rPr>
              <a:t>Requests are processed by the Controller and the response is returned to the </a:t>
            </a:r>
            <a:r>
              <a:rPr lang="en-US" dirty="0" err="1">
                <a:effectLst/>
              </a:rPr>
              <a:t>DispatcherServlet</a:t>
            </a:r>
            <a:r>
              <a:rPr lang="en-US" dirty="0">
                <a:effectLst/>
              </a:rPr>
              <a:t> which then dispatches to the view. </a:t>
            </a:r>
          </a:p>
          <a:p>
            <a:endParaRPr lang="en-US" dirty="0"/>
          </a:p>
        </p:txBody>
      </p:sp>
    </p:spTree>
    <p:extLst>
      <p:ext uri="{BB962C8B-B14F-4D97-AF65-F5344CB8AC3E}">
        <p14:creationId xmlns:p14="http://schemas.microsoft.com/office/powerpoint/2010/main" val="1207497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effectLst/>
              </a:rPr>
              <a:t>Spring has a list of </a:t>
            </a:r>
            <a:r>
              <a:rPr lang="en-US" dirty="0" err="1">
                <a:effectLst/>
              </a:rPr>
              <a:t>HttpMessageConverters</a:t>
            </a:r>
            <a:r>
              <a:rPr lang="en-US" dirty="0">
                <a:effectLst/>
              </a:rPr>
              <a:t> registered in the background. The responsibility of the </a:t>
            </a:r>
            <a:r>
              <a:rPr lang="en-US" dirty="0" err="1">
                <a:effectLst/>
              </a:rPr>
              <a:t>HTTPMessageConverter</a:t>
            </a:r>
            <a:r>
              <a:rPr lang="en-US" dirty="0">
                <a:effectLst/>
              </a:rPr>
              <a:t> is to convert the request body to a specific class and back to the response body again, depending on a predefined mime type. Every time an issued request hits @</a:t>
            </a:r>
            <a:r>
              <a:rPr lang="en-US" dirty="0" err="1">
                <a:effectLst/>
              </a:rPr>
              <a:t>ResponseBody</a:t>
            </a:r>
            <a:r>
              <a:rPr lang="en-US" dirty="0">
                <a:effectLst/>
              </a:rPr>
              <a:t>, Spring loops through all registered </a:t>
            </a:r>
            <a:r>
              <a:rPr lang="en-US" dirty="0" err="1">
                <a:effectLst/>
              </a:rPr>
              <a:t>HTTPMessageConverters</a:t>
            </a:r>
            <a:r>
              <a:rPr lang="en-US" dirty="0">
                <a:effectLst/>
              </a:rPr>
              <a:t> seeking the first that fits the given mime type and class, and then uses it for the actual conversion.</a:t>
            </a:r>
          </a:p>
          <a:p>
            <a:endParaRPr lang="en-US" dirty="0"/>
          </a:p>
        </p:txBody>
      </p:sp>
    </p:spTree>
    <p:extLst>
      <p:ext uri="{BB962C8B-B14F-4D97-AF65-F5344CB8AC3E}">
        <p14:creationId xmlns:p14="http://schemas.microsoft.com/office/powerpoint/2010/main" val="319118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8350" y="611188"/>
            <a:ext cx="4670425" cy="3503612"/>
          </a:xfrm>
        </p:spPr>
      </p:sp>
      <p:sp>
        <p:nvSpPr>
          <p:cNvPr id="3" name="Notes Placeholder 2"/>
          <p:cNvSpPr>
            <a:spLocks noGrp="1"/>
          </p:cNvSpPr>
          <p:nvPr>
            <p:ph type="body" idx="1"/>
          </p:nvPr>
        </p:nvSpPr>
        <p:spPr/>
        <p:txBody>
          <a:bodyPr>
            <a:normAutofit fontScale="92500"/>
          </a:bodyPr>
          <a:lstStyle/>
          <a:p>
            <a:r>
              <a:rPr lang="en-US" dirty="0"/>
              <a:t>REST(Representational State Transfer) is an architectural style with which Web Services can be designed that serves resources based on the request from client. A Web Service is a unit of managed code, that can be invoked using HTTP requests. You develop the core functionality of your application, deploy it in a server and expose to the network. Once it is exposed, it can be accessed using URI's through HTTP requests from a variety of client applications. Instead of repeating the same functionality in multiple client (web, desktop and mobile) applications, you write it once and access it in all the applications. </a:t>
            </a:r>
          </a:p>
          <a:p>
            <a:endParaRPr lang="en-US" dirty="0"/>
          </a:p>
          <a:p>
            <a:r>
              <a:rPr lang="en-US" dirty="0"/>
              <a:t>In the above diagram, from the time that a request is received by Spring until the time that a response is returned to the client, many pieces of Spring  Restful </a:t>
            </a:r>
            <a:r>
              <a:rPr lang="en-US" dirty="0" err="1"/>
              <a:t>webservices</a:t>
            </a:r>
            <a:r>
              <a:rPr lang="en-US" dirty="0"/>
              <a:t> are involved. </a:t>
            </a:r>
          </a:p>
          <a:p>
            <a:endParaRPr lang="en-US" dirty="0"/>
          </a:p>
          <a:p>
            <a:r>
              <a:rPr lang="en-US" dirty="0"/>
              <a:t>The process starts when a client (typically a web browser) sends a request. It is first received by a </a:t>
            </a:r>
            <a:r>
              <a:rPr lang="en-US" dirty="0" err="1"/>
              <a:t>DispatcherServlet</a:t>
            </a:r>
            <a:r>
              <a:rPr lang="en-US" dirty="0"/>
              <a:t>. Like most Java-based MVC frameworks, Spring MVC uses a front-controller servlet (here </a:t>
            </a:r>
            <a:r>
              <a:rPr lang="en-US" dirty="0" err="1"/>
              <a:t>DispatcherServlet</a:t>
            </a:r>
            <a:r>
              <a:rPr lang="en-US" dirty="0"/>
              <a:t>) to intercept requests. This in turn delegates responsibility for a request to other components of an application for actual processing.</a:t>
            </a:r>
          </a:p>
          <a:p>
            <a:endParaRPr lang="en-US" dirty="0"/>
          </a:p>
          <a:p>
            <a:r>
              <a:rPr lang="en-US" dirty="0"/>
              <a:t>The Spring MVC uses a Controller component for handling the request. But a typical application may have several controllers. To determine which controller should handle the request, </a:t>
            </a:r>
            <a:r>
              <a:rPr lang="en-US" dirty="0" err="1"/>
              <a:t>DispatcherServlet</a:t>
            </a:r>
            <a:r>
              <a:rPr lang="en-US" dirty="0"/>
              <a:t> starts by querying one or more </a:t>
            </a:r>
            <a:r>
              <a:rPr lang="en-US" dirty="0" err="1"/>
              <a:t>HandlerMappings</a:t>
            </a:r>
            <a:r>
              <a:rPr lang="en-US" dirty="0"/>
              <a:t>. A </a:t>
            </a:r>
            <a:r>
              <a:rPr lang="en-US" dirty="0" err="1"/>
              <a:t>HandlerMapping</a:t>
            </a:r>
            <a:r>
              <a:rPr lang="en-US" dirty="0"/>
              <a:t> typically maps URL patterns to </a:t>
            </a:r>
            <a:r>
              <a:rPr lang="en-US" dirty="0" err="1"/>
              <a:t>RestControllers</a:t>
            </a:r>
            <a:r>
              <a:rPr lang="en-US" dirty="0"/>
              <a:t>.</a:t>
            </a:r>
          </a:p>
          <a:p>
            <a:r>
              <a:rPr lang="en-US" dirty="0"/>
              <a:t> </a:t>
            </a:r>
          </a:p>
          <a:p>
            <a:r>
              <a:rPr lang="en-US" dirty="0"/>
              <a:t>Once the </a:t>
            </a:r>
            <a:r>
              <a:rPr lang="en-US" dirty="0" err="1"/>
              <a:t>DispatcherServlet</a:t>
            </a:r>
            <a:r>
              <a:rPr lang="en-US" dirty="0"/>
              <a:t> has a appropriate</a:t>
            </a:r>
            <a:r>
              <a:rPr lang="en-US" baseline="0" dirty="0"/>
              <a:t> </a:t>
            </a:r>
            <a:r>
              <a:rPr lang="en-US" dirty="0" err="1"/>
              <a:t>RestController</a:t>
            </a:r>
            <a:r>
              <a:rPr lang="en-US" baseline="0" dirty="0"/>
              <a:t> selected</a:t>
            </a:r>
            <a:r>
              <a:rPr lang="en-US" dirty="0"/>
              <a:t>, it dispatches the request to that Controller which performs the business logic (a well-designed </a:t>
            </a:r>
            <a:r>
              <a:rPr lang="en-US" dirty="0" err="1"/>
              <a:t>RestController</a:t>
            </a:r>
            <a:r>
              <a:rPr lang="en-US" dirty="0"/>
              <a:t> object delegates responsibility of business logic to one or more service objects). Upon completion of business logic, </a:t>
            </a:r>
            <a:r>
              <a:rPr lang="en-US" dirty="0" err="1"/>
              <a:t>HTTPResponse</a:t>
            </a:r>
            <a:r>
              <a:rPr lang="en-US" dirty="0"/>
              <a:t> is generated and sent back to the client.</a:t>
            </a:r>
          </a:p>
          <a:p>
            <a:endParaRPr lang="en-US" dirty="0"/>
          </a:p>
        </p:txBody>
      </p:sp>
      <p:sp>
        <p:nvSpPr>
          <p:cNvPr id="4" name="Text Box 4"/>
          <p:cNvSpPr txBox="1">
            <a:spLocks noChangeArrowheads="1"/>
          </p:cNvSpPr>
          <p:nvPr/>
        </p:nvSpPr>
        <p:spPr bwMode="auto">
          <a:xfrm>
            <a:off x="152400" y="1255713"/>
            <a:ext cx="134532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Slide demonstrates Life cycle of Spring RESTful services.</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Along with that also explains why Rest controllers were introduced.   </a:t>
            </a:r>
          </a:p>
        </p:txBody>
      </p:sp>
    </p:spTree>
    <p:extLst>
      <p:ext uri="{BB962C8B-B14F-4D97-AF65-F5344CB8AC3E}">
        <p14:creationId xmlns:p14="http://schemas.microsoft.com/office/powerpoint/2010/main" val="3187892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7063" y="611188"/>
            <a:ext cx="4670425" cy="3503612"/>
          </a:xfrm>
        </p:spPr>
      </p:sp>
      <p:sp>
        <p:nvSpPr>
          <p:cNvPr id="3" name="Notes Placeholder 2"/>
          <p:cNvSpPr>
            <a:spLocks noGrp="1"/>
          </p:cNvSpPr>
          <p:nvPr>
            <p:ph type="body" idx="1"/>
          </p:nvPr>
        </p:nvSpPr>
        <p:spPr/>
        <p:txBody>
          <a:bodyPr>
            <a:normAutofit fontScale="7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Spring 4.0 introduced @</a:t>
            </a:r>
            <a:r>
              <a:rPr lang="en-US" sz="1200" dirty="0" err="1"/>
              <a:t>RestController</a:t>
            </a:r>
            <a:r>
              <a:rPr lang="en-US" sz="1200" dirty="0"/>
              <a:t>, a specialized version of the controller which is a convenience annotation that does nothing more than add the @Controller and @</a:t>
            </a:r>
            <a:r>
              <a:rPr lang="en-US" sz="1200" dirty="0" err="1"/>
              <a:t>ResponseBody</a:t>
            </a:r>
            <a:r>
              <a:rPr lang="en-US" sz="1200" dirty="0"/>
              <a:t> annotations. By annotating the controller class with @</a:t>
            </a:r>
            <a:r>
              <a:rPr lang="en-US" sz="1200" dirty="0" err="1"/>
              <a:t>RestController</a:t>
            </a:r>
            <a:r>
              <a:rPr lang="en-US" sz="1200" dirty="0"/>
              <a:t> annotation, you no longer need to add @</a:t>
            </a:r>
            <a:r>
              <a:rPr lang="en-US" sz="1200" dirty="0" err="1"/>
              <a:t>ResponseBody</a:t>
            </a:r>
            <a:r>
              <a:rPr lang="en-US" sz="1200" dirty="0"/>
              <a:t> to all the request mapping methods. The @</a:t>
            </a:r>
            <a:r>
              <a:rPr lang="en-US" sz="1200" dirty="0" err="1"/>
              <a:t>ResponseBody</a:t>
            </a:r>
            <a:r>
              <a:rPr lang="en-US" sz="1200" dirty="0"/>
              <a:t> annotation is active by default</a:t>
            </a:r>
          </a:p>
          <a:p>
            <a:endParaRPr lang="en-US" sz="1200" b="0" i="0" kern="1200" dirty="0">
              <a:solidFill>
                <a:schemeClr val="tx1"/>
              </a:solidFill>
              <a:effectLst/>
            </a:endParaRPr>
          </a:p>
          <a:p>
            <a:endParaRPr lang="en-US" sz="1200" b="0" i="0" kern="1200" dirty="0">
              <a:solidFill>
                <a:schemeClr val="tx1"/>
              </a:solidFill>
              <a:effectLst/>
            </a:endParaRPr>
          </a:p>
          <a:p>
            <a:r>
              <a:rPr lang="en-US" sz="1200" b="0" i="0" kern="1200" dirty="0">
                <a:solidFill>
                  <a:schemeClr val="tx1"/>
                </a:solidFill>
                <a:effectLst/>
              </a:rPr>
              <a:t>The key difference between a traditional Spring MVC controller and the RESTful web service controller is the way the HTTP response body is created. While the traditional MVC controller relies on the View technology, the RESTful controller simply returns the object and the object data is written directly to the HTTP response as JSON/XML.</a:t>
            </a:r>
          </a:p>
          <a:p>
            <a:endParaRPr lang="en-US" sz="1200" b="0" i="0" kern="1200" dirty="0">
              <a:solidFill>
                <a:schemeClr val="tx1"/>
              </a:solidFill>
              <a:effectLst/>
            </a:endParaRPr>
          </a:p>
          <a:p>
            <a:pPr fontAlgn="base"/>
            <a:r>
              <a:rPr lang="en-US" dirty="0"/>
              <a:t>In Spring 3 @</a:t>
            </a:r>
            <a:r>
              <a:rPr lang="en-US" dirty="0" err="1"/>
              <a:t>ResponseBody</a:t>
            </a:r>
            <a:r>
              <a:rPr lang="en-US" dirty="0"/>
              <a:t> was used as an annotation over the Rest Controller methods on the return type indicating the HTTP response as JSON/XML, along with this we had to specify</a:t>
            </a:r>
            <a:r>
              <a:rPr lang="en-US" baseline="0" dirty="0"/>
              <a:t> the MIME type as “application/</a:t>
            </a:r>
            <a:r>
              <a:rPr lang="en-US" baseline="0" dirty="0" err="1"/>
              <a:t>json</a:t>
            </a:r>
            <a:r>
              <a:rPr lang="en-US" baseline="0" dirty="0"/>
              <a:t>” or “application/xml”. </a:t>
            </a:r>
          </a:p>
          <a:p>
            <a:pPr fontAlgn="base"/>
            <a:endParaRPr lang="en-US" baseline="0" dirty="0"/>
          </a:p>
          <a:p>
            <a:pPr fontAlgn="base"/>
            <a:r>
              <a:rPr lang="en-US" baseline="0" dirty="0"/>
              <a:t>For example: Spring 3 Rest Controller method:</a:t>
            </a:r>
          </a:p>
          <a:p>
            <a:pPr fontAlgn="base"/>
            <a:endParaRPr lang="en-US" baseline="0" dirty="0"/>
          </a:p>
          <a:p>
            <a:pPr fontAlgn="base"/>
            <a:r>
              <a:rPr lang="en-US" baseline="0" dirty="0"/>
              <a:t>(</a:t>
            </a:r>
          </a:p>
          <a:p>
            <a:pPr fontAlgn="base"/>
            <a:r>
              <a:rPr lang="en-US" sz="1200" b="0" i="1" kern="1200" dirty="0">
                <a:solidFill>
                  <a:schemeClr val="tx1"/>
                </a:solidFill>
                <a:effectLst/>
              </a:rPr>
              <a:t>@Controller</a:t>
            </a:r>
            <a:endParaRPr lang="en-US" sz="1200" b="0" i="0" kern="1200" dirty="0">
              <a:solidFill>
                <a:schemeClr val="tx1"/>
              </a:solidFill>
              <a:effectLst/>
            </a:endParaRPr>
          </a:p>
          <a:p>
            <a:pPr fontAlgn="base"/>
            <a:r>
              <a:rPr lang="en-US" sz="1200" b="0" i="1" kern="1200" dirty="0">
                <a:solidFill>
                  <a:schemeClr val="tx1"/>
                </a:solidFill>
                <a:effectLst/>
              </a:rPr>
              <a:t>@</a:t>
            </a:r>
            <a:r>
              <a:rPr lang="en-US" sz="1200" b="0" i="1" kern="1200" dirty="0" err="1">
                <a:solidFill>
                  <a:schemeClr val="tx1"/>
                </a:solidFill>
                <a:effectLst/>
              </a:rPr>
              <a:t>RequestMapping</a:t>
            </a:r>
            <a:r>
              <a:rPr lang="en-US" sz="1200" b="0" i="0" kern="1200" dirty="0">
                <a:solidFill>
                  <a:schemeClr val="tx1"/>
                </a:solidFill>
                <a:effectLst/>
              </a:rPr>
              <a:t>("employees")</a:t>
            </a:r>
          </a:p>
          <a:p>
            <a:pPr fontAlgn="base"/>
            <a:r>
              <a:rPr lang="en-US" sz="1200" b="0" i="0" kern="1200" dirty="0">
                <a:solidFill>
                  <a:schemeClr val="tx1"/>
                </a:solidFill>
                <a:effectLst/>
              </a:rPr>
              <a:t>public class </a:t>
            </a:r>
            <a:r>
              <a:rPr lang="en-US" sz="1200" b="0" i="0" kern="1200" dirty="0" err="1">
                <a:solidFill>
                  <a:schemeClr val="tx1"/>
                </a:solidFill>
                <a:effectLst/>
              </a:rPr>
              <a:t>EmployeeController</a:t>
            </a:r>
            <a:r>
              <a:rPr lang="en-US" sz="1200" b="0" i="0" kern="1200" dirty="0">
                <a:solidFill>
                  <a:schemeClr val="tx1"/>
                </a:solidFill>
                <a:effectLst/>
              </a:rPr>
              <a:t> {</a:t>
            </a:r>
          </a:p>
          <a:p>
            <a:pPr fontAlgn="base"/>
            <a:endParaRPr lang="en-US" sz="1200" b="0" i="0" kern="1200" dirty="0">
              <a:solidFill>
                <a:schemeClr val="tx1"/>
              </a:solidFill>
              <a:effectLst/>
            </a:endParaRPr>
          </a:p>
          <a:p>
            <a:pPr fontAlgn="base"/>
            <a:r>
              <a:rPr lang="en-US" sz="1200" b="0" i="1" kern="1200" dirty="0">
                <a:solidFill>
                  <a:schemeClr val="tx1"/>
                </a:solidFill>
                <a:effectLst/>
              </a:rPr>
              <a:t>@</a:t>
            </a:r>
            <a:r>
              <a:rPr lang="en-US" sz="1200" b="0" i="1" kern="1200" dirty="0" err="1">
                <a:solidFill>
                  <a:schemeClr val="tx1"/>
                </a:solidFill>
                <a:effectLst/>
              </a:rPr>
              <a:t>RequestMapping</a:t>
            </a:r>
            <a:r>
              <a:rPr lang="en-US" sz="1200" b="0" i="0" kern="1200" dirty="0">
                <a:solidFill>
                  <a:schemeClr val="tx1"/>
                </a:solidFill>
                <a:effectLst/>
              </a:rPr>
              <a:t>(value = "/{name}", method = </a:t>
            </a:r>
            <a:r>
              <a:rPr lang="en-US" sz="1200" b="0" i="0" kern="1200" dirty="0" err="1">
                <a:solidFill>
                  <a:schemeClr val="tx1"/>
                </a:solidFill>
                <a:effectLst/>
              </a:rPr>
              <a:t>RequestMethod.GET</a:t>
            </a:r>
            <a:r>
              <a:rPr lang="en-US" sz="1200" b="0" i="0" kern="1200" dirty="0">
                <a:solidFill>
                  <a:schemeClr val="tx1"/>
                </a:solidFill>
                <a:effectLst/>
              </a:rPr>
              <a:t>, produces = "application/</a:t>
            </a:r>
            <a:r>
              <a:rPr lang="en-US" sz="1200" b="0" i="0" kern="1200" dirty="0" err="1">
                <a:solidFill>
                  <a:schemeClr val="tx1"/>
                </a:solidFill>
                <a:effectLst/>
              </a:rPr>
              <a:t>json</a:t>
            </a:r>
            <a:r>
              <a:rPr lang="en-US" sz="1200" b="0" i="0" kern="1200" dirty="0">
                <a:solidFill>
                  <a:schemeClr val="tx1"/>
                </a:solidFill>
                <a:effectLst/>
              </a:rPr>
              <a:t>")</a:t>
            </a:r>
          </a:p>
          <a:p>
            <a:pPr fontAlgn="base"/>
            <a:r>
              <a:rPr lang="en-US" sz="1200" b="0" i="0" kern="1200" dirty="0">
                <a:solidFill>
                  <a:schemeClr val="tx1"/>
                </a:solidFill>
                <a:effectLst/>
              </a:rPr>
              <a:t>    public </a:t>
            </a:r>
            <a:r>
              <a:rPr lang="en-US" sz="1200" b="0" i="1" kern="1200" dirty="0">
                <a:solidFill>
                  <a:schemeClr val="tx1"/>
                </a:solidFill>
                <a:effectLst/>
              </a:rPr>
              <a:t>@</a:t>
            </a:r>
            <a:r>
              <a:rPr lang="en-US" sz="1200" b="0" i="1" kern="1200" dirty="0" err="1">
                <a:solidFill>
                  <a:schemeClr val="tx1"/>
                </a:solidFill>
                <a:effectLst/>
              </a:rPr>
              <a:t>ResponseBody</a:t>
            </a:r>
            <a:r>
              <a:rPr lang="en-US" sz="1200" b="0" i="0" kern="1200" dirty="0">
                <a:solidFill>
                  <a:schemeClr val="tx1"/>
                </a:solidFill>
                <a:effectLst/>
              </a:rPr>
              <a:t> Employee </a:t>
            </a:r>
            <a:r>
              <a:rPr lang="en-US" sz="1200" b="0" i="0" kern="1200" dirty="0" err="1">
                <a:solidFill>
                  <a:schemeClr val="tx1"/>
                </a:solidFill>
                <a:effectLst/>
              </a:rPr>
              <a:t>getEmployeeInJSON</a:t>
            </a:r>
            <a:r>
              <a:rPr lang="en-US" sz="1200" b="0" i="0" kern="1200" dirty="0">
                <a:solidFill>
                  <a:schemeClr val="tx1"/>
                </a:solidFill>
                <a:effectLst/>
              </a:rPr>
              <a:t>(</a:t>
            </a:r>
            <a:r>
              <a:rPr lang="en-US" sz="1200" b="0" i="1" kern="1200" dirty="0">
                <a:solidFill>
                  <a:schemeClr val="tx1"/>
                </a:solidFill>
                <a:effectLst/>
              </a:rPr>
              <a:t>@</a:t>
            </a:r>
            <a:r>
              <a:rPr lang="en-US" sz="1200" b="0" i="1" kern="1200" dirty="0" err="1">
                <a:solidFill>
                  <a:schemeClr val="tx1"/>
                </a:solidFill>
                <a:effectLst/>
              </a:rPr>
              <a:t>PathVariable</a:t>
            </a:r>
            <a:r>
              <a:rPr lang="en-US" sz="1200" b="0" i="0" kern="1200" dirty="0">
                <a:solidFill>
                  <a:schemeClr val="tx1"/>
                </a:solidFill>
                <a:effectLst/>
              </a:rPr>
              <a:t> String name) {</a:t>
            </a:r>
          </a:p>
          <a:p>
            <a:pPr fontAlgn="base"/>
            <a:r>
              <a:rPr lang="en-US" sz="1200" b="0" i="0" kern="1200" dirty="0">
                <a:solidFill>
                  <a:schemeClr val="tx1"/>
                </a:solidFill>
                <a:effectLst/>
              </a:rPr>
              <a:t>    	</a:t>
            </a:r>
            <a:r>
              <a:rPr lang="en-US" sz="1200" b="0" i="0" kern="1200" dirty="0" err="1">
                <a:solidFill>
                  <a:schemeClr val="tx1"/>
                </a:solidFill>
                <a:effectLst/>
              </a:rPr>
              <a:t>employee.setName</a:t>
            </a:r>
            <a:r>
              <a:rPr lang="en-US" sz="1200" b="0" i="0" kern="1200" dirty="0">
                <a:solidFill>
                  <a:schemeClr val="tx1"/>
                </a:solidFill>
                <a:effectLst/>
              </a:rPr>
              <a:t>(name);</a:t>
            </a:r>
          </a:p>
          <a:p>
            <a:pPr fontAlgn="base"/>
            <a:r>
              <a:rPr lang="en-US" sz="1200" b="0" i="0" kern="1200" dirty="0">
                <a:solidFill>
                  <a:schemeClr val="tx1"/>
                </a:solidFill>
                <a:effectLst/>
              </a:rPr>
              <a:t>   	</a:t>
            </a:r>
            <a:r>
              <a:rPr lang="en-US" sz="1200" b="0" i="0" kern="1200" dirty="0" err="1">
                <a:solidFill>
                  <a:schemeClr val="tx1"/>
                </a:solidFill>
                <a:effectLst/>
              </a:rPr>
              <a:t>employee.setEmail</a:t>
            </a:r>
            <a:r>
              <a:rPr lang="en-US" sz="1200" b="0" i="0" kern="1200" dirty="0">
                <a:solidFill>
                  <a:schemeClr val="tx1"/>
                </a:solidFill>
                <a:effectLst/>
              </a:rPr>
              <a:t>("employee1@info.com");</a:t>
            </a:r>
          </a:p>
          <a:p>
            <a:pPr fontAlgn="base"/>
            <a:r>
              <a:rPr lang="en-US" sz="1200" b="0" i="0" kern="1200" dirty="0">
                <a:solidFill>
                  <a:schemeClr val="tx1"/>
                </a:solidFill>
                <a:effectLst/>
              </a:rPr>
              <a:t>    	return employee;</a:t>
            </a:r>
          </a:p>
          <a:p>
            <a:pPr fontAlgn="base"/>
            <a:r>
              <a:rPr lang="en-US" sz="1200" b="0" i="0" kern="1200" dirty="0">
                <a:solidFill>
                  <a:schemeClr val="tx1"/>
                </a:solidFill>
                <a:effectLst/>
              </a:rPr>
              <a:t>     }</a:t>
            </a:r>
          </a:p>
          <a:p>
            <a:r>
              <a:rPr lang="en-US" baseline="0" dirty="0"/>
              <a:t>)</a:t>
            </a:r>
            <a:endParaRPr lang="en-US" dirty="0"/>
          </a:p>
          <a:p>
            <a:endParaRPr lang="en-US" dirty="0"/>
          </a:p>
          <a:p>
            <a:r>
              <a:rPr lang="en-US" dirty="0"/>
              <a:t> In Spring 4 @</a:t>
            </a:r>
            <a:r>
              <a:rPr lang="en-US" dirty="0" err="1"/>
              <a:t>RestController</a:t>
            </a:r>
            <a:r>
              <a:rPr lang="en-US" dirty="0"/>
              <a:t> is a</a:t>
            </a:r>
            <a:r>
              <a:rPr lang="en-US" baseline="0" dirty="0"/>
              <a:t> combination of @Controller + @</a:t>
            </a:r>
            <a:r>
              <a:rPr lang="en-US" baseline="0" dirty="0" err="1"/>
              <a:t>ResponseBody</a:t>
            </a:r>
            <a:r>
              <a:rPr lang="en-US" baseline="0" dirty="0"/>
              <a:t> annotations. Thus in Spring 4 we do not need to use @</a:t>
            </a:r>
            <a:r>
              <a:rPr lang="en-US" baseline="0" dirty="0" err="1"/>
              <a:t>ResposneBody</a:t>
            </a:r>
            <a:r>
              <a:rPr lang="en-US" baseline="0" dirty="0"/>
              <a:t>; we directly can use @</a:t>
            </a:r>
            <a:r>
              <a:rPr lang="en-US" baseline="0" dirty="0" err="1"/>
              <a:t>RestController</a:t>
            </a:r>
            <a:r>
              <a:rPr lang="en-US" baseline="0" dirty="0"/>
              <a:t> and return view and or the object to the HTTP response.</a:t>
            </a:r>
            <a:endParaRPr lang="en-US" dirty="0"/>
          </a:p>
          <a:p>
            <a:endParaRPr lang="en-US" dirty="0"/>
          </a:p>
          <a:p>
            <a:r>
              <a:rPr lang="en-US" dirty="0"/>
              <a:t>In our example discussed</a:t>
            </a:r>
            <a:r>
              <a:rPr lang="en-US" baseline="0" dirty="0"/>
              <a:t> in next subsequent slides we have kept view (</a:t>
            </a:r>
            <a:r>
              <a:rPr lang="en-US" baseline="0" dirty="0" err="1"/>
              <a:t>jsp</a:t>
            </a:r>
            <a:r>
              <a:rPr lang="en-US" baseline="0" dirty="0"/>
              <a:t>) itself as the </a:t>
            </a:r>
            <a:r>
              <a:rPr lang="en-US" baseline="0" dirty="0" err="1"/>
              <a:t>ResponseBody</a:t>
            </a:r>
            <a:r>
              <a:rPr lang="en-US" baseline="0" dirty="0"/>
              <a:t>.</a:t>
            </a:r>
            <a:endParaRPr lang="en-US" dirty="0"/>
          </a:p>
          <a:p>
            <a:endParaRPr lang="en-US" dirty="0"/>
          </a:p>
        </p:txBody>
      </p:sp>
    </p:spTree>
    <p:extLst>
      <p:ext uri="{BB962C8B-B14F-4D97-AF65-F5344CB8AC3E}">
        <p14:creationId xmlns:p14="http://schemas.microsoft.com/office/powerpoint/2010/main" val="2715536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Spring 4.0 introduced @</a:t>
            </a:r>
            <a:r>
              <a:rPr lang="en-US" dirty="0" err="1">
                <a:effectLst/>
              </a:rPr>
              <a:t>RestController</a:t>
            </a:r>
            <a:r>
              <a:rPr lang="en-US" dirty="0">
                <a:effectLst/>
              </a:rPr>
              <a:t>, a specialized version of the controller which is a convenience annotation that does nothing more than add the @Controller and @</a:t>
            </a:r>
            <a:r>
              <a:rPr lang="en-US" dirty="0" err="1">
                <a:effectLst/>
              </a:rPr>
              <a:t>ResponseBody</a:t>
            </a:r>
            <a:r>
              <a:rPr lang="en-US" dirty="0">
                <a:effectLst/>
              </a:rPr>
              <a:t> annotations. By annotating the controller class with @</a:t>
            </a:r>
            <a:r>
              <a:rPr lang="en-US" dirty="0" err="1">
                <a:effectLst/>
              </a:rPr>
              <a:t>RestController</a:t>
            </a:r>
            <a:r>
              <a:rPr lang="en-US" dirty="0">
                <a:effectLst/>
              </a:rPr>
              <a:t> annotation, you no longer need to add @</a:t>
            </a:r>
            <a:r>
              <a:rPr lang="en-US" dirty="0" err="1">
                <a:effectLst/>
              </a:rPr>
              <a:t>ResponseBody</a:t>
            </a:r>
            <a:r>
              <a:rPr lang="en-US" dirty="0">
                <a:effectLst/>
              </a:rPr>
              <a:t> to all the request mapping methods. The @</a:t>
            </a:r>
            <a:r>
              <a:rPr lang="en-US" dirty="0" err="1">
                <a:effectLst/>
              </a:rPr>
              <a:t>ResponseBody</a:t>
            </a:r>
            <a:r>
              <a:rPr lang="en-US" dirty="0">
                <a:effectLst/>
              </a:rPr>
              <a:t> annotation is active by default.</a:t>
            </a:r>
            <a:endParaRPr lang="en-US" dirty="0"/>
          </a:p>
        </p:txBody>
      </p:sp>
    </p:spTree>
    <p:extLst>
      <p:ext uri="{BB962C8B-B14F-4D97-AF65-F5344CB8AC3E}">
        <p14:creationId xmlns:p14="http://schemas.microsoft.com/office/powerpoint/2010/main" val="3351645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xfrm>
            <a:off x="1931988" y="592138"/>
            <a:ext cx="4670425" cy="3503612"/>
          </a:xfrm>
          <a:ln/>
        </p:spPr>
      </p:sp>
      <p:sp>
        <p:nvSpPr>
          <p:cNvPr id="583683" name="Rectangle 3"/>
          <p:cNvSpPr>
            <a:spLocks noGrp="1" noChangeArrowheads="1"/>
          </p:cNvSpPr>
          <p:nvPr>
            <p:ph type="body" idx="1"/>
          </p:nvPr>
        </p:nvSpPr>
        <p:spPr>
          <a:xfrm>
            <a:off x="1905000" y="4369672"/>
            <a:ext cx="4724400" cy="4191000"/>
          </a:xfrm>
        </p:spPr>
        <p:txBody>
          <a:bodyPr/>
          <a:lstStyle/>
          <a:p>
            <a:pPr marL="190500" indent="-190500"/>
            <a:r>
              <a:rPr lang="en-US" dirty="0"/>
              <a:t>Spring</a:t>
            </a:r>
            <a:r>
              <a:rPr lang="en-US" baseline="0" dirty="0"/>
              <a:t> supports different Request methods like GET, PUT, DELETE, POST corresponding to respective HTTP methods.</a:t>
            </a:r>
          </a:p>
          <a:p>
            <a:pPr marL="190500" indent="-190500"/>
            <a:endParaRPr lang="en-US" baseline="0" dirty="0"/>
          </a:p>
          <a:p>
            <a:pPr marL="190500" indent="-190500"/>
            <a:endParaRPr lang="en-US" dirty="0"/>
          </a:p>
        </p:txBody>
      </p:sp>
      <p:sp>
        <p:nvSpPr>
          <p:cNvPr id="4" name="Text Box 4"/>
          <p:cNvSpPr txBox="1">
            <a:spLocks noChangeArrowheads="1"/>
          </p:cNvSpPr>
          <p:nvPr/>
        </p:nvSpPr>
        <p:spPr bwMode="auto">
          <a:xfrm>
            <a:off x="152400" y="1255713"/>
            <a:ext cx="137685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Slide introduces Spring 4 REST concepts with HTTP methods</a:t>
            </a:r>
          </a:p>
        </p:txBody>
      </p:sp>
    </p:spTree>
    <p:extLst>
      <p:ext uri="{BB962C8B-B14F-4D97-AF65-F5344CB8AC3E}">
        <p14:creationId xmlns:p14="http://schemas.microsoft.com/office/powerpoint/2010/main" val="4260074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type="body" idx="1"/>
          </p:nvPr>
        </p:nvSpPr>
        <p:spPr/>
        <p:txBody>
          <a:bodyPr>
            <a:normAutofit fontScale="77500" lnSpcReduction="20000"/>
          </a:bodyPr>
          <a:lstStyle/>
          <a:p>
            <a:pPr marL="190500" indent="-190500"/>
            <a:r>
              <a:rPr lang="en-US" dirty="0"/>
              <a:t>Let us see what a RESTful controller looks like. </a:t>
            </a:r>
          </a:p>
          <a:p>
            <a:endParaRPr lang="en-US" dirty="0"/>
          </a:p>
          <a:p>
            <a:r>
              <a:rPr lang="en-US" dirty="0"/>
              <a:t>Restful controller</a:t>
            </a:r>
          </a:p>
          <a:p>
            <a:r>
              <a:rPr lang="en-US" dirty="0"/>
              <a:t>	@</a:t>
            </a:r>
            <a:r>
              <a:rPr lang="en-US" dirty="0" err="1"/>
              <a:t>RequestMapping</a:t>
            </a:r>
            <a:r>
              <a:rPr lang="en-US" dirty="0"/>
              <a:t> annotation which says that this controller will handle requests for /service/greeting. It implies and supports the fact that this controller is focused on displaying greeting message.</a:t>
            </a:r>
          </a:p>
          <a:p>
            <a:endParaRPr lang="en-US" dirty="0"/>
          </a:p>
          <a:p>
            <a:r>
              <a:rPr lang="en-US" dirty="0"/>
              <a:t>URL (uniform resource locator ) is a means of locating a resource. But, since, no two resources can share the same URL, URL could also be a means of uniquely identifying a resource </a:t>
            </a:r>
            <a:r>
              <a:rPr lang="en-US" dirty="0" err="1"/>
              <a:t>ie</a:t>
            </a:r>
            <a:r>
              <a:rPr lang="en-US" dirty="0"/>
              <a:t> URI. Many URLs don’t locate or identify anything—they make demands. </a:t>
            </a:r>
          </a:p>
          <a:p>
            <a:endParaRPr lang="en-US" dirty="0"/>
          </a:p>
          <a:p>
            <a:r>
              <a:rPr lang="en-US" dirty="0"/>
              <a:t>Rather than identify something, they demand some action be taken. For example consider below URL:</a:t>
            </a:r>
          </a:p>
          <a:p>
            <a:endParaRPr lang="en-US" dirty="0"/>
          </a:p>
          <a:p>
            <a:r>
              <a:rPr lang="en-US" dirty="0"/>
              <a:t>http://localhost:8080/DemoMVC_Restful/service/greeting?name=capgemini,</a:t>
            </a:r>
            <a:r>
              <a:rPr lang="en-US" baseline="0" dirty="0"/>
              <a:t> </a:t>
            </a:r>
            <a:r>
              <a:rPr lang="en-US" dirty="0"/>
              <a:t>this kind of URL will be handled by the </a:t>
            </a:r>
            <a:r>
              <a:rPr lang="en-US" dirty="0" err="1"/>
              <a:t>SpringRestController’s</a:t>
            </a:r>
            <a:r>
              <a:rPr lang="en-US" dirty="0"/>
              <a:t> </a:t>
            </a:r>
            <a:r>
              <a:rPr lang="en-US" dirty="0" err="1"/>
              <a:t>sayHello</a:t>
            </a:r>
            <a:r>
              <a:rPr lang="en-US" dirty="0"/>
              <a:t>() method. Here, the URL is not locating or identifying a resource. The base portion of the URL is verb-oriented </a:t>
            </a:r>
            <a:r>
              <a:rPr lang="en-US" dirty="0" err="1"/>
              <a:t>ie</a:t>
            </a:r>
            <a:r>
              <a:rPr lang="en-US" dirty="0"/>
              <a:t> “</a:t>
            </a:r>
            <a:r>
              <a:rPr lang="en-US" dirty="0" err="1"/>
              <a:t>sayXXX</a:t>
            </a:r>
            <a:r>
              <a:rPr lang="en-US" dirty="0"/>
              <a:t>()”.</a:t>
            </a:r>
          </a:p>
          <a:p>
            <a:endParaRPr lang="en-US" dirty="0"/>
          </a:p>
          <a:p>
            <a:r>
              <a:rPr lang="en-US" dirty="0"/>
              <a:t>RESTful URLs on the other hand are resource-oriented. So, the URL in the example above should look like the following :</a:t>
            </a:r>
          </a:p>
          <a:p>
            <a:r>
              <a:rPr lang="en-US" dirty="0"/>
              <a:t>http://localhost:8080/DemoMVC_Restful/service/greeting/capgemini</a:t>
            </a:r>
          </a:p>
          <a:p>
            <a:endParaRPr lang="en-US" dirty="0"/>
          </a:p>
          <a:p>
            <a:r>
              <a:rPr lang="en-US" dirty="0"/>
              <a:t>This URL now correctly locates and identifies a resource. Notice, the base portion of the URL is resource-oriented. Also notice that it has no query parameters, instead it has a parameterized path. The RESTful URL’s input is part of the URL’s path. </a:t>
            </a:r>
          </a:p>
          <a:p>
            <a:endParaRPr lang="en-US" dirty="0"/>
          </a:p>
          <a:p>
            <a:r>
              <a:rPr lang="en-US" dirty="0"/>
              <a:t>But how will you code the controller to take input from the URL’s path?</a:t>
            </a:r>
          </a:p>
          <a:p>
            <a:endParaRPr lang="en-US" dirty="0"/>
          </a:p>
          <a:p>
            <a:r>
              <a:rPr lang="en-US" dirty="0"/>
              <a:t>At the method level, {name} in the @</a:t>
            </a:r>
            <a:r>
              <a:rPr lang="en-US" dirty="0" err="1"/>
              <a:t>RequestMapping</a:t>
            </a:r>
            <a:r>
              <a:rPr lang="en-US" dirty="0"/>
              <a:t> annotation, is a placeholder through which variable data will be pass into the method. </a:t>
            </a:r>
          </a:p>
          <a:p>
            <a:endParaRPr lang="en-US" dirty="0"/>
          </a:p>
          <a:p>
            <a:r>
              <a:rPr lang="en-US" dirty="0"/>
              <a:t>The </a:t>
            </a:r>
            <a:r>
              <a:rPr lang="en-US" dirty="0" err="1"/>
              <a:t>sayHello</a:t>
            </a:r>
            <a:r>
              <a:rPr lang="en-US" dirty="0"/>
              <a:t>() method is designed to handle GET requests for URLs that take the form / {name}. The @</a:t>
            </a:r>
            <a:r>
              <a:rPr lang="en-US" dirty="0" err="1"/>
              <a:t>PathVariable</a:t>
            </a:r>
            <a:r>
              <a:rPr lang="en-US" dirty="0"/>
              <a:t> annotation corresponds to this id.  </a:t>
            </a:r>
          </a:p>
          <a:p>
            <a:r>
              <a:rPr lang="en-US" dirty="0"/>
              <a:t>So, if a GET request comes in for http://localhost:8080/DemoMVC_Restful/service/greeting/capgemini, the </a:t>
            </a:r>
            <a:r>
              <a:rPr lang="en-US" dirty="0" err="1"/>
              <a:t>sayHello</a:t>
            </a:r>
            <a:r>
              <a:rPr lang="en-US" dirty="0"/>
              <a:t>() method will be called with </a:t>
            </a:r>
            <a:r>
              <a:rPr lang="en-US" dirty="0" err="1"/>
              <a:t>capgemini</a:t>
            </a:r>
            <a:r>
              <a:rPr lang="en-US" dirty="0"/>
              <a:t> passed in for the name parameter. </a:t>
            </a:r>
          </a:p>
          <a:p>
            <a:endParaRPr lang="en-US" dirty="0"/>
          </a:p>
          <a:p>
            <a:r>
              <a:rPr lang="en-US" dirty="0"/>
              <a:t>The method then uses that value to generate welcome message and place it into the model. </a:t>
            </a:r>
          </a:p>
        </p:txBody>
      </p:sp>
      <p:sp>
        <p:nvSpPr>
          <p:cNvPr id="3" name="Slide Image Placeholder 2"/>
          <p:cNvSpPr>
            <a:spLocks noGrp="1" noRot="1" noChangeAspect="1"/>
          </p:cNvSpPr>
          <p:nvPr>
            <p:ph type="sldImg"/>
          </p:nvPr>
        </p:nvSpPr>
        <p:spPr>
          <a:xfrm>
            <a:off x="1878013" y="611188"/>
            <a:ext cx="4668837" cy="3503612"/>
          </a:xfrm>
        </p:spPr>
      </p:sp>
      <p:sp>
        <p:nvSpPr>
          <p:cNvPr id="4" name="Text Box 4"/>
          <p:cNvSpPr txBox="1">
            <a:spLocks noChangeArrowheads="1"/>
          </p:cNvSpPr>
          <p:nvPr/>
        </p:nvSpPr>
        <p:spPr bwMode="auto">
          <a:xfrm>
            <a:off x="152400" y="1255713"/>
            <a:ext cx="140838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Slide demonstrates how a </a:t>
            </a:r>
            <a:r>
              <a:rPr lang="en-US" sz="1000" dirty="0" err="1">
                <a:latin typeface="Arial" panose="020B0604020202020204" pitchFamily="34" charset="0"/>
                <a:cs typeface="Arial" panose="020B0604020202020204" pitchFamily="34" charset="0"/>
              </a:rPr>
              <a:t>RestController</a:t>
            </a:r>
            <a:r>
              <a:rPr lang="en-US" sz="1000" dirty="0">
                <a:latin typeface="Arial" panose="020B0604020202020204" pitchFamily="34" charset="0"/>
                <a:cs typeface="Arial" panose="020B0604020202020204" pitchFamily="34" charset="0"/>
              </a:rPr>
              <a:t> can be created and how to use @</a:t>
            </a:r>
            <a:r>
              <a:rPr lang="en-US" sz="1000" dirty="0" err="1">
                <a:latin typeface="Arial" panose="020B0604020202020204" pitchFamily="34" charset="0"/>
                <a:cs typeface="Arial" panose="020B0604020202020204" pitchFamily="34" charset="0"/>
              </a:rPr>
              <a:t>PathVariable</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5107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75171215"/>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316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505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665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10800388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08217652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972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9251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4271F825-64E2-449D-AD1C-47EC22AC73C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812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id="{D847AE67-3A21-4570-99A2-BBAFD3B9F3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676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45886573"/>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14571553"/>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454676337"/>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3151505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8" r:id="rId5"/>
    <p:sldLayoutId id="2147483739" r:id="rId6"/>
    <p:sldLayoutId id="2147483740" r:id="rId7"/>
    <p:sldLayoutId id="2147483741" r:id="rId8"/>
    <p:sldLayoutId id="2147483742" r:id="rId9"/>
    <p:sldLayoutId id="2147483745" r:id="rId10"/>
    <p:sldLayoutId id="2147483746" r:id="rId11"/>
    <p:sldLayoutId id="2147483747" r:id="rId12"/>
  </p:sldLayoutIdLst>
  <p:hf sldNum="0" hdr="0" dt="0"/>
  <p:txStyles>
    <p:titleStyle>
      <a:lvl1pPr algn="l" defTabSz="685800" rtl="0" eaLnBrk="1" latinLnBrk="0" hangingPunct="1">
        <a:lnSpc>
          <a:spcPct val="90000"/>
        </a:lnSpc>
        <a:spcBef>
          <a:spcPct val="0"/>
        </a:spcBef>
        <a:buNone/>
        <a:defRPr lang="pt-PT" sz="195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35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Glossary/CORS"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s://developer.mozilla.org/en-US/docs/Glossary/user_agent" TargetMode="External"/><Relationship Id="rId4" Type="http://schemas.openxmlformats.org/officeDocument/2006/relationships/hyperlink" Target="https://developer.mozilla.org/en-US/docs/Glossary/HTT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docs.spring.io/spring-framework/docs/4.2.9.RELEASE/javadoc-api/org/springframework/web/bind/annotation/CrossOrigin.html"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3725949" cy="720725"/>
          </a:xfrm>
        </p:spPr>
        <p:txBody>
          <a:bodyPr>
            <a:noAutofit/>
          </a:bodyPr>
          <a:lstStyle/>
          <a:p>
            <a:r>
              <a:rPr lang="en-US" b="0" dirty="0" err="1"/>
              <a:t>RESTFul</a:t>
            </a:r>
            <a:r>
              <a:rPr lang="en-US" b="0" dirty="0"/>
              <a:t> Web Services with Spring</a:t>
            </a:r>
          </a:p>
        </p:txBody>
      </p:sp>
      <p:sp>
        <p:nvSpPr>
          <p:cNvPr id="12" name="Subtitle 11"/>
          <p:cNvSpPr>
            <a:spLocks noGrp="1"/>
          </p:cNvSpPr>
          <p:nvPr>
            <p:ph type="subTitle" idx="1"/>
          </p:nvPr>
        </p:nvSpPr>
        <p:spPr>
          <a:xfrm>
            <a:off x="305991" y="4177887"/>
            <a:ext cx="5842561" cy="1223963"/>
          </a:xfrm>
        </p:spPr>
        <p:txBody>
          <a:bodyPr>
            <a:normAutofit/>
          </a:bodyPr>
          <a:lstStyle/>
          <a:p>
            <a:r>
              <a:rPr lang="en-US" sz="2400" dirty="0"/>
              <a:t>Spring RESTful </a:t>
            </a:r>
            <a:r>
              <a:rPr lang="en-US" sz="2400" dirty="0" err="1"/>
              <a:t>WebService</a:t>
            </a:r>
            <a:endParaRPr lang="en-US"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lstStyle/>
          <a:p>
            <a:r>
              <a:rPr lang="en-US" dirty="0"/>
              <a:t>REST </a:t>
            </a:r>
            <a:r>
              <a:rPr lang="en-US" sz="2000" dirty="0"/>
              <a:t>Controller</a:t>
            </a:r>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p:txBody>
          <a:bodyPr/>
          <a:lstStyle/>
          <a:p>
            <a:endParaRPr lang="en-US"/>
          </a:p>
        </p:txBody>
      </p:sp>
      <p:sp>
        <p:nvSpPr>
          <p:cNvPr id="4" name="Rectangle: Rounded Corners 3">
            <a:extLst>
              <a:ext uri="{FF2B5EF4-FFF2-40B4-BE49-F238E27FC236}">
                <a16:creationId xmlns:a16="http://schemas.microsoft.com/office/drawing/2014/main" id="{7BD7C8C6-E086-4E03-B5F7-0671C11BE266}"/>
              </a:ext>
            </a:extLst>
          </p:cNvPr>
          <p:cNvSpPr/>
          <p:nvPr/>
        </p:nvSpPr>
        <p:spPr>
          <a:xfrm>
            <a:off x="205766" y="873095"/>
            <a:ext cx="8732468" cy="58870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a:t>
            </a:r>
            <a:r>
              <a:rPr lang="en-US" sz="1200" dirty="0" err="1"/>
              <a:t>RestController</a:t>
            </a:r>
            <a:endParaRPr lang="en-US" sz="1200" dirty="0"/>
          </a:p>
          <a:p>
            <a:r>
              <a:rPr lang="en-US" sz="1200" dirty="0"/>
              <a:t>@</a:t>
            </a:r>
            <a:r>
              <a:rPr lang="en-US" sz="1200" dirty="0" err="1"/>
              <a:t>RequestMapping</a:t>
            </a:r>
            <a:r>
              <a:rPr lang="en-US" sz="1200" dirty="0"/>
              <a:t>("employees")</a:t>
            </a:r>
          </a:p>
          <a:p>
            <a:r>
              <a:rPr lang="en-US" sz="1200" dirty="0"/>
              <a:t>public class </a:t>
            </a:r>
            <a:r>
              <a:rPr lang="en-US" sz="1200" dirty="0" err="1"/>
              <a:t>EmployeeController</a:t>
            </a:r>
            <a:r>
              <a:rPr lang="en-US" sz="1200" dirty="0"/>
              <a:t> {</a:t>
            </a:r>
          </a:p>
          <a:p>
            <a:r>
              <a:rPr lang="en-US" sz="1200" dirty="0"/>
              <a:t> </a:t>
            </a:r>
          </a:p>
          <a:p>
            <a:r>
              <a:rPr lang="en-US" sz="1200" dirty="0"/>
              <a:t>    Employee </a:t>
            </a:r>
            <a:r>
              <a:rPr lang="en-US" sz="1200" dirty="0" err="1"/>
              <a:t>employee</a:t>
            </a:r>
            <a:r>
              <a:rPr lang="en-US" sz="1200" dirty="0"/>
              <a:t> = new Employee();</a:t>
            </a:r>
          </a:p>
          <a:p>
            <a:r>
              <a:rPr lang="en-US" sz="1200" dirty="0"/>
              <a:t> </a:t>
            </a:r>
          </a:p>
          <a:p>
            <a:r>
              <a:rPr lang="en-US" sz="1200" dirty="0"/>
              <a:t>    @</a:t>
            </a:r>
            <a:r>
              <a:rPr lang="en-US" sz="1200" dirty="0" err="1"/>
              <a:t>RequestMapping</a:t>
            </a:r>
            <a:r>
              <a:rPr lang="en-US" sz="1200" dirty="0"/>
              <a:t>(value = "/{name}", method = </a:t>
            </a:r>
            <a:r>
              <a:rPr lang="en-US" sz="1200" dirty="0" err="1"/>
              <a:t>RequestMethod.GET</a:t>
            </a:r>
            <a:r>
              <a:rPr lang="en-US" sz="1200" dirty="0"/>
              <a:t>, produces = "application/</a:t>
            </a:r>
            <a:r>
              <a:rPr lang="en-US" sz="1200" dirty="0" err="1"/>
              <a:t>json</a:t>
            </a:r>
            <a:r>
              <a:rPr lang="en-US" sz="1200" dirty="0"/>
              <a:t>")</a:t>
            </a:r>
          </a:p>
          <a:p>
            <a:r>
              <a:rPr lang="en-US" sz="1200" dirty="0"/>
              <a:t>    public Employee </a:t>
            </a:r>
            <a:r>
              <a:rPr lang="en-US" sz="1200" dirty="0" err="1"/>
              <a:t>getEmployeeInJSON</a:t>
            </a:r>
            <a:r>
              <a:rPr lang="en-US" sz="1200" dirty="0"/>
              <a:t>(@</a:t>
            </a:r>
            <a:r>
              <a:rPr lang="en-US" sz="1200" dirty="0" err="1"/>
              <a:t>PathVariable</a:t>
            </a:r>
            <a:r>
              <a:rPr lang="en-US" sz="1200" dirty="0"/>
              <a:t> String name) {</a:t>
            </a:r>
          </a:p>
          <a:p>
            <a:r>
              <a:rPr lang="en-US" sz="1200" dirty="0"/>
              <a:t> </a:t>
            </a:r>
          </a:p>
          <a:p>
            <a:r>
              <a:rPr lang="en-US" sz="1200" dirty="0"/>
              <a:t>   </a:t>
            </a:r>
            <a:r>
              <a:rPr lang="en-US" sz="1200" dirty="0" err="1"/>
              <a:t>employee.setName</a:t>
            </a:r>
            <a:r>
              <a:rPr lang="en-US" sz="1200" dirty="0"/>
              <a:t>(name);</a:t>
            </a:r>
          </a:p>
          <a:p>
            <a:r>
              <a:rPr lang="en-US" sz="1200" dirty="0"/>
              <a:t>   </a:t>
            </a:r>
            <a:r>
              <a:rPr lang="en-US" sz="1200" dirty="0" err="1"/>
              <a:t>employee.setEmail</a:t>
            </a:r>
            <a:r>
              <a:rPr lang="en-US" sz="1200" dirty="0"/>
              <a:t>("employee1@genuitec.com");</a:t>
            </a:r>
          </a:p>
          <a:p>
            <a:r>
              <a:rPr lang="en-US" sz="1200" dirty="0"/>
              <a:t> </a:t>
            </a:r>
          </a:p>
          <a:p>
            <a:r>
              <a:rPr lang="en-US" sz="1200" dirty="0"/>
              <a:t>   return employee;</a:t>
            </a:r>
          </a:p>
          <a:p>
            <a:r>
              <a:rPr lang="en-US" sz="1200" dirty="0"/>
              <a:t> </a:t>
            </a:r>
          </a:p>
          <a:p>
            <a:r>
              <a:rPr lang="en-US" sz="1200" dirty="0"/>
              <a:t>    }</a:t>
            </a:r>
          </a:p>
          <a:p>
            <a:r>
              <a:rPr lang="en-US" sz="1200" dirty="0"/>
              <a:t> </a:t>
            </a:r>
          </a:p>
          <a:p>
            <a:r>
              <a:rPr lang="en-US" sz="1200" dirty="0"/>
              <a:t>    @</a:t>
            </a:r>
            <a:r>
              <a:rPr lang="en-US" sz="1200" dirty="0" err="1"/>
              <a:t>RequestMapping</a:t>
            </a:r>
            <a:r>
              <a:rPr lang="en-US" sz="1200" dirty="0"/>
              <a:t>(value = "/{name}.xml", method = </a:t>
            </a:r>
            <a:r>
              <a:rPr lang="en-US" sz="1200" dirty="0" err="1"/>
              <a:t>RequestMethod.GET</a:t>
            </a:r>
            <a:r>
              <a:rPr lang="en-US" sz="1200" dirty="0"/>
              <a:t>, produces = "application/xml")</a:t>
            </a:r>
          </a:p>
          <a:p>
            <a:r>
              <a:rPr lang="en-US" sz="1200" dirty="0"/>
              <a:t>    public Employee </a:t>
            </a:r>
            <a:r>
              <a:rPr lang="en-US" sz="1200" dirty="0" err="1"/>
              <a:t>getEmployeeInXML</a:t>
            </a:r>
            <a:r>
              <a:rPr lang="en-US" sz="1200" dirty="0"/>
              <a:t>(@</a:t>
            </a:r>
            <a:r>
              <a:rPr lang="en-US" sz="1200" dirty="0" err="1"/>
              <a:t>PathVariable</a:t>
            </a:r>
            <a:r>
              <a:rPr lang="en-US" sz="1200" dirty="0"/>
              <a:t> String name) {</a:t>
            </a:r>
          </a:p>
          <a:p>
            <a:r>
              <a:rPr lang="en-US" sz="1200" dirty="0"/>
              <a:t> </a:t>
            </a:r>
          </a:p>
          <a:p>
            <a:r>
              <a:rPr lang="en-US" sz="1200" dirty="0"/>
              <a:t>   </a:t>
            </a:r>
            <a:r>
              <a:rPr lang="en-US" sz="1200" dirty="0" err="1"/>
              <a:t>employee.setName</a:t>
            </a:r>
            <a:r>
              <a:rPr lang="en-US" sz="1200" dirty="0"/>
              <a:t>(name);</a:t>
            </a:r>
          </a:p>
          <a:p>
            <a:r>
              <a:rPr lang="en-US" sz="1200" dirty="0"/>
              <a:t>   </a:t>
            </a:r>
            <a:r>
              <a:rPr lang="en-US" sz="1200" dirty="0" err="1"/>
              <a:t>employee.setEmail</a:t>
            </a:r>
            <a:r>
              <a:rPr lang="en-US" sz="1200" dirty="0"/>
              <a:t>("employee1@genuitec.com");</a:t>
            </a:r>
          </a:p>
          <a:p>
            <a:r>
              <a:rPr lang="en-US" sz="1200" dirty="0"/>
              <a:t> </a:t>
            </a:r>
          </a:p>
          <a:p>
            <a:r>
              <a:rPr lang="en-US" sz="1200" dirty="0"/>
              <a:t>   return employee;</a:t>
            </a:r>
          </a:p>
          <a:p>
            <a:r>
              <a:rPr lang="en-US" sz="1200" dirty="0"/>
              <a:t> </a:t>
            </a:r>
          </a:p>
          <a:p>
            <a:r>
              <a:rPr lang="en-US" sz="1200" dirty="0"/>
              <a:t>    }</a:t>
            </a:r>
          </a:p>
          <a:p>
            <a:r>
              <a:rPr lang="en-US" sz="1200" dirty="0"/>
              <a:t> </a:t>
            </a:r>
          </a:p>
          <a:p>
            <a:r>
              <a:rPr lang="en-US" sz="1200" dirty="0"/>
              <a:t>}</a:t>
            </a:r>
            <a:endParaRPr lang="en-US" sz="1200" dirty="0">
              <a:effectLst/>
            </a:endParaRPr>
          </a:p>
        </p:txBody>
      </p:sp>
    </p:spTree>
    <p:extLst>
      <p:ext uri="{BB962C8B-B14F-4D97-AF65-F5344CB8AC3E}">
        <p14:creationId xmlns:p14="http://schemas.microsoft.com/office/powerpoint/2010/main" val="321429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0641" name="Group 33"/>
          <p:cNvGrpSpPr>
            <a:grpSpLocks/>
          </p:cNvGrpSpPr>
          <p:nvPr/>
        </p:nvGrpSpPr>
        <p:grpSpPr bwMode="auto">
          <a:xfrm>
            <a:off x="689734" y="1518608"/>
            <a:ext cx="8115310" cy="4151972"/>
            <a:chOff x="1080" y="1073"/>
            <a:chExt cx="5112" cy="1965"/>
          </a:xfrm>
        </p:grpSpPr>
        <p:sp>
          <p:nvSpPr>
            <p:cNvPr id="580623" name="Rectangle 15"/>
            <p:cNvSpPr>
              <a:spLocks noChangeArrowheads="1"/>
            </p:cNvSpPr>
            <p:nvPr/>
          </p:nvSpPr>
          <p:spPr bwMode="auto">
            <a:xfrm>
              <a:off x="1089" y="1073"/>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24" name="Rectangle 16"/>
            <p:cNvSpPr>
              <a:spLocks noChangeArrowheads="1"/>
            </p:cNvSpPr>
            <p:nvPr/>
          </p:nvSpPr>
          <p:spPr bwMode="auto">
            <a:xfrm>
              <a:off x="1217" y="1177"/>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25" name="Rectangle 17"/>
            <p:cNvSpPr>
              <a:spLocks noChangeArrowheads="1"/>
            </p:cNvSpPr>
            <p:nvPr/>
          </p:nvSpPr>
          <p:spPr bwMode="auto">
            <a:xfrm>
              <a:off x="1321" y="1281"/>
              <a:ext cx="452" cy="26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t>client</a:t>
              </a:r>
            </a:p>
          </p:txBody>
        </p:sp>
        <p:sp>
          <p:nvSpPr>
            <p:cNvPr id="580626" name="Rectangle 18"/>
            <p:cNvSpPr>
              <a:spLocks noChangeArrowheads="1"/>
            </p:cNvSpPr>
            <p:nvPr/>
          </p:nvSpPr>
          <p:spPr bwMode="auto">
            <a:xfrm>
              <a:off x="1080" y="1763"/>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27" name="Rectangle 19"/>
            <p:cNvSpPr>
              <a:spLocks noChangeArrowheads="1"/>
            </p:cNvSpPr>
            <p:nvPr/>
          </p:nvSpPr>
          <p:spPr bwMode="auto">
            <a:xfrm>
              <a:off x="1208" y="1867"/>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28" name="Rectangle 20"/>
            <p:cNvSpPr>
              <a:spLocks noChangeArrowheads="1"/>
            </p:cNvSpPr>
            <p:nvPr/>
          </p:nvSpPr>
          <p:spPr bwMode="auto">
            <a:xfrm>
              <a:off x="1312" y="1971"/>
              <a:ext cx="452" cy="26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t>client</a:t>
              </a:r>
            </a:p>
          </p:txBody>
        </p:sp>
        <p:sp>
          <p:nvSpPr>
            <p:cNvPr id="580629" name="Rectangle 21"/>
            <p:cNvSpPr>
              <a:spLocks noChangeArrowheads="1"/>
            </p:cNvSpPr>
            <p:nvPr/>
          </p:nvSpPr>
          <p:spPr bwMode="auto">
            <a:xfrm>
              <a:off x="1110" y="2445"/>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30" name="Rectangle 22"/>
            <p:cNvSpPr>
              <a:spLocks noChangeArrowheads="1"/>
            </p:cNvSpPr>
            <p:nvPr/>
          </p:nvSpPr>
          <p:spPr bwMode="auto">
            <a:xfrm>
              <a:off x="1238" y="2549"/>
              <a:ext cx="452" cy="2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631" name="Rectangle 23"/>
            <p:cNvSpPr>
              <a:spLocks noChangeArrowheads="1"/>
            </p:cNvSpPr>
            <p:nvPr/>
          </p:nvSpPr>
          <p:spPr bwMode="auto">
            <a:xfrm>
              <a:off x="1342" y="2653"/>
              <a:ext cx="452" cy="265"/>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a:t>client</a:t>
              </a:r>
            </a:p>
          </p:txBody>
        </p:sp>
        <p:sp>
          <p:nvSpPr>
            <p:cNvPr id="580632" name="Text Box 24"/>
            <p:cNvSpPr txBox="1">
              <a:spLocks noChangeArrowheads="1"/>
            </p:cNvSpPr>
            <p:nvPr/>
          </p:nvSpPr>
          <p:spPr bwMode="auto">
            <a:xfrm>
              <a:off x="1873" y="1152"/>
              <a:ext cx="323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400" dirty="0"/>
                <a:t>http://localhost:9090/SpringRESTWebServices/rest/countries</a:t>
              </a:r>
            </a:p>
          </p:txBody>
        </p:sp>
        <p:sp>
          <p:nvSpPr>
            <p:cNvPr id="580633" name="Text Box 25"/>
            <p:cNvSpPr txBox="1">
              <a:spLocks noChangeArrowheads="1"/>
            </p:cNvSpPr>
            <p:nvPr/>
          </p:nvSpPr>
          <p:spPr bwMode="auto">
            <a:xfrm>
              <a:off x="1824" y="1824"/>
              <a:ext cx="351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dirty="0"/>
                <a:t>http://localhost:9090/SpringRESTWebServices/rest/countries/new</a:t>
              </a:r>
            </a:p>
          </p:txBody>
        </p:sp>
        <p:sp>
          <p:nvSpPr>
            <p:cNvPr id="580634" name="Text Box 26"/>
            <p:cNvSpPr txBox="1">
              <a:spLocks noChangeArrowheads="1"/>
            </p:cNvSpPr>
            <p:nvPr/>
          </p:nvSpPr>
          <p:spPr bwMode="auto">
            <a:xfrm>
              <a:off x="1873" y="2445"/>
              <a:ext cx="355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400" dirty="0"/>
                <a:t>http://localhost:9090/SpringRESTWebServices/rest/countries/newDel</a:t>
              </a:r>
            </a:p>
          </p:txBody>
        </p:sp>
        <p:sp>
          <p:nvSpPr>
            <p:cNvPr id="580636" name="Text Box 28"/>
            <p:cNvSpPr txBox="1">
              <a:spLocks noChangeArrowheads="1"/>
            </p:cNvSpPr>
            <p:nvPr/>
          </p:nvSpPr>
          <p:spPr bwMode="auto">
            <a:xfrm>
              <a:off x="5107" y="1357"/>
              <a:ext cx="1030" cy="291"/>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Fetching all country details – HTTP Get</a:t>
              </a:r>
            </a:p>
          </p:txBody>
        </p:sp>
        <p:sp>
          <p:nvSpPr>
            <p:cNvPr id="580638" name="Text Box 30"/>
            <p:cNvSpPr txBox="1">
              <a:spLocks noChangeArrowheads="1"/>
            </p:cNvSpPr>
            <p:nvPr/>
          </p:nvSpPr>
          <p:spPr bwMode="auto">
            <a:xfrm>
              <a:off x="5281" y="1986"/>
              <a:ext cx="791" cy="407"/>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Creating a new country – HTTP Post</a:t>
              </a:r>
            </a:p>
          </p:txBody>
        </p:sp>
        <p:sp>
          <p:nvSpPr>
            <p:cNvPr id="580640" name="Text Box 32"/>
            <p:cNvSpPr txBox="1">
              <a:spLocks noChangeArrowheads="1"/>
            </p:cNvSpPr>
            <p:nvPr/>
          </p:nvSpPr>
          <p:spPr bwMode="auto">
            <a:xfrm>
              <a:off x="5511" y="2515"/>
              <a:ext cx="681" cy="523"/>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Deleting an existing country – HTTP Delete</a:t>
              </a:r>
            </a:p>
          </p:txBody>
        </p:sp>
      </p:grpSp>
      <p:cxnSp>
        <p:nvCxnSpPr>
          <p:cNvPr id="17" name="Straight Arrow Connector 16"/>
          <p:cNvCxnSpPr>
            <a:stCxn id="580628" idx="3"/>
          </p:cNvCxnSpPr>
          <p:nvPr/>
        </p:nvCxnSpPr>
        <p:spPr>
          <a:xfrm flipV="1">
            <a:off x="1775585" y="3670794"/>
            <a:ext cx="5583241" cy="2522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a:stCxn id="580631" idx="3"/>
          </p:cNvCxnSpPr>
          <p:nvPr/>
        </p:nvCxnSpPr>
        <p:spPr>
          <a:xfrm flipV="1">
            <a:off x="1823211" y="4753469"/>
            <a:ext cx="5900744" cy="383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580625" idx="3"/>
          </p:cNvCxnSpPr>
          <p:nvPr/>
        </p:nvCxnSpPr>
        <p:spPr>
          <a:xfrm>
            <a:off x="1789873" y="2238072"/>
            <a:ext cx="5292731" cy="3373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itle 2"/>
          <p:cNvSpPr>
            <a:spLocks noGrp="1"/>
          </p:cNvSpPr>
          <p:nvPr>
            <p:ph type="title"/>
          </p:nvPr>
        </p:nvSpPr>
        <p:spPr/>
        <p:txBody>
          <a:bodyPr/>
          <a:lstStyle/>
          <a:p>
            <a:r>
              <a:rPr lang="en-US" dirty="0"/>
              <a:t>RESTful URLs – HTTP methods</a:t>
            </a:r>
          </a:p>
        </p:txBody>
      </p:sp>
    </p:spTree>
    <p:extLst>
      <p:ext uri="{BB962C8B-B14F-4D97-AF65-F5344CB8AC3E}">
        <p14:creationId xmlns:p14="http://schemas.microsoft.com/office/powerpoint/2010/main" val="137834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dirty="0"/>
              <a:t>Cross-Origin Resource Sharing (CORS)</a:t>
            </a:r>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a:xfrm>
            <a:off x="298516" y="1107124"/>
            <a:ext cx="8845484" cy="5505711"/>
          </a:xfrm>
        </p:spPr>
        <p:txBody>
          <a:bodyPr>
            <a:normAutofit/>
          </a:bodyPr>
          <a:lstStyle/>
          <a:p>
            <a:pPr marL="285750" indent="-285750">
              <a:buFont typeface="Arial" panose="020B0604020202020204" pitchFamily="34" charset="0"/>
              <a:buChar char="•"/>
            </a:pPr>
            <a:r>
              <a:rPr lang="en-US" sz="1800" dirty="0"/>
              <a:t>Cross-Origin Resource Sharing (</a:t>
            </a:r>
            <a:r>
              <a:rPr lang="en-US" sz="1800" dirty="0">
                <a:hlinkClick r:id="rId3" tooltip="CORS: CORS (Cross-Origin Resource Sharing) is a system, consisting of transmitting HTTP headers, that determines whether to block or fulfill requests for restricted resources on a web page from another domain outside the domain from which the resource originated."/>
              </a:rPr>
              <a:t>CORS</a:t>
            </a:r>
            <a:r>
              <a:rPr lang="en-US" sz="1800" dirty="0"/>
              <a:t>) is a mechanism that uses additional </a:t>
            </a:r>
            <a:r>
              <a:rPr lang="en-US" sz="1800" dirty="0">
                <a:hlinkClick r:id="rId4" tooltip="HTTP: The HyperText Transfer Protocol (HTTP) is the underlying network protocol that enables transfer of hypermedia documents on the Web, typically between a browser and a server so that humans can read them. The current version of the HTTP specification is called HTTP/2."/>
              </a:rPr>
              <a:t>HTTP</a:t>
            </a:r>
            <a:r>
              <a:rPr lang="en-US" sz="1800" dirty="0"/>
              <a:t> headers to let a </a:t>
            </a:r>
            <a:r>
              <a:rPr lang="en-US" sz="1800" dirty="0">
                <a:hlinkClick r:id="rId5" tooltip="user agent: A user agent is a computer program representing a person, for example, a browser in a Web context."/>
              </a:rPr>
              <a:t>user agent</a:t>
            </a:r>
            <a:r>
              <a:rPr lang="en-US" sz="1800" dirty="0"/>
              <a:t> gain permission to access selected resources from a server on a different origin (domain) than the site currently in use.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 user agent makes a </a:t>
            </a:r>
            <a:r>
              <a:rPr lang="en-US" sz="1800" b="1" dirty="0"/>
              <a:t>cross-origin HTTP request</a:t>
            </a:r>
            <a:r>
              <a:rPr lang="en-US" sz="1800" dirty="0"/>
              <a:t> when it requests a resource from a different domain, protocol, or port than the one from which the current document originated.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An example of a cross-origin request: A HTML page served from http://domain-a.com makes an &lt;</a:t>
            </a:r>
            <a:r>
              <a:rPr lang="en-US" sz="1800" dirty="0" err="1"/>
              <a:t>img</a:t>
            </a:r>
            <a:r>
              <a:rPr lang="en-US" sz="1800" dirty="0"/>
              <a:t>&gt; </a:t>
            </a:r>
            <a:r>
              <a:rPr lang="en-US" sz="1800" dirty="0" err="1"/>
              <a:t>src</a:t>
            </a:r>
            <a:r>
              <a:rPr lang="en-US" sz="1800" dirty="0"/>
              <a:t> request for http://domain-b.com/image.jpg. Many pages on the web today load resources like CSS stylesheets, images, and scripts from separate domains, such as content delivery networks (CDNs)</a:t>
            </a:r>
          </a:p>
        </p:txBody>
      </p:sp>
    </p:spTree>
    <p:extLst>
      <p:ext uri="{BB962C8B-B14F-4D97-AF65-F5344CB8AC3E}">
        <p14:creationId xmlns:p14="http://schemas.microsoft.com/office/powerpoint/2010/main" val="663363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dirty="0"/>
              <a:t>Cross-Origin Resource Sharing (CORS)</a:t>
            </a:r>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a:xfrm>
            <a:off x="298516" y="1107124"/>
            <a:ext cx="8845484" cy="5505711"/>
          </a:xfrm>
        </p:spPr>
        <p:txBody>
          <a:bodyPr>
            <a:normAutofit/>
          </a:bodyPr>
          <a:lstStyle/>
          <a:p>
            <a:pPr>
              <a:lnSpc>
                <a:spcPct val="100000"/>
              </a:lnSpc>
            </a:pPr>
            <a:r>
              <a:rPr lang="en-US" sz="1800" dirty="0"/>
              <a:t>For security reasons, browsers restrict cross-origin HTTP requests initiated from within scripts. For example, </a:t>
            </a:r>
            <a:r>
              <a:rPr lang="en-US" sz="1800" dirty="0" err="1"/>
              <a:t>XMLHttpRequest</a:t>
            </a:r>
            <a:r>
              <a:rPr lang="en-US" sz="1800" dirty="0"/>
              <a:t> and the Fetch API follow the same-origin policy. This means that a web application using those APIs can only request HTTP resources from the same domain the application was loaded from unless CORS headers are used.</a:t>
            </a:r>
          </a:p>
        </p:txBody>
      </p:sp>
      <p:pic>
        <p:nvPicPr>
          <p:cNvPr id="31747" name="Picture 3" descr="Related image">
            <a:extLst>
              <a:ext uri="{FF2B5EF4-FFF2-40B4-BE49-F238E27FC236}">
                <a16:creationId xmlns:a16="http://schemas.microsoft.com/office/drawing/2014/main" id="{AC5431BA-5672-4936-8F0A-33051DFE3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376" y="2520121"/>
            <a:ext cx="5638367" cy="3919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859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298516" y="526028"/>
            <a:ext cx="8312649" cy="526770"/>
          </a:xfrm>
        </p:spPr>
        <p:txBody>
          <a:bodyPr>
            <a:normAutofit/>
          </a:bodyPr>
          <a:lstStyle/>
          <a:p>
            <a:r>
              <a:rPr lang="en-US" sz="2000" b="1" dirty="0"/>
              <a:t>Cross-Origin Resource Sharing (CORS)</a:t>
            </a:r>
          </a:p>
        </p:txBody>
      </p:sp>
      <p:sp>
        <p:nvSpPr>
          <p:cNvPr id="5" name="Rectangle 1">
            <a:extLst>
              <a:ext uri="{FF2B5EF4-FFF2-40B4-BE49-F238E27FC236}">
                <a16:creationId xmlns:a16="http://schemas.microsoft.com/office/drawing/2014/main" id="{BB80D02E-6C14-4BB7-BC5D-7A39FFCC0E99}"/>
              </a:ext>
            </a:extLst>
          </p:cNvPr>
          <p:cNvSpPr>
            <a:spLocks noGrp="1" noChangeArrowheads="1"/>
          </p:cNvSpPr>
          <p:nvPr>
            <p:ph idx="1"/>
          </p:nvPr>
        </p:nvSpPr>
        <p:spPr bwMode="auto">
          <a:xfrm>
            <a:off x="298516" y="1655605"/>
            <a:ext cx="7680072" cy="424731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rgbClr val="333333"/>
                </a:solidFill>
                <a:latin typeface="+mn-lt"/>
              </a:rPr>
              <a:t>We</a:t>
            </a:r>
            <a:r>
              <a:rPr kumimoji="0" lang="en-US" altLang="en-US" sz="1800" b="0" i="0" u="none" strike="noStrike" cap="none" normalizeH="0" baseline="0" dirty="0">
                <a:ln>
                  <a:noFill/>
                </a:ln>
                <a:solidFill>
                  <a:srgbClr val="333333"/>
                </a:solidFill>
                <a:effectLst/>
                <a:latin typeface="+mn-lt"/>
              </a:rPr>
              <a:t> can add an </a:t>
            </a:r>
            <a:r>
              <a:rPr kumimoji="0" lang="en-US" altLang="en-US" sz="1800" b="0" i="0" u="none" strike="noStrike" cap="none" normalizeH="0" baseline="0" dirty="0">
                <a:ln>
                  <a:noFill/>
                </a:ln>
                <a:solidFill>
                  <a:srgbClr val="6D180B"/>
                </a:solidFill>
                <a:effectLst/>
                <a:latin typeface="+mn-lt"/>
                <a:hlinkClick r:id="rId3"/>
              </a:rPr>
              <a:t>@</a:t>
            </a:r>
            <a:r>
              <a:rPr kumimoji="0" lang="en-US" altLang="en-US" sz="1800" b="0" i="0" u="none" strike="noStrike" cap="none" normalizeH="0" baseline="0" dirty="0" err="1">
                <a:ln>
                  <a:noFill/>
                </a:ln>
                <a:solidFill>
                  <a:srgbClr val="6D180B"/>
                </a:solidFill>
                <a:effectLst/>
                <a:latin typeface="+mn-lt"/>
                <a:hlinkClick r:id="rId3"/>
              </a:rPr>
              <a:t>CrossOrigin</a:t>
            </a:r>
            <a:r>
              <a:rPr kumimoji="0" lang="en-US" altLang="en-US" sz="1800" b="0" i="0" u="none" strike="noStrike" cap="none" normalizeH="0" baseline="0" dirty="0">
                <a:ln>
                  <a:noFill/>
                </a:ln>
                <a:solidFill>
                  <a:srgbClr val="333333"/>
                </a:solidFill>
                <a:effectLst/>
                <a:latin typeface="+mn-lt"/>
              </a:rPr>
              <a:t> annotation to your </a:t>
            </a:r>
            <a:r>
              <a:rPr kumimoji="0" lang="en-US" altLang="en-US" sz="1800" b="0" i="0" u="none" strike="noStrike" cap="none" normalizeH="0" baseline="0" dirty="0">
                <a:ln>
                  <a:noFill/>
                </a:ln>
                <a:solidFill>
                  <a:srgbClr val="6D180B"/>
                </a:solidFill>
                <a:effectLst/>
                <a:latin typeface="+mn-lt"/>
              </a:rPr>
              <a:t>@</a:t>
            </a:r>
            <a:r>
              <a:rPr kumimoji="0" lang="en-US" altLang="en-US" sz="1800" b="0" i="0" u="none" strike="noStrike" cap="none" normalizeH="0" baseline="0" dirty="0" err="1">
                <a:ln>
                  <a:noFill/>
                </a:ln>
                <a:solidFill>
                  <a:srgbClr val="6D180B"/>
                </a:solidFill>
                <a:effectLst/>
                <a:latin typeface="+mn-lt"/>
              </a:rPr>
              <a:t>RequestMapping</a:t>
            </a:r>
            <a:r>
              <a:rPr kumimoji="0" lang="en-US" altLang="en-US" sz="1800" b="0" i="0" u="none" strike="noStrike" cap="none" normalizeH="0" baseline="0" dirty="0">
                <a:ln>
                  <a:noFill/>
                </a:ln>
                <a:solidFill>
                  <a:srgbClr val="333333"/>
                </a:solidFill>
                <a:effectLst/>
                <a:latin typeface="+mn-lt"/>
              </a:rPr>
              <a:t> annotated handler method in order to enable CORS on it.</a:t>
            </a:r>
            <a:r>
              <a:rPr kumimoji="0" lang="en-US" altLang="en-US" sz="1800" b="0" i="0" u="none" strike="noStrike" cap="none" normalizeH="0" baseline="0" dirty="0">
                <a:ln>
                  <a:noFill/>
                </a:ln>
                <a:solidFill>
                  <a:schemeClr val="tx1"/>
                </a:solidFill>
                <a:effectLst/>
                <a:latin typeface="+mn-lt"/>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mn-lt"/>
            </a:endParaRPr>
          </a:p>
          <a:p>
            <a:pPr marL="285750" indent="-285750" defTabSz="914400">
              <a:lnSpc>
                <a:spcPct val="100000"/>
              </a:lnSpc>
              <a:buFont typeface="Arial" panose="020B0604020202020204" pitchFamily="34" charset="0"/>
              <a:buChar char="•"/>
            </a:pPr>
            <a:r>
              <a:rPr lang="en-US" sz="1800" dirty="0">
                <a:latin typeface="+mn-lt"/>
                <a:cs typeface="Arial" pitchFamily="34" charset="0"/>
              </a:rPr>
              <a:t>By default </a:t>
            </a:r>
            <a:r>
              <a:rPr lang="en-US" sz="1800" dirty="0">
                <a:latin typeface="+mn-lt"/>
              </a:rPr>
              <a:t>@</a:t>
            </a:r>
            <a:r>
              <a:rPr lang="en-US" sz="1800" dirty="0" err="1">
                <a:latin typeface="+mn-lt"/>
              </a:rPr>
              <a:t>CrossOrigin</a:t>
            </a:r>
            <a:r>
              <a:rPr lang="en-US" sz="1800" dirty="0">
                <a:latin typeface="+mn-lt"/>
                <a:cs typeface="Arial" pitchFamily="34" charset="0"/>
              </a:rPr>
              <a:t> allows all origins and the HTTP methods specified in the </a:t>
            </a:r>
            <a:r>
              <a:rPr lang="en-US" sz="1800" dirty="0">
                <a:latin typeface="+mn-lt"/>
              </a:rPr>
              <a:t>@</a:t>
            </a:r>
            <a:r>
              <a:rPr lang="en-US" sz="1800" dirty="0" err="1">
                <a:latin typeface="+mn-lt"/>
              </a:rPr>
              <a:t>RequestMapping</a:t>
            </a:r>
            <a:r>
              <a:rPr lang="en-US" sz="1800" dirty="0">
                <a:latin typeface="+mn-lt"/>
                <a:cs typeface="Arial" pitchFamily="34" charset="0"/>
              </a:rPr>
              <a:t> annotation</a:t>
            </a:r>
          </a:p>
          <a:p>
            <a:pPr marL="285750" indent="-285750" defTabSz="914400">
              <a:lnSpc>
                <a:spcPct val="100000"/>
              </a:lnSpc>
              <a:buFont typeface="Arial" panose="020B0604020202020204" pitchFamily="34" charset="0"/>
              <a:buChar char="•"/>
            </a:pPr>
            <a:endParaRPr lang="en-US" sz="1800" dirty="0">
              <a:latin typeface="+mn-lt"/>
              <a:cs typeface="Arial" pitchFamily="34" charset="0"/>
            </a:endParaRPr>
          </a:p>
          <a:p>
            <a:pPr marL="285750" indent="-285750" defTabSz="914400">
              <a:lnSpc>
                <a:spcPct val="100000"/>
              </a:lnSpc>
              <a:buFont typeface="Arial" panose="020B0604020202020204" pitchFamily="34" charset="0"/>
              <a:buChar char="•"/>
            </a:pPr>
            <a:r>
              <a:rPr lang="en-US" sz="1800" dirty="0">
                <a:latin typeface="+mn-lt"/>
              </a:rPr>
              <a:t>It is also possible to enable CORS for the whole controller. So, we can even use both controller-level and method-level CORS configurations 	</a:t>
            </a:r>
          </a:p>
          <a:p>
            <a:pPr marL="285750" indent="-285750" defTabSz="914400">
              <a:lnSpc>
                <a:spcPct val="100000"/>
              </a:lnSpc>
              <a:buFont typeface="Arial" panose="020B0604020202020204" pitchFamily="34" charset="0"/>
              <a:buChar char="•"/>
            </a:pPr>
            <a:endParaRPr lang="en-US" sz="1800" dirty="0">
              <a:latin typeface="+mn-lt"/>
            </a:endParaRPr>
          </a:p>
          <a:p>
            <a:pPr marL="285750" lvl="0" indent="-285750" defTabSz="914400">
              <a:lnSpc>
                <a:spcPct val="100000"/>
              </a:lnSpc>
              <a:buFont typeface="Arial" panose="020B0604020202020204" pitchFamily="34" charset="0"/>
              <a:buChar char="•"/>
            </a:pPr>
            <a:r>
              <a:rPr lang="en-US" sz="1800" dirty="0">
                <a:latin typeface="+mn-lt"/>
              </a:rPr>
              <a:t>In addition to fine-grained, annotation-based configuration you’ll probably want to define some global CORS configuration as well.</a:t>
            </a:r>
            <a:endParaRPr kumimoji="0" lang="en-US" altLang="en-US" sz="18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44989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lstStyle/>
          <a:p>
            <a:r>
              <a:rPr lang="en-US" b="1" dirty="0"/>
              <a:t>Cross-Origin Resource Sharing (CORS)</a:t>
            </a:r>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p:txBody>
          <a:bodyPr/>
          <a:lstStyle/>
          <a:p>
            <a:endParaRPr lang="en-US"/>
          </a:p>
        </p:txBody>
      </p:sp>
      <p:sp>
        <p:nvSpPr>
          <p:cNvPr id="4" name="Rectangle: Rounded Corners 3">
            <a:extLst>
              <a:ext uri="{FF2B5EF4-FFF2-40B4-BE49-F238E27FC236}">
                <a16:creationId xmlns:a16="http://schemas.microsoft.com/office/drawing/2014/main" id="{7BD7C8C6-E086-4E03-B5F7-0671C11BE266}"/>
              </a:ext>
            </a:extLst>
          </p:cNvPr>
          <p:cNvSpPr/>
          <p:nvPr/>
        </p:nvSpPr>
        <p:spPr>
          <a:xfrm>
            <a:off x="113016" y="945222"/>
            <a:ext cx="8732468" cy="52654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t>
            </a:r>
            <a:r>
              <a:rPr lang="en-US" dirty="0" err="1"/>
              <a:t>CrossOrigin</a:t>
            </a:r>
            <a:r>
              <a:rPr lang="en-US" dirty="0"/>
              <a:t>(origins = "http://localhost:4200")</a:t>
            </a:r>
          </a:p>
          <a:p>
            <a:r>
              <a:rPr lang="en-US" dirty="0"/>
              <a:t>@</a:t>
            </a:r>
            <a:r>
              <a:rPr lang="en-US" dirty="0" err="1"/>
              <a:t>RestController</a:t>
            </a:r>
            <a:endParaRPr lang="en-US" dirty="0"/>
          </a:p>
          <a:p>
            <a:r>
              <a:rPr lang="en-US" b="1" dirty="0"/>
              <a:t>public class </a:t>
            </a:r>
            <a:r>
              <a:rPr lang="en-US" b="1" dirty="0" err="1"/>
              <a:t>CountryController</a:t>
            </a:r>
            <a:r>
              <a:rPr lang="en-US" b="1" dirty="0"/>
              <a:t> {</a:t>
            </a:r>
          </a:p>
          <a:p>
            <a:r>
              <a:rPr lang="en-US" dirty="0"/>
              <a:t>@</a:t>
            </a:r>
            <a:r>
              <a:rPr lang="en-US" dirty="0" err="1"/>
              <a:t>Autowired</a:t>
            </a:r>
            <a:endParaRPr lang="en-US" dirty="0"/>
          </a:p>
          <a:p>
            <a:r>
              <a:rPr lang="en-US" dirty="0" err="1"/>
              <a:t>ICountryService</a:t>
            </a:r>
            <a:r>
              <a:rPr lang="en-US" dirty="0"/>
              <a:t> service;</a:t>
            </a:r>
          </a:p>
          <a:p>
            <a:endParaRPr lang="en-US" dirty="0"/>
          </a:p>
          <a:p>
            <a:r>
              <a:rPr lang="en-US" dirty="0"/>
              <a:t>//@</a:t>
            </a:r>
            <a:r>
              <a:rPr lang="en-US" dirty="0" err="1"/>
              <a:t>CrossOrigin</a:t>
            </a:r>
            <a:r>
              <a:rPr lang="en-US" dirty="0"/>
              <a:t>(origins = "http://localhost:4200")</a:t>
            </a:r>
          </a:p>
          <a:p>
            <a:r>
              <a:rPr lang="en-US" dirty="0"/>
              <a:t>@</a:t>
            </a:r>
            <a:r>
              <a:rPr lang="en-US" dirty="0" err="1"/>
              <a:t>RequestMapping</a:t>
            </a:r>
            <a:r>
              <a:rPr lang="en-US" dirty="0"/>
              <a:t>(value = "/countries/search/{id}",method = </a:t>
            </a:r>
            <a:r>
              <a:rPr lang="en-US" dirty="0" err="1"/>
              <a:t>RequestMethod.</a:t>
            </a:r>
            <a:r>
              <a:rPr lang="en-US" b="1" i="1" dirty="0" err="1"/>
              <a:t>GET,headers</a:t>
            </a:r>
            <a:r>
              <a:rPr lang="en-US" b="1" i="1" dirty="0"/>
              <a:t>="Accept=application/</a:t>
            </a:r>
            <a:r>
              <a:rPr lang="en-US" b="1" i="1" dirty="0" err="1"/>
              <a:t>json</a:t>
            </a:r>
            <a:r>
              <a:rPr lang="en-US" b="1" i="1" dirty="0"/>
              <a:t>")</a:t>
            </a:r>
          </a:p>
          <a:p>
            <a:r>
              <a:rPr lang="en-US" b="1" dirty="0"/>
              <a:t>public Country </a:t>
            </a:r>
            <a:r>
              <a:rPr lang="en-US" b="1" dirty="0" err="1"/>
              <a:t>getCounty</a:t>
            </a:r>
            <a:r>
              <a:rPr lang="en-US" b="1" dirty="0"/>
              <a:t>(@</a:t>
            </a:r>
            <a:r>
              <a:rPr lang="en-US" b="1" dirty="0" err="1"/>
              <a:t>PathVariable</a:t>
            </a:r>
            <a:r>
              <a:rPr lang="en-US" b="1" dirty="0"/>
              <a:t> </a:t>
            </a:r>
            <a:r>
              <a:rPr lang="en-US" b="1" dirty="0" err="1"/>
              <a:t>int</a:t>
            </a:r>
            <a:r>
              <a:rPr lang="en-US" b="1" dirty="0"/>
              <a:t> id) {</a:t>
            </a:r>
          </a:p>
          <a:p>
            <a:r>
              <a:rPr lang="en-US" b="1" dirty="0"/>
              <a:t>return </a:t>
            </a:r>
            <a:r>
              <a:rPr lang="en-US" b="1" dirty="0" err="1"/>
              <a:t>service.searchCountry</a:t>
            </a:r>
            <a:r>
              <a:rPr lang="en-US" b="1" dirty="0"/>
              <a:t>(id);</a:t>
            </a:r>
          </a:p>
          <a:p>
            <a:r>
              <a:rPr lang="en-US" dirty="0"/>
              <a:t>}</a:t>
            </a:r>
            <a:r>
              <a:rPr lang="en-US" sz="1200" dirty="0"/>
              <a:t> }</a:t>
            </a:r>
            <a:endParaRPr lang="en-US" sz="1200" dirty="0">
              <a:effectLst/>
            </a:endParaRPr>
          </a:p>
        </p:txBody>
      </p:sp>
    </p:spTree>
    <p:extLst>
      <p:ext uri="{BB962C8B-B14F-4D97-AF65-F5344CB8AC3E}">
        <p14:creationId xmlns:p14="http://schemas.microsoft.com/office/powerpoint/2010/main" val="238475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fontScale="90000"/>
          </a:bodyPr>
          <a:lstStyle/>
          <a:p>
            <a:r>
              <a:rPr lang="en-US" b="1" dirty="0"/>
              <a:t>@</a:t>
            </a:r>
            <a:r>
              <a:rPr lang="en-US" b="1" dirty="0" err="1"/>
              <a:t>RequestBody</a:t>
            </a:r>
            <a:r>
              <a:rPr lang="en-US" b="1" dirty="0"/>
              <a:t> annotation</a:t>
            </a:r>
            <a:br>
              <a:rPr lang="en-US" b="1" dirty="0"/>
            </a:br>
            <a:endParaRPr lang="en-US" b="1" dirty="0"/>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a:xfrm>
            <a:off x="414338" y="945222"/>
            <a:ext cx="8419862" cy="1697965"/>
          </a:xfrm>
        </p:spPr>
        <p:txBody>
          <a:bodyPr>
            <a:normAutofit/>
          </a:bodyPr>
          <a:lstStyle/>
          <a:p>
            <a:pPr marL="285750" indent="-285750">
              <a:buFont typeface="Arial" panose="020B0604020202020204" pitchFamily="34" charset="0"/>
              <a:buChar char="•"/>
            </a:pPr>
            <a:r>
              <a:rPr lang="en-US" sz="1800" dirty="0"/>
              <a:t>If a method parameter is annotated with @</a:t>
            </a:r>
            <a:r>
              <a:rPr lang="en-US" sz="1800" dirty="0" err="1"/>
              <a:t>RequestBody</a:t>
            </a:r>
            <a:r>
              <a:rPr lang="en-US" sz="1800" dirty="0"/>
              <a:t>, Spring will bind the incoming HTTP request body(for the URL mentioned in @</a:t>
            </a:r>
            <a:r>
              <a:rPr lang="en-US" sz="1800" dirty="0" err="1"/>
              <a:t>RequestMapping</a:t>
            </a:r>
            <a:r>
              <a:rPr lang="en-US" sz="1800" dirty="0"/>
              <a:t> for that method) to that parameter. </a:t>
            </a:r>
          </a:p>
          <a:p>
            <a:pPr marL="285750" indent="-285750">
              <a:buFont typeface="Arial" panose="020B0604020202020204" pitchFamily="34" charset="0"/>
              <a:buChar char="•"/>
            </a:pPr>
            <a:r>
              <a:rPr lang="en-US" sz="1800" dirty="0"/>
              <a:t>While doing that, Spring will use HTTP Message converters to convert the HTTP request body into domain object </a:t>
            </a:r>
            <a:r>
              <a:rPr lang="en-US" sz="1800" b="1" dirty="0"/>
              <a:t>[deserialize request body to domain object]</a:t>
            </a:r>
            <a:r>
              <a:rPr lang="en-US" sz="1800" dirty="0"/>
              <a:t>, based on </a:t>
            </a:r>
            <a:r>
              <a:rPr lang="en-US" sz="1800" b="1" dirty="0"/>
              <a:t>Accept</a:t>
            </a:r>
            <a:r>
              <a:rPr lang="en-US" sz="1800" dirty="0"/>
              <a:t> header present in request.</a:t>
            </a:r>
          </a:p>
        </p:txBody>
      </p:sp>
      <p:sp>
        <p:nvSpPr>
          <p:cNvPr id="4" name="Rectangle: Rounded Corners 3">
            <a:extLst>
              <a:ext uri="{FF2B5EF4-FFF2-40B4-BE49-F238E27FC236}">
                <a16:creationId xmlns:a16="http://schemas.microsoft.com/office/drawing/2014/main" id="{7BD7C8C6-E086-4E03-B5F7-0671C11BE266}"/>
              </a:ext>
            </a:extLst>
          </p:cNvPr>
          <p:cNvSpPr/>
          <p:nvPr/>
        </p:nvSpPr>
        <p:spPr>
          <a:xfrm>
            <a:off x="414338" y="2724798"/>
            <a:ext cx="8188259" cy="41332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t>
            </a:r>
            <a:r>
              <a:rPr lang="en-US" dirty="0" err="1"/>
              <a:t>RestController</a:t>
            </a:r>
            <a:endParaRPr lang="en-US" dirty="0"/>
          </a:p>
          <a:p>
            <a:r>
              <a:rPr lang="en-US" dirty="0"/>
              <a:t>public class </a:t>
            </a:r>
            <a:r>
              <a:rPr lang="en-US" dirty="0" err="1"/>
              <a:t>EmployeeController</a:t>
            </a:r>
            <a:r>
              <a:rPr lang="en-US" dirty="0"/>
              <a:t> {</a:t>
            </a:r>
          </a:p>
          <a:p>
            <a:r>
              <a:rPr lang="en-US" dirty="0"/>
              <a:t>@</a:t>
            </a:r>
            <a:r>
              <a:rPr lang="en-US" dirty="0" err="1"/>
              <a:t>Autowired</a:t>
            </a:r>
            <a:endParaRPr lang="en-US" dirty="0"/>
          </a:p>
          <a:p>
            <a:r>
              <a:rPr lang="en-US" dirty="0" err="1"/>
              <a:t>IEmployeeService</a:t>
            </a:r>
            <a:r>
              <a:rPr lang="en-US" dirty="0"/>
              <a:t> </a:t>
            </a:r>
            <a:r>
              <a:rPr lang="en-US" dirty="0" err="1"/>
              <a:t>empservice</a:t>
            </a:r>
            <a:r>
              <a:rPr lang="en-US" dirty="0"/>
              <a:t>;</a:t>
            </a:r>
          </a:p>
          <a:p>
            <a:r>
              <a:rPr lang="en-US" dirty="0"/>
              <a:t>@</a:t>
            </a:r>
            <a:r>
              <a:rPr lang="en-US" dirty="0" err="1"/>
              <a:t>RequestMapping</a:t>
            </a:r>
            <a:r>
              <a:rPr lang="en-US" dirty="0"/>
              <a:t>(value ="/employee/create/", consumes = </a:t>
            </a:r>
            <a:r>
              <a:rPr lang="en-US" dirty="0" err="1"/>
              <a:t>MediaType.APPLICATION_JSON_VALUE</a:t>
            </a:r>
            <a:r>
              <a:rPr lang="en-US" dirty="0"/>
              <a:t>, headers="Accept=application/</a:t>
            </a:r>
            <a:r>
              <a:rPr lang="en-US" dirty="0" err="1"/>
              <a:t>json</a:t>
            </a:r>
            <a:r>
              <a:rPr lang="en-US" dirty="0"/>
              <a:t>",method = </a:t>
            </a:r>
            <a:r>
              <a:rPr lang="en-US" dirty="0" err="1"/>
              <a:t>RequestMethod.POST</a:t>
            </a:r>
            <a:r>
              <a:rPr lang="en-US" dirty="0"/>
              <a:t>)</a:t>
            </a:r>
          </a:p>
          <a:p>
            <a:r>
              <a:rPr lang="en-US" dirty="0"/>
              <a:t>public List&lt;Employee&gt; </a:t>
            </a:r>
            <a:r>
              <a:rPr lang="en-US" dirty="0" err="1"/>
              <a:t>createEmployee</a:t>
            </a:r>
            <a:r>
              <a:rPr lang="en-US" dirty="0"/>
              <a:t>(@</a:t>
            </a:r>
            <a:r>
              <a:rPr lang="en-US" dirty="0" err="1"/>
              <a:t>RequestBody</a:t>
            </a:r>
            <a:r>
              <a:rPr lang="en-US" dirty="0"/>
              <a:t> Employee </a:t>
            </a:r>
            <a:r>
              <a:rPr lang="en-US" dirty="0" err="1"/>
              <a:t>emp</a:t>
            </a:r>
            <a:r>
              <a:rPr lang="en-US" dirty="0"/>
              <a:t>) {</a:t>
            </a:r>
          </a:p>
          <a:p>
            <a:r>
              <a:rPr lang="en-US" dirty="0"/>
              <a:t>		</a:t>
            </a:r>
          </a:p>
          <a:p>
            <a:r>
              <a:rPr lang="en-US" dirty="0"/>
              <a:t>	</a:t>
            </a:r>
            <a:r>
              <a:rPr lang="en-US" dirty="0" err="1"/>
              <a:t>empservive.addEmployee</a:t>
            </a:r>
            <a:r>
              <a:rPr lang="en-US" dirty="0"/>
              <a:t>(</a:t>
            </a:r>
            <a:r>
              <a:rPr lang="en-US" dirty="0" err="1"/>
              <a:t>emp</a:t>
            </a:r>
            <a:r>
              <a:rPr lang="en-US" dirty="0"/>
              <a:t>);</a:t>
            </a:r>
          </a:p>
          <a:p>
            <a:r>
              <a:rPr lang="en-US" dirty="0"/>
              <a:t>	return </a:t>
            </a:r>
            <a:r>
              <a:rPr lang="en-US" dirty="0" err="1"/>
              <a:t>empservice.getAllEmployee</a:t>
            </a:r>
            <a:r>
              <a:rPr lang="en-US" dirty="0"/>
              <a:t>();</a:t>
            </a:r>
          </a:p>
          <a:p>
            <a:r>
              <a:rPr lang="en-US" dirty="0"/>
              <a:t>}</a:t>
            </a:r>
            <a:r>
              <a:rPr lang="en-US" sz="1200" dirty="0"/>
              <a:t> </a:t>
            </a:r>
            <a:r>
              <a:rPr lang="en-US" dirty="0"/>
              <a:t>}</a:t>
            </a:r>
            <a:endParaRPr lang="en-US" dirty="0">
              <a:effectLst/>
            </a:endParaRPr>
          </a:p>
        </p:txBody>
      </p:sp>
    </p:spTree>
    <p:extLst>
      <p:ext uri="{BB962C8B-B14F-4D97-AF65-F5344CB8AC3E}">
        <p14:creationId xmlns:p14="http://schemas.microsoft.com/office/powerpoint/2010/main" val="3555072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br>
              <a:rPr lang="en-US" dirty="0"/>
            </a:br>
            <a:r>
              <a:rPr lang="en-US" dirty="0"/>
              <a:t>Demo: </a:t>
            </a:r>
            <a:r>
              <a:rPr lang="en-US" dirty="0" err="1"/>
              <a:t>SpringRESTDemos</a:t>
            </a:r>
            <a:endParaRPr lang="en-US" dirty="0"/>
          </a:p>
        </p:txBody>
      </p:sp>
      <p:sp>
        <p:nvSpPr>
          <p:cNvPr id="14339" name="Rectangle 150"/>
          <p:cNvSpPr>
            <a:spLocks noGrp="1"/>
          </p:cNvSpPr>
          <p:nvPr>
            <p:ph idx="1"/>
          </p:nvPr>
        </p:nvSpPr>
        <p:spPr/>
        <p:txBody>
          <a:bodyPr/>
          <a:lstStyle/>
          <a:p>
            <a:r>
              <a:rPr lang="en-US" dirty="0" err="1"/>
              <a:t>SpringRESTDemo</a:t>
            </a:r>
            <a:endParaRPr lang="en-US" dirty="0"/>
          </a:p>
        </p:txBody>
      </p:sp>
    </p:spTree>
    <p:extLst>
      <p:ext uri="{BB962C8B-B14F-4D97-AF65-F5344CB8AC3E}">
        <p14:creationId xmlns:p14="http://schemas.microsoft.com/office/powerpoint/2010/main" val="2688149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Summery</a:t>
            </a:r>
          </a:p>
        </p:txBody>
      </p:sp>
      <p:sp>
        <p:nvSpPr>
          <p:cNvPr id="5" name="Content Placeholder 4"/>
          <p:cNvSpPr>
            <a:spLocks noGrp="1"/>
          </p:cNvSpPr>
          <p:nvPr>
            <p:ph idx="1"/>
          </p:nvPr>
        </p:nvSpPr>
        <p:spPr>
          <a:xfrm>
            <a:off x="298516" y="1027134"/>
            <a:ext cx="6793764" cy="5111383"/>
          </a:xfrm>
        </p:spPr>
        <p:txBody>
          <a:bodyPr>
            <a:normAutofit/>
          </a:bodyPr>
          <a:lstStyle/>
          <a:p>
            <a:pPr marL="3572" lvl="1" indent="0">
              <a:buNone/>
            </a:pPr>
            <a:r>
              <a:rPr lang="en-US" sz="1800" dirty="0"/>
              <a:t>We have so far learnt</a:t>
            </a:r>
          </a:p>
          <a:p>
            <a:pPr marL="3572" lvl="1" indent="0">
              <a:buNone/>
            </a:pPr>
            <a:endParaRPr lang="en-US" sz="1800" dirty="0"/>
          </a:p>
          <a:p>
            <a:pPr lvl="1"/>
            <a:r>
              <a:rPr lang="en-US" sz="1800" i="1" dirty="0"/>
              <a:t>Spring MVC traditional workflow vs Spring MVC REST Workflow</a:t>
            </a:r>
          </a:p>
          <a:p>
            <a:pPr lvl="1"/>
            <a:endParaRPr lang="en-US" sz="1800" i="1" dirty="0"/>
          </a:p>
          <a:p>
            <a:pPr lvl="1"/>
            <a:r>
              <a:rPr lang="en-US" sz="1800" dirty="0"/>
              <a:t>Using the @</a:t>
            </a:r>
            <a:r>
              <a:rPr lang="en-US" sz="1800" dirty="0" err="1"/>
              <a:t>ResponseBody</a:t>
            </a:r>
            <a:r>
              <a:rPr lang="en-US" sz="1800" dirty="0"/>
              <a:t> Annotation</a:t>
            </a:r>
          </a:p>
          <a:p>
            <a:pPr lvl="1"/>
            <a:endParaRPr lang="en-US" sz="1800" b="1" dirty="0"/>
          </a:p>
          <a:p>
            <a:pPr lvl="1"/>
            <a:r>
              <a:rPr lang="en-US" sz="1800" dirty="0"/>
              <a:t>Life cycle of a Request in Spring MVC Restful</a:t>
            </a:r>
          </a:p>
          <a:p>
            <a:pPr lvl="1"/>
            <a:endParaRPr lang="en-US" sz="1800" i="1" dirty="0"/>
          </a:p>
          <a:p>
            <a:pPr lvl="1"/>
            <a:r>
              <a:rPr lang="en-US" sz="1800" dirty="0"/>
              <a:t>Why REST Controller ?</a:t>
            </a:r>
          </a:p>
          <a:p>
            <a:pPr lvl="1"/>
            <a:endParaRPr lang="en-US" sz="1800" dirty="0"/>
          </a:p>
          <a:p>
            <a:pPr lvl="1"/>
            <a:r>
              <a:rPr lang="en-US" sz="1800" i="1" dirty="0"/>
              <a:t>Spring 4.x MVC RESTful Web Services Workflow</a:t>
            </a:r>
          </a:p>
          <a:p>
            <a:pPr lvl="1"/>
            <a:endParaRPr lang="en-US" sz="1800" i="1" dirty="0"/>
          </a:p>
          <a:p>
            <a:pPr lvl="1"/>
            <a:r>
              <a:rPr lang="en-US" sz="1800" dirty="0"/>
              <a:t>REST Controller</a:t>
            </a:r>
          </a:p>
          <a:p>
            <a:pPr lvl="1"/>
            <a:endParaRPr lang="en-US" sz="1800" dirty="0"/>
          </a:p>
          <a:p>
            <a:pPr lvl="1"/>
            <a:r>
              <a:rPr lang="en-US" sz="1800" dirty="0"/>
              <a:t>RESTful URLs – HTTP methods</a:t>
            </a:r>
          </a:p>
        </p:txBody>
      </p:sp>
    </p:spTree>
    <p:extLst>
      <p:ext uri="{BB962C8B-B14F-4D97-AF65-F5344CB8AC3E}">
        <p14:creationId xmlns:p14="http://schemas.microsoft.com/office/powerpoint/2010/main" val="3778409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Spring </a:t>
            </a:r>
            <a:r>
              <a:rPr lang="en-US" sz="1200" dirty="0" err="1"/>
              <a:t>ReSTful</a:t>
            </a:r>
            <a:r>
              <a:rPr lang="en-US" sz="1200" dirty="0"/>
              <a:t> </a:t>
            </a:r>
            <a:br>
              <a:rPr lang="en-US" dirty="0"/>
            </a:br>
            <a:r>
              <a:rPr lang="en-US" dirty="0"/>
              <a:t>Lab</a:t>
            </a:r>
            <a:endParaRPr lang="en-US" sz="2400" dirty="0"/>
          </a:p>
        </p:txBody>
      </p:sp>
      <p:sp>
        <p:nvSpPr>
          <p:cNvPr id="2" name="Content Placeholder 1"/>
          <p:cNvSpPr>
            <a:spLocks noGrp="1"/>
          </p:cNvSpPr>
          <p:nvPr>
            <p:ph idx="1"/>
          </p:nvPr>
        </p:nvSpPr>
        <p:spPr/>
        <p:txBody>
          <a:bodyPr/>
          <a:lstStyle/>
          <a:p>
            <a:r>
              <a:rPr lang="en-US" dirty="0"/>
              <a:t>Lab 2</a:t>
            </a:r>
          </a:p>
        </p:txBody>
      </p:sp>
    </p:spTree>
    <p:extLst>
      <p:ext uri="{BB962C8B-B14F-4D97-AF65-F5344CB8AC3E}">
        <p14:creationId xmlns:p14="http://schemas.microsoft.com/office/powerpoint/2010/main" val="212225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Lesson Objectives</a:t>
            </a:r>
          </a:p>
        </p:txBody>
      </p:sp>
      <p:sp>
        <p:nvSpPr>
          <p:cNvPr id="5" name="Content Placeholder 4"/>
          <p:cNvSpPr>
            <a:spLocks noGrp="1"/>
          </p:cNvSpPr>
          <p:nvPr>
            <p:ph idx="1"/>
          </p:nvPr>
        </p:nvSpPr>
        <p:spPr/>
        <p:txBody>
          <a:bodyPr/>
          <a:lstStyle/>
          <a:p>
            <a:pPr>
              <a:lnSpc>
                <a:spcPct val="100000"/>
              </a:lnSpc>
            </a:pPr>
            <a:r>
              <a:rPr lang="en-US" sz="1800" dirty="0"/>
              <a:t>Introduction to Spring MVC framework</a:t>
            </a:r>
          </a:p>
          <a:p>
            <a:pPr lvl="1">
              <a:lnSpc>
                <a:spcPct val="100000"/>
              </a:lnSpc>
            </a:pPr>
            <a:r>
              <a:rPr lang="en-US" sz="1800" i="1" dirty="0"/>
              <a:t>Spring MVC traditional workflow vs Spring MVC REST Workflow</a:t>
            </a:r>
          </a:p>
          <a:p>
            <a:pPr lvl="1">
              <a:lnSpc>
                <a:spcPct val="100000"/>
              </a:lnSpc>
            </a:pPr>
            <a:r>
              <a:rPr lang="en-US" sz="1800" dirty="0"/>
              <a:t>Using the @</a:t>
            </a:r>
            <a:r>
              <a:rPr lang="en-US" sz="1800" dirty="0" err="1"/>
              <a:t>ResponseBody</a:t>
            </a:r>
            <a:r>
              <a:rPr lang="en-US" sz="1800" dirty="0"/>
              <a:t> Annotation</a:t>
            </a:r>
          </a:p>
          <a:p>
            <a:pPr lvl="1">
              <a:lnSpc>
                <a:spcPct val="100000"/>
              </a:lnSpc>
            </a:pPr>
            <a:r>
              <a:rPr lang="en-US" sz="1800" dirty="0"/>
              <a:t>Life cycle of a Request in Spring MVC Restful</a:t>
            </a:r>
            <a:endParaRPr lang="en-US" sz="1800" i="1" dirty="0"/>
          </a:p>
          <a:p>
            <a:pPr lvl="1">
              <a:lnSpc>
                <a:spcPct val="100000"/>
              </a:lnSpc>
            </a:pPr>
            <a:r>
              <a:rPr lang="en-US" sz="1800" dirty="0"/>
              <a:t>Why REST Controller ?</a:t>
            </a:r>
          </a:p>
          <a:p>
            <a:pPr lvl="1">
              <a:lnSpc>
                <a:spcPct val="100000"/>
              </a:lnSpc>
            </a:pPr>
            <a:r>
              <a:rPr lang="en-US" sz="1800" i="1" dirty="0"/>
              <a:t>Spring 4.x MVC RESTful Web Services Workflow</a:t>
            </a:r>
          </a:p>
          <a:p>
            <a:pPr lvl="1">
              <a:lnSpc>
                <a:spcPct val="100000"/>
              </a:lnSpc>
            </a:pPr>
            <a:r>
              <a:rPr lang="en-US" sz="1800" dirty="0"/>
              <a:t>REST Controller</a:t>
            </a:r>
          </a:p>
          <a:p>
            <a:pPr lvl="1">
              <a:lnSpc>
                <a:spcPct val="100000"/>
              </a:lnSpc>
            </a:pPr>
            <a:r>
              <a:rPr lang="en-US" sz="1800" dirty="0"/>
              <a:t>RESTful URLs – HTTP methods</a:t>
            </a:r>
          </a:p>
          <a:p>
            <a:pPr lvl="1">
              <a:lnSpc>
                <a:spcPct val="100000"/>
              </a:lnSpc>
            </a:pPr>
            <a:r>
              <a:rPr lang="en-US" sz="1800" dirty="0"/>
              <a:t>Cross-Origin Resource Sharing (CORS)</a:t>
            </a:r>
          </a:p>
          <a:p>
            <a:pPr lvl="1">
              <a:lnSpc>
                <a:spcPct val="100000"/>
              </a:lnSpc>
            </a:pPr>
            <a:r>
              <a:rPr lang="en-US" sz="1800" dirty="0"/>
              <a:t>@</a:t>
            </a:r>
            <a:r>
              <a:rPr lang="en-US" sz="1800" dirty="0" err="1"/>
              <a:t>RequestBody</a:t>
            </a:r>
            <a:r>
              <a:rPr lang="en-US" sz="1800" dirty="0"/>
              <a:t> annotation</a:t>
            </a:r>
            <a:br>
              <a:rPr lang="en-US" sz="1800" b="1" dirty="0"/>
            </a:br>
            <a:endParaRPr lang="en-US" sz="1800" dirty="0"/>
          </a:p>
          <a:p>
            <a:pPr marL="3572" lvl="1" indent="0">
              <a:buNone/>
            </a:pPr>
            <a:endParaRPr lang="en-US" dirty="0"/>
          </a:p>
        </p:txBody>
      </p:sp>
    </p:spTree>
    <p:extLst>
      <p:ext uri="{BB962C8B-B14F-4D97-AF65-F5344CB8AC3E}">
        <p14:creationId xmlns:p14="http://schemas.microsoft.com/office/powerpoint/2010/main" val="77131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3" name="Content Placeholder 2"/>
          <p:cNvSpPr>
            <a:spLocks noGrp="1"/>
          </p:cNvSpPr>
          <p:nvPr>
            <p:ph idx="1"/>
          </p:nvPr>
        </p:nvSpPr>
        <p:spPr/>
        <p:txBody>
          <a:bodyPr/>
          <a:lstStyle/>
          <a:p>
            <a:r>
              <a:rPr lang="en-US" dirty="0"/>
              <a:t>Question 1: Which of the following are true?</a:t>
            </a:r>
          </a:p>
          <a:p>
            <a:pPr lvl="1"/>
            <a:r>
              <a:rPr lang="en-US" dirty="0"/>
              <a:t>Option1 : Resource classes are POJOs that have at least one method annotated with @Path</a:t>
            </a:r>
          </a:p>
          <a:p>
            <a:pPr lvl="1"/>
            <a:r>
              <a:rPr lang="en-US" dirty="0"/>
              <a:t>Option 2: Resource methods are methods of a resource class annotated with a request method designator such as @GET, @PUT, @POST, or @DELETE</a:t>
            </a:r>
          </a:p>
          <a:p>
            <a:pPr lvl="1"/>
            <a:r>
              <a:rPr lang="en-US" dirty="0"/>
              <a:t>Option 3: @</a:t>
            </a:r>
            <a:r>
              <a:rPr lang="en-US" dirty="0" err="1"/>
              <a:t>FormParam</a:t>
            </a:r>
            <a:r>
              <a:rPr lang="en-US" dirty="0"/>
              <a:t> binds query parameters value to a Java method</a:t>
            </a:r>
          </a:p>
          <a:p>
            <a:pPr marL="174625" lvl="1" indent="0">
              <a:buNone/>
            </a:pPr>
            <a:endParaRPr lang="en-US" dirty="0"/>
          </a:p>
          <a:p>
            <a:r>
              <a:rPr lang="en-US" dirty="0"/>
              <a:t>Question 2: The @Path annotation’s value is a relative URI path indicating where the Java class will be hosted?</a:t>
            </a:r>
          </a:p>
          <a:p>
            <a:pPr lvl="1"/>
            <a:r>
              <a:rPr lang="en-US" dirty="0"/>
              <a:t>True </a:t>
            </a:r>
          </a:p>
          <a:p>
            <a:pPr lvl="1"/>
            <a:r>
              <a:rPr lang="en-US" dirty="0"/>
              <a:t>False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2" name="Content Placeholder 1"/>
          <p:cNvSpPr>
            <a:spLocks noGrp="1"/>
          </p:cNvSpPr>
          <p:nvPr>
            <p:ph idx="1"/>
          </p:nvPr>
        </p:nvSpPr>
        <p:spPr/>
        <p:txBody>
          <a:bodyPr/>
          <a:lstStyle/>
          <a:p>
            <a:r>
              <a:rPr lang="en-US" dirty="0"/>
              <a:t>Question 3: ___________ specifies a media type a resource can generate.</a:t>
            </a:r>
          </a:p>
          <a:p>
            <a:pPr lvl="1"/>
            <a:r>
              <a:rPr lang="en-US" dirty="0"/>
              <a:t>@PUT</a:t>
            </a:r>
          </a:p>
          <a:p>
            <a:pPr lvl="1"/>
            <a:r>
              <a:rPr lang="en-US" dirty="0"/>
              <a:t>@POST</a:t>
            </a:r>
          </a:p>
          <a:p>
            <a:pPr lvl="1"/>
            <a:r>
              <a:rPr lang="en-US" dirty="0"/>
              <a:t>@Produces</a:t>
            </a:r>
          </a:p>
          <a:p>
            <a:pPr lvl="1"/>
            <a:r>
              <a:rPr lang="en-US" dirty="0"/>
              <a:t>@Consumes</a:t>
            </a:r>
          </a:p>
        </p:txBody>
      </p:sp>
    </p:spTree>
    <p:extLst>
      <p:ext uri="{BB962C8B-B14F-4D97-AF65-F5344CB8AC3E}">
        <p14:creationId xmlns:p14="http://schemas.microsoft.com/office/powerpoint/2010/main" val="20485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23B1-81D5-48FA-BE92-D7B36BE48706}"/>
              </a:ext>
            </a:extLst>
          </p:cNvPr>
          <p:cNvSpPr>
            <a:spLocks noGrp="1"/>
          </p:cNvSpPr>
          <p:nvPr>
            <p:ph type="title"/>
          </p:nvPr>
        </p:nvSpPr>
        <p:spPr>
          <a:xfrm>
            <a:off x="397428" y="673059"/>
            <a:ext cx="8312649" cy="458658"/>
          </a:xfrm>
        </p:spPr>
        <p:txBody>
          <a:bodyPr/>
          <a:lstStyle/>
          <a:p>
            <a:r>
              <a:rPr lang="en-US" i="1" dirty="0"/>
              <a:t>Spring MVC traditional workflow vs Spring MVC REST Workflow</a:t>
            </a:r>
          </a:p>
        </p:txBody>
      </p:sp>
      <p:sp>
        <p:nvSpPr>
          <p:cNvPr id="11" name="Rectangle 10">
            <a:extLst>
              <a:ext uri="{FF2B5EF4-FFF2-40B4-BE49-F238E27FC236}">
                <a16:creationId xmlns:a16="http://schemas.microsoft.com/office/drawing/2014/main" id="{DEB121A7-76DE-4C76-8ED3-C568439C0C5A}"/>
              </a:ext>
            </a:extLst>
          </p:cNvPr>
          <p:cNvSpPr/>
          <p:nvPr/>
        </p:nvSpPr>
        <p:spPr>
          <a:xfrm>
            <a:off x="1742023" y="1669643"/>
            <a:ext cx="2616200" cy="261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F159549-A52D-44DE-8C9F-E139766EE0D0}"/>
              </a:ext>
            </a:extLst>
          </p:cNvPr>
          <p:cNvSpPr/>
          <p:nvPr/>
        </p:nvSpPr>
        <p:spPr>
          <a:xfrm>
            <a:off x="1962156" y="1822043"/>
            <a:ext cx="829733" cy="2235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Dispatcher Servlet</a:t>
            </a:r>
          </a:p>
        </p:txBody>
      </p:sp>
      <p:sp>
        <p:nvSpPr>
          <p:cNvPr id="13" name="Rectangle 12">
            <a:extLst>
              <a:ext uri="{FF2B5EF4-FFF2-40B4-BE49-F238E27FC236}">
                <a16:creationId xmlns:a16="http://schemas.microsoft.com/office/drawing/2014/main" id="{4CFEFC22-B7B6-49A7-B0F5-8F9AEF9EDC65}"/>
              </a:ext>
            </a:extLst>
          </p:cNvPr>
          <p:cNvSpPr/>
          <p:nvPr/>
        </p:nvSpPr>
        <p:spPr>
          <a:xfrm>
            <a:off x="3282956" y="1991376"/>
            <a:ext cx="829733"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Handler Mapping</a:t>
            </a:r>
          </a:p>
        </p:txBody>
      </p:sp>
      <p:sp>
        <p:nvSpPr>
          <p:cNvPr id="14" name="Rectangle 13">
            <a:extLst>
              <a:ext uri="{FF2B5EF4-FFF2-40B4-BE49-F238E27FC236}">
                <a16:creationId xmlns:a16="http://schemas.microsoft.com/office/drawing/2014/main" id="{3A15005D-963E-4D89-9E6B-DAA8718D3F74}"/>
              </a:ext>
            </a:extLst>
          </p:cNvPr>
          <p:cNvSpPr/>
          <p:nvPr/>
        </p:nvSpPr>
        <p:spPr>
          <a:xfrm>
            <a:off x="3342223" y="2753376"/>
            <a:ext cx="770466"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Controller</a:t>
            </a:r>
          </a:p>
        </p:txBody>
      </p:sp>
      <p:sp>
        <p:nvSpPr>
          <p:cNvPr id="15" name="Rectangle 14">
            <a:extLst>
              <a:ext uri="{FF2B5EF4-FFF2-40B4-BE49-F238E27FC236}">
                <a16:creationId xmlns:a16="http://schemas.microsoft.com/office/drawing/2014/main" id="{0110BDCD-900E-4EDC-9D1D-4749F6AB327F}"/>
              </a:ext>
            </a:extLst>
          </p:cNvPr>
          <p:cNvSpPr/>
          <p:nvPr/>
        </p:nvSpPr>
        <p:spPr>
          <a:xfrm>
            <a:off x="3342223" y="3498443"/>
            <a:ext cx="770466" cy="3689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View</a:t>
            </a:r>
          </a:p>
        </p:txBody>
      </p:sp>
      <p:cxnSp>
        <p:nvCxnSpPr>
          <p:cNvPr id="17" name="Straight Arrow Connector 16">
            <a:extLst>
              <a:ext uri="{FF2B5EF4-FFF2-40B4-BE49-F238E27FC236}">
                <a16:creationId xmlns:a16="http://schemas.microsoft.com/office/drawing/2014/main" id="{FEF6CE2B-2A03-4478-89A5-78303517001B}"/>
              </a:ext>
            </a:extLst>
          </p:cNvPr>
          <p:cNvCxnSpPr>
            <a:cxnSpLocks/>
            <a:endCxn id="13" idx="1"/>
          </p:cNvCxnSpPr>
          <p:nvPr/>
        </p:nvCxnSpPr>
        <p:spPr>
          <a:xfrm>
            <a:off x="2791889" y="2190343"/>
            <a:ext cx="4910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8612DC-B0B6-40AB-8DEC-7248D4B84AA5}"/>
              </a:ext>
            </a:extLst>
          </p:cNvPr>
          <p:cNvCxnSpPr>
            <a:cxnSpLocks/>
          </p:cNvCxnSpPr>
          <p:nvPr/>
        </p:nvCxnSpPr>
        <p:spPr>
          <a:xfrm flipH="1">
            <a:off x="2791889" y="3735509"/>
            <a:ext cx="49106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0864C93-B358-479C-8BAA-7660AD484151}"/>
              </a:ext>
            </a:extLst>
          </p:cNvPr>
          <p:cNvCxnSpPr>
            <a:cxnSpLocks/>
            <a:stCxn id="13" idx="2"/>
          </p:cNvCxnSpPr>
          <p:nvPr/>
        </p:nvCxnSpPr>
        <p:spPr>
          <a:xfrm flipH="1">
            <a:off x="3697822" y="2389310"/>
            <a:ext cx="1" cy="321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8E2D3BA-1C73-4CC5-9D49-3D951A3EEBFB}"/>
              </a:ext>
            </a:extLst>
          </p:cNvPr>
          <p:cNvCxnSpPr>
            <a:cxnSpLocks/>
            <a:endCxn id="15" idx="0"/>
          </p:cNvCxnSpPr>
          <p:nvPr/>
        </p:nvCxnSpPr>
        <p:spPr>
          <a:xfrm>
            <a:off x="3712639" y="3122324"/>
            <a:ext cx="14817" cy="376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6DC3453-7EA6-4E67-A1C2-5D0B8E513100}"/>
              </a:ext>
            </a:extLst>
          </p:cNvPr>
          <p:cNvSpPr/>
          <p:nvPr/>
        </p:nvSpPr>
        <p:spPr>
          <a:xfrm>
            <a:off x="548223" y="1822043"/>
            <a:ext cx="584200" cy="223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CLient</a:t>
            </a:r>
            <a:endParaRPr lang="en-US" sz="900" dirty="0"/>
          </a:p>
        </p:txBody>
      </p:sp>
      <p:cxnSp>
        <p:nvCxnSpPr>
          <p:cNvPr id="32" name="Straight Arrow Connector 31">
            <a:extLst>
              <a:ext uri="{FF2B5EF4-FFF2-40B4-BE49-F238E27FC236}">
                <a16:creationId xmlns:a16="http://schemas.microsoft.com/office/drawing/2014/main" id="{BFD930FC-398A-4294-9D8C-56D375C3A907}"/>
              </a:ext>
            </a:extLst>
          </p:cNvPr>
          <p:cNvCxnSpPr>
            <a:cxnSpLocks/>
          </p:cNvCxnSpPr>
          <p:nvPr/>
        </p:nvCxnSpPr>
        <p:spPr>
          <a:xfrm>
            <a:off x="1132423" y="2219976"/>
            <a:ext cx="8297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68FFA0E-91D7-4C5C-8FB5-8AEF75D72DAF}"/>
              </a:ext>
            </a:extLst>
          </p:cNvPr>
          <p:cNvCxnSpPr>
            <a:cxnSpLocks/>
          </p:cNvCxnSpPr>
          <p:nvPr/>
        </p:nvCxnSpPr>
        <p:spPr>
          <a:xfrm flipH="1" flipV="1">
            <a:off x="1132424" y="3674451"/>
            <a:ext cx="829732" cy="8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B5FDC895-AD2E-4BED-B8D8-D67402E43D49}"/>
              </a:ext>
            </a:extLst>
          </p:cNvPr>
          <p:cNvSpPr/>
          <p:nvPr/>
        </p:nvSpPr>
        <p:spPr>
          <a:xfrm>
            <a:off x="6093877" y="1618855"/>
            <a:ext cx="2616200" cy="261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CDFC75E-CE00-468D-A2B1-18BADE3E7277}"/>
              </a:ext>
            </a:extLst>
          </p:cNvPr>
          <p:cNvSpPr/>
          <p:nvPr/>
        </p:nvSpPr>
        <p:spPr>
          <a:xfrm>
            <a:off x="6314010" y="1771255"/>
            <a:ext cx="829733" cy="10095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Dispatcher Servlet</a:t>
            </a:r>
          </a:p>
        </p:txBody>
      </p:sp>
      <p:sp>
        <p:nvSpPr>
          <p:cNvPr id="40" name="Rectangle 39">
            <a:extLst>
              <a:ext uri="{FF2B5EF4-FFF2-40B4-BE49-F238E27FC236}">
                <a16:creationId xmlns:a16="http://schemas.microsoft.com/office/drawing/2014/main" id="{6B03A4DD-40DF-4F5F-99E6-3C8EE10AB2E8}"/>
              </a:ext>
            </a:extLst>
          </p:cNvPr>
          <p:cNvSpPr/>
          <p:nvPr/>
        </p:nvSpPr>
        <p:spPr>
          <a:xfrm>
            <a:off x="7634810" y="1940588"/>
            <a:ext cx="829733"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Handler Mapping</a:t>
            </a:r>
          </a:p>
        </p:txBody>
      </p:sp>
      <p:sp>
        <p:nvSpPr>
          <p:cNvPr id="41" name="Rectangle 40">
            <a:extLst>
              <a:ext uri="{FF2B5EF4-FFF2-40B4-BE49-F238E27FC236}">
                <a16:creationId xmlns:a16="http://schemas.microsoft.com/office/drawing/2014/main" id="{9C7EF2B3-F6E4-4098-9354-F1428E257081}"/>
              </a:ext>
            </a:extLst>
          </p:cNvPr>
          <p:cNvSpPr/>
          <p:nvPr/>
        </p:nvSpPr>
        <p:spPr>
          <a:xfrm>
            <a:off x="7380810" y="3049721"/>
            <a:ext cx="1083734"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Controller</a:t>
            </a:r>
          </a:p>
        </p:txBody>
      </p:sp>
      <p:cxnSp>
        <p:nvCxnSpPr>
          <p:cNvPr id="43" name="Straight Arrow Connector 42">
            <a:extLst>
              <a:ext uri="{FF2B5EF4-FFF2-40B4-BE49-F238E27FC236}">
                <a16:creationId xmlns:a16="http://schemas.microsoft.com/office/drawing/2014/main" id="{2C136F95-AFB3-4BBC-84C8-9E8941CCEBB4}"/>
              </a:ext>
            </a:extLst>
          </p:cNvPr>
          <p:cNvCxnSpPr>
            <a:cxnSpLocks/>
            <a:endCxn id="40" idx="1"/>
          </p:cNvCxnSpPr>
          <p:nvPr/>
        </p:nvCxnSpPr>
        <p:spPr>
          <a:xfrm>
            <a:off x="7143743" y="2139555"/>
            <a:ext cx="4910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B574CD9-274C-4160-9480-D11CD173F1B5}"/>
              </a:ext>
            </a:extLst>
          </p:cNvPr>
          <p:cNvCxnSpPr>
            <a:cxnSpLocks/>
            <a:stCxn id="41" idx="1"/>
          </p:cNvCxnSpPr>
          <p:nvPr/>
        </p:nvCxnSpPr>
        <p:spPr>
          <a:xfrm flipH="1">
            <a:off x="5396250" y="3248688"/>
            <a:ext cx="1984560" cy="25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212532F-DB26-4534-8D67-FFA93C74D290}"/>
              </a:ext>
            </a:extLst>
          </p:cNvPr>
          <p:cNvCxnSpPr>
            <a:cxnSpLocks/>
            <a:stCxn id="40" idx="2"/>
          </p:cNvCxnSpPr>
          <p:nvPr/>
        </p:nvCxnSpPr>
        <p:spPr>
          <a:xfrm>
            <a:off x="8049677" y="2338522"/>
            <a:ext cx="0" cy="711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368D0A6-A246-4933-BA12-25F0BFD4D3AD}"/>
              </a:ext>
            </a:extLst>
          </p:cNvPr>
          <p:cNvSpPr/>
          <p:nvPr/>
        </p:nvSpPr>
        <p:spPr>
          <a:xfrm>
            <a:off x="4842631" y="1771255"/>
            <a:ext cx="584200" cy="223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CLient</a:t>
            </a:r>
            <a:endParaRPr lang="en-US" sz="900" dirty="0"/>
          </a:p>
        </p:txBody>
      </p:sp>
      <p:cxnSp>
        <p:nvCxnSpPr>
          <p:cNvPr id="48" name="Straight Arrow Connector 47">
            <a:extLst>
              <a:ext uri="{FF2B5EF4-FFF2-40B4-BE49-F238E27FC236}">
                <a16:creationId xmlns:a16="http://schemas.microsoft.com/office/drawing/2014/main" id="{732A83BF-8EBE-4E71-93F5-D78CB89192E7}"/>
              </a:ext>
            </a:extLst>
          </p:cNvPr>
          <p:cNvCxnSpPr>
            <a:cxnSpLocks/>
          </p:cNvCxnSpPr>
          <p:nvPr/>
        </p:nvCxnSpPr>
        <p:spPr>
          <a:xfrm>
            <a:off x="5396250" y="2169188"/>
            <a:ext cx="9177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329F4E7-6995-4F44-AEE3-47DEABEC9F1B}"/>
              </a:ext>
            </a:extLst>
          </p:cNvPr>
          <p:cNvSpPr txBox="1"/>
          <p:nvPr/>
        </p:nvSpPr>
        <p:spPr>
          <a:xfrm>
            <a:off x="6024347" y="3063334"/>
            <a:ext cx="1356462" cy="230832"/>
          </a:xfrm>
          <a:prstGeom prst="rect">
            <a:avLst/>
          </a:prstGeom>
          <a:noFill/>
        </p:spPr>
        <p:txBody>
          <a:bodyPr wrap="none" rtlCol="0">
            <a:spAutoFit/>
          </a:bodyPr>
          <a:lstStyle/>
          <a:p>
            <a:r>
              <a:rPr lang="en-US" sz="900" dirty="0"/>
              <a:t>via @</a:t>
            </a:r>
            <a:r>
              <a:rPr lang="en-US" sz="900" dirty="0" err="1"/>
              <a:t>ResponseBody</a:t>
            </a:r>
            <a:endParaRPr lang="en-US" sz="900" dirty="0"/>
          </a:p>
        </p:txBody>
      </p:sp>
      <p:sp>
        <p:nvSpPr>
          <p:cNvPr id="60" name="TextBox 59">
            <a:extLst>
              <a:ext uri="{FF2B5EF4-FFF2-40B4-BE49-F238E27FC236}">
                <a16:creationId xmlns:a16="http://schemas.microsoft.com/office/drawing/2014/main" id="{9230C76D-25B7-4AFE-BDCD-D16324C97220}"/>
              </a:ext>
            </a:extLst>
          </p:cNvPr>
          <p:cNvSpPr txBox="1"/>
          <p:nvPr/>
        </p:nvSpPr>
        <p:spPr>
          <a:xfrm>
            <a:off x="1150279" y="1959511"/>
            <a:ext cx="654346" cy="230832"/>
          </a:xfrm>
          <a:prstGeom prst="rect">
            <a:avLst/>
          </a:prstGeom>
          <a:noFill/>
        </p:spPr>
        <p:txBody>
          <a:bodyPr wrap="none" rtlCol="0">
            <a:spAutoFit/>
          </a:bodyPr>
          <a:lstStyle/>
          <a:p>
            <a:r>
              <a:rPr lang="en-US" sz="900" dirty="0"/>
              <a:t>Request</a:t>
            </a:r>
          </a:p>
        </p:txBody>
      </p:sp>
      <p:sp>
        <p:nvSpPr>
          <p:cNvPr id="61" name="TextBox 60">
            <a:extLst>
              <a:ext uri="{FF2B5EF4-FFF2-40B4-BE49-F238E27FC236}">
                <a16:creationId xmlns:a16="http://schemas.microsoft.com/office/drawing/2014/main" id="{3A238393-9A11-46C1-944B-23227C0734A5}"/>
              </a:ext>
            </a:extLst>
          </p:cNvPr>
          <p:cNvSpPr txBox="1"/>
          <p:nvPr/>
        </p:nvSpPr>
        <p:spPr>
          <a:xfrm>
            <a:off x="5439531" y="1920901"/>
            <a:ext cx="654346" cy="230832"/>
          </a:xfrm>
          <a:prstGeom prst="rect">
            <a:avLst/>
          </a:prstGeom>
          <a:noFill/>
        </p:spPr>
        <p:txBody>
          <a:bodyPr wrap="none" rtlCol="0">
            <a:spAutoFit/>
          </a:bodyPr>
          <a:lstStyle/>
          <a:p>
            <a:r>
              <a:rPr lang="en-US" sz="900" dirty="0"/>
              <a:t>Request</a:t>
            </a:r>
          </a:p>
        </p:txBody>
      </p:sp>
      <p:sp>
        <p:nvSpPr>
          <p:cNvPr id="62" name="TextBox 61">
            <a:extLst>
              <a:ext uri="{FF2B5EF4-FFF2-40B4-BE49-F238E27FC236}">
                <a16:creationId xmlns:a16="http://schemas.microsoft.com/office/drawing/2014/main" id="{7774CCA0-42BF-4EE9-A251-DE241C0898F0}"/>
              </a:ext>
            </a:extLst>
          </p:cNvPr>
          <p:cNvSpPr txBox="1"/>
          <p:nvPr/>
        </p:nvSpPr>
        <p:spPr>
          <a:xfrm>
            <a:off x="1075697" y="3429000"/>
            <a:ext cx="740908" cy="230832"/>
          </a:xfrm>
          <a:prstGeom prst="rect">
            <a:avLst/>
          </a:prstGeom>
          <a:noFill/>
        </p:spPr>
        <p:txBody>
          <a:bodyPr wrap="none" rtlCol="0">
            <a:spAutoFit/>
          </a:bodyPr>
          <a:lstStyle/>
          <a:p>
            <a:r>
              <a:rPr lang="en-US" sz="900" dirty="0"/>
              <a:t>Response</a:t>
            </a:r>
          </a:p>
        </p:txBody>
      </p:sp>
      <p:sp>
        <p:nvSpPr>
          <p:cNvPr id="63" name="TextBox 62">
            <a:extLst>
              <a:ext uri="{FF2B5EF4-FFF2-40B4-BE49-F238E27FC236}">
                <a16:creationId xmlns:a16="http://schemas.microsoft.com/office/drawing/2014/main" id="{6506990E-78A0-4FE1-AFFF-F0AD260ED43A}"/>
              </a:ext>
            </a:extLst>
          </p:cNvPr>
          <p:cNvSpPr txBox="1"/>
          <p:nvPr/>
        </p:nvSpPr>
        <p:spPr>
          <a:xfrm>
            <a:off x="5396250" y="3024663"/>
            <a:ext cx="740908" cy="230832"/>
          </a:xfrm>
          <a:prstGeom prst="rect">
            <a:avLst/>
          </a:prstGeom>
          <a:noFill/>
        </p:spPr>
        <p:txBody>
          <a:bodyPr wrap="none" rtlCol="0">
            <a:spAutoFit/>
          </a:bodyPr>
          <a:lstStyle/>
          <a:p>
            <a:r>
              <a:rPr lang="en-US" sz="900" dirty="0"/>
              <a:t>Response</a:t>
            </a:r>
          </a:p>
        </p:txBody>
      </p:sp>
      <p:sp>
        <p:nvSpPr>
          <p:cNvPr id="66" name="TextBox 65">
            <a:extLst>
              <a:ext uri="{FF2B5EF4-FFF2-40B4-BE49-F238E27FC236}">
                <a16:creationId xmlns:a16="http://schemas.microsoft.com/office/drawing/2014/main" id="{6BB9535A-5F82-457D-B2B9-548E7470983A}"/>
              </a:ext>
            </a:extLst>
          </p:cNvPr>
          <p:cNvSpPr txBox="1"/>
          <p:nvPr/>
        </p:nvSpPr>
        <p:spPr>
          <a:xfrm>
            <a:off x="446575" y="4469477"/>
            <a:ext cx="3911648" cy="369332"/>
          </a:xfrm>
          <a:prstGeom prst="rect">
            <a:avLst/>
          </a:prstGeom>
          <a:noFill/>
        </p:spPr>
        <p:txBody>
          <a:bodyPr wrap="none" rtlCol="0">
            <a:spAutoFit/>
          </a:bodyPr>
          <a:lstStyle/>
          <a:p>
            <a:r>
              <a:rPr lang="en-US" i="1" dirty="0"/>
              <a:t>Spring MVC traditional workflow</a:t>
            </a:r>
            <a:endParaRPr lang="en-US" dirty="0"/>
          </a:p>
        </p:txBody>
      </p:sp>
      <p:sp>
        <p:nvSpPr>
          <p:cNvPr id="68" name="TextBox 67">
            <a:extLst>
              <a:ext uri="{FF2B5EF4-FFF2-40B4-BE49-F238E27FC236}">
                <a16:creationId xmlns:a16="http://schemas.microsoft.com/office/drawing/2014/main" id="{8ADF2976-24FF-480C-9797-EE1E8957C3E5}"/>
              </a:ext>
            </a:extLst>
          </p:cNvPr>
          <p:cNvSpPr txBox="1"/>
          <p:nvPr/>
        </p:nvSpPr>
        <p:spPr>
          <a:xfrm>
            <a:off x="5314952" y="4497461"/>
            <a:ext cx="3746538" cy="369332"/>
          </a:xfrm>
          <a:prstGeom prst="rect">
            <a:avLst/>
          </a:prstGeom>
          <a:noFill/>
        </p:spPr>
        <p:txBody>
          <a:bodyPr wrap="none" rtlCol="0">
            <a:spAutoFit/>
          </a:bodyPr>
          <a:lstStyle/>
          <a:p>
            <a:r>
              <a:rPr lang="en-US" i="1" dirty="0"/>
              <a:t>Spring3.x MVC REST Workflow</a:t>
            </a:r>
            <a:endParaRPr lang="en-US" dirty="0"/>
          </a:p>
        </p:txBody>
      </p:sp>
    </p:spTree>
    <p:extLst>
      <p:ext uri="{BB962C8B-B14F-4D97-AF65-F5344CB8AC3E}">
        <p14:creationId xmlns:p14="http://schemas.microsoft.com/office/powerpoint/2010/main" val="111526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04C3-4594-4859-B91F-F9BDB1A2858A}"/>
              </a:ext>
            </a:extLst>
          </p:cNvPr>
          <p:cNvSpPr>
            <a:spLocks noGrp="1"/>
          </p:cNvSpPr>
          <p:nvPr>
            <p:ph type="title"/>
          </p:nvPr>
        </p:nvSpPr>
        <p:spPr/>
        <p:txBody>
          <a:bodyPr/>
          <a:lstStyle/>
          <a:p>
            <a:r>
              <a:rPr lang="en-US" b="1" dirty="0"/>
              <a:t>Using the @</a:t>
            </a:r>
            <a:r>
              <a:rPr lang="en-US" b="1" dirty="0" err="1"/>
              <a:t>ResponseBody</a:t>
            </a:r>
            <a:r>
              <a:rPr lang="en-US" b="1" dirty="0"/>
              <a:t> Annotation</a:t>
            </a:r>
            <a:endParaRPr lang="en-US" dirty="0"/>
          </a:p>
        </p:txBody>
      </p:sp>
      <p:sp>
        <p:nvSpPr>
          <p:cNvPr id="3" name="Content Placeholder 2">
            <a:extLst>
              <a:ext uri="{FF2B5EF4-FFF2-40B4-BE49-F238E27FC236}">
                <a16:creationId xmlns:a16="http://schemas.microsoft.com/office/drawing/2014/main" id="{1CC015F0-F892-4CC9-AA86-CC13C8F0FB24}"/>
              </a:ext>
            </a:extLst>
          </p:cNvPr>
          <p:cNvSpPr>
            <a:spLocks noGrp="1"/>
          </p:cNvSpPr>
          <p:nvPr>
            <p:ph idx="1"/>
          </p:nvPr>
        </p:nvSpPr>
        <p:spPr>
          <a:xfrm>
            <a:off x="298516" y="863507"/>
            <a:ext cx="8845484" cy="4643751"/>
          </a:xfrm>
        </p:spPr>
        <p:txBody>
          <a:bodyPr/>
          <a:lstStyle/>
          <a:p>
            <a:r>
              <a:rPr lang="en-US" dirty="0"/>
              <a:t>When you use the @</a:t>
            </a:r>
            <a:r>
              <a:rPr lang="en-US" dirty="0" err="1"/>
              <a:t>ResponseBody</a:t>
            </a:r>
            <a:r>
              <a:rPr lang="en-US" dirty="0"/>
              <a:t> annotation on a method, Spring converts the return value and writes it to the http response automatically.</a:t>
            </a:r>
          </a:p>
          <a:p>
            <a:endParaRPr lang="en-US" dirty="0"/>
          </a:p>
        </p:txBody>
      </p:sp>
      <p:sp>
        <p:nvSpPr>
          <p:cNvPr id="6" name="Rectangle: Rounded Corners 5">
            <a:extLst>
              <a:ext uri="{FF2B5EF4-FFF2-40B4-BE49-F238E27FC236}">
                <a16:creationId xmlns:a16="http://schemas.microsoft.com/office/drawing/2014/main" id="{6D1DFB3C-D0F7-43BB-B4F8-EA1A9B80F633}"/>
              </a:ext>
            </a:extLst>
          </p:cNvPr>
          <p:cNvSpPr/>
          <p:nvPr/>
        </p:nvSpPr>
        <p:spPr>
          <a:xfrm>
            <a:off x="298516" y="1350742"/>
            <a:ext cx="8323934" cy="53891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@Controller</a:t>
            </a:r>
          </a:p>
          <a:p>
            <a:r>
              <a:rPr lang="en-US" sz="1200" dirty="0"/>
              <a:t>@</a:t>
            </a:r>
            <a:r>
              <a:rPr lang="en-US" sz="1200" dirty="0" err="1"/>
              <a:t>RequestMapping</a:t>
            </a:r>
            <a:r>
              <a:rPr lang="en-US" sz="1200" dirty="0"/>
              <a:t>("employees")</a:t>
            </a:r>
          </a:p>
          <a:p>
            <a:r>
              <a:rPr lang="en-US" sz="1200" dirty="0"/>
              <a:t>public class </a:t>
            </a:r>
            <a:r>
              <a:rPr lang="en-US" sz="1200" dirty="0" err="1"/>
              <a:t>EmployeeController</a:t>
            </a:r>
            <a:r>
              <a:rPr lang="en-US" sz="1200" dirty="0"/>
              <a:t> {</a:t>
            </a:r>
          </a:p>
          <a:p>
            <a:r>
              <a:rPr lang="en-US" sz="1200" dirty="0"/>
              <a:t> </a:t>
            </a:r>
          </a:p>
          <a:p>
            <a:r>
              <a:rPr lang="en-US" sz="1200" dirty="0"/>
              <a:t>    Employee </a:t>
            </a:r>
            <a:r>
              <a:rPr lang="en-US" sz="1200" dirty="0" err="1"/>
              <a:t>employee</a:t>
            </a:r>
            <a:r>
              <a:rPr lang="en-US" sz="1200" dirty="0"/>
              <a:t> = new Employee();</a:t>
            </a:r>
          </a:p>
          <a:p>
            <a:endParaRPr lang="en-US" sz="1200" dirty="0"/>
          </a:p>
          <a:p>
            <a:r>
              <a:rPr lang="en-US" sz="1200" dirty="0"/>
              <a:t>@</a:t>
            </a:r>
            <a:r>
              <a:rPr lang="en-US" sz="1200" dirty="0" err="1"/>
              <a:t>RequestMapping</a:t>
            </a:r>
            <a:r>
              <a:rPr lang="en-US" sz="1200" dirty="0"/>
              <a:t>(value = "/{name}", method = </a:t>
            </a:r>
            <a:r>
              <a:rPr lang="en-US" sz="1200" dirty="0" err="1"/>
              <a:t>RequestMethod.GET</a:t>
            </a:r>
            <a:r>
              <a:rPr lang="en-US" sz="1200" dirty="0"/>
              <a:t>, produces = "application/</a:t>
            </a:r>
            <a:r>
              <a:rPr lang="en-US" sz="1200" dirty="0" err="1"/>
              <a:t>json</a:t>
            </a:r>
            <a:r>
              <a:rPr lang="en-US" sz="1200" dirty="0"/>
              <a:t>")</a:t>
            </a:r>
          </a:p>
          <a:p>
            <a:r>
              <a:rPr lang="en-US" sz="1200" dirty="0"/>
              <a:t>    public @</a:t>
            </a:r>
            <a:r>
              <a:rPr lang="en-US" sz="1200" dirty="0" err="1"/>
              <a:t>ResponseBody</a:t>
            </a:r>
            <a:r>
              <a:rPr lang="en-US" sz="1200" dirty="0"/>
              <a:t> Employee </a:t>
            </a:r>
            <a:r>
              <a:rPr lang="en-US" sz="1200" dirty="0" err="1"/>
              <a:t>getEmployeeInJSON</a:t>
            </a:r>
            <a:r>
              <a:rPr lang="en-US" sz="1200" dirty="0"/>
              <a:t>(@</a:t>
            </a:r>
            <a:r>
              <a:rPr lang="en-US" sz="1200" dirty="0" err="1"/>
              <a:t>PathVariable</a:t>
            </a:r>
            <a:r>
              <a:rPr lang="en-US" sz="1200" dirty="0"/>
              <a:t> String name) {</a:t>
            </a:r>
          </a:p>
          <a:p>
            <a:r>
              <a:rPr lang="en-US" sz="1200" dirty="0"/>
              <a:t> </a:t>
            </a:r>
          </a:p>
          <a:p>
            <a:r>
              <a:rPr lang="en-US" sz="1200" dirty="0"/>
              <a:t>   </a:t>
            </a:r>
            <a:r>
              <a:rPr lang="en-US" sz="1200" dirty="0" err="1"/>
              <a:t>employee.setName</a:t>
            </a:r>
            <a:r>
              <a:rPr lang="en-US" sz="1200" dirty="0"/>
              <a:t>(name);</a:t>
            </a:r>
          </a:p>
          <a:p>
            <a:r>
              <a:rPr lang="en-US" sz="1200" dirty="0"/>
              <a:t>   </a:t>
            </a:r>
            <a:r>
              <a:rPr lang="en-US" sz="1200" dirty="0" err="1"/>
              <a:t>employee.setEmail</a:t>
            </a:r>
            <a:r>
              <a:rPr lang="en-US" sz="1200" dirty="0"/>
              <a:t>("employee1@genuitec.com");</a:t>
            </a:r>
          </a:p>
          <a:p>
            <a:r>
              <a:rPr lang="en-US" sz="1200" dirty="0"/>
              <a:t> </a:t>
            </a:r>
          </a:p>
          <a:p>
            <a:r>
              <a:rPr lang="en-US" sz="1200" dirty="0"/>
              <a:t>   return employee;</a:t>
            </a:r>
          </a:p>
          <a:p>
            <a:r>
              <a:rPr lang="en-US" sz="1200" dirty="0"/>
              <a:t> </a:t>
            </a:r>
          </a:p>
          <a:p>
            <a:r>
              <a:rPr lang="en-US" sz="1200" dirty="0"/>
              <a:t>    }</a:t>
            </a:r>
          </a:p>
          <a:p>
            <a:r>
              <a:rPr lang="en-US" sz="1200" dirty="0"/>
              <a:t> </a:t>
            </a:r>
          </a:p>
          <a:p>
            <a:r>
              <a:rPr lang="en-US" sz="1200" dirty="0"/>
              <a:t>    @</a:t>
            </a:r>
            <a:r>
              <a:rPr lang="en-US" sz="1200" dirty="0" err="1"/>
              <a:t>RequestMapping</a:t>
            </a:r>
            <a:r>
              <a:rPr lang="en-US" sz="1200" dirty="0"/>
              <a:t>(value = "/{name}.xml", method = </a:t>
            </a:r>
            <a:r>
              <a:rPr lang="en-US" sz="1200" dirty="0" err="1"/>
              <a:t>RequestMethod.GET</a:t>
            </a:r>
            <a:r>
              <a:rPr lang="en-US" sz="1200" dirty="0"/>
              <a:t>, produces = "application/xml")</a:t>
            </a:r>
          </a:p>
          <a:p>
            <a:r>
              <a:rPr lang="en-US" sz="1200" dirty="0"/>
              <a:t>    public @</a:t>
            </a:r>
            <a:r>
              <a:rPr lang="en-US" sz="1200" dirty="0" err="1"/>
              <a:t>ResponseBody</a:t>
            </a:r>
            <a:r>
              <a:rPr lang="en-US" sz="1200" dirty="0"/>
              <a:t> Employee </a:t>
            </a:r>
            <a:r>
              <a:rPr lang="en-US" sz="1200" dirty="0" err="1"/>
              <a:t>getEmployeeInXML</a:t>
            </a:r>
            <a:r>
              <a:rPr lang="en-US" sz="1200" dirty="0"/>
              <a:t>(@</a:t>
            </a:r>
            <a:r>
              <a:rPr lang="en-US" sz="1200" dirty="0" err="1"/>
              <a:t>PathVariable</a:t>
            </a:r>
            <a:r>
              <a:rPr lang="en-US" sz="1200" dirty="0"/>
              <a:t> String name) {</a:t>
            </a:r>
          </a:p>
          <a:p>
            <a:r>
              <a:rPr lang="en-US" sz="1200" dirty="0"/>
              <a:t> </a:t>
            </a:r>
          </a:p>
          <a:p>
            <a:r>
              <a:rPr lang="en-US" sz="1200" dirty="0"/>
              <a:t>   </a:t>
            </a:r>
            <a:r>
              <a:rPr lang="en-US" sz="1200" dirty="0" err="1"/>
              <a:t>employee.setName</a:t>
            </a:r>
            <a:r>
              <a:rPr lang="en-US" sz="1200" dirty="0"/>
              <a:t>(name);</a:t>
            </a:r>
          </a:p>
          <a:p>
            <a:r>
              <a:rPr lang="en-US" sz="1200" dirty="0"/>
              <a:t>   </a:t>
            </a:r>
            <a:r>
              <a:rPr lang="en-US" sz="1200" dirty="0" err="1"/>
              <a:t>employee.setEmail</a:t>
            </a:r>
            <a:r>
              <a:rPr lang="en-US" sz="1200" dirty="0"/>
              <a:t>("employee1@genuitec.com");</a:t>
            </a:r>
          </a:p>
          <a:p>
            <a:r>
              <a:rPr lang="en-US" sz="1200" dirty="0"/>
              <a:t> </a:t>
            </a:r>
          </a:p>
          <a:p>
            <a:r>
              <a:rPr lang="en-US" sz="1200" dirty="0"/>
              <a:t>   return employee;</a:t>
            </a:r>
          </a:p>
          <a:p>
            <a:r>
              <a:rPr lang="en-US" sz="1200" dirty="0"/>
              <a:t> </a:t>
            </a:r>
          </a:p>
          <a:p>
            <a:r>
              <a:rPr lang="en-US" sz="1200" dirty="0"/>
              <a:t>    }</a:t>
            </a:r>
          </a:p>
          <a:p>
            <a:pPr algn="ctr"/>
            <a:endParaRPr lang="en-US" sz="1200" dirty="0"/>
          </a:p>
        </p:txBody>
      </p:sp>
    </p:spTree>
    <p:extLst>
      <p:ext uri="{BB962C8B-B14F-4D97-AF65-F5344CB8AC3E}">
        <p14:creationId xmlns:p14="http://schemas.microsoft.com/office/powerpoint/2010/main" val="181991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a:xfrm>
            <a:off x="2844800" y="2002969"/>
            <a:ext cx="0" cy="65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62172" y="2002969"/>
            <a:ext cx="442685"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05161" y="1502351"/>
            <a:ext cx="7701776" cy="4484914"/>
            <a:chOff x="1219200" y="1306286"/>
            <a:chExt cx="7075714" cy="4484914"/>
          </a:xfrm>
        </p:grpSpPr>
        <p:sp>
          <p:nvSpPr>
            <p:cNvPr id="4" name="Rectangle 3"/>
            <p:cNvSpPr/>
            <p:nvPr/>
          </p:nvSpPr>
          <p:spPr>
            <a:xfrm>
              <a:off x="1944914" y="5152572"/>
              <a:ext cx="5762171" cy="63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Client</a:t>
              </a:r>
            </a:p>
          </p:txBody>
        </p:sp>
        <p:sp>
          <p:nvSpPr>
            <p:cNvPr id="5" name="Rounded Rectangle 4"/>
            <p:cNvSpPr/>
            <p:nvPr/>
          </p:nvSpPr>
          <p:spPr>
            <a:xfrm>
              <a:off x="1727200" y="1306286"/>
              <a:ext cx="5979886" cy="23077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2859315" y="3410857"/>
              <a:ext cx="0" cy="1741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19200" y="4013982"/>
              <a:ext cx="2032000" cy="369332"/>
            </a:xfrm>
            <a:prstGeom prst="rect">
              <a:avLst/>
            </a:prstGeom>
            <a:noFill/>
          </p:spPr>
          <p:txBody>
            <a:bodyPr wrap="square" rtlCol="0">
              <a:spAutoFit/>
            </a:bodyPr>
            <a:lstStyle/>
            <a:p>
              <a:r>
                <a:rPr lang="en-US" dirty="0" err="1"/>
                <a:t>HttpRequest</a:t>
              </a:r>
              <a:endParaRPr lang="en-US" dirty="0"/>
            </a:p>
          </p:txBody>
        </p:sp>
        <p:cxnSp>
          <p:nvCxnSpPr>
            <p:cNvPr id="10" name="Straight Arrow Connector 9"/>
            <p:cNvCxnSpPr>
              <a:stCxn id="15" idx="2"/>
            </p:cNvCxnSpPr>
            <p:nvPr/>
          </p:nvCxnSpPr>
          <p:spPr>
            <a:xfrm>
              <a:off x="6197600" y="3410858"/>
              <a:ext cx="0" cy="1723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62914" y="4097048"/>
              <a:ext cx="2032000" cy="369332"/>
            </a:xfrm>
            <a:prstGeom prst="rect">
              <a:avLst/>
            </a:prstGeom>
            <a:noFill/>
          </p:spPr>
          <p:txBody>
            <a:bodyPr wrap="square" rtlCol="0">
              <a:spAutoFit/>
            </a:bodyPr>
            <a:lstStyle/>
            <a:p>
              <a:r>
                <a:rPr lang="en-US" dirty="0" err="1"/>
                <a:t>HttpResponse</a:t>
              </a:r>
              <a:endParaRPr lang="en-US" dirty="0"/>
            </a:p>
          </p:txBody>
        </p:sp>
        <p:sp>
          <p:nvSpPr>
            <p:cNvPr id="13" name="Rounded Rectangle 12"/>
            <p:cNvSpPr/>
            <p:nvPr/>
          </p:nvSpPr>
          <p:spPr>
            <a:xfrm>
              <a:off x="2017485" y="2656115"/>
              <a:ext cx="2189760" cy="754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DispatcherServlet</a:t>
              </a:r>
              <a:endParaRPr lang="en-US" sz="1600" b="1" dirty="0"/>
            </a:p>
          </p:txBody>
        </p:sp>
        <p:sp>
          <p:nvSpPr>
            <p:cNvPr id="15" name="Rounded Rectangle 14"/>
            <p:cNvSpPr/>
            <p:nvPr/>
          </p:nvSpPr>
          <p:spPr>
            <a:xfrm>
              <a:off x="5167086" y="2656115"/>
              <a:ext cx="2061028" cy="754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RestController</a:t>
              </a:r>
              <a:endParaRPr lang="en-US" sz="1600" b="1" dirty="0"/>
            </a:p>
          </p:txBody>
        </p:sp>
        <p:sp>
          <p:nvSpPr>
            <p:cNvPr id="16" name="Rounded Rectangle 15"/>
            <p:cNvSpPr/>
            <p:nvPr/>
          </p:nvSpPr>
          <p:spPr>
            <a:xfrm>
              <a:off x="3367314" y="1683656"/>
              <a:ext cx="2394858" cy="63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HandlerMapping</a:t>
              </a:r>
              <a:endParaRPr lang="en-US" sz="1600" b="1" dirty="0"/>
            </a:p>
            <a:p>
              <a:pPr algn="ctr"/>
              <a:r>
                <a:rPr lang="en-US" sz="1600" b="1" dirty="0"/>
                <a:t>(@</a:t>
              </a:r>
              <a:r>
                <a:rPr lang="en-US" sz="1600" b="1" dirty="0" err="1"/>
                <a:t>RequestMapping</a:t>
              </a:r>
              <a:r>
                <a:rPr lang="en-US" sz="1600" b="1" dirty="0"/>
                <a:t>)</a:t>
              </a:r>
            </a:p>
          </p:txBody>
        </p:sp>
        <p:cxnSp>
          <p:nvCxnSpPr>
            <p:cNvPr id="20" name="Straight Arrow Connector 19"/>
            <p:cNvCxnSpPr/>
            <p:nvPr/>
          </p:nvCxnSpPr>
          <p:spPr>
            <a:xfrm flipV="1">
              <a:off x="2844800" y="2002969"/>
              <a:ext cx="52251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197600" y="2002970"/>
              <a:ext cx="0" cy="653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 name="Title 5"/>
          <p:cNvSpPr>
            <a:spLocks noGrp="1"/>
          </p:cNvSpPr>
          <p:nvPr>
            <p:ph type="title"/>
          </p:nvPr>
        </p:nvSpPr>
        <p:spPr/>
        <p:txBody>
          <a:bodyPr/>
          <a:lstStyle/>
          <a:p>
            <a:r>
              <a:rPr lang="en-US" sz="1200" dirty="0"/>
              <a:t> </a:t>
            </a:r>
            <a:br>
              <a:rPr lang="en-US" dirty="0"/>
            </a:br>
            <a:r>
              <a:rPr lang="en-US" dirty="0"/>
              <a:t>Life cycle of a Request in Spring MVC Restful</a:t>
            </a:r>
          </a:p>
        </p:txBody>
      </p:sp>
    </p:spTree>
    <p:extLst>
      <p:ext uri="{BB962C8B-B14F-4D97-AF65-F5344CB8AC3E}">
        <p14:creationId xmlns:p14="http://schemas.microsoft.com/office/powerpoint/2010/main" val="420281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REST Controller ?</a:t>
            </a:r>
          </a:p>
        </p:txBody>
      </p:sp>
      <p:sp>
        <p:nvSpPr>
          <p:cNvPr id="6" name="Content Placeholder 5"/>
          <p:cNvSpPr>
            <a:spLocks noGrp="1"/>
          </p:cNvSpPr>
          <p:nvPr>
            <p:ph idx="1"/>
          </p:nvPr>
        </p:nvSpPr>
        <p:spPr/>
        <p:txBody>
          <a:bodyPr/>
          <a:lstStyle/>
          <a:p>
            <a:r>
              <a:rPr lang="en-US" dirty="0"/>
              <a:t>Traditional Spring MVC controller and the RESTful web service controller differs in the way the HTTP response body is created</a:t>
            </a:r>
          </a:p>
          <a:p>
            <a:pPr marL="0" indent="0">
              <a:buNone/>
            </a:pPr>
            <a:endParaRPr lang="en-US" dirty="0"/>
          </a:p>
          <a:p>
            <a:r>
              <a:rPr lang="en-US" dirty="0"/>
              <a:t>Traditional MVC controller relies on the View technology</a:t>
            </a:r>
          </a:p>
          <a:p>
            <a:pPr marL="0" indent="0">
              <a:buNone/>
            </a:pPr>
            <a:endParaRPr lang="en-US" dirty="0"/>
          </a:p>
          <a:p>
            <a:r>
              <a:rPr lang="en-US" dirty="0"/>
              <a:t>RESTful controller simply returns the object and the object data is written directly to the HTTP response as JSON/XML</a:t>
            </a:r>
          </a:p>
          <a:p>
            <a:endParaRPr lang="en-US" dirty="0"/>
          </a:p>
          <a:p>
            <a:r>
              <a:rPr lang="en-US" sz="1400" dirty="0"/>
              <a:t>Spring 4.0 introduced @</a:t>
            </a:r>
            <a:r>
              <a:rPr lang="en-US" sz="1400" dirty="0" err="1"/>
              <a:t>RestController</a:t>
            </a:r>
            <a:endParaRPr lang="en-US" sz="1400" dirty="0"/>
          </a:p>
          <a:p>
            <a:endParaRPr lang="en-US" sz="1400" dirty="0"/>
          </a:p>
          <a:p>
            <a:r>
              <a:rPr lang="en-US" sz="1400" dirty="0"/>
              <a:t>No longer need to add @</a:t>
            </a:r>
            <a:r>
              <a:rPr lang="en-US" sz="1400" dirty="0" err="1"/>
              <a:t>ResponseBody</a:t>
            </a:r>
            <a:endParaRPr lang="en-US" sz="1400" dirty="0"/>
          </a:p>
          <a:p>
            <a:endParaRPr lang="en-US" sz="1400" dirty="0"/>
          </a:p>
          <a:p>
            <a:endParaRPr lang="en-US" sz="1400" dirty="0"/>
          </a:p>
          <a:p>
            <a:endParaRPr lang="en-US" dirty="0"/>
          </a:p>
          <a:p>
            <a:endParaRPr lang="en-US" dirty="0"/>
          </a:p>
        </p:txBody>
      </p:sp>
    </p:spTree>
    <p:extLst>
      <p:ext uri="{BB962C8B-B14F-4D97-AF65-F5344CB8AC3E}">
        <p14:creationId xmlns:p14="http://schemas.microsoft.com/office/powerpoint/2010/main" val="248625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F059-2E09-4624-BFDC-B967B38188D2}"/>
              </a:ext>
            </a:extLst>
          </p:cNvPr>
          <p:cNvSpPr>
            <a:spLocks noGrp="1"/>
          </p:cNvSpPr>
          <p:nvPr>
            <p:ph type="title"/>
          </p:nvPr>
        </p:nvSpPr>
        <p:spPr/>
        <p:txBody>
          <a:bodyPr/>
          <a:lstStyle/>
          <a:p>
            <a:r>
              <a:rPr lang="en-US" i="1" dirty="0"/>
              <a:t>Spring 4.x MVC RESTful Web Services Workflow</a:t>
            </a:r>
            <a:endParaRPr lang="en-US" dirty="0"/>
          </a:p>
        </p:txBody>
      </p:sp>
      <p:sp>
        <p:nvSpPr>
          <p:cNvPr id="4" name="Rectangle 3">
            <a:extLst>
              <a:ext uri="{FF2B5EF4-FFF2-40B4-BE49-F238E27FC236}">
                <a16:creationId xmlns:a16="http://schemas.microsoft.com/office/drawing/2014/main" id="{02AE0232-908B-42E7-A17B-6D880F86C596}"/>
              </a:ext>
            </a:extLst>
          </p:cNvPr>
          <p:cNvSpPr/>
          <p:nvPr/>
        </p:nvSpPr>
        <p:spPr>
          <a:xfrm>
            <a:off x="2703404" y="1392824"/>
            <a:ext cx="3594653" cy="238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FB9961A-875D-451D-AAE4-D470664BFE6C}"/>
              </a:ext>
            </a:extLst>
          </p:cNvPr>
          <p:cNvSpPr/>
          <p:nvPr/>
        </p:nvSpPr>
        <p:spPr>
          <a:xfrm>
            <a:off x="2923538" y="1545224"/>
            <a:ext cx="829733" cy="10095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Dispatcher Servlet</a:t>
            </a:r>
          </a:p>
        </p:txBody>
      </p:sp>
      <p:sp>
        <p:nvSpPr>
          <p:cNvPr id="6" name="Rectangle 5">
            <a:extLst>
              <a:ext uri="{FF2B5EF4-FFF2-40B4-BE49-F238E27FC236}">
                <a16:creationId xmlns:a16="http://schemas.microsoft.com/office/drawing/2014/main" id="{B84F01B3-89DA-48DE-A65E-0C6D82B402CB}"/>
              </a:ext>
            </a:extLst>
          </p:cNvPr>
          <p:cNvSpPr/>
          <p:nvPr/>
        </p:nvSpPr>
        <p:spPr>
          <a:xfrm>
            <a:off x="4244338" y="1714557"/>
            <a:ext cx="829733" cy="39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Handler Mapping</a:t>
            </a:r>
          </a:p>
        </p:txBody>
      </p:sp>
      <p:sp>
        <p:nvSpPr>
          <p:cNvPr id="7" name="Rectangle 6">
            <a:extLst>
              <a:ext uri="{FF2B5EF4-FFF2-40B4-BE49-F238E27FC236}">
                <a16:creationId xmlns:a16="http://schemas.microsoft.com/office/drawing/2014/main" id="{8B1D4C20-BCC8-4263-B8F1-CDF0EC1C50FF}"/>
              </a:ext>
            </a:extLst>
          </p:cNvPr>
          <p:cNvSpPr/>
          <p:nvPr/>
        </p:nvSpPr>
        <p:spPr>
          <a:xfrm>
            <a:off x="3990337" y="2823690"/>
            <a:ext cx="1537147" cy="605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RESTController</a:t>
            </a:r>
            <a:endParaRPr lang="en-US" sz="900" dirty="0">
              <a:solidFill>
                <a:schemeClr val="tx1"/>
              </a:solidFill>
            </a:endParaRPr>
          </a:p>
          <a:p>
            <a:pPr algn="ctr"/>
            <a:r>
              <a:rPr lang="en-US" sz="900" dirty="0">
                <a:solidFill>
                  <a:schemeClr val="tx1"/>
                </a:solidFill>
              </a:rPr>
              <a:t>(@Controller + @</a:t>
            </a:r>
            <a:r>
              <a:rPr lang="en-US" sz="900" dirty="0" err="1">
                <a:solidFill>
                  <a:schemeClr val="tx1"/>
                </a:solidFill>
              </a:rPr>
              <a:t>ResponseBody</a:t>
            </a:r>
            <a:r>
              <a:rPr lang="en-US" sz="900" dirty="0">
                <a:solidFill>
                  <a:schemeClr val="tx1"/>
                </a:solidFill>
              </a:rPr>
              <a:t>)</a:t>
            </a:r>
          </a:p>
        </p:txBody>
      </p:sp>
      <p:cxnSp>
        <p:nvCxnSpPr>
          <p:cNvPr id="8" name="Straight Arrow Connector 7">
            <a:extLst>
              <a:ext uri="{FF2B5EF4-FFF2-40B4-BE49-F238E27FC236}">
                <a16:creationId xmlns:a16="http://schemas.microsoft.com/office/drawing/2014/main" id="{44A3A9DF-96B3-4D13-B4A0-3331022C3B53}"/>
              </a:ext>
            </a:extLst>
          </p:cNvPr>
          <p:cNvCxnSpPr>
            <a:cxnSpLocks/>
            <a:endCxn id="6" idx="1"/>
          </p:cNvCxnSpPr>
          <p:nvPr/>
        </p:nvCxnSpPr>
        <p:spPr>
          <a:xfrm>
            <a:off x="3753271" y="1913524"/>
            <a:ext cx="4910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E390C09-B3CF-4E73-A257-1A1F1E7428A9}"/>
              </a:ext>
            </a:extLst>
          </p:cNvPr>
          <p:cNvCxnSpPr>
            <a:cxnSpLocks/>
            <a:stCxn id="7" idx="1"/>
          </p:cNvCxnSpPr>
          <p:nvPr/>
        </p:nvCxnSpPr>
        <p:spPr>
          <a:xfrm flipH="1">
            <a:off x="2036359" y="3126345"/>
            <a:ext cx="1953978" cy="179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445D72-BD93-4B29-9B52-8B7894F844F7}"/>
              </a:ext>
            </a:extLst>
          </p:cNvPr>
          <p:cNvCxnSpPr>
            <a:cxnSpLocks/>
            <a:stCxn id="6" idx="2"/>
          </p:cNvCxnSpPr>
          <p:nvPr/>
        </p:nvCxnSpPr>
        <p:spPr>
          <a:xfrm>
            <a:off x="4659205" y="2112491"/>
            <a:ext cx="0" cy="711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07C2A70-4B4E-4249-AA1D-34CBABB6A598}"/>
              </a:ext>
            </a:extLst>
          </p:cNvPr>
          <p:cNvSpPr/>
          <p:nvPr/>
        </p:nvSpPr>
        <p:spPr>
          <a:xfrm>
            <a:off x="1452159" y="1545224"/>
            <a:ext cx="584200" cy="223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CLient</a:t>
            </a:r>
            <a:endParaRPr lang="en-US" sz="900" dirty="0"/>
          </a:p>
        </p:txBody>
      </p:sp>
      <p:cxnSp>
        <p:nvCxnSpPr>
          <p:cNvPr id="12" name="Straight Arrow Connector 11">
            <a:extLst>
              <a:ext uri="{FF2B5EF4-FFF2-40B4-BE49-F238E27FC236}">
                <a16:creationId xmlns:a16="http://schemas.microsoft.com/office/drawing/2014/main" id="{FEB2641A-9FD9-4106-8617-602D2FAD27BE}"/>
              </a:ext>
            </a:extLst>
          </p:cNvPr>
          <p:cNvCxnSpPr>
            <a:cxnSpLocks/>
          </p:cNvCxnSpPr>
          <p:nvPr/>
        </p:nvCxnSpPr>
        <p:spPr>
          <a:xfrm>
            <a:off x="2005778" y="1943157"/>
            <a:ext cx="9177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F5E9430-FF1B-45CF-A34C-FDEA5ACE6942}"/>
              </a:ext>
            </a:extLst>
          </p:cNvPr>
          <p:cNvSpPr txBox="1"/>
          <p:nvPr/>
        </p:nvSpPr>
        <p:spPr>
          <a:xfrm>
            <a:off x="2049059" y="1694870"/>
            <a:ext cx="654346" cy="230832"/>
          </a:xfrm>
          <a:prstGeom prst="rect">
            <a:avLst/>
          </a:prstGeom>
          <a:noFill/>
        </p:spPr>
        <p:txBody>
          <a:bodyPr wrap="none" rtlCol="0">
            <a:spAutoFit/>
          </a:bodyPr>
          <a:lstStyle/>
          <a:p>
            <a:r>
              <a:rPr lang="en-US" sz="900" dirty="0"/>
              <a:t>Request</a:t>
            </a:r>
          </a:p>
        </p:txBody>
      </p:sp>
      <p:sp>
        <p:nvSpPr>
          <p:cNvPr id="15" name="TextBox 14">
            <a:extLst>
              <a:ext uri="{FF2B5EF4-FFF2-40B4-BE49-F238E27FC236}">
                <a16:creationId xmlns:a16="http://schemas.microsoft.com/office/drawing/2014/main" id="{2F3F8787-BD9C-46D9-915B-144DF798ECBB}"/>
              </a:ext>
            </a:extLst>
          </p:cNvPr>
          <p:cNvSpPr txBox="1"/>
          <p:nvPr/>
        </p:nvSpPr>
        <p:spPr>
          <a:xfrm>
            <a:off x="2005778" y="2798632"/>
            <a:ext cx="740908" cy="230832"/>
          </a:xfrm>
          <a:prstGeom prst="rect">
            <a:avLst/>
          </a:prstGeom>
          <a:noFill/>
        </p:spPr>
        <p:txBody>
          <a:bodyPr wrap="none" rtlCol="0">
            <a:spAutoFit/>
          </a:bodyPr>
          <a:lstStyle/>
          <a:p>
            <a:r>
              <a:rPr lang="en-US" sz="900" dirty="0"/>
              <a:t>Response</a:t>
            </a:r>
          </a:p>
        </p:txBody>
      </p:sp>
    </p:spTree>
    <p:extLst>
      <p:ext uri="{BB962C8B-B14F-4D97-AF65-F5344CB8AC3E}">
        <p14:creationId xmlns:p14="http://schemas.microsoft.com/office/powerpoint/2010/main" val="152654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Spring 4 support for RESTful web services</a:t>
            </a:r>
          </a:p>
        </p:txBody>
      </p:sp>
      <p:sp>
        <p:nvSpPr>
          <p:cNvPr id="5" name="Content Placeholder 4"/>
          <p:cNvSpPr>
            <a:spLocks noGrp="1"/>
          </p:cNvSpPr>
          <p:nvPr>
            <p:ph idx="1"/>
          </p:nvPr>
        </p:nvSpPr>
        <p:spPr>
          <a:xfrm>
            <a:off x="298516" y="1494766"/>
            <a:ext cx="8654415" cy="4643751"/>
          </a:xfrm>
        </p:spPr>
        <p:txBody>
          <a:bodyPr/>
          <a:lstStyle/>
          <a:p>
            <a:r>
              <a:rPr lang="en-US" dirty="0"/>
              <a:t>In Spring 4 REST is built on the top of MVC</a:t>
            </a:r>
          </a:p>
          <a:p>
            <a:pPr lvl="1"/>
            <a:r>
              <a:rPr lang="en-US" dirty="0"/>
              <a:t>REST methods: GET, PUT, DELETE, and POST, can be handled by Controllers</a:t>
            </a:r>
          </a:p>
          <a:p>
            <a:pPr lvl="1"/>
            <a:r>
              <a:rPr lang="en-US" dirty="0"/>
              <a:t>Using @</a:t>
            </a:r>
            <a:r>
              <a:rPr lang="en-US" dirty="0" err="1"/>
              <a:t>PathVariable</a:t>
            </a:r>
            <a:r>
              <a:rPr lang="en-US" dirty="0"/>
              <a:t> annotation controllers can handle requested parameterized URLs</a:t>
            </a:r>
          </a:p>
          <a:p>
            <a:endParaRPr lang="en-US" dirty="0"/>
          </a:p>
        </p:txBody>
      </p:sp>
    </p:spTree>
    <p:extLst>
      <p:ext uri="{BB962C8B-B14F-4D97-AF65-F5344CB8AC3E}">
        <p14:creationId xmlns:p14="http://schemas.microsoft.com/office/powerpoint/2010/main" val="142101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6935" y="1131557"/>
            <a:ext cx="8714041" cy="4594885"/>
            <a:chOff x="304799" y="1066801"/>
            <a:chExt cx="8714041" cy="5054373"/>
          </a:xfrm>
        </p:grpSpPr>
        <p:sp>
          <p:nvSpPr>
            <p:cNvPr id="582660" name="AutoShape 4"/>
            <p:cNvSpPr>
              <a:spLocks noChangeArrowheads="1"/>
            </p:cNvSpPr>
            <p:nvPr/>
          </p:nvSpPr>
          <p:spPr bwMode="auto">
            <a:xfrm>
              <a:off x="304799" y="1066801"/>
              <a:ext cx="8714041" cy="2895600"/>
            </a:xfrm>
            <a:prstGeom prst="roundRect">
              <a:avLst>
                <a:gd name="adj" fmla="val 16667"/>
              </a:avLst>
            </a:prstGeom>
            <a:noFill/>
            <a:ln w="19050">
              <a:solidFill>
                <a:schemeClr val="tx1"/>
              </a:solidFill>
              <a:round/>
              <a:headEnd/>
              <a:tailEnd/>
            </a:ln>
            <a:effectLst/>
          </p:spPr>
          <p:txBody>
            <a:bodyPr wrap="none" anchor="ctr"/>
            <a:lstStyle/>
            <a:p>
              <a:r>
                <a:rPr lang="en-US" sz="1600" dirty="0"/>
                <a:t>@</a:t>
              </a:r>
              <a:r>
                <a:rPr lang="en-US" sz="1600" dirty="0" err="1"/>
                <a:t>RestController</a:t>
              </a:r>
              <a:endParaRPr lang="en-US" sz="1600" dirty="0"/>
            </a:p>
            <a:p>
              <a:r>
                <a:rPr lang="en-US" sz="1600" dirty="0"/>
                <a:t>@</a:t>
              </a:r>
              <a:r>
                <a:rPr lang="en-US" sz="1600" dirty="0" err="1"/>
                <a:t>RequestMapping</a:t>
              </a:r>
              <a:r>
                <a:rPr lang="en-US" sz="1600" dirty="0"/>
                <a:t>("/service/greeting")</a:t>
              </a:r>
            </a:p>
            <a:p>
              <a:r>
                <a:rPr lang="en-US" sz="1600" dirty="0"/>
                <a:t>public class </a:t>
              </a:r>
              <a:r>
                <a:rPr lang="en-US" sz="1600" dirty="0" err="1"/>
                <a:t>SpringRestController</a:t>
              </a:r>
              <a:r>
                <a:rPr lang="en-US" sz="1600" dirty="0"/>
                <a:t> {</a:t>
              </a:r>
            </a:p>
            <a:p>
              <a:r>
                <a:rPr lang="en-US" sz="1600" dirty="0"/>
                <a:t>	@</a:t>
              </a:r>
              <a:r>
                <a:rPr lang="en-US" sz="1600" dirty="0" err="1"/>
                <a:t>RequestMapping</a:t>
              </a:r>
              <a:r>
                <a:rPr lang="en-US" sz="1600" dirty="0"/>
                <a:t>(value = "/{name}", method = </a:t>
              </a:r>
              <a:r>
                <a:rPr lang="en-US" sz="1600" dirty="0" err="1"/>
                <a:t>RequestMethod.</a:t>
              </a:r>
              <a:r>
                <a:rPr lang="en-US" sz="1600" i="1" dirty="0" err="1"/>
                <a:t>GET</a:t>
              </a:r>
              <a:r>
                <a:rPr lang="en-US" sz="1600" i="1" dirty="0"/>
                <a:t>)</a:t>
              </a:r>
            </a:p>
            <a:p>
              <a:r>
                <a:rPr lang="en-US" sz="1600" dirty="0"/>
                <a:t>	public String </a:t>
              </a:r>
              <a:r>
                <a:rPr lang="en-US" sz="1600" dirty="0" err="1"/>
                <a:t>sayHello</a:t>
              </a:r>
              <a:r>
                <a:rPr lang="en-US" sz="1600" dirty="0"/>
                <a:t>(@</a:t>
              </a:r>
              <a:r>
                <a:rPr lang="en-US" sz="1600" dirty="0" err="1"/>
                <a:t>PathVariable</a:t>
              </a:r>
              <a:r>
                <a:rPr lang="en-US" sz="1600" dirty="0"/>
                <a:t> Optional&lt;String&gt; name) {</a:t>
              </a:r>
            </a:p>
            <a:p>
              <a:r>
                <a:rPr lang="en-US" sz="1600" dirty="0"/>
                <a:t>		String result = “Welcome " + name + " to Spring session!!!";</a:t>
              </a:r>
            </a:p>
            <a:p>
              <a:r>
                <a:rPr lang="en-US" sz="1600" dirty="0"/>
                <a:t>		return result;</a:t>
              </a:r>
            </a:p>
            <a:p>
              <a:r>
                <a:rPr lang="en-US" sz="1600" dirty="0"/>
                <a:t>	}</a:t>
              </a:r>
            </a:p>
            <a:p>
              <a:r>
                <a:rPr lang="en-US" sz="1600" dirty="0"/>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15" y="4370445"/>
              <a:ext cx="5834742" cy="17507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5"/>
            <p:cNvSpPr>
              <a:spLocks noChangeArrowheads="1"/>
            </p:cNvSpPr>
            <p:nvPr/>
          </p:nvSpPr>
          <p:spPr bwMode="auto">
            <a:xfrm>
              <a:off x="7351491" y="4111168"/>
              <a:ext cx="1364121" cy="494792"/>
            </a:xfrm>
            <a:prstGeom prst="wedgeRoundRectCallout">
              <a:avLst>
                <a:gd name="adj1" fmla="val -157815"/>
                <a:gd name="adj2" fmla="val 126250"/>
                <a:gd name="adj3" fmla="val 16667"/>
              </a:avLst>
            </a:prstGeom>
            <a:solidFill>
              <a:srgbClr val="DDDDDD"/>
            </a:solidFill>
            <a:ln w="19050">
              <a:solidFill>
                <a:schemeClr val="tx1"/>
              </a:solidFill>
              <a:miter lim="800000"/>
              <a:headEnd/>
              <a:tailEnd/>
            </a:ln>
          </p:spPr>
          <p:txBody>
            <a:bodyPr/>
            <a:lstStyle/>
            <a:p>
              <a:pPr algn="ctr"/>
              <a:r>
                <a:rPr lang="en-US" sz="1600" b="1" dirty="0">
                  <a:solidFill>
                    <a:schemeClr val="tx2"/>
                  </a:solidFill>
                </a:rPr>
                <a:t>output</a:t>
              </a:r>
            </a:p>
          </p:txBody>
        </p:sp>
        <p:sp>
          <p:nvSpPr>
            <p:cNvPr id="7" name="Rounded Rectangular Callout 6"/>
            <p:cNvSpPr/>
            <p:nvPr/>
          </p:nvSpPr>
          <p:spPr>
            <a:xfrm>
              <a:off x="5718627" y="3278425"/>
              <a:ext cx="2300521" cy="683976"/>
            </a:xfrm>
            <a:prstGeom prst="wedgeRoundRectCallout">
              <a:avLst>
                <a:gd name="adj1" fmla="val -50672"/>
                <a:gd name="adj2" fmla="val -14817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No “name” required. “Do not repeat yourself” with Java 8 version</a:t>
              </a:r>
              <a:endParaRPr lang="en-IN" sz="1200" dirty="0"/>
            </a:p>
          </p:txBody>
        </p:sp>
      </p:grpSp>
      <p:sp>
        <p:nvSpPr>
          <p:cNvPr id="4" name="Title 3"/>
          <p:cNvSpPr>
            <a:spLocks noGrp="1"/>
          </p:cNvSpPr>
          <p:nvPr>
            <p:ph type="title"/>
          </p:nvPr>
        </p:nvSpPr>
        <p:spPr/>
        <p:txBody>
          <a:bodyPr/>
          <a:lstStyle/>
          <a:p>
            <a:br>
              <a:rPr lang="en-US" dirty="0"/>
            </a:br>
            <a:r>
              <a:rPr lang="en-US" dirty="0"/>
              <a:t>REST </a:t>
            </a:r>
            <a:r>
              <a:rPr lang="en-US" sz="1800" dirty="0"/>
              <a:t>Controller</a:t>
            </a:r>
            <a:r>
              <a:rPr lang="en-US" dirty="0"/>
              <a:t> </a:t>
            </a:r>
          </a:p>
        </p:txBody>
      </p:sp>
    </p:spTree>
    <p:extLst>
      <p:ext uri="{BB962C8B-B14F-4D97-AF65-F5344CB8AC3E}">
        <p14:creationId xmlns:p14="http://schemas.microsoft.com/office/powerpoint/2010/main" val="19426352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3106D451-C336-4646-BC81-79E6465B2A85}" vid="{7404A21F-B64E-4569-8A13-B333C44638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C592ABFC-96A2-4F29-A572-29DCC4C1C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18782</TotalTime>
  <Words>1852</Words>
  <Application>Microsoft Office PowerPoint</Application>
  <PresentationFormat>On-screen Show (4:3)</PresentationFormat>
  <Paragraphs>349</Paragraphs>
  <Slides>21</Slides>
  <Notes>20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Calibri</vt:lpstr>
      <vt:lpstr>Candara</vt:lpstr>
      <vt:lpstr>Verdana</vt:lpstr>
      <vt:lpstr>Wingdings</vt:lpstr>
      <vt:lpstr>Section slides</vt:lpstr>
      <vt:lpstr>think-cell Slide</vt:lpstr>
      <vt:lpstr>RESTFul Web Services with Spring</vt:lpstr>
      <vt:lpstr>Lesson Objectives</vt:lpstr>
      <vt:lpstr>Spring MVC traditional workflow vs Spring MVC REST Workflow</vt:lpstr>
      <vt:lpstr>Using the @ResponseBody Annotation</vt:lpstr>
      <vt:lpstr>  Life cycle of a Request in Spring MVC Restful</vt:lpstr>
      <vt:lpstr>Why REST Controller ?</vt:lpstr>
      <vt:lpstr>Spring 4.x MVC RESTful Web Services Workflow</vt:lpstr>
      <vt:lpstr>Spring 4 support for RESTful web services</vt:lpstr>
      <vt:lpstr> REST Controller </vt:lpstr>
      <vt:lpstr>REST Controller</vt:lpstr>
      <vt:lpstr>RESTful URLs – HTTP methods</vt:lpstr>
      <vt:lpstr>Cross-Origin Resource Sharing (CORS)</vt:lpstr>
      <vt:lpstr>Cross-Origin Resource Sharing (CORS)</vt:lpstr>
      <vt:lpstr>Cross-Origin Resource Sharing (CORS)</vt:lpstr>
      <vt:lpstr>Cross-Origin Resource Sharing (CORS)</vt:lpstr>
      <vt:lpstr>@RequestBody annotation </vt:lpstr>
      <vt:lpstr> Demo: SpringRESTDemos</vt:lpstr>
      <vt:lpstr>Summery</vt:lpstr>
      <vt:lpstr>Spring ReSTful  Lab</vt:lpstr>
      <vt:lpstr>Review Question</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Tembhare, Anjulata</cp:lastModifiedBy>
  <cp:revision>308</cp:revision>
  <dcterms:created xsi:type="dcterms:W3CDTF">2012-05-18T02:59:15Z</dcterms:created>
  <dcterms:modified xsi:type="dcterms:W3CDTF">2018-03-24T12:51:37Z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