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Lst>
  <p:notesMasterIdLst>
    <p:notesMasterId r:id="rId53"/>
  </p:notesMasterIdLst>
  <p:handoutMasterIdLst>
    <p:handoutMasterId r:id="rId54"/>
  </p:handoutMasterIdLst>
  <p:sldIdLst>
    <p:sldId id="265" r:id="rId5"/>
    <p:sldId id="259" r:id="rId6"/>
    <p:sldId id="368" r:id="rId7"/>
    <p:sldId id="404" r:id="rId8"/>
    <p:sldId id="369" r:id="rId9"/>
    <p:sldId id="414" r:id="rId10"/>
    <p:sldId id="416" r:id="rId11"/>
    <p:sldId id="420" r:id="rId12"/>
    <p:sldId id="405" r:id="rId13"/>
    <p:sldId id="413" r:id="rId14"/>
    <p:sldId id="373" r:id="rId15"/>
    <p:sldId id="374" r:id="rId16"/>
    <p:sldId id="375" r:id="rId17"/>
    <p:sldId id="376" r:id="rId18"/>
    <p:sldId id="400" r:id="rId19"/>
    <p:sldId id="391" r:id="rId20"/>
    <p:sldId id="392" r:id="rId21"/>
    <p:sldId id="390" r:id="rId22"/>
    <p:sldId id="367" r:id="rId23"/>
    <p:sldId id="387" r:id="rId24"/>
    <p:sldId id="384" r:id="rId25"/>
    <p:sldId id="385" r:id="rId26"/>
    <p:sldId id="386" r:id="rId27"/>
    <p:sldId id="361" r:id="rId28"/>
    <p:sldId id="310" r:id="rId29"/>
    <p:sldId id="311" r:id="rId30"/>
    <p:sldId id="312" r:id="rId31"/>
    <p:sldId id="408" r:id="rId32"/>
    <p:sldId id="394" r:id="rId33"/>
    <p:sldId id="407" r:id="rId34"/>
    <p:sldId id="406" r:id="rId35"/>
    <p:sldId id="419" r:id="rId36"/>
    <p:sldId id="344" r:id="rId37"/>
    <p:sldId id="354" r:id="rId38"/>
    <p:sldId id="319" r:id="rId39"/>
    <p:sldId id="357" r:id="rId40"/>
    <p:sldId id="401" r:id="rId41"/>
    <p:sldId id="402" r:id="rId42"/>
    <p:sldId id="403" r:id="rId43"/>
    <p:sldId id="356" r:id="rId44"/>
    <p:sldId id="320" r:id="rId45"/>
    <p:sldId id="412" r:id="rId46"/>
    <p:sldId id="409" r:id="rId47"/>
    <p:sldId id="418" r:id="rId48"/>
    <p:sldId id="410" r:id="rId49"/>
    <p:sldId id="411" r:id="rId50"/>
    <p:sldId id="294" r:id="rId51"/>
    <p:sldId id="398"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0404"/>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00" autoAdjust="0"/>
    <p:restoredTop sz="86501" autoAdjust="0"/>
  </p:normalViewPr>
  <p:slideViewPr>
    <p:cSldViewPr snapToGrid="0" showGuides="1">
      <p:cViewPr varScale="1">
        <p:scale>
          <a:sx n="63" d="100"/>
          <a:sy n="63" d="100"/>
        </p:scale>
        <p:origin x="-1722" y="-10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3/21/2017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Page XX-#</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dirty="0"/>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&lt;Course Name&gt;				&lt;Lesson Name&gt;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XX-</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istqbexamcertification.com/what-is-agile-methodology-examples-when-to-use-it-advantages-and-disadvantage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i="0" kern="1200" cap="all" dirty="0" smtClean="0">
                <a:solidFill>
                  <a:schemeClr val="tx1"/>
                </a:solidFill>
                <a:effectLst/>
                <a:latin typeface="Arial" pitchFamily="34" charset="0"/>
                <a:ea typeface="+mn-ea"/>
                <a:cs typeface="Arial" pitchFamily="34" charset="0"/>
              </a:rPr>
              <a:t>THE FUNCTION OF THE SCRUM AND SPRINT WITHIN AN AGILE PROJECT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i="0" kern="1200" cap="all" dirty="0" smtClean="0">
              <a:solidFill>
                <a:schemeClr val="tx1"/>
              </a:solidFill>
              <a:effectLst/>
              <a:latin typeface="Arial" pitchFamily="34" charset="0"/>
              <a:ea typeface="+mn-ea"/>
              <a:cs typeface="Arial" pitchFamily="34" charset="0"/>
            </a:endParaRPr>
          </a:p>
          <a:p>
            <a:pPr marL="171450" indent="-171450">
              <a:buFont typeface="Arial" panose="020B0604020202020204" pitchFamily="34" charset="0"/>
              <a:buChar char="•"/>
            </a:pPr>
            <a:r>
              <a:rPr lang="en-US" sz="1000" b="0" i="1" kern="1200" dirty="0" smtClean="0">
                <a:solidFill>
                  <a:schemeClr val="tx1"/>
                </a:solidFill>
                <a:effectLst/>
                <a:latin typeface="Arial" pitchFamily="34" charset="0"/>
                <a:ea typeface="+mn-ea"/>
                <a:cs typeface="Arial" pitchFamily="34" charset="0"/>
              </a:rPr>
              <a:t>Scrum</a:t>
            </a:r>
            <a:r>
              <a:rPr lang="en-US" sz="1000" b="0" i="0" kern="1200" dirty="0" smtClean="0">
                <a:solidFill>
                  <a:schemeClr val="tx1"/>
                </a:solidFill>
                <a:effectLst/>
                <a:latin typeface="Arial" pitchFamily="34" charset="0"/>
                <a:ea typeface="+mn-ea"/>
                <a:cs typeface="Arial" pitchFamily="34" charset="0"/>
              </a:rPr>
              <a:t>, the most popular agile framework in software development, is an iterative approach that has at its core the </a:t>
            </a:r>
            <a:r>
              <a:rPr lang="en-US" sz="1000" b="0" i="1" kern="1200" dirty="0" smtClean="0">
                <a:solidFill>
                  <a:schemeClr val="tx1"/>
                </a:solidFill>
                <a:effectLst/>
                <a:latin typeface="Arial" pitchFamily="34" charset="0"/>
                <a:ea typeface="+mn-ea"/>
                <a:cs typeface="Arial" pitchFamily="34" charset="0"/>
              </a:rPr>
              <a:t>sprint </a:t>
            </a:r>
            <a:r>
              <a:rPr lang="en-US" sz="1000" b="0" i="0" kern="1200" dirty="0" smtClean="0">
                <a:solidFill>
                  <a:schemeClr val="tx1"/>
                </a:solidFill>
                <a:effectLst/>
                <a:latin typeface="Arial" pitchFamily="34" charset="0"/>
                <a:ea typeface="+mn-ea"/>
                <a:cs typeface="Arial" pitchFamily="34" charset="0"/>
              </a:rPr>
              <a:t>— the scrum term for iteration.</a:t>
            </a:r>
          </a:p>
          <a:p>
            <a:pPr marL="171450" indent="-171450">
              <a:buFont typeface="Arial" panose="020B0604020202020204" pitchFamily="34" charset="0"/>
              <a:buChar char="•"/>
            </a:pPr>
            <a:r>
              <a:rPr lang="en-US" sz="1000" b="0" i="0" kern="1200" dirty="0" smtClean="0">
                <a:solidFill>
                  <a:schemeClr val="tx1"/>
                </a:solidFill>
                <a:effectLst/>
                <a:latin typeface="Arial" pitchFamily="34" charset="0"/>
                <a:ea typeface="+mn-ea"/>
                <a:cs typeface="Arial" pitchFamily="34" charset="0"/>
              </a:rPr>
              <a:t> Scrum teams use inspection throughout an agile project to ensure that the team meets the goals of each part of the process.</a:t>
            </a:r>
          </a:p>
          <a:p>
            <a:pPr marL="171450" indent="-171450">
              <a:buFont typeface="Arial" panose="020B0604020202020204" pitchFamily="34" charset="0"/>
              <a:buChar char="•"/>
            </a:pPr>
            <a:r>
              <a:rPr lang="en-US" sz="1000" b="0" i="0" kern="1200" dirty="0" smtClean="0">
                <a:solidFill>
                  <a:schemeClr val="tx1"/>
                </a:solidFill>
                <a:effectLst/>
                <a:latin typeface="Arial" pitchFamily="34" charset="0"/>
                <a:ea typeface="+mn-ea"/>
                <a:cs typeface="Arial" pitchFamily="34" charset="0"/>
              </a:rPr>
              <a:t>The scrum approach includes assembling the project’s requirements and using them to define the project. </a:t>
            </a:r>
          </a:p>
          <a:p>
            <a:pPr marL="171450" indent="-171450">
              <a:buFont typeface="Arial" panose="020B0604020202020204" pitchFamily="34" charset="0"/>
              <a:buChar char="•"/>
            </a:pPr>
            <a:r>
              <a:rPr lang="en-US" sz="1000" b="0" i="0" kern="1200" dirty="0" smtClean="0">
                <a:solidFill>
                  <a:schemeClr val="tx1"/>
                </a:solidFill>
                <a:effectLst/>
                <a:latin typeface="Arial" pitchFamily="34" charset="0"/>
                <a:ea typeface="+mn-ea"/>
                <a:cs typeface="Arial" pitchFamily="34" charset="0"/>
              </a:rPr>
              <a:t>You then plan the necessary sprints, and divide each sprint into its own list of requirements.</a:t>
            </a:r>
          </a:p>
          <a:p>
            <a:pPr marL="171450" indent="-171450">
              <a:buFont typeface="Arial" panose="020B0604020202020204" pitchFamily="34" charset="0"/>
              <a:buChar char="•"/>
            </a:pPr>
            <a:r>
              <a:rPr lang="en-US" sz="1000" b="0" i="0" kern="1200" dirty="0" smtClean="0">
                <a:solidFill>
                  <a:schemeClr val="tx1"/>
                </a:solidFill>
                <a:effectLst/>
                <a:latin typeface="Arial" pitchFamily="34" charset="0"/>
                <a:ea typeface="+mn-ea"/>
                <a:cs typeface="Arial" pitchFamily="34" charset="0"/>
              </a:rPr>
              <a:t> Daily scrum meetings help keep the project on target as do regular inspections and reviews. </a:t>
            </a:r>
          </a:p>
          <a:p>
            <a:pPr marL="171450" indent="-171450">
              <a:buFont typeface="Arial" panose="020B0604020202020204" pitchFamily="34" charset="0"/>
              <a:buChar char="•"/>
            </a:pPr>
            <a:r>
              <a:rPr lang="en-US" sz="1000" b="0" i="0" kern="1200" dirty="0" smtClean="0">
                <a:solidFill>
                  <a:schemeClr val="tx1"/>
                </a:solidFill>
                <a:effectLst/>
                <a:latin typeface="Arial" pitchFamily="34" charset="0"/>
                <a:ea typeface="+mn-ea"/>
                <a:cs typeface="Arial" pitchFamily="34" charset="0"/>
              </a:rPr>
              <a:t>At the end of every sprint, you hold a sprint retrospective to look for ways to improve the next sprint. </a:t>
            </a:r>
          </a:p>
          <a:p>
            <a:pPr marL="171450" indent="-171450">
              <a:buFont typeface="Arial" panose="020B0604020202020204" pitchFamily="34" charset="0"/>
              <a:buChar char="•"/>
            </a:pPr>
            <a:r>
              <a:rPr lang="en-US" sz="1000" b="0" i="0" kern="1200" dirty="0" smtClean="0">
                <a:solidFill>
                  <a:schemeClr val="tx1"/>
                </a:solidFill>
                <a:effectLst/>
                <a:latin typeface="Arial" pitchFamily="34" charset="0"/>
                <a:ea typeface="+mn-ea"/>
                <a:cs typeface="Arial" pitchFamily="34" charset="0"/>
              </a:rPr>
              <a:t>The process looks</a:t>
            </a:r>
            <a:r>
              <a:rPr lang="en-US" sz="1000" b="0" i="0" kern="1200" baseline="0" dirty="0" smtClean="0">
                <a:solidFill>
                  <a:schemeClr val="tx1"/>
                </a:solidFill>
                <a:effectLst/>
                <a:latin typeface="Arial" pitchFamily="34" charset="0"/>
                <a:ea typeface="+mn-ea"/>
                <a:cs typeface="Arial" pitchFamily="34" charset="0"/>
              </a:rPr>
              <a:t> as shown in the diagram:</a:t>
            </a:r>
          </a:p>
          <a:p>
            <a:pPr marL="171450" indent="-171450">
              <a:buFont typeface="Arial" panose="020B0604020202020204" pitchFamily="34" charset="0"/>
              <a:buChar char="•"/>
            </a:pPr>
            <a:r>
              <a:rPr lang="en-US" sz="1000" b="0" i="0" kern="1200" baseline="0" dirty="0" smtClean="0">
                <a:solidFill>
                  <a:schemeClr val="tx1"/>
                </a:solidFill>
                <a:effectLst/>
                <a:latin typeface="Arial" pitchFamily="34" charset="0"/>
                <a:ea typeface="+mn-ea"/>
                <a:cs typeface="Arial" pitchFamily="34" charset="0"/>
              </a:rPr>
              <a:t> </a:t>
            </a:r>
            <a:r>
              <a:rPr lang="en-US" sz="1000" b="0" i="0" kern="1200" dirty="0" smtClean="0">
                <a:solidFill>
                  <a:schemeClr val="tx1"/>
                </a:solidFill>
                <a:effectLst/>
                <a:latin typeface="Arial" pitchFamily="34" charset="0"/>
                <a:ea typeface="+mn-ea"/>
                <a:cs typeface="Arial" pitchFamily="34" charset="0"/>
              </a:rPr>
              <a:t>Within each sprint, the development team builds and tests a functional part of the product until the product owner accepts it and the functionality becomes a potentially shippable product. </a:t>
            </a:r>
          </a:p>
          <a:p>
            <a:pPr marL="171450" indent="-171450">
              <a:buFont typeface="Arial" panose="020B0604020202020204" pitchFamily="34" charset="0"/>
              <a:buChar char="•"/>
            </a:pPr>
            <a:r>
              <a:rPr lang="en-US" sz="1000" b="0" i="0" kern="1200" dirty="0" smtClean="0">
                <a:solidFill>
                  <a:schemeClr val="tx1"/>
                </a:solidFill>
                <a:effectLst/>
                <a:latin typeface="Arial" pitchFamily="34" charset="0"/>
                <a:ea typeface="+mn-ea"/>
                <a:cs typeface="Arial" pitchFamily="34" charset="0"/>
              </a:rPr>
              <a:t>When one sprint finishes, another sprint starts. </a:t>
            </a:r>
          </a:p>
          <a:p>
            <a:pPr marL="171450" indent="-171450">
              <a:buFont typeface="Arial" panose="020B0604020202020204" pitchFamily="34" charset="0"/>
              <a:buChar char="•"/>
            </a:pPr>
            <a:r>
              <a:rPr lang="en-US" sz="1000" b="0" i="0" kern="1200" dirty="0" smtClean="0">
                <a:solidFill>
                  <a:schemeClr val="tx1"/>
                </a:solidFill>
                <a:effectLst/>
                <a:latin typeface="Arial" pitchFamily="34" charset="0"/>
                <a:ea typeface="+mn-ea"/>
                <a:cs typeface="Arial" pitchFamily="34" charset="0"/>
              </a:rPr>
              <a:t>Scrum teams deliver product features in increments at the end of each sprint. </a:t>
            </a:r>
          </a:p>
          <a:p>
            <a:pPr marL="171450" indent="-171450">
              <a:buFont typeface="Arial" panose="020B0604020202020204" pitchFamily="34" charset="0"/>
              <a:buChar char="•"/>
            </a:pPr>
            <a:r>
              <a:rPr lang="en-US" sz="1000" b="0" i="0" kern="1200" dirty="0" smtClean="0">
                <a:solidFill>
                  <a:schemeClr val="tx1"/>
                </a:solidFill>
                <a:effectLst/>
                <a:latin typeface="Arial" pitchFamily="34" charset="0"/>
                <a:ea typeface="+mn-ea"/>
                <a:cs typeface="Arial" pitchFamily="34" charset="0"/>
              </a:rPr>
              <a:t>A product release occurs at the end of a sprint or after several sprints.</a:t>
            </a:r>
            <a:endParaRPr lang="en-US" dirty="0"/>
          </a:p>
        </p:txBody>
      </p:sp>
    </p:spTree>
    <p:extLst>
      <p:ext uri="{BB962C8B-B14F-4D97-AF65-F5344CB8AC3E}">
        <p14:creationId xmlns:p14="http://schemas.microsoft.com/office/powerpoint/2010/main" val="4141020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3077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7352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45019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0841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Accelerate software delivery Reduce time to customer feedback Balance speed, cost, quality and risk</a:t>
            </a:r>
            <a:endParaRPr lang="en-US" dirty="0"/>
          </a:p>
        </p:txBody>
      </p:sp>
    </p:spTree>
    <p:extLst>
      <p:ext uri="{BB962C8B-B14F-4D97-AF65-F5344CB8AC3E}">
        <p14:creationId xmlns:p14="http://schemas.microsoft.com/office/powerpoint/2010/main" val="2219599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23242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07227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01353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6242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smtClean="0">
              <a:solidFill>
                <a:schemeClr val="tx1"/>
              </a:solidFill>
              <a:effectLst/>
              <a:latin typeface="Arial" pitchFamily="34" charset="0"/>
              <a:ea typeface="+mn-ea"/>
              <a:cs typeface="Arial" pitchFamily="34" charset="0"/>
            </a:endParaRPr>
          </a:p>
        </p:txBody>
      </p:sp>
    </p:spTree>
    <p:extLst>
      <p:ext uri="{BB962C8B-B14F-4D97-AF65-F5344CB8AC3E}">
        <p14:creationId xmlns:p14="http://schemas.microsoft.com/office/powerpoint/2010/main" val="6213193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368461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15852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DevOps life cycle stages are carried out on loop continuously until the desired product quality is achieved.</a:t>
            </a:r>
          </a:p>
          <a:p>
            <a:endParaRPr lang="en-US" b="0" dirty="0" smtClean="0"/>
          </a:p>
          <a:p>
            <a:r>
              <a:rPr lang="en-US" b="1" dirty="0" smtClean="0"/>
              <a:t>Continuous Development:</a:t>
            </a:r>
          </a:p>
          <a:p>
            <a:pPr lvl="1"/>
            <a:r>
              <a:rPr lang="en-US" dirty="0" smtClean="0"/>
              <a:t>This is the stage in the DevOps life cycle where the Software is developed continuously.</a:t>
            </a:r>
          </a:p>
          <a:p>
            <a:pPr lvl="1"/>
            <a:r>
              <a:rPr lang="en-US" dirty="0" smtClean="0"/>
              <a:t> This stage involves the Coding and Building phases </a:t>
            </a:r>
            <a:endParaRPr lang="en-US" b="1" dirty="0" smtClean="0"/>
          </a:p>
          <a:p>
            <a:r>
              <a:rPr lang="en-US" b="1" dirty="0" smtClean="0"/>
              <a:t> Tools Used</a:t>
            </a:r>
          </a:p>
          <a:p>
            <a:pPr lvl="1"/>
            <a:r>
              <a:rPr lang="en-US" dirty="0" smtClean="0"/>
              <a:t>Git and SVN are used for maintaining the different versions of the code</a:t>
            </a:r>
          </a:p>
          <a:p>
            <a:pPr lvl="1"/>
            <a:r>
              <a:rPr lang="en-US" dirty="0" smtClean="0"/>
              <a:t>Ant, Maven, Gradle for building / packaging the code into an executable file that can be forwarded to the QAs for testing. </a:t>
            </a:r>
          </a:p>
          <a:p>
            <a:endParaRPr lang="en-US" b="1" dirty="0" smtClean="0"/>
          </a:p>
          <a:p>
            <a:r>
              <a:rPr lang="en-US" b="1" dirty="0" smtClean="0"/>
              <a:t>Continuous Testing-Test Automation</a:t>
            </a:r>
          </a:p>
          <a:p>
            <a:pPr lvl="1"/>
            <a:r>
              <a:rPr lang="en-US" dirty="0" smtClean="0"/>
              <a:t>It is the stage where the developed software is continuously tested for bugs</a:t>
            </a:r>
          </a:p>
          <a:p>
            <a:pPr lvl="1"/>
            <a:r>
              <a:rPr lang="en-US" dirty="0" smtClean="0"/>
              <a:t>Once the code is tested, it is continuously integrated with the existing code</a:t>
            </a:r>
          </a:p>
          <a:p>
            <a:pPr marL="174625" lvl="1" indent="0">
              <a:buNone/>
            </a:pPr>
            <a:endParaRPr lang="en-US" b="1" dirty="0" smtClean="0"/>
          </a:p>
          <a:p>
            <a:r>
              <a:rPr lang="en-US" b="1" dirty="0" smtClean="0"/>
              <a:t>Tools Used</a:t>
            </a:r>
          </a:p>
          <a:p>
            <a:pPr lvl="1"/>
            <a:r>
              <a:rPr lang="en-US" dirty="0" smtClean="0"/>
              <a:t>For Continuous testing ,testing automation tools like </a:t>
            </a:r>
            <a:r>
              <a:rPr lang="en-US" b="1" dirty="0" smtClean="0"/>
              <a:t>Selenium</a:t>
            </a:r>
            <a:r>
              <a:rPr lang="en-US" dirty="0" smtClean="0"/>
              <a:t>, </a:t>
            </a:r>
            <a:r>
              <a:rPr lang="en-US" b="1" dirty="0" smtClean="0"/>
              <a:t>JUnit</a:t>
            </a:r>
            <a:r>
              <a:rPr lang="en-US" dirty="0" smtClean="0"/>
              <a:t>  are used</a:t>
            </a:r>
          </a:p>
          <a:p>
            <a:pPr lvl="1"/>
            <a:r>
              <a:rPr lang="en-US" dirty="0" smtClean="0"/>
              <a:t>These tools enables the QA’s for testing multiple code-bases thoroughly in parallel to ensure that there are no flaws in the functionality</a:t>
            </a:r>
            <a:endParaRPr lang="en-US" b="1" dirty="0" smtClean="0"/>
          </a:p>
          <a:p>
            <a:r>
              <a:rPr lang="en-US" dirty="0" smtClean="0"/>
              <a:t> </a:t>
            </a:r>
            <a:r>
              <a:rPr lang="en-US" b="1" dirty="0" smtClean="0"/>
              <a:t>Continuous Integration:</a:t>
            </a:r>
          </a:p>
          <a:p>
            <a:pPr lvl="1"/>
            <a:r>
              <a:rPr lang="en-US" dirty="0" smtClean="0"/>
              <a:t>This is the stage where the code supporting new functionality is integrated with the existing code</a:t>
            </a:r>
          </a:p>
          <a:p>
            <a:pPr lvl="1"/>
            <a:r>
              <a:rPr lang="en-US" dirty="0" smtClean="0"/>
              <a:t>Since there is continuous development of software, the updated code needs to be integrated continuously as well as smoothly with the systems to reflect changes to the end users</a:t>
            </a:r>
          </a:p>
          <a:p>
            <a:r>
              <a:rPr lang="en-US" b="1" dirty="0" smtClean="0"/>
              <a:t> Tools Used</a:t>
            </a:r>
          </a:p>
          <a:p>
            <a:pPr lvl="1"/>
            <a:r>
              <a:rPr lang="en-US" b="1" dirty="0" smtClean="0"/>
              <a:t>Jenkins,</a:t>
            </a:r>
            <a:r>
              <a:rPr lang="en-US" dirty="0" smtClean="0"/>
              <a:t> </a:t>
            </a:r>
            <a:r>
              <a:rPr lang="en-US" b="1" dirty="0" smtClean="0"/>
              <a:t>SonarQube</a:t>
            </a:r>
            <a:r>
              <a:rPr lang="en-US" dirty="0" smtClean="0"/>
              <a:t>  is a very popular tool used for Continuous Integration</a:t>
            </a:r>
          </a:p>
          <a:p>
            <a:pPr lvl="1"/>
            <a:r>
              <a:rPr lang="en-US" dirty="0" smtClean="0"/>
              <a:t>Using Jenkins one can pull the latest code revision from GIT repository and produce a build which can finally be deployed to test or production server</a:t>
            </a:r>
          </a:p>
          <a:p>
            <a:pPr lvl="1"/>
            <a:r>
              <a:rPr lang="en-US" dirty="0" smtClean="0"/>
              <a:t>It can be set to trigger a new build automatically as soon as there is change in the GIT repository or can be triggered manually on click of a button.</a:t>
            </a:r>
          </a:p>
          <a:p>
            <a:endParaRPr lang="en-US" dirty="0"/>
          </a:p>
        </p:txBody>
      </p:sp>
    </p:spTree>
    <p:extLst>
      <p:ext uri="{BB962C8B-B14F-4D97-AF65-F5344CB8AC3E}">
        <p14:creationId xmlns:p14="http://schemas.microsoft.com/office/powerpoint/2010/main" val="2593575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 </a:t>
            </a:r>
            <a:r>
              <a:rPr lang="en-US" b="1" dirty="0" smtClean="0"/>
              <a:t>Continuous Deployment:</a:t>
            </a:r>
          </a:p>
          <a:p>
            <a:pPr lvl="1"/>
            <a:r>
              <a:rPr lang="en-US" dirty="0" smtClean="0"/>
              <a:t>It is the stage where the code is deployed to the production environment</a:t>
            </a:r>
          </a:p>
          <a:p>
            <a:pPr lvl="1"/>
            <a:r>
              <a:rPr lang="en-US" dirty="0" smtClean="0"/>
              <a:t>Here it is ensured that the code is correctly deployed on all the servers</a:t>
            </a:r>
          </a:p>
          <a:p>
            <a:pPr lvl="1"/>
            <a:r>
              <a:rPr lang="en-US" dirty="0" smtClean="0"/>
              <a:t>Since the new code is deployed on a continuous basis, automation tools play an important role for executing tasks quickly and frequently</a:t>
            </a:r>
          </a:p>
          <a:p>
            <a:r>
              <a:rPr lang="en-US" dirty="0" smtClean="0"/>
              <a:t> Tools Used</a:t>
            </a:r>
          </a:p>
          <a:p>
            <a:pPr lvl="1"/>
            <a:r>
              <a:rPr lang="en-US" dirty="0" smtClean="0"/>
              <a:t> </a:t>
            </a:r>
            <a:r>
              <a:rPr lang="en-US" b="1" dirty="0" smtClean="0"/>
              <a:t>Puppet</a:t>
            </a:r>
            <a:r>
              <a:rPr lang="en-US" dirty="0" smtClean="0"/>
              <a:t>, </a:t>
            </a:r>
            <a:r>
              <a:rPr lang="en-US" b="1" dirty="0" smtClean="0"/>
              <a:t>Chef</a:t>
            </a:r>
            <a:r>
              <a:rPr lang="en-US" dirty="0" smtClean="0"/>
              <a:t>, </a:t>
            </a:r>
            <a:r>
              <a:rPr lang="en-US" b="1" dirty="0" smtClean="0"/>
              <a:t>SaltStack</a:t>
            </a:r>
            <a:r>
              <a:rPr lang="en-US" dirty="0" smtClean="0"/>
              <a:t> and </a:t>
            </a:r>
            <a:r>
              <a:rPr lang="en-US" b="1" dirty="0" smtClean="0"/>
              <a:t>Ansible</a:t>
            </a:r>
            <a:r>
              <a:rPr lang="en-US" dirty="0" smtClean="0"/>
              <a:t> are some popular tools that are used in this stag</a:t>
            </a:r>
          </a:p>
          <a:p>
            <a:pPr lvl="1"/>
            <a:endParaRPr lang="en-US" dirty="0" smtClean="0"/>
          </a:p>
          <a:p>
            <a:r>
              <a:rPr lang="en-US" dirty="0" smtClean="0"/>
              <a:t> </a:t>
            </a:r>
            <a:r>
              <a:rPr lang="en-US" b="1" dirty="0" smtClean="0"/>
              <a:t>Continuous Monitoring:</a:t>
            </a:r>
          </a:p>
          <a:p>
            <a:pPr lvl="1"/>
            <a:r>
              <a:rPr lang="en-US" dirty="0" smtClean="0"/>
              <a:t>This stage in the DevOps life cycle is aimed at improving the quality of the software by monitoring its performance</a:t>
            </a:r>
          </a:p>
          <a:p>
            <a:pPr lvl="1"/>
            <a:r>
              <a:rPr lang="en-US" dirty="0" smtClean="0"/>
              <a:t>This practice involves the participation of the Operations team who will monitor the user activity for bugs / any improper behavior of the system</a:t>
            </a:r>
          </a:p>
          <a:p>
            <a:pPr lvl="1"/>
            <a:r>
              <a:rPr lang="en-US" dirty="0" smtClean="0"/>
              <a:t>This can also be achieved by making use of dedicated monitoring tools which will continuously monitor the application performance and highlight issues</a:t>
            </a:r>
          </a:p>
          <a:p>
            <a:r>
              <a:rPr lang="en-US" dirty="0" smtClean="0"/>
              <a:t> Tools Used</a:t>
            </a:r>
          </a:p>
          <a:p>
            <a:pPr lvl="1"/>
            <a:r>
              <a:rPr lang="en-US" dirty="0" smtClean="0"/>
              <a:t>Some popular tools used are </a:t>
            </a:r>
            <a:r>
              <a:rPr lang="en-US" b="1" dirty="0" smtClean="0"/>
              <a:t>Nagios</a:t>
            </a:r>
            <a:r>
              <a:rPr lang="en-US" dirty="0" smtClean="0"/>
              <a:t>, </a:t>
            </a:r>
            <a:r>
              <a:rPr lang="en-US" b="1" dirty="0" smtClean="0"/>
              <a:t>NewRelic</a:t>
            </a:r>
            <a:r>
              <a:rPr lang="en-US" dirty="0" smtClean="0"/>
              <a:t> and </a:t>
            </a:r>
            <a:r>
              <a:rPr lang="en-US" b="1" dirty="0" smtClean="0"/>
              <a:t>Sensu</a:t>
            </a:r>
          </a:p>
          <a:p>
            <a:pPr lvl="1"/>
            <a:r>
              <a:rPr lang="en-US" dirty="0" smtClean="0"/>
              <a:t>These tools help us to monitor the application and the servers closely to check the health of the system proactively</a:t>
            </a:r>
          </a:p>
          <a:p>
            <a:pPr lvl="1"/>
            <a:r>
              <a:rPr lang="en-US" dirty="0" smtClean="0"/>
              <a:t>They can also improve productivity and increase the reliability of the systems, reducing IT support costs</a:t>
            </a:r>
          </a:p>
          <a:p>
            <a:pPr lvl="1"/>
            <a:endParaRPr lang="en-US" dirty="0" smtClean="0"/>
          </a:p>
          <a:p>
            <a:endParaRPr lang="en-US" dirty="0"/>
          </a:p>
        </p:txBody>
      </p:sp>
    </p:spTree>
    <p:extLst>
      <p:ext uri="{BB962C8B-B14F-4D97-AF65-F5344CB8AC3E}">
        <p14:creationId xmlns:p14="http://schemas.microsoft.com/office/powerpoint/2010/main" val="4214622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298587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219047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smtClean="0">
              <a:solidFill>
                <a:schemeClr val="tx1"/>
              </a:solidFill>
              <a:effectLst/>
              <a:latin typeface="Arial" pitchFamily="34" charset="0"/>
              <a:ea typeface="+mn-ea"/>
              <a:cs typeface="Arial" pitchFamily="34" charset="0"/>
            </a:endParaRPr>
          </a:p>
        </p:txBody>
      </p:sp>
    </p:spTree>
    <p:extLst>
      <p:ext uri="{BB962C8B-B14F-4D97-AF65-F5344CB8AC3E}">
        <p14:creationId xmlns:p14="http://schemas.microsoft.com/office/powerpoint/2010/main" val="25419897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63420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7238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25330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1009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20311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b="1" i="0" kern="1200" dirty="0" smtClean="0">
                <a:solidFill>
                  <a:schemeClr val="tx1"/>
                </a:solidFill>
                <a:effectLst/>
                <a:latin typeface="Arial" pitchFamily="34" charset="0"/>
                <a:ea typeface="+mn-ea"/>
                <a:cs typeface="Arial" pitchFamily="34" charset="0"/>
              </a:rPr>
              <a:t>1. Source Code Control (Management)</a:t>
            </a:r>
          </a:p>
          <a:p>
            <a:r>
              <a:rPr lang="en-US" sz="1000" b="0" i="0" kern="1200" dirty="0" smtClean="0">
                <a:solidFill>
                  <a:schemeClr val="tx1"/>
                </a:solidFill>
                <a:effectLst/>
                <a:latin typeface="Arial" pitchFamily="34" charset="0"/>
                <a:ea typeface="+mn-ea"/>
                <a:cs typeface="Arial" pitchFamily="34" charset="0"/>
              </a:rPr>
              <a:t>The basics here are that the</a:t>
            </a:r>
            <a:r>
              <a:rPr lang="en-US" sz="1000" b="0" i="0" kern="1200" baseline="0" dirty="0" smtClean="0">
                <a:solidFill>
                  <a:schemeClr val="tx1"/>
                </a:solidFill>
                <a:effectLst/>
                <a:latin typeface="Arial" pitchFamily="34" charset="0"/>
                <a:ea typeface="+mn-ea"/>
                <a:cs typeface="Arial" pitchFamily="34" charset="0"/>
              </a:rPr>
              <a:t> </a:t>
            </a:r>
            <a:r>
              <a:rPr lang="en-US" sz="1000" b="0" i="0" kern="1200" dirty="0" smtClean="0">
                <a:solidFill>
                  <a:schemeClr val="tx1"/>
                </a:solidFill>
                <a:effectLst/>
                <a:latin typeface="Arial" pitchFamily="34" charset="0"/>
                <a:ea typeface="+mn-ea"/>
                <a:cs typeface="Arial" pitchFamily="34" charset="0"/>
              </a:rPr>
              <a:t>organization stores its code in a source code control system or repository so that it can be tracked, maintained, versioned, and audited. You do not want the developers storing the code on their laptops or virtual machines and trust that will suffice for managing the code.</a:t>
            </a:r>
          </a:p>
          <a:p>
            <a:r>
              <a:rPr lang="en-US" sz="1000" b="1" i="0" kern="1200" dirty="0" smtClean="0">
                <a:solidFill>
                  <a:schemeClr val="tx1"/>
                </a:solidFill>
                <a:effectLst/>
                <a:latin typeface="Arial" pitchFamily="34" charset="0"/>
                <a:ea typeface="+mn-ea"/>
                <a:cs typeface="Arial" pitchFamily="34" charset="0"/>
              </a:rPr>
              <a:t>Possible Tools</a:t>
            </a:r>
          </a:p>
          <a:p>
            <a:r>
              <a:rPr lang="en-US" sz="1000" b="0" i="0" kern="1200" dirty="0" smtClean="0">
                <a:solidFill>
                  <a:schemeClr val="tx1"/>
                </a:solidFill>
                <a:effectLst/>
                <a:latin typeface="Arial" pitchFamily="34" charset="0"/>
                <a:ea typeface="+mn-ea"/>
                <a:cs typeface="Arial" pitchFamily="34" charset="0"/>
              </a:rPr>
              <a:t>Git is probably the most widely used SCM system out there. It is an open source system.</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b="1" i="0" kern="1200" dirty="0" smtClean="0">
                <a:solidFill>
                  <a:schemeClr val="tx1"/>
                </a:solidFill>
                <a:effectLst/>
                <a:latin typeface="Arial" pitchFamily="34" charset="0"/>
                <a:ea typeface="+mn-ea"/>
                <a:cs typeface="Arial" pitchFamily="34" charset="0"/>
              </a:rPr>
              <a:t>2. Build Automation</a:t>
            </a:r>
          </a:p>
          <a:p>
            <a:r>
              <a:rPr lang="en-US" sz="1000" b="0" i="0" kern="1200" dirty="0" smtClean="0">
                <a:solidFill>
                  <a:schemeClr val="tx1"/>
                </a:solidFill>
                <a:effectLst/>
                <a:latin typeface="Arial" pitchFamily="34" charset="0"/>
                <a:ea typeface="+mn-ea"/>
                <a:cs typeface="Arial" pitchFamily="34" charset="0"/>
              </a:rPr>
              <a:t>Once a source code management system is in place and actively being used by your development team, the team will need to be able to compile and build their code. This is probably the first step in the whole chain of Continuous Integration events. This is what gets the ball rolling. The code needs to build cleanly before you can even think about deploying out to your environments for testing and production.</a:t>
            </a:r>
          </a:p>
          <a:p>
            <a:r>
              <a:rPr lang="en-US" sz="1000" b="1" i="0" kern="1200" dirty="0" smtClean="0">
                <a:solidFill>
                  <a:schemeClr val="tx1"/>
                </a:solidFill>
                <a:effectLst/>
                <a:latin typeface="Arial" pitchFamily="34" charset="0"/>
                <a:ea typeface="+mn-ea"/>
                <a:cs typeface="Arial" pitchFamily="34" charset="0"/>
              </a:rPr>
              <a:t>Possible Tools</a:t>
            </a:r>
          </a:p>
          <a:p>
            <a:r>
              <a:rPr lang="en-US" sz="1000" b="0" i="0" kern="1200" dirty="0" smtClean="0">
                <a:solidFill>
                  <a:schemeClr val="tx1"/>
                </a:solidFill>
                <a:effectLst/>
                <a:latin typeface="Arial" pitchFamily="34" charset="0"/>
                <a:ea typeface="+mn-ea"/>
                <a:cs typeface="Arial" pitchFamily="34" charset="0"/>
              </a:rPr>
              <a:t>Gradle is an open source build automation system. Pretty widely used by top companies like Netflix, Google, and LinkedIn.</a:t>
            </a:r>
          </a:p>
          <a:p>
            <a:r>
              <a:rPr lang="en-US" sz="1000" b="0" i="0" kern="1200" dirty="0" smtClean="0">
                <a:solidFill>
                  <a:schemeClr val="tx1"/>
                </a:solidFill>
                <a:effectLst/>
                <a:latin typeface="Arial" pitchFamily="34" charset="0"/>
                <a:ea typeface="+mn-ea"/>
                <a:cs typeface="Arial" pitchFamily="34" charset="0"/>
              </a:rPr>
              <a:t>Maven is another open source build automation system.</a:t>
            </a:r>
            <a:endParaRPr lang="en-US" dirty="0"/>
          </a:p>
        </p:txBody>
      </p:sp>
    </p:spTree>
    <p:extLst>
      <p:ext uri="{BB962C8B-B14F-4D97-AF65-F5344CB8AC3E}">
        <p14:creationId xmlns:p14="http://schemas.microsoft.com/office/powerpoint/2010/main" val="25133279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i="0" kern="1200" dirty="0" smtClean="0">
                <a:solidFill>
                  <a:schemeClr val="tx1"/>
                </a:solidFill>
                <a:effectLst/>
                <a:latin typeface="Arial" pitchFamily="34" charset="0"/>
                <a:ea typeface="+mn-ea"/>
                <a:cs typeface="Arial" pitchFamily="34" charset="0"/>
              </a:rPr>
              <a:t>3. Unit Test Automation</a:t>
            </a:r>
          </a:p>
          <a:p>
            <a:r>
              <a:rPr lang="en-US" sz="1000" b="0" i="0" kern="1200" dirty="0" smtClean="0">
                <a:solidFill>
                  <a:schemeClr val="tx1"/>
                </a:solidFill>
                <a:effectLst/>
                <a:latin typeface="Arial" pitchFamily="34" charset="0"/>
                <a:ea typeface="+mn-ea"/>
                <a:cs typeface="Arial" pitchFamily="34" charset="0"/>
              </a:rPr>
              <a:t>Developers unit test their code to ensure that the functionality they are building works as expected. In an ideal world, the development team should be saving these unit tests, so that they can be reused and also put into a regression test bed.</a:t>
            </a:r>
          </a:p>
          <a:p>
            <a:r>
              <a:rPr lang="en-US" sz="1000" b="1" i="0" kern="1200" dirty="0" smtClean="0">
                <a:solidFill>
                  <a:schemeClr val="tx1"/>
                </a:solidFill>
                <a:effectLst/>
                <a:latin typeface="Arial" pitchFamily="34" charset="0"/>
                <a:ea typeface="+mn-ea"/>
                <a:cs typeface="Arial" pitchFamily="34" charset="0"/>
              </a:rPr>
              <a:t>Possible Tools</a:t>
            </a:r>
          </a:p>
          <a:p>
            <a:r>
              <a:rPr lang="en-US" sz="1000" b="0" i="0" kern="1200" dirty="0" smtClean="0">
                <a:solidFill>
                  <a:schemeClr val="tx1"/>
                </a:solidFill>
                <a:effectLst/>
                <a:latin typeface="Arial" pitchFamily="34" charset="0"/>
                <a:ea typeface="+mn-ea"/>
                <a:cs typeface="Arial" pitchFamily="34" charset="0"/>
              </a:rPr>
              <a:t>There are multiple tools out there for helping developers unit test their code. Many of these tools are open source and can be used freely.</a:t>
            </a:r>
          </a:p>
          <a:p>
            <a:r>
              <a:rPr lang="en-US" sz="1000" b="0" i="0" kern="1200" dirty="0" smtClean="0">
                <a:solidFill>
                  <a:schemeClr val="tx1"/>
                </a:solidFill>
                <a:effectLst/>
                <a:latin typeface="Arial" pitchFamily="34" charset="0"/>
                <a:ea typeface="+mn-ea"/>
                <a:cs typeface="Arial" pitchFamily="34" charset="0"/>
              </a:rPr>
              <a:t>JUnit is an open source unit test framework. This is pretty widely used in the industry.</a:t>
            </a:r>
          </a:p>
          <a:p>
            <a:r>
              <a:rPr lang="en-US" sz="1000" b="0" i="0" kern="1200" dirty="0" smtClean="0">
                <a:solidFill>
                  <a:schemeClr val="tx1"/>
                </a:solidFill>
                <a:effectLst/>
                <a:latin typeface="Arial" pitchFamily="34" charset="0"/>
                <a:ea typeface="+mn-ea"/>
                <a:cs typeface="Arial" pitchFamily="34" charset="0"/>
              </a:rPr>
              <a:t>CA DevTest allows for the automation of unit testing, as well as a few other bells and whistles, like service virtualization.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b="1" i="0" kern="1200" dirty="0" smtClean="0">
                <a:solidFill>
                  <a:schemeClr val="tx1"/>
                </a:solidFill>
                <a:effectLst/>
                <a:latin typeface="Arial" pitchFamily="34" charset="0"/>
                <a:ea typeface="+mn-ea"/>
                <a:cs typeface="Arial" pitchFamily="34" charset="0"/>
              </a:rPr>
              <a:t>4. Deployment Automation</a:t>
            </a:r>
          </a:p>
          <a:p>
            <a:r>
              <a:rPr lang="en-US" sz="1000" b="0" i="0" kern="1200" dirty="0" smtClean="0">
                <a:solidFill>
                  <a:schemeClr val="tx1"/>
                </a:solidFill>
                <a:effectLst/>
                <a:latin typeface="Arial" pitchFamily="34" charset="0"/>
                <a:ea typeface="+mn-ea"/>
                <a:cs typeface="Arial" pitchFamily="34" charset="0"/>
              </a:rPr>
              <a:t>For the last stage in the process, delivery teams need to deploy their code and applications out to various test environments and, of course, production. To reduce errors and overhead in the deployment process, while increasing speed to market, this step can be automated through a variety of tools and methods.</a:t>
            </a:r>
          </a:p>
          <a:p>
            <a:r>
              <a:rPr lang="en-US" sz="1000" b="1" i="0" kern="1200" dirty="0" smtClean="0">
                <a:solidFill>
                  <a:schemeClr val="tx1"/>
                </a:solidFill>
                <a:effectLst/>
                <a:latin typeface="Arial" pitchFamily="34" charset="0"/>
                <a:ea typeface="+mn-ea"/>
                <a:cs typeface="Arial" pitchFamily="34" charset="0"/>
              </a:rPr>
              <a:t>Possible Tools</a:t>
            </a:r>
          </a:p>
          <a:p>
            <a:r>
              <a:rPr lang="en-US" sz="1000" b="0" i="0" kern="1200" dirty="0" smtClean="0">
                <a:solidFill>
                  <a:schemeClr val="tx1"/>
                </a:solidFill>
                <a:effectLst/>
                <a:latin typeface="Arial" pitchFamily="34" charset="0"/>
                <a:ea typeface="+mn-ea"/>
                <a:cs typeface="Arial" pitchFamily="34" charset="0"/>
              </a:rPr>
              <a:t>IBM Urbancode uDeploy allows you to model a process and orchestrate your deployment. This process can then be repeated across all your environments, and of course tweaked for each environment as needed.</a:t>
            </a:r>
          </a:p>
          <a:p>
            <a:r>
              <a:rPr lang="en-US" sz="1000" b="0" i="0" kern="1200" dirty="0" smtClean="0">
                <a:solidFill>
                  <a:schemeClr val="tx1"/>
                </a:solidFill>
                <a:effectLst/>
                <a:latin typeface="Arial" pitchFamily="34" charset="0"/>
                <a:ea typeface="+mn-ea"/>
                <a:cs typeface="Arial" pitchFamily="34" charset="0"/>
              </a:rPr>
              <a:t>Ansible is an open source IT automation tool. It can be used for everything from configuration management to product installation to application deployments.This tool is rapidly gaining acceptance and momentum in the DevOps community.</a:t>
            </a:r>
          </a:p>
          <a:p>
            <a:endParaRPr lang="en-US" dirty="0"/>
          </a:p>
        </p:txBody>
      </p:sp>
    </p:spTree>
    <p:extLst>
      <p:ext uri="{BB962C8B-B14F-4D97-AF65-F5344CB8AC3E}">
        <p14:creationId xmlns:p14="http://schemas.microsoft.com/office/powerpoint/2010/main" val="7872813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18225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Rectangle 3"/>
          <p:cNvSpPr/>
          <p:nvPr/>
        </p:nvSpPr>
        <p:spPr>
          <a:xfrm>
            <a:off x="270934" y="907240"/>
            <a:ext cx="1523999" cy="992579"/>
          </a:xfrm>
          <a:prstGeom prst="rect">
            <a:avLst/>
          </a:prstGeom>
        </p:spPr>
        <p:txBody>
          <a:bodyPr wrap="square">
            <a:spAutoFit/>
          </a:bodyPr>
          <a:lstStyle/>
          <a:p>
            <a:pPr>
              <a:spcBef>
                <a:spcPct val="50000"/>
              </a:spcBef>
            </a:pPr>
            <a:r>
              <a:rPr lang="en-US" sz="900" b="1" dirty="0">
                <a:latin typeface="Arial" pitchFamily="34" charset="0"/>
                <a:cs typeface="Arial" pitchFamily="34" charset="0"/>
              </a:rPr>
              <a:t>Instructor Notes:  </a:t>
            </a:r>
          </a:p>
          <a:p>
            <a:pPr>
              <a:spcBef>
                <a:spcPct val="50000"/>
              </a:spcBef>
            </a:pPr>
            <a:r>
              <a:rPr lang="en-US" sz="900" b="1" dirty="0">
                <a:latin typeface="Arial" pitchFamily="34" charset="0"/>
                <a:cs typeface="Arial" pitchFamily="34" charset="0"/>
              </a:rPr>
              <a:t>Question 1: True</a:t>
            </a:r>
          </a:p>
          <a:p>
            <a:pPr>
              <a:spcBef>
                <a:spcPct val="50000"/>
              </a:spcBef>
            </a:pPr>
            <a:r>
              <a:rPr lang="en-US" sz="900" b="1" dirty="0">
                <a:latin typeface="Arial" pitchFamily="34" charset="0"/>
                <a:cs typeface="Arial" pitchFamily="34" charset="0"/>
              </a:rPr>
              <a:t>Question 2: All the above</a:t>
            </a:r>
          </a:p>
          <a:p>
            <a:pPr>
              <a:spcBef>
                <a:spcPct val="50000"/>
              </a:spcBef>
            </a:pPr>
            <a:r>
              <a:rPr lang="en-US" sz="900" b="1" dirty="0">
                <a:latin typeface="Arial" pitchFamily="34" charset="0"/>
                <a:cs typeface="Arial" pitchFamily="34" charset="0"/>
              </a:rPr>
              <a:t>Question 3:Jenkins</a:t>
            </a:r>
          </a:p>
        </p:txBody>
      </p:sp>
    </p:spTree>
    <p:extLst>
      <p:ext uri="{BB962C8B-B14F-4D97-AF65-F5344CB8AC3E}">
        <p14:creationId xmlns:p14="http://schemas.microsoft.com/office/powerpoint/2010/main" val="1779953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06936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3841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endParaRPr lang="en-US" dirty="0"/>
          </a:p>
        </p:txBody>
      </p:sp>
    </p:spTree>
    <p:extLst>
      <p:ext uri="{BB962C8B-B14F-4D97-AF65-F5344CB8AC3E}">
        <p14:creationId xmlns:p14="http://schemas.microsoft.com/office/powerpoint/2010/main" val="1306669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000" b="0" i="0" kern="1200" dirty="0" smtClean="0">
                <a:solidFill>
                  <a:schemeClr val="tx1"/>
                </a:solidFill>
                <a:effectLst/>
                <a:latin typeface="Arial" pitchFamily="34" charset="0"/>
                <a:ea typeface="+mn-ea"/>
                <a:cs typeface="Arial" pitchFamily="34" charset="0"/>
              </a:rPr>
              <a:t>In the </a:t>
            </a:r>
            <a:r>
              <a:rPr lang="en-US" sz="1000" b="1" i="0" u="none" strike="noStrike" kern="1200" dirty="0" smtClean="0">
                <a:solidFill>
                  <a:schemeClr val="tx1"/>
                </a:solidFill>
                <a:effectLst/>
                <a:latin typeface="Arial" pitchFamily="34" charset="0"/>
                <a:ea typeface="+mn-ea"/>
                <a:cs typeface="Arial" pitchFamily="34" charset="0"/>
                <a:hlinkClick r:id="rId3"/>
              </a:rPr>
              <a:t>Agile methodology</a:t>
            </a:r>
            <a:r>
              <a:rPr lang="en-US" sz="1000" b="0" i="0" kern="1200" dirty="0" smtClean="0">
                <a:solidFill>
                  <a:schemeClr val="tx1"/>
                </a:solidFill>
                <a:effectLst/>
                <a:latin typeface="Arial" pitchFamily="34" charset="0"/>
                <a:ea typeface="+mn-ea"/>
                <a:cs typeface="Arial" pitchFamily="34" charset="0"/>
              </a:rPr>
              <a:t>, each project is broken up into several ‘Iterations’.</a:t>
            </a:r>
          </a:p>
          <a:p>
            <a:pPr marL="171450" indent="-171450">
              <a:buFont typeface="Wingdings" panose="05000000000000000000" pitchFamily="2" charset="2"/>
              <a:buChar char="§"/>
            </a:pPr>
            <a:r>
              <a:rPr lang="en-US" sz="1000" b="0" i="0" kern="1200" dirty="0" smtClean="0">
                <a:solidFill>
                  <a:schemeClr val="tx1"/>
                </a:solidFill>
                <a:effectLst/>
                <a:latin typeface="Arial" pitchFamily="34" charset="0"/>
                <a:ea typeface="+mn-ea"/>
                <a:cs typeface="Arial" pitchFamily="34" charset="0"/>
              </a:rPr>
              <a:t>All Iterations should be of the same time duration (between 2 to 8 weeks).</a:t>
            </a:r>
          </a:p>
          <a:p>
            <a:pPr marL="171450" indent="-171450">
              <a:buFont typeface="Wingdings" panose="05000000000000000000" pitchFamily="2" charset="2"/>
              <a:buChar char="§"/>
            </a:pPr>
            <a:r>
              <a:rPr lang="en-US" sz="1000" b="0" i="0" kern="1200" dirty="0" smtClean="0">
                <a:solidFill>
                  <a:schemeClr val="tx1"/>
                </a:solidFill>
                <a:effectLst/>
                <a:latin typeface="Arial" pitchFamily="34" charset="0"/>
                <a:ea typeface="+mn-ea"/>
                <a:cs typeface="Arial" pitchFamily="34" charset="0"/>
              </a:rPr>
              <a:t>At the end of each iteration, a working product should be delivered.</a:t>
            </a:r>
          </a:p>
          <a:p>
            <a:pPr marL="171450" indent="-171450">
              <a:buFont typeface="Wingdings" panose="05000000000000000000" pitchFamily="2" charset="2"/>
              <a:buChar char="§"/>
            </a:pPr>
            <a:r>
              <a:rPr lang="en-US" sz="1000" b="1" i="0" kern="1200" dirty="0" smtClean="0">
                <a:solidFill>
                  <a:schemeClr val="tx1"/>
                </a:solidFill>
                <a:effectLst/>
                <a:latin typeface="Arial" pitchFamily="34" charset="0"/>
                <a:ea typeface="+mn-ea"/>
                <a:cs typeface="Arial" pitchFamily="34" charset="0"/>
              </a:rPr>
              <a:t>Sprint</a:t>
            </a:r>
            <a:r>
              <a:rPr lang="en-US" sz="1000" b="0" i="0" kern="1200" dirty="0" smtClean="0">
                <a:solidFill>
                  <a:schemeClr val="tx1"/>
                </a:solidFill>
                <a:effectLst/>
                <a:latin typeface="Arial" pitchFamily="34" charset="0"/>
                <a:ea typeface="+mn-ea"/>
                <a:cs typeface="Arial" pitchFamily="34" charset="0"/>
              </a:rPr>
              <a:t>-</a:t>
            </a:r>
            <a:r>
              <a:rPr lang="en-US" sz="1000" b="0" i="0" kern="1200" baseline="0" dirty="0" smtClean="0">
                <a:solidFill>
                  <a:schemeClr val="tx1"/>
                </a:solidFill>
                <a:effectLst/>
                <a:latin typeface="Arial" pitchFamily="34" charset="0"/>
                <a:ea typeface="+mn-ea"/>
                <a:cs typeface="Arial" pitchFamily="34" charset="0"/>
              </a:rPr>
              <a:t> the agile(scrum) term for iteration</a:t>
            </a:r>
          </a:p>
          <a:p>
            <a:pPr marL="171450" indent="-171450">
              <a:buFont typeface="Wingdings" panose="05000000000000000000" pitchFamily="2" charset="2"/>
              <a:buChar char="§"/>
            </a:pPr>
            <a:r>
              <a:rPr lang="en-US" sz="1000" b="0" i="0" kern="1200" dirty="0" smtClean="0">
                <a:solidFill>
                  <a:schemeClr val="tx1"/>
                </a:solidFill>
                <a:effectLst/>
                <a:latin typeface="Arial" pitchFamily="34" charset="0"/>
                <a:ea typeface="+mn-ea"/>
                <a:cs typeface="Arial" pitchFamily="34" charset="0"/>
              </a:rPr>
              <a:t>Within each sprint, the development team builds and tests a functional part of the product until the product owner accepts it and the functionality becomes a potentially shippable product. When one sprint finishes, another sprint starts. </a:t>
            </a:r>
          </a:p>
          <a:p>
            <a:pPr marL="171450" indent="-171450">
              <a:buFont typeface="Wingdings" panose="05000000000000000000" pitchFamily="2" charset="2"/>
              <a:buChar char="§"/>
            </a:pPr>
            <a:r>
              <a:rPr lang="en-US" sz="1000" b="0" i="0" kern="1200" dirty="0" smtClean="0">
                <a:solidFill>
                  <a:schemeClr val="tx1"/>
                </a:solidFill>
                <a:effectLst/>
                <a:latin typeface="Arial" pitchFamily="34" charset="0"/>
                <a:ea typeface="+mn-ea"/>
                <a:cs typeface="Arial" pitchFamily="34" charset="0"/>
              </a:rPr>
              <a:t>Agile teams deliver product features in increments at the end of each sprint. </a:t>
            </a:r>
          </a:p>
          <a:p>
            <a:pPr marL="171450" indent="-171450">
              <a:buFont typeface="Wingdings" panose="05000000000000000000" pitchFamily="2" charset="2"/>
              <a:buChar char="§"/>
            </a:pPr>
            <a:r>
              <a:rPr lang="en-US" sz="1000" b="0" i="0" kern="1200" dirty="0" smtClean="0">
                <a:solidFill>
                  <a:schemeClr val="tx1"/>
                </a:solidFill>
                <a:effectLst/>
                <a:latin typeface="Arial" pitchFamily="34" charset="0"/>
                <a:ea typeface="+mn-ea"/>
                <a:cs typeface="Arial" pitchFamily="34" charset="0"/>
              </a:rPr>
              <a:t>A product release occurs at the end of a sprint or after several sprints.</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dirty="0" smtClean="0"/>
              <a:t>A core principle of the sprint is its cyclical nature: </a:t>
            </a:r>
            <a:r>
              <a:rPr lang="en-US" b="1" dirty="0" smtClean="0"/>
              <a:t>The sprint, as well as the processes within it, repeats over and over, as shown:</a:t>
            </a:r>
          </a:p>
          <a:p>
            <a:pPr marL="171450" indent="-171450">
              <a:buFont typeface="Wingdings" panose="05000000000000000000" pitchFamily="2" charset="2"/>
              <a:buChar char="§"/>
            </a:pPr>
            <a:endParaRPr lang="en-US" sz="1000" b="0" i="0" kern="1200" dirty="0" smtClean="0">
              <a:solidFill>
                <a:schemeClr val="tx1"/>
              </a:solidFill>
              <a:effectLst/>
              <a:latin typeface="Arial" pitchFamily="34" charset="0"/>
              <a:ea typeface="+mn-ea"/>
              <a:cs typeface="Arial" pitchFamily="34" charset="0"/>
            </a:endParaRPr>
          </a:p>
          <a:p>
            <a:endParaRPr lang="en-US" dirty="0"/>
          </a:p>
        </p:txBody>
      </p:sp>
    </p:spTree>
    <p:extLst>
      <p:ext uri="{BB962C8B-B14F-4D97-AF65-F5344CB8AC3E}">
        <p14:creationId xmlns:p14="http://schemas.microsoft.com/office/powerpoint/2010/main" val="1138709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smtClean="0">
                <a:solidFill>
                  <a:schemeClr val="tx1"/>
                </a:solidFill>
                <a:effectLst/>
                <a:latin typeface="Arial" pitchFamily="34" charset="0"/>
                <a:ea typeface="+mn-ea"/>
                <a:cs typeface="Arial" pitchFamily="34" charset="0"/>
              </a:rPr>
              <a:t>This approach allows the customer to interact and work with functioning software at the end of each iteration and provide feedback on it. </a:t>
            </a:r>
          </a:p>
          <a:p>
            <a:pPr marL="171450" indent="-171450">
              <a:buFont typeface="Arial" panose="020B0604020202020204" pitchFamily="34" charset="0"/>
              <a:buChar char="•"/>
            </a:pPr>
            <a:r>
              <a:rPr lang="en-US" sz="1000" b="0" i="0" kern="1200" dirty="0" smtClean="0">
                <a:solidFill>
                  <a:schemeClr val="tx1"/>
                </a:solidFill>
                <a:effectLst/>
                <a:latin typeface="Arial" pitchFamily="34" charset="0"/>
                <a:ea typeface="+mn-ea"/>
                <a:cs typeface="Arial" pitchFamily="34" charset="0"/>
              </a:rPr>
              <a:t>This approach allows teams to take up changes more easily and make course corrections if needed. </a:t>
            </a:r>
          </a:p>
          <a:p>
            <a:pPr marL="171450" indent="-171450">
              <a:buFont typeface="Arial" panose="020B0604020202020204" pitchFamily="34" charset="0"/>
              <a:buChar char="•"/>
            </a:pPr>
            <a:r>
              <a:rPr lang="en-US" sz="1000" b="0" i="0" kern="1200" dirty="0" smtClean="0">
                <a:solidFill>
                  <a:schemeClr val="tx1"/>
                </a:solidFill>
                <a:effectLst/>
                <a:latin typeface="Arial" pitchFamily="34" charset="0"/>
                <a:ea typeface="+mn-ea"/>
                <a:cs typeface="Arial" pitchFamily="34" charset="0"/>
              </a:rPr>
              <a:t>In the Agile approach, software is developed and released incrementally in the iterations.</a:t>
            </a:r>
          </a:p>
          <a:p>
            <a:pPr marL="171450" indent="-171450">
              <a:buFont typeface="Arial" panose="020B0604020202020204" pitchFamily="34" charset="0"/>
              <a:buChar char="•"/>
            </a:pPr>
            <a:r>
              <a:rPr lang="en-US" sz="1000" b="0" i="0" kern="1200" dirty="0" smtClean="0">
                <a:solidFill>
                  <a:schemeClr val="tx1"/>
                </a:solidFill>
                <a:effectLst/>
                <a:latin typeface="Arial" pitchFamily="34" charset="0"/>
                <a:ea typeface="+mn-ea"/>
                <a:cs typeface="Arial" pitchFamily="34" charset="0"/>
              </a:rPr>
              <a:t>Agile methodology gives more importance to collaboration within the team, collaboration with the customer, responding to change and delivering working software.</a:t>
            </a:r>
          </a:p>
          <a:p>
            <a:endParaRPr lang="en-US" sz="1000" b="0" i="0" kern="1200" dirty="0" smtClean="0">
              <a:solidFill>
                <a:schemeClr val="tx1"/>
              </a:solidFill>
              <a:effectLst/>
              <a:latin typeface="Arial" pitchFamily="34" charset="0"/>
              <a:ea typeface="+mn-ea"/>
              <a:cs typeface="Arial" pitchFamily="34" charset="0"/>
            </a:endParaRPr>
          </a:p>
          <a:p>
            <a:r>
              <a:rPr lang="en-US" sz="1000" b="1" i="0" kern="1200" dirty="0" smtClean="0">
                <a:solidFill>
                  <a:schemeClr val="tx1"/>
                </a:solidFill>
                <a:effectLst/>
                <a:latin typeface="Arial" pitchFamily="34" charset="0"/>
                <a:ea typeface="+mn-ea"/>
                <a:cs typeface="Arial" pitchFamily="34" charset="0"/>
              </a:rPr>
              <a:t>Advantages of Agile model:</a:t>
            </a:r>
            <a:endParaRPr lang="en-US" sz="1000" b="0" i="0" kern="1200" dirty="0" smtClean="0">
              <a:solidFill>
                <a:schemeClr val="tx1"/>
              </a:solidFill>
              <a:effectLst/>
              <a:latin typeface="Arial" pitchFamily="34" charset="0"/>
              <a:ea typeface="+mn-ea"/>
              <a:cs typeface="Arial" pitchFamily="34" charset="0"/>
            </a:endParaRPr>
          </a:p>
          <a:p>
            <a:pPr marL="171450" indent="-171450">
              <a:buFont typeface="Wingdings" panose="05000000000000000000" pitchFamily="2" charset="2"/>
              <a:buChar char="§"/>
            </a:pPr>
            <a:r>
              <a:rPr lang="en-US" sz="1000" b="0" i="0" kern="1200" dirty="0" smtClean="0">
                <a:solidFill>
                  <a:schemeClr val="tx1"/>
                </a:solidFill>
                <a:effectLst/>
                <a:latin typeface="Arial" pitchFamily="34" charset="0"/>
                <a:ea typeface="+mn-ea"/>
                <a:cs typeface="Arial" pitchFamily="34" charset="0"/>
              </a:rPr>
              <a:t>Customer satisfaction by rapid, continuous delivery of useful software.</a:t>
            </a:r>
          </a:p>
          <a:p>
            <a:pPr marL="171450" indent="-171450">
              <a:buFont typeface="Wingdings" panose="05000000000000000000" pitchFamily="2" charset="2"/>
              <a:buChar char="§"/>
            </a:pPr>
            <a:r>
              <a:rPr lang="en-US" sz="1000" b="0" i="0" kern="1200" dirty="0" smtClean="0">
                <a:solidFill>
                  <a:schemeClr val="tx1"/>
                </a:solidFill>
                <a:effectLst/>
                <a:latin typeface="Arial" pitchFamily="34" charset="0"/>
                <a:ea typeface="+mn-ea"/>
                <a:cs typeface="Arial" pitchFamily="34" charset="0"/>
              </a:rPr>
              <a:t>People and interactions are emphasized rather than process and tools. Customers, developers and testers constantly interact with each other.</a:t>
            </a:r>
          </a:p>
          <a:p>
            <a:pPr marL="171450" indent="-171450">
              <a:buFont typeface="Wingdings" panose="05000000000000000000" pitchFamily="2" charset="2"/>
              <a:buChar char="§"/>
            </a:pPr>
            <a:r>
              <a:rPr lang="en-US" sz="1000" b="0" i="0" kern="1200" dirty="0" smtClean="0">
                <a:solidFill>
                  <a:schemeClr val="tx1"/>
                </a:solidFill>
                <a:effectLst/>
                <a:latin typeface="Arial" pitchFamily="34" charset="0"/>
                <a:ea typeface="+mn-ea"/>
                <a:cs typeface="Arial" pitchFamily="34" charset="0"/>
              </a:rPr>
              <a:t>Working software is delivered frequently (weeks rather than months).</a:t>
            </a:r>
          </a:p>
          <a:p>
            <a:pPr marL="171450" indent="-171450">
              <a:buFont typeface="Wingdings" panose="05000000000000000000" pitchFamily="2" charset="2"/>
              <a:buChar char="§"/>
            </a:pPr>
            <a:r>
              <a:rPr lang="en-US" sz="1000" b="0" i="0" kern="1200" dirty="0" smtClean="0">
                <a:solidFill>
                  <a:schemeClr val="tx1"/>
                </a:solidFill>
                <a:effectLst/>
                <a:latin typeface="Arial" pitchFamily="34" charset="0"/>
                <a:ea typeface="+mn-ea"/>
                <a:cs typeface="Arial" pitchFamily="34" charset="0"/>
              </a:rPr>
              <a:t>Face-to-face conversation is the best form of communication.</a:t>
            </a:r>
          </a:p>
          <a:p>
            <a:pPr marL="171450" indent="-171450">
              <a:buFont typeface="Wingdings" panose="05000000000000000000" pitchFamily="2" charset="2"/>
              <a:buChar char="§"/>
            </a:pPr>
            <a:r>
              <a:rPr lang="en-US" sz="1000" b="0" i="0" kern="1200" dirty="0" smtClean="0">
                <a:solidFill>
                  <a:schemeClr val="tx1"/>
                </a:solidFill>
                <a:effectLst/>
                <a:latin typeface="Arial" pitchFamily="34" charset="0"/>
                <a:ea typeface="+mn-ea"/>
                <a:cs typeface="Arial" pitchFamily="34" charset="0"/>
              </a:rPr>
              <a:t>Close, daily cooperation between business people and developers.</a:t>
            </a:r>
          </a:p>
          <a:p>
            <a:pPr marL="171450" indent="-171450">
              <a:buFont typeface="Wingdings" panose="05000000000000000000" pitchFamily="2" charset="2"/>
              <a:buChar char="§"/>
            </a:pPr>
            <a:r>
              <a:rPr lang="en-US" sz="1000" b="0" i="0" kern="1200" dirty="0" smtClean="0">
                <a:solidFill>
                  <a:schemeClr val="tx1"/>
                </a:solidFill>
                <a:effectLst/>
                <a:latin typeface="Arial" pitchFamily="34" charset="0"/>
                <a:ea typeface="+mn-ea"/>
                <a:cs typeface="Arial" pitchFamily="34" charset="0"/>
              </a:rPr>
              <a:t>Continuous attention to technical excellence and good design.</a:t>
            </a:r>
          </a:p>
          <a:p>
            <a:pPr marL="171450" indent="-171450">
              <a:buFont typeface="Wingdings" panose="05000000000000000000" pitchFamily="2" charset="2"/>
              <a:buChar char="§"/>
            </a:pPr>
            <a:r>
              <a:rPr lang="en-US" sz="1000" b="0" i="0" kern="1200" dirty="0" smtClean="0">
                <a:solidFill>
                  <a:schemeClr val="tx1"/>
                </a:solidFill>
                <a:effectLst/>
                <a:latin typeface="Arial" pitchFamily="34" charset="0"/>
                <a:ea typeface="+mn-ea"/>
                <a:cs typeface="Arial" pitchFamily="34" charset="0"/>
              </a:rPr>
              <a:t>Regular adaptation to changing circumstances.</a:t>
            </a:r>
          </a:p>
          <a:p>
            <a:pPr marL="171450" indent="-171450">
              <a:buFont typeface="Wingdings" panose="05000000000000000000" pitchFamily="2" charset="2"/>
              <a:buChar char="§"/>
            </a:pPr>
            <a:r>
              <a:rPr lang="en-US" sz="1000" b="0" i="0" kern="1200" dirty="0" smtClean="0">
                <a:solidFill>
                  <a:schemeClr val="tx1"/>
                </a:solidFill>
                <a:effectLst/>
                <a:latin typeface="Arial" pitchFamily="34" charset="0"/>
                <a:ea typeface="+mn-ea"/>
                <a:cs typeface="Arial" pitchFamily="34" charset="0"/>
              </a:rPr>
              <a:t>Even late changes in requirements are welcomed</a:t>
            </a:r>
          </a:p>
          <a:p>
            <a:pPr marL="171450" indent="-171450">
              <a:buFont typeface="Wingdings" panose="05000000000000000000" pitchFamily="2" charset="2"/>
              <a:buChar char="§"/>
            </a:pPr>
            <a:endParaRPr lang="en-US" dirty="0"/>
          </a:p>
        </p:txBody>
      </p:sp>
    </p:spTree>
    <p:extLst>
      <p:ext uri="{BB962C8B-B14F-4D97-AF65-F5344CB8AC3E}">
        <p14:creationId xmlns:p14="http://schemas.microsoft.com/office/powerpoint/2010/main" val="2075792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sz="1000" b="0" i="0" kern="1200" dirty="0" smtClean="0">
                <a:solidFill>
                  <a:schemeClr val="tx1"/>
                </a:solidFill>
                <a:effectLst/>
                <a:latin typeface="Arial" pitchFamily="34" charset="0"/>
                <a:ea typeface="+mn-ea"/>
                <a:cs typeface="Arial" pitchFamily="34" charset="0"/>
              </a:rPr>
              <a:t>Scrum is an efficient framework within which you can develop software with teamwork. It is based on agile principles.</a:t>
            </a:r>
          </a:p>
          <a:p>
            <a:r>
              <a:rPr lang="en-US" sz="1000" b="1" i="0" kern="1200" dirty="0" smtClean="0">
                <a:solidFill>
                  <a:schemeClr val="tx1"/>
                </a:solidFill>
                <a:effectLst/>
                <a:latin typeface="Arial" pitchFamily="34" charset="0"/>
                <a:ea typeface="+mn-ea"/>
                <a:cs typeface="Arial" pitchFamily="34" charset="0"/>
              </a:rPr>
              <a:t>Scrum Team </a:t>
            </a:r>
            <a:r>
              <a:rPr lang="en-US" sz="1000" b="0" i="0" kern="1200" dirty="0" smtClean="0">
                <a:solidFill>
                  <a:schemeClr val="tx1"/>
                </a:solidFill>
                <a:effectLst/>
                <a:latin typeface="Arial" pitchFamily="34" charset="0"/>
                <a:ea typeface="+mn-ea"/>
                <a:cs typeface="Arial" pitchFamily="34" charset="0"/>
              </a:rPr>
              <a:t>: is a team comprising</a:t>
            </a:r>
            <a:r>
              <a:rPr lang="en-US" sz="1000" b="0" i="0" kern="1200" baseline="0" dirty="0" smtClean="0">
                <a:solidFill>
                  <a:schemeClr val="tx1"/>
                </a:solidFill>
                <a:effectLst/>
                <a:latin typeface="Arial" pitchFamily="34" charset="0"/>
                <a:ea typeface="+mn-ea"/>
                <a:cs typeface="Arial" pitchFamily="34" charset="0"/>
              </a:rPr>
              <a:t> of 7 with + or -  two members.</a:t>
            </a:r>
            <a:r>
              <a:rPr lang="en-US" sz="1000" b="0" i="0" kern="1200" dirty="0" smtClean="0">
                <a:solidFill>
                  <a:schemeClr val="tx1"/>
                </a:solidFill>
                <a:effectLst/>
                <a:latin typeface="Arial" pitchFamily="34" charset="0"/>
                <a:ea typeface="+mn-ea"/>
                <a:cs typeface="Arial" pitchFamily="34" charset="0"/>
              </a:rPr>
              <a:t> These members are a mixture of competencies and comprise of developers, testers, data base people, support people etc. along with the product owner and a scrum master</a:t>
            </a:r>
          </a:p>
          <a:p>
            <a:r>
              <a:rPr lang="en-US" sz="1000" b="1" i="0" kern="1200" dirty="0" smtClean="0">
                <a:solidFill>
                  <a:schemeClr val="tx1"/>
                </a:solidFill>
                <a:effectLst/>
                <a:latin typeface="Arial" pitchFamily="34" charset="0"/>
                <a:ea typeface="+mn-ea"/>
                <a:cs typeface="Arial" pitchFamily="34" charset="0"/>
              </a:rPr>
              <a:t>Sprint: </a:t>
            </a:r>
            <a:r>
              <a:rPr lang="en-US" sz="1000" b="0" i="0" kern="1200" dirty="0" smtClean="0">
                <a:solidFill>
                  <a:schemeClr val="tx1"/>
                </a:solidFill>
                <a:effectLst/>
                <a:latin typeface="Arial" pitchFamily="34" charset="0"/>
                <a:ea typeface="+mn-ea"/>
                <a:cs typeface="Arial" pitchFamily="34" charset="0"/>
              </a:rPr>
              <a:t>the scrum term for iteration.</a:t>
            </a:r>
          </a:p>
          <a:p>
            <a:r>
              <a:rPr lang="en-US" sz="1000" b="1" i="0" kern="1200" dirty="0" smtClean="0">
                <a:solidFill>
                  <a:schemeClr val="tx1"/>
                </a:solidFill>
                <a:effectLst/>
                <a:latin typeface="Arial" pitchFamily="34" charset="0"/>
                <a:ea typeface="+mn-ea"/>
                <a:cs typeface="Arial" pitchFamily="34" charset="0"/>
              </a:rPr>
              <a:t> Product Owner: </a:t>
            </a:r>
            <a:r>
              <a:rPr lang="en-US" sz="1000" b="0" i="0" kern="1200" dirty="0" smtClean="0">
                <a:solidFill>
                  <a:schemeClr val="tx1"/>
                </a:solidFill>
                <a:effectLst/>
                <a:latin typeface="Arial" pitchFamily="34" charset="0"/>
                <a:ea typeface="+mn-ea"/>
                <a:cs typeface="Arial" pitchFamily="34" charset="0"/>
              </a:rPr>
              <a:t>is the key stakeholder or the lead user of the application to be developed.</a:t>
            </a:r>
          </a:p>
          <a:p>
            <a:r>
              <a:rPr lang="en-US" sz="1000" b="1" i="0" kern="1200" dirty="0" smtClean="0">
                <a:solidFill>
                  <a:schemeClr val="tx1"/>
                </a:solidFill>
                <a:effectLst/>
                <a:latin typeface="Arial" pitchFamily="34" charset="0"/>
                <a:ea typeface="+mn-ea"/>
                <a:cs typeface="Arial" pitchFamily="34" charset="0"/>
              </a:rPr>
              <a:t>Scrum Master: </a:t>
            </a:r>
            <a:r>
              <a:rPr lang="en-US" sz="1000" b="0" i="0" kern="1200" dirty="0" smtClean="0">
                <a:solidFill>
                  <a:schemeClr val="tx1"/>
                </a:solidFill>
                <a:effectLst/>
                <a:latin typeface="Arial" pitchFamily="34" charset="0"/>
                <a:ea typeface="+mn-ea"/>
                <a:cs typeface="Arial" pitchFamily="34" charset="0"/>
              </a:rPr>
              <a:t>is the facilitator of the scrum team. He / she make sure that the scrum team is productive and progressive.</a:t>
            </a:r>
          </a:p>
          <a:p>
            <a:r>
              <a:rPr lang="en-US" sz="1000" b="1" i="0" kern="1200" dirty="0" smtClean="0">
                <a:solidFill>
                  <a:schemeClr val="tx1"/>
                </a:solidFill>
                <a:effectLst/>
                <a:latin typeface="Arial" pitchFamily="34" charset="0"/>
                <a:ea typeface="+mn-ea"/>
                <a:cs typeface="Arial" pitchFamily="34" charset="0"/>
              </a:rPr>
              <a:t>User Story: </a:t>
            </a:r>
            <a:r>
              <a:rPr lang="en-US" sz="1000" b="0" i="0" kern="1200" dirty="0" smtClean="0">
                <a:solidFill>
                  <a:schemeClr val="tx1"/>
                </a:solidFill>
                <a:effectLst/>
                <a:latin typeface="Arial" pitchFamily="34" charset="0"/>
                <a:ea typeface="+mn-ea"/>
                <a:cs typeface="Arial" pitchFamily="34" charset="0"/>
              </a:rPr>
              <a:t>User stories are nothing but the requirements or feature which has to be implemented. In scrum, we don’t have those huge requirements documents, rather the requirements are defined in a single paragraph</a:t>
            </a:r>
          </a:p>
          <a:p>
            <a:r>
              <a:rPr lang="en-US" sz="1000" b="1" i="0" kern="1200" dirty="0" smtClean="0">
                <a:solidFill>
                  <a:schemeClr val="tx1"/>
                </a:solidFill>
                <a:effectLst/>
                <a:latin typeface="Arial" pitchFamily="34" charset="0"/>
                <a:ea typeface="+mn-ea"/>
                <a:cs typeface="Arial" pitchFamily="34" charset="0"/>
              </a:rPr>
              <a:t>Product Backlog: </a:t>
            </a:r>
            <a:r>
              <a:rPr lang="en-US" sz="1000" b="0" i="0" kern="1200" dirty="0" smtClean="0">
                <a:solidFill>
                  <a:schemeClr val="tx1"/>
                </a:solidFill>
                <a:effectLst/>
                <a:latin typeface="Arial" pitchFamily="34" charset="0"/>
                <a:ea typeface="+mn-ea"/>
                <a:cs typeface="Arial" pitchFamily="34" charset="0"/>
              </a:rPr>
              <a:t>Product backlog is a kind of bucket: or source where all the user stories are kept. This is maintained by Product owner. Product backlog can be imagined as a wish list of the product owner who prioritizes it as per business needs.</a:t>
            </a:r>
          </a:p>
          <a:p>
            <a:r>
              <a:rPr lang="en-US" sz="1000" b="1" i="0" kern="1200" dirty="0" smtClean="0">
                <a:solidFill>
                  <a:schemeClr val="tx1"/>
                </a:solidFill>
                <a:effectLst/>
                <a:latin typeface="Arial" pitchFamily="34" charset="0"/>
                <a:ea typeface="+mn-ea"/>
                <a:cs typeface="Arial" pitchFamily="34" charset="0"/>
              </a:rPr>
              <a:t>Sprint Backlog: Based</a:t>
            </a:r>
            <a:r>
              <a:rPr lang="en-US" sz="1000" b="0" i="0" kern="1200" dirty="0" smtClean="0">
                <a:solidFill>
                  <a:schemeClr val="tx1"/>
                </a:solidFill>
                <a:effectLst/>
                <a:latin typeface="Arial" pitchFamily="34" charset="0"/>
                <a:ea typeface="+mn-ea"/>
                <a:cs typeface="Arial" pitchFamily="34" charset="0"/>
              </a:rPr>
              <a:t> on the priority, user stories are taken from the Product Backlog one at a time. The Scrum team brainstorms on it, determines the feasibility and decides on the stories to work on a particular sprint. The collective list of all the user stories which the scrum team works on a particular sprint is called s Sprint backlog.</a:t>
            </a:r>
          </a:p>
          <a:p>
            <a:r>
              <a:rPr lang="en-US" sz="1000" b="1" i="0" kern="1200" dirty="0" smtClean="0">
                <a:solidFill>
                  <a:schemeClr val="tx1"/>
                </a:solidFill>
                <a:effectLst/>
                <a:latin typeface="Arial" pitchFamily="34" charset="0"/>
                <a:ea typeface="+mn-ea"/>
                <a:cs typeface="Arial" pitchFamily="34" charset="0"/>
              </a:rPr>
              <a:t>Story Points: Story</a:t>
            </a:r>
            <a:r>
              <a:rPr lang="en-US" sz="1000" b="0" i="0" kern="1200" dirty="0" smtClean="0">
                <a:solidFill>
                  <a:schemeClr val="tx1"/>
                </a:solidFill>
                <a:effectLst/>
                <a:latin typeface="Arial" pitchFamily="34" charset="0"/>
                <a:ea typeface="+mn-ea"/>
                <a:cs typeface="Arial" pitchFamily="34" charset="0"/>
              </a:rPr>
              <a:t> points are quantitative indication of the complexity of a user story. Based on the story point, estimation and efforts for a story is determined. Story point is relative and is not absolute. </a:t>
            </a:r>
          </a:p>
          <a:p>
            <a:endParaRPr lang="en-US" sz="1000" b="0" i="0" kern="1200" dirty="0" smtClean="0">
              <a:solidFill>
                <a:schemeClr val="tx1"/>
              </a:solidFill>
              <a:effectLst/>
              <a:latin typeface="Arial" pitchFamily="34" charset="0"/>
              <a:ea typeface="+mn-ea"/>
              <a:cs typeface="Arial" pitchFamily="34" charset="0"/>
            </a:endParaRPr>
          </a:p>
        </p:txBody>
      </p:sp>
    </p:spTree>
    <p:extLst>
      <p:ext uri="{BB962C8B-B14F-4D97-AF65-F5344CB8AC3E}">
        <p14:creationId xmlns:p14="http://schemas.microsoft.com/office/powerpoint/2010/main" val="12998838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483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6460939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688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59564364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90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7602551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928"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964728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502883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738554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95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13159710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3/21/2017</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dirty="0"/>
          </a:p>
        </p:txBody>
      </p:sp>
    </p:spTree>
    <p:extLst>
      <p:ext uri="{BB962C8B-B14F-4D97-AF65-F5344CB8AC3E}">
        <p14:creationId xmlns:p14="http://schemas.microsoft.com/office/powerpoint/2010/main" val="3370229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0976"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390493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85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054096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2574869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334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131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02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976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6555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65990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3808"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136052492"/>
      </p:ext>
    </p:extLst>
  </p:cSld>
  <p:clrMap bg1="lt1" tx1="dk1" bg2="lt2" tx2="dk2" accent1="accent1" accent2="accent2" accent3="accent3" accent4="accent4" accent5="accent5" accent6="accent6" hlink="hlink" folHlink="folHlink"/>
  <p:sldLayoutIdLst>
    <p:sldLayoutId id="2147483694" r:id="rId1"/>
    <p:sldLayoutId id="2147483696"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12" r:id="rId14"/>
    <p:sldLayoutId id="2147483709" r:id="rId15"/>
    <p:sldLayoutId id="2147483711" r:id="rId16"/>
    <p:sldLayoutId id="2147483710" r:id="rId17"/>
  </p:sldLayoutIdLst>
  <p:timing>
    <p:tnLst>
      <p:par>
        <p:cTn id="1" dur="indefinite" restart="never" nodeType="tmRoot"/>
      </p:par>
    </p:tnLst>
  </p:timing>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ww.cleanri.com/post_agile-methodology-diagram_43651/"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www.cleanri.com/post_agile-methodology-diagram_43651/"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www.cleanri.com/post_agile-methodology-diagram_43651/"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3" Type="http://schemas.openxmlformats.org/officeDocument/2006/relationships/hyperlink" Target="http://www.linux-kvm.org/page/Main_Page" TargetMode="External"/><Relationship Id="rId18" Type="http://schemas.openxmlformats.org/officeDocument/2006/relationships/hyperlink" Target="http://www.oracle.com/technetwork/server-storage/solaris/containers-169727.html" TargetMode="External"/><Relationship Id="rId26" Type="http://schemas.openxmlformats.org/officeDocument/2006/relationships/hyperlink" Target="http://www.shrubbery.net/rancid/" TargetMode="External"/><Relationship Id="rId39" Type="http://schemas.openxmlformats.org/officeDocument/2006/relationships/hyperlink" Target="http://www.logentries.com/" TargetMode="External"/><Relationship Id="rId3" Type="http://schemas.openxmlformats.org/officeDocument/2006/relationships/hyperlink" Target="https://hipchat.com/" TargetMode="External"/><Relationship Id="rId21" Type="http://schemas.openxmlformats.org/officeDocument/2006/relationships/hyperlink" Target="http://docs.puppetlabs.com/mcollective/index.html" TargetMode="External"/><Relationship Id="rId34" Type="http://schemas.openxmlformats.org/officeDocument/2006/relationships/hyperlink" Target="https://www.varnish-cache.org/" TargetMode="External"/><Relationship Id="rId42" Type="http://schemas.openxmlformats.org/officeDocument/2006/relationships/hyperlink" Target="http://newrelic.com/" TargetMode="External"/><Relationship Id="rId47" Type="http://schemas.openxmlformats.org/officeDocument/2006/relationships/hyperlink" Target="http://www.cacti.net/" TargetMode="External"/><Relationship Id="rId7" Type="http://schemas.openxmlformats.org/officeDocument/2006/relationships/hyperlink" Target="http://aws.amazon.com/" TargetMode="External"/><Relationship Id="rId12" Type="http://schemas.openxmlformats.org/officeDocument/2006/relationships/hyperlink" Target="http://www.vmware.com/" TargetMode="External"/><Relationship Id="rId17" Type="http://schemas.openxmlformats.org/officeDocument/2006/relationships/hyperlink" Target="http://lxc.sourceforge.net/" TargetMode="External"/><Relationship Id="rId25" Type="http://schemas.openxmlformats.org/officeDocument/2006/relationships/hyperlink" Target="http://saltstack.com/community.html" TargetMode="External"/><Relationship Id="rId33" Type="http://schemas.openxmlformats.org/officeDocument/2006/relationships/hyperlink" Target="http://memcached.org/" TargetMode="External"/><Relationship Id="rId38" Type="http://schemas.openxmlformats.org/officeDocument/2006/relationships/hyperlink" Target="http://www.loggly.com/" TargetMode="External"/><Relationship Id="rId46" Type="http://schemas.openxmlformats.org/officeDocument/2006/relationships/hyperlink" Target="http://ganglia.info/" TargetMode="External"/><Relationship Id="rId2" Type="http://schemas.openxmlformats.org/officeDocument/2006/relationships/hyperlink" Target="https://slack.com/" TargetMode="External"/><Relationship Id="rId16" Type="http://schemas.openxmlformats.org/officeDocument/2006/relationships/hyperlink" Target="http://www.vagrantup.com/" TargetMode="External"/><Relationship Id="rId20" Type="http://schemas.openxmlformats.org/officeDocument/2006/relationships/hyperlink" Target="http://puppetlabs.com/" TargetMode="External"/><Relationship Id="rId29" Type="http://schemas.openxmlformats.org/officeDocument/2006/relationships/hyperlink" Target="https://travis-ci.org/" TargetMode="External"/><Relationship Id="rId41" Type="http://schemas.openxmlformats.org/officeDocument/2006/relationships/hyperlink" Target="http://www.sumologic.com/" TargetMode="External"/><Relationship Id="rId1" Type="http://schemas.openxmlformats.org/officeDocument/2006/relationships/slideLayout" Target="../slideLayouts/slideLayout2.xml"/><Relationship Id="rId6" Type="http://schemas.openxmlformats.org/officeDocument/2006/relationships/hyperlink" Target="https://asana.com/" TargetMode="External"/><Relationship Id="rId11" Type="http://schemas.openxmlformats.org/officeDocument/2006/relationships/hyperlink" Target="http://www.openstack.org/" TargetMode="External"/><Relationship Id="rId24" Type="http://schemas.openxmlformats.org/officeDocument/2006/relationships/hyperlink" Target="http://cfengine.com/" TargetMode="External"/><Relationship Id="rId32" Type="http://schemas.openxmlformats.org/officeDocument/2006/relationships/hyperlink" Target="http://www.rabbitmq.com/" TargetMode="External"/><Relationship Id="rId37" Type="http://schemas.openxmlformats.org/officeDocument/2006/relationships/hyperlink" Target="http://logstash.net/" TargetMode="External"/><Relationship Id="rId40" Type="http://schemas.openxmlformats.org/officeDocument/2006/relationships/hyperlink" Target="http://www.splunk.com/" TargetMode="External"/><Relationship Id="rId45" Type="http://schemas.openxmlformats.org/officeDocument/2006/relationships/hyperlink" Target="http://graphite.wikidot.com/" TargetMode="External"/><Relationship Id="rId5" Type="http://schemas.openxmlformats.org/officeDocument/2006/relationships/hyperlink" Target="https://trello.com/" TargetMode="External"/><Relationship Id="rId15" Type="http://schemas.openxmlformats.org/officeDocument/2006/relationships/hyperlink" Target="https://www.virtualbox.org/" TargetMode="External"/><Relationship Id="rId23" Type="http://schemas.openxmlformats.org/officeDocument/2006/relationships/hyperlink" Target="http://www.ansibleworks.com/" TargetMode="External"/><Relationship Id="rId28" Type="http://schemas.openxmlformats.org/officeDocument/2006/relationships/hyperlink" Target="https://circleci.com/" TargetMode="External"/><Relationship Id="rId36" Type="http://schemas.openxmlformats.org/officeDocument/2006/relationships/hyperlink" Target="https://papertrailapp.com/" TargetMode="External"/><Relationship Id="rId49" Type="http://schemas.openxmlformats.org/officeDocument/2006/relationships/hyperlink" Target="http://sensuapp.org/" TargetMode="External"/><Relationship Id="rId10" Type="http://schemas.openxmlformats.org/officeDocument/2006/relationships/hyperlink" Target="http://www.windowsazure.com/" TargetMode="External"/><Relationship Id="rId19" Type="http://schemas.openxmlformats.org/officeDocument/2006/relationships/hyperlink" Target="http://www.docker.io/" TargetMode="External"/><Relationship Id="rId31" Type="http://schemas.openxmlformats.org/officeDocument/2006/relationships/hyperlink" Target="http://activemq.apache.org/" TargetMode="External"/><Relationship Id="rId44" Type="http://schemas.openxmlformats.org/officeDocument/2006/relationships/hyperlink" Target="https://www.icinga.org/" TargetMode="External"/><Relationship Id="rId4" Type="http://schemas.openxmlformats.org/officeDocument/2006/relationships/hyperlink" Target="https://www.jostle.me/" TargetMode="External"/><Relationship Id="rId9" Type="http://schemas.openxmlformats.org/officeDocument/2006/relationships/hyperlink" Target="http://www.cloudfoundry.com/" TargetMode="External"/><Relationship Id="rId14" Type="http://schemas.openxmlformats.org/officeDocument/2006/relationships/hyperlink" Target="http://www.xenproject.org/" TargetMode="External"/><Relationship Id="rId22" Type="http://schemas.openxmlformats.org/officeDocument/2006/relationships/hyperlink" Target="http://www.opscode.com/chef/" TargetMode="External"/><Relationship Id="rId27" Type="http://schemas.openxmlformats.org/officeDocument/2006/relationships/hyperlink" Target="https://juju.ubuntu.com/" TargetMode="External"/><Relationship Id="rId30" Type="http://schemas.openxmlformats.org/officeDocument/2006/relationships/hyperlink" Target="http://launchdarkly.com/" TargetMode="External"/><Relationship Id="rId35" Type="http://schemas.openxmlformats.org/officeDocument/2006/relationships/hyperlink" Target="http://www.squid-cache.org/" TargetMode="External"/><Relationship Id="rId43" Type="http://schemas.openxmlformats.org/officeDocument/2006/relationships/hyperlink" Target="http://www.nagios.com/" TargetMode="External"/><Relationship Id="rId48" Type="http://schemas.openxmlformats.org/officeDocument/2006/relationships/hyperlink" Target="http://www.pagerduty.com/" TargetMode="External"/><Relationship Id="rId8" Type="http://schemas.openxmlformats.org/officeDocument/2006/relationships/hyperlink" Target="http://www.rackspace.com/"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www.packtpub.com/books/content/jenkins-20-impetus-devops-movement"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0" y="2959926"/>
            <a:ext cx="6156101" cy="1098157"/>
          </a:xfrm>
        </p:spPr>
        <p:txBody>
          <a:bodyPr>
            <a:normAutofit/>
          </a:bodyPr>
          <a:lstStyle/>
          <a:p>
            <a:r>
              <a:rPr lang="en-US" sz="3600" dirty="0" smtClean="0"/>
              <a:t>DevOps</a:t>
            </a:r>
            <a:endParaRPr lang="en-US" sz="3600" dirty="0"/>
          </a:p>
        </p:txBody>
      </p:sp>
      <p:sp>
        <p:nvSpPr>
          <p:cNvPr id="12" name="Subtitle 11"/>
          <p:cNvSpPr>
            <a:spLocks noGrp="1"/>
          </p:cNvSpPr>
          <p:nvPr>
            <p:ph type="subTitle" idx="1"/>
          </p:nvPr>
        </p:nvSpPr>
        <p:spPr>
          <a:xfrm>
            <a:off x="4349947" y="4923875"/>
            <a:ext cx="4652387" cy="874227"/>
          </a:xfrm>
        </p:spPr>
        <p:txBody>
          <a:bodyPr>
            <a:normAutofit/>
          </a:bodyPr>
          <a:lstStyle/>
          <a:p>
            <a:r>
              <a:rPr lang="en-US" sz="2000" b="0" dirty="0" smtClean="0"/>
              <a:t>Lesson 01:Introduction to DevOps</a:t>
            </a:r>
            <a:endParaRPr lang="en-US" sz="20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00" dirty="0"/>
              <a:t>1.2: Evolution of DevOps</a:t>
            </a:r>
            <a:r>
              <a:rPr lang="en-US" dirty="0"/>
              <a:t/>
            </a:r>
            <a:br>
              <a:rPr lang="en-US" dirty="0"/>
            </a:br>
            <a:r>
              <a:rPr lang="en-US" dirty="0"/>
              <a:t>DevOps</a:t>
            </a:r>
            <a:r>
              <a:rPr lang="en-US" dirty="0"/>
              <a:t> </a:t>
            </a:r>
            <a:r>
              <a:rPr lang="en-US" dirty="0" smtClean="0"/>
              <a:t>Movement</a:t>
            </a:r>
            <a:endParaRPr lang="en-US" dirty="0"/>
          </a:p>
        </p:txBody>
      </p:sp>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01053" y="1588169"/>
            <a:ext cx="8245642" cy="4620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20420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00" dirty="0" smtClean="0"/>
              <a:t>1.3: Agile Methodology</a:t>
            </a:r>
            <a:r>
              <a:rPr lang="en-US" dirty="0"/>
              <a:t/>
            </a:r>
            <a:br>
              <a:rPr lang="en-US" dirty="0"/>
            </a:br>
            <a:r>
              <a:rPr lang="en-US" dirty="0"/>
              <a:t>Agile Methodology</a:t>
            </a:r>
          </a:p>
        </p:txBody>
      </p:sp>
      <p:sp>
        <p:nvSpPr>
          <p:cNvPr id="3" name="Content Placeholder 2"/>
          <p:cNvSpPr>
            <a:spLocks noGrp="1"/>
          </p:cNvSpPr>
          <p:nvPr>
            <p:ph idx="1"/>
          </p:nvPr>
        </p:nvSpPr>
        <p:spPr/>
        <p:txBody>
          <a:bodyPr/>
          <a:lstStyle/>
          <a:p>
            <a:r>
              <a:rPr lang="en-US" b="1" dirty="0">
                <a:solidFill>
                  <a:srgbClr val="0070C0"/>
                </a:solidFill>
              </a:rPr>
              <a:t>Agile </a:t>
            </a:r>
            <a:r>
              <a:rPr lang="en-US" b="1" dirty="0" smtClean="0">
                <a:solidFill>
                  <a:srgbClr val="0070C0"/>
                </a:solidFill>
              </a:rPr>
              <a:t>Methodology</a:t>
            </a:r>
            <a:r>
              <a:rPr lang="en-US" dirty="0" smtClean="0"/>
              <a:t>: </a:t>
            </a:r>
            <a:r>
              <a:rPr lang="en-US" sz="2400" dirty="0">
                <a:solidFill>
                  <a:srgbClr val="040404"/>
                </a:solidFill>
                <a:latin typeface="Arial" pitchFamily="34" charset="0"/>
                <a:cs typeface="Arial" pitchFamily="34" charset="0"/>
              </a:rPr>
              <a:t>In the Agile approach, software is developed and released incrementally in the </a:t>
            </a:r>
            <a:r>
              <a:rPr lang="en-US" sz="2400" dirty="0" smtClean="0">
                <a:solidFill>
                  <a:srgbClr val="040404"/>
                </a:solidFill>
                <a:latin typeface="Arial" pitchFamily="34" charset="0"/>
                <a:cs typeface="Arial" pitchFamily="34" charset="0"/>
              </a:rPr>
              <a:t>iterations</a:t>
            </a:r>
          </a:p>
          <a:p>
            <a:r>
              <a:rPr lang="en-US" dirty="0" smtClean="0">
                <a:solidFill>
                  <a:srgbClr val="040404"/>
                </a:solidFill>
              </a:rPr>
              <a:t>This </a:t>
            </a:r>
            <a:r>
              <a:rPr lang="en-US" dirty="0">
                <a:solidFill>
                  <a:srgbClr val="040404"/>
                </a:solidFill>
              </a:rPr>
              <a:t>results in small incremental releases with each release building on previous </a:t>
            </a:r>
            <a:r>
              <a:rPr lang="en-US" dirty="0" smtClean="0">
                <a:solidFill>
                  <a:srgbClr val="040404"/>
                </a:solidFill>
              </a:rPr>
              <a:t>functionality</a:t>
            </a:r>
          </a:p>
          <a:p>
            <a:r>
              <a:rPr lang="en-US" dirty="0">
                <a:solidFill>
                  <a:schemeClr val="tx1"/>
                </a:solidFill>
              </a:rPr>
              <a:t> </a:t>
            </a:r>
            <a:r>
              <a:rPr lang="en-US" dirty="0">
                <a:solidFill>
                  <a:srgbClr val="040404"/>
                </a:solidFill>
              </a:rPr>
              <a:t>Each release is thoroughly </a:t>
            </a:r>
            <a:r>
              <a:rPr lang="en-US" b="1" dirty="0">
                <a:solidFill>
                  <a:schemeClr val="tx1">
                    <a:lumMod val="75000"/>
                    <a:lumOff val="25000"/>
                  </a:schemeClr>
                </a:solidFill>
              </a:rPr>
              <a:t>tested</a:t>
            </a:r>
            <a:r>
              <a:rPr lang="en-US" dirty="0">
                <a:solidFill>
                  <a:schemeClr val="tx1">
                    <a:lumMod val="75000"/>
                    <a:lumOff val="25000"/>
                  </a:schemeClr>
                </a:solidFill>
              </a:rPr>
              <a:t> </a:t>
            </a:r>
            <a:r>
              <a:rPr lang="en-US" dirty="0">
                <a:solidFill>
                  <a:srgbClr val="040404"/>
                </a:solidFill>
              </a:rPr>
              <a:t>to ensure </a:t>
            </a:r>
            <a:r>
              <a:rPr lang="en-US" b="1" dirty="0">
                <a:solidFill>
                  <a:schemeClr val="tx1">
                    <a:lumMod val="75000"/>
                    <a:lumOff val="25000"/>
                  </a:schemeClr>
                </a:solidFill>
              </a:rPr>
              <a:t>software quality </a:t>
            </a:r>
            <a:r>
              <a:rPr lang="en-US" dirty="0">
                <a:solidFill>
                  <a:schemeClr val="tx1"/>
                </a:solidFill>
              </a:rPr>
              <a:t>is </a:t>
            </a:r>
            <a:r>
              <a:rPr lang="en-US" dirty="0" smtClean="0">
                <a:solidFill>
                  <a:srgbClr val="040404"/>
                </a:solidFill>
              </a:rPr>
              <a:t>maintained</a:t>
            </a:r>
          </a:p>
          <a:p>
            <a:r>
              <a:rPr lang="en-US" dirty="0">
                <a:solidFill>
                  <a:srgbClr val="040404"/>
                </a:solidFill>
              </a:rPr>
              <a:t> It is used for time critical applications</a:t>
            </a:r>
            <a:endParaRPr lang="en-US" dirty="0" smtClean="0">
              <a:solidFill>
                <a:srgbClr val="040404"/>
              </a:solidFill>
            </a:endParaRPr>
          </a:p>
          <a:p>
            <a:pPr marL="0" indent="0">
              <a:buNone/>
            </a:pPr>
            <a:endParaRPr lang="en-US" dirty="0" smtClean="0"/>
          </a:p>
          <a:p>
            <a:endParaRPr lang="en-US" dirty="0"/>
          </a:p>
        </p:txBody>
      </p:sp>
    </p:spTree>
    <p:extLst>
      <p:ext uri="{BB962C8B-B14F-4D97-AF65-F5344CB8AC3E}">
        <p14:creationId xmlns:p14="http://schemas.microsoft.com/office/powerpoint/2010/main" val="39744783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00" dirty="0"/>
              <a:t>1.3: Agile Methodology</a:t>
            </a:r>
            <a:r>
              <a:rPr lang="en-US" dirty="0" smtClean="0"/>
              <a:t/>
            </a:r>
            <a:br>
              <a:rPr lang="en-US" dirty="0" smtClean="0"/>
            </a:br>
            <a:r>
              <a:rPr lang="en-US" dirty="0" smtClean="0"/>
              <a:t>Agile </a:t>
            </a:r>
            <a:r>
              <a:rPr lang="en-US" dirty="0"/>
              <a:t>Methodology</a:t>
            </a:r>
          </a:p>
        </p:txBody>
      </p:sp>
      <p:pic>
        <p:nvPicPr>
          <p:cNvPr id="28676" name="Picture 4" descr="C:\Users\zkulkarn\Downloads\Agile.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1796" y="1480850"/>
            <a:ext cx="7972038" cy="468346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38665" y="5762768"/>
            <a:ext cx="7196667" cy="646331"/>
          </a:xfrm>
          <a:prstGeom prst="rect">
            <a:avLst/>
          </a:prstGeom>
        </p:spPr>
        <p:txBody>
          <a:bodyPr wrap="square">
            <a:spAutoFit/>
          </a:bodyPr>
          <a:lstStyle/>
          <a:p>
            <a:r>
              <a:rPr lang="en-US" dirty="0">
                <a:hlinkClick r:id="rId4"/>
              </a:rPr>
              <a:t>http://www.cleanri.com/post_agile-methodology-diagram_43651</a:t>
            </a:r>
            <a:r>
              <a:rPr lang="en-US" dirty="0" smtClean="0">
                <a:hlinkClick r:id="rId4"/>
              </a:rPr>
              <a:t>/</a:t>
            </a:r>
            <a:endParaRPr lang="en-US" dirty="0" smtClean="0"/>
          </a:p>
          <a:p>
            <a:endParaRPr lang="en-US" dirty="0"/>
          </a:p>
        </p:txBody>
      </p:sp>
    </p:spTree>
    <p:extLst>
      <p:ext uri="{BB962C8B-B14F-4D97-AF65-F5344CB8AC3E}">
        <p14:creationId xmlns:p14="http://schemas.microsoft.com/office/powerpoint/2010/main" val="36512320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00" dirty="0"/>
              <a:t>1.3: Agile Methodology</a:t>
            </a:r>
            <a:r>
              <a:rPr lang="en-US" dirty="0"/>
              <a:t/>
            </a:r>
            <a:br>
              <a:rPr lang="en-US" dirty="0"/>
            </a:br>
            <a:r>
              <a:rPr lang="en-US" dirty="0" smtClean="0"/>
              <a:t>Agile </a:t>
            </a:r>
            <a:r>
              <a:rPr lang="en-US" dirty="0"/>
              <a:t>Methodology</a:t>
            </a:r>
          </a:p>
        </p:txBody>
      </p:sp>
      <p:pic>
        <p:nvPicPr>
          <p:cNvPr id="29698" name="Picture 2" descr="C:\Users\zkulkarn\Downloads\agile-software-development-methodology_43654.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91817" y="1153978"/>
            <a:ext cx="7355755" cy="476118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269994" y="5761331"/>
            <a:ext cx="7196667" cy="646331"/>
          </a:xfrm>
          <a:prstGeom prst="rect">
            <a:avLst/>
          </a:prstGeom>
        </p:spPr>
        <p:txBody>
          <a:bodyPr wrap="square">
            <a:spAutoFit/>
          </a:bodyPr>
          <a:lstStyle/>
          <a:p>
            <a:r>
              <a:rPr lang="en-US" dirty="0">
                <a:hlinkClick r:id="rId4"/>
              </a:rPr>
              <a:t>http://www.cleanri.com/post_agile-methodology-diagram_43651</a:t>
            </a:r>
            <a:r>
              <a:rPr lang="en-US" dirty="0" smtClean="0">
                <a:hlinkClick r:id="rId4"/>
              </a:rPr>
              <a:t>/</a:t>
            </a:r>
            <a:endParaRPr lang="en-US" dirty="0" smtClean="0"/>
          </a:p>
          <a:p>
            <a:endParaRPr lang="en-US" dirty="0"/>
          </a:p>
        </p:txBody>
      </p:sp>
    </p:spTree>
    <p:extLst>
      <p:ext uri="{BB962C8B-B14F-4D97-AF65-F5344CB8AC3E}">
        <p14:creationId xmlns:p14="http://schemas.microsoft.com/office/powerpoint/2010/main" val="36384144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00" dirty="0"/>
              <a:t>1.3: Agile Methodology</a:t>
            </a:r>
            <a:r>
              <a:rPr lang="en-US" dirty="0" smtClean="0"/>
              <a:t/>
            </a:r>
            <a:br>
              <a:rPr lang="en-US" dirty="0" smtClean="0"/>
            </a:br>
            <a:r>
              <a:rPr lang="en-US" dirty="0" smtClean="0"/>
              <a:t>Agile- Scrum Framework</a:t>
            </a:r>
            <a:endParaRPr lang="en-US" dirty="0"/>
          </a:p>
        </p:txBody>
      </p:sp>
      <p:pic>
        <p:nvPicPr>
          <p:cNvPr id="32770" name="Picture 2" descr="C:\Users\zkulkarn\Downloads\agile-scrum-process-diagram_43656.jp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428565" y="1548179"/>
            <a:ext cx="8268796" cy="46434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92660" y="5913730"/>
            <a:ext cx="7196667" cy="646331"/>
          </a:xfrm>
          <a:prstGeom prst="rect">
            <a:avLst/>
          </a:prstGeom>
        </p:spPr>
        <p:txBody>
          <a:bodyPr wrap="square">
            <a:spAutoFit/>
          </a:bodyPr>
          <a:lstStyle/>
          <a:p>
            <a:r>
              <a:rPr lang="en-US" dirty="0">
                <a:hlinkClick r:id="rId4"/>
              </a:rPr>
              <a:t>http://www.cleanri.com/post_agile-methodology-diagram_43651</a:t>
            </a:r>
            <a:r>
              <a:rPr lang="en-US" dirty="0" smtClean="0">
                <a:hlinkClick r:id="rId4"/>
              </a:rPr>
              <a:t>/</a:t>
            </a:r>
            <a:endParaRPr lang="en-US" dirty="0" smtClean="0"/>
          </a:p>
          <a:p>
            <a:endParaRPr lang="en-US" dirty="0"/>
          </a:p>
        </p:txBody>
      </p:sp>
    </p:spTree>
    <p:extLst>
      <p:ext uri="{BB962C8B-B14F-4D97-AF65-F5344CB8AC3E}">
        <p14:creationId xmlns:p14="http://schemas.microsoft.com/office/powerpoint/2010/main" val="46606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00" dirty="0"/>
              <a:t>1.3: Agile Methodology</a:t>
            </a:r>
            <a:r>
              <a:rPr lang="en-US" dirty="0"/>
              <a:t/>
            </a:r>
            <a:br>
              <a:rPr lang="en-US" dirty="0"/>
            </a:br>
            <a:r>
              <a:rPr lang="en-US" dirty="0"/>
              <a:t>Agile- Scrum Framework</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860684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00" dirty="0"/>
              <a:t>1.3: Agile Methodology</a:t>
            </a:r>
            <a:r>
              <a:rPr lang="en-US" dirty="0" smtClean="0"/>
              <a:t/>
            </a:r>
            <a:br>
              <a:rPr lang="en-US" dirty="0" smtClean="0"/>
            </a:br>
            <a:r>
              <a:rPr lang="en-US" dirty="0" smtClean="0"/>
              <a:t>Agile </a:t>
            </a:r>
            <a:r>
              <a:rPr lang="en-US" dirty="0"/>
              <a:t>Practices</a:t>
            </a:r>
          </a:p>
        </p:txBody>
      </p:sp>
      <p:pic>
        <p:nvPicPr>
          <p:cNvPr id="22531" name="Picture 3" descr="C:\Users\zkulkarn\Downloads\DevOps\z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443" y="1732547"/>
            <a:ext cx="6337886" cy="425115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298516" y="1540041"/>
            <a:ext cx="8845484" cy="4315327"/>
          </a:xfrm>
        </p:spPr>
        <p:txBody>
          <a:bodyPr/>
          <a:lstStyle/>
          <a:p>
            <a:r>
              <a:rPr lang="en-US" b="1" dirty="0"/>
              <a:t>Development</a:t>
            </a:r>
            <a:r>
              <a:rPr lang="en-US" dirty="0"/>
              <a:t> </a:t>
            </a:r>
            <a:r>
              <a:rPr lang="en-US" dirty="0" smtClean="0"/>
              <a:t>is Agile, what about Agility in </a:t>
            </a:r>
            <a:r>
              <a:rPr lang="en-US" b="1" dirty="0" smtClean="0"/>
              <a:t>Operations</a:t>
            </a:r>
            <a:r>
              <a:rPr lang="en-US" sz="5400" b="1" dirty="0" smtClean="0">
                <a:solidFill>
                  <a:srgbClr val="FF0000"/>
                </a:solidFill>
                <a:latin typeface="Berlin Sans FB Demi" panose="020E0802020502020306" pitchFamily="34" charset="0"/>
              </a:rPr>
              <a:t>?</a:t>
            </a:r>
            <a:endParaRPr lang="en-US" sz="5400" b="1" dirty="0">
              <a:solidFill>
                <a:srgbClr val="FF0000"/>
              </a:solidFill>
              <a:latin typeface="Berlin Sans FB Demi" panose="020E0802020502020306" pitchFamily="34" charset="0"/>
            </a:endParaRPr>
          </a:p>
          <a:p>
            <a:pPr marL="0" indent="0">
              <a:buNone/>
            </a:pPr>
            <a:endParaRPr lang="en-US" dirty="0"/>
          </a:p>
        </p:txBody>
      </p:sp>
    </p:spTree>
    <p:extLst>
      <p:ext uri="{BB962C8B-B14F-4D97-AF65-F5344CB8AC3E}">
        <p14:creationId xmlns:p14="http://schemas.microsoft.com/office/powerpoint/2010/main" val="12891793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00" dirty="0"/>
              <a:t>1.3: Agile Methodology</a:t>
            </a:r>
            <a:r>
              <a:rPr lang="en-US" dirty="0" smtClean="0"/>
              <a:t/>
            </a:r>
            <a:br>
              <a:rPr lang="en-US" dirty="0" smtClean="0"/>
            </a:br>
            <a:r>
              <a:rPr lang="en-US" dirty="0" smtClean="0"/>
              <a:t>Agile </a:t>
            </a:r>
            <a:r>
              <a:rPr lang="en-US" dirty="0"/>
              <a:t>Practices</a:t>
            </a:r>
          </a:p>
        </p:txBody>
      </p:sp>
      <p:pic>
        <p:nvPicPr>
          <p:cNvPr id="21506" name="Picture 2"/>
          <p:cNvPicPr>
            <a:picLocks noGrp="1" noChangeAspect="1" noChangeArrowheads="1"/>
          </p:cNvPicPr>
          <p:nvPr>
            <p:ph idx="1"/>
          </p:nvPr>
        </p:nvPicPr>
        <p:blipFill rotWithShape="1">
          <a:blip r:embed="rId3">
            <a:extLst>
              <a:ext uri="{BEBA8EAE-BF5A-486C-A8C5-ECC9F3942E4B}">
                <a14:imgProps xmlns:a14="http://schemas.microsoft.com/office/drawing/2010/main">
                  <a14:imgLayer r:embed="rId4">
                    <a14:imgEffect>
                      <a14:sharpenSoften amount="1000"/>
                    </a14:imgEffect>
                    <a14:imgEffect>
                      <a14:brightnessContrast bright="-12000" contrast="62000"/>
                    </a14:imgEffect>
                  </a14:imgLayer>
                </a14:imgProps>
              </a:ext>
              <a:ext uri="{28A0092B-C50C-407E-A947-70E740481C1C}">
                <a14:useLocalDpi xmlns:a14="http://schemas.microsoft.com/office/drawing/2010/main" val="0"/>
              </a:ext>
            </a:extLst>
          </a:blip>
          <a:srcRect t="962" b="962"/>
          <a:stretch/>
        </p:blipFill>
        <p:spPr bwMode="auto">
          <a:xfrm>
            <a:off x="640080" y="1463040"/>
            <a:ext cx="7540419" cy="4754880"/>
          </a:xfrm>
          <a:prstGeom prst="rect">
            <a:avLst/>
          </a:prstGeom>
          <a:solidFill>
            <a:schemeClr val="tx1">
              <a:lumMod val="90000"/>
              <a:lumOff val="10000"/>
            </a:schemeClr>
          </a:solidFill>
          <a:ln w="53975">
            <a:solidFill>
              <a:schemeClr val="tx1"/>
            </a:solidFill>
          </a:ln>
          <a:effectLst>
            <a:glow rad="127000">
              <a:schemeClr val="accent1">
                <a:alpha val="0"/>
              </a:schemeClr>
            </a:glow>
            <a:innerShdw blurRad="63500" dist="50800" dir="8100000">
              <a:prstClr val="black">
                <a:alpha val="50000"/>
              </a:prstClr>
            </a:innerShdw>
            <a:softEdge rad="0"/>
          </a:effectLst>
        </p:spPr>
      </p:pic>
    </p:spTree>
    <p:extLst>
      <p:ext uri="{BB962C8B-B14F-4D97-AF65-F5344CB8AC3E}">
        <p14:creationId xmlns:p14="http://schemas.microsoft.com/office/powerpoint/2010/main" val="2946101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1.4: Why DevOps</a:t>
            </a:r>
            <a:r>
              <a:rPr lang="en-US" dirty="0"/>
              <a:t/>
            </a:r>
            <a:br>
              <a:rPr lang="en-US" dirty="0"/>
            </a:br>
            <a:r>
              <a:rPr lang="en-US" dirty="0"/>
              <a:t>Evolution </a:t>
            </a:r>
            <a:r>
              <a:rPr lang="en-US" dirty="0" smtClean="0"/>
              <a:t>of Software Development</a:t>
            </a:r>
            <a:endParaRPr lang="en-US" dirty="0"/>
          </a:p>
        </p:txBody>
      </p:sp>
      <p:sp>
        <p:nvSpPr>
          <p:cNvPr id="3" name="Content Placeholder 2"/>
          <p:cNvSpPr>
            <a:spLocks noGrp="1"/>
          </p:cNvSpPr>
          <p:nvPr>
            <p:ph idx="1"/>
          </p:nvPr>
        </p:nvSpPr>
        <p:spPr/>
        <p:txBody>
          <a:bodyPr/>
          <a:lstStyle/>
          <a:p>
            <a:r>
              <a:rPr lang="en-US" dirty="0" smtClean="0"/>
              <a:t>DevOps </a:t>
            </a:r>
            <a:r>
              <a:rPr lang="en-US" dirty="0"/>
              <a:t>evolved from existing software development strategies/methodologies over the years in response to business </a:t>
            </a:r>
            <a:r>
              <a:rPr lang="en-US" dirty="0" smtClean="0"/>
              <a:t>needs</a:t>
            </a:r>
          </a:p>
          <a:p>
            <a:r>
              <a:rPr lang="en-US" dirty="0"/>
              <a:t> </a:t>
            </a:r>
            <a:r>
              <a:rPr lang="en-US" dirty="0" smtClean="0"/>
              <a:t>The</a:t>
            </a:r>
            <a:r>
              <a:rPr lang="en-US" dirty="0"/>
              <a:t> slow and cumbersome </a:t>
            </a:r>
            <a:r>
              <a:rPr lang="en-US" b="1" dirty="0">
                <a:solidFill>
                  <a:srgbClr val="040404"/>
                </a:solidFill>
              </a:rPr>
              <a:t>Waterfall</a:t>
            </a:r>
            <a:r>
              <a:rPr lang="en-US" dirty="0">
                <a:solidFill>
                  <a:srgbClr val="040404"/>
                </a:solidFill>
              </a:rPr>
              <a:t> </a:t>
            </a:r>
            <a:r>
              <a:rPr lang="en-US" dirty="0"/>
              <a:t>model evolved into </a:t>
            </a:r>
            <a:r>
              <a:rPr lang="en-US" b="1" dirty="0">
                <a:solidFill>
                  <a:srgbClr val="040404"/>
                </a:solidFill>
              </a:rPr>
              <a:t>Agile </a:t>
            </a:r>
            <a:endParaRPr lang="en-US" b="1" dirty="0" smtClean="0">
              <a:solidFill>
                <a:srgbClr val="040404"/>
              </a:solidFill>
            </a:endParaRPr>
          </a:p>
          <a:p>
            <a:r>
              <a:rPr lang="en-US" dirty="0" smtClean="0"/>
              <a:t>While </a:t>
            </a:r>
            <a:r>
              <a:rPr lang="en-US" dirty="0"/>
              <a:t>this Agile SCRUM approach brought agility to development, it was lost on Operations which did not come up to speed with Agile </a:t>
            </a:r>
            <a:r>
              <a:rPr lang="en-US" dirty="0" smtClean="0"/>
              <a:t>practices</a:t>
            </a:r>
          </a:p>
          <a:p>
            <a:r>
              <a:rPr lang="en-US" dirty="0" smtClean="0"/>
              <a:t>Lack </a:t>
            </a:r>
            <a:r>
              <a:rPr lang="en-US" dirty="0"/>
              <a:t>of collaboration between Developers and Operations Engineers still slowed down the development process and </a:t>
            </a:r>
            <a:r>
              <a:rPr lang="en-US" dirty="0" smtClean="0"/>
              <a:t>releases</a:t>
            </a:r>
          </a:p>
          <a:p>
            <a:r>
              <a:rPr lang="en-US" dirty="0">
                <a:solidFill>
                  <a:srgbClr val="040404"/>
                </a:solidFill>
              </a:rPr>
              <a:t> </a:t>
            </a:r>
            <a:r>
              <a:rPr lang="en-US" b="1" u="sng" dirty="0">
                <a:solidFill>
                  <a:srgbClr val="040404"/>
                </a:solidFill>
              </a:rPr>
              <a:t>DevOps </a:t>
            </a:r>
            <a:r>
              <a:rPr lang="en-US" b="1" u="sng" dirty="0" smtClean="0">
                <a:solidFill>
                  <a:srgbClr val="040404"/>
                </a:solidFill>
              </a:rPr>
              <a:t>methodology</a:t>
            </a:r>
            <a:r>
              <a:rPr lang="en-US" dirty="0">
                <a:solidFill>
                  <a:srgbClr val="040404"/>
                </a:solidFill>
              </a:rPr>
              <a:t> </a:t>
            </a:r>
            <a:r>
              <a:rPr lang="en-US" dirty="0"/>
              <a:t>was born out of this need for better collaboration and faster </a:t>
            </a:r>
            <a:r>
              <a:rPr lang="en-US" dirty="0" smtClean="0"/>
              <a:t>delivery</a:t>
            </a:r>
          </a:p>
          <a:p>
            <a:r>
              <a:rPr lang="en-US" dirty="0" smtClean="0"/>
              <a:t>DevOps </a:t>
            </a:r>
            <a:r>
              <a:rPr lang="en-US" dirty="0"/>
              <a:t>enables continuous software delivery with less complex problems to fix and faster resolution of </a:t>
            </a:r>
            <a:r>
              <a:rPr lang="en-US" dirty="0" smtClean="0"/>
              <a:t>problems</a:t>
            </a:r>
            <a:endParaRPr lang="en-US" dirty="0"/>
          </a:p>
        </p:txBody>
      </p:sp>
    </p:spTree>
    <p:extLst>
      <p:ext uri="{BB962C8B-B14F-4D97-AF65-F5344CB8AC3E}">
        <p14:creationId xmlns:p14="http://schemas.microsoft.com/office/powerpoint/2010/main" val="39041310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1.4: Why DevOps</a:t>
            </a:r>
            <a:r>
              <a:rPr lang="en-US" dirty="0"/>
              <a:t/>
            </a:r>
            <a:br>
              <a:rPr lang="en-US" dirty="0"/>
            </a:br>
            <a:r>
              <a:rPr lang="en-US" dirty="0"/>
              <a:t>Why DevOps</a:t>
            </a:r>
          </a:p>
        </p:txBody>
      </p:sp>
      <p:pic>
        <p:nvPicPr>
          <p:cNvPr id="34818" name="Picture 2" descr="C:\Users\zkulkarn\Downloads\WHyD.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01782" y="1579418"/>
            <a:ext cx="7825133" cy="3934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598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r>
              <a:rPr lang="en-US" dirty="0" smtClean="0"/>
              <a:t>Introduction to DevOps</a:t>
            </a:r>
          </a:p>
          <a:p>
            <a:pPr lvl="1"/>
            <a:r>
              <a:rPr lang="en-US" dirty="0" smtClean="0"/>
              <a:t>What is DevOps</a:t>
            </a:r>
          </a:p>
          <a:p>
            <a:pPr lvl="1"/>
            <a:r>
              <a:rPr lang="en-US" dirty="0" smtClean="0"/>
              <a:t>Evolution of DevOps</a:t>
            </a:r>
          </a:p>
          <a:p>
            <a:pPr lvl="1"/>
            <a:r>
              <a:rPr lang="en-US" dirty="0" smtClean="0"/>
              <a:t>Agile Methodology</a:t>
            </a:r>
          </a:p>
          <a:p>
            <a:pPr lvl="1"/>
            <a:r>
              <a:rPr lang="en-US" dirty="0" smtClean="0"/>
              <a:t>Why DevOps</a:t>
            </a:r>
          </a:p>
          <a:p>
            <a:pPr lvl="1"/>
            <a:r>
              <a:rPr lang="en-US" dirty="0"/>
              <a:t>Agile vs </a:t>
            </a:r>
            <a:r>
              <a:rPr lang="en-US" dirty="0" smtClean="0"/>
              <a:t>DevOps</a:t>
            </a:r>
          </a:p>
          <a:p>
            <a:pPr lvl="1"/>
            <a:r>
              <a:rPr lang="en-US" dirty="0" smtClean="0"/>
              <a:t>DevOps Principles</a:t>
            </a:r>
          </a:p>
          <a:p>
            <a:pPr lvl="1"/>
            <a:r>
              <a:rPr lang="en-US" dirty="0" smtClean="0"/>
              <a:t>DevOps Lifecycle</a:t>
            </a:r>
          </a:p>
          <a:p>
            <a:pPr lvl="1"/>
            <a:r>
              <a:rPr lang="en-US" dirty="0" smtClean="0"/>
              <a:t>DevOps Tools</a:t>
            </a:r>
          </a:p>
          <a:p>
            <a:pPr lvl="1"/>
            <a:r>
              <a:rPr lang="en-US" dirty="0" smtClean="0"/>
              <a:t>Benefits of DevOps</a:t>
            </a:r>
          </a:p>
          <a:p>
            <a:pPr lvl="1"/>
            <a:r>
              <a:rPr lang="en-US" dirty="0" smtClean="0"/>
              <a:t>Continuous Integration and Delivery pipeline</a:t>
            </a:r>
          </a:p>
          <a:p>
            <a:pPr lvl="1"/>
            <a:r>
              <a:rPr lang="en-US" dirty="0" smtClean="0"/>
              <a:t>Use-case walkthrough</a:t>
            </a:r>
          </a:p>
          <a:p>
            <a:pPr lvl="1"/>
            <a:endParaRPr lang="en-US" dirty="0" smtClean="0"/>
          </a:p>
          <a:p>
            <a:pPr marL="0" indent="0">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1.4: </a:t>
            </a:r>
            <a:r>
              <a:rPr lang="en-US" sz="1200" dirty="0"/>
              <a:t>Why DevOps</a:t>
            </a:r>
            <a:r>
              <a:rPr lang="en-US" dirty="0"/>
              <a:t/>
            </a:r>
            <a:br>
              <a:rPr lang="en-US" dirty="0"/>
            </a:br>
            <a:r>
              <a:rPr lang="en-US" dirty="0"/>
              <a:t>Why </a:t>
            </a:r>
            <a:r>
              <a:rPr lang="en-US" dirty="0" smtClean="0"/>
              <a:t>DevOps</a:t>
            </a:r>
            <a:endParaRPr lang="en-US" dirty="0"/>
          </a:p>
        </p:txBody>
      </p:sp>
      <p:sp>
        <p:nvSpPr>
          <p:cNvPr id="3" name="Content Placeholder 2"/>
          <p:cNvSpPr>
            <a:spLocks noGrp="1"/>
          </p:cNvSpPr>
          <p:nvPr>
            <p:ph idx="1"/>
          </p:nvPr>
        </p:nvSpPr>
        <p:spPr/>
        <p:txBody>
          <a:bodyPr/>
          <a:lstStyle/>
          <a:p>
            <a:r>
              <a:rPr lang="en-US" dirty="0" smtClean="0"/>
              <a:t>DevOps </a:t>
            </a:r>
            <a:r>
              <a:rPr lang="en-US" dirty="0"/>
              <a:t>takes care of the challenges faced by Development and </a:t>
            </a:r>
            <a:r>
              <a:rPr lang="en-US" dirty="0" smtClean="0"/>
              <a:t>Operations </a:t>
            </a:r>
          </a:p>
          <a:p>
            <a:r>
              <a:rPr lang="en-US" dirty="0" smtClean="0"/>
              <a:t>Below </a:t>
            </a:r>
            <a:r>
              <a:rPr lang="en-US" dirty="0"/>
              <a:t>table describes how DevOps addresses Dev </a:t>
            </a:r>
            <a:r>
              <a:rPr lang="en-US" dirty="0" smtClean="0"/>
              <a:t>Challenges</a:t>
            </a:r>
            <a:r>
              <a:rPr lang="en-US" dirty="0"/>
              <a:t> </a:t>
            </a:r>
            <a:endParaRPr lang="en-US" dirty="0" smtClean="0"/>
          </a:p>
          <a:p>
            <a:endParaRPr lang="en-US" dirty="0"/>
          </a:p>
        </p:txBody>
      </p:sp>
      <p:pic>
        <p:nvPicPr>
          <p:cNvPr id="4" name="Picture 2" descr="C:\Users\zkulkarn\Downloads\DevOps\Tab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86" y="2704562"/>
            <a:ext cx="7778839" cy="3554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131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1.4: </a:t>
            </a:r>
            <a:r>
              <a:rPr lang="en-US" sz="1200" dirty="0"/>
              <a:t>Why DevOps</a:t>
            </a:r>
            <a:r>
              <a:rPr lang="en-US" dirty="0"/>
              <a:t/>
            </a:r>
            <a:br>
              <a:rPr lang="en-US" dirty="0"/>
            </a:br>
            <a:r>
              <a:rPr lang="en-US" dirty="0"/>
              <a:t>Emergence </a:t>
            </a:r>
            <a:r>
              <a:rPr lang="en-US" dirty="0" smtClean="0"/>
              <a:t>of DevOps: Influence on DevOps</a:t>
            </a:r>
            <a:endParaRPr lang="en-US" dirty="0"/>
          </a:p>
        </p:txBody>
      </p:sp>
      <p:pic>
        <p:nvPicPr>
          <p:cNvPr id="2253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39762" y="1774031"/>
            <a:ext cx="8162925" cy="408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 y="5915025"/>
            <a:ext cx="3848100" cy="20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41225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1.5: Agile Vs DevOps</a:t>
            </a:r>
            <a:r>
              <a:rPr lang="en-US" dirty="0"/>
              <a:t/>
            </a:r>
            <a:br>
              <a:rPr lang="en-US" dirty="0"/>
            </a:br>
            <a:r>
              <a:rPr lang="en-US" dirty="0"/>
              <a:t>Agile </a:t>
            </a:r>
            <a:r>
              <a:rPr lang="en-US" dirty="0" smtClean="0"/>
              <a:t>Vs DevOps</a:t>
            </a:r>
            <a:endParaRPr lang="en-US" dirty="0"/>
          </a:p>
        </p:txBody>
      </p:sp>
      <p:pic>
        <p:nvPicPr>
          <p:cNvPr id="2355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20712" y="1468551"/>
            <a:ext cx="6677025" cy="369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811" y="5614987"/>
            <a:ext cx="638175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65156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1.5: </a:t>
            </a:r>
            <a:r>
              <a:rPr lang="en-US" sz="1200" dirty="0"/>
              <a:t>Agile Vs DevOps</a:t>
            </a:r>
            <a:r>
              <a:rPr lang="en-US" dirty="0"/>
              <a:t/>
            </a:r>
            <a:br>
              <a:rPr lang="en-US" dirty="0"/>
            </a:br>
            <a:r>
              <a:rPr lang="en-US" dirty="0"/>
              <a:t>Agile Vs DevOps</a:t>
            </a:r>
          </a:p>
        </p:txBody>
      </p:sp>
      <p:pic>
        <p:nvPicPr>
          <p:cNvPr id="2457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20737" y="1835944"/>
            <a:ext cx="6886575"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2153" y="5821817"/>
            <a:ext cx="638175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70964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1.6:DevOps Principles</a:t>
            </a:r>
            <a:r>
              <a:rPr lang="en-US" dirty="0"/>
              <a:t/>
            </a:r>
            <a:br>
              <a:rPr lang="en-US" dirty="0"/>
            </a:br>
            <a:r>
              <a:rPr lang="en-US" dirty="0"/>
              <a:t>DevOps </a:t>
            </a:r>
            <a:r>
              <a:rPr lang="en-US" dirty="0" smtClean="0"/>
              <a:t>Principles</a:t>
            </a:r>
            <a:endParaRPr lang="en-US" dirty="0"/>
          </a:p>
        </p:txBody>
      </p:sp>
      <p:pic>
        <p:nvPicPr>
          <p:cNvPr id="276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09448" y="1495425"/>
            <a:ext cx="7394028" cy="4643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54161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1.7: DevOps Life Cycle</a:t>
            </a:r>
            <a:r>
              <a:rPr lang="en-US" dirty="0"/>
              <a:t/>
            </a:r>
            <a:br>
              <a:rPr lang="en-US" dirty="0"/>
            </a:br>
            <a:r>
              <a:rPr lang="en-US" dirty="0" smtClean="0"/>
              <a:t>DevOps </a:t>
            </a:r>
            <a:r>
              <a:rPr lang="en-US" dirty="0"/>
              <a:t>Life </a:t>
            </a:r>
            <a:r>
              <a:rPr lang="en-US" dirty="0" smtClean="0"/>
              <a:t>Cycle- it’s all about “continuous”</a:t>
            </a:r>
            <a:endParaRPr lang="en-US" dirty="0"/>
          </a:p>
        </p:txBody>
      </p:sp>
      <p:sp>
        <p:nvSpPr>
          <p:cNvPr id="3" name="Content Placeholder 2"/>
          <p:cNvSpPr>
            <a:spLocks noGrp="1"/>
          </p:cNvSpPr>
          <p:nvPr>
            <p:ph idx="1"/>
          </p:nvPr>
        </p:nvSpPr>
        <p:spPr/>
        <p:txBody>
          <a:bodyPr/>
          <a:lstStyle/>
          <a:p>
            <a:r>
              <a:rPr lang="en-US" dirty="0" smtClean="0"/>
              <a:t>DevOps Life Cycle </a:t>
            </a:r>
            <a:r>
              <a:rPr lang="en-US" dirty="0"/>
              <a:t>can be broadly broken down into the below s</a:t>
            </a:r>
            <a:r>
              <a:rPr lang="en-US" dirty="0" smtClean="0"/>
              <a:t>tages:</a:t>
            </a:r>
          </a:p>
          <a:p>
            <a:pPr lvl="1">
              <a:buFont typeface="Arial" panose="020B0604020202020204" pitchFamily="34" charset="0"/>
              <a:buChar char="•"/>
            </a:pPr>
            <a:r>
              <a:rPr lang="en-US" b="1" dirty="0"/>
              <a:t>Continuous </a:t>
            </a:r>
            <a:r>
              <a:rPr lang="en-US" b="1" dirty="0" smtClean="0"/>
              <a:t>Development </a:t>
            </a:r>
            <a:r>
              <a:rPr lang="en-US" dirty="0" smtClean="0"/>
              <a:t>:In this stage of DevOps </a:t>
            </a:r>
            <a:r>
              <a:rPr lang="en-US" dirty="0"/>
              <a:t>life cycle </a:t>
            </a:r>
            <a:r>
              <a:rPr lang="en-US" dirty="0" smtClean="0"/>
              <a:t>the </a:t>
            </a:r>
            <a:r>
              <a:rPr lang="en-US" dirty="0"/>
              <a:t>Software is developed </a:t>
            </a:r>
            <a:r>
              <a:rPr lang="en-US" dirty="0" smtClean="0"/>
              <a:t>continuously</a:t>
            </a:r>
            <a:endParaRPr lang="en-US" dirty="0"/>
          </a:p>
          <a:p>
            <a:pPr lvl="1">
              <a:buFont typeface="Arial" panose="020B0604020202020204" pitchFamily="34" charset="0"/>
              <a:buChar char="•"/>
            </a:pPr>
            <a:r>
              <a:rPr lang="en-US" b="1" dirty="0" smtClean="0"/>
              <a:t>Continuous Integration</a:t>
            </a:r>
            <a:r>
              <a:rPr lang="en-US" dirty="0" smtClean="0"/>
              <a:t>: In </a:t>
            </a:r>
            <a:r>
              <a:rPr lang="en-US" dirty="0"/>
              <a:t>this stage the code supporting new functionality is integrated with the existing </a:t>
            </a:r>
            <a:r>
              <a:rPr lang="en-US" dirty="0" smtClean="0"/>
              <a:t>code</a:t>
            </a:r>
            <a:endParaRPr lang="en-US" dirty="0"/>
          </a:p>
          <a:p>
            <a:pPr lvl="1">
              <a:buFont typeface="Arial" panose="020B0604020202020204" pitchFamily="34" charset="0"/>
              <a:buChar char="•"/>
            </a:pPr>
            <a:r>
              <a:rPr lang="en-US" b="1" dirty="0"/>
              <a:t>Continuous Testing</a:t>
            </a:r>
            <a:r>
              <a:rPr lang="en-US" dirty="0"/>
              <a:t>: In this stage the developed software is continuously tested for </a:t>
            </a:r>
            <a:r>
              <a:rPr lang="en-US" dirty="0" smtClean="0"/>
              <a:t>bugs</a:t>
            </a:r>
            <a:endParaRPr lang="en-US" dirty="0"/>
          </a:p>
          <a:p>
            <a:pPr lvl="1">
              <a:buFont typeface="Arial" panose="020B0604020202020204" pitchFamily="34" charset="0"/>
              <a:buChar char="•"/>
            </a:pPr>
            <a:r>
              <a:rPr lang="en-US" b="1" dirty="0"/>
              <a:t>Continuous </a:t>
            </a:r>
            <a:r>
              <a:rPr lang="en-US" b="1" dirty="0" smtClean="0"/>
              <a:t>Monitoring</a:t>
            </a:r>
            <a:r>
              <a:rPr lang="en-US" dirty="0" smtClean="0"/>
              <a:t>: </a:t>
            </a:r>
            <a:r>
              <a:rPr lang="en-US" dirty="0"/>
              <a:t>This practice involves the participation of the Operations team who will monitor the user activity for bugs / any improper behavior of the system</a:t>
            </a:r>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608148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1.7: </a:t>
            </a:r>
            <a:r>
              <a:rPr lang="en-US" sz="1200" dirty="0"/>
              <a:t>DevOps Life Cycle</a:t>
            </a:r>
            <a:r>
              <a:rPr lang="en-US" dirty="0"/>
              <a:t/>
            </a:r>
            <a:br>
              <a:rPr lang="en-US" dirty="0"/>
            </a:br>
            <a:r>
              <a:rPr lang="en-US" dirty="0"/>
              <a:t>DevOps </a:t>
            </a:r>
            <a:r>
              <a:rPr lang="en-US" dirty="0" smtClean="0"/>
              <a:t>SDLC</a:t>
            </a:r>
            <a:endParaRPr lang="en-US" dirty="0"/>
          </a:p>
        </p:txBody>
      </p:sp>
      <p:sp>
        <p:nvSpPr>
          <p:cNvPr id="3" name="Content Placeholder 2"/>
          <p:cNvSpPr>
            <a:spLocks noGrp="1"/>
          </p:cNvSpPr>
          <p:nvPr>
            <p:ph idx="1"/>
          </p:nvPr>
        </p:nvSpPr>
        <p:spPr>
          <a:xfrm>
            <a:off x="0" y="1494766"/>
            <a:ext cx="8775290" cy="4643751"/>
          </a:xfrm>
        </p:spPr>
        <p:txBody>
          <a:bodyPr/>
          <a:lstStyle/>
          <a:p>
            <a:r>
              <a:rPr lang="en-US" dirty="0"/>
              <a:t>DevOps life cycle and Software Development stages depicted in the diagram below</a:t>
            </a:r>
            <a:r>
              <a:rPr lang="en-US" dirty="0" smtClean="0"/>
              <a:t>.</a:t>
            </a:r>
          </a:p>
          <a:p>
            <a:endParaRPr lang="en-US" dirty="0"/>
          </a:p>
          <a:p>
            <a:endParaRPr lang="en-US" dirty="0"/>
          </a:p>
          <a:p>
            <a:endParaRPr lang="en-US" dirty="0"/>
          </a:p>
        </p:txBody>
      </p:sp>
      <p:pic>
        <p:nvPicPr>
          <p:cNvPr id="23554" name="Picture 2" descr="C:\Users\zkulkarn\Downloads\De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983" y="2206487"/>
            <a:ext cx="8130208" cy="4075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553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1.8: </a:t>
            </a:r>
            <a:r>
              <a:rPr lang="en-US" sz="1200" dirty="0"/>
              <a:t>DevOps </a:t>
            </a:r>
            <a:r>
              <a:rPr lang="en-US" sz="1200" dirty="0" smtClean="0"/>
              <a:t>Tools</a:t>
            </a:r>
            <a:r>
              <a:rPr lang="en-US" dirty="0"/>
              <a:t/>
            </a:r>
            <a:br>
              <a:rPr lang="en-US" dirty="0"/>
            </a:br>
            <a:r>
              <a:rPr lang="en-US" dirty="0"/>
              <a:t>DevOps Tools</a:t>
            </a:r>
          </a:p>
        </p:txBody>
      </p:sp>
      <p:sp>
        <p:nvSpPr>
          <p:cNvPr id="3" name="Content Placeholder 2"/>
          <p:cNvSpPr>
            <a:spLocks noGrp="1"/>
          </p:cNvSpPr>
          <p:nvPr>
            <p:ph idx="1"/>
          </p:nvPr>
        </p:nvSpPr>
        <p:spPr/>
        <p:txBody>
          <a:bodyPr/>
          <a:lstStyle/>
          <a:p>
            <a:r>
              <a:rPr lang="en-US" dirty="0" smtClean="0"/>
              <a:t>The below </a:t>
            </a:r>
            <a:r>
              <a:rPr lang="en-US" dirty="0"/>
              <a:t>diagram </a:t>
            </a:r>
            <a:r>
              <a:rPr lang="en-US" dirty="0" smtClean="0"/>
              <a:t>shows which </a:t>
            </a:r>
            <a:r>
              <a:rPr lang="en-US" dirty="0"/>
              <a:t>tools can be used in which stage of the DevOps life cycle</a:t>
            </a:r>
            <a:r>
              <a:rPr lang="en-US" dirty="0" smtClean="0"/>
              <a:t>.</a:t>
            </a:r>
          </a:p>
          <a:p>
            <a:endParaRPr lang="en-US" dirty="0" smtClean="0"/>
          </a:p>
          <a:p>
            <a:endParaRPr lang="en-US" dirty="0" smtClean="0"/>
          </a:p>
          <a:p>
            <a:endParaRPr lang="en-US" dirty="0" smtClean="0"/>
          </a:p>
          <a:p>
            <a:endParaRPr lang="en-US" dirty="0"/>
          </a:p>
        </p:txBody>
      </p:sp>
      <p:pic>
        <p:nvPicPr>
          <p:cNvPr id="28674" name="Picture 2" descr="C:\Users\zkulkarn\Downloads\DevOps\MyImg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953" y="2460567"/>
            <a:ext cx="8067369" cy="3711632"/>
          </a:xfrm>
          <a:prstGeom prst="rect">
            <a:avLst/>
          </a:prstGeom>
          <a:noFill/>
          <a:ln w="25400">
            <a:solidFill>
              <a:schemeClr val="tx2">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9104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1.8: </a:t>
            </a:r>
            <a:r>
              <a:rPr lang="en-US" sz="1200" dirty="0"/>
              <a:t>DevOps Tools</a:t>
            </a:r>
            <a:r>
              <a:rPr lang="en-US" dirty="0"/>
              <a:t/>
            </a:r>
            <a:br>
              <a:rPr lang="en-US" dirty="0"/>
            </a:br>
            <a:r>
              <a:rPr lang="en-US" dirty="0"/>
              <a:t>Tools used in various stages of </a:t>
            </a:r>
            <a:r>
              <a:rPr lang="en-US" dirty="0" smtClean="0"/>
              <a:t>Project Lifecycle</a:t>
            </a:r>
            <a:endParaRPr lang="en-US" dirty="0"/>
          </a:p>
        </p:txBody>
      </p:sp>
      <p:pic>
        <p:nvPicPr>
          <p:cNvPr id="21506" name="Picture 2" descr="C:\Users\zkulkarn\Pictures\Untitled.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0040" y="1569720"/>
            <a:ext cx="8625840" cy="4602480"/>
          </a:xfrm>
          <a:prstGeom prst="rect">
            <a:avLst/>
          </a:prstGeom>
          <a:noFill/>
          <a:ln w="254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5328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1.8: </a:t>
            </a:r>
            <a:r>
              <a:rPr lang="en-US" sz="1200" dirty="0"/>
              <a:t>DevOps Tools</a:t>
            </a:r>
            <a:r>
              <a:rPr lang="en-US" dirty="0" smtClean="0"/>
              <a:t/>
            </a:r>
            <a:br>
              <a:rPr lang="en-US" dirty="0" smtClean="0"/>
            </a:br>
            <a:r>
              <a:rPr lang="en-US" dirty="0" smtClean="0"/>
              <a:t>Tools </a:t>
            </a:r>
            <a:r>
              <a:rPr lang="en-US" dirty="0"/>
              <a:t>used </a:t>
            </a:r>
            <a:r>
              <a:rPr lang="en-US" dirty="0" smtClean="0"/>
              <a:t>in various </a:t>
            </a:r>
            <a:r>
              <a:rPr lang="en-US" dirty="0"/>
              <a:t>stages of </a:t>
            </a:r>
            <a:r>
              <a:rPr lang="en-US" dirty="0" smtClean="0"/>
              <a:t>Project Lifecycle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981121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1.1: </a:t>
            </a:r>
            <a:r>
              <a:rPr lang="en-US" sz="1200" dirty="0" smtClean="0"/>
              <a:t>What is DevOps</a:t>
            </a:r>
            <a:br>
              <a:rPr lang="en-US" sz="1200" dirty="0" smtClean="0"/>
            </a:br>
            <a:r>
              <a:rPr lang="en-US" dirty="0" smtClean="0"/>
              <a:t>What </a:t>
            </a:r>
            <a:r>
              <a:rPr lang="en-US" dirty="0"/>
              <a:t>is DevOps</a:t>
            </a:r>
          </a:p>
        </p:txBody>
      </p:sp>
      <p:sp>
        <p:nvSpPr>
          <p:cNvPr id="3" name="Content Placeholder 2"/>
          <p:cNvSpPr>
            <a:spLocks noGrp="1"/>
          </p:cNvSpPr>
          <p:nvPr>
            <p:ph idx="1"/>
          </p:nvPr>
        </p:nvSpPr>
        <p:spPr/>
        <p:txBody>
          <a:bodyPr/>
          <a:lstStyle/>
          <a:p>
            <a:r>
              <a:rPr lang="en-US" dirty="0" smtClean="0"/>
              <a:t>DevOps </a:t>
            </a:r>
            <a:r>
              <a:rPr lang="en-US" dirty="0"/>
              <a:t>is a term used to refer to a set of practices that emphasize</a:t>
            </a:r>
          </a:p>
          <a:p>
            <a:pPr marL="0" indent="0">
              <a:buNone/>
            </a:pPr>
            <a:r>
              <a:rPr lang="en-US" dirty="0"/>
              <a:t> the collaboration and communication of both software developers </a:t>
            </a:r>
            <a:r>
              <a:rPr lang="en-US" dirty="0" smtClean="0"/>
              <a:t>and </a:t>
            </a:r>
            <a:r>
              <a:rPr lang="en-US" dirty="0"/>
              <a:t>information technology (IT) professionals while automating the process </a:t>
            </a:r>
            <a:r>
              <a:rPr lang="en-US" dirty="0" smtClean="0"/>
              <a:t>of </a:t>
            </a:r>
            <a:r>
              <a:rPr lang="en-US" dirty="0"/>
              <a:t>software delivery and infrastructure changes</a:t>
            </a:r>
            <a:r>
              <a:rPr lang="en-US" dirty="0" smtClean="0"/>
              <a:t>.</a:t>
            </a:r>
          </a:p>
          <a:p>
            <a:pPr marL="0" indent="0">
              <a:buNone/>
            </a:pPr>
            <a:r>
              <a:rPr lang="en-US" i="1" dirty="0">
                <a:solidFill>
                  <a:schemeClr val="tx1">
                    <a:lumMod val="75000"/>
                    <a:lumOff val="25000"/>
                  </a:schemeClr>
                </a:solidFill>
              </a:rPr>
              <a:t>It aims at establishing </a:t>
            </a:r>
            <a:r>
              <a:rPr lang="en-US" i="1" dirty="0" smtClean="0">
                <a:solidFill>
                  <a:schemeClr val="tx1">
                    <a:lumMod val="75000"/>
                    <a:lumOff val="25000"/>
                  </a:schemeClr>
                </a:solidFill>
              </a:rPr>
              <a:t>a </a:t>
            </a:r>
            <a:r>
              <a:rPr lang="en-US" i="1" dirty="0">
                <a:solidFill>
                  <a:schemeClr val="tx1">
                    <a:lumMod val="75000"/>
                    <a:lumOff val="25000"/>
                  </a:schemeClr>
                </a:solidFill>
              </a:rPr>
              <a:t>culture and environment where building, testing, and releasing software </a:t>
            </a:r>
            <a:r>
              <a:rPr lang="en-US" i="1" dirty="0" smtClean="0">
                <a:solidFill>
                  <a:schemeClr val="tx1">
                    <a:lumMod val="75000"/>
                    <a:lumOff val="25000"/>
                  </a:schemeClr>
                </a:solidFill>
              </a:rPr>
              <a:t>can </a:t>
            </a:r>
            <a:r>
              <a:rPr lang="en-US" i="1" dirty="0">
                <a:solidFill>
                  <a:schemeClr val="tx1">
                    <a:lumMod val="75000"/>
                    <a:lumOff val="25000"/>
                  </a:schemeClr>
                </a:solidFill>
              </a:rPr>
              <a:t>happen rapidly, frequently, and more reliably</a:t>
            </a:r>
          </a:p>
          <a:p>
            <a:endParaRPr lang="en-US" dirty="0"/>
          </a:p>
        </p:txBody>
      </p:sp>
      <p:pic>
        <p:nvPicPr>
          <p:cNvPr id="5" name="Picture 3" descr="C:\Users\zkulkarn\Downloads\DevOps\MyImg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6721" y="3919192"/>
            <a:ext cx="6259132" cy="2152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692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00" dirty="0" smtClean="0"/>
              <a:t>1.8: </a:t>
            </a:r>
            <a:r>
              <a:rPr lang="en-US" sz="1000" dirty="0"/>
              <a:t>DevOps Tools</a:t>
            </a:r>
            <a:r>
              <a:rPr lang="en-US" dirty="0"/>
              <a:t/>
            </a:r>
            <a:br>
              <a:rPr lang="en-US" dirty="0"/>
            </a:br>
            <a:r>
              <a:rPr lang="en-US" dirty="0"/>
              <a:t>DevOps Tools</a:t>
            </a:r>
          </a:p>
        </p:txBody>
      </p:sp>
      <p:sp>
        <p:nvSpPr>
          <p:cNvPr id="3" name="Content Placeholder 2"/>
          <p:cNvSpPr>
            <a:spLocks noGrp="1"/>
          </p:cNvSpPr>
          <p:nvPr>
            <p:ph idx="1"/>
          </p:nvPr>
        </p:nvSpPr>
        <p:spPr/>
        <p:txBody>
          <a:bodyPr/>
          <a:lstStyle/>
          <a:p>
            <a:r>
              <a:rPr lang="en-US" dirty="0"/>
              <a:t>Because DevOps is a cultural shift and collaboration (between development, operations and testing), there is no single "DevOps tool": it is rather a set (or "DevOps toolchain"),consisting of multiple tools.</a:t>
            </a:r>
          </a:p>
          <a:p>
            <a:r>
              <a:rPr lang="en-US" dirty="0" smtClean="0"/>
              <a:t> DevOps </a:t>
            </a:r>
            <a:r>
              <a:rPr lang="en-US" dirty="0"/>
              <a:t>is not about using one particular tool, it is about using the right combination of tools to accelerate development and mitigate risk.  This list captures some of emergent DevOps tools categorized by purpose:</a:t>
            </a:r>
          </a:p>
        </p:txBody>
      </p:sp>
    </p:spTree>
    <p:extLst>
      <p:ext uri="{BB962C8B-B14F-4D97-AF65-F5344CB8AC3E}">
        <p14:creationId xmlns:p14="http://schemas.microsoft.com/office/powerpoint/2010/main" val="41299328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00" dirty="0" smtClean="0"/>
              <a:t>1.8: </a:t>
            </a:r>
            <a:r>
              <a:rPr lang="en-US" sz="1000" dirty="0"/>
              <a:t>DevOps Tools</a:t>
            </a:r>
            <a:r>
              <a:rPr lang="en-US" dirty="0"/>
              <a:t/>
            </a:r>
            <a:br>
              <a:rPr lang="en-US" dirty="0"/>
            </a:br>
            <a:r>
              <a:rPr lang="en-US" dirty="0"/>
              <a:t>DevOps Tools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6199338"/>
              </p:ext>
            </p:extLst>
          </p:nvPr>
        </p:nvGraphicFramePr>
        <p:xfrm>
          <a:off x="761999" y="1417320"/>
          <a:ext cx="7818120" cy="4701327"/>
        </p:xfrm>
        <a:graphic>
          <a:graphicData uri="http://schemas.openxmlformats.org/drawingml/2006/table">
            <a:tbl>
              <a:tblPr/>
              <a:tblGrid>
                <a:gridCol w="3909060"/>
                <a:gridCol w="3909060"/>
              </a:tblGrid>
              <a:tr h="4701327">
                <a:tc>
                  <a:txBody>
                    <a:bodyPr/>
                    <a:lstStyle/>
                    <a:p>
                      <a:pPr>
                        <a:buFont typeface="Arial"/>
                        <a:buChar char="•"/>
                      </a:pPr>
                      <a:r>
                        <a:rPr lang="en-US" sz="1000" b="0" dirty="0">
                          <a:effectLst/>
                          <a:latin typeface="Georgia"/>
                        </a:rPr>
                        <a:t>Team and Task Coordination</a:t>
                      </a:r>
                    </a:p>
                    <a:p>
                      <a:pPr marL="742950" lvl="1" indent="-285750">
                        <a:buFont typeface="Arial"/>
                        <a:buChar char="•"/>
                      </a:pPr>
                      <a:r>
                        <a:rPr lang="en-US" sz="1000" b="0" u="none" strike="noStrike" dirty="0">
                          <a:solidFill>
                            <a:srgbClr val="0288D1"/>
                          </a:solidFill>
                          <a:effectLst/>
                          <a:latin typeface="Georgia"/>
                          <a:hlinkClick r:id="rId2"/>
                        </a:rPr>
                        <a:t>Slack</a:t>
                      </a:r>
                      <a:endParaRPr lang="en-US" sz="1000" b="0" dirty="0">
                        <a:effectLst/>
                        <a:latin typeface="Georgia"/>
                      </a:endParaRPr>
                    </a:p>
                    <a:p>
                      <a:pPr marL="742950" lvl="1" indent="-285750">
                        <a:buFont typeface="Arial"/>
                        <a:buChar char="•"/>
                      </a:pPr>
                      <a:r>
                        <a:rPr lang="en-US" sz="1000" b="0" u="none" strike="noStrike" dirty="0">
                          <a:solidFill>
                            <a:srgbClr val="0288D1"/>
                          </a:solidFill>
                          <a:effectLst/>
                          <a:latin typeface="Georgia"/>
                          <a:hlinkClick r:id="rId3"/>
                        </a:rPr>
                        <a:t>HipChat</a:t>
                      </a:r>
                      <a:endParaRPr lang="en-US" sz="1000" b="0" dirty="0">
                        <a:effectLst/>
                        <a:latin typeface="Georgia"/>
                      </a:endParaRPr>
                    </a:p>
                    <a:p>
                      <a:pPr marL="742950" lvl="1" indent="-285750">
                        <a:buFont typeface="Arial"/>
                        <a:buChar char="•"/>
                      </a:pPr>
                      <a:r>
                        <a:rPr lang="en-US" sz="1000" b="0" u="none" strike="noStrike" dirty="0">
                          <a:solidFill>
                            <a:srgbClr val="0288D1"/>
                          </a:solidFill>
                          <a:effectLst/>
                          <a:latin typeface="Georgia"/>
                          <a:hlinkClick r:id="rId4"/>
                        </a:rPr>
                        <a:t>Jostle</a:t>
                      </a:r>
                      <a:endParaRPr lang="en-US" sz="1000" b="0" dirty="0">
                        <a:effectLst/>
                        <a:latin typeface="Georgia"/>
                      </a:endParaRPr>
                    </a:p>
                    <a:p>
                      <a:pPr marL="742950" lvl="1" indent="-285750">
                        <a:buFont typeface="Arial"/>
                        <a:buChar char="•"/>
                      </a:pPr>
                      <a:r>
                        <a:rPr lang="en-US" sz="1000" b="0" u="none" strike="noStrike" dirty="0">
                          <a:solidFill>
                            <a:srgbClr val="0288D1"/>
                          </a:solidFill>
                          <a:effectLst/>
                          <a:latin typeface="Georgia"/>
                          <a:hlinkClick r:id="rId5"/>
                        </a:rPr>
                        <a:t>Trello</a:t>
                      </a:r>
                      <a:endParaRPr lang="en-US" sz="1000" b="0" dirty="0">
                        <a:effectLst/>
                        <a:latin typeface="Georgia"/>
                      </a:endParaRPr>
                    </a:p>
                    <a:p>
                      <a:pPr marL="742950" lvl="1" indent="-285750">
                        <a:buFont typeface="Arial"/>
                        <a:buChar char="•"/>
                      </a:pPr>
                      <a:r>
                        <a:rPr lang="en-US" sz="1000" b="0" u="none" strike="noStrike" dirty="0">
                          <a:solidFill>
                            <a:srgbClr val="0288D1"/>
                          </a:solidFill>
                          <a:effectLst/>
                          <a:latin typeface="Georgia"/>
                          <a:hlinkClick r:id="rId6"/>
                        </a:rPr>
                        <a:t>Asana</a:t>
                      </a:r>
                      <a:endParaRPr lang="en-US" sz="1000" b="0" dirty="0">
                        <a:effectLst/>
                        <a:latin typeface="Georgia"/>
                      </a:endParaRPr>
                    </a:p>
                    <a:p>
                      <a:pPr>
                        <a:buFont typeface="Arial"/>
                        <a:buChar char="•"/>
                      </a:pPr>
                      <a:r>
                        <a:rPr lang="en-US" sz="1000" b="0" dirty="0">
                          <a:effectLst/>
                          <a:latin typeface="Georgia"/>
                        </a:rPr>
                        <a:t>Infrastructure as a Service</a:t>
                      </a:r>
                    </a:p>
                    <a:p>
                      <a:pPr marL="742950" lvl="1" indent="-285750">
                        <a:buFont typeface="Arial"/>
                        <a:buChar char="•"/>
                      </a:pPr>
                      <a:r>
                        <a:rPr lang="en-US" sz="1000" b="0" u="none" strike="noStrike" dirty="0">
                          <a:solidFill>
                            <a:srgbClr val="0288D1"/>
                          </a:solidFill>
                          <a:effectLst/>
                          <a:latin typeface="Georgia"/>
                          <a:hlinkClick r:id="rId7"/>
                        </a:rPr>
                        <a:t>Amazon Web Services</a:t>
                      </a:r>
                      <a:endParaRPr lang="en-US" sz="1000" b="0" dirty="0">
                        <a:effectLst/>
                        <a:latin typeface="Georgia"/>
                      </a:endParaRPr>
                    </a:p>
                    <a:p>
                      <a:pPr marL="742950" lvl="1" indent="-285750">
                        <a:buFont typeface="Arial"/>
                        <a:buChar char="•"/>
                      </a:pPr>
                      <a:r>
                        <a:rPr lang="en-US" sz="1000" b="0" u="none" strike="noStrike" dirty="0">
                          <a:solidFill>
                            <a:srgbClr val="0288D1"/>
                          </a:solidFill>
                          <a:effectLst/>
                          <a:latin typeface="Georgia"/>
                          <a:hlinkClick r:id="rId8"/>
                        </a:rPr>
                        <a:t>Rackspace</a:t>
                      </a:r>
                      <a:endParaRPr lang="en-US" sz="1000" b="0" dirty="0">
                        <a:effectLst/>
                        <a:latin typeface="Georgia"/>
                      </a:endParaRPr>
                    </a:p>
                    <a:p>
                      <a:pPr marL="742950" lvl="1" indent="-285750">
                        <a:buFont typeface="Arial"/>
                        <a:buChar char="•"/>
                      </a:pPr>
                      <a:r>
                        <a:rPr lang="en-US" sz="1000" b="0" u="none" strike="noStrike" dirty="0">
                          <a:solidFill>
                            <a:srgbClr val="0288D1"/>
                          </a:solidFill>
                          <a:effectLst/>
                          <a:latin typeface="Georgia"/>
                          <a:hlinkClick r:id="rId9"/>
                        </a:rPr>
                        <a:t>Cloud Foundry</a:t>
                      </a:r>
                      <a:endParaRPr lang="en-US" sz="1000" b="0" dirty="0">
                        <a:effectLst/>
                        <a:latin typeface="Georgia"/>
                      </a:endParaRPr>
                    </a:p>
                    <a:p>
                      <a:pPr marL="742950" lvl="1" indent="-285750">
                        <a:buFont typeface="Arial"/>
                        <a:buChar char="•"/>
                      </a:pPr>
                      <a:r>
                        <a:rPr lang="en-US" sz="1000" b="0" u="none" strike="noStrike" dirty="0">
                          <a:solidFill>
                            <a:srgbClr val="0288D1"/>
                          </a:solidFill>
                          <a:effectLst/>
                          <a:latin typeface="Georgia"/>
                          <a:hlinkClick r:id="rId10"/>
                        </a:rPr>
                        <a:t>Azure</a:t>
                      </a:r>
                      <a:endParaRPr lang="en-US" sz="1000" b="0" dirty="0">
                        <a:effectLst/>
                        <a:latin typeface="Georgia"/>
                      </a:endParaRPr>
                    </a:p>
                    <a:p>
                      <a:pPr marL="742950" lvl="1" indent="-285750">
                        <a:buFont typeface="Arial"/>
                        <a:buChar char="•"/>
                      </a:pPr>
                      <a:r>
                        <a:rPr lang="en-US" sz="1000" b="0" u="none" strike="noStrike" dirty="0">
                          <a:solidFill>
                            <a:srgbClr val="0288D1"/>
                          </a:solidFill>
                          <a:effectLst/>
                          <a:latin typeface="Georgia"/>
                          <a:hlinkClick r:id="rId11"/>
                        </a:rPr>
                        <a:t>OpenStack</a:t>
                      </a:r>
                      <a:endParaRPr lang="en-US" sz="1000" b="0" dirty="0">
                        <a:effectLst/>
                        <a:latin typeface="Georgia"/>
                      </a:endParaRPr>
                    </a:p>
                    <a:p>
                      <a:pPr>
                        <a:buFont typeface="Arial"/>
                        <a:buChar char="•"/>
                      </a:pPr>
                      <a:r>
                        <a:rPr lang="en-US" sz="1000" b="0" dirty="0">
                          <a:effectLst/>
                          <a:latin typeface="Georgia"/>
                        </a:rPr>
                        <a:t>Virtualization Platforms</a:t>
                      </a:r>
                    </a:p>
                    <a:p>
                      <a:pPr marL="742950" lvl="1" indent="-285750">
                        <a:buFont typeface="Arial"/>
                        <a:buChar char="•"/>
                      </a:pPr>
                      <a:r>
                        <a:rPr lang="en-US" sz="1000" b="0" u="none" strike="noStrike" dirty="0">
                          <a:solidFill>
                            <a:srgbClr val="0288D1"/>
                          </a:solidFill>
                          <a:effectLst/>
                          <a:latin typeface="Georgia"/>
                          <a:hlinkClick r:id="rId12"/>
                        </a:rPr>
                        <a:t>VMware</a:t>
                      </a:r>
                      <a:endParaRPr lang="en-US" sz="1000" b="0" dirty="0">
                        <a:effectLst/>
                        <a:latin typeface="Georgia"/>
                      </a:endParaRPr>
                    </a:p>
                    <a:p>
                      <a:pPr marL="742950" lvl="1" indent="-285750">
                        <a:buFont typeface="Arial"/>
                        <a:buChar char="•"/>
                      </a:pPr>
                      <a:r>
                        <a:rPr lang="en-US" sz="1000" b="0" u="none" strike="noStrike" dirty="0">
                          <a:solidFill>
                            <a:srgbClr val="0288D1"/>
                          </a:solidFill>
                          <a:effectLst/>
                          <a:latin typeface="Georgia"/>
                          <a:hlinkClick r:id="rId13"/>
                        </a:rPr>
                        <a:t>KVM</a:t>
                      </a:r>
                      <a:endParaRPr lang="en-US" sz="1000" b="0" dirty="0">
                        <a:effectLst/>
                        <a:latin typeface="Georgia"/>
                      </a:endParaRPr>
                    </a:p>
                    <a:p>
                      <a:pPr marL="742950" lvl="1" indent="-285750">
                        <a:buFont typeface="Arial"/>
                        <a:buChar char="•"/>
                      </a:pPr>
                      <a:r>
                        <a:rPr lang="en-US" sz="1000" b="0" u="none" strike="noStrike" dirty="0">
                          <a:solidFill>
                            <a:srgbClr val="0288D1"/>
                          </a:solidFill>
                          <a:effectLst/>
                          <a:latin typeface="Georgia"/>
                          <a:hlinkClick r:id="rId14"/>
                        </a:rPr>
                        <a:t>Xen</a:t>
                      </a:r>
                      <a:endParaRPr lang="en-US" sz="1000" b="0" dirty="0">
                        <a:effectLst/>
                        <a:latin typeface="Georgia"/>
                      </a:endParaRPr>
                    </a:p>
                    <a:p>
                      <a:pPr marL="742950" lvl="1" indent="-285750">
                        <a:buFont typeface="Arial"/>
                        <a:buChar char="•"/>
                      </a:pPr>
                      <a:r>
                        <a:rPr lang="en-US" sz="1000" b="0" u="none" strike="noStrike" dirty="0">
                          <a:solidFill>
                            <a:srgbClr val="0288D1"/>
                          </a:solidFill>
                          <a:effectLst/>
                          <a:latin typeface="Georgia"/>
                          <a:hlinkClick r:id="rId15"/>
                        </a:rPr>
                        <a:t>VirtualBox</a:t>
                      </a:r>
                      <a:endParaRPr lang="en-US" sz="1000" b="0" dirty="0">
                        <a:effectLst/>
                        <a:latin typeface="Georgia"/>
                      </a:endParaRPr>
                    </a:p>
                    <a:p>
                      <a:pPr marL="742950" lvl="1" indent="-285750">
                        <a:buFont typeface="Arial"/>
                        <a:buChar char="•"/>
                      </a:pPr>
                      <a:r>
                        <a:rPr lang="en-US" sz="1000" b="0" u="none" strike="noStrike" dirty="0">
                          <a:solidFill>
                            <a:srgbClr val="0288D1"/>
                          </a:solidFill>
                          <a:effectLst/>
                          <a:latin typeface="Georgia"/>
                          <a:hlinkClick r:id="rId16"/>
                        </a:rPr>
                        <a:t>Vagrant</a:t>
                      </a:r>
                      <a:endParaRPr lang="en-US" sz="1000" b="0" dirty="0">
                        <a:effectLst/>
                        <a:latin typeface="Georgia"/>
                      </a:endParaRPr>
                    </a:p>
                    <a:p>
                      <a:pPr>
                        <a:buFont typeface="Arial"/>
                        <a:buChar char="•"/>
                      </a:pPr>
                      <a:r>
                        <a:rPr lang="en-US" sz="1000" b="0" dirty="0">
                          <a:effectLst/>
                          <a:latin typeface="Georgia"/>
                        </a:rPr>
                        <a:t>Containerization Tools</a:t>
                      </a:r>
                    </a:p>
                    <a:p>
                      <a:pPr marL="742950" lvl="1" indent="-285750">
                        <a:buFont typeface="Arial"/>
                        <a:buChar char="•"/>
                      </a:pPr>
                      <a:r>
                        <a:rPr lang="en-US" sz="1000" b="0" u="none" strike="noStrike" dirty="0">
                          <a:solidFill>
                            <a:srgbClr val="0288D1"/>
                          </a:solidFill>
                          <a:effectLst/>
                          <a:latin typeface="Georgia"/>
                          <a:hlinkClick r:id="rId17"/>
                        </a:rPr>
                        <a:t>LXC</a:t>
                      </a:r>
                      <a:endParaRPr lang="en-US" sz="1000" b="0" dirty="0">
                        <a:effectLst/>
                        <a:latin typeface="Georgia"/>
                      </a:endParaRPr>
                    </a:p>
                    <a:p>
                      <a:pPr marL="742950" lvl="1" indent="-285750">
                        <a:buFont typeface="Arial"/>
                        <a:buChar char="•"/>
                      </a:pPr>
                      <a:r>
                        <a:rPr lang="en-US" sz="1000" b="0" u="none" strike="noStrike" dirty="0">
                          <a:solidFill>
                            <a:srgbClr val="0288D1"/>
                          </a:solidFill>
                          <a:effectLst/>
                          <a:latin typeface="Georgia"/>
                          <a:hlinkClick r:id="rId18"/>
                        </a:rPr>
                        <a:t>Solaris Containers</a:t>
                      </a:r>
                      <a:endParaRPr lang="en-US" sz="1000" b="0" dirty="0">
                        <a:effectLst/>
                        <a:latin typeface="Georgia"/>
                      </a:endParaRPr>
                    </a:p>
                    <a:p>
                      <a:pPr marL="742950" lvl="1" indent="-285750">
                        <a:buFont typeface="Arial"/>
                        <a:buChar char="•"/>
                      </a:pPr>
                      <a:r>
                        <a:rPr lang="en-US" sz="1000" b="0" u="none" strike="noStrike" dirty="0">
                          <a:solidFill>
                            <a:srgbClr val="0288D1"/>
                          </a:solidFill>
                          <a:effectLst/>
                          <a:latin typeface="Georgia"/>
                          <a:hlinkClick r:id="rId19"/>
                        </a:rPr>
                        <a:t>Docker</a:t>
                      </a:r>
                      <a:endParaRPr lang="en-US" sz="1000" b="0" dirty="0">
                        <a:effectLst/>
                        <a:latin typeface="Georgia"/>
                      </a:endParaRPr>
                    </a:p>
                    <a:p>
                      <a:pPr>
                        <a:buFont typeface="Arial"/>
                        <a:buChar char="•"/>
                      </a:pPr>
                      <a:r>
                        <a:rPr lang="en-US" sz="1000" b="0" dirty="0">
                          <a:effectLst/>
                          <a:latin typeface="Georgia"/>
                        </a:rPr>
                        <a:t>Configuration Management</a:t>
                      </a:r>
                    </a:p>
                    <a:p>
                      <a:pPr marL="742950" lvl="1" indent="-285750">
                        <a:buFont typeface="Arial"/>
                        <a:buChar char="•"/>
                      </a:pPr>
                      <a:r>
                        <a:rPr lang="en-US" sz="1000" b="0" u="none" strike="noStrike" dirty="0">
                          <a:solidFill>
                            <a:srgbClr val="0288D1"/>
                          </a:solidFill>
                          <a:effectLst/>
                          <a:latin typeface="Georgia"/>
                          <a:hlinkClick r:id="rId20"/>
                        </a:rPr>
                        <a:t>Puppet</a:t>
                      </a:r>
                      <a:r>
                        <a:rPr lang="en-US" sz="1000" b="0" dirty="0">
                          <a:effectLst/>
                          <a:latin typeface="Georgia"/>
                        </a:rPr>
                        <a:t> / </a:t>
                      </a:r>
                      <a:r>
                        <a:rPr lang="en-US" sz="1000" b="0" u="none" strike="noStrike" dirty="0">
                          <a:solidFill>
                            <a:srgbClr val="0288D1"/>
                          </a:solidFill>
                          <a:effectLst/>
                          <a:latin typeface="Georgia"/>
                          <a:hlinkClick r:id="rId21"/>
                        </a:rPr>
                        <a:t>MCollective</a:t>
                      </a:r>
                      <a:endParaRPr lang="en-US" sz="1000" b="0" dirty="0">
                        <a:effectLst/>
                        <a:latin typeface="Georgia"/>
                      </a:endParaRPr>
                    </a:p>
                    <a:p>
                      <a:pPr marL="742950" lvl="1" indent="-285750">
                        <a:buFont typeface="Arial"/>
                        <a:buChar char="•"/>
                      </a:pPr>
                      <a:r>
                        <a:rPr lang="en-US" sz="1000" b="0" u="none" strike="noStrike" dirty="0">
                          <a:solidFill>
                            <a:srgbClr val="0288D1"/>
                          </a:solidFill>
                          <a:effectLst/>
                          <a:latin typeface="Georgia"/>
                          <a:hlinkClick r:id="rId22"/>
                        </a:rPr>
                        <a:t>Chef</a:t>
                      </a:r>
                      <a:endParaRPr lang="en-US" sz="1000" b="0" dirty="0">
                        <a:effectLst/>
                        <a:latin typeface="Georgia"/>
                      </a:endParaRPr>
                    </a:p>
                    <a:p>
                      <a:pPr marL="742950" lvl="1" indent="-285750">
                        <a:buFont typeface="Arial"/>
                        <a:buChar char="•"/>
                      </a:pPr>
                      <a:r>
                        <a:rPr lang="en-US" sz="1000" b="0" u="none" strike="noStrike" dirty="0">
                          <a:solidFill>
                            <a:srgbClr val="0288D1"/>
                          </a:solidFill>
                          <a:effectLst/>
                          <a:latin typeface="Georgia"/>
                          <a:hlinkClick r:id="rId23"/>
                        </a:rPr>
                        <a:t>Ansible</a:t>
                      </a:r>
                      <a:endParaRPr lang="en-US" sz="1000" b="0" dirty="0">
                        <a:effectLst/>
                        <a:latin typeface="Georgia"/>
                      </a:endParaRPr>
                    </a:p>
                    <a:p>
                      <a:pPr marL="742950" lvl="1" indent="-285750">
                        <a:buFont typeface="Arial"/>
                        <a:buChar char="•"/>
                      </a:pPr>
                      <a:r>
                        <a:rPr lang="en-US" sz="1000" b="0" u="none" strike="noStrike" dirty="0">
                          <a:solidFill>
                            <a:srgbClr val="0288D1"/>
                          </a:solidFill>
                          <a:effectLst/>
                          <a:latin typeface="Georgia"/>
                          <a:hlinkClick r:id="rId24"/>
                        </a:rPr>
                        <a:t>CFEngine</a:t>
                      </a:r>
                      <a:endParaRPr lang="en-US" sz="1000" b="0" dirty="0">
                        <a:effectLst/>
                        <a:latin typeface="Georgia"/>
                      </a:endParaRPr>
                    </a:p>
                    <a:p>
                      <a:pPr marL="742950" lvl="1" indent="-285750">
                        <a:buFont typeface="Arial"/>
                        <a:buChar char="•"/>
                      </a:pPr>
                      <a:r>
                        <a:rPr lang="en-US" sz="1000" b="0" u="none" strike="noStrike" dirty="0">
                          <a:solidFill>
                            <a:srgbClr val="0288D1"/>
                          </a:solidFill>
                          <a:effectLst/>
                          <a:latin typeface="Georgia"/>
                          <a:hlinkClick r:id="rId25"/>
                        </a:rPr>
                        <a:t>SaltStack</a:t>
                      </a:r>
                      <a:endParaRPr lang="en-US" sz="1000" b="0" dirty="0">
                        <a:effectLst/>
                        <a:latin typeface="Georgia"/>
                      </a:endParaRPr>
                    </a:p>
                    <a:p>
                      <a:pPr marL="742950" lvl="1" indent="-285750">
                        <a:buFont typeface="Arial"/>
                        <a:buChar char="•"/>
                      </a:pPr>
                      <a:r>
                        <a:rPr lang="en-US" sz="1000" b="0" u="none" strike="noStrike" dirty="0">
                          <a:solidFill>
                            <a:srgbClr val="0288D1"/>
                          </a:solidFill>
                          <a:effectLst/>
                          <a:latin typeface="Georgia"/>
                          <a:hlinkClick r:id="rId26"/>
                        </a:rPr>
                        <a:t>RANCID</a:t>
                      </a:r>
                      <a:endParaRPr lang="en-US" sz="1000" b="0" dirty="0">
                        <a:effectLst/>
                        <a:latin typeface="Georgia"/>
                      </a:endParaRPr>
                    </a:p>
                    <a:p>
                      <a:pPr marL="742950" lvl="1" indent="-285750">
                        <a:buFont typeface="Arial"/>
                        <a:buChar char="•"/>
                      </a:pPr>
                      <a:r>
                        <a:rPr lang="en-US" sz="1000" b="0" u="none" strike="noStrike" dirty="0">
                          <a:solidFill>
                            <a:srgbClr val="0288D1"/>
                          </a:solidFill>
                          <a:effectLst/>
                          <a:latin typeface="Georgia"/>
                          <a:hlinkClick r:id="rId27"/>
                        </a:rPr>
                        <a:t>Ubuntu Juju</a:t>
                      </a:r>
                      <a:endParaRPr lang="en-US" sz="1000" b="0" dirty="0">
                        <a:effectLst/>
                        <a:latin typeface="Georgia"/>
                      </a:endParaRPr>
                    </a:p>
                  </a:txBody>
                  <a:tcPr marL="53129" marR="53129" marT="26564" marB="265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c>
                  <a:txBody>
                    <a:bodyPr/>
                    <a:lstStyle/>
                    <a:p>
                      <a:pPr>
                        <a:buFont typeface="Arial"/>
                        <a:buChar char="•"/>
                      </a:pPr>
                      <a:r>
                        <a:rPr lang="en-US" sz="1000" b="0" dirty="0">
                          <a:effectLst/>
                          <a:latin typeface="Georgia"/>
                        </a:rPr>
                        <a:t>Continuous Integration, Delivery &amp; Release Management</a:t>
                      </a:r>
                    </a:p>
                    <a:p>
                      <a:pPr marL="742950" lvl="1" indent="-285750">
                        <a:buFont typeface="Arial"/>
                        <a:buChar char="•"/>
                      </a:pPr>
                      <a:r>
                        <a:rPr lang="en-US" sz="1000" b="0" u="none" strike="noStrike" dirty="0">
                          <a:solidFill>
                            <a:srgbClr val="0288D1"/>
                          </a:solidFill>
                          <a:effectLst/>
                          <a:latin typeface="Georgia"/>
                          <a:hlinkClick r:id="rId28"/>
                        </a:rPr>
                        <a:t>CircleCI</a:t>
                      </a:r>
                      <a:endParaRPr lang="en-US" sz="1000" b="0" dirty="0">
                        <a:effectLst/>
                        <a:latin typeface="Georgia"/>
                      </a:endParaRPr>
                    </a:p>
                    <a:p>
                      <a:pPr marL="742950" lvl="1" indent="-285750">
                        <a:buFont typeface="Arial"/>
                        <a:buChar char="•"/>
                      </a:pPr>
                      <a:r>
                        <a:rPr lang="en-US" sz="1000" b="0" u="none" strike="noStrike" dirty="0">
                          <a:solidFill>
                            <a:srgbClr val="0288D1"/>
                          </a:solidFill>
                          <a:effectLst/>
                          <a:latin typeface="Georgia"/>
                          <a:hlinkClick r:id="rId29"/>
                        </a:rPr>
                        <a:t>TravisCI</a:t>
                      </a:r>
                      <a:endParaRPr lang="en-US" sz="1000" b="0" dirty="0">
                        <a:effectLst/>
                        <a:latin typeface="Georgia"/>
                      </a:endParaRPr>
                    </a:p>
                    <a:p>
                      <a:pPr marL="742950" lvl="1" indent="-285750">
                        <a:buFont typeface="Arial"/>
                        <a:buChar char="•"/>
                      </a:pPr>
                      <a:r>
                        <a:rPr lang="en-US" sz="1000" b="0" u="none" strike="noStrike" dirty="0">
                          <a:solidFill>
                            <a:srgbClr val="0288D1"/>
                          </a:solidFill>
                          <a:effectLst/>
                          <a:latin typeface="Georgia"/>
                          <a:hlinkClick r:id="rId30"/>
                        </a:rPr>
                        <a:t>LaunchDarkly</a:t>
                      </a:r>
                      <a:endParaRPr lang="en-US" sz="1000" b="0" dirty="0">
                        <a:effectLst/>
                        <a:latin typeface="Georgia"/>
                      </a:endParaRPr>
                    </a:p>
                    <a:p>
                      <a:pPr>
                        <a:buFont typeface="Arial"/>
                        <a:buChar char="•"/>
                      </a:pPr>
                      <a:r>
                        <a:rPr lang="en-US" sz="1000" b="0" dirty="0">
                          <a:effectLst/>
                          <a:latin typeface="Georgia"/>
                        </a:rPr>
                        <a:t>Queues and Caches</a:t>
                      </a:r>
                    </a:p>
                    <a:p>
                      <a:pPr marL="742950" lvl="1" indent="-285750">
                        <a:buFont typeface="Arial"/>
                        <a:buChar char="•"/>
                      </a:pPr>
                      <a:r>
                        <a:rPr lang="en-US" sz="1000" b="0" u="none" strike="noStrike" dirty="0">
                          <a:solidFill>
                            <a:srgbClr val="0288D1"/>
                          </a:solidFill>
                          <a:effectLst/>
                          <a:latin typeface="Georgia"/>
                          <a:hlinkClick r:id="rId31"/>
                        </a:rPr>
                        <a:t>ActiveMQ</a:t>
                      </a:r>
                      <a:endParaRPr lang="en-US" sz="1000" b="0" dirty="0">
                        <a:effectLst/>
                        <a:latin typeface="Georgia"/>
                      </a:endParaRPr>
                    </a:p>
                    <a:p>
                      <a:pPr marL="742950" lvl="1" indent="-285750">
                        <a:buFont typeface="Arial"/>
                        <a:buChar char="•"/>
                      </a:pPr>
                      <a:r>
                        <a:rPr lang="en-US" sz="1000" b="0" u="none" strike="noStrike" dirty="0">
                          <a:solidFill>
                            <a:srgbClr val="0288D1"/>
                          </a:solidFill>
                          <a:effectLst/>
                          <a:latin typeface="Georgia"/>
                          <a:hlinkClick r:id="rId32"/>
                        </a:rPr>
                        <a:t>RabbitMQ</a:t>
                      </a:r>
                      <a:endParaRPr lang="en-US" sz="1000" b="0" dirty="0">
                        <a:effectLst/>
                        <a:latin typeface="Georgia"/>
                      </a:endParaRPr>
                    </a:p>
                    <a:p>
                      <a:pPr marL="742950" lvl="1" indent="-285750">
                        <a:buFont typeface="Arial"/>
                        <a:buChar char="•"/>
                      </a:pPr>
                      <a:r>
                        <a:rPr lang="en-US" sz="1000" b="0" u="none" strike="noStrike" dirty="0">
                          <a:solidFill>
                            <a:srgbClr val="0288D1"/>
                          </a:solidFill>
                          <a:effectLst/>
                          <a:latin typeface="Georgia"/>
                          <a:hlinkClick r:id="rId33"/>
                        </a:rPr>
                        <a:t>memcache</a:t>
                      </a:r>
                      <a:endParaRPr lang="en-US" sz="1000" b="0" dirty="0">
                        <a:effectLst/>
                        <a:latin typeface="Georgia"/>
                      </a:endParaRPr>
                    </a:p>
                    <a:p>
                      <a:pPr marL="742950" lvl="1" indent="-285750">
                        <a:buFont typeface="Arial"/>
                        <a:buChar char="•"/>
                      </a:pPr>
                      <a:r>
                        <a:rPr lang="en-US" sz="1000" b="0" u="none" strike="noStrike" dirty="0">
                          <a:solidFill>
                            <a:srgbClr val="0288D1"/>
                          </a:solidFill>
                          <a:effectLst/>
                          <a:latin typeface="Georgia"/>
                          <a:hlinkClick r:id="rId34"/>
                        </a:rPr>
                        <a:t>varnish</a:t>
                      </a:r>
                      <a:endParaRPr lang="en-US" sz="1000" b="0" dirty="0">
                        <a:effectLst/>
                        <a:latin typeface="Georgia"/>
                      </a:endParaRPr>
                    </a:p>
                    <a:p>
                      <a:pPr marL="742950" lvl="1" indent="-285750">
                        <a:buFont typeface="Arial"/>
                        <a:buChar char="•"/>
                      </a:pPr>
                      <a:r>
                        <a:rPr lang="en-US" sz="1000" b="0" u="none" strike="noStrike" dirty="0">
                          <a:solidFill>
                            <a:srgbClr val="0288D1"/>
                          </a:solidFill>
                          <a:effectLst/>
                          <a:latin typeface="Georgia"/>
                          <a:hlinkClick r:id="rId35"/>
                        </a:rPr>
                        <a:t>Squid</a:t>
                      </a:r>
                      <a:endParaRPr lang="en-US" sz="1000" b="0" dirty="0">
                        <a:effectLst/>
                        <a:latin typeface="Georgia"/>
                      </a:endParaRPr>
                    </a:p>
                    <a:p>
                      <a:pPr>
                        <a:buFont typeface="Arial"/>
                        <a:buChar char="•"/>
                      </a:pPr>
                      <a:r>
                        <a:rPr lang="en-US" sz="1000" b="0" dirty="0">
                          <a:effectLst/>
                          <a:latin typeface="Georgia"/>
                        </a:rPr>
                        <a:t>Logging</a:t>
                      </a:r>
                    </a:p>
                    <a:p>
                      <a:pPr marL="742950" lvl="1" indent="-285750">
                        <a:buFont typeface="Arial"/>
                        <a:buChar char="•"/>
                      </a:pPr>
                      <a:r>
                        <a:rPr lang="en-US" sz="1000" b="0" u="none" strike="noStrike" dirty="0">
                          <a:solidFill>
                            <a:srgbClr val="0288D1"/>
                          </a:solidFill>
                          <a:effectLst/>
                          <a:latin typeface="Georgia"/>
                          <a:hlinkClick r:id="rId36"/>
                        </a:rPr>
                        <a:t>PaperTrail</a:t>
                      </a:r>
                      <a:endParaRPr lang="en-US" sz="1000" b="0" dirty="0">
                        <a:effectLst/>
                        <a:latin typeface="Georgia"/>
                      </a:endParaRPr>
                    </a:p>
                    <a:p>
                      <a:pPr marL="742950" lvl="1" indent="-285750">
                        <a:buFont typeface="Arial"/>
                        <a:buChar char="•"/>
                      </a:pPr>
                      <a:r>
                        <a:rPr lang="en-US" sz="1000" b="0" u="none" strike="noStrike" dirty="0">
                          <a:solidFill>
                            <a:srgbClr val="0288D1"/>
                          </a:solidFill>
                          <a:effectLst/>
                          <a:latin typeface="Georgia"/>
                          <a:hlinkClick r:id="rId37"/>
                        </a:rPr>
                        <a:t>Logstash</a:t>
                      </a:r>
                      <a:endParaRPr lang="en-US" sz="1000" b="0" dirty="0">
                        <a:effectLst/>
                        <a:latin typeface="Georgia"/>
                      </a:endParaRPr>
                    </a:p>
                    <a:p>
                      <a:pPr marL="742950" lvl="1" indent="-285750">
                        <a:buFont typeface="Arial"/>
                        <a:buChar char="•"/>
                      </a:pPr>
                      <a:r>
                        <a:rPr lang="en-US" sz="1000" b="0" u="none" strike="noStrike" dirty="0">
                          <a:solidFill>
                            <a:srgbClr val="0288D1"/>
                          </a:solidFill>
                          <a:effectLst/>
                          <a:latin typeface="Georgia"/>
                          <a:hlinkClick r:id="rId38"/>
                        </a:rPr>
                        <a:t>Loggly</a:t>
                      </a:r>
                      <a:endParaRPr lang="en-US" sz="1000" b="0" dirty="0">
                        <a:effectLst/>
                        <a:latin typeface="Georgia"/>
                      </a:endParaRPr>
                    </a:p>
                    <a:p>
                      <a:pPr marL="742950" lvl="1" indent="-285750">
                        <a:buFont typeface="Arial"/>
                        <a:buChar char="•"/>
                      </a:pPr>
                      <a:r>
                        <a:rPr lang="en-US" sz="1000" b="0" u="none" strike="noStrike" dirty="0">
                          <a:solidFill>
                            <a:srgbClr val="0288D1"/>
                          </a:solidFill>
                          <a:effectLst/>
                          <a:latin typeface="Georgia"/>
                          <a:hlinkClick r:id="rId39"/>
                        </a:rPr>
                        <a:t>Logentries</a:t>
                      </a:r>
                      <a:endParaRPr lang="en-US" sz="1000" b="0" dirty="0">
                        <a:effectLst/>
                        <a:latin typeface="Georgia"/>
                      </a:endParaRPr>
                    </a:p>
                    <a:p>
                      <a:pPr marL="742950" lvl="1" indent="-285750">
                        <a:buFont typeface="Arial"/>
                        <a:buChar char="•"/>
                      </a:pPr>
                      <a:r>
                        <a:rPr lang="en-US" sz="1000" b="0" u="none" strike="noStrike" dirty="0">
                          <a:solidFill>
                            <a:srgbClr val="0288D1"/>
                          </a:solidFill>
                          <a:effectLst/>
                          <a:latin typeface="Georgia"/>
                          <a:hlinkClick r:id="rId40"/>
                        </a:rPr>
                        <a:t>Splunk</a:t>
                      </a:r>
                      <a:endParaRPr lang="en-US" sz="1000" b="0" dirty="0">
                        <a:effectLst/>
                        <a:latin typeface="Georgia"/>
                      </a:endParaRPr>
                    </a:p>
                    <a:p>
                      <a:pPr marL="742950" lvl="1" indent="-285750">
                        <a:buFont typeface="Arial"/>
                        <a:buChar char="•"/>
                      </a:pPr>
                      <a:r>
                        <a:rPr lang="en-US" sz="1000" b="0" u="none" strike="noStrike" dirty="0">
                          <a:solidFill>
                            <a:srgbClr val="0288D1"/>
                          </a:solidFill>
                          <a:effectLst/>
                          <a:latin typeface="Georgia"/>
                          <a:hlinkClick r:id="rId41"/>
                        </a:rPr>
                        <a:t>SumoLogic</a:t>
                      </a:r>
                      <a:endParaRPr lang="en-US" sz="1000" b="0" dirty="0">
                        <a:effectLst/>
                        <a:latin typeface="Georgia"/>
                      </a:endParaRPr>
                    </a:p>
                    <a:p>
                      <a:pPr>
                        <a:buFont typeface="Arial"/>
                        <a:buChar char="•"/>
                      </a:pPr>
                      <a:r>
                        <a:rPr lang="en-US" sz="1000" b="0" dirty="0">
                          <a:effectLst/>
                          <a:latin typeface="Georgia"/>
                        </a:rPr>
                        <a:t>Monitoring, Alerting, and Trending</a:t>
                      </a:r>
                    </a:p>
                    <a:p>
                      <a:pPr marL="742950" lvl="1" indent="-285750">
                        <a:buFont typeface="Arial"/>
                        <a:buChar char="•"/>
                      </a:pPr>
                      <a:r>
                        <a:rPr lang="en-US" sz="1000" b="0" u="none" strike="noStrike" dirty="0">
                          <a:solidFill>
                            <a:srgbClr val="0288D1"/>
                          </a:solidFill>
                          <a:effectLst/>
                          <a:latin typeface="Georgia"/>
                          <a:hlinkClick r:id="rId42"/>
                        </a:rPr>
                        <a:t>New Relic</a:t>
                      </a:r>
                      <a:endParaRPr lang="en-US" sz="1000" b="0" dirty="0">
                        <a:effectLst/>
                        <a:latin typeface="Georgia"/>
                      </a:endParaRPr>
                    </a:p>
                    <a:p>
                      <a:pPr marL="742950" lvl="1" indent="-285750">
                        <a:buFont typeface="Arial"/>
                        <a:buChar char="•"/>
                      </a:pPr>
                      <a:r>
                        <a:rPr lang="en-US" sz="1000" b="0" u="none" strike="noStrike" dirty="0">
                          <a:solidFill>
                            <a:srgbClr val="0288D1"/>
                          </a:solidFill>
                          <a:effectLst/>
                          <a:latin typeface="Georgia"/>
                          <a:hlinkClick r:id="rId43"/>
                        </a:rPr>
                        <a:t>Nagios</a:t>
                      </a:r>
                      <a:endParaRPr lang="en-US" sz="1000" b="0" dirty="0">
                        <a:effectLst/>
                        <a:latin typeface="Georgia"/>
                      </a:endParaRPr>
                    </a:p>
                    <a:p>
                      <a:pPr marL="742950" lvl="1" indent="-285750">
                        <a:buFont typeface="Arial"/>
                        <a:buChar char="•"/>
                      </a:pPr>
                      <a:r>
                        <a:rPr lang="en-US" sz="1000" b="0" u="none" strike="noStrike" dirty="0">
                          <a:solidFill>
                            <a:srgbClr val="0288D1"/>
                          </a:solidFill>
                          <a:effectLst/>
                          <a:latin typeface="Georgia"/>
                          <a:hlinkClick r:id="rId44"/>
                        </a:rPr>
                        <a:t>Icinga</a:t>
                      </a:r>
                      <a:endParaRPr lang="en-US" sz="1000" b="0" dirty="0">
                        <a:effectLst/>
                        <a:latin typeface="Georgia"/>
                      </a:endParaRPr>
                    </a:p>
                    <a:p>
                      <a:pPr marL="742950" lvl="1" indent="-285750">
                        <a:buFont typeface="Arial"/>
                        <a:buChar char="•"/>
                      </a:pPr>
                      <a:r>
                        <a:rPr lang="en-US" sz="1000" b="0" u="none" strike="noStrike" dirty="0">
                          <a:solidFill>
                            <a:srgbClr val="0288D1"/>
                          </a:solidFill>
                          <a:effectLst/>
                          <a:latin typeface="Georgia"/>
                          <a:hlinkClick r:id="rId45"/>
                        </a:rPr>
                        <a:t>Graphite</a:t>
                      </a:r>
                      <a:endParaRPr lang="en-US" sz="1000" b="0" dirty="0">
                        <a:effectLst/>
                        <a:latin typeface="Georgia"/>
                      </a:endParaRPr>
                    </a:p>
                    <a:p>
                      <a:pPr marL="742950" lvl="1" indent="-285750">
                        <a:buFont typeface="Arial"/>
                        <a:buChar char="•"/>
                      </a:pPr>
                      <a:r>
                        <a:rPr lang="en-US" sz="1000" b="0" u="none" strike="noStrike" dirty="0">
                          <a:solidFill>
                            <a:srgbClr val="0288D1"/>
                          </a:solidFill>
                          <a:effectLst/>
                          <a:latin typeface="Georgia"/>
                          <a:hlinkClick r:id="rId46"/>
                        </a:rPr>
                        <a:t>Ganglia</a:t>
                      </a:r>
                      <a:endParaRPr lang="en-US" sz="1000" b="0" dirty="0">
                        <a:effectLst/>
                        <a:latin typeface="Georgia"/>
                      </a:endParaRPr>
                    </a:p>
                    <a:p>
                      <a:pPr marL="742950" lvl="1" indent="-285750">
                        <a:buFont typeface="Arial"/>
                        <a:buChar char="•"/>
                      </a:pPr>
                      <a:r>
                        <a:rPr lang="en-US" sz="1000" b="0" u="none" strike="noStrike" dirty="0">
                          <a:solidFill>
                            <a:srgbClr val="0288D1"/>
                          </a:solidFill>
                          <a:effectLst/>
                          <a:latin typeface="Georgia"/>
                          <a:hlinkClick r:id="rId47"/>
                        </a:rPr>
                        <a:t>Cacti</a:t>
                      </a:r>
                      <a:endParaRPr lang="en-US" sz="1000" b="0" dirty="0">
                        <a:effectLst/>
                        <a:latin typeface="Georgia"/>
                      </a:endParaRPr>
                    </a:p>
                    <a:p>
                      <a:pPr marL="742950" lvl="1" indent="-285750">
                        <a:buFont typeface="Arial"/>
                        <a:buChar char="•"/>
                      </a:pPr>
                      <a:r>
                        <a:rPr lang="en-US" sz="1000" b="0" u="none" strike="noStrike" dirty="0">
                          <a:solidFill>
                            <a:srgbClr val="0288D1"/>
                          </a:solidFill>
                          <a:effectLst/>
                          <a:latin typeface="Georgia"/>
                          <a:hlinkClick r:id="rId48"/>
                        </a:rPr>
                        <a:t>PagerDuty</a:t>
                      </a:r>
                      <a:endParaRPr lang="en-US" sz="1000" b="0" dirty="0">
                        <a:effectLst/>
                        <a:latin typeface="Georgia"/>
                      </a:endParaRPr>
                    </a:p>
                    <a:p>
                      <a:pPr marL="742950" lvl="1" indent="-285750">
                        <a:buFont typeface="Arial"/>
                        <a:buChar char="•"/>
                      </a:pPr>
                      <a:r>
                        <a:rPr lang="en-US" sz="1000" b="0" u="none" strike="noStrike" dirty="0">
                          <a:solidFill>
                            <a:srgbClr val="0288D1"/>
                          </a:solidFill>
                          <a:effectLst/>
                          <a:latin typeface="Georgia"/>
                          <a:hlinkClick r:id="rId49"/>
                        </a:rPr>
                        <a:t>Sensu</a:t>
                      </a:r>
                      <a:endParaRPr lang="en-US" sz="1000" b="0" dirty="0">
                        <a:effectLst/>
                        <a:latin typeface="Georgia"/>
                      </a:endParaRPr>
                    </a:p>
                  </a:txBody>
                  <a:tcPr marL="53129" marR="53129" marT="26564" marB="265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3F3F3"/>
                    </a:solidFill>
                  </a:tcPr>
                </a:tc>
              </a:tr>
            </a:tbl>
          </a:graphicData>
        </a:graphic>
      </p:graphicFrame>
    </p:spTree>
    <p:extLst>
      <p:ext uri="{BB962C8B-B14F-4D97-AF65-F5344CB8AC3E}">
        <p14:creationId xmlns:p14="http://schemas.microsoft.com/office/powerpoint/2010/main" val="12564140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00" dirty="0"/>
              <a:t>1.8: DevOps Tools</a:t>
            </a:r>
            <a:r>
              <a:rPr lang="en-US" dirty="0"/>
              <a:t/>
            </a:r>
            <a:br>
              <a:rPr lang="en-US" dirty="0"/>
            </a:br>
            <a:r>
              <a:rPr lang="en-US" dirty="0"/>
              <a:t>DevOps Tools</a:t>
            </a:r>
          </a:p>
        </p:txBody>
      </p:sp>
      <p:pic>
        <p:nvPicPr>
          <p:cNvPr id="25602" name="Picture 2" descr="C:\Users\zkulkarn\Pictures\too.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8450" y="1500234"/>
            <a:ext cx="8845550" cy="4633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548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1.8: </a:t>
            </a:r>
            <a:r>
              <a:rPr lang="en-US" sz="1200" dirty="0"/>
              <a:t>DevOps Tools</a:t>
            </a:r>
            <a:r>
              <a:rPr lang="en-US" dirty="0"/>
              <a:t/>
            </a:r>
            <a:br>
              <a:rPr lang="en-US" dirty="0"/>
            </a:br>
            <a:r>
              <a:rPr lang="en-US" dirty="0"/>
              <a:t>A </a:t>
            </a:r>
            <a:r>
              <a:rPr lang="en-US" dirty="0" smtClean="0"/>
              <a:t>Typical Deployment Landscape</a:t>
            </a:r>
            <a:endParaRPr lang="en-US" dirty="0"/>
          </a:p>
        </p:txBody>
      </p:sp>
      <p:pic>
        <p:nvPicPr>
          <p:cNvPr id="25602" name="Picture 2" descr="C:\Users\zkulkarn\Downloads\DevOps\build.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0071" y="1552436"/>
            <a:ext cx="8668960" cy="3791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25992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1.9: </a:t>
            </a:r>
            <a:r>
              <a:rPr lang="en-US" sz="1200" dirty="0"/>
              <a:t>DevOps </a:t>
            </a:r>
            <a:r>
              <a:rPr lang="en-US" sz="1200" dirty="0" smtClean="0"/>
              <a:t>Benefits</a:t>
            </a:r>
            <a:r>
              <a:rPr lang="en-US" dirty="0"/>
              <a:t/>
            </a:r>
            <a:br>
              <a:rPr lang="en-US" dirty="0"/>
            </a:br>
            <a:r>
              <a:rPr lang="en-US" dirty="0"/>
              <a:t>Benefits </a:t>
            </a:r>
            <a:r>
              <a:rPr lang="en-US" dirty="0" smtClean="0"/>
              <a:t>of DevOps</a:t>
            </a:r>
            <a:endParaRPr lang="en-US" dirty="0"/>
          </a:p>
        </p:txBody>
      </p:sp>
      <p:pic>
        <p:nvPicPr>
          <p:cNvPr id="24578" name="Picture 2" descr="C:\Users\zkulkarn\Downloads\B05561_1_001.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9213" y="1489587"/>
            <a:ext cx="8436077" cy="449826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5987846"/>
            <a:ext cx="8657304" cy="646331"/>
          </a:xfrm>
          <a:prstGeom prst="rect">
            <a:avLst/>
          </a:prstGeom>
        </p:spPr>
        <p:txBody>
          <a:bodyPr wrap="square">
            <a:spAutoFit/>
          </a:bodyPr>
          <a:lstStyle/>
          <a:p>
            <a:r>
              <a:rPr lang="en-US" dirty="0">
                <a:hlinkClick r:id="rId4"/>
              </a:rPr>
              <a:t>https://</a:t>
            </a:r>
            <a:r>
              <a:rPr lang="en-US" dirty="0" smtClean="0">
                <a:hlinkClick r:id="rId4"/>
              </a:rPr>
              <a:t>www.packtpub.com/books/content/jenkins-20-impetus-devops-movement</a:t>
            </a:r>
            <a:endParaRPr lang="en-US" dirty="0" smtClean="0"/>
          </a:p>
          <a:p>
            <a:endParaRPr lang="en-US" dirty="0"/>
          </a:p>
        </p:txBody>
      </p:sp>
    </p:spTree>
    <p:extLst>
      <p:ext uri="{BB962C8B-B14F-4D97-AF65-F5344CB8AC3E}">
        <p14:creationId xmlns:p14="http://schemas.microsoft.com/office/powerpoint/2010/main" val="18632503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1.10: CI&amp;CD</a:t>
            </a:r>
            <a:r>
              <a:rPr lang="en-US" dirty="0"/>
              <a:t/>
            </a:r>
            <a:br>
              <a:rPr lang="en-US" dirty="0"/>
            </a:br>
            <a:r>
              <a:rPr lang="en-US" dirty="0"/>
              <a:t>Continuous </a:t>
            </a:r>
            <a:r>
              <a:rPr lang="en-US" dirty="0" smtClean="0"/>
              <a:t>Integration and Delivery Pipeline</a:t>
            </a:r>
            <a:endParaRPr lang="en-US" dirty="0"/>
          </a:p>
        </p:txBody>
      </p:sp>
      <p:sp>
        <p:nvSpPr>
          <p:cNvPr id="3" name="Content Placeholder 2"/>
          <p:cNvSpPr>
            <a:spLocks noGrp="1"/>
          </p:cNvSpPr>
          <p:nvPr>
            <p:ph idx="1"/>
          </p:nvPr>
        </p:nvSpPr>
        <p:spPr/>
        <p:txBody>
          <a:bodyPr/>
          <a:lstStyle/>
          <a:p>
            <a:r>
              <a:rPr lang="en-US" dirty="0" smtClean="0"/>
              <a:t> </a:t>
            </a:r>
            <a:r>
              <a:rPr lang="en-US" b="1" dirty="0" smtClean="0"/>
              <a:t>Continuous </a:t>
            </a:r>
            <a:r>
              <a:rPr lang="en-US" b="1" dirty="0"/>
              <a:t>Integration</a:t>
            </a:r>
            <a:r>
              <a:rPr lang="en-US" dirty="0"/>
              <a:t> </a:t>
            </a:r>
            <a:r>
              <a:rPr lang="en-US" dirty="0" smtClean="0"/>
              <a:t>is </a:t>
            </a:r>
            <a:r>
              <a:rPr lang="en-US" dirty="0"/>
              <a:t>a software engineering practice where each check-in made by a developer is verified by either of the following:</a:t>
            </a:r>
          </a:p>
          <a:p>
            <a:pPr lvl="1"/>
            <a:r>
              <a:rPr lang="en-US" b="1" dirty="0"/>
              <a:t>Pull mechanism</a:t>
            </a:r>
            <a:r>
              <a:rPr lang="en-US" dirty="0"/>
              <a:t>: Executing an automated build at a scheduled time</a:t>
            </a:r>
          </a:p>
          <a:p>
            <a:pPr lvl="1"/>
            <a:r>
              <a:rPr lang="en-US" b="1" dirty="0"/>
              <a:t>Push mechanism</a:t>
            </a:r>
            <a:r>
              <a:rPr lang="en-US" dirty="0"/>
              <a:t>: Executing an automated build when changes are saved in the repository</a:t>
            </a:r>
          </a:p>
          <a:p>
            <a:pPr lvl="1"/>
            <a:r>
              <a:rPr lang="en-US" dirty="0"/>
              <a:t>This step is followed by executing a unit test against the latest changes available in the source code repository</a:t>
            </a:r>
            <a:r>
              <a:rPr lang="en-US" dirty="0" smtClean="0"/>
              <a:t>.</a:t>
            </a:r>
          </a:p>
          <a:p>
            <a:pPr marL="0" indent="0">
              <a:buNone/>
            </a:pPr>
            <a:endParaRPr lang="en-US" dirty="0" smtClean="0"/>
          </a:p>
          <a:p>
            <a:pPr marL="174625" lvl="1" indent="0">
              <a:buNone/>
            </a:pPr>
            <a:endParaRPr lang="en-US" dirty="0"/>
          </a:p>
        </p:txBody>
      </p:sp>
    </p:spTree>
    <p:extLst>
      <p:ext uri="{BB962C8B-B14F-4D97-AF65-F5344CB8AC3E}">
        <p14:creationId xmlns:p14="http://schemas.microsoft.com/office/powerpoint/2010/main" val="9560747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1.10: </a:t>
            </a:r>
            <a:r>
              <a:rPr lang="en-US" sz="1200" dirty="0"/>
              <a:t>CI&amp;CD</a:t>
            </a:r>
            <a:r>
              <a:rPr lang="en-US" dirty="0"/>
              <a:t/>
            </a:r>
            <a:br>
              <a:rPr lang="en-US" dirty="0"/>
            </a:br>
            <a:r>
              <a:rPr lang="en-US" dirty="0"/>
              <a:t>Continuous Integration and Delivery Pipeline</a:t>
            </a:r>
          </a:p>
        </p:txBody>
      </p:sp>
      <p:sp>
        <p:nvSpPr>
          <p:cNvPr id="3" name="Content Placeholder 2"/>
          <p:cNvSpPr>
            <a:spLocks noGrp="1"/>
          </p:cNvSpPr>
          <p:nvPr>
            <p:ph idx="1"/>
          </p:nvPr>
        </p:nvSpPr>
        <p:spPr/>
        <p:txBody>
          <a:bodyPr/>
          <a:lstStyle/>
          <a:p>
            <a:r>
              <a:rPr lang="en-US" dirty="0"/>
              <a:t>The main benefit of continuous integration is quick feedback based on the result of build execution. If it is successful, all is well; else, assign responsibility to the developer whose commit has broken the build, notify all stakeholders, and fix the issue</a:t>
            </a:r>
            <a:r>
              <a:rPr lang="en-US" dirty="0" smtClean="0"/>
              <a:t>.</a:t>
            </a:r>
          </a:p>
          <a:p>
            <a:endParaRPr lang="en-US" dirty="0" smtClean="0"/>
          </a:p>
          <a:p>
            <a:endParaRPr lang="en-US" dirty="0"/>
          </a:p>
        </p:txBody>
      </p:sp>
      <p:pic>
        <p:nvPicPr>
          <p:cNvPr id="26628" name="Picture 4" descr="C:\Users\zkulkarn\Downloads\B05561_1_00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488" y="2846439"/>
            <a:ext cx="8707437" cy="3451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8680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1.10: </a:t>
            </a:r>
            <a:r>
              <a:rPr lang="en-US" sz="1200" dirty="0"/>
              <a:t>CI&amp;CD</a:t>
            </a:r>
            <a:r>
              <a:rPr lang="en-US" dirty="0" smtClean="0"/>
              <a:t/>
            </a:r>
            <a:br>
              <a:rPr lang="en-US" dirty="0" smtClean="0"/>
            </a:br>
            <a:r>
              <a:rPr lang="en-US" dirty="0" smtClean="0"/>
              <a:t>Continuous </a:t>
            </a:r>
            <a:r>
              <a:rPr lang="en-US" dirty="0"/>
              <a:t>Integration and Delivery Pipeline</a:t>
            </a:r>
          </a:p>
        </p:txBody>
      </p:sp>
      <p:sp>
        <p:nvSpPr>
          <p:cNvPr id="3" name="Content Placeholder 2"/>
          <p:cNvSpPr>
            <a:spLocks noGrp="1"/>
          </p:cNvSpPr>
          <p:nvPr>
            <p:ph idx="1"/>
          </p:nvPr>
        </p:nvSpPr>
        <p:spPr/>
        <p:txBody>
          <a:bodyPr/>
          <a:lstStyle/>
          <a:p>
            <a:r>
              <a:rPr lang="en-US" dirty="0"/>
              <a:t> </a:t>
            </a:r>
            <a:r>
              <a:rPr lang="en-US" b="1" dirty="0"/>
              <a:t>Continuous </a:t>
            </a:r>
            <a:r>
              <a:rPr lang="en-US" b="1" dirty="0" smtClean="0"/>
              <a:t>Delivery </a:t>
            </a:r>
            <a:r>
              <a:rPr lang="en-US" dirty="0"/>
              <a:t>is a DevOps software development practice where code changes are automatically built, tested, and prepared for a release to </a:t>
            </a:r>
            <a:r>
              <a:rPr lang="en-US" dirty="0" smtClean="0"/>
              <a:t>production</a:t>
            </a:r>
          </a:p>
          <a:p>
            <a:pPr lvl="1"/>
            <a:r>
              <a:rPr lang="en-US" dirty="0" smtClean="0"/>
              <a:t>When </a:t>
            </a:r>
            <a:r>
              <a:rPr lang="en-US" dirty="0"/>
              <a:t>continuous delivery is implemented properly, developers will always have a deployment-ready build artifact that has passed through a standardized test </a:t>
            </a:r>
            <a:r>
              <a:rPr lang="en-US" dirty="0" smtClean="0"/>
              <a:t>process</a:t>
            </a:r>
            <a:endParaRPr lang="en-US" dirty="0"/>
          </a:p>
          <a:p>
            <a:pPr lvl="1"/>
            <a:r>
              <a:rPr lang="en-US" dirty="0" smtClean="0"/>
              <a:t>With </a:t>
            </a:r>
            <a:r>
              <a:rPr lang="en-US" dirty="0"/>
              <a:t>continuous delivery, every code change is built, tested, and then pushed to a non-production testing or staging environment. </a:t>
            </a:r>
            <a:endParaRPr lang="en-US" dirty="0" smtClean="0"/>
          </a:p>
          <a:p>
            <a:pPr lvl="1"/>
            <a:r>
              <a:rPr lang="en-US" dirty="0" smtClean="0"/>
              <a:t>There </a:t>
            </a:r>
            <a:r>
              <a:rPr lang="en-US" dirty="0"/>
              <a:t>can be multiple, parallel test stages before a production </a:t>
            </a:r>
            <a:r>
              <a:rPr lang="en-US" dirty="0" smtClean="0"/>
              <a:t>deployment</a:t>
            </a:r>
          </a:p>
          <a:p>
            <a:pPr lvl="1"/>
            <a:r>
              <a:rPr lang="en-US" dirty="0" smtClean="0"/>
              <a:t>In </a:t>
            </a:r>
            <a:r>
              <a:rPr lang="en-US" dirty="0"/>
              <a:t>the last step, the developer approves the update to production when they are </a:t>
            </a:r>
            <a:r>
              <a:rPr lang="en-US" dirty="0" smtClean="0"/>
              <a:t>ready</a:t>
            </a:r>
          </a:p>
          <a:p>
            <a:pPr lvl="1"/>
            <a:r>
              <a:rPr lang="en-US" dirty="0" smtClean="0"/>
              <a:t>This </a:t>
            </a:r>
            <a:r>
              <a:rPr lang="en-US" dirty="0"/>
              <a:t>is different from continuous deployment, where the push to  production happens automatically without explicit </a:t>
            </a:r>
            <a:r>
              <a:rPr lang="en-US" dirty="0" smtClean="0"/>
              <a:t>approval</a:t>
            </a:r>
            <a:endParaRPr lang="en-US" dirty="0"/>
          </a:p>
        </p:txBody>
      </p:sp>
    </p:spTree>
    <p:extLst>
      <p:ext uri="{BB962C8B-B14F-4D97-AF65-F5344CB8AC3E}">
        <p14:creationId xmlns:p14="http://schemas.microsoft.com/office/powerpoint/2010/main" val="42084356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1.10: </a:t>
            </a:r>
            <a:r>
              <a:rPr lang="en-US" sz="1200" dirty="0"/>
              <a:t>CI&amp;CD</a:t>
            </a:r>
            <a:r>
              <a:rPr lang="en-US" dirty="0" smtClean="0"/>
              <a:t/>
            </a:r>
            <a:br>
              <a:rPr lang="en-US" dirty="0" smtClean="0"/>
            </a:br>
            <a:r>
              <a:rPr lang="en-US" dirty="0" smtClean="0"/>
              <a:t>Continuous </a:t>
            </a:r>
            <a:r>
              <a:rPr lang="en-US" dirty="0"/>
              <a:t>Integration and Delivery Pipeline</a:t>
            </a:r>
          </a:p>
        </p:txBody>
      </p:sp>
      <p:sp>
        <p:nvSpPr>
          <p:cNvPr id="3" name="Content Placeholder 2"/>
          <p:cNvSpPr>
            <a:spLocks noGrp="1"/>
          </p:cNvSpPr>
          <p:nvPr>
            <p:ph idx="1"/>
          </p:nvPr>
        </p:nvSpPr>
        <p:spPr/>
        <p:txBody>
          <a:bodyPr/>
          <a:lstStyle/>
          <a:p>
            <a:pPr lvl="1"/>
            <a:r>
              <a:rPr lang="en-US" dirty="0" smtClean="0"/>
              <a:t>Continuous delivery lets developers automate testing beyond just unit tests so they can verify application updates across multiple dimensions before deploying to customers.</a:t>
            </a:r>
          </a:p>
          <a:p>
            <a:pPr lvl="1"/>
            <a:r>
              <a:rPr lang="en-US" dirty="0" smtClean="0"/>
              <a:t>These tests may include UI testing, load testing, integration testing, API reliability testing, etc. </a:t>
            </a:r>
          </a:p>
          <a:p>
            <a:pPr lvl="1"/>
            <a:r>
              <a:rPr lang="en-US" dirty="0" smtClean="0"/>
              <a:t>This helps developers more thoroughly validate updates and pre-emptively discover issues. </a:t>
            </a:r>
          </a:p>
          <a:p>
            <a:pPr lvl="1"/>
            <a:r>
              <a:rPr lang="en-US" dirty="0" smtClean="0"/>
              <a:t>With the cloud, it is easy and cost-effective to automate the creation and replication of multiple environments for testing, which was previously difficult to do on-premises.</a:t>
            </a:r>
            <a:endParaRPr lang="en-US" dirty="0"/>
          </a:p>
        </p:txBody>
      </p:sp>
    </p:spTree>
    <p:extLst>
      <p:ext uri="{BB962C8B-B14F-4D97-AF65-F5344CB8AC3E}">
        <p14:creationId xmlns:p14="http://schemas.microsoft.com/office/powerpoint/2010/main" val="13380244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1.10: </a:t>
            </a:r>
            <a:r>
              <a:rPr lang="en-US" sz="1200" dirty="0"/>
              <a:t>CI&amp;CD</a:t>
            </a:r>
            <a:r>
              <a:rPr lang="en-US" dirty="0" smtClean="0"/>
              <a:t/>
            </a:r>
            <a:br>
              <a:rPr lang="en-US" dirty="0" smtClean="0"/>
            </a:br>
            <a:r>
              <a:rPr lang="en-US" dirty="0" smtClean="0"/>
              <a:t>Continuous </a:t>
            </a:r>
            <a:r>
              <a:rPr lang="en-US" dirty="0"/>
              <a:t>Integration and Delivery Pipeline</a:t>
            </a:r>
          </a:p>
        </p:txBody>
      </p:sp>
      <p:pic>
        <p:nvPicPr>
          <p:cNvPr id="2150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8450" y="1417320"/>
            <a:ext cx="884555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20040" y="5385138"/>
            <a:ext cx="8564880" cy="830997"/>
          </a:xfrm>
          <a:prstGeom prst="rect">
            <a:avLst/>
          </a:prstGeom>
          <a:ln>
            <a:solidFill>
              <a:srgbClr val="002060"/>
            </a:solidFill>
          </a:ln>
        </p:spPr>
        <p:style>
          <a:lnRef idx="1">
            <a:schemeClr val="accent5"/>
          </a:lnRef>
          <a:fillRef idx="2">
            <a:schemeClr val="accent5"/>
          </a:fillRef>
          <a:effectRef idx="1">
            <a:schemeClr val="accent5"/>
          </a:effectRef>
          <a:fontRef idx="minor">
            <a:schemeClr val="dk1"/>
          </a:fontRef>
        </p:style>
        <p:txBody>
          <a:bodyPr wrap="square">
            <a:spAutoFit/>
          </a:bodyPr>
          <a:lstStyle/>
          <a:p>
            <a:r>
              <a:rPr lang="en-US" sz="1600" i="1" dirty="0"/>
              <a:t>Continuous delivery automates the entire software release process. Every revision that is committed triggers an automated flow that builds, tests, and then stages the update. The final decision to deploy to a live production environment is triggered by the </a:t>
            </a:r>
            <a:r>
              <a:rPr lang="en-US" sz="1600" i="1" dirty="0" smtClean="0"/>
              <a:t>developer</a:t>
            </a:r>
            <a:endParaRPr lang="en-US" sz="1600" i="1" dirty="0"/>
          </a:p>
        </p:txBody>
      </p:sp>
    </p:spTree>
    <p:extLst>
      <p:ext uri="{BB962C8B-B14F-4D97-AF65-F5344CB8AC3E}">
        <p14:creationId xmlns:p14="http://schemas.microsoft.com/office/powerpoint/2010/main" val="25054207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00" dirty="0"/>
              <a:t>1.1: What is DevOps</a:t>
            </a:r>
            <a:r>
              <a:rPr lang="en-US" dirty="0"/>
              <a:t/>
            </a:r>
            <a:br>
              <a:rPr lang="en-US" dirty="0"/>
            </a:br>
            <a:r>
              <a:rPr lang="en-US" dirty="0"/>
              <a:t>What is DevOps</a:t>
            </a:r>
          </a:p>
        </p:txBody>
      </p:sp>
      <p:sp>
        <p:nvSpPr>
          <p:cNvPr id="3" name="Content Placeholder 2"/>
          <p:cNvSpPr>
            <a:spLocks noGrp="1"/>
          </p:cNvSpPr>
          <p:nvPr>
            <p:ph idx="1"/>
          </p:nvPr>
        </p:nvSpPr>
        <p:spPr/>
        <p:txBody>
          <a:bodyPr/>
          <a:lstStyle/>
          <a:p>
            <a:r>
              <a:rPr lang="en-US" b="1" dirty="0"/>
              <a:t>Gartner</a:t>
            </a:r>
            <a:r>
              <a:rPr lang="en-US" dirty="0"/>
              <a:t> defines DevOps as a change in IT culture, focusing on rapid IT service delivery through the adoption of agile, lean practices in the context of a system-oriented approach. </a:t>
            </a:r>
            <a:endParaRPr lang="en-US" dirty="0" smtClean="0"/>
          </a:p>
          <a:p>
            <a:r>
              <a:rPr lang="en-US" dirty="0" smtClean="0"/>
              <a:t>DevOps </a:t>
            </a:r>
            <a:r>
              <a:rPr lang="en-US" dirty="0"/>
              <a:t>emphasizes people (and culture), and seeks to improve collaboration between operations and development </a:t>
            </a:r>
            <a:r>
              <a:rPr lang="en-US" dirty="0" smtClean="0"/>
              <a:t>teams</a:t>
            </a:r>
          </a:p>
          <a:p>
            <a:r>
              <a:rPr lang="en-US" dirty="0" smtClean="0"/>
              <a:t>DevOps has many definitions</a:t>
            </a:r>
          </a:p>
          <a:p>
            <a:pPr lvl="1"/>
            <a:r>
              <a:rPr lang="en-US" dirty="0" smtClean="0"/>
              <a:t>Can be termed as an operational model of collaboration</a:t>
            </a:r>
          </a:p>
          <a:p>
            <a:pPr lvl="1"/>
            <a:r>
              <a:rPr lang="en-US" dirty="0" smtClean="0"/>
              <a:t>Culture of high performance IT</a:t>
            </a:r>
            <a:endParaRPr lang="en-US" dirty="0"/>
          </a:p>
        </p:txBody>
      </p:sp>
    </p:spTree>
    <p:extLst>
      <p:ext uri="{BB962C8B-B14F-4D97-AF65-F5344CB8AC3E}">
        <p14:creationId xmlns:p14="http://schemas.microsoft.com/office/powerpoint/2010/main" val="40141611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1.10: </a:t>
            </a:r>
            <a:r>
              <a:rPr lang="en-US" sz="1200" dirty="0"/>
              <a:t>CI&amp;CD</a:t>
            </a:r>
            <a:r>
              <a:rPr lang="en-US" dirty="0"/>
              <a:t/>
            </a:r>
            <a:br>
              <a:rPr lang="en-US" dirty="0"/>
            </a:br>
            <a:r>
              <a:rPr lang="en-US" dirty="0"/>
              <a:t>Continuous Integration and Delivery Pipeline</a:t>
            </a:r>
          </a:p>
        </p:txBody>
      </p:sp>
      <p:sp>
        <p:nvSpPr>
          <p:cNvPr id="3" name="Content Placeholder 2"/>
          <p:cNvSpPr>
            <a:spLocks noGrp="1"/>
          </p:cNvSpPr>
          <p:nvPr>
            <p:ph idx="1"/>
          </p:nvPr>
        </p:nvSpPr>
        <p:spPr/>
        <p:txBody>
          <a:bodyPr/>
          <a:lstStyle/>
          <a:p>
            <a:r>
              <a:rPr lang="en-US" dirty="0" smtClean="0"/>
              <a:t> </a:t>
            </a:r>
            <a:r>
              <a:rPr lang="en-US" dirty="0"/>
              <a:t>The delivery pipeline can be broken down into a few major buckets of work, or stages, as mentioned below.</a:t>
            </a:r>
          </a:p>
          <a:p>
            <a:pPr marL="517525" lvl="1" indent="-342900">
              <a:buFont typeface="+mj-lt"/>
              <a:buAutoNum type="arabicPeriod"/>
            </a:pPr>
            <a:r>
              <a:rPr lang="en-US" dirty="0"/>
              <a:t>Source code control (management)</a:t>
            </a:r>
          </a:p>
          <a:p>
            <a:pPr marL="517525" lvl="1" indent="-342900">
              <a:buFont typeface="+mj-lt"/>
              <a:buAutoNum type="arabicPeriod"/>
            </a:pPr>
            <a:r>
              <a:rPr lang="en-US" dirty="0"/>
              <a:t>Build automation</a:t>
            </a:r>
          </a:p>
          <a:p>
            <a:pPr marL="517525" lvl="1" indent="-342900">
              <a:buFont typeface="+mj-lt"/>
              <a:buAutoNum type="arabicPeriod"/>
            </a:pPr>
            <a:r>
              <a:rPr lang="en-US" dirty="0"/>
              <a:t>Unit test automation (could also include Integration Testing here as well)</a:t>
            </a:r>
          </a:p>
          <a:p>
            <a:pPr marL="517525" lvl="1" indent="-342900">
              <a:buFont typeface="+mj-lt"/>
              <a:buAutoNum type="arabicPeriod"/>
            </a:pPr>
            <a:r>
              <a:rPr lang="en-US" dirty="0"/>
              <a:t>Deployment automation</a:t>
            </a:r>
          </a:p>
          <a:p>
            <a:pPr marL="517525" lvl="1" indent="-342900">
              <a:buFont typeface="+mj-lt"/>
              <a:buAutoNum type="arabicPeriod"/>
            </a:pPr>
            <a:r>
              <a:rPr lang="en-US" dirty="0"/>
              <a:t>Monitoring </a:t>
            </a:r>
          </a:p>
          <a:p>
            <a:r>
              <a:rPr lang="en-US" dirty="0"/>
              <a:t>The </a:t>
            </a:r>
            <a:r>
              <a:rPr lang="en-US" b="1" dirty="0"/>
              <a:t>Figure</a:t>
            </a:r>
            <a:r>
              <a:rPr lang="en-US" dirty="0"/>
              <a:t> shown is a sample of what the whole flow looks</a:t>
            </a:r>
          </a:p>
          <a:p>
            <a:pPr marL="0" indent="0">
              <a:buNone/>
            </a:pPr>
            <a:r>
              <a:rPr lang="en-US" dirty="0"/>
              <a:t>f</a:t>
            </a:r>
            <a:r>
              <a:rPr lang="en-US" dirty="0" smtClean="0"/>
              <a:t>rom </a:t>
            </a:r>
            <a:r>
              <a:rPr lang="en-US" dirty="0"/>
              <a:t>committing the code to the repo to deploying the code to an environment. </a:t>
            </a:r>
          </a:p>
          <a:p>
            <a:endParaRPr lang="en-US" dirty="0"/>
          </a:p>
        </p:txBody>
      </p:sp>
    </p:spTree>
    <p:extLst>
      <p:ext uri="{BB962C8B-B14F-4D97-AF65-F5344CB8AC3E}">
        <p14:creationId xmlns:p14="http://schemas.microsoft.com/office/powerpoint/2010/main" val="2484844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1.10: </a:t>
            </a:r>
            <a:r>
              <a:rPr lang="en-US" sz="1200" dirty="0"/>
              <a:t>CI&amp;CD</a:t>
            </a:r>
            <a:r>
              <a:rPr lang="en-US" dirty="0"/>
              <a:t/>
            </a:r>
            <a:br>
              <a:rPr lang="en-US" dirty="0"/>
            </a:br>
            <a:r>
              <a:rPr lang="en-US" dirty="0"/>
              <a:t>Continuous Integration and Delivery Pipeline</a:t>
            </a:r>
          </a:p>
        </p:txBody>
      </p:sp>
      <p:pic>
        <p:nvPicPr>
          <p:cNvPr id="31747" name="Picture 3" descr="C:\Users\zkulkarn\Downloads\DevOps\D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882" y="1577788"/>
            <a:ext cx="8281115" cy="4565433"/>
          </a:xfrm>
          <a:prstGeom prst="rect">
            <a:avLst/>
          </a:prstGeom>
          <a:noFill/>
          <a:ln w="38100">
            <a:solidFill>
              <a:srgbClr val="040404"/>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03696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1.10: </a:t>
            </a:r>
            <a:r>
              <a:rPr lang="en-US" sz="1200" dirty="0"/>
              <a:t>CI&amp;CD</a:t>
            </a:r>
            <a:r>
              <a:rPr lang="en-US" dirty="0"/>
              <a:t/>
            </a:r>
            <a:br>
              <a:rPr lang="en-US" dirty="0"/>
            </a:br>
            <a:r>
              <a:rPr lang="en-US" dirty="0"/>
              <a:t>Continuous Integration and Delivery Pipeline</a:t>
            </a:r>
          </a:p>
        </p:txBody>
      </p:sp>
      <p:sp>
        <p:nvSpPr>
          <p:cNvPr id="3" name="Content Placeholder 2"/>
          <p:cNvSpPr>
            <a:spLocks noGrp="1"/>
          </p:cNvSpPr>
          <p:nvPr>
            <p:ph idx="1"/>
          </p:nvPr>
        </p:nvSpPr>
        <p:spPr/>
        <p:txBody>
          <a:bodyPr/>
          <a:lstStyle/>
          <a:p>
            <a:r>
              <a:rPr lang="en-US" dirty="0"/>
              <a:t>Following are immediate benefits of </a:t>
            </a:r>
            <a:r>
              <a:rPr lang="en-US" b="1" dirty="0" smtClean="0"/>
              <a:t>Continuous Integration</a:t>
            </a:r>
            <a:r>
              <a:rPr lang="en-US" dirty="0" smtClean="0"/>
              <a:t>:</a:t>
            </a:r>
            <a:endParaRPr lang="en-US" dirty="0"/>
          </a:p>
          <a:p>
            <a:pPr lvl="1"/>
            <a:r>
              <a:rPr lang="en-US" dirty="0"/>
              <a:t>Automated integration with pull or push mechanism</a:t>
            </a:r>
          </a:p>
          <a:p>
            <a:pPr lvl="1"/>
            <a:r>
              <a:rPr lang="en-US" dirty="0"/>
              <a:t>Repeatable process without any manual intervention</a:t>
            </a:r>
          </a:p>
          <a:p>
            <a:pPr lvl="1"/>
            <a:r>
              <a:rPr lang="en-US" dirty="0"/>
              <a:t>Automated test case execution</a:t>
            </a:r>
          </a:p>
          <a:p>
            <a:pPr lvl="1"/>
            <a:r>
              <a:rPr lang="en-US" dirty="0"/>
              <a:t>Coding standard verification</a:t>
            </a:r>
          </a:p>
          <a:p>
            <a:pPr lvl="1"/>
            <a:r>
              <a:rPr lang="en-US" dirty="0"/>
              <a:t>Execution of scripts based on requirement</a:t>
            </a:r>
          </a:p>
          <a:p>
            <a:pPr lvl="1"/>
            <a:r>
              <a:rPr lang="en-US" dirty="0"/>
              <a:t>Quick feedback: build status notification to stakeholders via e-mail</a:t>
            </a:r>
          </a:p>
          <a:p>
            <a:pPr lvl="1"/>
            <a:r>
              <a:rPr lang="en-US" dirty="0"/>
              <a:t>Teams focused on their work and not in the managing </a:t>
            </a:r>
            <a:r>
              <a:rPr lang="en-US" dirty="0" smtClean="0"/>
              <a:t>processes</a:t>
            </a:r>
          </a:p>
          <a:p>
            <a:r>
              <a:rPr lang="en-US" dirty="0" smtClean="0"/>
              <a:t>Benefits </a:t>
            </a:r>
            <a:r>
              <a:rPr lang="en-US" b="1" dirty="0" smtClean="0"/>
              <a:t>Continuous Delivery</a:t>
            </a:r>
            <a:endParaRPr lang="en-US" b="1" dirty="0"/>
          </a:p>
          <a:p>
            <a:pPr lvl="1"/>
            <a:r>
              <a:rPr lang="en-US" dirty="0" smtClean="0"/>
              <a:t>Automate the software release process</a:t>
            </a:r>
            <a:endParaRPr lang="en-US" dirty="0"/>
          </a:p>
          <a:p>
            <a:pPr lvl="1"/>
            <a:r>
              <a:rPr lang="en-US" dirty="0"/>
              <a:t> </a:t>
            </a:r>
            <a:r>
              <a:rPr lang="en-US" dirty="0" smtClean="0"/>
              <a:t>Improve developer productivity</a:t>
            </a:r>
            <a:endParaRPr lang="en-US" dirty="0"/>
          </a:p>
          <a:p>
            <a:pPr lvl="1"/>
            <a:r>
              <a:rPr lang="en-US" dirty="0" smtClean="0"/>
              <a:t>Find and address bugs quickly</a:t>
            </a:r>
            <a:endParaRPr lang="en-US" dirty="0"/>
          </a:p>
          <a:p>
            <a:pPr lvl="1"/>
            <a:r>
              <a:rPr lang="en-US" dirty="0" smtClean="0"/>
              <a:t>Deliver updates faster</a:t>
            </a:r>
            <a:endParaRPr lang="en-US" dirty="0"/>
          </a:p>
          <a:p>
            <a:endParaRPr lang="en-US" dirty="0"/>
          </a:p>
        </p:txBody>
      </p:sp>
    </p:spTree>
    <p:extLst>
      <p:ext uri="{BB962C8B-B14F-4D97-AF65-F5344CB8AC3E}">
        <p14:creationId xmlns:p14="http://schemas.microsoft.com/office/powerpoint/2010/main" val="35173595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00" dirty="0" smtClean="0"/>
              <a:t>1.11: Use-case walkthrough                                                                                                                                                                                                                   </a:t>
            </a:r>
            <a:r>
              <a:rPr lang="en-US" dirty="0" smtClean="0"/>
              <a:t>Use-case walkthrough Pre-DevOps Scenario</a:t>
            </a:r>
            <a:endParaRPr lang="en-US" dirty="0"/>
          </a:p>
        </p:txBody>
      </p:sp>
      <p:pic>
        <p:nvPicPr>
          <p:cNvPr id="24579" name="Picture 3" descr="C:\Users\zkulkarn\Pictures\img5.png"/>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426720" y="1495425"/>
            <a:ext cx="8290559" cy="4643438"/>
          </a:xfrm>
          <a:prstGeom prst="rect">
            <a:avLst/>
          </a:prstGeom>
          <a:noFill/>
          <a:ln cap="rnd">
            <a:solidFill>
              <a:schemeClr val="accent6">
                <a:shade val="95000"/>
                <a:satMod val="10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9684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00" dirty="0"/>
              <a:t>1.11: Use-case walkthrough</a:t>
            </a:r>
            <a:r>
              <a:rPr lang="en-US" dirty="0"/>
              <a:t/>
            </a:r>
            <a:br>
              <a:rPr lang="en-US" dirty="0"/>
            </a:br>
            <a:r>
              <a:rPr lang="en-US" dirty="0"/>
              <a:t>DevOps End-to-End Implementation</a:t>
            </a:r>
          </a:p>
        </p:txBody>
      </p:sp>
      <p:sp>
        <p:nvSpPr>
          <p:cNvPr id="3" name="Content Placeholder 2"/>
          <p:cNvSpPr>
            <a:spLocks noGrp="1"/>
          </p:cNvSpPr>
          <p:nvPr>
            <p:ph idx="1"/>
          </p:nvPr>
        </p:nvSpPr>
        <p:spPr/>
        <p:txBody>
          <a:bodyPr/>
          <a:lstStyle/>
          <a:p>
            <a:r>
              <a:rPr lang="en-US" dirty="0"/>
              <a:t>Analyze, design, construct, automate and implement according to the needs identified for each </a:t>
            </a:r>
            <a:r>
              <a:rPr lang="en-US" dirty="0" smtClean="0"/>
              <a:t>project</a:t>
            </a:r>
          </a:p>
          <a:p>
            <a:endParaRPr lang="en-US" dirty="0"/>
          </a:p>
          <a:p>
            <a:endParaRPr lang="en-US" dirty="0"/>
          </a:p>
          <a:p>
            <a:endParaRPr lang="en-US" dirty="0"/>
          </a:p>
        </p:txBody>
      </p:sp>
      <p:pic>
        <p:nvPicPr>
          <p:cNvPr id="4" name="Picture 3" descr="C:\Users\zkulkarn\Pictures\dev.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 y="2377440"/>
            <a:ext cx="8473440" cy="3810000"/>
          </a:xfrm>
          <a:prstGeom prst="rect">
            <a:avLst/>
          </a:prstGeom>
          <a:noFill/>
          <a:ln w="254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2541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00" dirty="0"/>
              <a:t>1.11: </a:t>
            </a:r>
            <a:r>
              <a:rPr lang="en-US" sz="1000" dirty="0" smtClean="0"/>
              <a:t>Use-case walkthrough</a:t>
            </a:r>
            <a:r>
              <a:rPr lang="en-US" dirty="0" smtClean="0"/>
              <a:t/>
            </a:r>
            <a:br>
              <a:rPr lang="en-US" dirty="0" smtClean="0"/>
            </a:br>
            <a:r>
              <a:rPr lang="en-US" dirty="0" smtClean="0"/>
              <a:t>Use-case walkthrough Post-DevOps Scenario</a:t>
            </a:r>
            <a:endParaRPr lang="en-US" dirty="0"/>
          </a:p>
        </p:txBody>
      </p:sp>
      <p:sp>
        <p:nvSpPr>
          <p:cNvPr id="3" name="Content Placeholder 2"/>
          <p:cNvSpPr>
            <a:spLocks noGrp="1"/>
          </p:cNvSpPr>
          <p:nvPr>
            <p:ph idx="1"/>
          </p:nvPr>
        </p:nvSpPr>
        <p:spPr/>
        <p:txBody>
          <a:bodyPr/>
          <a:lstStyle/>
          <a:p>
            <a:r>
              <a:rPr lang="en-US" dirty="0" smtClean="0"/>
              <a:t>The table below lists typical transformations that occur post successful DevOps implementation:</a:t>
            </a:r>
          </a:p>
          <a:p>
            <a:endParaRPr lang="en-US" dirty="0" smtClean="0"/>
          </a:p>
          <a:p>
            <a:endParaRPr lang="en-US" dirty="0"/>
          </a:p>
        </p:txBody>
      </p:sp>
      <p:pic>
        <p:nvPicPr>
          <p:cNvPr id="5" name="Picture 2" descr="C:\Users\zkulkarn\Pictures\im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2194559"/>
            <a:ext cx="8580120" cy="4084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3048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00" dirty="0"/>
              <a:t>1.11: </a:t>
            </a:r>
            <a:r>
              <a:rPr lang="en-US" sz="1000" dirty="0" smtClean="0"/>
              <a:t>Use-case walkthrough</a:t>
            </a:r>
            <a:r>
              <a:rPr lang="en-US" dirty="0" smtClean="0"/>
              <a:t/>
            </a:r>
            <a:br>
              <a:rPr lang="en-US" dirty="0" smtClean="0"/>
            </a:br>
            <a:r>
              <a:rPr lang="en-US" dirty="0" smtClean="0"/>
              <a:t>Use-case </a:t>
            </a:r>
            <a:r>
              <a:rPr lang="en-US" dirty="0"/>
              <a:t>walkthrough</a:t>
            </a:r>
          </a:p>
        </p:txBody>
      </p:sp>
      <p:pic>
        <p:nvPicPr>
          <p:cNvPr id="23554" name="Picture 2" descr="C:\Users\zkulkarn\Pictures\img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810" y="1706880"/>
            <a:ext cx="8845550" cy="3611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7986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2" name="Content Placeholder 1"/>
          <p:cNvSpPr>
            <a:spLocks noGrp="1"/>
          </p:cNvSpPr>
          <p:nvPr>
            <p:ph idx="1"/>
          </p:nvPr>
        </p:nvSpPr>
        <p:spPr/>
        <p:txBody>
          <a:bodyPr/>
          <a:lstStyle/>
          <a:p>
            <a:r>
              <a:rPr lang="en-US" dirty="0" smtClean="0"/>
              <a:t>DevOps enables continuous software delivery with less complex problems to fix and faster resolution of problems</a:t>
            </a:r>
          </a:p>
          <a:p>
            <a:r>
              <a:rPr lang="en-US" dirty="0" smtClean="0"/>
              <a:t>DevOps enables</a:t>
            </a:r>
          </a:p>
          <a:p>
            <a:pPr lvl="1"/>
            <a:r>
              <a:rPr lang="en-US" i="1" dirty="0" smtClean="0">
                <a:solidFill>
                  <a:schemeClr val="tx1">
                    <a:lumMod val="75000"/>
                    <a:lumOff val="25000"/>
                  </a:schemeClr>
                </a:solidFill>
              </a:rPr>
              <a:t>Continuous Development</a:t>
            </a:r>
          </a:p>
          <a:p>
            <a:pPr lvl="1"/>
            <a:r>
              <a:rPr lang="en-US" i="1" dirty="0" smtClean="0">
                <a:solidFill>
                  <a:schemeClr val="tx1">
                    <a:lumMod val="75000"/>
                    <a:lumOff val="25000"/>
                  </a:schemeClr>
                </a:solidFill>
              </a:rPr>
              <a:t>Continuous Testing,</a:t>
            </a:r>
          </a:p>
          <a:p>
            <a:pPr lvl="1"/>
            <a:r>
              <a:rPr lang="en-US" i="1" dirty="0" smtClean="0">
                <a:solidFill>
                  <a:schemeClr val="tx1">
                    <a:lumMod val="75000"/>
                    <a:lumOff val="25000"/>
                  </a:schemeClr>
                </a:solidFill>
              </a:rPr>
              <a:t>Continuous Integration</a:t>
            </a:r>
          </a:p>
          <a:p>
            <a:pPr lvl="1"/>
            <a:r>
              <a:rPr lang="en-US" i="1" dirty="0" smtClean="0">
                <a:solidFill>
                  <a:schemeClr val="tx1">
                    <a:lumMod val="75000"/>
                    <a:lumOff val="25000"/>
                  </a:schemeClr>
                </a:solidFill>
              </a:rPr>
              <a:t>Continuous </a:t>
            </a:r>
            <a:r>
              <a:rPr lang="en-US" i="1" dirty="0">
                <a:solidFill>
                  <a:schemeClr val="tx1">
                    <a:lumMod val="75000"/>
                    <a:lumOff val="25000"/>
                  </a:schemeClr>
                </a:solidFill>
              </a:rPr>
              <a:t>Deployment </a:t>
            </a:r>
          </a:p>
          <a:p>
            <a:pPr lvl="1"/>
            <a:r>
              <a:rPr lang="en-US" i="1" dirty="0">
                <a:solidFill>
                  <a:schemeClr val="tx1">
                    <a:lumMod val="75000"/>
                    <a:lumOff val="25000"/>
                  </a:schemeClr>
                </a:solidFill>
              </a:rPr>
              <a:t>Continuous Monitoring</a:t>
            </a:r>
            <a:r>
              <a:rPr lang="en-US" dirty="0">
                <a:solidFill>
                  <a:schemeClr val="tx1">
                    <a:lumMod val="75000"/>
                    <a:lumOff val="25000"/>
                  </a:schemeClr>
                </a:solidFill>
              </a:rPr>
              <a:t> </a:t>
            </a:r>
            <a:r>
              <a:rPr lang="en-US" dirty="0" smtClean="0"/>
              <a:t> </a:t>
            </a:r>
          </a:p>
          <a:p>
            <a:r>
              <a:rPr lang="en-US" dirty="0"/>
              <a:t>DevOps integrates developers and operations team in order to improve collaboration and productivity</a:t>
            </a:r>
          </a:p>
          <a:p>
            <a:pPr marL="174625" lvl="1" indent="0">
              <a:buNone/>
            </a:pPr>
            <a:endParaRPr lang="en-US" dirty="0">
              <a:solidFill>
                <a:schemeClr val="tx1">
                  <a:lumMod val="75000"/>
                  <a:lumOff val="25000"/>
                </a:schemeClr>
              </a:solidFill>
            </a:endParaRPr>
          </a:p>
          <a:p>
            <a:endParaRPr lang="en-US" dirty="0"/>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Review Question</a:t>
            </a:r>
          </a:p>
        </p:txBody>
      </p:sp>
      <p:sp>
        <p:nvSpPr>
          <p:cNvPr id="6" name="Content Placeholder 5"/>
          <p:cNvSpPr>
            <a:spLocks noGrp="1"/>
          </p:cNvSpPr>
          <p:nvPr>
            <p:ph idx="1"/>
          </p:nvPr>
        </p:nvSpPr>
        <p:spPr/>
        <p:txBody>
          <a:bodyPr/>
          <a:lstStyle/>
          <a:p>
            <a:r>
              <a:rPr lang="en-US" dirty="0" smtClean="0"/>
              <a:t> DevOps integrates Developers and Operations team for better collaboration and productivity</a:t>
            </a:r>
          </a:p>
          <a:p>
            <a:pPr lvl="1"/>
            <a:r>
              <a:rPr lang="en-US" dirty="0"/>
              <a:t>True</a:t>
            </a:r>
          </a:p>
          <a:p>
            <a:pPr lvl="1"/>
            <a:r>
              <a:rPr lang="en-US" dirty="0" smtClean="0"/>
              <a:t>False</a:t>
            </a:r>
          </a:p>
          <a:p>
            <a:r>
              <a:rPr lang="en-US" dirty="0"/>
              <a:t> </a:t>
            </a:r>
            <a:r>
              <a:rPr lang="en-US" dirty="0" smtClean="0"/>
              <a:t>Select the tools used for maintaining the different versions of the code</a:t>
            </a:r>
          </a:p>
          <a:p>
            <a:pPr lvl="1"/>
            <a:r>
              <a:rPr lang="en-US" dirty="0" smtClean="0"/>
              <a:t>GIT</a:t>
            </a:r>
          </a:p>
          <a:p>
            <a:pPr lvl="1"/>
            <a:r>
              <a:rPr lang="en-US" dirty="0" smtClean="0"/>
              <a:t>SVN</a:t>
            </a:r>
          </a:p>
          <a:p>
            <a:pPr lvl="1"/>
            <a:r>
              <a:rPr lang="en-US" dirty="0" smtClean="0"/>
              <a:t>Maven</a:t>
            </a:r>
          </a:p>
          <a:p>
            <a:pPr lvl="1"/>
            <a:r>
              <a:rPr lang="en-US" dirty="0" smtClean="0"/>
              <a:t>All the above</a:t>
            </a:r>
          </a:p>
          <a:p>
            <a:r>
              <a:rPr lang="en-US" dirty="0"/>
              <a:t> </a:t>
            </a:r>
            <a:r>
              <a:rPr lang="en-US" dirty="0" smtClean="0"/>
              <a:t>_________ tool is used for Continuous Integration</a:t>
            </a:r>
          </a:p>
          <a:p>
            <a:pPr lvl="1"/>
            <a:r>
              <a:rPr lang="en-US" dirty="0" smtClean="0"/>
              <a:t>GIT</a:t>
            </a:r>
          </a:p>
          <a:p>
            <a:pPr lvl="1"/>
            <a:r>
              <a:rPr lang="en-US" dirty="0" smtClean="0"/>
              <a:t>Puppet</a:t>
            </a:r>
          </a:p>
          <a:p>
            <a:pPr lvl="1"/>
            <a:r>
              <a:rPr lang="en-US" dirty="0" smtClean="0"/>
              <a:t>Jenkins</a:t>
            </a:r>
          </a:p>
        </p:txBody>
      </p:sp>
    </p:spTree>
    <p:extLst>
      <p:ext uri="{BB962C8B-B14F-4D97-AF65-F5344CB8AC3E}">
        <p14:creationId xmlns:p14="http://schemas.microsoft.com/office/powerpoint/2010/main" val="2505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1.1: What is DevOps</a:t>
            </a:r>
            <a:r>
              <a:rPr lang="en-US" dirty="0" smtClean="0"/>
              <a:t/>
            </a:r>
            <a:br>
              <a:rPr lang="en-US" dirty="0" smtClean="0"/>
            </a:br>
            <a:r>
              <a:rPr lang="en-US" dirty="0" smtClean="0"/>
              <a:t>What </a:t>
            </a:r>
            <a:r>
              <a:rPr lang="en-US" dirty="0"/>
              <a:t>is DevOps</a:t>
            </a:r>
          </a:p>
        </p:txBody>
      </p:sp>
      <p:sp>
        <p:nvSpPr>
          <p:cNvPr id="3" name="Content Placeholder 2"/>
          <p:cNvSpPr>
            <a:spLocks noGrp="1"/>
          </p:cNvSpPr>
          <p:nvPr>
            <p:ph idx="1"/>
          </p:nvPr>
        </p:nvSpPr>
        <p:spPr/>
        <p:txBody>
          <a:bodyPr/>
          <a:lstStyle/>
          <a:p>
            <a:r>
              <a:rPr lang="en-US" dirty="0" smtClean="0"/>
              <a:t>DevOps integrates developers and operations team in order to improve collaboration and productivity by:</a:t>
            </a:r>
          </a:p>
          <a:p>
            <a:pPr lvl="1"/>
            <a:r>
              <a:rPr lang="en-US" dirty="0"/>
              <a:t>A</a:t>
            </a:r>
            <a:r>
              <a:rPr lang="en-US" dirty="0" smtClean="0"/>
              <a:t>utomating infrastructure</a:t>
            </a:r>
          </a:p>
          <a:p>
            <a:pPr lvl="1"/>
            <a:r>
              <a:rPr lang="en-US" dirty="0" smtClean="0"/>
              <a:t>Automating workflows </a:t>
            </a:r>
            <a:endParaRPr lang="en-US" dirty="0"/>
          </a:p>
          <a:p>
            <a:pPr lvl="1"/>
            <a:r>
              <a:rPr lang="en-US" dirty="0"/>
              <a:t>C</a:t>
            </a:r>
            <a:r>
              <a:rPr lang="en-US" dirty="0" smtClean="0"/>
              <a:t>ontinuous measuring application performance</a:t>
            </a:r>
          </a:p>
          <a:p>
            <a:pPr lvl="1"/>
            <a:endParaRPr lang="en-US" dirty="0" smtClean="0"/>
          </a:p>
          <a:p>
            <a:pPr lvl="1"/>
            <a:endParaRPr lang="en-US" dirty="0"/>
          </a:p>
        </p:txBody>
      </p:sp>
      <p:pic>
        <p:nvPicPr>
          <p:cNvPr id="21506" name="Picture 2" descr="D:\DevOps\devop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251199"/>
            <a:ext cx="5757333" cy="3031067"/>
          </a:xfrm>
          <a:prstGeom prst="rect">
            <a:avLst/>
          </a:prstGeom>
          <a:noFill/>
          <a:ln w="25400">
            <a:solidFill>
              <a:srgbClr val="040404"/>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862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00" dirty="0"/>
              <a:t>1.1: What is DevOps</a:t>
            </a:r>
            <a:r>
              <a:rPr lang="en-US" dirty="0" smtClean="0"/>
              <a:t/>
            </a:r>
            <a:br>
              <a:rPr lang="en-US" dirty="0" smtClean="0"/>
            </a:br>
            <a:r>
              <a:rPr lang="en-US" dirty="0" smtClean="0"/>
              <a:t>Dev and Ops</a:t>
            </a:r>
            <a:endParaRPr lang="en-US" dirty="0"/>
          </a:p>
        </p:txBody>
      </p:sp>
      <p:sp>
        <p:nvSpPr>
          <p:cNvPr id="3" name="Content Placeholder 2"/>
          <p:cNvSpPr>
            <a:spLocks noGrp="1"/>
          </p:cNvSpPr>
          <p:nvPr>
            <p:ph idx="1"/>
          </p:nvPr>
        </p:nvSpPr>
        <p:spPr/>
        <p:txBody>
          <a:bodyPr/>
          <a:lstStyle/>
          <a:p>
            <a:r>
              <a:rPr lang="en-US" dirty="0" smtClean="0"/>
              <a:t> </a:t>
            </a:r>
            <a:r>
              <a:rPr lang="en-US" dirty="0"/>
              <a:t>DevOps can be explained simply as operations working together with engineers to get things done faster in an automated and </a:t>
            </a:r>
            <a:r>
              <a:rPr lang="en-US" dirty="0" smtClean="0"/>
              <a:t>repeatable </a:t>
            </a:r>
            <a:r>
              <a:rPr lang="en-US" dirty="0"/>
              <a:t>way</a:t>
            </a:r>
            <a:r>
              <a:rPr lang="en-US" dirty="0" smtClean="0"/>
              <a:t>.</a:t>
            </a:r>
          </a:p>
          <a:p>
            <a:r>
              <a:rPr lang="en-US" b="1" dirty="0"/>
              <a:t>Growing </a:t>
            </a:r>
            <a:r>
              <a:rPr lang="en-US" b="1" dirty="0" smtClean="0"/>
              <a:t>pains of </a:t>
            </a:r>
            <a:r>
              <a:rPr lang="en-US" b="1" dirty="0"/>
              <a:t>o</a:t>
            </a:r>
            <a:r>
              <a:rPr lang="en-US" b="1" dirty="0" smtClean="0"/>
              <a:t>peration</a:t>
            </a:r>
            <a:endParaRPr lang="en-US" dirty="0" smtClean="0"/>
          </a:p>
          <a:p>
            <a:pPr marL="174625" lvl="1" indent="0">
              <a:buNone/>
            </a:pPr>
            <a:r>
              <a:rPr lang="en-US" dirty="0"/>
              <a:t>When </a:t>
            </a:r>
            <a:r>
              <a:rPr lang="en-US" dirty="0" smtClean="0"/>
              <a:t>we are </a:t>
            </a:r>
            <a:r>
              <a:rPr lang="en-US" dirty="0"/>
              <a:t>responsible for large distributed applications the operations complexity grows quickly.</a:t>
            </a:r>
          </a:p>
          <a:p>
            <a:pPr lvl="1"/>
            <a:r>
              <a:rPr lang="en-US" dirty="0"/>
              <a:t>How do you provision virtual machines?</a:t>
            </a:r>
          </a:p>
          <a:p>
            <a:pPr lvl="1"/>
            <a:r>
              <a:rPr lang="en-US" dirty="0"/>
              <a:t>How do you configure network devices and servers?</a:t>
            </a:r>
          </a:p>
          <a:p>
            <a:pPr lvl="1"/>
            <a:r>
              <a:rPr lang="en-US" dirty="0"/>
              <a:t>How do you deploy applications?</a:t>
            </a:r>
          </a:p>
          <a:p>
            <a:pPr lvl="1"/>
            <a:r>
              <a:rPr lang="en-US" dirty="0"/>
              <a:t>How do you collect and aggregate logs?</a:t>
            </a:r>
          </a:p>
          <a:p>
            <a:pPr lvl="1"/>
            <a:r>
              <a:rPr lang="en-US" dirty="0"/>
              <a:t>How do you monitor services?</a:t>
            </a:r>
          </a:p>
          <a:p>
            <a:pPr lvl="1"/>
            <a:r>
              <a:rPr lang="en-US" dirty="0"/>
              <a:t>How do you monitor network performance?</a:t>
            </a:r>
          </a:p>
          <a:p>
            <a:pPr lvl="1"/>
            <a:r>
              <a:rPr lang="en-US" dirty="0"/>
              <a:t>How do you monitor application performance?</a:t>
            </a:r>
          </a:p>
          <a:p>
            <a:pPr lvl="1"/>
            <a:r>
              <a:rPr lang="en-US" dirty="0"/>
              <a:t>How do you alert and remediate when there are problems</a:t>
            </a:r>
            <a:r>
              <a:rPr lang="en-US" dirty="0" smtClean="0"/>
              <a:t>?</a:t>
            </a:r>
          </a:p>
          <a:p>
            <a:endParaRPr lang="en-US" dirty="0"/>
          </a:p>
        </p:txBody>
      </p:sp>
      <p:pic>
        <p:nvPicPr>
          <p:cNvPr id="21507" name="Picture 3" descr="C:\Users\zkulkarn\Pictures\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961" y="3352800"/>
            <a:ext cx="2742248" cy="2285999"/>
          </a:xfrm>
          <a:prstGeom prst="rect">
            <a:avLst/>
          </a:prstGeom>
          <a:noFill/>
          <a:ln w="254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2360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00" dirty="0"/>
              <a:t>1.1: What is DevOps</a:t>
            </a:r>
            <a:r>
              <a:rPr lang="en-US" dirty="0"/>
              <a:t/>
            </a:r>
            <a:br>
              <a:rPr lang="en-US" dirty="0"/>
            </a:br>
            <a:r>
              <a:rPr lang="en-US" dirty="0"/>
              <a:t>Dev and Ops</a:t>
            </a:r>
          </a:p>
        </p:txBody>
      </p:sp>
      <p:sp>
        <p:nvSpPr>
          <p:cNvPr id="3" name="Content Placeholder 2"/>
          <p:cNvSpPr>
            <a:spLocks noGrp="1"/>
          </p:cNvSpPr>
          <p:nvPr>
            <p:ph idx="1"/>
          </p:nvPr>
        </p:nvSpPr>
        <p:spPr/>
        <p:txBody>
          <a:bodyPr/>
          <a:lstStyle/>
          <a:p>
            <a:r>
              <a:rPr lang="en-US" b="1" dirty="0" smtClean="0"/>
              <a:t> Growing </a:t>
            </a:r>
            <a:r>
              <a:rPr lang="en-US" b="1" dirty="0"/>
              <a:t>p</a:t>
            </a:r>
            <a:r>
              <a:rPr lang="en-US" b="1" dirty="0" smtClean="0"/>
              <a:t>ain </a:t>
            </a:r>
            <a:r>
              <a:rPr lang="en-US" b="1" dirty="0"/>
              <a:t>of </a:t>
            </a:r>
            <a:r>
              <a:rPr lang="en-US" b="1" dirty="0" smtClean="0"/>
              <a:t>developer</a:t>
            </a:r>
            <a:endParaRPr lang="en-US" b="1" dirty="0"/>
          </a:p>
          <a:p>
            <a:pPr lvl="1"/>
            <a:r>
              <a:rPr lang="en-US" dirty="0"/>
              <a:t>Dev is often unaware of Ops roadblocks that prevent the program from working as </a:t>
            </a:r>
            <a:r>
              <a:rPr lang="en-US" dirty="0" smtClean="0"/>
              <a:t>anticipated</a:t>
            </a:r>
            <a:endParaRPr lang="en-US" b="1" dirty="0" smtClean="0"/>
          </a:p>
          <a:p>
            <a:r>
              <a:rPr lang="en-US" b="1" dirty="0" smtClean="0"/>
              <a:t>Combining </a:t>
            </a:r>
            <a:r>
              <a:rPr lang="en-US" b="1" dirty="0"/>
              <a:t>the power of developers and </a:t>
            </a:r>
            <a:r>
              <a:rPr lang="en-US" b="1" dirty="0" smtClean="0"/>
              <a:t>operations</a:t>
            </a:r>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a:p>
          <a:p>
            <a:pPr lvl="1"/>
            <a:r>
              <a:rPr lang="en-US" dirty="0"/>
              <a:t>The focus on the developer/operations collaboration enables a new approach to managing the complexity of real world operations.</a:t>
            </a:r>
          </a:p>
          <a:p>
            <a:pPr lvl="1"/>
            <a:r>
              <a:rPr lang="en-US" dirty="0"/>
              <a:t>The operations complexity breaks down into a few main categories: infrastructure automation, configuration management, deployment automation, log management, performance management, and monitoring. </a:t>
            </a:r>
          </a:p>
          <a:p>
            <a:pPr marL="174625" lvl="1" indent="0">
              <a:buNone/>
            </a:pPr>
            <a:endParaRPr lang="en-US" b="1" dirty="0"/>
          </a:p>
          <a:p>
            <a:pPr marL="0" indent="0">
              <a:buNone/>
            </a:pPr>
            <a:endParaRPr lang="en-US" dirty="0"/>
          </a:p>
        </p:txBody>
      </p:sp>
      <p:pic>
        <p:nvPicPr>
          <p:cNvPr id="4" name="Picture 2" descr="C:\Users\zkulkarn\Pictures\images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1780" y="2872742"/>
            <a:ext cx="2143125" cy="1226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59984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00" dirty="0"/>
              <a:t>1.1: What is DevOps </a:t>
            </a:r>
            <a:r>
              <a:rPr lang="en-US" dirty="0" smtClean="0"/>
              <a:t/>
            </a:r>
            <a:br>
              <a:rPr lang="en-US" dirty="0" smtClean="0"/>
            </a:br>
            <a:r>
              <a:rPr lang="en-US" dirty="0" smtClean="0"/>
              <a:t>What is DevOps Not ?</a:t>
            </a:r>
            <a:endParaRPr lang="en-US" dirty="0"/>
          </a:p>
        </p:txBody>
      </p:sp>
      <p:sp>
        <p:nvSpPr>
          <p:cNvPr id="3" name="Content Placeholder 2"/>
          <p:cNvSpPr>
            <a:spLocks noGrp="1"/>
          </p:cNvSpPr>
          <p:nvPr>
            <p:ph idx="1"/>
          </p:nvPr>
        </p:nvSpPr>
        <p:spPr/>
        <p:txBody>
          <a:bodyPr/>
          <a:lstStyle/>
          <a:p>
            <a:r>
              <a:rPr lang="en-US" dirty="0"/>
              <a:t> It’s Not (Just) </a:t>
            </a:r>
            <a:r>
              <a:rPr lang="en-US" dirty="0" smtClean="0"/>
              <a:t>Tools</a:t>
            </a:r>
          </a:p>
          <a:p>
            <a:r>
              <a:rPr lang="en-US" dirty="0"/>
              <a:t> It’s Not (Just) </a:t>
            </a:r>
            <a:r>
              <a:rPr lang="en-US" dirty="0" smtClean="0"/>
              <a:t>Culture</a:t>
            </a:r>
          </a:p>
          <a:p>
            <a:r>
              <a:rPr lang="en-US" dirty="0"/>
              <a:t> It’s Not (Just) Devs and </a:t>
            </a:r>
            <a:r>
              <a:rPr lang="en-US" dirty="0" smtClean="0"/>
              <a:t>Ops</a:t>
            </a:r>
          </a:p>
          <a:p>
            <a:r>
              <a:rPr lang="en-US" dirty="0"/>
              <a:t> It’s Not (Just) A Job </a:t>
            </a:r>
            <a:r>
              <a:rPr lang="en-US" dirty="0" smtClean="0"/>
              <a:t>Title</a:t>
            </a:r>
          </a:p>
          <a:p>
            <a:r>
              <a:rPr lang="en-US" dirty="0"/>
              <a:t>  It’s Not Everything</a:t>
            </a:r>
            <a:endParaRPr lang="en-US" dirty="0" smtClean="0"/>
          </a:p>
          <a:p>
            <a:endParaRPr lang="en-US" b="1" dirty="0"/>
          </a:p>
          <a:p>
            <a:endParaRPr lang="en-US" dirty="0"/>
          </a:p>
        </p:txBody>
      </p:sp>
    </p:spTree>
    <p:extLst>
      <p:ext uri="{BB962C8B-B14F-4D97-AF65-F5344CB8AC3E}">
        <p14:creationId xmlns:p14="http://schemas.microsoft.com/office/powerpoint/2010/main" val="931252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00" dirty="0" smtClean="0"/>
              <a:t>1.2: Evolution of DevOps</a:t>
            </a:r>
            <a:r>
              <a:rPr lang="en-US" dirty="0" smtClean="0"/>
              <a:t/>
            </a:r>
            <a:br>
              <a:rPr lang="en-US" dirty="0" smtClean="0"/>
            </a:br>
            <a:r>
              <a:rPr lang="en-US" dirty="0" smtClean="0"/>
              <a:t>Evolution of DevOps</a:t>
            </a:r>
            <a:endParaRPr lang="en-US" dirty="0"/>
          </a:p>
        </p:txBody>
      </p:sp>
      <p:sp>
        <p:nvSpPr>
          <p:cNvPr id="3" name="Content Placeholder 2"/>
          <p:cNvSpPr>
            <a:spLocks noGrp="1"/>
          </p:cNvSpPr>
          <p:nvPr>
            <p:ph idx="1"/>
          </p:nvPr>
        </p:nvSpPr>
        <p:spPr/>
        <p:txBody>
          <a:bodyPr/>
          <a:lstStyle/>
          <a:p>
            <a:pPr lvl="1"/>
            <a:r>
              <a:rPr lang="en-US" dirty="0" smtClean="0"/>
              <a:t>DevOps </a:t>
            </a:r>
            <a:r>
              <a:rPr lang="en-US" dirty="0"/>
              <a:t>is the offspring of agile software development – born from the need to keep up with the increased software velocity and throughput agile methods have achieved. </a:t>
            </a:r>
            <a:endParaRPr lang="en-US" dirty="0" smtClean="0"/>
          </a:p>
          <a:p>
            <a:pPr lvl="1"/>
            <a:r>
              <a:rPr lang="en-US" dirty="0" smtClean="0"/>
              <a:t>The </a:t>
            </a:r>
            <a:r>
              <a:rPr lang="en-US" dirty="0"/>
              <a:t>DevOps ideals extend agile development practices by further streamlining the movement of software change thru the build, validate, and deploy and delivery stages, while empowering cross-functional teams with full ownership of software applications – from design thru production support</a:t>
            </a:r>
            <a:r>
              <a:rPr lang="en-US" dirty="0" smtClean="0"/>
              <a:t>.</a:t>
            </a:r>
          </a:p>
          <a:p>
            <a:pPr lvl="1"/>
            <a:r>
              <a:rPr lang="en-US" dirty="0" smtClean="0"/>
              <a:t>DevOps </a:t>
            </a:r>
            <a:r>
              <a:rPr lang="en-US" dirty="0"/>
              <a:t>is an IT mindset that encourages communication, collaboration, integration and automation among software developers and IT operations in order to improve the speed and quality of delivering software</a:t>
            </a:r>
            <a:r>
              <a:rPr lang="en-US" dirty="0" smtClean="0"/>
              <a:t>.</a:t>
            </a:r>
          </a:p>
          <a:p>
            <a:pPr lvl="1"/>
            <a:r>
              <a:rPr lang="en-US" dirty="0"/>
              <a:t>DevOps teams focus on standardizing development environments and automating delivery processes to improve delivery predictability, efficiency, security and maintainability</a:t>
            </a:r>
            <a:r>
              <a:rPr lang="en-US" dirty="0" smtClean="0"/>
              <a:t>.</a:t>
            </a:r>
          </a:p>
          <a:p>
            <a:pPr lvl="1"/>
            <a:r>
              <a:rPr lang="en-US" dirty="0" smtClean="0"/>
              <a:t>The </a:t>
            </a:r>
            <a:r>
              <a:rPr lang="en-US" dirty="0"/>
              <a:t>DevOps ideals provide developers more control of the production environment and a better understanding of the production </a:t>
            </a:r>
            <a:r>
              <a:rPr lang="en-US" dirty="0" smtClean="0"/>
              <a:t>infrastructure</a:t>
            </a:r>
          </a:p>
        </p:txBody>
      </p:sp>
    </p:spTree>
    <p:extLst>
      <p:ext uri="{BB962C8B-B14F-4D97-AF65-F5344CB8AC3E}">
        <p14:creationId xmlns:p14="http://schemas.microsoft.com/office/powerpoint/2010/main" val="41679916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a85eb2a3-840f-4054-86f6-d41d0c1cba4b">Template</Material_x0020_Type>
    <FolderName xmlns="952a6df7-b138-4f89-9bc4-e7a874ea325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64F2559C04AE4488E94205E47398A2E" ma:contentTypeVersion="1" ma:contentTypeDescription="Create a new document." ma:contentTypeScope="" ma:versionID="bb2d9302acd88bfb40288f9de05848d0">
  <xsd:schema xmlns:xsd="http://www.w3.org/2001/XMLSchema" xmlns:xs="http://www.w3.org/2001/XMLSchema" xmlns:p="http://schemas.microsoft.com/office/2006/metadata/properties" xmlns:ns2="a85eb2a3-840f-4054-86f6-d41d0c1cba4b" xmlns:ns3="952a6df7-b138-4f89-9bc4-e7a874ea3254" targetNamespace="http://schemas.microsoft.com/office/2006/metadata/properties" ma:root="true" ma:fieldsID="2d7d6362be7cac7839ee051b71b7ca70" ns2:_="" ns3:_="">
    <xsd:import namespace="a85eb2a3-840f-4054-86f6-d41d0c1cba4b"/>
    <xsd:import namespace="952a6df7-b138-4f89-9bc4-e7a874ea3254"/>
    <xsd:element name="properties">
      <xsd:complexType>
        <xsd:sequence>
          <xsd:element name="documentManagement">
            <xsd:complexType>
              <xsd:all>
                <xsd:element ref="ns2:Material_x0020_Type"/>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5eb2a3-840f-4054-86f6-d41d0c1cba4b" elementFormDefault="qualified">
    <xsd:import namespace="http://schemas.microsoft.com/office/2006/documentManagement/types"/>
    <xsd:import namespace="http://schemas.microsoft.com/office/infopath/2007/PartnerControls"/>
    <xsd:element name="Material_x0020_Type" ma:index="8" ma:displayName="Material Type" ma:default="Template" ma:format="Dropdown" ma:internalName="Material_x0020_Type">
      <xsd:simpleType>
        <xsd:restriction base="dms:Choice">
          <xsd:enumeration value="Procedure"/>
          <xsd:enumeration value="Guideline"/>
          <xsd:enumeration value="Form"/>
          <xsd:enumeration value="Format"/>
          <xsd:enumeration value="General"/>
          <xsd:enumeration value="Template"/>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9"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purl.org/dc/elements/1.1/"/>
    <ds:schemaRef ds:uri="http://schemas.microsoft.com/office/2006/metadata/properties"/>
    <ds:schemaRef ds:uri="http://schemas.microsoft.com/office/2006/documentManagement/types"/>
    <ds:schemaRef ds:uri="http://www.w3.org/XML/1998/namespace"/>
    <ds:schemaRef ds:uri="952a6df7-b138-4f89-9bc4-e7a874ea3254"/>
    <ds:schemaRef ds:uri="http://schemas.openxmlformats.org/package/2006/metadata/core-properties"/>
    <ds:schemaRef ds:uri="http://schemas.microsoft.com/office/infopath/2007/PartnerControls"/>
    <ds:schemaRef ds:uri="http://purl.org/dc/terms/"/>
    <ds:schemaRef ds:uri="a85eb2a3-840f-4054-86f6-d41d0c1cba4b"/>
    <ds:schemaRef ds:uri="http://purl.org/dc/dcmitype/"/>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813D12F9-4C52-4333-958E-73B490CD8B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5eb2a3-840f-4054-86f6-d41d0c1cba4b"/>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6416</TotalTime>
  <Words>2423</Words>
  <Application>Microsoft Office PowerPoint</Application>
  <PresentationFormat>On-screen Show (4:3)</PresentationFormat>
  <Paragraphs>362</Paragraphs>
  <Slides>48</Slides>
  <Notes>36</Notes>
  <HiddenSlides>2</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0" baseType="lpstr">
      <vt:lpstr>2_Corporate Presentation Template (4x3 - Normal)</vt:lpstr>
      <vt:lpstr>think-cell Slide</vt:lpstr>
      <vt:lpstr>DevOps</vt:lpstr>
      <vt:lpstr>Lesson Objectives</vt:lpstr>
      <vt:lpstr>1.1: What is DevOps What is DevOps</vt:lpstr>
      <vt:lpstr>1.1: What is DevOps What is DevOps</vt:lpstr>
      <vt:lpstr>1.1: What is DevOps What is DevOps</vt:lpstr>
      <vt:lpstr>1.1: What is DevOps Dev and Ops</vt:lpstr>
      <vt:lpstr>1.1: What is DevOps Dev and Ops</vt:lpstr>
      <vt:lpstr>1.1: What is DevOps  What is DevOps Not ?</vt:lpstr>
      <vt:lpstr>1.2: Evolution of DevOps Evolution of DevOps</vt:lpstr>
      <vt:lpstr>1.2: Evolution of DevOps DevOps Movement</vt:lpstr>
      <vt:lpstr>1.3: Agile Methodology Agile Methodology</vt:lpstr>
      <vt:lpstr>1.3: Agile Methodology Agile Methodology</vt:lpstr>
      <vt:lpstr>1.3: Agile Methodology Agile Methodology</vt:lpstr>
      <vt:lpstr>1.3: Agile Methodology Agile- Scrum Framework</vt:lpstr>
      <vt:lpstr>1.3: Agile Methodology Agile- Scrum Framework</vt:lpstr>
      <vt:lpstr>1.3: Agile Methodology Agile Practices</vt:lpstr>
      <vt:lpstr>1.3: Agile Methodology Agile Practices</vt:lpstr>
      <vt:lpstr>1.4: Why DevOps Evolution of Software Development</vt:lpstr>
      <vt:lpstr>1.4: Why DevOps Why DevOps</vt:lpstr>
      <vt:lpstr>1.4: Why DevOps Why DevOps</vt:lpstr>
      <vt:lpstr>1.4: Why DevOps Emergence of DevOps: Influence on DevOps</vt:lpstr>
      <vt:lpstr>1.5: Agile Vs DevOps Agile Vs DevOps</vt:lpstr>
      <vt:lpstr>1.5: Agile Vs DevOps Agile Vs DevOps</vt:lpstr>
      <vt:lpstr>1.6:DevOps Principles DevOps Principles</vt:lpstr>
      <vt:lpstr>1.7: DevOps Life Cycle DevOps Life Cycle- it’s all about “continuous”</vt:lpstr>
      <vt:lpstr>1.7: DevOps Life Cycle DevOps SDLC</vt:lpstr>
      <vt:lpstr>1.8: DevOps Tools DevOps Tools</vt:lpstr>
      <vt:lpstr>1.8: DevOps Tools Tools used in various stages of Project Lifecycle</vt:lpstr>
      <vt:lpstr>1.8: DevOps Tools Tools used in various stages of Project Lifecycle</vt:lpstr>
      <vt:lpstr>1.8: DevOps Tools DevOps Tools</vt:lpstr>
      <vt:lpstr>1.8: DevOps Tools DevOps Tools</vt:lpstr>
      <vt:lpstr>1.8: DevOps Tools DevOps Tools</vt:lpstr>
      <vt:lpstr>1.8: DevOps Tools A Typical Deployment Landscape</vt:lpstr>
      <vt:lpstr>1.9: DevOps Benefits Benefits of DevOps</vt:lpstr>
      <vt:lpstr>1.10: CI&amp;CD Continuous Integration and Delivery Pipeline</vt:lpstr>
      <vt:lpstr>1.10: CI&amp;CD Continuous Integration and Delivery Pipeline</vt:lpstr>
      <vt:lpstr>1.10: CI&amp;CD Continuous Integration and Delivery Pipeline</vt:lpstr>
      <vt:lpstr>1.10: CI&amp;CD Continuous Integration and Delivery Pipeline</vt:lpstr>
      <vt:lpstr>1.10: CI&amp;CD Continuous Integration and Delivery Pipeline</vt:lpstr>
      <vt:lpstr>1.10: CI&amp;CD Continuous Integration and Delivery Pipeline</vt:lpstr>
      <vt:lpstr>1.10: CI&amp;CD Continuous Integration and Delivery Pipeline</vt:lpstr>
      <vt:lpstr>1.10: CI&amp;CD Continuous Integration and Delivery Pipeline</vt:lpstr>
      <vt:lpstr>1.11: Use-case walkthrough                                                                                                                                                                                                                   Use-case walkthrough Pre-DevOps Scenario</vt:lpstr>
      <vt:lpstr>1.11: Use-case walkthrough DevOps End-to-End Implementation</vt:lpstr>
      <vt:lpstr>1.11: Use-case walkthrough Use-case walkthrough Post-DevOps Scenario</vt:lpstr>
      <vt:lpstr>1.11: Use-case walkthrough Use-case walkthrough</vt:lpstr>
      <vt:lpstr>Summary</vt:lpstr>
      <vt:lpstr>Review Question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Kulkarni, Zainab</cp:lastModifiedBy>
  <cp:revision>577</cp:revision>
  <dcterms:created xsi:type="dcterms:W3CDTF">2012-05-18T02:59:15Z</dcterms:created>
  <dcterms:modified xsi:type="dcterms:W3CDTF">2017-03-21T07:39:28Z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0x010100A64F2559C04AE4488E94205E47398A2E</vt:lpwstr>
  </property>
</Properties>
</file>