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Lst>
  <p:notesMasterIdLst>
    <p:notesMasterId r:id="rId35"/>
  </p:notesMasterIdLst>
  <p:handoutMasterIdLst>
    <p:handoutMasterId r:id="rId36"/>
  </p:handoutMasterIdLst>
  <p:sldIdLst>
    <p:sldId id="265" r:id="rId5"/>
    <p:sldId id="259" r:id="rId6"/>
    <p:sldId id="307" r:id="rId7"/>
    <p:sldId id="306" r:id="rId8"/>
    <p:sldId id="299" r:id="rId9"/>
    <p:sldId id="300" r:id="rId10"/>
    <p:sldId id="303" r:id="rId11"/>
    <p:sldId id="305" r:id="rId12"/>
    <p:sldId id="298" r:id="rId13"/>
    <p:sldId id="308" r:id="rId14"/>
    <p:sldId id="309" r:id="rId15"/>
    <p:sldId id="310" r:id="rId16"/>
    <p:sldId id="311" r:id="rId17"/>
    <p:sldId id="312" r:id="rId18"/>
    <p:sldId id="313" r:id="rId19"/>
    <p:sldId id="314" r:id="rId20"/>
    <p:sldId id="319" r:id="rId21"/>
    <p:sldId id="315" r:id="rId22"/>
    <p:sldId id="316" r:id="rId23"/>
    <p:sldId id="318" r:id="rId24"/>
    <p:sldId id="317" r:id="rId25"/>
    <p:sldId id="320" r:id="rId26"/>
    <p:sldId id="321" r:id="rId27"/>
    <p:sldId id="322" r:id="rId28"/>
    <p:sldId id="323" r:id="rId29"/>
    <p:sldId id="292" r:id="rId30"/>
    <p:sldId id="293" r:id="rId31"/>
    <p:sldId id="294" r:id="rId32"/>
    <p:sldId id="295" r:id="rId33"/>
    <p:sldId id="32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ulkarni, Zainab" initials="KZ" lastIdx="30" clrIdx="0"/>
  <p:cmAuthor id="1" name="Rahul Vikash" initials="RV"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86501" autoAdjust="0"/>
  </p:normalViewPr>
  <p:slideViewPr>
    <p:cSldViewPr snapToGrid="0" showGuides="1">
      <p:cViewPr varScale="1">
        <p:scale>
          <a:sx n="61" d="100"/>
          <a:sy n="61" d="100"/>
        </p:scale>
        <p:origin x="1412" y="4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890" y="2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4/21/2017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dirty="0"/>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000818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873393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76275"/>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553998"/>
          </a:xfrm>
          <a:prstGeom prst="rect">
            <a:avLst/>
          </a:prstGeom>
          <a:noFill/>
          <a:ln w="9525">
            <a:noFill/>
            <a:miter lim="800000"/>
            <a:headEnd/>
            <a:tailEnd/>
          </a:ln>
          <a:effectLst/>
        </p:spPr>
        <p:txBody>
          <a:bodyPr>
            <a:spAutoFit/>
          </a:bodyPr>
          <a:lstStyle/>
          <a:p>
            <a:pPr>
              <a:spcBef>
                <a:spcPct val="50000"/>
              </a:spcBef>
            </a:pPr>
            <a:r>
              <a:rPr lang="en-US" sz="1000" dirty="0" smtClean="0">
                <a:latin typeface="Arial" pitchFamily="34" charset="0"/>
                <a:cs typeface="Arial" pitchFamily="34" charset="0"/>
              </a:rPr>
              <a:t>What different models we can integrate with jenkin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927334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19778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15078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0306999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6020537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7468149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902311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938719"/>
          </a:xfrm>
          <a:prstGeom prst="rect">
            <a:avLst/>
          </a:prstGeom>
          <a:noFill/>
          <a:ln w="9525">
            <a:noFill/>
            <a:miter lim="800000"/>
            <a:headEnd/>
            <a:tailEnd/>
          </a:ln>
          <a:effectLst/>
        </p:spPr>
        <p:txBody>
          <a:bodyPr>
            <a:spAutoFit/>
          </a:bodyPr>
          <a:lstStyle/>
          <a:p>
            <a:pPr marL="0" lvl="1">
              <a:spcBef>
                <a:spcPct val="50000"/>
              </a:spcBef>
            </a:pPr>
            <a:r>
              <a:rPr lang="en-US" sz="1000" dirty="0" smtClean="0">
                <a:latin typeface="Arial" pitchFamily="34" charset="0"/>
                <a:cs typeface="Arial" pitchFamily="34" charset="0"/>
              </a:rPr>
              <a:t>Q1 </a:t>
            </a:r>
            <a:r>
              <a:rPr lang="en-US" sz="1000" dirty="0"/>
              <a:t>Continuous Integration provides solutions to the testers for the failed test cases.</a:t>
            </a:r>
          </a:p>
          <a:p>
            <a:pPr>
              <a:spcBef>
                <a:spcPct val="50000"/>
              </a:spcBef>
            </a:pP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333173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6675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2477601"/>
          </a:xfrm>
          <a:prstGeom prst="rect">
            <a:avLst/>
          </a:prstGeom>
          <a:noFill/>
          <a:ln w="9525">
            <a:noFill/>
            <a:miter lim="800000"/>
            <a:headEnd/>
            <a:tailEnd/>
          </a:ln>
          <a:effectLst/>
        </p:spPr>
        <p:txBody>
          <a:bodyPr>
            <a:spAutoFit/>
          </a:bodyPr>
          <a:lstStyle/>
          <a:p>
            <a:pPr marL="0" lvl="1">
              <a:spcBef>
                <a:spcPct val="50000"/>
              </a:spcBef>
            </a:pPr>
            <a:r>
              <a:rPr lang="en-US" sz="1000" dirty="0" smtClean="0">
                <a:latin typeface="Arial" pitchFamily="34" charset="0"/>
                <a:cs typeface="Arial" pitchFamily="34" charset="0"/>
              </a:rPr>
              <a:t>Q1 </a:t>
            </a:r>
            <a:r>
              <a:rPr lang="en-US" sz="1000" dirty="0"/>
              <a:t>Continuous Integration provides solutions to the testers for the failed test cases</a:t>
            </a:r>
            <a:r>
              <a:rPr lang="en-US" sz="1000" dirty="0" smtClean="0"/>
              <a:t>.</a:t>
            </a:r>
          </a:p>
          <a:p>
            <a:pPr marL="0" lvl="1">
              <a:spcBef>
                <a:spcPct val="50000"/>
              </a:spcBef>
            </a:pPr>
            <a:r>
              <a:rPr lang="en-US" sz="1000" dirty="0" smtClean="0"/>
              <a:t>Q2.</a:t>
            </a:r>
            <a:r>
              <a:rPr lang="en-US" sz="1000" dirty="0"/>
              <a:t> java -jar jenkins.war</a:t>
            </a:r>
          </a:p>
          <a:p>
            <a:pPr marL="0" lvl="1">
              <a:spcBef>
                <a:spcPct val="50000"/>
              </a:spcBef>
            </a:pPr>
            <a:endParaRPr lang="en-US" sz="1000" dirty="0" smtClean="0"/>
          </a:p>
          <a:p>
            <a:pPr marL="0" lvl="1">
              <a:spcBef>
                <a:spcPct val="50000"/>
              </a:spcBef>
            </a:pPr>
            <a:endParaRPr lang="en-US" sz="1000" dirty="0"/>
          </a:p>
          <a:p>
            <a:pPr marL="0" lvl="1">
              <a:spcBef>
                <a:spcPct val="50000"/>
              </a:spcBef>
            </a:pPr>
            <a:endParaRPr lang="en-US" sz="1000" dirty="0" smtClean="0"/>
          </a:p>
          <a:p>
            <a:pPr marL="0" lvl="1">
              <a:spcBef>
                <a:spcPct val="50000"/>
              </a:spcBef>
            </a:pPr>
            <a:r>
              <a:rPr lang="en-US" sz="1000" dirty="0" smtClean="0"/>
              <a:t>Q3 </a:t>
            </a:r>
            <a:r>
              <a:rPr lang="en-US" sz="1000" dirty="0"/>
              <a:t>Continuous Deployment</a:t>
            </a:r>
          </a:p>
          <a:p>
            <a:pPr marL="0" lvl="1">
              <a:spcBef>
                <a:spcPct val="50000"/>
              </a:spcBef>
            </a:pPr>
            <a:endParaRPr lang="en-US" sz="1000" dirty="0"/>
          </a:p>
          <a:p>
            <a:pPr>
              <a:spcBef>
                <a:spcPct val="50000"/>
              </a:spcBef>
            </a:pP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94022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spcBef>
                <a:spcPct val="0"/>
              </a:spcBef>
            </a:pPr>
            <a:r>
              <a:rPr lang="en-US" altLang="en-US" dirty="0">
                <a:latin typeface="Arial" charset="0"/>
                <a:cs typeface="Arial" charset="0"/>
              </a:rPr>
              <a:t>In a Continuous Integration Environment source code is maintained in a central location where an application monitors the repository and springs into action when it notices changes (commits) to the code. </a:t>
            </a:r>
          </a:p>
          <a:p>
            <a:pPr>
              <a:spcBef>
                <a:spcPct val="0"/>
              </a:spcBef>
            </a:pPr>
            <a:r>
              <a:rPr lang="en-US" altLang="en-US" dirty="0">
                <a:latin typeface="Arial" charset="0"/>
                <a:cs typeface="Arial" charset="0"/>
              </a:rPr>
              <a:t>CI System must be able to be built and tested automatically.</a:t>
            </a:r>
          </a:p>
          <a:p>
            <a:pPr>
              <a:spcBef>
                <a:spcPct val="0"/>
              </a:spcBef>
            </a:pPr>
            <a:r>
              <a:rPr lang="en-US" altLang="en-US" dirty="0">
                <a:latin typeface="Arial" charset="0"/>
                <a:cs typeface="Arial" charset="0"/>
              </a:rPr>
              <a:t>A coding standard is the set of guidelines that developers must adhere to on a project. On many projects, ensuring adherence is largely a manual process that is performed by a code review. CI can run a build script to report on adherence to the coding standards by running a suite of automated static analysis tools that inspect the source code against the established standard whenever a change is applied</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204192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702164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830734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18938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spcBef>
                <a:spcPct val="0"/>
              </a:spcBef>
            </a:pPr>
            <a:r>
              <a:rPr lang="en-US" altLang="en-US" dirty="0">
                <a:latin typeface="Arial" charset="0"/>
                <a:cs typeface="Arial" charset="0"/>
              </a:rPr>
              <a:t>1: Application must run under source control </a:t>
            </a:r>
            <a:r>
              <a:rPr lang="en-US" altLang="en-US" dirty="0" smtClean="0">
                <a:latin typeface="Arial" charset="0"/>
                <a:cs typeface="Arial" charset="0"/>
              </a:rPr>
              <a:t>management</a:t>
            </a:r>
            <a:endParaRPr lang="en-US" altLang="en-US" dirty="0">
              <a:latin typeface="Arial" charset="0"/>
              <a:cs typeface="Arial" charset="0"/>
            </a:endParaRPr>
          </a:p>
          <a:p>
            <a:pPr>
              <a:spcBef>
                <a:spcPct val="0"/>
              </a:spcBef>
            </a:pPr>
            <a:r>
              <a:rPr lang="en-US" altLang="en-US" dirty="0">
                <a:latin typeface="Arial" charset="0"/>
                <a:cs typeface="Arial" charset="0"/>
              </a:rPr>
              <a:t>2: Daily code commits to SVN will be baseline.</a:t>
            </a:r>
          </a:p>
          <a:p>
            <a:pPr>
              <a:spcBef>
                <a:spcPct val="0"/>
              </a:spcBef>
            </a:pPr>
            <a:r>
              <a:rPr lang="en-US" altLang="en-US" dirty="0">
                <a:latin typeface="Arial" charset="0"/>
                <a:cs typeface="Arial" charset="0"/>
              </a:rPr>
              <a:t>3: CI polls for any code changes in SVN and triggers build actions if any.</a:t>
            </a:r>
          </a:p>
          <a:p>
            <a:pPr>
              <a:spcBef>
                <a:spcPct val="0"/>
              </a:spcBef>
            </a:pPr>
            <a:r>
              <a:rPr lang="en-US" altLang="en-US" dirty="0">
                <a:latin typeface="Arial" charset="0"/>
                <a:cs typeface="Arial" charset="0"/>
              </a:rPr>
              <a:t>4: Automated build, testing and deployment of an application will be performed by CI. </a:t>
            </a:r>
          </a:p>
          <a:p>
            <a:pPr>
              <a:spcBef>
                <a:spcPct val="0"/>
              </a:spcBef>
            </a:pPr>
            <a:r>
              <a:rPr lang="en-US" altLang="en-US" dirty="0">
                <a:latin typeface="Arial" charset="0"/>
                <a:cs typeface="Arial" charset="0"/>
              </a:rPr>
              <a:t>5: After build action, developer will be accessible with latest code and build</a:t>
            </a:r>
          </a:p>
          <a:p>
            <a:pPr>
              <a:spcBef>
                <a:spcPct val="0"/>
              </a:spcBef>
            </a:pPr>
            <a:r>
              <a:rPr lang="en-US" altLang="en-US" dirty="0">
                <a:latin typeface="Arial" charset="0"/>
                <a:cs typeface="Arial" charset="0"/>
              </a:rPr>
              <a:t>6: Developers will be notified with any build errors and automated test results</a:t>
            </a:r>
            <a:r>
              <a:rPr lang="en-US" altLang="en-US" dirty="0" smtClean="0">
                <a:latin typeface="Arial" charset="0"/>
                <a:cs typeface="Arial" charset="0"/>
              </a:rPr>
              <a:t>.</a:t>
            </a:r>
          </a:p>
          <a:p>
            <a:pPr>
              <a:spcBef>
                <a:spcPct val="0"/>
              </a:spcBef>
            </a:pPr>
            <a:endParaRPr lang="en-US" altLang="en-US" dirty="0">
              <a:latin typeface="Arial" charset="0"/>
              <a:cs typeface="Arial" charset="0"/>
            </a:endParaRPr>
          </a:p>
          <a:p>
            <a:pPr>
              <a:spcBef>
                <a:spcPct val="0"/>
              </a:spcBef>
            </a:pPr>
            <a:r>
              <a:rPr lang="en-US" altLang="en-US" dirty="0" smtClean="0">
                <a:latin typeface="Arial" charset="0"/>
                <a:cs typeface="Arial" charset="0"/>
              </a:rPr>
              <a:t>Need of CI in software Development </a:t>
            </a:r>
          </a:p>
          <a:p>
            <a:pPr>
              <a:spcBef>
                <a:spcPct val="0"/>
              </a:spcBef>
            </a:pPr>
            <a:endParaRPr lang="en-US" altLang="en-US" dirty="0" smtClean="0">
              <a:latin typeface="Arial" charset="0"/>
              <a:cs typeface="Arial" charset="0"/>
            </a:endParaRPr>
          </a:p>
          <a:p>
            <a:r>
              <a:rPr lang="en-US" altLang="en-US" dirty="0"/>
              <a:t>Helps to locate code based defects in a centralized location.</a:t>
            </a:r>
          </a:p>
          <a:p>
            <a:r>
              <a:rPr lang="en-US" altLang="en-US" dirty="0"/>
              <a:t>Tools can be used to automate deployment.</a:t>
            </a:r>
          </a:p>
          <a:p>
            <a:r>
              <a:rPr lang="en-US" altLang="en-US" dirty="0"/>
              <a:t>Minimizes integration errors in SVN during build process(Errors are uncovered during Manual Build) by invoking automation.</a:t>
            </a:r>
          </a:p>
          <a:p>
            <a:r>
              <a:rPr lang="en-US" altLang="en-US" dirty="0"/>
              <a:t>Increase  amount of quality code and improve development standards.</a:t>
            </a:r>
          </a:p>
          <a:p>
            <a:pPr>
              <a:spcBef>
                <a:spcPct val="0"/>
              </a:spcBef>
            </a:pPr>
            <a:endParaRPr lang="en-US" altLang="en-US" dirty="0">
              <a:latin typeface="Arial" charset="0"/>
              <a:cs typeface="Arial" charset="0"/>
            </a:endParaRP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708403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707886"/>
          </a:xfrm>
          <a:prstGeom prst="rect">
            <a:avLst/>
          </a:prstGeom>
          <a:noFill/>
          <a:ln w="9525">
            <a:noFill/>
            <a:miter lim="800000"/>
            <a:headEnd/>
            <a:tailEnd/>
          </a:ln>
          <a:effectLst/>
        </p:spPr>
        <p:txBody>
          <a:bodyPr>
            <a:spAutoFit/>
          </a:bodyPr>
          <a:lstStyle/>
          <a:p>
            <a:pPr>
              <a:spcBef>
                <a:spcPct val="50000"/>
              </a:spcBef>
            </a:pPr>
            <a:r>
              <a:rPr lang="en-US" sz="1000" dirty="0" smtClean="0">
                <a:latin typeface="Arial" pitchFamily="34" charset="0"/>
                <a:cs typeface="Arial" pitchFamily="34" charset="0"/>
              </a:rPr>
              <a:t>Tell about scenario if user is doing with or without CI .Give example of Nokia uploading</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631677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spcBef>
                <a:spcPct val="0"/>
              </a:spcBef>
            </a:pPr>
            <a:r>
              <a:rPr lang="en-US" altLang="en-US" b="1" dirty="0">
                <a:latin typeface="Arial" charset="0"/>
                <a:cs typeface="Arial" charset="0"/>
              </a:rPr>
              <a:t>Reduce risks</a:t>
            </a:r>
            <a:endParaRPr lang="en-US" altLang="en-US" dirty="0">
              <a:latin typeface="Arial" charset="0"/>
              <a:cs typeface="Arial" charset="0"/>
            </a:endParaRPr>
          </a:p>
          <a:p>
            <a:pPr>
              <a:spcBef>
                <a:spcPct val="0"/>
              </a:spcBef>
            </a:pPr>
            <a:r>
              <a:rPr lang="en-US" altLang="en-US" dirty="0">
                <a:latin typeface="Arial" charset="0"/>
                <a:cs typeface="Arial" charset="0"/>
              </a:rPr>
              <a:t>By integrating many times a day, you can reduce risks on your project. Doing so facilitates the detection of defects, the measurement of software health and a reduction of assumptions. </a:t>
            </a:r>
          </a:p>
          <a:p>
            <a:pPr>
              <a:spcBef>
                <a:spcPct val="0"/>
              </a:spcBef>
            </a:pPr>
            <a:r>
              <a:rPr lang="en-US" altLang="en-US" b="1" dirty="0">
                <a:latin typeface="Arial" charset="0"/>
                <a:cs typeface="Arial" charset="0"/>
              </a:rPr>
              <a:t>Defects are detected and fixed sooner:</a:t>
            </a:r>
            <a:r>
              <a:rPr lang="en-US" altLang="en-US" dirty="0">
                <a:latin typeface="Arial" charset="0"/>
                <a:cs typeface="Arial" charset="0"/>
              </a:rPr>
              <a:t> Because CI integrates and runs tests and inspections several times a day, there is a greater chance that defects are discovered </a:t>
            </a:r>
            <a:r>
              <a:rPr lang="en-US" altLang="en-US" i="1" dirty="0">
                <a:latin typeface="Arial" charset="0"/>
                <a:cs typeface="Arial" charset="0"/>
              </a:rPr>
              <a:t>when they are introduced</a:t>
            </a:r>
            <a:r>
              <a:rPr lang="en-US" altLang="en-US" dirty="0">
                <a:latin typeface="Arial" charset="0"/>
                <a:cs typeface="Arial" charset="0"/>
              </a:rPr>
              <a:t> (i.e., when the code is checked into the version-control repository) instead of during late-cycle testing. </a:t>
            </a:r>
          </a:p>
          <a:p>
            <a:pPr>
              <a:spcBef>
                <a:spcPct val="0"/>
              </a:spcBef>
            </a:pPr>
            <a:r>
              <a:rPr lang="en-US" altLang="en-US" b="1" dirty="0">
                <a:latin typeface="Arial" charset="0"/>
                <a:cs typeface="Arial" charset="0"/>
              </a:rPr>
              <a:t>Health of software is measurable:</a:t>
            </a:r>
            <a:r>
              <a:rPr lang="en-US" altLang="en-US" dirty="0">
                <a:latin typeface="Arial" charset="0"/>
                <a:cs typeface="Arial" charset="0"/>
              </a:rPr>
              <a:t> By incorporating continuous testing and inspection into the automated integration process, the software product's health attributes, such as complexity, can be tracked over time. </a:t>
            </a:r>
          </a:p>
          <a:p>
            <a:pPr>
              <a:spcBef>
                <a:spcPct val="0"/>
              </a:spcBef>
            </a:pPr>
            <a:r>
              <a:rPr lang="en-US" altLang="en-US" b="1" dirty="0">
                <a:latin typeface="Arial" charset="0"/>
                <a:cs typeface="Arial" charset="0"/>
              </a:rPr>
              <a:t>Reduce assumptions:</a:t>
            </a:r>
            <a:r>
              <a:rPr lang="en-US" altLang="en-US" dirty="0">
                <a:latin typeface="Arial" charset="0"/>
                <a:cs typeface="Arial" charset="0"/>
              </a:rPr>
              <a:t> By rebuilding and testing software in a clean environment using the same process and scripts on a continual basis, you can reduce assumptions (e.g., whether you are accounting for third-party libraries or environment variables). </a:t>
            </a:r>
          </a:p>
          <a:p>
            <a:pPr>
              <a:spcBef>
                <a:spcPct val="0"/>
              </a:spcBef>
            </a:pPr>
            <a:r>
              <a:rPr lang="en-US" altLang="en-US" dirty="0">
                <a:latin typeface="Arial" charset="0"/>
                <a:cs typeface="Arial" charset="0"/>
              </a:rPr>
              <a:t>CI provides a safety net to reduce the risk that defects will be introduced into the code base. The following are some of the risks that CI helps to mitigate. We discuss these and other risks in the next chapter</a:t>
            </a:r>
            <a:r>
              <a:rPr lang="en-US" altLang="en-US" i="1" dirty="0">
                <a:latin typeface="Arial" charset="0"/>
                <a:cs typeface="Arial" charset="0"/>
              </a:rPr>
              <a:t>.</a:t>
            </a:r>
            <a:endParaRPr lang="en-US" altLang="en-US" dirty="0">
              <a:latin typeface="Arial" charset="0"/>
              <a:cs typeface="Arial" charset="0"/>
            </a:endParaRPr>
          </a:p>
          <a:p>
            <a:pPr>
              <a:spcBef>
                <a:spcPct val="0"/>
              </a:spcBef>
            </a:pPr>
            <a:r>
              <a:rPr lang="en-US" altLang="en-US" dirty="0">
                <a:latin typeface="Arial" charset="0"/>
                <a:cs typeface="Arial" charset="0"/>
              </a:rPr>
              <a:t>Lack of cohesive, deployable software</a:t>
            </a:r>
          </a:p>
          <a:p>
            <a:pPr>
              <a:spcBef>
                <a:spcPct val="0"/>
              </a:spcBef>
            </a:pPr>
            <a:r>
              <a:rPr lang="en-US" altLang="en-US" dirty="0">
                <a:latin typeface="Arial" charset="0"/>
                <a:cs typeface="Arial" charset="0"/>
              </a:rPr>
              <a:t>Late defect discovery</a:t>
            </a:r>
          </a:p>
          <a:p>
            <a:pPr>
              <a:spcBef>
                <a:spcPct val="0"/>
              </a:spcBef>
            </a:pPr>
            <a:r>
              <a:rPr lang="en-US" altLang="en-US" dirty="0">
                <a:latin typeface="Arial" charset="0"/>
                <a:cs typeface="Arial" charset="0"/>
              </a:rPr>
              <a:t>Low-quality software</a:t>
            </a:r>
          </a:p>
          <a:p>
            <a:pPr>
              <a:spcBef>
                <a:spcPct val="0"/>
              </a:spcBef>
            </a:pPr>
            <a:r>
              <a:rPr lang="en-US" altLang="en-US" dirty="0">
                <a:latin typeface="Arial" charset="0"/>
                <a:cs typeface="Arial" charset="0"/>
              </a:rPr>
              <a:t>Lack of project visibility</a:t>
            </a:r>
          </a:p>
          <a:p>
            <a:pPr>
              <a:spcBef>
                <a:spcPct val="0"/>
              </a:spcBef>
            </a:pPr>
            <a:endParaRPr lang="en-US" altLang="en-US" dirty="0">
              <a:latin typeface="Arial" charset="0"/>
              <a:cs typeface="Arial" charset="0"/>
            </a:endParaRP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2855480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446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646093961"/>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651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5956436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53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602551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561"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964728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502883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38554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58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13159710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4/21/2017</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dirty="0"/>
          </a:p>
        </p:txBody>
      </p:sp>
    </p:spTree>
    <p:extLst>
      <p:ext uri="{BB962C8B-B14F-4D97-AF65-F5344CB8AC3E}">
        <p14:creationId xmlns:p14="http://schemas.microsoft.com/office/powerpoint/2010/main" val="3370229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609"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90493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48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054096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257486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334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31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02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976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55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6599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3441"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136052492"/>
      </p:ext>
    </p:extLst>
  </p:cSld>
  <p:clrMap bg1="lt1" tx1="dk1" bg2="lt2" tx2="dk2" accent1="accent1" accent2="accent2" accent3="accent3" accent4="accent4" accent5="accent5" accent6="accent6" hlink="hlink" folHlink="folHlink"/>
  <p:sldLayoutIdLst>
    <p:sldLayoutId id="2147483694" r:id="rId1"/>
    <p:sldLayoutId id="2147483696"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12" r:id="rId14"/>
    <p:sldLayoutId id="2147483709" r:id="rId15"/>
    <p:sldLayoutId id="2147483711" r:id="rId16"/>
    <p:sldLayoutId id="2147483710"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jenkins-ci.or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t>DevOps</a:t>
            </a:r>
            <a:endParaRPr lang="en-US" sz="3600" dirty="0"/>
          </a:p>
        </p:txBody>
      </p:sp>
      <p:sp>
        <p:nvSpPr>
          <p:cNvPr id="12" name="Subtitle 11"/>
          <p:cNvSpPr>
            <a:spLocks noGrp="1"/>
          </p:cNvSpPr>
          <p:nvPr>
            <p:ph type="subTitle" idx="1"/>
          </p:nvPr>
        </p:nvSpPr>
        <p:spPr/>
        <p:txBody>
          <a:bodyPr>
            <a:normAutofit/>
          </a:bodyPr>
          <a:lstStyle/>
          <a:p>
            <a:r>
              <a:rPr lang="en-US" sz="2000" dirty="0" smtClean="0"/>
              <a:t>Lesson 04-Jenkins</a:t>
            </a:r>
            <a:endParaRPr lang="en-US" sz="20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a:t>
            </a:r>
            <a:r>
              <a:rPr lang="en-US" sz="1200" dirty="0" smtClean="0"/>
              <a:t>.1</a:t>
            </a:r>
            <a:r>
              <a:rPr lang="en-US" sz="1200" dirty="0"/>
              <a:t>: Introduction of CI</a:t>
            </a:r>
            <a:r>
              <a:rPr lang="en-US" dirty="0"/>
              <a:t/>
            </a:r>
            <a:br>
              <a:rPr lang="en-US" dirty="0"/>
            </a:br>
            <a:r>
              <a:rPr lang="en-US" dirty="0"/>
              <a:t>Continues </a:t>
            </a:r>
            <a:r>
              <a:rPr lang="en-US" dirty="0" smtClean="0"/>
              <a:t>Integration Tools</a:t>
            </a:r>
            <a:endParaRPr lang="en-US" dirty="0"/>
          </a:p>
        </p:txBody>
      </p:sp>
      <p:sp>
        <p:nvSpPr>
          <p:cNvPr id="3" name="Content Placeholder 2"/>
          <p:cNvSpPr>
            <a:spLocks noGrp="1"/>
          </p:cNvSpPr>
          <p:nvPr>
            <p:ph idx="1"/>
          </p:nvPr>
        </p:nvSpPr>
        <p:spPr/>
        <p:txBody>
          <a:bodyPr/>
          <a:lstStyle/>
          <a:p>
            <a:r>
              <a:rPr lang="en-US" dirty="0" smtClean="0"/>
              <a:t>Jenkins</a:t>
            </a:r>
          </a:p>
          <a:p>
            <a:r>
              <a:rPr lang="en-US" dirty="0" smtClean="0"/>
              <a:t>Buildbot</a:t>
            </a:r>
          </a:p>
          <a:p>
            <a:r>
              <a:rPr lang="en-US" dirty="0" smtClean="0"/>
              <a:t>Travis CI</a:t>
            </a:r>
          </a:p>
          <a:p>
            <a:r>
              <a:rPr lang="en-US" dirty="0" smtClean="0"/>
              <a:t>Bamboo</a:t>
            </a:r>
            <a:endParaRPr lang="en-US" dirty="0"/>
          </a:p>
        </p:txBody>
      </p:sp>
    </p:spTree>
    <p:extLst>
      <p:ext uri="{BB962C8B-B14F-4D97-AF65-F5344CB8AC3E}">
        <p14:creationId xmlns:p14="http://schemas.microsoft.com/office/powerpoint/2010/main" val="3316066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 y="0"/>
            <a:ext cx="9143999" cy="1107583"/>
          </a:xfrm>
        </p:spPr>
        <p:txBody>
          <a:bodyPr>
            <a:normAutofit/>
          </a:bodyPr>
          <a:lstStyle/>
          <a:p>
            <a:r>
              <a:rPr lang="en-US" sz="1200" dirty="0"/>
              <a:t>4</a:t>
            </a:r>
            <a:r>
              <a:rPr lang="en-US" sz="1200" dirty="0" smtClean="0"/>
              <a:t>.2: Jenkins Introduction</a:t>
            </a:r>
            <a:r>
              <a:rPr lang="en-US" dirty="0"/>
              <a:t/>
            </a:r>
            <a:br>
              <a:rPr lang="en-US" dirty="0"/>
            </a:br>
            <a:r>
              <a:rPr lang="en-US" dirty="0" smtClean="0"/>
              <a:t>Jenkins</a:t>
            </a:r>
            <a:endParaRPr lang="en-US" sz="2400" dirty="0"/>
          </a:p>
        </p:txBody>
      </p:sp>
      <p:sp>
        <p:nvSpPr>
          <p:cNvPr id="2" name="Content Placeholder 1"/>
          <p:cNvSpPr>
            <a:spLocks noGrp="1"/>
          </p:cNvSpPr>
          <p:nvPr>
            <p:ph idx="1"/>
          </p:nvPr>
        </p:nvSpPr>
        <p:spPr>
          <a:xfrm>
            <a:off x="298516" y="1339403"/>
            <a:ext cx="8665180" cy="4984123"/>
          </a:xfrm>
        </p:spPr>
        <p:txBody>
          <a:bodyPr/>
          <a:lstStyle/>
          <a:p>
            <a:r>
              <a:rPr lang="en-US" dirty="0"/>
              <a:t>Jenkins is a self-contained, open source automation server which can be used to automate all sorts of tasks such as building, testing, and deploying software. </a:t>
            </a:r>
            <a:endParaRPr lang="en-US" dirty="0" smtClean="0"/>
          </a:p>
          <a:p>
            <a:r>
              <a:rPr lang="en-US" altLang="en-US" dirty="0" smtClean="0">
                <a:solidFill>
                  <a:schemeClr val="tx1"/>
                </a:solidFill>
              </a:rPr>
              <a:t>Jenkins </a:t>
            </a:r>
            <a:r>
              <a:rPr lang="en-US" altLang="en-US" dirty="0">
                <a:solidFill>
                  <a:schemeClr val="tx1"/>
                </a:solidFill>
              </a:rPr>
              <a:t>is an open source continuous </a:t>
            </a:r>
            <a:r>
              <a:rPr lang="en-US" altLang="en-US" dirty="0" smtClean="0">
                <a:solidFill>
                  <a:schemeClr val="tx1"/>
                </a:solidFill>
              </a:rPr>
              <a:t>integration(CI) </a:t>
            </a:r>
            <a:r>
              <a:rPr lang="en-US" altLang="en-US" dirty="0">
                <a:solidFill>
                  <a:schemeClr val="tx1"/>
                </a:solidFill>
              </a:rPr>
              <a:t>tool written in java developed by Kohsuke Kawaguchi.</a:t>
            </a:r>
          </a:p>
          <a:p>
            <a:r>
              <a:rPr lang="en-US" altLang="en-US" dirty="0">
                <a:solidFill>
                  <a:schemeClr val="tx1"/>
                </a:solidFill>
              </a:rPr>
              <a:t>Monitors the change in the source control systems like SVN, CVS, etc.</a:t>
            </a:r>
          </a:p>
          <a:p>
            <a:r>
              <a:rPr lang="en-US" altLang="en-US" dirty="0">
                <a:solidFill>
                  <a:schemeClr val="tx1"/>
                </a:solidFill>
              </a:rPr>
              <a:t>Builds the application using various build tools like ANT, MAVEN, etc.</a:t>
            </a:r>
          </a:p>
          <a:p>
            <a:r>
              <a:rPr lang="en-US" altLang="en-US" dirty="0">
                <a:solidFill>
                  <a:schemeClr val="tx1"/>
                </a:solidFill>
              </a:rPr>
              <a:t>Provides a fresh build whenever there is a change in the source control system</a:t>
            </a:r>
          </a:p>
          <a:p>
            <a:r>
              <a:rPr lang="en-US" altLang="en-US" dirty="0">
                <a:solidFill>
                  <a:schemeClr val="tx1"/>
                </a:solidFill>
              </a:rPr>
              <a:t>Sends messages on the status of the build through Email, SMS, </a:t>
            </a:r>
            <a:r>
              <a:rPr lang="en-US" altLang="en-US" dirty="0" smtClean="0">
                <a:solidFill>
                  <a:schemeClr val="tx1"/>
                </a:solidFill>
              </a:rPr>
              <a:t>etc</a:t>
            </a:r>
            <a:endParaRPr lang="en-US" altLang="en-US" dirty="0">
              <a:solidFill>
                <a:schemeClr val="tx1"/>
              </a:solidFill>
            </a:endParaRPr>
          </a:p>
          <a:p>
            <a:r>
              <a:rPr lang="en-US" dirty="0" smtClean="0">
                <a:solidFill>
                  <a:schemeClr val="tx1"/>
                </a:solidFill>
              </a:rPr>
              <a:t>Plugins allows integration of the various DevOps Stage</a:t>
            </a:r>
            <a:endParaRPr lang="en-US" dirty="0"/>
          </a:p>
        </p:txBody>
      </p:sp>
    </p:spTree>
    <p:extLst>
      <p:ext uri="{BB962C8B-B14F-4D97-AF65-F5344CB8AC3E}">
        <p14:creationId xmlns:p14="http://schemas.microsoft.com/office/powerpoint/2010/main" val="38787691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 y="0"/>
            <a:ext cx="9143999" cy="1107583"/>
          </a:xfrm>
        </p:spPr>
        <p:txBody>
          <a:bodyPr>
            <a:normAutofit/>
          </a:bodyPr>
          <a:lstStyle/>
          <a:p>
            <a:r>
              <a:rPr lang="en-US" sz="1200" dirty="0"/>
              <a:t>4</a:t>
            </a:r>
            <a:r>
              <a:rPr lang="en-US" sz="1200" dirty="0" smtClean="0"/>
              <a:t>.2</a:t>
            </a:r>
            <a:r>
              <a:rPr lang="en-US" sz="1200" dirty="0"/>
              <a:t>: </a:t>
            </a:r>
            <a:r>
              <a:rPr lang="en-US" sz="1200" dirty="0" smtClean="0"/>
              <a:t>Jenkins </a:t>
            </a:r>
            <a:r>
              <a:rPr lang="en-US" sz="1200" dirty="0"/>
              <a:t>Introduction</a:t>
            </a:r>
            <a:r>
              <a:rPr lang="en-US" dirty="0"/>
              <a:t/>
            </a:r>
            <a:br>
              <a:rPr lang="en-US" dirty="0"/>
            </a:br>
            <a:r>
              <a:rPr lang="en-US" dirty="0" smtClean="0"/>
              <a:t>Jenkins</a:t>
            </a:r>
            <a:endParaRPr lang="en-US" sz="2400" dirty="0"/>
          </a:p>
        </p:txBody>
      </p:sp>
      <p:sp>
        <p:nvSpPr>
          <p:cNvPr id="2" name="Content Placeholder 1"/>
          <p:cNvSpPr>
            <a:spLocks noGrp="1"/>
          </p:cNvSpPr>
          <p:nvPr>
            <p:ph idx="1"/>
          </p:nvPr>
        </p:nvSpPr>
        <p:spPr>
          <a:xfrm>
            <a:off x="298516" y="1339403"/>
            <a:ext cx="8665180" cy="4984123"/>
          </a:xfrm>
        </p:spPr>
        <p:txBody>
          <a:bodyPr/>
          <a:lstStyle/>
          <a:p>
            <a:pPr marL="0" indent="0">
              <a:buNone/>
            </a:pPr>
            <a:endParaRPr lang="en-US" dirty="0"/>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51" y="1352282"/>
            <a:ext cx="8564449" cy="4878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3466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 y="0"/>
            <a:ext cx="9143999" cy="1107583"/>
          </a:xfrm>
        </p:spPr>
        <p:txBody>
          <a:bodyPr>
            <a:normAutofit/>
          </a:bodyPr>
          <a:lstStyle/>
          <a:p>
            <a:r>
              <a:rPr lang="en-US" sz="1200" dirty="0"/>
              <a:t>4</a:t>
            </a:r>
            <a:r>
              <a:rPr lang="en-US" sz="1200" dirty="0" smtClean="0"/>
              <a:t>.2</a:t>
            </a:r>
            <a:r>
              <a:rPr lang="en-US" sz="1200" dirty="0"/>
              <a:t>: </a:t>
            </a:r>
            <a:r>
              <a:rPr lang="en-US" sz="1200" dirty="0" smtClean="0"/>
              <a:t>Jenkins </a:t>
            </a:r>
            <a:r>
              <a:rPr lang="en-US" sz="1200" dirty="0"/>
              <a:t>Introduction</a:t>
            </a:r>
            <a:r>
              <a:rPr lang="en-US" dirty="0"/>
              <a:t/>
            </a:r>
            <a:br>
              <a:rPr lang="en-US" dirty="0"/>
            </a:br>
            <a:r>
              <a:rPr lang="en-US" dirty="0" smtClean="0"/>
              <a:t>How Jenkins Works</a:t>
            </a:r>
            <a:endParaRPr lang="en-US" sz="2400" dirty="0"/>
          </a:p>
        </p:txBody>
      </p:sp>
      <p:sp>
        <p:nvSpPr>
          <p:cNvPr id="2" name="Content Placeholder 1"/>
          <p:cNvSpPr>
            <a:spLocks noGrp="1"/>
          </p:cNvSpPr>
          <p:nvPr>
            <p:ph idx="1"/>
          </p:nvPr>
        </p:nvSpPr>
        <p:spPr>
          <a:xfrm>
            <a:off x="298516" y="1184857"/>
            <a:ext cx="8665180" cy="5138670"/>
          </a:xfrm>
        </p:spPr>
        <p:txBody>
          <a:bodyPr/>
          <a:lstStyle/>
          <a:p>
            <a:r>
              <a:rPr lang="en-US" dirty="0" smtClean="0"/>
              <a:t>How Jenkins works:</a:t>
            </a:r>
          </a:p>
          <a:p>
            <a:pPr lvl="1"/>
            <a:r>
              <a:rPr lang="en-US" dirty="0" smtClean="0"/>
              <a:t>Developers Commit changes to  the source code</a:t>
            </a:r>
          </a:p>
          <a:p>
            <a:pPr lvl="1"/>
            <a:r>
              <a:rPr lang="en-US" dirty="0" smtClean="0"/>
              <a:t>CI server pulls that code &amp; triggers a build</a:t>
            </a:r>
          </a:p>
          <a:p>
            <a:pPr lvl="1"/>
            <a:r>
              <a:rPr lang="en-US" dirty="0" smtClean="0"/>
              <a:t>The build application is then deployed on testing server for testing</a:t>
            </a:r>
          </a:p>
          <a:p>
            <a:pPr lvl="1"/>
            <a:r>
              <a:rPr lang="en-US" dirty="0" smtClean="0"/>
              <a:t>After testing the application ,it is then deployed on production server</a:t>
            </a:r>
          </a:p>
          <a:p>
            <a:pPr lvl="1"/>
            <a:r>
              <a:rPr lang="en-US" dirty="0" smtClean="0"/>
              <a:t>The concerned team constantly notified about build &amp; test result </a:t>
            </a:r>
          </a:p>
          <a:p>
            <a:pPr marL="174625" lvl="1" indent="0">
              <a:buNone/>
            </a:pPr>
            <a:r>
              <a:rPr lang="en-US" dirty="0" smtClean="0"/>
              <a:t> </a:t>
            </a:r>
            <a:endParaRPr lang="en-US" dirty="0"/>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730" y="3232596"/>
            <a:ext cx="8358388" cy="2882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90972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 y="0"/>
            <a:ext cx="9143999" cy="1107583"/>
          </a:xfrm>
        </p:spPr>
        <p:txBody>
          <a:bodyPr>
            <a:normAutofit/>
          </a:bodyPr>
          <a:lstStyle/>
          <a:p>
            <a:r>
              <a:rPr lang="en-US" sz="1200" dirty="0"/>
              <a:t>4</a:t>
            </a:r>
            <a:r>
              <a:rPr lang="en-US" sz="1200" dirty="0" smtClean="0"/>
              <a:t>.2</a:t>
            </a:r>
            <a:r>
              <a:rPr lang="en-US" sz="1200" dirty="0"/>
              <a:t>: </a:t>
            </a:r>
            <a:r>
              <a:rPr lang="en-US" sz="1200" dirty="0" smtClean="0"/>
              <a:t>Jenkins </a:t>
            </a:r>
            <a:r>
              <a:rPr lang="en-US" sz="1200" dirty="0"/>
              <a:t>Introduction</a:t>
            </a:r>
            <a:r>
              <a:rPr lang="en-US" dirty="0"/>
              <a:t/>
            </a:r>
            <a:br>
              <a:rPr lang="en-US" dirty="0"/>
            </a:br>
            <a:r>
              <a:rPr lang="en-US" altLang="en-US" dirty="0"/>
              <a:t>Jenkins Installation</a:t>
            </a:r>
            <a:endParaRPr lang="en-US" sz="2400" dirty="0"/>
          </a:p>
        </p:txBody>
      </p:sp>
      <p:sp>
        <p:nvSpPr>
          <p:cNvPr id="2" name="Content Placeholder 1"/>
          <p:cNvSpPr>
            <a:spLocks noGrp="1"/>
          </p:cNvSpPr>
          <p:nvPr>
            <p:ph idx="1"/>
          </p:nvPr>
        </p:nvSpPr>
        <p:spPr>
          <a:xfrm>
            <a:off x="298516" y="1184857"/>
            <a:ext cx="8665180" cy="5138670"/>
          </a:xfrm>
        </p:spPr>
        <p:txBody>
          <a:bodyPr/>
          <a:lstStyle/>
          <a:p>
            <a:endParaRPr lang="en-US" altLang="en-US" dirty="0" smtClean="0">
              <a:solidFill>
                <a:schemeClr val="tx1"/>
              </a:solidFill>
            </a:endParaRPr>
          </a:p>
          <a:p>
            <a:r>
              <a:rPr lang="en-US" altLang="en-US" dirty="0" smtClean="0">
                <a:solidFill>
                  <a:schemeClr val="tx1"/>
                </a:solidFill>
              </a:rPr>
              <a:t>Jenkins </a:t>
            </a:r>
            <a:r>
              <a:rPr lang="en-US" altLang="en-US" dirty="0">
                <a:solidFill>
                  <a:schemeClr val="tx1"/>
                </a:solidFill>
              </a:rPr>
              <a:t>is easy to install. </a:t>
            </a:r>
          </a:p>
          <a:p>
            <a:r>
              <a:rPr lang="en-US" altLang="en-US" dirty="0">
                <a:solidFill>
                  <a:schemeClr val="tx1"/>
                </a:solidFill>
              </a:rPr>
              <a:t>Download Jenkins.war file from the Jenkins site:</a:t>
            </a:r>
          </a:p>
          <a:p>
            <a:pPr lvl="1"/>
            <a:r>
              <a:rPr lang="en-US" altLang="en-US" dirty="0">
                <a:solidFill>
                  <a:schemeClr val="tx1"/>
                </a:solidFill>
                <a:hlinkClick r:id="rId3"/>
              </a:rPr>
              <a:t>http://jenkins-ci.org</a:t>
            </a:r>
            <a:endParaRPr lang="en-US" altLang="en-US" dirty="0">
              <a:solidFill>
                <a:schemeClr val="tx1"/>
              </a:solidFill>
            </a:endParaRPr>
          </a:p>
          <a:p>
            <a:r>
              <a:rPr lang="en-US" altLang="en-US" dirty="0">
                <a:solidFill>
                  <a:schemeClr val="tx1"/>
                </a:solidFill>
              </a:rPr>
              <a:t>Jenkins can be installed in different ways:</a:t>
            </a:r>
          </a:p>
          <a:p>
            <a:pPr lvl="1"/>
            <a:r>
              <a:rPr lang="en-US" altLang="en-US" dirty="0">
                <a:solidFill>
                  <a:schemeClr val="tx1"/>
                </a:solidFill>
              </a:rPr>
              <a:t>As a standalone application</a:t>
            </a:r>
          </a:p>
          <a:p>
            <a:pPr lvl="1"/>
            <a:r>
              <a:rPr lang="en-US" altLang="en-US" dirty="0">
                <a:solidFill>
                  <a:schemeClr val="tx1"/>
                </a:solidFill>
              </a:rPr>
              <a:t>Windows Service</a:t>
            </a:r>
          </a:p>
          <a:p>
            <a:pPr lvl="1"/>
            <a:r>
              <a:rPr lang="en-US" altLang="en-US" dirty="0">
                <a:solidFill>
                  <a:schemeClr val="tx1"/>
                </a:solidFill>
              </a:rPr>
              <a:t>Deploy it on any application server.</a:t>
            </a:r>
          </a:p>
          <a:p>
            <a:pPr marL="0" indent="0">
              <a:buNone/>
            </a:pPr>
            <a:endParaRPr lang="en-US" dirty="0"/>
          </a:p>
        </p:txBody>
      </p:sp>
    </p:spTree>
    <p:extLst>
      <p:ext uri="{BB962C8B-B14F-4D97-AF65-F5344CB8AC3E}">
        <p14:creationId xmlns:p14="http://schemas.microsoft.com/office/powerpoint/2010/main" val="13180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a:t>
            </a:r>
            <a:r>
              <a:rPr lang="en-US" sz="1200" dirty="0" smtClean="0"/>
              <a:t>.2</a:t>
            </a:r>
            <a:r>
              <a:rPr lang="en-US" sz="1200" dirty="0"/>
              <a:t>: </a:t>
            </a:r>
            <a:r>
              <a:rPr lang="en-US" sz="1200" dirty="0" smtClean="0"/>
              <a:t>Jenkins </a:t>
            </a:r>
            <a:r>
              <a:rPr lang="en-US" sz="1200" dirty="0"/>
              <a:t>Introduction</a:t>
            </a:r>
            <a:r>
              <a:rPr lang="en-US" dirty="0" smtClean="0"/>
              <a:t/>
            </a:r>
            <a:br>
              <a:rPr lang="en-US" dirty="0" smtClean="0"/>
            </a:br>
            <a:r>
              <a:rPr lang="en-US" altLang="en-US" dirty="0" smtClean="0"/>
              <a:t>Jenkins </a:t>
            </a:r>
            <a:r>
              <a:rPr lang="en-US" altLang="en-US" dirty="0"/>
              <a:t>Installation</a:t>
            </a:r>
            <a:endParaRPr lang="en-US" dirty="0"/>
          </a:p>
        </p:txBody>
      </p:sp>
      <p:sp>
        <p:nvSpPr>
          <p:cNvPr id="3" name="Content Placeholder 2"/>
          <p:cNvSpPr>
            <a:spLocks noGrp="1"/>
          </p:cNvSpPr>
          <p:nvPr>
            <p:ph idx="1"/>
          </p:nvPr>
        </p:nvSpPr>
        <p:spPr/>
        <p:txBody>
          <a:bodyPr/>
          <a:lstStyle/>
          <a:p>
            <a:r>
              <a:rPr lang="en-US" altLang="en-US" dirty="0">
                <a:solidFill>
                  <a:schemeClr val="tx1"/>
                </a:solidFill>
              </a:rPr>
              <a:t>To start Jenkins as a standalone application execute the below command in command prompt:</a:t>
            </a:r>
          </a:p>
          <a:p>
            <a:pPr lvl="1"/>
            <a:r>
              <a:rPr lang="en-US" altLang="en-US" dirty="0">
                <a:solidFill>
                  <a:schemeClr val="tx1"/>
                </a:solidFill>
              </a:rPr>
              <a:t>java –jar </a:t>
            </a:r>
            <a:r>
              <a:rPr lang="en-US" altLang="en-US" dirty="0" smtClean="0">
                <a:solidFill>
                  <a:schemeClr val="tx1"/>
                </a:solidFill>
              </a:rPr>
              <a:t>jenkins.war   -- On Port 8080 </a:t>
            </a:r>
          </a:p>
          <a:p>
            <a:pPr lvl="1"/>
            <a:r>
              <a:rPr lang="en-US" altLang="en-US" dirty="0">
                <a:solidFill>
                  <a:schemeClr val="tx1"/>
                </a:solidFill>
              </a:rPr>
              <a:t>java -jar jenkins.war --ajp13Port=-1 --</a:t>
            </a:r>
            <a:r>
              <a:rPr lang="en-US" altLang="en-US" dirty="0" smtClean="0">
                <a:solidFill>
                  <a:schemeClr val="tx1"/>
                </a:solidFill>
              </a:rPr>
              <a:t>httpPort=8082 –On different port</a:t>
            </a:r>
            <a:endParaRPr lang="en-US" altLang="en-US" dirty="0">
              <a:solidFill>
                <a:schemeClr val="tx1"/>
              </a:solidFill>
            </a:endParaRPr>
          </a:p>
          <a:p>
            <a:pPr lvl="1"/>
            <a:r>
              <a:rPr lang="en-US" altLang="en-US" dirty="0">
                <a:solidFill>
                  <a:schemeClr val="tx1"/>
                </a:solidFill>
              </a:rPr>
              <a:t>Once Jenkins is started, the Jenkins dash board can be accessed by giving the following link in the browser</a:t>
            </a:r>
          </a:p>
          <a:p>
            <a:pPr lvl="2">
              <a:buNone/>
            </a:pPr>
            <a:r>
              <a:rPr lang="en-US" altLang="en-US" sz="1800" b="1" dirty="0">
                <a:solidFill>
                  <a:schemeClr val="tx1"/>
                </a:solidFill>
                <a:hlinkClick r:id="rId3"/>
              </a:rPr>
              <a:t>http://localhost:8080/</a:t>
            </a:r>
            <a:endParaRPr lang="en-US" altLang="en-US" sz="1800" b="1" dirty="0">
              <a:solidFill>
                <a:schemeClr val="tx1"/>
              </a:solidFill>
            </a:endParaRPr>
          </a:p>
          <a:p>
            <a:pPr lvl="1"/>
            <a:r>
              <a:rPr lang="en-US" altLang="en-US" dirty="0">
                <a:solidFill>
                  <a:schemeClr val="tx1"/>
                </a:solidFill>
              </a:rPr>
              <a:t>To stop Jenkins, press </a:t>
            </a:r>
            <a:r>
              <a:rPr lang="en-US" altLang="en-US" dirty="0" smtClean="0">
                <a:solidFill>
                  <a:schemeClr val="tx1"/>
                </a:solidFill>
              </a:rPr>
              <a:t>Ctrl+C</a:t>
            </a:r>
            <a:endParaRPr lang="en-US" altLang="en-US" dirty="0">
              <a:solidFill>
                <a:schemeClr val="tx1"/>
              </a:solidFill>
            </a:endParaRPr>
          </a:p>
          <a:p>
            <a:r>
              <a:rPr lang="en-US" altLang="en-US" dirty="0" smtClean="0">
                <a:solidFill>
                  <a:schemeClr val="tx1"/>
                </a:solidFill>
              </a:rPr>
              <a:t>Below are the steps to start </a:t>
            </a:r>
            <a:r>
              <a:rPr lang="en-US" altLang="en-US" dirty="0">
                <a:solidFill>
                  <a:schemeClr val="tx1"/>
                </a:solidFill>
              </a:rPr>
              <a:t>Jenkins as a windows </a:t>
            </a:r>
            <a:r>
              <a:rPr lang="en-US" altLang="en-US" dirty="0" smtClean="0">
                <a:solidFill>
                  <a:schemeClr val="tx1"/>
                </a:solidFill>
              </a:rPr>
              <a:t>service</a:t>
            </a:r>
            <a:endParaRPr lang="en-US" altLang="en-US" dirty="0">
              <a:solidFill>
                <a:schemeClr val="tx1"/>
              </a:solidFill>
            </a:endParaRPr>
          </a:p>
          <a:p>
            <a:pPr lvl="1"/>
            <a:r>
              <a:rPr lang="en-US" altLang="en-US" dirty="0">
                <a:solidFill>
                  <a:schemeClr val="tx1"/>
                </a:solidFill>
              </a:rPr>
              <a:t>First, start Jenkins as a standalone application and access Jenkins dash board.</a:t>
            </a:r>
          </a:p>
          <a:p>
            <a:pPr lvl="1"/>
            <a:r>
              <a:rPr lang="en-US" altLang="en-US" dirty="0">
                <a:solidFill>
                  <a:schemeClr val="tx1"/>
                </a:solidFill>
              </a:rPr>
              <a:t>Click “Manage Jenkins” link available in Jenkins dash board.</a:t>
            </a:r>
          </a:p>
          <a:p>
            <a:pPr lvl="1"/>
            <a:r>
              <a:rPr lang="en-US" altLang="en-US" dirty="0">
                <a:solidFill>
                  <a:schemeClr val="tx1"/>
                </a:solidFill>
              </a:rPr>
              <a:t>Select “Installation Directory” for Jenkins and click on Install.</a:t>
            </a:r>
          </a:p>
          <a:p>
            <a:pPr lvl="1"/>
            <a:r>
              <a:rPr lang="en-US" altLang="en-US" dirty="0">
                <a:solidFill>
                  <a:schemeClr val="tx1"/>
                </a:solidFill>
              </a:rPr>
              <a:t>After installation, Jenkins will always run on portno 8080.</a:t>
            </a:r>
          </a:p>
          <a:p>
            <a:endParaRPr lang="en-US" dirty="0"/>
          </a:p>
        </p:txBody>
      </p:sp>
    </p:spTree>
    <p:extLst>
      <p:ext uri="{BB962C8B-B14F-4D97-AF65-F5344CB8AC3E}">
        <p14:creationId xmlns:p14="http://schemas.microsoft.com/office/powerpoint/2010/main" val="4125395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a:t>
            </a:r>
            <a:r>
              <a:rPr lang="en-US" sz="1200" dirty="0" smtClean="0"/>
              <a:t>.3: Creating Job in Jenkins</a:t>
            </a:r>
            <a:r>
              <a:rPr lang="en-US" dirty="0" smtClean="0"/>
              <a:t/>
            </a:r>
            <a:br>
              <a:rPr lang="en-US" dirty="0" smtClean="0"/>
            </a:br>
            <a:r>
              <a:rPr lang="en-US" altLang="en-US" dirty="0" smtClean="0"/>
              <a:t>Jenkins </a:t>
            </a:r>
            <a:r>
              <a:rPr lang="en-US" altLang="en-US" dirty="0"/>
              <a:t>Installation</a:t>
            </a:r>
            <a:endParaRPr lang="en-US" dirty="0"/>
          </a:p>
        </p:txBody>
      </p:sp>
      <p:sp>
        <p:nvSpPr>
          <p:cNvPr id="3" name="Content Placeholder 2"/>
          <p:cNvSpPr>
            <a:spLocks noGrp="1"/>
          </p:cNvSpPr>
          <p:nvPr>
            <p:ph idx="1"/>
          </p:nvPr>
        </p:nvSpPr>
        <p:spPr/>
        <p:txBody>
          <a:bodyPr/>
          <a:lstStyle/>
          <a:p>
            <a:endParaRPr lang="en-US"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51" y="1403798"/>
            <a:ext cx="8538693" cy="4589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46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a:t>
            </a:r>
            <a:r>
              <a:rPr lang="en-US" sz="1200" dirty="0" smtClean="0"/>
              <a:t>.3</a:t>
            </a:r>
            <a:r>
              <a:rPr lang="en-US" sz="1200" dirty="0"/>
              <a:t>: Creating Job in </a:t>
            </a:r>
            <a:r>
              <a:rPr lang="en-US" sz="1200" dirty="0" smtClean="0"/>
              <a:t>Jenkins</a:t>
            </a:r>
            <a:r>
              <a:rPr lang="en-US" dirty="0" smtClean="0"/>
              <a:t/>
            </a:r>
            <a:br>
              <a:rPr lang="en-US" dirty="0" smtClean="0"/>
            </a:br>
            <a:r>
              <a:rPr lang="en-US" dirty="0" smtClean="0"/>
              <a:t> Git, Maven with Jenkins</a:t>
            </a:r>
            <a:endParaRPr lang="en-US" dirty="0"/>
          </a:p>
        </p:txBody>
      </p:sp>
      <p:sp>
        <p:nvSpPr>
          <p:cNvPr id="3" name="Content Placeholder 2"/>
          <p:cNvSpPr>
            <a:spLocks noGrp="1"/>
          </p:cNvSpPr>
          <p:nvPr>
            <p:ph idx="1"/>
          </p:nvPr>
        </p:nvSpPr>
        <p:spPr/>
        <p:txBody>
          <a:bodyPr/>
          <a:lstStyle/>
          <a:p>
            <a:r>
              <a:rPr lang="en-US" dirty="0" smtClean="0"/>
              <a:t>Integration Git repository with Jenkins &amp; Build using Maven</a:t>
            </a:r>
            <a:endParaRPr lang="en-US"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32" y="2519698"/>
            <a:ext cx="7379595"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03518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a:t>
            </a:r>
            <a:r>
              <a:rPr lang="en-US" sz="1200" dirty="0" smtClean="0"/>
              <a:t>.4: Adding plugin in  Jenkins</a:t>
            </a:r>
            <a:r>
              <a:rPr lang="en-US" dirty="0" smtClean="0"/>
              <a:t/>
            </a:r>
            <a:br>
              <a:rPr lang="en-US" dirty="0" smtClean="0"/>
            </a:br>
            <a:r>
              <a:rPr lang="en-US" dirty="0" smtClean="0"/>
              <a:t>Manage</a:t>
            </a:r>
            <a:r>
              <a:rPr lang="en-US" altLang="en-US" dirty="0" smtClean="0"/>
              <a:t> plugins</a:t>
            </a:r>
            <a:endParaRPr lang="en-US" dirty="0"/>
          </a:p>
        </p:txBody>
      </p:sp>
      <p:sp>
        <p:nvSpPr>
          <p:cNvPr id="3" name="Content Placeholder 2"/>
          <p:cNvSpPr>
            <a:spLocks noGrp="1"/>
          </p:cNvSpPr>
          <p:nvPr>
            <p:ph idx="1"/>
          </p:nvPr>
        </p:nvSpPr>
        <p:spPr/>
        <p:txBody>
          <a:bodyPr/>
          <a:lstStyle/>
          <a:p>
            <a:endParaRPr lang="en-US"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51" y="1395682"/>
            <a:ext cx="8603087" cy="4721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9631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a:t>
            </a:r>
            <a:r>
              <a:rPr lang="en-US" sz="1200" dirty="0" smtClean="0"/>
              <a:t>.4</a:t>
            </a:r>
            <a:r>
              <a:rPr lang="en-US" sz="1200" dirty="0"/>
              <a:t>: Adding plugin in  </a:t>
            </a:r>
            <a:r>
              <a:rPr lang="en-US" sz="1200" dirty="0" smtClean="0"/>
              <a:t>Jenkins</a:t>
            </a:r>
            <a:r>
              <a:rPr lang="en-US" dirty="0" smtClean="0"/>
              <a:t/>
            </a:r>
            <a:br>
              <a:rPr lang="en-US" dirty="0" smtClean="0"/>
            </a:br>
            <a:r>
              <a:rPr lang="en-US" dirty="0" smtClean="0"/>
              <a:t>Manage</a:t>
            </a:r>
            <a:r>
              <a:rPr lang="en-US" altLang="en-US" dirty="0" smtClean="0"/>
              <a:t> plugins</a:t>
            </a:r>
            <a:endParaRPr lang="en-US" dirty="0"/>
          </a:p>
        </p:txBody>
      </p:sp>
      <p:sp>
        <p:nvSpPr>
          <p:cNvPr id="3" name="Content Placeholder 2"/>
          <p:cNvSpPr>
            <a:spLocks noGrp="1"/>
          </p:cNvSpPr>
          <p:nvPr>
            <p:ph idx="1"/>
          </p:nvPr>
        </p:nvSpPr>
        <p:spPr/>
        <p:txBody>
          <a:bodyPr/>
          <a:lstStyle/>
          <a:p>
            <a:r>
              <a:rPr lang="en-US" dirty="0" smtClean="0"/>
              <a:t>Download Maven ,Git plugin</a:t>
            </a:r>
          </a:p>
          <a:p>
            <a:pPr marL="0" indent="0">
              <a:buNone/>
            </a:pPr>
            <a:endParaRPr lang="en-US"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275" y="1970467"/>
            <a:ext cx="7778839" cy="4196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2880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smtClean="0"/>
              <a:t>Introduction to CI</a:t>
            </a:r>
          </a:p>
          <a:p>
            <a:r>
              <a:rPr lang="en-US" sz="2400" dirty="0" smtClean="0"/>
              <a:t>Jenkins Introduction</a:t>
            </a:r>
          </a:p>
          <a:p>
            <a:r>
              <a:rPr lang="en-US" sz="2400" dirty="0"/>
              <a:t>Creating Job in </a:t>
            </a:r>
            <a:r>
              <a:rPr lang="en-US" sz="2400" dirty="0" smtClean="0"/>
              <a:t>Jenkins</a:t>
            </a:r>
          </a:p>
          <a:p>
            <a:r>
              <a:rPr lang="en-US" sz="2400" dirty="0"/>
              <a:t>Adding plugin in  </a:t>
            </a:r>
            <a:r>
              <a:rPr lang="en-US" sz="2400" dirty="0" smtClean="0"/>
              <a:t>Jenkins</a:t>
            </a:r>
          </a:p>
          <a:p>
            <a:r>
              <a:rPr lang="en-US" sz="2400" dirty="0"/>
              <a:t>Creating Job with Maven &amp; Git</a:t>
            </a:r>
            <a:endParaRPr lang="en-US" sz="2400" dirty="0" smtClean="0"/>
          </a:p>
          <a:p>
            <a:endParaRPr lang="en-US" sz="2400" dirty="0" smtClean="0"/>
          </a:p>
          <a:p>
            <a:endParaRPr lang="en-US" sz="2400"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a:t>
            </a:r>
            <a:r>
              <a:rPr lang="en-US" sz="1200" dirty="0" smtClean="0"/>
              <a:t>.4</a:t>
            </a:r>
            <a:r>
              <a:rPr lang="en-US" sz="1200" dirty="0"/>
              <a:t>: Adding plugin in  </a:t>
            </a:r>
            <a:r>
              <a:rPr lang="en-US" sz="1200" dirty="0" smtClean="0"/>
              <a:t>Jenkins</a:t>
            </a:r>
            <a:r>
              <a:rPr lang="en-US" dirty="0" smtClean="0"/>
              <a:t/>
            </a:r>
            <a:br>
              <a:rPr lang="en-US" dirty="0" smtClean="0"/>
            </a:br>
            <a:r>
              <a:rPr lang="en-US" dirty="0" smtClean="0"/>
              <a:t>Manage</a:t>
            </a:r>
            <a:r>
              <a:rPr lang="en-US" altLang="en-US" dirty="0" smtClean="0"/>
              <a:t> plugins</a:t>
            </a:r>
            <a:endParaRPr lang="en-US" dirty="0"/>
          </a:p>
        </p:txBody>
      </p:sp>
      <p:sp>
        <p:nvSpPr>
          <p:cNvPr id="3" name="Content Placeholder 2"/>
          <p:cNvSpPr>
            <a:spLocks noGrp="1"/>
          </p:cNvSpPr>
          <p:nvPr>
            <p:ph idx="1"/>
          </p:nvPr>
        </p:nvSpPr>
        <p:spPr/>
        <p:txBody>
          <a:bodyPr/>
          <a:lstStyle/>
          <a:p>
            <a:r>
              <a:rPr lang="en-US" dirty="0" smtClean="0"/>
              <a:t>Setting Configuration</a:t>
            </a:r>
          </a:p>
          <a:p>
            <a:pPr lvl="1"/>
            <a:r>
              <a:rPr lang="en-US" dirty="0" smtClean="0"/>
              <a:t> Go to Manage Jenkin-&gt;Global Tools Configuration</a:t>
            </a:r>
          </a:p>
          <a:p>
            <a:pPr marL="0" indent="0">
              <a:buNone/>
            </a:pPr>
            <a:endParaRPr lang="en-US" dirty="0" smtClean="0"/>
          </a:p>
          <a:p>
            <a:pPr marL="0" indent="0">
              <a:buNone/>
            </a:pPr>
            <a:endParaRPr lang="en-US" dirty="0" smtClean="0"/>
          </a:p>
          <a:p>
            <a:pPr marL="0" indent="0">
              <a:buNone/>
            </a:pPr>
            <a:endParaRPr lang="en-US" dirty="0"/>
          </a:p>
        </p:txBody>
      </p:sp>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34" y="2343955"/>
            <a:ext cx="8319753" cy="3905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64965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a:t>
            </a:r>
            <a:r>
              <a:rPr lang="en-US" sz="1200" dirty="0" smtClean="0"/>
              <a:t>.5: Creating Job with Maven &amp; Git</a:t>
            </a:r>
            <a:r>
              <a:rPr lang="en-US" dirty="0" smtClean="0"/>
              <a:t/>
            </a:r>
            <a:br>
              <a:rPr lang="en-US" dirty="0" smtClean="0"/>
            </a:br>
            <a:r>
              <a:rPr lang="en-US" dirty="0" smtClean="0"/>
              <a:t>Creating Maven Project</a:t>
            </a:r>
            <a:endParaRPr lang="en-US" dirty="0"/>
          </a:p>
        </p:txBody>
      </p:sp>
      <p:sp>
        <p:nvSpPr>
          <p:cNvPr id="3" name="Content Placeholder 2"/>
          <p:cNvSpPr>
            <a:spLocks noGrp="1"/>
          </p:cNvSpPr>
          <p:nvPr>
            <p:ph idx="1"/>
          </p:nvPr>
        </p:nvSpPr>
        <p:spPr/>
        <p:txBody>
          <a:bodyPr/>
          <a:lstStyle/>
          <a:p>
            <a:r>
              <a:rPr lang="en-US" dirty="0" smtClean="0"/>
              <a:t>Create a Job, Give Job Name ,Select Maven Project &amp; press Ok</a:t>
            </a:r>
          </a:p>
          <a:p>
            <a:pPr marL="0" indent="0">
              <a:buNone/>
            </a:pPr>
            <a:endParaRPr lang="en-US" dirty="0" smtClean="0"/>
          </a:p>
          <a:p>
            <a:pPr marL="0" indent="0">
              <a:buNone/>
            </a:pPr>
            <a:endParaRPr lang="en-US"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2018226"/>
            <a:ext cx="87249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34903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a:t>
            </a:r>
            <a:r>
              <a:rPr lang="en-US" sz="1200" dirty="0" smtClean="0"/>
              <a:t>.5</a:t>
            </a:r>
            <a:r>
              <a:rPr lang="en-US" sz="1200" dirty="0"/>
              <a:t>: Creating Job with Maven &amp; Git</a:t>
            </a:r>
            <a:r>
              <a:rPr lang="en-US" dirty="0" smtClean="0"/>
              <a:t/>
            </a:r>
            <a:br>
              <a:rPr lang="en-US" dirty="0" smtClean="0"/>
            </a:br>
            <a:r>
              <a:rPr lang="en-US" dirty="0" smtClean="0"/>
              <a:t>Creating Maven Project</a:t>
            </a:r>
            <a:endParaRPr lang="en-US" dirty="0"/>
          </a:p>
        </p:txBody>
      </p:sp>
      <p:sp>
        <p:nvSpPr>
          <p:cNvPr id="3" name="Content Placeholder 2"/>
          <p:cNvSpPr>
            <a:spLocks noGrp="1"/>
          </p:cNvSpPr>
          <p:nvPr>
            <p:ph idx="1"/>
          </p:nvPr>
        </p:nvSpPr>
        <p:spPr>
          <a:xfrm>
            <a:off x="298516" y="1262130"/>
            <a:ext cx="8845484" cy="4876387"/>
          </a:xfrm>
        </p:spPr>
        <p:txBody>
          <a:bodyPr/>
          <a:lstStyle/>
          <a:p>
            <a:r>
              <a:rPr lang="en-US" dirty="0" smtClean="0"/>
              <a:t>Integrating Git with Jenkins by giving repository </a:t>
            </a:r>
            <a:r>
              <a:rPr lang="en-US" dirty="0" err="1" smtClean="0"/>
              <a:t>url</a:t>
            </a:r>
            <a:r>
              <a:rPr lang="en-US" dirty="0" smtClean="0"/>
              <a:t>(GitHub URL)</a:t>
            </a:r>
            <a:r>
              <a:rPr lang="en-US" dirty="0" smtClean="0"/>
              <a:t> </a:t>
            </a:r>
            <a:r>
              <a:rPr lang="en-US" dirty="0" smtClean="0"/>
              <a:t>&amp;  path of pom.xml in project</a:t>
            </a:r>
          </a:p>
          <a:p>
            <a:pPr marL="0" indent="0">
              <a:buNone/>
            </a:pPr>
            <a:endParaRPr lang="en-US" dirty="0" smtClean="0"/>
          </a:p>
          <a:p>
            <a:pPr marL="0" indent="0">
              <a:buNone/>
            </a:pPr>
            <a:endParaRPr lang="en-US" dirty="0" smtClean="0"/>
          </a:p>
          <a:p>
            <a:pPr marL="0" indent="0">
              <a:buNone/>
            </a:pPr>
            <a:endParaRPr lang="en-US" dirty="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195" y="1918952"/>
            <a:ext cx="8296275" cy="2588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195" y="4605538"/>
            <a:ext cx="795337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02336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a:t>
            </a:r>
            <a:r>
              <a:rPr lang="en-US" sz="1200" dirty="0" smtClean="0"/>
              <a:t>.5</a:t>
            </a:r>
            <a:r>
              <a:rPr lang="en-US" sz="1200" dirty="0"/>
              <a:t>: Creating Job with Maven &amp; Git</a:t>
            </a:r>
            <a:r>
              <a:rPr lang="en-US" dirty="0" smtClean="0"/>
              <a:t/>
            </a:r>
            <a:br>
              <a:rPr lang="en-US" dirty="0" smtClean="0"/>
            </a:br>
            <a:r>
              <a:rPr lang="en-US" dirty="0" smtClean="0"/>
              <a:t>Creating Maven Project</a:t>
            </a:r>
            <a:endParaRPr lang="en-US" dirty="0"/>
          </a:p>
        </p:txBody>
      </p:sp>
      <p:sp>
        <p:nvSpPr>
          <p:cNvPr id="3" name="Content Placeholder 2"/>
          <p:cNvSpPr>
            <a:spLocks noGrp="1"/>
          </p:cNvSpPr>
          <p:nvPr>
            <p:ph idx="1"/>
          </p:nvPr>
        </p:nvSpPr>
        <p:spPr/>
        <p:txBody>
          <a:bodyPr/>
          <a:lstStyle/>
          <a:p>
            <a:r>
              <a:rPr lang="en-US" dirty="0" smtClean="0"/>
              <a:t>Save &amp; check in workspace all data fetched from Git Repository &amp; then build </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 </a:t>
            </a:r>
          </a:p>
          <a:p>
            <a:pPr marL="0" indent="0">
              <a:buNone/>
            </a:pPr>
            <a:endParaRPr lang="en-US" dirty="0" smtClean="0"/>
          </a:p>
          <a:p>
            <a:pPr marL="0" indent="0">
              <a:buNone/>
            </a:pPr>
            <a:endParaRPr lang="en-US" dirty="0" smtClean="0"/>
          </a:p>
          <a:p>
            <a:pPr marL="0" indent="0">
              <a:buNone/>
            </a:pPr>
            <a:endParaRPr lang="en-US" dirty="0"/>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306" y="2282110"/>
            <a:ext cx="7959145"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76310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a:t>
            </a:r>
            <a:r>
              <a:rPr lang="en-US" sz="1200" dirty="0" smtClean="0"/>
              <a:t>.5</a:t>
            </a:r>
            <a:r>
              <a:rPr lang="en-US" sz="1200" dirty="0"/>
              <a:t>: Creating Job with Maven &amp; Git</a:t>
            </a:r>
            <a:r>
              <a:rPr lang="en-US" dirty="0" smtClean="0"/>
              <a:t/>
            </a:r>
            <a:br>
              <a:rPr lang="en-US" dirty="0" smtClean="0"/>
            </a:br>
            <a:r>
              <a:rPr lang="en-US" dirty="0" smtClean="0"/>
              <a:t>Creating Maven Project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 </a:t>
            </a:r>
          </a:p>
          <a:p>
            <a:pPr marL="0" indent="0">
              <a:buNone/>
            </a:pPr>
            <a:endParaRPr lang="en-US" dirty="0" smtClean="0"/>
          </a:p>
          <a:p>
            <a:pPr marL="0" indent="0">
              <a:buNone/>
            </a:pPr>
            <a:endParaRPr lang="en-US" dirty="0" smtClean="0"/>
          </a:p>
          <a:p>
            <a:pPr marL="0" indent="0">
              <a:buNone/>
            </a:pP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215" y="1403798"/>
            <a:ext cx="8422782" cy="45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61159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4</a:t>
            </a:r>
            <a:r>
              <a:rPr lang="en-US" sz="1200" dirty="0" smtClean="0"/>
              <a:t>.5</a:t>
            </a:r>
            <a:r>
              <a:rPr lang="en-US" sz="1200" dirty="0"/>
              <a:t>: Creating Job with Maven &amp; Git</a:t>
            </a:r>
            <a:r>
              <a:rPr lang="en-US" dirty="0" smtClean="0"/>
              <a:t/>
            </a:r>
            <a:br>
              <a:rPr lang="en-US" dirty="0" smtClean="0"/>
            </a:br>
            <a:r>
              <a:rPr lang="en-US" dirty="0" smtClean="0"/>
              <a:t>Creating Maven Project</a:t>
            </a:r>
            <a:endParaRPr lang="en-US" dirty="0"/>
          </a:p>
        </p:txBody>
      </p:sp>
      <p:sp>
        <p:nvSpPr>
          <p:cNvPr id="3" name="Content Placeholder 2"/>
          <p:cNvSpPr>
            <a:spLocks noGrp="1"/>
          </p:cNvSpPr>
          <p:nvPr>
            <p:ph idx="1"/>
          </p:nvPr>
        </p:nvSpPr>
        <p:spPr/>
        <p:txBody>
          <a:bodyPr/>
          <a:lstStyle/>
          <a:p>
            <a:r>
              <a:rPr lang="en-US" dirty="0"/>
              <a:t>C</a:t>
            </a:r>
            <a:r>
              <a:rPr lang="en-US" dirty="0" smtClean="0"/>
              <a:t>heck &amp; get all feedback when it changes </a:t>
            </a:r>
            <a:endParaRPr lang="en-US" dirty="0"/>
          </a:p>
          <a:p>
            <a:r>
              <a:rPr lang="en-US" dirty="0"/>
              <a:t>B</a:t>
            </a:r>
            <a:r>
              <a:rPr lang="en-US" dirty="0" smtClean="0"/>
              <a:t>uild result obtained from the dashboard </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 </a:t>
            </a:r>
          </a:p>
          <a:p>
            <a:pPr marL="0" indent="0">
              <a:buNone/>
            </a:pPr>
            <a:endParaRPr lang="en-US" dirty="0" smtClean="0"/>
          </a:p>
          <a:p>
            <a:pPr marL="0" indent="0">
              <a:buNone/>
            </a:pPr>
            <a:endParaRPr lang="en-US" dirty="0" smtClean="0"/>
          </a:p>
          <a:p>
            <a:pPr marL="0" indent="0">
              <a:buNone/>
            </a:pPr>
            <a:endParaRPr lang="en-US" dirty="0"/>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065" y="2333222"/>
            <a:ext cx="820384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70955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
            </a:r>
            <a:br>
              <a:rPr lang="en-US" dirty="0" smtClean="0"/>
            </a:br>
            <a:r>
              <a:rPr lang="en-US" dirty="0" smtClean="0"/>
              <a:t>Demo</a:t>
            </a:r>
            <a:endParaRPr lang="en-US" sz="2400" dirty="0"/>
          </a:p>
        </p:txBody>
      </p:sp>
      <p:sp>
        <p:nvSpPr>
          <p:cNvPr id="2" name="Content Placeholder 1"/>
          <p:cNvSpPr>
            <a:spLocks noGrp="1"/>
          </p:cNvSpPr>
          <p:nvPr>
            <p:ph idx="1"/>
          </p:nvPr>
        </p:nvSpPr>
        <p:spPr/>
        <p:txBody>
          <a:bodyPr/>
          <a:lstStyle/>
          <a:p>
            <a:r>
              <a:rPr lang="en-US" dirty="0"/>
              <a:t>Demo </a:t>
            </a:r>
            <a:r>
              <a:rPr lang="en-US" dirty="0" smtClean="0"/>
              <a:t>on Maven-Git-Jenkins integration</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 </a:t>
            </a:r>
            <a:r>
              <a:rPr lang="en-US" dirty="0" smtClean="0"/>
              <a:t/>
            </a:r>
            <a:br>
              <a:rPr lang="en-US" dirty="0" smtClean="0"/>
            </a:br>
            <a:r>
              <a:rPr lang="en-US" dirty="0" smtClean="0"/>
              <a:t>Lab</a:t>
            </a:r>
            <a:endParaRPr lang="en-US" sz="2400" dirty="0"/>
          </a:p>
        </p:txBody>
      </p:sp>
      <p:sp>
        <p:nvSpPr>
          <p:cNvPr id="2" name="Content Placeholder 1"/>
          <p:cNvSpPr>
            <a:spLocks noGrp="1"/>
          </p:cNvSpPr>
          <p:nvPr>
            <p:ph idx="1"/>
          </p:nvPr>
        </p:nvSpPr>
        <p:spPr/>
        <p:txBody>
          <a:bodyPr/>
          <a:lstStyle/>
          <a:p>
            <a:r>
              <a:rPr lang="en-US" dirty="0"/>
              <a:t>Lab </a:t>
            </a:r>
            <a:r>
              <a:rPr lang="en-US" dirty="0" smtClean="0"/>
              <a:t>02</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2" name="Content Placeholder 1"/>
          <p:cNvSpPr>
            <a:spLocks noGrp="1"/>
          </p:cNvSpPr>
          <p:nvPr>
            <p:ph idx="1"/>
          </p:nvPr>
        </p:nvSpPr>
        <p:spPr/>
        <p:txBody>
          <a:bodyPr/>
          <a:lstStyle/>
          <a:p>
            <a:r>
              <a:rPr lang="en-US" altLang="en-US" dirty="0">
                <a:solidFill>
                  <a:schemeClr val="tx1"/>
                </a:solidFill>
              </a:rPr>
              <a:t>Continuous Integration involves a tool that monitors version control system for any changes and automates application </a:t>
            </a:r>
            <a:r>
              <a:rPr lang="en-US" altLang="en-US" dirty="0" smtClean="0">
                <a:solidFill>
                  <a:schemeClr val="tx1"/>
                </a:solidFill>
              </a:rPr>
              <a:t>building</a:t>
            </a:r>
            <a:endParaRPr lang="en-US" dirty="0" smtClean="0"/>
          </a:p>
          <a:p>
            <a:r>
              <a:rPr lang="en-US" altLang="en-US" dirty="0">
                <a:solidFill>
                  <a:schemeClr val="tx1"/>
                </a:solidFill>
              </a:rPr>
              <a:t>Jenkins is an open source continuous integration(CI) </a:t>
            </a:r>
            <a:r>
              <a:rPr lang="en-US" altLang="en-US" dirty="0" smtClean="0">
                <a:solidFill>
                  <a:schemeClr val="tx1"/>
                </a:solidFill>
              </a:rPr>
              <a:t>tool</a:t>
            </a:r>
          </a:p>
          <a:p>
            <a:r>
              <a:rPr lang="en-US" dirty="0" smtClean="0">
                <a:solidFill>
                  <a:schemeClr val="tx1"/>
                </a:solidFill>
              </a:rPr>
              <a:t>Integration Jenkins with Git &amp; Maven</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p:txBody>
          <a:bodyPr/>
          <a:lstStyle/>
          <a:p>
            <a:r>
              <a:rPr lang="en-US" dirty="0"/>
              <a:t>Which of the given statement is not correct for Continuous Integrations?</a:t>
            </a:r>
          </a:p>
          <a:p>
            <a:pPr lvl="1"/>
            <a:r>
              <a:rPr lang="en-US" dirty="0"/>
              <a:t>Continuous Integration is about reducing the risk by providing faster feedback</a:t>
            </a:r>
            <a:r>
              <a:rPr lang="en-US" dirty="0" smtClean="0"/>
              <a:t>.</a:t>
            </a:r>
          </a:p>
          <a:p>
            <a:pPr lvl="1"/>
            <a:r>
              <a:rPr lang="en-US" dirty="0"/>
              <a:t>Continuous Integration involves a tool that monitors version control system for changes</a:t>
            </a:r>
            <a:r>
              <a:rPr lang="en-US" dirty="0" smtClean="0"/>
              <a:t>.</a:t>
            </a:r>
          </a:p>
          <a:p>
            <a:pPr lvl="1"/>
            <a:r>
              <a:rPr lang="en-US" dirty="0"/>
              <a:t>Continuous Integration provides solutions to the testers for the failed test cases</a:t>
            </a:r>
            <a:r>
              <a:rPr lang="en-US" dirty="0" smtClean="0"/>
              <a:t>.</a:t>
            </a:r>
          </a:p>
          <a:p>
            <a:pPr lvl="1"/>
            <a:r>
              <a:rPr lang="en-US" dirty="0"/>
              <a:t>Continuous Integration helps End user to the testers and the end users faster, more reliably, and with less efforts</a:t>
            </a:r>
            <a:r>
              <a:rPr lang="en-US" dirty="0" smtClean="0"/>
              <a:t>.</a:t>
            </a:r>
          </a:p>
          <a:p>
            <a:r>
              <a:rPr lang="en-US" dirty="0"/>
              <a:t>Which command execution will start Jenkins as a standalone application</a:t>
            </a:r>
            <a:r>
              <a:rPr lang="en-US" dirty="0" smtClean="0"/>
              <a:t>?</a:t>
            </a:r>
          </a:p>
          <a:p>
            <a:pPr lvl="1"/>
            <a:r>
              <a:rPr lang="en-US" dirty="0" smtClean="0"/>
              <a:t>jenkins.war</a:t>
            </a:r>
          </a:p>
          <a:p>
            <a:pPr lvl="1"/>
            <a:r>
              <a:rPr lang="en-US" dirty="0"/>
              <a:t>java -jar jenkins.war</a:t>
            </a:r>
            <a:endParaRPr lang="en-US" dirty="0" smtClean="0"/>
          </a:p>
          <a:p>
            <a:pPr marL="174625" lvl="1" indent="0">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 y="0"/>
            <a:ext cx="9143999" cy="1107583"/>
          </a:xfrm>
        </p:spPr>
        <p:txBody>
          <a:bodyPr>
            <a:normAutofit/>
          </a:bodyPr>
          <a:lstStyle/>
          <a:p>
            <a:r>
              <a:rPr lang="en-US" sz="1200" dirty="0"/>
              <a:t>4</a:t>
            </a:r>
            <a:r>
              <a:rPr lang="en-US" sz="1200" dirty="0" smtClean="0"/>
              <a:t>.1: Introduction to CI</a:t>
            </a:r>
            <a:r>
              <a:rPr lang="en-US" dirty="0"/>
              <a:t/>
            </a:r>
            <a:br>
              <a:rPr lang="en-US" dirty="0"/>
            </a:br>
            <a:r>
              <a:rPr lang="en-US" dirty="0" smtClean="0"/>
              <a:t>C</a:t>
            </a:r>
            <a:r>
              <a:rPr lang="en-US" altLang="en-US" dirty="0" smtClean="0"/>
              <a:t>ontinuous Integration(CI</a:t>
            </a:r>
            <a:r>
              <a:rPr lang="en-US" altLang="en-US" dirty="0"/>
              <a:t>)</a:t>
            </a:r>
            <a:endParaRPr lang="en-US" dirty="0"/>
          </a:p>
        </p:txBody>
      </p:sp>
      <p:sp>
        <p:nvSpPr>
          <p:cNvPr id="2" name="Content Placeholder 1"/>
          <p:cNvSpPr>
            <a:spLocks noGrp="1"/>
          </p:cNvSpPr>
          <p:nvPr>
            <p:ph idx="1"/>
          </p:nvPr>
        </p:nvSpPr>
        <p:spPr>
          <a:xfrm>
            <a:off x="298516" y="1339403"/>
            <a:ext cx="8665180" cy="4984123"/>
          </a:xfrm>
        </p:spPr>
        <p:txBody>
          <a:bodyPr/>
          <a:lstStyle/>
          <a:p>
            <a:endParaRPr lang="en-US" altLang="en-US" dirty="0" smtClean="0">
              <a:solidFill>
                <a:schemeClr val="tx1"/>
              </a:solidFill>
            </a:endParaRPr>
          </a:p>
          <a:p>
            <a:r>
              <a:rPr lang="en-US" altLang="en-US" dirty="0" smtClean="0">
                <a:solidFill>
                  <a:schemeClr val="tx1"/>
                </a:solidFill>
              </a:rPr>
              <a:t>Continuous </a:t>
            </a:r>
            <a:r>
              <a:rPr lang="en-US" altLang="en-US" dirty="0">
                <a:solidFill>
                  <a:schemeClr val="tx1"/>
                </a:solidFill>
              </a:rPr>
              <a:t>Integration involves a tool that monitors </a:t>
            </a:r>
            <a:r>
              <a:rPr lang="en-US" altLang="en-US" dirty="0" smtClean="0">
                <a:solidFill>
                  <a:schemeClr val="tx1"/>
                </a:solidFill>
              </a:rPr>
              <a:t>version </a:t>
            </a:r>
            <a:r>
              <a:rPr lang="en-US" altLang="en-US" dirty="0">
                <a:solidFill>
                  <a:schemeClr val="tx1"/>
                </a:solidFill>
              </a:rPr>
              <a:t>control system for any changes and automates application building. </a:t>
            </a:r>
          </a:p>
          <a:p>
            <a:r>
              <a:rPr lang="en-US" altLang="en-US" dirty="0">
                <a:solidFill>
                  <a:schemeClr val="tx1"/>
                </a:solidFill>
              </a:rPr>
              <a:t>CI system must be executed under configuration management. </a:t>
            </a:r>
          </a:p>
          <a:p>
            <a:r>
              <a:rPr lang="en-US" altLang="en-US" dirty="0">
                <a:solidFill>
                  <a:schemeClr val="tx1"/>
                </a:solidFill>
              </a:rPr>
              <a:t>Developers are notified automatically if any build action </a:t>
            </a:r>
            <a:r>
              <a:rPr lang="en-US" altLang="en-US" dirty="0" smtClean="0">
                <a:solidFill>
                  <a:schemeClr val="tx1"/>
                </a:solidFill>
              </a:rPr>
              <a:t>fails.</a:t>
            </a:r>
            <a:endParaRPr lang="en-US" altLang="en-US" dirty="0">
              <a:solidFill>
                <a:schemeClr val="tx1"/>
              </a:solidFill>
            </a:endParaRPr>
          </a:p>
          <a:p>
            <a:r>
              <a:rPr lang="en-US" altLang="en-US" dirty="0">
                <a:solidFill>
                  <a:schemeClr val="tx1"/>
                </a:solidFill>
              </a:rPr>
              <a:t>CI brings a practice to integrate work frequently in software development.</a:t>
            </a:r>
          </a:p>
          <a:p>
            <a:r>
              <a:rPr lang="en-US" altLang="en-US" dirty="0">
                <a:solidFill>
                  <a:schemeClr val="tx1"/>
                </a:solidFill>
              </a:rPr>
              <a:t>Monitoring of Code Quality and Code coverage metrics is automated.</a:t>
            </a:r>
          </a:p>
          <a:p>
            <a:endParaRPr lang="en-US" dirty="0"/>
          </a:p>
        </p:txBody>
      </p:sp>
    </p:spTree>
    <p:extLst>
      <p:ext uri="{BB962C8B-B14F-4D97-AF65-F5344CB8AC3E}">
        <p14:creationId xmlns:p14="http://schemas.microsoft.com/office/powerpoint/2010/main" val="42525005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p:txBody>
          <a:bodyPr/>
          <a:lstStyle/>
          <a:p>
            <a:pPr lvl="1"/>
            <a:r>
              <a:rPr lang="en-US" dirty="0"/>
              <a:t>java </a:t>
            </a:r>
            <a:r>
              <a:rPr lang="en-US" dirty="0" smtClean="0"/>
              <a:t>jenkins.war</a:t>
            </a:r>
          </a:p>
          <a:p>
            <a:pPr lvl="1"/>
            <a:r>
              <a:rPr lang="en-US" dirty="0"/>
              <a:t>None of the </a:t>
            </a:r>
            <a:r>
              <a:rPr lang="en-US" dirty="0" smtClean="0"/>
              <a:t>above</a:t>
            </a:r>
          </a:p>
          <a:p>
            <a:r>
              <a:rPr lang="en-US" dirty="0"/>
              <a:t>___________ is the process of deploying the latest code into production</a:t>
            </a:r>
            <a:r>
              <a:rPr lang="en-US" dirty="0" smtClean="0"/>
              <a:t>.</a:t>
            </a:r>
          </a:p>
          <a:p>
            <a:pPr lvl="1"/>
            <a:r>
              <a:rPr lang="en-US" dirty="0"/>
              <a:t>Build </a:t>
            </a:r>
            <a:r>
              <a:rPr lang="en-US" dirty="0" smtClean="0"/>
              <a:t>job</a:t>
            </a:r>
          </a:p>
          <a:p>
            <a:pPr lvl="1"/>
            <a:r>
              <a:rPr lang="en-US" dirty="0"/>
              <a:t>Continuous </a:t>
            </a:r>
            <a:r>
              <a:rPr lang="en-US" dirty="0" smtClean="0"/>
              <a:t>Deployment</a:t>
            </a:r>
          </a:p>
          <a:p>
            <a:pPr lvl="1"/>
            <a:r>
              <a:rPr lang="en-US" dirty="0"/>
              <a:t>Continuous </a:t>
            </a:r>
            <a:r>
              <a:rPr lang="en-US" dirty="0" smtClean="0"/>
              <a:t>Testing</a:t>
            </a:r>
          </a:p>
          <a:p>
            <a:pPr lvl="1"/>
            <a:r>
              <a:rPr lang="en-US" dirty="0"/>
              <a:t>None of the above</a:t>
            </a:r>
          </a:p>
        </p:txBody>
      </p:sp>
    </p:spTree>
    <p:extLst>
      <p:ext uri="{BB962C8B-B14F-4D97-AF65-F5344CB8AC3E}">
        <p14:creationId xmlns:p14="http://schemas.microsoft.com/office/powerpoint/2010/main" val="3406254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 y="0"/>
            <a:ext cx="9143999" cy="1197735"/>
          </a:xfrm>
        </p:spPr>
        <p:txBody>
          <a:bodyPr>
            <a:normAutofit/>
          </a:bodyPr>
          <a:lstStyle/>
          <a:p>
            <a:r>
              <a:rPr lang="en-US" sz="1200" dirty="0"/>
              <a:t>4</a:t>
            </a:r>
            <a:r>
              <a:rPr lang="en-US" sz="1200" dirty="0" smtClean="0"/>
              <a:t>.1</a:t>
            </a:r>
            <a:r>
              <a:rPr lang="en-US" sz="1200" dirty="0"/>
              <a:t>: Introduction </a:t>
            </a:r>
            <a:r>
              <a:rPr lang="en-US" sz="1200" dirty="0" smtClean="0"/>
              <a:t>to </a:t>
            </a:r>
            <a:r>
              <a:rPr lang="en-US" sz="1200" dirty="0"/>
              <a:t>CI</a:t>
            </a:r>
            <a:r>
              <a:rPr lang="en-US" dirty="0" smtClean="0"/>
              <a:t/>
            </a:r>
            <a:br>
              <a:rPr lang="en-US" dirty="0" smtClean="0"/>
            </a:br>
            <a:r>
              <a:rPr lang="en-US" dirty="0" smtClean="0"/>
              <a:t>Why CI?</a:t>
            </a:r>
            <a:endParaRPr lang="en-US" sz="2400" dirty="0"/>
          </a:p>
        </p:txBody>
      </p:sp>
      <p:sp>
        <p:nvSpPr>
          <p:cNvPr id="2" name="Content Placeholder 1"/>
          <p:cNvSpPr>
            <a:spLocks noGrp="1"/>
          </p:cNvSpPr>
          <p:nvPr>
            <p:ph idx="1"/>
          </p:nvPr>
        </p:nvSpPr>
        <p:spPr/>
        <p:txBody>
          <a:bodyPr/>
          <a:lstStyle/>
          <a:p>
            <a:r>
              <a:rPr lang="en-US" dirty="0" smtClean="0"/>
              <a:t>Software Development Before CI</a:t>
            </a:r>
            <a:endParaRPr lang="en-US"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942" y="2034862"/>
            <a:ext cx="8577328" cy="412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1597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 y="0"/>
            <a:ext cx="9143999" cy="1120461"/>
          </a:xfrm>
        </p:spPr>
        <p:txBody>
          <a:bodyPr>
            <a:normAutofit/>
          </a:bodyPr>
          <a:lstStyle/>
          <a:p>
            <a:r>
              <a:rPr lang="en-US" sz="1200" dirty="0"/>
              <a:t>4</a:t>
            </a:r>
            <a:r>
              <a:rPr lang="en-US" sz="1200" dirty="0" smtClean="0"/>
              <a:t>.1</a:t>
            </a:r>
            <a:r>
              <a:rPr lang="en-US" sz="1200" dirty="0"/>
              <a:t>: Introduction  </a:t>
            </a:r>
            <a:r>
              <a:rPr lang="en-US" sz="1200" dirty="0" smtClean="0"/>
              <a:t>to </a:t>
            </a:r>
            <a:r>
              <a:rPr lang="en-US" sz="1200" dirty="0"/>
              <a:t>CI</a:t>
            </a:r>
            <a:r>
              <a:rPr lang="en-US" dirty="0" smtClean="0"/>
              <a:t/>
            </a:r>
            <a:br>
              <a:rPr lang="en-US" dirty="0" smtClean="0"/>
            </a:br>
            <a:r>
              <a:rPr lang="en-US" dirty="0" smtClean="0"/>
              <a:t>Why CI?</a:t>
            </a:r>
            <a:endParaRPr lang="en-US" sz="2400" dirty="0"/>
          </a:p>
        </p:txBody>
      </p:sp>
      <p:sp>
        <p:nvSpPr>
          <p:cNvPr id="2" name="Content Placeholder 1"/>
          <p:cNvSpPr>
            <a:spLocks noGrp="1"/>
          </p:cNvSpPr>
          <p:nvPr>
            <p:ph idx="1"/>
          </p:nvPr>
        </p:nvSpPr>
        <p:spPr/>
        <p:txBody>
          <a:bodyPr/>
          <a:lstStyle/>
          <a:p>
            <a:r>
              <a:rPr lang="en-US" dirty="0"/>
              <a:t>Software Development Before CI</a:t>
            </a:r>
          </a:p>
          <a:p>
            <a:pPr marL="0" indent="0">
              <a:buNone/>
            </a:pPr>
            <a:endParaRPr lang="en-US"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455" y="1970467"/>
            <a:ext cx="8680361" cy="4172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8597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 y="0"/>
            <a:ext cx="9143999" cy="1133341"/>
          </a:xfrm>
        </p:spPr>
        <p:txBody>
          <a:bodyPr>
            <a:normAutofit/>
          </a:bodyPr>
          <a:lstStyle/>
          <a:p>
            <a:r>
              <a:rPr lang="en-US" sz="1200" dirty="0"/>
              <a:t>4</a:t>
            </a:r>
            <a:r>
              <a:rPr lang="en-US" sz="1200" dirty="0" smtClean="0"/>
              <a:t>.1</a:t>
            </a:r>
            <a:r>
              <a:rPr lang="en-US" sz="1200" dirty="0"/>
              <a:t>: Introduction </a:t>
            </a:r>
            <a:r>
              <a:rPr lang="en-US" sz="1200" dirty="0" smtClean="0"/>
              <a:t>to </a:t>
            </a:r>
            <a:r>
              <a:rPr lang="en-US" sz="1200" dirty="0"/>
              <a:t>CI</a:t>
            </a:r>
            <a:r>
              <a:rPr lang="en-US" dirty="0" smtClean="0"/>
              <a:t/>
            </a:r>
            <a:br>
              <a:rPr lang="en-US" dirty="0" smtClean="0"/>
            </a:br>
            <a:r>
              <a:rPr lang="en-US" dirty="0" smtClean="0"/>
              <a:t>Problem-Before CI</a:t>
            </a:r>
            <a:endParaRPr lang="en-US" sz="2400" dirty="0"/>
          </a:p>
        </p:txBody>
      </p:sp>
      <p:sp>
        <p:nvSpPr>
          <p:cNvPr id="2" name="Content Placeholder 1"/>
          <p:cNvSpPr>
            <a:spLocks noGrp="1"/>
          </p:cNvSpPr>
          <p:nvPr>
            <p:ph idx="1"/>
          </p:nvPr>
        </p:nvSpPr>
        <p:spPr>
          <a:xfrm>
            <a:off x="298516" y="1365162"/>
            <a:ext cx="8845484" cy="4773356"/>
          </a:xfrm>
        </p:spPr>
        <p:txBody>
          <a:bodyPr/>
          <a:lstStyle/>
          <a:p>
            <a:pPr marL="0" indent="0">
              <a:buNone/>
            </a:pPr>
            <a:endParaRPr lang="en-US"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004" y="1403796"/>
            <a:ext cx="8306874" cy="2659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004" y="3940935"/>
            <a:ext cx="8306874" cy="2332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5963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103032"/>
            <a:ext cx="9143999" cy="1004552"/>
          </a:xfrm>
        </p:spPr>
        <p:txBody>
          <a:bodyPr>
            <a:normAutofit/>
          </a:bodyPr>
          <a:lstStyle/>
          <a:p>
            <a:r>
              <a:rPr lang="en-US" sz="1200" dirty="0"/>
              <a:t>4</a:t>
            </a:r>
            <a:r>
              <a:rPr lang="en-US" sz="1200" dirty="0" smtClean="0"/>
              <a:t>.1</a:t>
            </a:r>
            <a:r>
              <a:rPr lang="en-US" sz="1200" dirty="0"/>
              <a:t>: Introduction  </a:t>
            </a:r>
            <a:r>
              <a:rPr lang="en-US" sz="1200" dirty="0" smtClean="0"/>
              <a:t>to CI</a:t>
            </a:r>
            <a:r>
              <a:rPr lang="en-US" dirty="0" smtClean="0"/>
              <a:t/>
            </a:r>
            <a:br>
              <a:rPr lang="en-US" dirty="0" smtClean="0"/>
            </a:br>
            <a:r>
              <a:rPr lang="en-US" dirty="0" smtClean="0"/>
              <a:t>Software Development With CI</a:t>
            </a:r>
            <a:endParaRPr lang="en-US" sz="2400" dirty="0"/>
          </a:p>
        </p:txBody>
      </p:sp>
      <p:sp>
        <p:nvSpPr>
          <p:cNvPr id="2" name="Content Placeholder 1"/>
          <p:cNvSpPr>
            <a:spLocks noGrp="1"/>
          </p:cNvSpPr>
          <p:nvPr>
            <p:ph idx="1"/>
          </p:nvPr>
        </p:nvSpPr>
        <p:spPr/>
        <p:txBody>
          <a:bodyPr/>
          <a:lstStyle/>
          <a:p>
            <a:r>
              <a:rPr lang="en-US" dirty="0" smtClean="0"/>
              <a:t>After every commit of the source code an auto build is triggered &amp; then it is automatically deployed on the test server</a:t>
            </a:r>
          </a:p>
          <a:p>
            <a:r>
              <a:rPr lang="en-US" dirty="0" smtClean="0"/>
              <a:t>If the test results shows that there is bug in the code then developer only checks the last commit made to the source code </a:t>
            </a:r>
          </a:p>
          <a:p>
            <a:r>
              <a:rPr lang="en-US" dirty="0" smtClean="0"/>
              <a:t>This also increases the frequency of the new software release</a:t>
            </a:r>
            <a:endParaRPr lang="en-US" dirty="0"/>
          </a:p>
          <a:p>
            <a:r>
              <a:rPr lang="en-US" dirty="0" smtClean="0"/>
              <a:t>The concerned teams always provided with the relevant feedback</a:t>
            </a:r>
          </a:p>
          <a:p>
            <a:pPr marL="0" indent="0">
              <a:buNone/>
            </a:pPr>
            <a:endParaRPr lang="en-US" dirty="0"/>
          </a:p>
        </p:txBody>
      </p:sp>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13" y="3618963"/>
            <a:ext cx="8358388" cy="2710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4992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103032"/>
            <a:ext cx="9143999" cy="1004552"/>
          </a:xfrm>
        </p:spPr>
        <p:txBody>
          <a:bodyPr>
            <a:normAutofit/>
          </a:bodyPr>
          <a:lstStyle/>
          <a:p>
            <a:r>
              <a:rPr lang="en-US" sz="1200" dirty="0"/>
              <a:t>4</a:t>
            </a:r>
            <a:r>
              <a:rPr lang="en-US" sz="1200" dirty="0" smtClean="0"/>
              <a:t>.1</a:t>
            </a:r>
            <a:r>
              <a:rPr lang="en-US" sz="1200" dirty="0"/>
              <a:t>: Introduction  </a:t>
            </a:r>
            <a:r>
              <a:rPr lang="en-US" sz="1200" dirty="0" smtClean="0"/>
              <a:t>to </a:t>
            </a:r>
            <a:r>
              <a:rPr lang="en-US" sz="1200" dirty="0"/>
              <a:t>CI</a:t>
            </a:r>
            <a:r>
              <a:rPr lang="en-US" dirty="0" smtClean="0"/>
              <a:t/>
            </a:r>
            <a:br>
              <a:rPr lang="en-US" dirty="0" smtClean="0"/>
            </a:br>
            <a:r>
              <a:rPr lang="en-US" dirty="0" smtClean="0"/>
              <a:t>Case Study on - CI</a:t>
            </a:r>
            <a:endParaRPr lang="en-US" sz="2400" dirty="0"/>
          </a:p>
        </p:txBody>
      </p:sp>
      <p:sp>
        <p:nvSpPr>
          <p:cNvPr id="2" name="Content Placeholder 1"/>
          <p:cNvSpPr>
            <a:spLocks noGrp="1"/>
          </p:cNvSpPr>
          <p:nvPr>
            <p:ph idx="1"/>
          </p:nvPr>
        </p:nvSpPr>
        <p:spPr>
          <a:xfrm>
            <a:off x="298516" y="1068946"/>
            <a:ext cx="8845484" cy="5069571"/>
          </a:xfrm>
        </p:spPr>
        <p:txBody>
          <a:bodyPr/>
          <a:lstStyle/>
          <a:p>
            <a:pPr marL="0" indent="0">
              <a:buNone/>
            </a:pPr>
            <a:endParaRPr lang="en-US" dirty="0" smtClean="0"/>
          </a:p>
          <a:p>
            <a:pPr marL="0" indent="0">
              <a:buNone/>
            </a:pPr>
            <a:r>
              <a:rPr lang="en-US" dirty="0" smtClean="0"/>
              <a:t>Without CI</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With CI-Problem Solved</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1374" y="1390918"/>
            <a:ext cx="6048375" cy="179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1374" y="4327301"/>
            <a:ext cx="5905500" cy="1983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7095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 y="0"/>
            <a:ext cx="9143999" cy="1197735"/>
          </a:xfrm>
        </p:spPr>
        <p:txBody>
          <a:bodyPr>
            <a:normAutofit/>
          </a:bodyPr>
          <a:lstStyle/>
          <a:p>
            <a:r>
              <a:rPr lang="en-US" sz="1200" dirty="0"/>
              <a:t>4</a:t>
            </a:r>
            <a:r>
              <a:rPr lang="en-US" sz="1200" dirty="0" smtClean="0"/>
              <a:t>.1</a:t>
            </a:r>
            <a:r>
              <a:rPr lang="en-US" sz="1200" dirty="0"/>
              <a:t>: Introduction of CI</a:t>
            </a:r>
            <a:r>
              <a:rPr lang="en-US" dirty="0" smtClean="0"/>
              <a:t/>
            </a:r>
            <a:br>
              <a:rPr lang="en-US" dirty="0" smtClean="0"/>
            </a:br>
            <a:r>
              <a:rPr lang="en-US" dirty="0" smtClean="0"/>
              <a:t>Continuous Integration -CI</a:t>
            </a:r>
            <a:endParaRPr lang="en-US" sz="2400" dirty="0"/>
          </a:p>
        </p:txBody>
      </p:sp>
      <p:sp>
        <p:nvSpPr>
          <p:cNvPr id="2" name="Content Placeholder 1"/>
          <p:cNvSpPr>
            <a:spLocks noGrp="1"/>
          </p:cNvSpPr>
          <p:nvPr>
            <p:ph idx="1"/>
          </p:nvPr>
        </p:nvSpPr>
        <p:spPr/>
        <p:txBody>
          <a:bodyPr/>
          <a:lstStyle/>
          <a:p>
            <a:pPr marL="0" indent="0">
              <a:buNone/>
            </a:pPr>
            <a:r>
              <a:rPr lang="en-US" dirty="0" smtClean="0"/>
              <a:t>Benefit to CI:</a:t>
            </a:r>
          </a:p>
          <a:p>
            <a:r>
              <a:rPr lang="en-US" altLang="en-US" dirty="0">
                <a:solidFill>
                  <a:schemeClr val="tx1"/>
                </a:solidFill>
              </a:rPr>
              <a:t>Aims to eliminate code integration issues</a:t>
            </a:r>
          </a:p>
          <a:p>
            <a:r>
              <a:rPr lang="en-US" altLang="en-US" dirty="0">
                <a:solidFill>
                  <a:schemeClr val="tx1"/>
                </a:solidFill>
              </a:rPr>
              <a:t>Minimizes project risk with notification of defects and code quality </a:t>
            </a:r>
            <a:r>
              <a:rPr lang="en-US" altLang="en-US" dirty="0" smtClean="0">
                <a:solidFill>
                  <a:schemeClr val="tx1"/>
                </a:solidFill>
              </a:rPr>
              <a:t>issues</a:t>
            </a:r>
            <a:endParaRPr lang="en-US" altLang="en-US" dirty="0">
              <a:solidFill>
                <a:schemeClr val="tx1"/>
              </a:solidFill>
            </a:endParaRPr>
          </a:p>
          <a:p>
            <a:r>
              <a:rPr lang="en-US" altLang="en-US" dirty="0">
                <a:solidFill>
                  <a:schemeClr val="tx1"/>
                </a:solidFill>
              </a:rPr>
              <a:t>Reduces cost of quality</a:t>
            </a:r>
          </a:p>
          <a:p>
            <a:r>
              <a:rPr lang="en-US" altLang="en-US" dirty="0">
                <a:solidFill>
                  <a:schemeClr val="tx1"/>
                </a:solidFill>
              </a:rPr>
              <a:t>Early warning of conflicting changes </a:t>
            </a:r>
            <a:r>
              <a:rPr lang="en-US" altLang="en-US" dirty="0" smtClean="0">
                <a:solidFill>
                  <a:schemeClr val="tx1"/>
                </a:solidFill>
              </a:rPr>
              <a:t>code</a:t>
            </a:r>
            <a:endParaRPr lang="en-US" altLang="en-US" dirty="0">
              <a:solidFill>
                <a:schemeClr val="tx1"/>
              </a:solidFill>
            </a:endParaRPr>
          </a:p>
          <a:p>
            <a:r>
              <a:rPr lang="en-US" altLang="en-US" dirty="0">
                <a:solidFill>
                  <a:schemeClr val="tx1"/>
                </a:solidFill>
              </a:rPr>
              <a:t>A</a:t>
            </a:r>
            <a:r>
              <a:rPr lang="en-US" altLang="en-US" dirty="0" smtClean="0">
                <a:solidFill>
                  <a:schemeClr val="tx1"/>
                </a:solidFill>
              </a:rPr>
              <a:t>utomation </a:t>
            </a:r>
            <a:r>
              <a:rPr lang="en-US" altLang="en-US" dirty="0">
                <a:solidFill>
                  <a:schemeClr val="tx1"/>
                </a:solidFill>
              </a:rPr>
              <a:t>of build and testing of an </a:t>
            </a:r>
            <a:r>
              <a:rPr lang="en-US" altLang="en-US" dirty="0" smtClean="0">
                <a:solidFill>
                  <a:schemeClr val="tx1"/>
                </a:solidFill>
              </a:rPr>
              <a:t>application</a:t>
            </a:r>
            <a:endParaRPr lang="en-US" altLang="en-US" dirty="0">
              <a:solidFill>
                <a:schemeClr val="tx1"/>
              </a:solidFill>
            </a:endParaRPr>
          </a:p>
          <a:p>
            <a:pPr marL="0" indent="0">
              <a:buNone/>
            </a:pPr>
            <a:endParaRPr lang="en-US" dirty="0"/>
          </a:p>
        </p:txBody>
      </p:sp>
    </p:spTree>
    <p:extLst>
      <p:ext uri="{BB962C8B-B14F-4D97-AF65-F5344CB8AC3E}">
        <p14:creationId xmlns:p14="http://schemas.microsoft.com/office/powerpoint/2010/main" val="166615137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64F2559C04AE4488E94205E47398A2E" ma:contentTypeVersion="1" ma:contentTypeDescription="Create a new document." ma:contentTypeScope="" ma:versionID="bb2d9302acd88bfb40288f9de05848d0">
  <xsd:schema xmlns:xsd="http://www.w3.org/2001/XMLSchema" xmlns:xs="http://www.w3.org/2001/XMLSchema" xmlns:p="http://schemas.microsoft.com/office/2006/metadata/properties" xmlns:ns2="a85eb2a3-840f-4054-86f6-d41d0c1cba4b" xmlns:ns3="952a6df7-b138-4f89-9bc4-e7a874ea3254" targetNamespace="http://schemas.microsoft.com/office/2006/metadata/properties" ma:root="true" ma:fieldsID="2d7d6362be7cac7839ee051b71b7ca70" ns2:_="" ns3:_="">
    <xsd:import namespace="a85eb2a3-840f-4054-86f6-d41d0c1cba4b"/>
    <xsd:import namespace="952a6df7-b138-4f89-9bc4-e7a874ea3254"/>
    <xsd:element name="properties">
      <xsd:complexType>
        <xsd:sequence>
          <xsd:element name="documentManagement">
            <xsd:complexType>
              <xsd:all>
                <xsd:element ref="ns2:Material_x0020_Type"/>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eb2a3-840f-4054-86f6-d41d0c1cba4b" elementFormDefault="qualified">
    <xsd:import namespace="http://schemas.microsoft.com/office/2006/documentManagement/types"/>
    <xsd:import namespace="http://schemas.microsoft.com/office/infopath/2007/PartnerControls"/>
    <xsd:element name="Material_x0020_Type" ma:index="8" ma:displayName="Material Type" ma:default="Template" ma:format="Dropdown" ma:internalName="Material_x0020_Type">
      <xsd:simpleType>
        <xsd:restriction base="dms:Choice">
          <xsd:enumeration value="Procedure"/>
          <xsd:enumeration value="Guideline"/>
          <xsd:enumeration value="Form"/>
          <xsd:enumeration value="Format"/>
          <xsd:enumeration value="General"/>
          <xsd:enumeration value="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9"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erial_x0020_Type xmlns="a85eb2a3-840f-4054-86f6-d41d0c1cba4b">Template</Material_x0020_Type>
    <FolderName xmlns="952a6df7-b138-4f89-9bc4-e7a874ea3254" xsi:nil="true"/>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813D12F9-4C52-4333-958E-73B490CD8B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eb2a3-840f-4054-86f6-d41d0c1cba4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purl.org/dc/elements/1.1/"/>
    <ds:schemaRef ds:uri="http://schemas.microsoft.com/office/2006/documentManagement/types"/>
    <ds:schemaRef ds:uri="http://schemas.microsoft.com/office/infopath/2007/PartnerControls"/>
    <ds:schemaRef ds:uri="http://purl.org/dc/dcmitype/"/>
    <ds:schemaRef ds:uri="http://purl.org/dc/terms/"/>
    <ds:schemaRef ds:uri="http://schemas.openxmlformats.org/package/2006/metadata/core-properties"/>
    <ds:schemaRef ds:uri="952a6df7-b138-4f89-9bc4-e7a874ea3254"/>
    <ds:schemaRef ds:uri="a85eb2a3-840f-4054-86f6-d41d0c1cba4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5573</TotalTime>
  <Words>1799</Words>
  <Application>Microsoft Office PowerPoint</Application>
  <PresentationFormat>On-screen Show (4:3)</PresentationFormat>
  <Paragraphs>237</Paragraphs>
  <Slides>30</Slides>
  <Notes>29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7" baseType="lpstr">
      <vt:lpstr>Arial</vt:lpstr>
      <vt:lpstr>Calibri</vt:lpstr>
      <vt:lpstr>Candara</vt:lpstr>
      <vt:lpstr>Helvetica Light</vt:lpstr>
      <vt:lpstr>Wingdings</vt:lpstr>
      <vt:lpstr>2_Corporate Presentation Template (4x3 - Normal)</vt:lpstr>
      <vt:lpstr>think-cell Slide</vt:lpstr>
      <vt:lpstr>DevOps</vt:lpstr>
      <vt:lpstr>Lesson Objectives</vt:lpstr>
      <vt:lpstr>4.1: Introduction to CI Continuous Integration(CI)</vt:lpstr>
      <vt:lpstr>4.1: Introduction to CI Why CI?</vt:lpstr>
      <vt:lpstr>4.1: Introduction  to CI Why CI?</vt:lpstr>
      <vt:lpstr>4.1: Introduction to CI Problem-Before CI</vt:lpstr>
      <vt:lpstr>4.1: Introduction  to CI Software Development With CI</vt:lpstr>
      <vt:lpstr>4.1: Introduction  to CI Case Study on - CI</vt:lpstr>
      <vt:lpstr>4.1: Introduction of CI Continuous Integration -CI</vt:lpstr>
      <vt:lpstr>4.1: Introduction of CI Continues Integration Tools</vt:lpstr>
      <vt:lpstr>4.2: Jenkins Introduction Jenkins</vt:lpstr>
      <vt:lpstr>4.2: Jenkins Introduction Jenkins</vt:lpstr>
      <vt:lpstr>4.2: Jenkins Introduction How Jenkins Works</vt:lpstr>
      <vt:lpstr>4.2: Jenkins Introduction Jenkins Installation</vt:lpstr>
      <vt:lpstr>4.2: Jenkins Introduction Jenkins Installation</vt:lpstr>
      <vt:lpstr>4.3: Creating Job in Jenkins Jenkins Installation</vt:lpstr>
      <vt:lpstr>4.3: Creating Job in Jenkins  Git, Maven with Jenkins</vt:lpstr>
      <vt:lpstr>4.4: Adding plugin in  Jenkins Manage plugins</vt:lpstr>
      <vt:lpstr>4.4: Adding plugin in  Jenkins Manage plugins</vt:lpstr>
      <vt:lpstr>4.4: Adding plugin in  Jenkins Manage plugins</vt:lpstr>
      <vt:lpstr>4.5: Creating Job with Maven &amp; Git Creating Maven Project</vt:lpstr>
      <vt:lpstr>4.5: Creating Job with Maven &amp; Git Creating Maven Project</vt:lpstr>
      <vt:lpstr>4.5: Creating Job with Maven &amp; Git Creating Maven Project</vt:lpstr>
      <vt:lpstr>4.5: Creating Job with Maven &amp; Git Creating Maven Project</vt:lpstr>
      <vt:lpstr>4.5: Creating Job with Maven &amp; Git Creating Maven Project</vt:lpstr>
      <vt:lpstr> Demo</vt:lpstr>
      <vt:lpstr>  Lab</vt:lpstr>
      <vt:lpstr>Summary</vt:lpstr>
      <vt:lpstr>Review Question</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Vikash, Rahul</cp:lastModifiedBy>
  <cp:revision>260</cp:revision>
  <dcterms:created xsi:type="dcterms:W3CDTF">2012-05-18T02:59:15Z</dcterms:created>
  <dcterms:modified xsi:type="dcterms:W3CDTF">2017-04-21T07:34:55Z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0x010100A64F2559C04AE4488E94205E47398A2E</vt:lpwstr>
  </property>
</Properties>
</file>