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32"/>
  </p:notesMasterIdLst>
  <p:handoutMasterIdLst>
    <p:handoutMasterId r:id="rId33"/>
  </p:handoutMasterIdLst>
  <p:sldIdLst>
    <p:sldId id="265" r:id="rId5"/>
    <p:sldId id="259" r:id="rId6"/>
    <p:sldId id="281" r:id="rId7"/>
    <p:sldId id="300" r:id="rId8"/>
    <p:sldId id="308" r:id="rId9"/>
    <p:sldId id="309" r:id="rId10"/>
    <p:sldId id="310" r:id="rId11"/>
    <p:sldId id="305" r:id="rId12"/>
    <p:sldId id="306" r:id="rId13"/>
    <p:sldId id="307" r:id="rId14"/>
    <p:sldId id="318" r:id="rId15"/>
    <p:sldId id="298" r:id="rId16"/>
    <p:sldId id="311" r:id="rId17"/>
    <p:sldId id="302" r:id="rId18"/>
    <p:sldId id="304" r:id="rId19"/>
    <p:sldId id="303" r:id="rId20"/>
    <p:sldId id="299" r:id="rId21"/>
    <p:sldId id="312" r:id="rId22"/>
    <p:sldId id="313" r:id="rId23"/>
    <p:sldId id="314" r:id="rId24"/>
    <p:sldId id="315" r:id="rId25"/>
    <p:sldId id="316" r:id="rId26"/>
    <p:sldId id="317" r:id="rId27"/>
    <p:sldId id="292" r:id="rId28"/>
    <p:sldId id="293" r:id="rId29"/>
    <p:sldId id="294" r:id="rId30"/>
    <p:sldId id="29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lkarni, Zainab" initials="KZ" lastIdx="29" clrIdx="0"/>
  <p:cmAuthor id="1" name="Rahul Vikash" initials="RV"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3659" autoAdjust="0"/>
  </p:normalViewPr>
  <p:slideViewPr>
    <p:cSldViewPr snapToGrid="0" showGuides="1">
      <p:cViewPr varScale="1">
        <p:scale>
          <a:sx n="61" d="100"/>
          <a:sy n="61" d="100"/>
        </p:scale>
        <p:origin x="-1590"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2160"/>
    </p:cViewPr>
  </p:notesTextViewPr>
  <p:sorterViewPr>
    <p:cViewPr>
      <p:scale>
        <a:sx n="66" d="100"/>
        <a:sy n="66" d="100"/>
      </p:scale>
      <p:origin x="0" y="0"/>
    </p:cViewPr>
  </p:sorterViewPr>
  <p:notesViewPr>
    <p:cSldViewPr snapToGrid="0">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About Machines and Locations</a:t>
            </a:r>
          </a:p>
          <a:p>
            <a:r>
              <a:rPr lang="en-US" dirty="0"/>
              <a:t>The SonarQube Platform cannot have more than one SonarQube Server and one SonarQube Database.</a:t>
            </a:r>
          </a:p>
          <a:p>
            <a:r>
              <a:rPr lang="en-US" dirty="0"/>
              <a:t>For optimal performance, each component (server, database, scanners) should be installed on a separate machine, and the server machine should be dedicated. </a:t>
            </a:r>
          </a:p>
          <a:p>
            <a:r>
              <a:rPr lang="en-US" dirty="0"/>
              <a:t>SonarQube Scanners scale by adding machines.</a:t>
            </a:r>
          </a:p>
          <a:p>
            <a:r>
              <a:rPr lang="en-US" dirty="0"/>
              <a:t>All machines must be time synchronized.</a:t>
            </a:r>
          </a:p>
          <a:p>
            <a:r>
              <a:rPr lang="en-US" dirty="0"/>
              <a:t>The SonarQube Server and the SonarQube Database must be located in the same network</a:t>
            </a:r>
          </a:p>
          <a:p>
            <a:r>
              <a:rPr lang="en-US" dirty="0"/>
              <a:t>SonarQube Scanners don't need to be on the same network as the SonarQube Server.</a:t>
            </a:r>
          </a:p>
          <a:p>
            <a:r>
              <a:rPr lang="en-US" dirty="0"/>
              <a:t>There is </a:t>
            </a:r>
            <a:r>
              <a:rPr lang="en-US" b="1" dirty="0"/>
              <a:t>no communication </a:t>
            </a:r>
            <a:r>
              <a:rPr lang="en-US" dirty="0"/>
              <a:t>between</a:t>
            </a:r>
            <a:r>
              <a:rPr lang="en-US" b="1" dirty="0"/>
              <a:t> SonarQube Scanners </a:t>
            </a:r>
            <a:r>
              <a:rPr lang="en-US" dirty="0"/>
              <a:t>and the</a:t>
            </a:r>
            <a:r>
              <a:rPr lang="en-US" b="1" dirty="0"/>
              <a:t> SonarQube Database</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Give idea of flow</a:t>
            </a:r>
            <a:endParaRPr lang="en-US" sz="1000" b="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About Machines and Locations</a:t>
            </a:r>
          </a:p>
          <a:p>
            <a:r>
              <a:rPr lang="en-US" dirty="0"/>
              <a:t>The SonarQube Platform cannot have more than one SonarQube Server and one SonarQube Database.</a:t>
            </a:r>
          </a:p>
          <a:p>
            <a:r>
              <a:rPr lang="en-US" dirty="0"/>
              <a:t>For optimal performance, each component (server, database, scanners) should be installed on a separate machine, and the server machine should be dedicated. </a:t>
            </a:r>
          </a:p>
          <a:p>
            <a:r>
              <a:rPr lang="en-US" dirty="0"/>
              <a:t>SonarQube Scanners scale by adding machines.</a:t>
            </a:r>
          </a:p>
          <a:p>
            <a:r>
              <a:rPr lang="en-US" dirty="0"/>
              <a:t>All machines must be time synchronized.</a:t>
            </a:r>
          </a:p>
          <a:p>
            <a:r>
              <a:rPr lang="en-US" dirty="0"/>
              <a:t>The SonarQube Server and the SonarQube Database must be located in the same network</a:t>
            </a:r>
          </a:p>
          <a:p>
            <a:r>
              <a:rPr lang="en-US" dirty="0"/>
              <a:t>SonarQube Scanners don't need to be on the same network as the SonarQube Server.</a:t>
            </a:r>
          </a:p>
          <a:p>
            <a:r>
              <a:rPr lang="en-US" dirty="0"/>
              <a:t>There is </a:t>
            </a:r>
            <a:r>
              <a:rPr lang="en-US" b="1" dirty="0"/>
              <a:t>no communication </a:t>
            </a:r>
            <a:r>
              <a:rPr lang="en-US" dirty="0"/>
              <a:t>between</a:t>
            </a:r>
            <a:r>
              <a:rPr lang="en-US" b="1" dirty="0"/>
              <a:t> SonarQube Scanners </a:t>
            </a:r>
            <a:r>
              <a:rPr lang="en-US" dirty="0"/>
              <a:t>and the</a:t>
            </a:r>
            <a:r>
              <a:rPr lang="en-US" b="1" dirty="0"/>
              <a:t> SonarQube Database</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Give Demo example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77500" lnSpcReduction="20000"/>
          </a:bodyPr>
          <a:lstStyle/>
          <a:p>
            <a:r>
              <a:rPr lang="en-US" dirty="0"/>
              <a:t>Each issue has one of five severities:</a:t>
            </a:r>
          </a:p>
          <a:p>
            <a:r>
              <a:rPr lang="en-US" b="1" dirty="0"/>
              <a:t>BLOCKER</a:t>
            </a:r>
            <a:r>
              <a:rPr lang="en-US" dirty="0"/>
              <a:t/>
            </a:r>
            <a:br>
              <a:rPr lang="en-US" dirty="0"/>
            </a:br>
            <a:r>
              <a:rPr lang="en-US" dirty="0"/>
              <a:t>Bug with a high probability to impact the behavior of the application in production: memory leak, unclosed JDBC connection, .... The code MUST be immediately fixed.</a:t>
            </a:r>
          </a:p>
          <a:p>
            <a:r>
              <a:rPr lang="en-US" b="1" dirty="0"/>
              <a:t>CRITICAL</a:t>
            </a:r>
            <a:r>
              <a:rPr lang="en-US" dirty="0"/>
              <a:t/>
            </a:r>
            <a:br>
              <a:rPr lang="en-US" dirty="0"/>
            </a:br>
            <a:r>
              <a:rPr lang="en-US" dirty="0"/>
              <a:t>Either a bug with a low probability to impact the behavior of the application in production or an issue which represents a security flaw: empty catch block, SQL injection, ... The code MUST be immediately reviewed. </a:t>
            </a:r>
          </a:p>
          <a:p>
            <a:r>
              <a:rPr lang="en-US" b="1" dirty="0"/>
              <a:t>MAJOR</a:t>
            </a:r>
            <a:r>
              <a:rPr lang="en-US" dirty="0"/>
              <a:t/>
            </a:r>
            <a:br>
              <a:rPr lang="en-US" dirty="0"/>
            </a:br>
            <a:r>
              <a:rPr lang="en-US" dirty="0"/>
              <a:t>Quality flaw which can highly impact the developer productivity: uncovered piece of code, duplicated blocks, unused parameters, ...</a:t>
            </a:r>
          </a:p>
          <a:p>
            <a:r>
              <a:rPr lang="en-US" b="1" dirty="0"/>
              <a:t>MINOR</a:t>
            </a:r>
            <a:r>
              <a:rPr lang="en-US" dirty="0"/>
              <a:t/>
            </a:r>
            <a:br>
              <a:rPr lang="en-US" dirty="0"/>
            </a:br>
            <a:r>
              <a:rPr lang="en-US" dirty="0"/>
              <a:t>Quality flaw which can slightly impact the developer productivity: lines should not be too long, "switch" statements should have at least 3 cases, ...</a:t>
            </a:r>
          </a:p>
          <a:p>
            <a:r>
              <a:rPr lang="en-US" b="1" dirty="0"/>
              <a:t>INFO</a:t>
            </a:r>
            <a:br>
              <a:rPr lang="en-US" b="1" dirty="0"/>
            </a:br>
            <a:r>
              <a:rPr lang="en-US" dirty="0"/>
              <a:t>Neither a bug nor a quality flaw, just a finding.</a:t>
            </a:r>
          </a:p>
          <a:p>
            <a:r>
              <a:rPr lang="en-US" dirty="0"/>
              <a:t>Technical Review</a:t>
            </a:r>
          </a:p>
          <a:p>
            <a:r>
              <a:rPr lang="en-US" dirty="0"/>
              <a:t>Confirm, False Positive, Won't Fix, Change Severity, and Resolve fall into this category, which presumes an initial review of an issue to verify its validity. Assume it's time to review the technical debt added in the last review period - whether that's a day, a week, or an entire sprint. You go through each new issue and do one:</a:t>
            </a:r>
            <a:br>
              <a:rPr lang="en-US" dirty="0"/>
            </a:br>
            <a:r>
              <a:rPr lang="en-US" dirty="0"/>
              <a:t/>
            </a:r>
            <a:br>
              <a:rPr lang="en-US" dirty="0"/>
            </a:br>
            <a:endParaRPr lang="en-US" dirty="0"/>
          </a:p>
          <a:p>
            <a:r>
              <a:rPr lang="en-US" b="1" dirty="0"/>
              <a:t>Confirm</a:t>
            </a:r>
            <a:r>
              <a:rPr lang="en-US" dirty="0"/>
              <a:t> - By confirming an issue, you're basically saying "Yep, that's a problem." Doing so moves it out of "Open" status to "Confirmed".</a:t>
            </a:r>
          </a:p>
          <a:p>
            <a:r>
              <a:rPr lang="en-US" b="1" dirty="0"/>
              <a:t>False Positive</a:t>
            </a:r>
            <a:r>
              <a:rPr lang="en-US" dirty="0"/>
              <a:t> - Looking at the issue in context, you realize that for whatever reason, this issue isn't actually an </a:t>
            </a:r>
            <a:r>
              <a:rPr lang="en-US" strike="sngStrike" dirty="0"/>
              <a:t>issue</a:t>
            </a:r>
            <a:r>
              <a:rPr lang="en-US" dirty="0"/>
              <a:t>, erm... "problem." It's not actually a problem. So you mark it False Positive and move on. Requires Administer Issues permission on the project.</a:t>
            </a:r>
          </a:p>
          <a:p>
            <a:r>
              <a:rPr lang="en-US" b="1" dirty="0"/>
              <a:t>Won't Fix</a:t>
            </a:r>
            <a:r>
              <a:rPr lang="en-US" dirty="0"/>
              <a:t> - Looking at the issue in context, you realize that while it's a valid issue it's not one that actually needs fixing. In other words, it represents accepted technical debt. So you mark it Won't Fix and move on. Requires Administer Issues permission on the project.</a:t>
            </a:r>
          </a:p>
          <a:p>
            <a:r>
              <a:rPr lang="en-US" b="1" dirty="0"/>
              <a:t>Change Severity</a:t>
            </a:r>
            <a:r>
              <a:rPr lang="en-US" dirty="0"/>
              <a:t> - This is the middle ground between the first two options. Yes, it's a problem, but it's not as bad a problem as the rule's default severity makes it out to be. Or perhaps it's actually far worse. Either way, you adjust the severity of the issue to bring it in line with what you feel it deserves. The marker in the drilldown will change to show the new severity immediately, but the change won't be reflected in your issue counts until after the next analysis. Requires Administer Issues permission on the project.</a:t>
            </a:r>
          </a:p>
          <a:p>
            <a:r>
              <a:rPr lang="en-US" b="1" dirty="0"/>
              <a:t>Resolve</a:t>
            </a:r>
            <a:r>
              <a:rPr lang="en-US" dirty="0"/>
              <a:t> - If you think you've fixed an open issue, you can Resolve it. If you're right, the next analysis will move it to closed status. If you're wrong, its status will go to re-opened.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Give Demo example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900" dirty="0"/>
              <a:t>Click on the top "Rules" menu item to enter the world of rules. By default, you will see all the available rules, with the ability to narrow the selection based on search criteria in the left pane:</a:t>
            </a:r>
          </a:p>
          <a:p>
            <a:r>
              <a:rPr lang="en-US" sz="900" b="1" dirty="0"/>
              <a:t>Language</a:t>
            </a:r>
            <a:r>
              <a:rPr lang="en-US" sz="900" dirty="0"/>
              <a:t>: the language to which a rule applies.</a:t>
            </a:r>
          </a:p>
          <a:p>
            <a:r>
              <a:rPr lang="en-US" sz="900" b="1" dirty="0"/>
              <a:t>Type</a:t>
            </a:r>
            <a:r>
              <a:rPr lang="en-US" sz="900" dirty="0"/>
              <a:t>: Bug, Vulnerability or Code Smell rules</a:t>
            </a:r>
          </a:p>
          <a:p>
            <a:r>
              <a:rPr lang="en-US" sz="900" b="1" dirty="0"/>
              <a:t>Tag</a:t>
            </a:r>
            <a:r>
              <a:rPr lang="en-US" sz="900" dirty="0"/>
              <a:t>: it is possible to add tags to rules in order to classify them and to help discover them more easily.</a:t>
            </a:r>
          </a:p>
          <a:p>
            <a:r>
              <a:rPr lang="en-US" sz="900" b="1" dirty="0"/>
              <a:t>Repository</a:t>
            </a:r>
            <a:r>
              <a:rPr lang="en-US" sz="900" dirty="0"/>
              <a:t>: the engine that contributes rules to SonarQube.</a:t>
            </a:r>
          </a:p>
          <a:p>
            <a:r>
              <a:rPr lang="en-US" sz="900" b="1" dirty="0"/>
              <a:t>Default Severity</a:t>
            </a:r>
            <a:r>
              <a:rPr lang="en-US" sz="900" dirty="0"/>
              <a:t>: the original severity of the rule - as defined by the plugin that contributes this rule.</a:t>
            </a:r>
          </a:p>
          <a:p>
            <a:r>
              <a:rPr lang="en-US" sz="900" b="1" dirty="0"/>
              <a:t>Status</a:t>
            </a:r>
            <a:r>
              <a:rPr lang="en-US" sz="900" dirty="0"/>
              <a:t>: rules can have 3 different statuses:</a:t>
            </a:r>
            <a:br>
              <a:rPr lang="en-US" sz="900" dirty="0"/>
            </a:br>
            <a:endParaRPr lang="en-US" sz="900" dirty="0"/>
          </a:p>
          <a:p>
            <a:pPr lvl="1"/>
            <a:r>
              <a:rPr lang="en-US" sz="900" b="1" dirty="0"/>
              <a:t>Beta:</a:t>
            </a:r>
            <a:r>
              <a:rPr lang="en-US" sz="900" dirty="0"/>
              <a:t> The rule has been recently implemented and we haven't gotten enough feedback from users yet, so there may be false positives or false negatives.</a:t>
            </a:r>
          </a:p>
          <a:p>
            <a:pPr lvl="1"/>
            <a:r>
              <a:rPr lang="en-US" sz="900" b="1" dirty="0"/>
              <a:t>Deprecated:</a:t>
            </a:r>
            <a:r>
              <a:rPr lang="en-US" sz="900" dirty="0"/>
              <a:t> The rule should no longer be used because a similar, but more powerful and accurate rule exists.</a:t>
            </a:r>
          </a:p>
          <a:p>
            <a:pPr lvl="1"/>
            <a:r>
              <a:rPr lang="en-US" sz="900" b="1" dirty="0"/>
              <a:t>Ready:</a:t>
            </a:r>
            <a:r>
              <a:rPr lang="en-US" sz="900" dirty="0"/>
              <a:t> The rule is ready to be used in production.</a:t>
            </a:r>
          </a:p>
          <a:p>
            <a:r>
              <a:rPr lang="en-US" sz="900" b="1" dirty="0"/>
              <a:t>Available Since</a:t>
            </a:r>
            <a:r>
              <a:rPr lang="en-US" sz="900" dirty="0"/>
              <a:t>: date when a rule was first added on the SonarQube instance. This is useful to list all the new rules since the last upgrade of a plugin for instance.</a:t>
            </a:r>
          </a:p>
          <a:p>
            <a:r>
              <a:rPr lang="en-US" sz="900" b="1" dirty="0"/>
              <a:t>Template</a:t>
            </a:r>
            <a:r>
              <a:rPr lang="en-US" sz="900" dirty="0"/>
              <a:t>: display rule templates that allow to create custom rules (see later on this page).</a:t>
            </a:r>
          </a:p>
          <a:p>
            <a:r>
              <a:rPr lang="en-US" sz="900" b="1" dirty="0"/>
              <a:t>Quality Profile:</a:t>
            </a:r>
            <a:r>
              <a:rPr lang="en-US" sz="900" dirty="0"/>
              <a:t> inclusion in or exclusion from a specific profile</a:t>
            </a:r>
          </a:p>
          <a:p>
            <a:r>
              <a:rPr lang="en-US" dirty="0"/>
              <a:t>To see the details of a rule, either click on it, or use the right arrow key. Along with basic rule data, you'll also be able to see which, if any, profiles it's active in and how many open issues have been raised with it.</a:t>
            </a:r>
          </a:p>
          <a:p>
            <a:r>
              <a:rPr lang="en-US" dirty="0"/>
              <a:t>The 2 following actions are available only if you have the right permissions ("Administer Quality Profiles and Gates"):</a:t>
            </a:r>
          </a:p>
          <a:p>
            <a:r>
              <a:rPr lang="en-US" b="1" dirty="0"/>
              <a:t>Add/Remove Tags</a:t>
            </a:r>
            <a:r>
              <a:rPr lang="en-US" dirty="0"/>
              <a:t>:</a:t>
            </a:r>
          </a:p>
          <a:p>
            <a:pPr lvl="1"/>
            <a:r>
              <a:rPr lang="en-US" dirty="0"/>
              <a:t>It is possible to add existing tags on a rule, or to create new ones (just enter a new name while typing in the text field).</a:t>
            </a:r>
          </a:p>
          <a:p>
            <a:pPr lvl="1"/>
            <a:r>
              <a:rPr lang="en-US" dirty="0"/>
              <a:t>Note that some rules have built-in tags that you cannot remove - they are provided by the plugins which contribute the rules.</a:t>
            </a:r>
          </a:p>
          <a:p>
            <a:r>
              <a:rPr lang="en-US" b="1" dirty="0"/>
              <a:t>Extend Description</a:t>
            </a:r>
            <a:r>
              <a:rPr lang="en-US" dirty="0"/>
              <a:t>: </a:t>
            </a:r>
          </a:p>
          <a:p>
            <a:pPr lvl="1"/>
            <a:r>
              <a:rPr lang="en-US" dirty="0"/>
              <a:t>Extending rule descriptions is useful to let users know how your organization is using a particular rule for instance or to give more insight on a rule. </a:t>
            </a:r>
          </a:p>
          <a:p>
            <a:pPr lvl="1"/>
            <a:r>
              <a:rPr lang="en-US" dirty="0"/>
              <a:t> Note that the extension will be available to non-admin users as a normal part of the rule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900" dirty="0"/>
              <a:t>Click on the top "Rules" menu item to enter the world of rules. By default, you will see all the available rules, with the ability to narrow the selection based on search criteria in the left pane:</a:t>
            </a:r>
          </a:p>
          <a:p>
            <a:r>
              <a:rPr lang="en-US" sz="900" b="1" dirty="0"/>
              <a:t>Language</a:t>
            </a:r>
            <a:r>
              <a:rPr lang="en-US" sz="900" dirty="0"/>
              <a:t>: the language to which a rule applies.</a:t>
            </a:r>
          </a:p>
          <a:p>
            <a:r>
              <a:rPr lang="en-US" sz="900" b="1" dirty="0"/>
              <a:t>Type</a:t>
            </a:r>
            <a:r>
              <a:rPr lang="en-US" sz="900" dirty="0"/>
              <a:t>: Bug, Vulnerability or Code Smell rules</a:t>
            </a:r>
          </a:p>
          <a:p>
            <a:r>
              <a:rPr lang="en-US" sz="900" b="1" dirty="0"/>
              <a:t>Tag</a:t>
            </a:r>
            <a:r>
              <a:rPr lang="en-US" sz="900" dirty="0"/>
              <a:t>: it is possible to add tags to rules in order to classify them and to help discover them more easily.</a:t>
            </a:r>
          </a:p>
          <a:p>
            <a:r>
              <a:rPr lang="en-US" sz="900" b="1" dirty="0"/>
              <a:t>Repository</a:t>
            </a:r>
            <a:r>
              <a:rPr lang="en-US" sz="900" dirty="0"/>
              <a:t>: the engine that contributes rules to SonarQube.</a:t>
            </a:r>
          </a:p>
          <a:p>
            <a:r>
              <a:rPr lang="en-US" sz="900" b="1" dirty="0"/>
              <a:t>Default Severity</a:t>
            </a:r>
            <a:r>
              <a:rPr lang="en-US" sz="900" dirty="0"/>
              <a:t>: the original severity of the rule - as defined by the plugin that contributes this rule.</a:t>
            </a:r>
          </a:p>
          <a:p>
            <a:r>
              <a:rPr lang="en-US" sz="900" b="1" dirty="0"/>
              <a:t>Status</a:t>
            </a:r>
            <a:r>
              <a:rPr lang="en-US" sz="900" dirty="0"/>
              <a:t>: rules can have 3 different statuses:</a:t>
            </a:r>
            <a:br>
              <a:rPr lang="en-US" sz="900" dirty="0"/>
            </a:br>
            <a:endParaRPr lang="en-US" sz="900" dirty="0"/>
          </a:p>
          <a:p>
            <a:pPr lvl="1"/>
            <a:r>
              <a:rPr lang="en-US" sz="900" b="1" dirty="0"/>
              <a:t>Beta:</a:t>
            </a:r>
            <a:r>
              <a:rPr lang="en-US" sz="900" dirty="0"/>
              <a:t> The rule has been recently implemented and we haven't gotten enough feedback from users yet, so there may be false positives or false negatives.</a:t>
            </a:r>
          </a:p>
          <a:p>
            <a:pPr lvl="1"/>
            <a:r>
              <a:rPr lang="en-US" sz="900" b="1" dirty="0"/>
              <a:t>Deprecated:</a:t>
            </a:r>
            <a:r>
              <a:rPr lang="en-US" sz="900" dirty="0"/>
              <a:t> The rule should no longer be used because a similar, but more powerful and accurate rule exists.</a:t>
            </a:r>
          </a:p>
          <a:p>
            <a:pPr lvl="1"/>
            <a:r>
              <a:rPr lang="en-US" sz="900" b="1" dirty="0"/>
              <a:t>Ready:</a:t>
            </a:r>
            <a:r>
              <a:rPr lang="en-US" sz="900" dirty="0"/>
              <a:t> The rule is ready to be used in production.</a:t>
            </a:r>
          </a:p>
          <a:p>
            <a:r>
              <a:rPr lang="en-US" sz="900" b="1" dirty="0"/>
              <a:t>Available Since</a:t>
            </a:r>
            <a:r>
              <a:rPr lang="en-US" sz="900" dirty="0"/>
              <a:t>: date when a rule was first added on the SonarQube instance. This is useful to list all the new rules since the last upgrade of a plugin for instance.</a:t>
            </a:r>
          </a:p>
          <a:p>
            <a:r>
              <a:rPr lang="en-US" sz="900" b="1" dirty="0"/>
              <a:t>Template</a:t>
            </a:r>
            <a:r>
              <a:rPr lang="en-US" sz="900" dirty="0"/>
              <a:t>: display rule templates that allow to create custom rules (see later on this page).</a:t>
            </a:r>
          </a:p>
          <a:p>
            <a:r>
              <a:rPr lang="en-US" sz="900" b="1" dirty="0"/>
              <a:t>Quality Profile:</a:t>
            </a:r>
            <a:r>
              <a:rPr lang="en-US" sz="900" dirty="0"/>
              <a:t> inclusion in or exclusion from a specific profile</a:t>
            </a:r>
          </a:p>
          <a:p>
            <a:r>
              <a:rPr lang="en-US" dirty="0"/>
              <a:t>To see the details of a rule, either click on it, or use the right arrow key. Along with basic rule data, you'll also be able to see which, if any, profiles it's active in and how many open issues have been raised with it.</a:t>
            </a:r>
          </a:p>
          <a:p>
            <a:r>
              <a:rPr lang="en-US" dirty="0"/>
              <a:t>The 2 following actions are available only if you have the right permissions ("Administer Quality Profiles and Gates"):</a:t>
            </a:r>
          </a:p>
          <a:p>
            <a:r>
              <a:rPr lang="en-US" b="1" dirty="0"/>
              <a:t>Add/Remove Tags</a:t>
            </a:r>
            <a:r>
              <a:rPr lang="en-US" dirty="0"/>
              <a:t>:</a:t>
            </a:r>
          </a:p>
          <a:p>
            <a:pPr lvl="1"/>
            <a:r>
              <a:rPr lang="en-US" dirty="0"/>
              <a:t>It is possible to add existing tags on a rule, or to create new ones (just enter a new name while typing in the text field).</a:t>
            </a:r>
          </a:p>
          <a:p>
            <a:pPr lvl="1"/>
            <a:r>
              <a:rPr lang="en-US" dirty="0"/>
              <a:t>Note that some rules have built-in tags that you cannot remove - they are provided by the plugins which contribute the rules.</a:t>
            </a:r>
          </a:p>
          <a:p>
            <a:r>
              <a:rPr lang="en-US" b="1" dirty="0"/>
              <a:t>Extend Description</a:t>
            </a:r>
            <a:r>
              <a:rPr lang="en-US" dirty="0"/>
              <a:t>: </a:t>
            </a:r>
          </a:p>
          <a:p>
            <a:pPr lvl="1"/>
            <a:r>
              <a:rPr lang="en-US" dirty="0"/>
              <a:t>Extending rule descriptions is useful to let users know how your organization is using a particular rule for instance or to give more insight on a rule. </a:t>
            </a:r>
          </a:p>
          <a:p>
            <a:pPr lvl="1"/>
            <a:r>
              <a:rPr lang="en-US" dirty="0"/>
              <a:t> Note that the extension will be available to non-admin users as a normal part of the rule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900" dirty="0"/>
              <a:t>Click on the top "Rules" menu item to enter the world of rules. By default, you will see all the available rules, with the ability to narrow the selection based on search criteria in the left pane:</a:t>
            </a:r>
          </a:p>
          <a:p>
            <a:r>
              <a:rPr lang="en-US" sz="900" b="1" dirty="0"/>
              <a:t>Language</a:t>
            </a:r>
            <a:r>
              <a:rPr lang="en-US" sz="900" dirty="0"/>
              <a:t>: the language to which a rule applies.</a:t>
            </a:r>
          </a:p>
          <a:p>
            <a:r>
              <a:rPr lang="en-US" sz="900" b="1" dirty="0"/>
              <a:t>Type</a:t>
            </a:r>
            <a:r>
              <a:rPr lang="en-US" sz="900" dirty="0"/>
              <a:t>: Bug, Vulnerability or Code Smell rules</a:t>
            </a:r>
          </a:p>
          <a:p>
            <a:r>
              <a:rPr lang="en-US" sz="900" b="1" dirty="0"/>
              <a:t>Tag</a:t>
            </a:r>
            <a:r>
              <a:rPr lang="en-US" sz="900" dirty="0"/>
              <a:t>: it is possible to add tags to rules in order to classify them and to help discover them more easily.</a:t>
            </a:r>
          </a:p>
          <a:p>
            <a:r>
              <a:rPr lang="en-US" sz="900" b="1" dirty="0"/>
              <a:t>Repository</a:t>
            </a:r>
            <a:r>
              <a:rPr lang="en-US" sz="900" dirty="0"/>
              <a:t>: the engine that contributes rules to SonarQube.</a:t>
            </a:r>
          </a:p>
          <a:p>
            <a:r>
              <a:rPr lang="en-US" sz="900" b="1" dirty="0"/>
              <a:t>Default Severity</a:t>
            </a:r>
            <a:r>
              <a:rPr lang="en-US" sz="900" dirty="0"/>
              <a:t>: the original severity of the rule - as defined by the plugin that contributes this rule.</a:t>
            </a:r>
          </a:p>
          <a:p>
            <a:r>
              <a:rPr lang="en-US" sz="900" b="1" dirty="0"/>
              <a:t>Status</a:t>
            </a:r>
            <a:r>
              <a:rPr lang="en-US" sz="900" dirty="0"/>
              <a:t>: rules can have 3 different statuses:</a:t>
            </a:r>
            <a:br>
              <a:rPr lang="en-US" sz="900" dirty="0"/>
            </a:br>
            <a:endParaRPr lang="en-US" sz="900" dirty="0"/>
          </a:p>
          <a:p>
            <a:pPr lvl="1"/>
            <a:r>
              <a:rPr lang="en-US" sz="900" b="1" dirty="0"/>
              <a:t>Beta:</a:t>
            </a:r>
            <a:r>
              <a:rPr lang="en-US" sz="900" dirty="0"/>
              <a:t> The rule has been recently implemented and we haven't gotten enough feedback from users yet, so there may be false positives or false negatives.</a:t>
            </a:r>
          </a:p>
          <a:p>
            <a:pPr lvl="1"/>
            <a:r>
              <a:rPr lang="en-US" sz="900" b="1" dirty="0"/>
              <a:t>Deprecated:</a:t>
            </a:r>
            <a:r>
              <a:rPr lang="en-US" sz="900" dirty="0"/>
              <a:t> The rule should no longer be used because a similar, but more powerful and accurate rule exists.</a:t>
            </a:r>
          </a:p>
          <a:p>
            <a:pPr lvl="1"/>
            <a:r>
              <a:rPr lang="en-US" sz="900" b="1" dirty="0"/>
              <a:t>Ready:</a:t>
            </a:r>
            <a:r>
              <a:rPr lang="en-US" sz="900" dirty="0"/>
              <a:t> The rule is ready to be used in production.</a:t>
            </a:r>
          </a:p>
          <a:p>
            <a:r>
              <a:rPr lang="en-US" sz="900" b="1" dirty="0"/>
              <a:t>Available Since</a:t>
            </a:r>
            <a:r>
              <a:rPr lang="en-US" sz="900" dirty="0"/>
              <a:t>: date when a rule was first added on the SonarQube instance. This is useful to list all the new rules since the last upgrade of a plugin for instance.</a:t>
            </a:r>
          </a:p>
          <a:p>
            <a:r>
              <a:rPr lang="en-US" sz="900" b="1" dirty="0"/>
              <a:t>Template</a:t>
            </a:r>
            <a:r>
              <a:rPr lang="en-US" sz="900" dirty="0"/>
              <a:t>: display rule templates that allow to create custom rules (see later on this page).</a:t>
            </a:r>
          </a:p>
          <a:p>
            <a:r>
              <a:rPr lang="en-US" sz="900" b="1" dirty="0"/>
              <a:t>Quality Profile:</a:t>
            </a:r>
            <a:r>
              <a:rPr lang="en-US" sz="900" dirty="0"/>
              <a:t> inclusion in or exclusion from a specific profile</a:t>
            </a:r>
          </a:p>
          <a:p>
            <a:r>
              <a:rPr lang="en-US" dirty="0"/>
              <a:t>To see the details of a rule, either click on it, or use the right arrow key. Along with basic rule data, you'll also be able to see which, if any, profiles it's active in and how many open issues have been raised with it.</a:t>
            </a:r>
          </a:p>
          <a:p>
            <a:r>
              <a:rPr lang="en-US" dirty="0"/>
              <a:t>The 2 following actions are available only if you have the right permissions ("Administer Quality Profiles and Gates"):</a:t>
            </a:r>
          </a:p>
          <a:p>
            <a:r>
              <a:rPr lang="en-US" b="1" dirty="0"/>
              <a:t>Add/Remove Tags</a:t>
            </a:r>
            <a:r>
              <a:rPr lang="en-US" dirty="0"/>
              <a:t>:</a:t>
            </a:r>
          </a:p>
          <a:p>
            <a:pPr lvl="1"/>
            <a:r>
              <a:rPr lang="en-US" dirty="0"/>
              <a:t>It is possible to add existing tags on a rule, or to create new ones (just enter a new name while typing in the text field).</a:t>
            </a:r>
          </a:p>
          <a:p>
            <a:pPr lvl="1"/>
            <a:r>
              <a:rPr lang="en-US" dirty="0"/>
              <a:t>Note that some rules have built-in tags that you cannot remove - they are provided by the plugins which contribute the rules.</a:t>
            </a:r>
          </a:p>
          <a:p>
            <a:r>
              <a:rPr lang="en-US" b="1" dirty="0"/>
              <a:t>Extend Description</a:t>
            </a:r>
            <a:r>
              <a:rPr lang="en-US" dirty="0"/>
              <a:t>: </a:t>
            </a:r>
          </a:p>
          <a:p>
            <a:pPr lvl="1"/>
            <a:r>
              <a:rPr lang="en-US" dirty="0"/>
              <a:t>Extending rule descriptions is useful to let users know how your organization is using a particular rule for instance or to give more insight on a rule. </a:t>
            </a:r>
          </a:p>
          <a:p>
            <a:pPr lvl="1"/>
            <a:r>
              <a:rPr lang="en-US" dirty="0"/>
              <a:t> Note that the extension will be available to non-admin users as a normal part of the rule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900" dirty="0"/>
              <a:t>Click on the top "Rules" menu item to enter the world of rules. By default, you will see all the available rules, with the ability to narrow the selection based on search criteria in the left pane:</a:t>
            </a:r>
          </a:p>
          <a:p>
            <a:r>
              <a:rPr lang="en-US" sz="900" b="1" dirty="0"/>
              <a:t>Language</a:t>
            </a:r>
            <a:r>
              <a:rPr lang="en-US" sz="900" dirty="0"/>
              <a:t>: the language to which a rule applies.</a:t>
            </a:r>
          </a:p>
          <a:p>
            <a:r>
              <a:rPr lang="en-US" sz="900" b="1" dirty="0"/>
              <a:t>Type</a:t>
            </a:r>
            <a:r>
              <a:rPr lang="en-US" sz="900" dirty="0"/>
              <a:t>: Bug, Vulnerability or Code Smell rules</a:t>
            </a:r>
          </a:p>
          <a:p>
            <a:r>
              <a:rPr lang="en-US" sz="900" b="1" dirty="0"/>
              <a:t>Tag</a:t>
            </a:r>
            <a:r>
              <a:rPr lang="en-US" sz="900" dirty="0"/>
              <a:t>: it is possible to add tags to rules in order to classify them and to help discover them more easily.</a:t>
            </a:r>
          </a:p>
          <a:p>
            <a:r>
              <a:rPr lang="en-US" sz="900" b="1" dirty="0"/>
              <a:t>Repository</a:t>
            </a:r>
            <a:r>
              <a:rPr lang="en-US" sz="900" dirty="0"/>
              <a:t>: the engine that contributes rules to SonarQube.</a:t>
            </a:r>
          </a:p>
          <a:p>
            <a:r>
              <a:rPr lang="en-US" sz="900" b="1" dirty="0"/>
              <a:t>Default Severity</a:t>
            </a:r>
            <a:r>
              <a:rPr lang="en-US" sz="900" dirty="0"/>
              <a:t>: the original severity of the rule - as defined by the plugin that contributes this rule.</a:t>
            </a:r>
          </a:p>
          <a:p>
            <a:r>
              <a:rPr lang="en-US" sz="900" b="1" dirty="0"/>
              <a:t>Status</a:t>
            </a:r>
            <a:r>
              <a:rPr lang="en-US" sz="900" dirty="0"/>
              <a:t>: rules can have 3 different statuses:</a:t>
            </a:r>
            <a:br>
              <a:rPr lang="en-US" sz="900" dirty="0"/>
            </a:br>
            <a:endParaRPr lang="en-US" sz="900" dirty="0"/>
          </a:p>
          <a:p>
            <a:pPr lvl="1"/>
            <a:r>
              <a:rPr lang="en-US" sz="900" b="1" dirty="0"/>
              <a:t>Beta:</a:t>
            </a:r>
            <a:r>
              <a:rPr lang="en-US" sz="900" dirty="0"/>
              <a:t> The rule has been recently implemented and we haven't gotten enough feedback from users yet, so there may be false positives or false negatives.</a:t>
            </a:r>
          </a:p>
          <a:p>
            <a:pPr lvl="1"/>
            <a:r>
              <a:rPr lang="en-US" sz="900" b="1" dirty="0"/>
              <a:t>Deprecated:</a:t>
            </a:r>
            <a:r>
              <a:rPr lang="en-US" sz="900" dirty="0"/>
              <a:t> The rule should no longer be used because a similar, but more powerful and accurate rule exists.</a:t>
            </a:r>
          </a:p>
          <a:p>
            <a:pPr lvl="1"/>
            <a:r>
              <a:rPr lang="en-US" sz="900" b="1" dirty="0"/>
              <a:t>Ready:</a:t>
            </a:r>
            <a:r>
              <a:rPr lang="en-US" sz="900" dirty="0"/>
              <a:t> The rule is ready to be used in production.</a:t>
            </a:r>
          </a:p>
          <a:p>
            <a:r>
              <a:rPr lang="en-US" sz="900" b="1" dirty="0"/>
              <a:t>Available Since</a:t>
            </a:r>
            <a:r>
              <a:rPr lang="en-US" sz="900" dirty="0"/>
              <a:t>: date when a rule was first added on the SonarQube instance. This is useful to list all the new rules since the last upgrade of a plugin for instance.</a:t>
            </a:r>
          </a:p>
          <a:p>
            <a:r>
              <a:rPr lang="en-US" sz="900" b="1" dirty="0"/>
              <a:t>Template</a:t>
            </a:r>
            <a:r>
              <a:rPr lang="en-US" sz="900" dirty="0"/>
              <a:t>: display rule templates that allow to create custom rules (see later on this page).</a:t>
            </a:r>
          </a:p>
          <a:p>
            <a:r>
              <a:rPr lang="en-US" sz="900" b="1" dirty="0"/>
              <a:t>Quality Profile:</a:t>
            </a:r>
            <a:r>
              <a:rPr lang="en-US" sz="900" dirty="0"/>
              <a:t> inclusion in or exclusion from a specific profile</a:t>
            </a:r>
          </a:p>
          <a:p>
            <a:r>
              <a:rPr lang="en-US" dirty="0"/>
              <a:t>To see the details of a rule, either click on it, or use the right arrow key. Along with basic rule data, you'll also be able to see which, if any, profiles it's active in and how many open issues have been raised with it.</a:t>
            </a:r>
          </a:p>
          <a:p>
            <a:r>
              <a:rPr lang="en-US" dirty="0"/>
              <a:t>The 2 following actions are available only if you have the right permissions ("Administer Quality Profiles and Gates"):</a:t>
            </a:r>
          </a:p>
          <a:p>
            <a:r>
              <a:rPr lang="en-US" b="1" dirty="0"/>
              <a:t>Add/Remove Tags</a:t>
            </a:r>
            <a:r>
              <a:rPr lang="en-US" dirty="0"/>
              <a:t>:</a:t>
            </a:r>
          </a:p>
          <a:p>
            <a:pPr lvl="1"/>
            <a:r>
              <a:rPr lang="en-US" dirty="0"/>
              <a:t>It is possible to add existing tags on a rule, or to create new ones (just enter a new name while typing in the text field).</a:t>
            </a:r>
          </a:p>
          <a:p>
            <a:pPr lvl="1"/>
            <a:r>
              <a:rPr lang="en-US" dirty="0"/>
              <a:t>Note that some rules have built-in tags that you cannot remove - they are provided by the plugins which contribute the rules.</a:t>
            </a:r>
          </a:p>
          <a:p>
            <a:r>
              <a:rPr lang="en-US" b="1" dirty="0"/>
              <a:t>Extend Description</a:t>
            </a:r>
            <a:r>
              <a:rPr lang="en-US" dirty="0"/>
              <a:t>: </a:t>
            </a:r>
          </a:p>
          <a:p>
            <a:pPr lvl="1"/>
            <a:r>
              <a:rPr lang="en-US" dirty="0"/>
              <a:t>Extending rule descriptions is useful to let users know how your organization is using a particular rule for instance or to give more insight on a rule. </a:t>
            </a:r>
          </a:p>
          <a:p>
            <a:pPr lvl="1"/>
            <a:r>
              <a:rPr lang="en-US" dirty="0"/>
              <a:t> Note that the extension will be available to non-admin users as a normal part of the rule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Give Demo example</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900" dirty="0"/>
              <a:t>Click on the top "Rules" menu item to enter the world of rules. By default, you will see all the available rules, with the ability to narrow the selection based on search criteria in the left pane:</a:t>
            </a:r>
          </a:p>
          <a:p>
            <a:r>
              <a:rPr lang="en-US" sz="900" b="1" dirty="0"/>
              <a:t>Language</a:t>
            </a:r>
            <a:r>
              <a:rPr lang="en-US" sz="900" dirty="0"/>
              <a:t>: the language to which a rule applies.</a:t>
            </a:r>
          </a:p>
          <a:p>
            <a:r>
              <a:rPr lang="en-US" sz="900" b="1" dirty="0"/>
              <a:t>Type</a:t>
            </a:r>
            <a:r>
              <a:rPr lang="en-US" sz="900" dirty="0"/>
              <a:t>: Bug, Vulnerability or Code Smell rules</a:t>
            </a:r>
          </a:p>
          <a:p>
            <a:r>
              <a:rPr lang="en-US" sz="900" b="1" dirty="0"/>
              <a:t>Tag</a:t>
            </a:r>
            <a:r>
              <a:rPr lang="en-US" sz="900" dirty="0"/>
              <a:t>: it is possible to add tags to rules in order to classify them and to help discover them more easily.</a:t>
            </a:r>
          </a:p>
          <a:p>
            <a:r>
              <a:rPr lang="en-US" sz="900" b="1" dirty="0"/>
              <a:t>Repository</a:t>
            </a:r>
            <a:r>
              <a:rPr lang="en-US" sz="900" dirty="0"/>
              <a:t>: the engine that contributes rules to SonarQube.</a:t>
            </a:r>
          </a:p>
          <a:p>
            <a:r>
              <a:rPr lang="en-US" sz="900" b="1" dirty="0"/>
              <a:t>Default Severity</a:t>
            </a:r>
            <a:r>
              <a:rPr lang="en-US" sz="900" dirty="0"/>
              <a:t>: the original severity of the rule - as defined by the plugin that contributes this rule.</a:t>
            </a:r>
          </a:p>
          <a:p>
            <a:r>
              <a:rPr lang="en-US" sz="900" b="1" dirty="0"/>
              <a:t>Status</a:t>
            </a:r>
            <a:r>
              <a:rPr lang="en-US" sz="900" dirty="0"/>
              <a:t>: rules can have 3 different statuses:</a:t>
            </a:r>
            <a:br>
              <a:rPr lang="en-US" sz="900" dirty="0"/>
            </a:br>
            <a:endParaRPr lang="en-US" sz="900" dirty="0"/>
          </a:p>
          <a:p>
            <a:pPr lvl="1"/>
            <a:r>
              <a:rPr lang="en-US" sz="900" b="1" dirty="0"/>
              <a:t>Beta:</a:t>
            </a:r>
            <a:r>
              <a:rPr lang="en-US" sz="900" dirty="0"/>
              <a:t> The rule has been recently implemented and we haven't gotten enough feedback from users yet, so there may be false positives or false negatives.</a:t>
            </a:r>
          </a:p>
          <a:p>
            <a:pPr lvl="1"/>
            <a:r>
              <a:rPr lang="en-US" sz="900" b="1" dirty="0"/>
              <a:t>Deprecated:</a:t>
            </a:r>
            <a:r>
              <a:rPr lang="en-US" sz="900" dirty="0"/>
              <a:t> The rule should no longer be used because a similar, but more powerful and accurate rule exists.</a:t>
            </a:r>
          </a:p>
          <a:p>
            <a:pPr lvl="1"/>
            <a:r>
              <a:rPr lang="en-US" sz="900" b="1" dirty="0"/>
              <a:t>Ready:</a:t>
            </a:r>
            <a:r>
              <a:rPr lang="en-US" sz="900" dirty="0"/>
              <a:t> The rule is ready to be used in production.</a:t>
            </a:r>
          </a:p>
          <a:p>
            <a:r>
              <a:rPr lang="en-US" sz="900" b="1" dirty="0"/>
              <a:t>Available Since</a:t>
            </a:r>
            <a:r>
              <a:rPr lang="en-US" sz="900" dirty="0"/>
              <a:t>: date when a rule was first added on the SonarQube instance. This is useful to list all the new rules since the last upgrade of a plugin for instance.</a:t>
            </a:r>
          </a:p>
          <a:p>
            <a:r>
              <a:rPr lang="en-US" sz="900" b="1" dirty="0"/>
              <a:t>Template</a:t>
            </a:r>
            <a:r>
              <a:rPr lang="en-US" sz="900" dirty="0"/>
              <a:t>: display rule templates that allow to create custom rules (see later on this page).</a:t>
            </a:r>
          </a:p>
          <a:p>
            <a:r>
              <a:rPr lang="en-US" sz="900" b="1" dirty="0"/>
              <a:t>Quality Profile:</a:t>
            </a:r>
            <a:r>
              <a:rPr lang="en-US" sz="900" dirty="0"/>
              <a:t> inclusion in or exclusion from a specific profile</a:t>
            </a:r>
          </a:p>
          <a:p>
            <a:r>
              <a:rPr lang="en-US" dirty="0"/>
              <a:t>To see the details of a rule, either click on it, or use the right arrow key. Along with basic rule data, you'll also be able to see which, if any, profiles it's active in and how many open issues have been raised with it.</a:t>
            </a:r>
          </a:p>
          <a:p>
            <a:r>
              <a:rPr lang="en-US" dirty="0"/>
              <a:t>The 2 following actions are available only if you have the right permissions ("Administer Quality Profiles and Gates"):</a:t>
            </a:r>
          </a:p>
          <a:p>
            <a:r>
              <a:rPr lang="en-US" b="1" dirty="0"/>
              <a:t>Add/Remove Tags</a:t>
            </a:r>
            <a:r>
              <a:rPr lang="en-US" dirty="0"/>
              <a:t>:</a:t>
            </a:r>
          </a:p>
          <a:p>
            <a:pPr lvl="1"/>
            <a:r>
              <a:rPr lang="en-US" dirty="0"/>
              <a:t>It is possible to add existing tags on a rule, or to create new ones (just enter a new name while typing in the text field).</a:t>
            </a:r>
          </a:p>
          <a:p>
            <a:pPr lvl="1"/>
            <a:r>
              <a:rPr lang="en-US" dirty="0"/>
              <a:t>Note that some rules have built-in tags that you cannot remove - they are provided by the plugins which contribute the rules.</a:t>
            </a:r>
          </a:p>
          <a:p>
            <a:r>
              <a:rPr lang="en-US" b="1" dirty="0"/>
              <a:t>Extend Description</a:t>
            </a:r>
            <a:r>
              <a:rPr lang="en-US" dirty="0"/>
              <a:t>: </a:t>
            </a:r>
          </a:p>
          <a:p>
            <a:pPr lvl="1"/>
            <a:r>
              <a:rPr lang="en-US" dirty="0"/>
              <a:t>Extending rule descriptions is useful to let users know how your organization is using a particular rule for instance or to give more insight on a rule. </a:t>
            </a:r>
          </a:p>
          <a:p>
            <a:pPr lvl="1"/>
            <a:r>
              <a:rPr lang="en-US" dirty="0"/>
              <a:t> Note that the extension will be available to non-admin users as a normal part of the rule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477054"/>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Give Demo example</a:t>
            </a:r>
          </a:p>
          <a:p>
            <a:pPr>
              <a:spcBef>
                <a:spcPct val="50000"/>
              </a:spcBef>
            </a:pPr>
            <a:r>
              <a:rPr lang="en-US" sz="1000" b="0" dirty="0" smtClean="0">
                <a:latin typeface="Arial" pitchFamily="34" charset="0"/>
                <a:cs typeface="Arial" pitchFamily="34" charset="0"/>
              </a:rPr>
              <a:t>.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900" dirty="0"/>
              <a:t>Click on the top "Rules" menu item to enter the world of rules. By default, you will see all the available rules, with the ability to narrow the selection based on search criteria in the left pane:</a:t>
            </a:r>
          </a:p>
          <a:p>
            <a:r>
              <a:rPr lang="en-US" sz="900" b="1" dirty="0"/>
              <a:t>Language</a:t>
            </a:r>
            <a:r>
              <a:rPr lang="en-US" sz="900" dirty="0"/>
              <a:t>: the language to which a rule applies.</a:t>
            </a:r>
          </a:p>
          <a:p>
            <a:r>
              <a:rPr lang="en-US" sz="900" b="1" dirty="0"/>
              <a:t>Type</a:t>
            </a:r>
            <a:r>
              <a:rPr lang="en-US" sz="900" dirty="0"/>
              <a:t>: Bug, Vulnerability or Code Smell rules</a:t>
            </a:r>
          </a:p>
          <a:p>
            <a:r>
              <a:rPr lang="en-US" sz="900" b="1" dirty="0"/>
              <a:t>Tag</a:t>
            </a:r>
            <a:r>
              <a:rPr lang="en-US" sz="900" dirty="0"/>
              <a:t>: it is possible to add tags to rules in order to classify them and to help discover them more easily.</a:t>
            </a:r>
          </a:p>
          <a:p>
            <a:r>
              <a:rPr lang="en-US" sz="900" b="1" dirty="0"/>
              <a:t>Repository</a:t>
            </a:r>
            <a:r>
              <a:rPr lang="en-US" sz="900" dirty="0"/>
              <a:t>: the engine that contributes rules to SonarQube.</a:t>
            </a:r>
          </a:p>
          <a:p>
            <a:r>
              <a:rPr lang="en-US" sz="900" b="1" dirty="0"/>
              <a:t>Default Severity</a:t>
            </a:r>
            <a:r>
              <a:rPr lang="en-US" sz="900" dirty="0"/>
              <a:t>: the original severity of the rule - as defined by the plugin that contributes this rule.</a:t>
            </a:r>
          </a:p>
          <a:p>
            <a:r>
              <a:rPr lang="en-US" sz="900" b="1" dirty="0"/>
              <a:t>Status</a:t>
            </a:r>
            <a:r>
              <a:rPr lang="en-US" sz="900" dirty="0"/>
              <a:t>: rules can have 3 different statuses:</a:t>
            </a:r>
            <a:br>
              <a:rPr lang="en-US" sz="900" dirty="0"/>
            </a:br>
            <a:endParaRPr lang="en-US" sz="900" dirty="0"/>
          </a:p>
          <a:p>
            <a:pPr lvl="1"/>
            <a:r>
              <a:rPr lang="en-US" sz="900" b="1" dirty="0"/>
              <a:t>Beta:</a:t>
            </a:r>
            <a:r>
              <a:rPr lang="en-US" sz="900" dirty="0"/>
              <a:t> The rule has been recently implemented and we haven't gotten enough feedback from users yet, so there may be false positives or false negatives.</a:t>
            </a:r>
          </a:p>
          <a:p>
            <a:pPr lvl="1"/>
            <a:r>
              <a:rPr lang="en-US" sz="900" b="1" dirty="0"/>
              <a:t>Deprecated:</a:t>
            </a:r>
            <a:r>
              <a:rPr lang="en-US" sz="900" dirty="0"/>
              <a:t> The rule should no longer be used because a similar, but more powerful and accurate rule exists.</a:t>
            </a:r>
          </a:p>
          <a:p>
            <a:pPr lvl="1"/>
            <a:r>
              <a:rPr lang="en-US" sz="900" b="1" dirty="0"/>
              <a:t>Ready:</a:t>
            </a:r>
            <a:r>
              <a:rPr lang="en-US" sz="900" dirty="0"/>
              <a:t> The rule is ready to be used in production.</a:t>
            </a:r>
          </a:p>
          <a:p>
            <a:r>
              <a:rPr lang="en-US" sz="900" b="1" dirty="0"/>
              <a:t>Available Since</a:t>
            </a:r>
            <a:r>
              <a:rPr lang="en-US" sz="900" dirty="0"/>
              <a:t>: date when a rule was first added on the SonarQube instance. This is useful to list all the new rules since the last upgrade of a plugin for instance.</a:t>
            </a:r>
          </a:p>
          <a:p>
            <a:r>
              <a:rPr lang="en-US" sz="900" b="1" dirty="0"/>
              <a:t>Template</a:t>
            </a:r>
            <a:r>
              <a:rPr lang="en-US" sz="900" dirty="0"/>
              <a:t>: display rule templates that allow to create custom rules (see later on this page).</a:t>
            </a:r>
          </a:p>
          <a:p>
            <a:r>
              <a:rPr lang="en-US" sz="900" b="1" dirty="0"/>
              <a:t>Quality Profile:</a:t>
            </a:r>
            <a:r>
              <a:rPr lang="en-US" sz="900" dirty="0"/>
              <a:t> inclusion in or exclusion from a specific profile</a:t>
            </a:r>
          </a:p>
          <a:p>
            <a:r>
              <a:rPr lang="en-US" dirty="0"/>
              <a:t>To see the details of a rule, either click on it, or use the right arrow key. Along with basic rule data, you'll also be able to see which, if any, profiles it's active in and how many open issues have been raised with it.</a:t>
            </a:r>
          </a:p>
          <a:p>
            <a:r>
              <a:rPr lang="en-US" dirty="0"/>
              <a:t>The 2 following actions are available only if you have the right permissions ("Administer Quality Profiles and Gates"):</a:t>
            </a:r>
          </a:p>
          <a:p>
            <a:r>
              <a:rPr lang="en-US" b="1" dirty="0"/>
              <a:t>Add/Remove Tags</a:t>
            </a:r>
            <a:r>
              <a:rPr lang="en-US" dirty="0"/>
              <a:t>:</a:t>
            </a:r>
          </a:p>
          <a:p>
            <a:pPr lvl="1"/>
            <a:r>
              <a:rPr lang="en-US" dirty="0"/>
              <a:t>It is possible to add existing tags on a rule, or to create new ones (just enter a new name while typing in the text field).</a:t>
            </a:r>
          </a:p>
          <a:p>
            <a:pPr lvl="1"/>
            <a:r>
              <a:rPr lang="en-US" dirty="0"/>
              <a:t>Note that some rules have built-in tags that you cannot remove - they are provided by the plugins which contribute the rules.</a:t>
            </a:r>
          </a:p>
          <a:p>
            <a:r>
              <a:rPr lang="en-US" b="1" dirty="0"/>
              <a:t>Extend Description</a:t>
            </a:r>
            <a:r>
              <a:rPr lang="en-US" dirty="0"/>
              <a:t>: </a:t>
            </a:r>
          </a:p>
          <a:p>
            <a:pPr lvl="1"/>
            <a:r>
              <a:rPr lang="en-US" dirty="0"/>
              <a:t>Extending rule descriptions is useful to let users know how your organization is using a particular rule for instance or to give more insight on a rule. </a:t>
            </a:r>
          </a:p>
          <a:p>
            <a:pPr lvl="1"/>
            <a:r>
              <a:rPr lang="en-US" dirty="0"/>
              <a:t> Note that the extension will be available to non-admin users as a normal part of the rule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Give Demo example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900" dirty="0"/>
              <a:t>Click on the top "Rules" menu item to enter the world of rules. By default, you will see all the available rules, with the ability to narrow the selection based on search criteria in the left pane:</a:t>
            </a:r>
          </a:p>
          <a:p>
            <a:r>
              <a:rPr lang="en-US" sz="900" b="1" dirty="0"/>
              <a:t>Language</a:t>
            </a:r>
            <a:r>
              <a:rPr lang="en-US" sz="900" dirty="0"/>
              <a:t>: the language to which a rule applies.</a:t>
            </a:r>
          </a:p>
          <a:p>
            <a:r>
              <a:rPr lang="en-US" sz="900" b="1" dirty="0"/>
              <a:t>Type</a:t>
            </a:r>
            <a:r>
              <a:rPr lang="en-US" sz="900" dirty="0"/>
              <a:t>: Bug, Vulnerability or Code Smell rules</a:t>
            </a:r>
          </a:p>
          <a:p>
            <a:r>
              <a:rPr lang="en-US" sz="900" b="1" dirty="0"/>
              <a:t>Tag</a:t>
            </a:r>
            <a:r>
              <a:rPr lang="en-US" sz="900" dirty="0"/>
              <a:t>: it is possible to add tags to rules in order to classify them and to help discover them more easily.</a:t>
            </a:r>
          </a:p>
          <a:p>
            <a:r>
              <a:rPr lang="en-US" sz="900" b="1" dirty="0"/>
              <a:t>Repository</a:t>
            </a:r>
            <a:r>
              <a:rPr lang="en-US" sz="900" dirty="0"/>
              <a:t>: the engine that contributes rules to SonarQube.</a:t>
            </a:r>
          </a:p>
          <a:p>
            <a:r>
              <a:rPr lang="en-US" sz="900" b="1" dirty="0"/>
              <a:t>Default Severity</a:t>
            </a:r>
            <a:r>
              <a:rPr lang="en-US" sz="900" dirty="0"/>
              <a:t>: the original severity of the rule - as defined by the plugin that contributes this rule.</a:t>
            </a:r>
          </a:p>
          <a:p>
            <a:r>
              <a:rPr lang="en-US" sz="900" b="1" dirty="0"/>
              <a:t>Status</a:t>
            </a:r>
            <a:r>
              <a:rPr lang="en-US" sz="900" dirty="0"/>
              <a:t>: rules can have 3 different statuses:</a:t>
            </a:r>
            <a:br>
              <a:rPr lang="en-US" sz="900" dirty="0"/>
            </a:br>
            <a:endParaRPr lang="en-US" sz="900" dirty="0"/>
          </a:p>
          <a:p>
            <a:pPr lvl="1"/>
            <a:r>
              <a:rPr lang="en-US" sz="900" b="1" dirty="0"/>
              <a:t>Beta:</a:t>
            </a:r>
            <a:r>
              <a:rPr lang="en-US" sz="900" dirty="0"/>
              <a:t> The rule has been recently implemented and we haven't gotten enough feedback from users yet, so there may be false positives or false negatives.</a:t>
            </a:r>
          </a:p>
          <a:p>
            <a:pPr lvl="1"/>
            <a:r>
              <a:rPr lang="en-US" sz="900" b="1" dirty="0"/>
              <a:t>Deprecated:</a:t>
            </a:r>
            <a:r>
              <a:rPr lang="en-US" sz="900" dirty="0"/>
              <a:t> The rule should no longer be used because a similar, but more powerful and accurate rule exists.</a:t>
            </a:r>
          </a:p>
          <a:p>
            <a:pPr lvl="1"/>
            <a:r>
              <a:rPr lang="en-US" sz="900" b="1" dirty="0"/>
              <a:t>Ready:</a:t>
            </a:r>
            <a:r>
              <a:rPr lang="en-US" sz="900" dirty="0"/>
              <a:t> The rule is ready to be used in production.</a:t>
            </a:r>
          </a:p>
          <a:p>
            <a:r>
              <a:rPr lang="en-US" sz="900" b="1" dirty="0"/>
              <a:t>Available Since</a:t>
            </a:r>
            <a:r>
              <a:rPr lang="en-US" sz="900" dirty="0"/>
              <a:t>: date when a rule was first added on the SonarQube instance. This is useful to list all the new rules since the last upgrade of a plugin for instance.</a:t>
            </a:r>
          </a:p>
          <a:p>
            <a:r>
              <a:rPr lang="en-US" sz="900" b="1" dirty="0"/>
              <a:t>Template</a:t>
            </a:r>
            <a:r>
              <a:rPr lang="en-US" sz="900" dirty="0"/>
              <a:t>: display rule templates that allow to create custom rules (see later on this page).</a:t>
            </a:r>
          </a:p>
          <a:p>
            <a:r>
              <a:rPr lang="en-US" sz="900" b="1" dirty="0"/>
              <a:t>Quality Profile:</a:t>
            </a:r>
            <a:r>
              <a:rPr lang="en-US" sz="900" dirty="0"/>
              <a:t> inclusion in or exclusion from a specific profile</a:t>
            </a:r>
          </a:p>
          <a:p>
            <a:r>
              <a:rPr lang="en-US" dirty="0"/>
              <a:t>To see the details of a rule, either click on it, or use the right arrow key. Along with basic rule data, you'll also be able to see which, if any, profiles it's active in and how many open issues have been raised with it.</a:t>
            </a:r>
          </a:p>
          <a:p>
            <a:r>
              <a:rPr lang="en-US" dirty="0"/>
              <a:t>The 2 following actions are available only if you have the right permissions ("Administer Quality Profiles and Gates"):</a:t>
            </a:r>
          </a:p>
          <a:p>
            <a:r>
              <a:rPr lang="en-US" b="1" dirty="0"/>
              <a:t>Add/Remove Tags</a:t>
            </a:r>
            <a:r>
              <a:rPr lang="en-US" dirty="0"/>
              <a:t>:</a:t>
            </a:r>
          </a:p>
          <a:p>
            <a:pPr lvl="1"/>
            <a:r>
              <a:rPr lang="en-US" dirty="0"/>
              <a:t>It is possible to add existing tags on a rule, or to create new ones (just enter a new name while typing in the text field).</a:t>
            </a:r>
          </a:p>
          <a:p>
            <a:pPr lvl="1"/>
            <a:r>
              <a:rPr lang="en-US" dirty="0"/>
              <a:t>Note that some rules have built-in tags that you cannot remove - they are provided by the plugins which contribute the rules.</a:t>
            </a:r>
          </a:p>
          <a:p>
            <a:r>
              <a:rPr lang="en-US" b="1" dirty="0"/>
              <a:t>Extend Description</a:t>
            </a:r>
            <a:r>
              <a:rPr lang="en-US" dirty="0"/>
              <a:t>: </a:t>
            </a:r>
          </a:p>
          <a:p>
            <a:pPr lvl="1"/>
            <a:r>
              <a:rPr lang="en-US" dirty="0"/>
              <a:t>Extending rule descriptions is useful to let users know how your organization is using a particular rule for instance or to give more insight on a rule. </a:t>
            </a:r>
          </a:p>
          <a:p>
            <a:pPr lvl="1"/>
            <a:r>
              <a:rPr lang="en-US" dirty="0"/>
              <a:t> Note that the extension will be available to non-admin users as a normal part of the rule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Give Demo example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938719"/>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Q1.All of above</a:t>
            </a:r>
            <a:r>
              <a:rPr lang="en-US" sz="1000" b="0" dirty="0" smtClean="0">
                <a:latin typeface="Arial" pitchFamily="34" charset="0"/>
                <a:cs typeface="Arial" pitchFamily="34" charset="0"/>
              </a:rPr>
              <a:t>.</a:t>
            </a:r>
          </a:p>
          <a:p>
            <a:pPr>
              <a:spcBef>
                <a:spcPct val="50000"/>
              </a:spcBef>
            </a:pPr>
            <a:r>
              <a:rPr lang="en-US" sz="1000" dirty="0" smtClean="0">
                <a:latin typeface="Arial" pitchFamily="34" charset="0"/>
                <a:cs typeface="Arial" pitchFamily="34" charset="0"/>
              </a:rPr>
              <a:t>Q2. Sonarqube </a:t>
            </a:r>
            <a:endParaRPr lang="en-US" sz="1000" b="0" dirty="0" smtClean="0">
              <a:latin typeface="Arial" pitchFamily="34" charset="0"/>
              <a:cs typeface="Arial" pitchFamily="34" charset="0"/>
            </a:endParaRPr>
          </a:p>
          <a:p>
            <a:pPr marL="0" lvl="1">
              <a:spcBef>
                <a:spcPct val="50000"/>
              </a:spcBef>
            </a:pPr>
            <a:r>
              <a:rPr lang="en-US" sz="1000" dirty="0" smtClean="0">
                <a:latin typeface="Arial" pitchFamily="34" charset="0"/>
                <a:cs typeface="Arial" pitchFamily="34" charset="0"/>
              </a:rPr>
              <a:t>Q3</a:t>
            </a:r>
            <a:r>
              <a:rPr lang="en-US" sz="1000" dirty="0" smtClean="0"/>
              <a:t>StartSonar.bat</a:t>
            </a:r>
            <a:endParaRPr lang="en-US" sz="1000" dirty="0"/>
          </a:p>
          <a:p>
            <a:pPr>
              <a:spcBef>
                <a:spcPct val="50000"/>
              </a:spcBef>
            </a:pPr>
            <a:r>
              <a:rPr lang="en-US" sz="1000" b="0" dirty="0" smtClean="0">
                <a:latin typeface="Arial" pitchFamily="34" charset="0"/>
                <a:cs typeface="Arial" pitchFamily="34" charset="0"/>
              </a:rPr>
              <a:t>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a:t>Code quality analysis mainly relies on a set of tools that look at your code and give you hints. The most famous tools are Findbugs, PMD, Checkstyle but also code coverage tools such as Jacoco. JDT itself provides very powerful quality checks, but there are not enabled by default. You should go to Error/Warnings in preferences and replace all "ignore" by "Warning".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 clean code</a:t>
            </a:r>
          </a:p>
          <a:p>
            <a:r>
              <a:rPr lang="en-US" dirty="0"/>
              <a:t>Overall health</a:t>
            </a:r>
          </a:p>
          <a:p>
            <a:r>
              <a:rPr lang="en-US" dirty="0"/>
              <a:t>Your project home page shows where you stand in terms of quality in a glimpse of an eye. This main page also shows you an immediate sense of the good results achieved over time.</a:t>
            </a:r>
          </a:p>
          <a:p>
            <a:r>
              <a:rPr lang="en-US" dirty="0"/>
              <a:t>Focus on the Leak</a:t>
            </a:r>
          </a:p>
          <a:p>
            <a:r>
              <a:rPr lang="en-US" dirty="0"/>
              <a:t>The water leak paradigm is a simple yet powerful way to manage code quality: quality of new - changed and added - code should be put under control before anything else. Once that Leak is under control, code quality will start improving mechanically. In SonarQube, the Leak is a built-in concept that you can’t miss. Once you’ve had a look at this yellow area on the left of your project home page, you will always remain focused on it to not miss any new issues</a:t>
            </a:r>
            <a:r>
              <a:rPr lang="en-US" dirty="0" smtClean="0"/>
              <a:t>.</a:t>
            </a:r>
          </a:p>
          <a:p>
            <a:r>
              <a:rPr lang="en-US" dirty="0"/>
              <a:t>Enforce Quality Gate</a:t>
            </a:r>
          </a:p>
          <a:p>
            <a:r>
              <a:rPr lang="en-US" dirty="0"/>
              <a:t>With SonarQube, a developer has everything at hand to take ownership of the quality of his code. To fully enforce a code quality practice across all teams, you need to set up a Quality Gate. This core concept of SonarQube is a set of requirements that tells whether or not a new version of a project can go into production. SonarQube’s default Quality Gate checks what happened on the Leak period and fails if your new code got worse in this period.</a:t>
            </a:r>
          </a:p>
          <a:p>
            <a:r>
              <a:rPr lang="en-US" dirty="0"/>
              <a:t>Analyze pull requests</a:t>
            </a:r>
          </a:p>
          <a:p>
            <a:r>
              <a:rPr lang="en-US" dirty="0"/>
              <a:t>Once you have SonarQube in place, you will quickly want to make sure you add as few issues as possible to your code base. To shorten the feedback loop so you don’t have to wait for new analyses to be available on SonarQube, you can set up the analysis of your pull requests. Analyses will be run on your feature branches without being pushed to SonarQube, giving you the opportunity to fix issues before they ever reach SonarQube!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DevOps Integration</a:t>
            </a:r>
          </a:p>
          <a:p>
            <a:r>
              <a:rPr lang="en-US" dirty="0"/>
              <a:t>Build Systems</a:t>
            </a:r>
          </a:p>
          <a:p>
            <a:r>
              <a:rPr lang="en-US" dirty="0"/>
              <a:t>For dynamic languages like JavaScript, PHP, Python, … executing an analysis is as easy as feeding SonarQube with a bunch of source files. But for languages like Java, C#, C, C++ and Objective-C, there is simply no way to provide accurate results without being part of the build. That’s why built-in integrations are provided for MSBuild, Maven, Gradle, Ant, and Makefiles.</a:t>
            </a:r>
          </a:p>
          <a:p>
            <a:r>
              <a:rPr lang="en-US" dirty="0"/>
              <a:t>CI Engines</a:t>
            </a:r>
          </a:p>
          <a:p>
            <a:r>
              <a:rPr lang="en-US" dirty="0"/>
              <a:t>Native integrations with build systems let you easily schedule the execution of an analysis from all CI engines: Jenkins, VSTS, TFS, Travis-CI… Don’t worry if your CI engine isn’t listed here, integration effort will be minimum.</a:t>
            </a:r>
          </a:p>
          <a:p>
            <a:r>
              <a:rPr lang="en-US" dirty="0"/>
              <a:t>Pass/Fail Notification</a:t>
            </a:r>
          </a:p>
          <a:p>
            <a:r>
              <a:rPr lang="en-US" dirty="0"/>
              <a:t>Once an analysis is done, a report is sent to the SonarQube server to be integrated. At the end of this integration, a standard webhook mechanism lets you notify any external system to do whatever you want: trigger an alarm, update a wallboard, notify a chat room.</a:t>
            </a:r>
          </a:p>
          <a:p>
            <a:r>
              <a:rPr lang="en-US" dirty="0"/>
              <a:t>Full Web API</a:t>
            </a:r>
          </a:p>
          <a:p>
            <a:r>
              <a:rPr lang="en-US" dirty="0"/>
              <a:t>As part of the overall development ecosystem, the SonarQube Web API can be used to automatically provision a SonarQube project, feed a BI tool, monitor SonarQube, etc. Morever the list and definition of all the Web API is built in SonarQube.</a:t>
            </a:r>
          </a:p>
          <a:p>
            <a:r>
              <a:rPr lang="en-US" dirty="0"/>
              <a:t>Promotion Pipelines</a:t>
            </a:r>
          </a:p>
          <a:p>
            <a:r>
              <a:rPr lang="en-US" dirty="0"/>
              <a:t>Using webhooks, SonarQube can be integrated as a promotion step in your delivery pipelines. This way, you can make sure that only artifacts that pass the Quality Gate will be released and deployed to production.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Centralized Quality</a:t>
            </a:r>
          </a:p>
          <a:p>
            <a:r>
              <a:rPr lang="en-US" dirty="0"/>
              <a:t>All projects in one place</a:t>
            </a:r>
          </a:p>
          <a:p>
            <a:r>
              <a:rPr lang="en-US" dirty="0"/>
              <a:t>Getting everyone on a team on the same page about quality is hard enough. What happens when you expand the scope to a department or an entire organization? SonarQube enables you to centralize and scale a single vision of code quality.</a:t>
            </a:r>
          </a:p>
          <a:p>
            <a:r>
              <a:rPr lang="en-US" dirty="0"/>
              <a:t>Shared rulesets</a:t>
            </a:r>
          </a:p>
          <a:p>
            <a:r>
              <a:rPr lang="en-US" dirty="0"/>
              <a:t>SonarQube offers a central place to view and define the rules used during analysis of projects. These rulesets are organized in quality profiles. Every member of the organization can see which rules are applied to their project. Every project administrator can choose which quality profile is used for the project.</a:t>
            </a:r>
          </a:p>
          <a:p>
            <a:r>
              <a:rPr lang="en-US" dirty="0"/>
              <a:t>Unified Quality Gate</a:t>
            </a:r>
          </a:p>
          <a:p>
            <a:r>
              <a:rPr lang="en-US" dirty="0"/>
              <a:t>SonarQube provides out-of-the-box a default Quality Gate focusing on the Leak concept. This means that the same requirements will be applied across the board to every project - greenfield and legacy; in-house, out-source and off-shore.</a:t>
            </a:r>
          </a:p>
          <a:p>
            <a:r>
              <a:rPr lang="en-US" dirty="0"/>
              <a:t>Cross projects services</a:t>
            </a:r>
          </a:p>
          <a:p>
            <a:r>
              <a:rPr lang="en-US" dirty="0"/>
              <a:t>Most services are available cross projects. For example, as a developer you can use the issues service to get all new issues assigned to you - across projects - so that you can concentrate on your work. As a technical lead, the projects page lists all your favorite projects and lets you explore them on different axes.</a:t>
            </a:r>
          </a:p>
          <a:p>
            <a:r>
              <a:rPr lang="en-US" dirty="0" smtClean="0"/>
              <a:t>Support 20+ Langauges java, C, C++, Cobol, Flex, C#, PHP, Phython ,Swift Objective C ,web,ABAP</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 SonarQube Platform is made of 4 components:</a:t>
            </a:r>
          </a:p>
          <a:p>
            <a:r>
              <a:rPr lang="en-US" dirty="0"/>
              <a:t>One </a:t>
            </a:r>
            <a:r>
              <a:rPr lang="en-US" b="1" dirty="0"/>
              <a:t>SonarQube Server</a:t>
            </a:r>
            <a:r>
              <a:rPr lang="en-US" dirty="0"/>
              <a:t> starting 3 main processes:</a:t>
            </a:r>
          </a:p>
          <a:p>
            <a:pPr lvl="1"/>
            <a:r>
              <a:rPr lang="en-US" dirty="0"/>
              <a:t>a </a:t>
            </a:r>
            <a:r>
              <a:rPr lang="en-US" b="1" dirty="0"/>
              <a:t>Web Server</a:t>
            </a:r>
            <a:r>
              <a:rPr lang="en-US" dirty="0"/>
              <a:t> for developers, managers to browse quality snapshots and configure the SonarQube instance</a:t>
            </a:r>
          </a:p>
          <a:p>
            <a:pPr lvl="1"/>
            <a:r>
              <a:rPr lang="en-US" dirty="0"/>
              <a:t>a </a:t>
            </a:r>
            <a:r>
              <a:rPr lang="en-US" b="1" dirty="0"/>
              <a:t>Search Server </a:t>
            </a:r>
            <a:r>
              <a:rPr lang="en-US" dirty="0"/>
              <a:t>based on Elasticsearch to back searches from the UI</a:t>
            </a:r>
          </a:p>
          <a:p>
            <a:pPr lvl="1"/>
            <a:r>
              <a:rPr lang="en-US" dirty="0"/>
              <a:t>a </a:t>
            </a:r>
            <a:r>
              <a:rPr lang="en-US" b="1" dirty="0"/>
              <a:t>Compute Engine Server</a:t>
            </a:r>
            <a:r>
              <a:rPr lang="en-US" dirty="0"/>
              <a:t> in charge of processing code analysis reports and saving them in the SonarQube Database</a:t>
            </a:r>
          </a:p>
          <a:p>
            <a:r>
              <a:rPr lang="en-US" dirty="0"/>
              <a:t>One </a:t>
            </a:r>
            <a:r>
              <a:rPr lang="en-US" b="1" dirty="0"/>
              <a:t>SonarQube Database </a:t>
            </a:r>
            <a:r>
              <a:rPr lang="en-US" dirty="0"/>
              <a:t>to store:</a:t>
            </a:r>
          </a:p>
          <a:p>
            <a:pPr lvl="1"/>
            <a:r>
              <a:rPr lang="en-US" dirty="0"/>
              <a:t>the configuration of the SonarQube instance (security, plugins settings, etc.)</a:t>
            </a:r>
          </a:p>
          <a:p>
            <a:pPr lvl="1"/>
            <a:r>
              <a:rPr lang="en-US" dirty="0"/>
              <a:t>the quality snapshots of projects, views, etc.</a:t>
            </a:r>
          </a:p>
          <a:p>
            <a:r>
              <a:rPr lang="en-US" dirty="0"/>
              <a:t>Multiple </a:t>
            </a:r>
            <a:r>
              <a:rPr lang="en-US" b="1" dirty="0"/>
              <a:t>SonarQube Plugins</a:t>
            </a:r>
            <a:r>
              <a:rPr lang="en-US" dirty="0"/>
              <a:t> installed on the server, possibly including language, SCM, integration, authentication, and governance plugins</a:t>
            </a:r>
          </a:p>
          <a:p>
            <a:r>
              <a:rPr lang="en-US" dirty="0"/>
              <a:t>One or more</a:t>
            </a:r>
            <a:r>
              <a:rPr lang="en-US" b="1" dirty="0"/>
              <a:t> SonarQube Scanners</a:t>
            </a:r>
            <a:r>
              <a:rPr lang="en-US" dirty="0"/>
              <a:t> running on your Build / Continuous Integration Servers to analyze projects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How sonar works give idea. </a:t>
            </a:r>
            <a:endParaRPr lang="en-US" sz="1000" b="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 SonarQube Platform is made of 4 components:</a:t>
            </a:r>
          </a:p>
          <a:p>
            <a:r>
              <a:rPr lang="en-US" dirty="0"/>
              <a:t>One </a:t>
            </a:r>
            <a:r>
              <a:rPr lang="en-US" b="1" dirty="0"/>
              <a:t>SonarQube Server</a:t>
            </a:r>
            <a:r>
              <a:rPr lang="en-US" dirty="0"/>
              <a:t> starting 3 main processes:</a:t>
            </a:r>
          </a:p>
          <a:p>
            <a:pPr lvl="1"/>
            <a:r>
              <a:rPr lang="en-US" dirty="0"/>
              <a:t>a </a:t>
            </a:r>
            <a:r>
              <a:rPr lang="en-US" b="1" dirty="0"/>
              <a:t>Web Server</a:t>
            </a:r>
            <a:r>
              <a:rPr lang="en-US" dirty="0"/>
              <a:t> for developers, managers to browse quality snapshots and configure the SonarQube instance</a:t>
            </a:r>
          </a:p>
          <a:p>
            <a:pPr lvl="1"/>
            <a:r>
              <a:rPr lang="en-US" dirty="0"/>
              <a:t>a </a:t>
            </a:r>
            <a:r>
              <a:rPr lang="en-US" b="1" dirty="0"/>
              <a:t>Search Server </a:t>
            </a:r>
            <a:r>
              <a:rPr lang="en-US" dirty="0"/>
              <a:t>based on </a:t>
            </a:r>
            <a:r>
              <a:rPr lang="en-US" dirty="0" smtClean="0"/>
              <a:t>Elastic search </a:t>
            </a:r>
            <a:r>
              <a:rPr lang="en-US" dirty="0"/>
              <a:t>to back searches from the UI</a:t>
            </a:r>
          </a:p>
          <a:p>
            <a:pPr lvl="1"/>
            <a:r>
              <a:rPr lang="en-US" dirty="0"/>
              <a:t>a </a:t>
            </a:r>
            <a:r>
              <a:rPr lang="en-US" b="1" dirty="0"/>
              <a:t>Compute Engine Server</a:t>
            </a:r>
            <a:r>
              <a:rPr lang="en-US" dirty="0"/>
              <a:t> in charge of processing code analysis reports and saving them in the SonarQube Database</a:t>
            </a:r>
          </a:p>
          <a:p>
            <a:r>
              <a:rPr lang="en-US" dirty="0"/>
              <a:t>One </a:t>
            </a:r>
            <a:r>
              <a:rPr lang="en-US" b="1" dirty="0"/>
              <a:t>SonarQube Database </a:t>
            </a:r>
            <a:r>
              <a:rPr lang="en-US" dirty="0"/>
              <a:t>to store:</a:t>
            </a:r>
          </a:p>
          <a:p>
            <a:pPr lvl="1"/>
            <a:r>
              <a:rPr lang="en-US" dirty="0"/>
              <a:t>the configuration of the SonarQube instance (security, plugins settings, etc.)</a:t>
            </a:r>
          </a:p>
          <a:p>
            <a:pPr lvl="1"/>
            <a:r>
              <a:rPr lang="en-US" dirty="0"/>
              <a:t>the quality snapshots of projects, views, etc.</a:t>
            </a:r>
          </a:p>
          <a:p>
            <a:r>
              <a:rPr lang="en-US" dirty="0"/>
              <a:t>Multiple </a:t>
            </a:r>
            <a:r>
              <a:rPr lang="en-US" b="1" dirty="0"/>
              <a:t>SonarQube Plugins</a:t>
            </a:r>
            <a:r>
              <a:rPr lang="en-US" dirty="0"/>
              <a:t> installed on the server, possibly including language, SCM, integration, authentication, and governance plugins</a:t>
            </a:r>
          </a:p>
          <a:p>
            <a:r>
              <a:rPr lang="en-US" dirty="0"/>
              <a:t>One or more</a:t>
            </a:r>
            <a:r>
              <a:rPr lang="en-US" b="1" dirty="0"/>
              <a:t> SonarQube Scanners</a:t>
            </a:r>
            <a:r>
              <a:rPr lang="en-US" dirty="0"/>
              <a:t> running on your Build / Continuous Integration Servers to analyze projects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4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5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5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55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5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3/15/2017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60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43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onarqube.org/download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localhost:900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90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90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900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60608" y="2959926"/>
            <a:ext cx="4674529" cy="1098157"/>
          </a:xfrm>
        </p:spPr>
        <p:txBody>
          <a:bodyPr>
            <a:normAutofit/>
          </a:bodyPr>
          <a:lstStyle/>
          <a:p>
            <a:r>
              <a:rPr lang="en-US" sz="3600" dirty="0" smtClean="0"/>
              <a:t>DevOps</a:t>
            </a:r>
            <a:endParaRPr lang="en-US" sz="3600" dirty="0"/>
          </a:p>
        </p:txBody>
      </p:sp>
      <p:sp>
        <p:nvSpPr>
          <p:cNvPr id="12" name="Subtitle 11"/>
          <p:cNvSpPr>
            <a:spLocks noGrp="1"/>
          </p:cNvSpPr>
          <p:nvPr>
            <p:ph type="subTitle" idx="1"/>
          </p:nvPr>
        </p:nvSpPr>
        <p:spPr/>
        <p:txBody>
          <a:bodyPr>
            <a:normAutofit/>
          </a:bodyPr>
          <a:lstStyle/>
          <a:p>
            <a:r>
              <a:rPr lang="en-US" sz="2000" dirty="0" smtClean="0"/>
              <a:t> Lesson 04-Sonar(SonarQube)</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dirty="0" smtClean="0"/>
              <a:t>Sonar-Integration</a:t>
            </a:r>
            <a:endParaRPr lang="en-US" sz="2400" dirty="0"/>
          </a:p>
        </p:txBody>
      </p:sp>
      <p:sp>
        <p:nvSpPr>
          <p:cNvPr id="2" name="Content Placeholder 1"/>
          <p:cNvSpPr>
            <a:spLocks noGrp="1"/>
          </p:cNvSpPr>
          <p:nvPr>
            <p:ph idx="1"/>
          </p:nvPr>
        </p:nvSpPr>
        <p:spPr>
          <a:xfrm>
            <a:off x="298516" y="1378039"/>
            <a:ext cx="8562149" cy="4935675"/>
          </a:xfrm>
        </p:spPr>
        <p:txBody>
          <a:bodyPr/>
          <a:lstStyle/>
          <a:p>
            <a:pPr marL="174625" lvl="1"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38" y="1455313"/>
            <a:ext cx="8666923" cy="485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75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dirty="0" smtClean="0"/>
              <a:t>Sonar-Rules</a:t>
            </a:r>
            <a:endParaRPr lang="en-US" sz="2400" dirty="0"/>
          </a:p>
        </p:txBody>
      </p:sp>
      <p:sp>
        <p:nvSpPr>
          <p:cNvPr id="2" name="Content Placeholder 1"/>
          <p:cNvSpPr>
            <a:spLocks noGrp="1"/>
          </p:cNvSpPr>
          <p:nvPr>
            <p:ph idx="1"/>
          </p:nvPr>
        </p:nvSpPr>
        <p:spPr>
          <a:xfrm>
            <a:off x="298516" y="1378039"/>
            <a:ext cx="8562149" cy="4935675"/>
          </a:xfrm>
        </p:spPr>
        <p:txBody>
          <a:bodyPr/>
          <a:lstStyle/>
          <a:p>
            <a:r>
              <a:rPr lang="en-US" dirty="0"/>
              <a:t>254 rules written – identify </a:t>
            </a:r>
            <a:r>
              <a:rPr lang="en-US" dirty="0" smtClean="0"/>
              <a:t>atleast </a:t>
            </a:r>
            <a:r>
              <a:rPr lang="en-US" dirty="0"/>
              <a:t>10 rules</a:t>
            </a:r>
            <a:endParaRPr lang="en-US" sz="2000" dirty="0"/>
          </a:p>
          <a:p>
            <a:pPr lvl="1"/>
            <a:r>
              <a:rPr lang="en-US" dirty="0"/>
              <a:t>"equals(Object obj)" and "hashCode()" should be overridden in pairs</a:t>
            </a:r>
          </a:p>
          <a:p>
            <a:pPr lvl="1"/>
            <a:r>
              <a:rPr lang="en-US" dirty="0"/>
              <a:t>"final" classes should not have "protected" members</a:t>
            </a:r>
          </a:p>
          <a:p>
            <a:pPr lvl="1"/>
            <a:r>
              <a:rPr lang="en-US" dirty="0"/>
              <a:t>"for" loop incrementers should modify the variable being tested in the loop's stop condition</a:t>
            </a:r>
          </a:p>
          <a:p>
            <a:pPr lvl="1"/>
            <a:r>
              <a:rPr lang="en-US" dirty="0"/>
              <a:t>"Iterator.hasNext()" should not call "Iterator.next()"</a:t>
            </a:r>
          </a:p>
          <a:p>
            <a:pPr lvl="1"/>
            <a:r>
              <a:rPr lang="en-US" dirty="0"/>
              <a:t>"Iterator.next()" methods should throw "NoSuchElementException"</a:t>
            </a:r>
          </a:p>
          <a:p>
            <a:pPr lvl="1"/>
            <a:r>
              <a:rPr lang="en-US" dirty="0"/>
              <a:t>"main" should not "throw" anything</a:t>
            </a:r>
          </a:p>
          <a:p>
            <a:pPr lvl="1"/>
            <a:r>
              <a:rPr lang="en-US" dirty="0"/>
              <a:t>"NullPointerException" should not be caught</a:t>
            </a:r>
          </a:p>
          <a:p>
            <a:pPr lvl="1"/>
            <a:r>
              <a:rPr lang="en-US" dirty="0"/>
              <a:t>"entrySet()" should be iterated when both the key and value are </a:t>
            </a:r>
            <a:r>
              <a:rPr lang="en-US" dirty="0" smtClean="0"/>
              <a:t>needed</a:t>
            </a:r>
          </a:p>
          <a:p>
            <a:pPr lvl="1"/>
            <a:endParaRPr lang="en-US" dirty="0"/>
          </a:p>
          <a:p>
            <a:r>
              <a:rPr lang="en-US" dirty="0" smtClean="0"/>
              <a:t>We can see all the rules in Sonar Dashboard</a:t>
            </a:r>
            <a:endParaRPr lang="en-US" dirty="0"/>
          </a:p>
          <a:p>
            <a:pPr marL="174625" lvl="1"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1479027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dirty="0" smtClean="0"/>
              <a:t>Sonar</a:t>
            </a:r>
            <a:r>
              <a:rPr lang="en-US" dirty="0" smtClean="0"/>
              <a:t> Installation </a:t>
            </a:r>
            <a:endParaRPr lang="en-US" sz="2400" dirty="0"/>
          </a:p>
        </p:txBody>
      </p:sp>
      <p:sp>
        <p:nvSpPr>
          <p:cNvPr id="2" name="Content Placeholder 1"/>
          <p:cNvSpPr>
            <a:spLocks noGrp="1"/>
          </p:cNvSpPr>
          <p:nvPr>
            <p:ph idx="1"/>
          </p:nvPr>
        </p:nvSpPr>
        <p:spPr>
          <a:xfrm>
            <a:off x="298516" y="1494766"/>
            <a:ext cx="8562149" cy="4818948"/>
          </a:xfrm>
        </p:spPr>
        <p:txBody>
          <a:bodyPr/>
          <a:lstStyle/>
          <a:p>
            <a:r>
              <a:rPr lang="en-US" altLang="en-US" dirty="0" smtClean="0">
                <a:solidFill>
                  <a:schemeClr val="tx1"/>
                </a:solidFill>
              </a:rPr>
              <a:t>Sonar </a:t>
            </a:r>
            <a:r>
              <a:rPr lang="en-US" altLang="en-US" dirty="0">
                <a:solidFill>
                  <a:schemeClr val="tx1"/>
                </a:solidFill>
              </a:rPr>
              <a:t>is easy to </a:t>
            </a:r>
            <a:r>
              <a:rPr lang="en-US" altLang="en-US" dirty="0" smtClean="0">
                <a:solidFill>
                  <a:schemeClr val="tx1"/>
                </a:solidFill>
              </a:rPr>
              <a:t>install &amp; use . </a:t>
            </a:r>
            <a:endParaRPr lang="en-US" altLang="en-US" dirty="0">
              <a:solidFill>
                <a:schemeClr val="tx1"/>
              </a:solidFill>
            </a:endParaRPr>
          </a:p>
          <a:p>
            <a:r>
              <a:rPr lang="en-US" altLang="en-US" dirty="0">
                <a:solidFill>
                  <a:schemeClr val="tx1"/>
                </a:solidFill>
              </a:rPr>
              <a:t>Download Sonar </a:t>
            </a:r>
            <a:r>
              <a:rPr lang="en-US" altLang="en-US" dirty="0" smtClean="0">
                <a:solidFill>
                  <a:schemeClr val="tx1"/>
                </a:solidFill>
              </a:rPr>
              <a:t>-Sonarqube-x.xx </a:t>
            </a:r>
            <a:r>
              <a:rPr lang="en-US" altLang="en-US" dirty="0">
                <a:solidFill>
                  <a:schemeClr val="tx1"/>
                </a:solidFill>
              </a:rPr>
              <a:t>&amp; </a:t>
            </a:r>
            <a:r>
              <a:rPr lang="en-US" altLang="en-US" dirty="0" smtClean="0">
                <a:solidFill>
                  <a:schemeClr val="tx1"/>
                </a:solidFill>
              </a:rPr>
              <a:t>Sonar-scanner-</a:t>
            </a:r>
            <a:r>
              <a:rPr lang="en-US" altLang="en-US" dirty="0" smtClean="0">
                <a:solidFill>
                  <a:schemeClr val="tx1"/>
                </a:solidFill>
              </a:rPr>
              <a:t>x.xx</a:t>
            </a:r>
            <a:r>
              <a:rPr lang="en-US" altLang="en-US" dirty="0" smtClean="0">
                <a:solidFill>
                  <a:schemeClr val="tx1"/>
                </a:solidFill>
              </a:rPr>
              <a:t>:</a:t>
            </a:r>
            <a:endParaRPr lang="en-US" altLang="en-US" dirty="0">
              <a:solidFill>
                <a:schemeClr val="tx1"/>
              </a:solidFill>
            </a:endParaRPr>
          </a:p>
          <a:p>
            <a:pPr lvl="1"/>
            <a:r>
              <a:rPr lang="en-US" altLang="en-US" dirty="0">
                <a:solidFill>
                  <a:schemeClr val="tx1"/>
                </a:solidFill>
                <a:hlinkClick r:id="rId3"/>
              </a:rPr>
              <a:t>https://www.sonarqube.org/downloads</a:t>
            </a:r>
            <a:r>
              <a:rPr lang="en-US" altLang="en-US" dirty="0" smtClean="0">
                <a:solidFill>
                  <a:schemeClr val="tx1"/>
                </a:solidFill>
                <a:hlinkClick r:id="rId3"/>
              </a:rPr>
              <a:t>/</a:t>
            </a:r>
            <a:endParaRPr lang="en-US" altLang="en-US" dirty="0" smtClean="0">
              <a:solidFill>
                <a:schemeClr val="tx1"/>
              </a:solidFill>
            </a:endParaRPr>
          </a:p>
          <a:p>
            <a:pPr marL="328114" indent="-342900"/>
            <a:r>
              <a:rPr lang="en-US" altLang="en-US" dirty="0" smtClean="0">
                <a:solidFill>
                  <a:schemeClr val="tx1"/>
                </a:solidFill>
              </a:rPr>
              <a:t>Sonar </a:t>
            </a:r>
            <a:r>
              <a:rPr lang="en-US" altLang="en-US" dirty="0">
                <a:solidFill>
                  <a:schemeClr val="tx1"/>
                </a:solidFill>
              </a:rPr>
              <a:t>can be installed in different ways:</a:t>
            </a:r>
          </a:p>
          <a:p>
            <a:pPr lvl="1"/>
            <a:r>
              <a:rPr lang="en-US" altLang="en-US" dirty="0">
                <a:solidFill>
                  <a:schemeClr val="tx1"/>
                </a:solidFill>
              </a:rPr>
              <a:t>As a standalone application</a:t>
            </a:r>
          </a:p>
          <a:p>
            <a:pPr lvl="1"/>
            <a:r>
              <a:rPr lang="en-US" altLang="en-US" dirty="0">
                <a:solidFill>
                  <a:schemeClr val="tx1"/>
                </a:solidFill>
              </a:rPr>
              <a:t>Windows </a:t>
            </a:r>
            <a:r>
              <a:rPr lang="en-US" altLang="en-US" dirty="0" smtClean="0">
                <a:solidFill>
                  <a:schemeClr val="tx1"/>
                </a:solidFill>
              </a:rPr>
              <a:t>Service</a:t>
            </a:r>
          </a:p>
          <a:p>
            <a:r>
              <a:rPr lang="en-US" altLang="en-US" dirty="0" smtClean="0">
                <a:solidFill>
                  <a:schemeClr val="tx1"/>
                </a:solidFill>
              </a:rPr>
              <a:t>For starting </a:t>
            </a:r>
            <a:r>
              <a:rPr lang="en-US" altLang="en-US" dirty="0">
                <a:solidFill>
                  <a:schemeClr val="tx1"/>
                </a:solidFill>
              </a:rPr>
              <a:t>sonar server use -</a:t>
            </a:r>
            <a:r>
              <a:rPr lang="en-US" altLang="en-US" dirty="0" smtClean="0">
                <a:solidFill>
                  <a:schemeClr val="tx1"/>
                </a:solidFill>
              </a:rPr>
              <a:t>StartSonar.bat</a:t>
            </a:r>
          </a:p>
          <a:p>
            <a:r>
              <a:rPr lang="en-US" altLang="en-US" dirty="0" smtClean="0">
                <a:solidFill>
                  <a:schemeClr val="tx1"/>
                </a:solidFill>
              </a:rPr>
              <a:t>For stopping sonar server use </a:t>
            </a:r>
            <a:r>
              <a:rPr lang="en-US" altLang="en-US" dirty="0" smtClean="0">
                <a:solidFill>
                  <a:schemeClr val="tx1"/>
                </a:solidFill>
              </a:rPr>
              <a:t>– StopSonar.bat</a:t>
            </a:r>
          </a:p>
          <a:p>
            <a:r>
              <a:rPr lang="en-US" altLang="en-US" dirty="0" smtClean="0">
                <a:solidFill>
                  <a:schemeClr val="tx1"/>
                </a:solidFill>
              </a:rPr>
              <a:t>Once </a:t>
            </a:r>
            <a:r>
              <a:rPr lang="en-US" altLang="en-US" dirty="0" smtClean="0">
                <a:solidFill>
                  <a:schemeClr val="tx1"/>
                </a:solidFill>
              </a:rPr>
              <a:t>sonar </a:t>
            </a:r>
            <a:r>
              <a:rPr lang="en-US" altLang="en-US" dirty="0">
                <a:solidFill>
                  <a:schemeClr val="tx1"/>
                </a:solidFill>
              </a:rPr>
              <a:t>is started, the </a:t>
            </a:r>
            <a:r>
              <a:rPr lang="en-US" altLang="en-US" dirty="0" smtClean="0">
                <a:solidFill>
                  <a:schemeClr val="tx1"/>
                </a:solidFill>
              </a:rPr>
              <a:t>sonar </a:t>
            </a:r>
            <a:r>
              <a:rPr lang="en-US" altLang="en-US" dirty="0">
                <a:solidFill>
                  <a:schemeClr val="tx1"/>
                </a:solidFill>
              </a:rPr>
              <a:t>dash board can be accessed by giving the following link in the browser</a:t>
            </a:r>
          </a:p>
          <a:p>
            <a:pPr lvl="2">
              <a:buNone/>
            </a:pPr>
            <a:r>
              <a:rPr lang="en-US" altLang="en-US" sz="1800" b="1" dirty="0">
                <a:solidFill>
                  <a:schemeClr val="tx1"/>
                </a:solidFill>
                <a:hlinkClick r:id="rId4"/>
              </a:rPr>
              <a:t>http://</a:t>
            </a:r>
            <a:r>
              <a:rPr lang="en-US" altLang="en-US" sz="1800" b="1" dirty="0" smtClean="0">
                <a:solidFill>
                  <a:schemeClr val="tx1"/>
                </a:solidFill>
                <a:hlinkClick r:id="rId4"/>
              </a:rPr>
              <a:t>localhost:9000</a:t>
            </a:r>
            <a:r>
              <a:rPr lang="en-US" altLang="en-US" sz="1800" b="1" dirty="0">
                <a:solidFill>
                  <a:schemeClr val="tx1"/>
                </a:solidFill>
                <a:hlinkClick r:id="rId4"/>
              </a:rPr>
              <a:t>/</a:t>
            </a:r>
            <a:endParaRPr lang="en-US" altLang="en-US" sz="1800" b="1" dirty="0">
              <a:solidFill>
                <a:schemeClr val="tx1"/>
              </a:solidFill>
            </a:endParaRPr>
          </a:p>
          <a:p>
            <a:pPr marL="174625" lvl="1" indent="0">
              <a:buNone/>
            </a:pPr>
            <a:endParaRPr lang="en-US" altLang="en-US" dirty="0">
              <a:solidFill>
                <a:schemeClr val="tx1"/>
              </a:solidFill>
            </a:endParaRPr>
          </a:p>
          <a:p>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526397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dirty="0" smtClean="0"/>
              <a:t>Sonar</a:t>
            </a:r>
            <a:r>
              <a:rPr lang="en-US" dirty="0" smtClean="0"/>
              <a:t> Installation </a:t>
            </a:r>
            <a:endParaRPr lang="en-US" sz="2400" dirty="0"/>
          </a:p>
        </p:txBody>
      </p:sp>
      <p:sp>
        <p:nvSpPr>
          <p:cNvPr id="2" name="Content Placeholder 1"/>
          <p:cNvSpPr>
            <a:spLocks noGrp="1"/>
          </p:cNvSpPr>
          <p:nvPr>
            <p:ph idx="1"/>
          </p:nvPr>
        </p:nvSpPr>
        <p:spPr>
          <a:xfrm>
            <a:off x="298516" y="991673"/>
            <a:ext cx="8562149" cy="5322041"/>
          </a:xfrm>
        </p:spPr>
        <p:txBody>
          <a:bodyPr/>
          <a:lstStyle/>
          <a:p>
            <a:pPr marL="174625" lvl="1" indent="0">
              <a:buNone/>
            </a:pPr>
            <a:endParaRPr lang="en-US" altLang="en-US" dirty="0">
              <a:solidFill>
                <a:schemeClr val="tx1"/>
              </a:solidFill>
            </a:endParaRPr>
          </a:p>
          <a:p>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432046"/>
            <a:ext cx="7918174" cy="447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236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.2: Analyzing Java code with Sonar </a:t>
            </a:r>
            <a:r>
              <a:rPr lang="en-US" dirty="0" smtClean="0"/>
              <a:t/>
            </a:r>
            <a:br>
              <a:rPr lang="en-US" dirty="0" smtClean="0"/>
            </a:br>
            <a:r>
              <a:rPr lang="en-US" dirty="0" smtClean="0"/>
              <a:t>Analyzing Java with Sonar</a:t>
            </a:r>
            <a:endParaRPr lang="en-US" sz="2400" dirty="0"/>
          </a:p>
        </p:txBody>
      </p:sp>
      <p:sp>
        <p:nvSpPr>
          <p:cNvPr id="2" name="Content Placeholder 1"/>
          <p:cNvSpPr>
            <a:spLocks noGrp="1"/>
          </p:cNvSpPr>
          <p:nvPr>
            <p:ph idx="1"/>
          </p:nvPr>
        </p:nvSpPr>
        <p:spPr>
          <a:xfrm>
            <a:off x="298516" y="1365161"/>
            <a:ext cx="8562149" cy="4948553"/>
          </a:xfrm>
        </p:spPr>
        <p:txBody>
          <a:bodyPr/>
          <a:lstStyle/>
          <a:p>
            <a:r>
              <a:rPr lang="en-US" dirty="0" smtClean="0"/>
              <a:t>Integrating Java program with SonarQube</a:t>
            </a:r>
          </a:p>
          <a:p>
            <a:pPr lvl="1"/>
            <a:r>
              <a:rPr lang="en-US" dirty="0" smtClean="0"/>
              <a:t>Create a Java Project </a:t>
            </a:r>
          </a:p>
          <a:p>
            <a:pPr lvl="1"/>
            <a:r>
              <a:rPr lang="en-US" dirty="0" smtClean="0"/>
              <a:t>Add description of </a:t>
            </a:r>
            <a:r>
              <a:rPr lang="en-US" dirty="0"/>
              <a:t>your project in </a:t>
            </a:r>
            <a:r>
              <a:rPr lang="en-US" dirty="0" smtClean="0"/>
              <a:t>sonar-scanner-</a:t>
            </a:r>
            <a:r>
              <a:rPr lang="en-US" dirty="0" smtClean="0"/>
              <a:t>x.xx</a:t>
            </a:r>
            <a:r>
              <a:rPr lang="en-US" dirty="0" smtClean="0"/>
              <a:t>-&gt;</a:t>
            </a:r>
            <a:r>
              <a:rPr lang="en-US" dirty="0" smtClean="0"/>
              <a:t>conf</a:t>
            </a:r>
            <a:r>
              <a:rPr lang="en-US" dirty="0" smtClean="0"/>
              <a:t> -&gt;</a:t>
            </a:r>
            <a:r>
              <a:rPr lang="en-US" dirty="0" smtClean="0"/>
              <a:t>sonar-scanner. Properties </a:t>
            </a:r>
            <a:endParaRPr lang="en-US" dirty="0" smtClean="0"/>
          </a:p>
          <a:p>
            <a:pPr lvl="2"/>
            <a:r>
              <a:rPr lang="en-US" dirty="0"/>
              <a:t>sonar.projectKey=</a:t>
            </a:r>
            <a:r>
              <a:rPr lang="en-US" dirty="0"/>
              <a:t>JavaProject</a:t>
            </a:r>
            <a:endParaRPr lang="en-US" dirty="0"/>
          </a:p>
          <a:p>
            <a:pPr lvl="2"/>
            <a:r>
              <a:rPr lang="en-US" dirty="0"/>
              <a:t>sonar.projectName=</a:t>
            </a:r>
            <a:r>
              <a:rPr lang="en-US" dirty="0"/>
              <a:t>JavaProject</a:t>
            </a:r>
            <a:endParaRPr lang="en-US" dirty="0"/>
          </a:p>
          <a:p>
            <a:pPr lvl="2"/>
            <a:r>
              <a:rPr lang="en-US" dirty="0"/>
              <a:t>sonar.projectVersion=1.0</a:t>
            </a:r>
          </a:p>
          <a:p>
            <a:pPr lvl="2"/>
            <a:r>
              <a:rPr lang="en-US" dirty="0"/>
              <a:t>sonar.sources=C:/</a:t>
            </a:r>
            <a:r>
              <a:rPr lang="en-US" dirty="0" smtClean="0"/>
              <a:t>DevOps/Training/JavaProject/src/com/cg/sonardemo</a:t>
            </a:r>
            <a:endParaRPr lang="en-US" dirty="0"/>
          </a:p>
          <a:p>
            <a:pPr lvl="1"/>
            <a:r>
              <a:rPr lang="en-US" dirty="0" smtClean="0"/>
              <a:t>Run Sonar server by </a:t>
            </a:r>
            <a:r>
              <a:rPr lang="en-US" dirty="0"/>
              <a:t>using command </a:t>
            </a:r>
            <a:r>
              <a:rPr lang="en-US" b="1" dirty="0" smtClean="0"/>
              <a:t>StartSonar.bat</a:t>
            </a:r>
          </a:p>
          <a:p>
            <a:pPr lvl="1"/>
            <a:r>
              <a:rPr lang="en-US" dirty="0" smtClean="0"/>
              <a:t>Go to project folder </a:t>
            </a:r>
            <a:r>
              <a:rPr lang="en-US" dirty="0"/>
              <a:t>&amp; run command </a:t>
            </a:r>
            <a:r>
              <a:rPr lang="en-US" b="1" dirty="0" smtClean="0"/>
              <a:t>sonar-scanner.bat</a:t>
            </a:r>
            <a:endParaRPr lang="en-US" b="1" dirty="0"/>
          </a:p>
          <a:p>
            <a:pPr lvl="1"/>
            <a:r>
              <a:rPr lang="en-US" dirty="0"/>
              <a:t>Open </a:t>
            </a:r>
            <a:r>
              <a:rPr lang="en-US" dirty="0">
                <a:hlinkClick r:id="rId3"/>
              </a:rPr>
              <a:t>http://localhost:9000</a:t>
            </a:r>
            <a:r>
              <a:rPr lang="en-US" dirty="0" smtClean="0">
                <a:hlinkClick r:id="rId3"/>
              </a:rPr>
              <a:t>/</a:t>
            </a:r>
            <a:r>
              <a:rPr lang="en-US" dirty="0" smtClean="0"/>
              <a:t> &amp; we can see code is analyzing </a:t>
            </a:r>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2320854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.2: Analyzing Java code with Sonar </a:t>
            </a:r>
            <a:r>
              <a:rPr lang="en-US" dirty="0" smtClean="0"/>
              <a:t/>
            </a:r>
            <a:br>
              <a:rPr lang="en-US" dirty="0" smtClean="0"/>
            </a:br>
            <a:r>
              <a:rPr lang="en-US" dirty="0" smtClean="0"/>
              <a:t>Analyzing Java with Sonar</a:t>
            </a:r>
            <a:endParaRPr lang="en-US" sz="2400" dirty="0"/>
          </a:p>
        </p:txBody>
      </p:sp>
      <p:sp>
        <p:nvSpPr>
          <p:cNvPr id="2" name="Content Placeholder 1"/>
          <p:cNvSpPr>
            <a:spLocks noGrp="1"/>
          </p:cNvSpPr>
          <p:nvPr>
            <p:ph idx="1"/>
          </p:nvPr>
        </p:nvSpPr>
        <p:spPr>
          <a:xfrm>
            <a:off x="298516" y="1365161"/>
            <a:ext cx="8562149" cy="4948553"/>
          </a:xfrm>
        </p:spPr>
        <p:txBody>
          <a:bodyPr/>
          <a:lstStyle/>
          <a:p>
            <a:r>
              <a:rPr lang="en-US" dirty="0" smtClean="0"/>
              <a:t>First Project run on http://localhost:9000</a:t>
            </a: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1527"/>
            <a:ext cx="8686800" cy="456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780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.2: Analyzing Java code with Sonar </a:t>
            </a:r>
            <a:r>
              <a:rPr lang="en-US" dirty="0" smtClean="0"/>
              <a:t/>
            </a:r>
            <a:br>
              <a:rPr lang="en-US" dirty="0" smtClean="0"/>
            </a:br>
            <a:r>
              <a:rPr lang="en-US" dirty="0" smtClean="0"/>
              <a:t>Analyzing Java with Sonar</a:t>
            </a:r>
            <a:endParaRPr lang="en-US" sz="2400" dirty="0"/>
          </a:p>
        </p:txBody>
      </p:sp>
      <p:sp>
        <p:nvSpPr>
          <p:cNvPr id="2" name="Content Placeholder 1"/>
          <p:cNvSpPr>
            <a:spLocks noGrp="1"/>
          </p:cNvSpPr>
          <p:nvPr>
            <p:ph idx="1"/>
          </p:nvPr>
        </p:nvSpPr>
        <p:spPr>
          <a:xfrm>
            <a:off x="298516" y="1365161"/>
            <a:ext cx="8562149" cy="4948553"/>
          </a:xfrm>
        </p:spPr>
        <p:txBody>
          <a:bodyPr/>
          <a:lstStyle/>
          <a:p>
            <a:r>
              <a:rPr lang="en-US" dirty="0" smtClean="0"/>
              <a:t>Select code smell after log in ,you will get all kind of major and minor problems </a:t>
            </a:r>
          </a:p>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71" y="2150772"/>
            <a:ext cx="8364829" cy="416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26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.2: Analyzing Java code with Sonar </a:t>
            </a:r>
            <a:r>
              <a:rPr lang="en-US" dirty="0"/>
              <a:t/>
            </a:r>
            <a:br>
              <a:rPr lang="en-US" dirty="0"/>
            </a:br>
            <a:r>
              <a:rPr lang="en-US" dirty="0"/>
              <a:t>Analyzing Java with Sonar</a:t>
            </a:r>
            <a:endParaRPr lang="en-US" sz="2400" dirty="0"/>
          </a:p>
        </p:txBody>
      </p:sp>
      <p:sp>
        <p:nvSpPr>
          <p:cNvPr id="2" name="Content Placeholder 1"/>
          <p:cNvSpPr>
            <a:spLocks noGrp="1"/>
          </p:cNvSpPr>
          <p:nvPr>
            <p:ph idx="1"/>
          </p:nvPr>
        </p:nvSpPr>
        <p:spPr>
          <a:xfrm>
            <a:off x="298516" y="1287887"/>
            <a:ext cx="8562149" cy="5025827"/>
          </a:xfrm>
        </p:spPr>
        <p:txBody>
          <a:bodyPr/>
          <a:lstStyle/>
          <a:p>
            <a:r>
              <a:rPr lang="en-US" dirty="0" smtClean="0"/>
              <a:t>Rules to analyze  </a:t>
            </a:r>
            <a:r>
              <a:rPr lang="en-US" dirty="0"/>
              <a:t>J</a:t>
            </a:r>
            <a:r>
              <a:rPr lang="en-US" dirty="0" smtClean="0"/>
              <a:t>ava Code</a:t>
            </a: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1867437"/>
            <a:ext cx="8403465" cy="429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880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.3: Integrating Jenkin with Sonar </a:t>
            </a:r>
            <a:r>
              <a:rPr lang="en-US" dirty="0"/>
              <a:t/>
            </a:r>
            <a:br>
              <a:rPr lang="en-US" dirty="0"/>
            </a:br>
            <a:r>
              <a:rPr lang="en-US" dirty="0" smtClean="0"/>
              <a:t>Sonar</a:t>
            </a:r>
            <a:r>
              <a:rPr lang="en-US" dirty="0" smtClean="0"/>
              <a:t> Jenkin Integration</a:t>
            </a:r>
            <a:endParaRPr lang="en-US" sz="2400" dirty="0"/>
          </a:p>
        </p:txBody>
      </p:sp>
      <p:sp>
        <p:nvSpPr>
          <p:cNvPr id="2" name="Content Placeholder 1"/>
          <p:cNvSpPr>
            <a:spLocks noGrp="1"/>
          </p:cNvSpPr>
          <p:nvPr>
            <p:ph idx="1"/>
          </p:nvPr>
        </p:nvSpPr>
        <p:spPr>
          <a:xfrm>
            <a:off x="298516" y="1287887"/>
            <a:ext cx="8562149" cy="5025827"/>
          </a:xfrm>
        </p:spPr>
        <p:txBody>
          <a:bodyPr/>
          <a:lstStyle/>
          <a:p>
            <a:r>
              <a:rPr lang="en-US" dirty="0" smtClean="0"/>
              <a:t>Download SonarQube Plugin in Jenkins</a:t>
            </a:r>
          </a:p>
          <a:p>
            <a:r>
              <a:rPr lang="en-US" dirty="0" smtClean="0"/>
              <a:t>Go to Manage Jenkin-&gt;Configure System-&gt;Go to </a:t>
            </a:r>
            <a:r>
              <a:rPr lang="en-US" dirty="0"/>
              <a:t>SonarQube </a:t>
            </a:r>
            <a:r>
              <a:rPr lang="en-US" dirty="0" smtClean="0"/>
              <a:t>servers-&gt; check on Enable injection of SonarQube-&gt;add Server name &amp; server URL</a:t>
            </a:r>
          </a:p>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70" y="2807594"/>
            <a:ext cx="8120130" cy="329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868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.4: Analyzing Maven code ,Jenkin with Sonar</a:t>
            </a:r>
            <a:r>
              <a:rPr lang="en-US" dirty="0"/>
              <a:t/>
            </a:r>
            <a:br>
              <a:rPr lang="en-US" dirty="0"/>
            </a:br>
            <a:r>
              <a:rPr lang="en-US" dirty="0" smtClean="0"/>
              <a:t>Sonar</a:t>
            </a:r>
            <a:r>
              <a:rPr lang="en-US" dirty="0" smtClean="0"/>
              <a:t>,</a:t>
            </a:r>
            <a:r>
              <a:rPr lang="en-US" dirty="0" smtClean="0"/>
              <a:t>Maven</a:t>
            </a:r>
            <a:r>
              <a:rPr lang="en-US" dirty="0" smtClean="0"/>
              <a:t>,</a:t>
            </a:r>
            <a:r>
              <a:rPr lang="en-US" dirty="0" smtClean="0"/>
              <a:t>Git</a:t>
            </a:r>
            <a:r>
              <a:rPr lang="en-US" dirty="0" smtClean="0"/>
              <a:t> &amp; </a:t>
            </a:r>
            <a:r>
              <a:rPr lang="en-US" dirty="0" smtClean="0"/>
              <a:t>Jenkins </a:t>
            </a:r>
            <a:r>
              <a:rPr lang="en-US" dirty="0" smtClean="0"/>
              <a:t>Integration</a:t>
            </a:r>
            <a:endParaRPr lang="en-US" sz="2400" dirty="0"/>
          </a:p>
        </p:txBody>
      </p:sp>
      <p:sp>
        <p:nvSpPr>
          <p:cNvPr id="2" name="Content Placeholder 1"/>
          <p:cNvSpPr>
            <a:spLocks noGrp="1"/>
          </p:cNvSpPr>
          <p:nvPr>
            <p:ph idx="1"/>
          </p:nvPr>
        </p:nvSpPr>
        <p:spPr>
          <a:xfrm>
            <a:off x="298516" y="1287887"/>
            <a:ext cx="8562149" cy="5025827"/>
          </a:xfrm>
        </p:spPr>
        <p:txBody>
          <a:bodyPr/>
          <a:lstStyle/>
          <a:p>
            <a:r>
              <a:rPr lang="en-US" dirty="0" smtClean="0"/>
              <a:t>Create New item-&gt;Enter item name-&gt;Select Maven Project-&gt;Ok</a:t>
            </a:r>
          </a:p>
          <a:p>
            <a:r>
              <a:rPr lang="en-US" dirty="0" smtClean="0"/>
              <a:t>Give Git Repository link, in build environment check prepare sonarqube scanner environment</a:t>
            </a:r>
          </a:p>
          <a:p>
            <a:r>
              <a:rPr lang="en-US" dirty="0" smtClean="0"/>
              <a:t>Give path of pom.xml of your project &amp; then select post build action as sonarqube analysis with maven </a:t>
            </a:r>
          </a:p>
          <a:p>
            <a:r>
              <a:rPr lang="en-US" dirty="0" smtClean="0"/>
              <a:t>Then apply &amp; Build now</a:t>
            </a:r>
          </a:p>
          <a:p>
            <a:r>
              <a:rPr lang="en-US" dirty="0" smtClean="0"/>
              <a:t>We can see in console output build success and failure </a:t>
            </a:r>
          </a:p>
          <a:p>
            <a:r>
              <a:rPr lang="en-US" dirty="0" smtClean="0"/>
              <a:t>Analyze in SonarQube</a:t>
            </a:r>
          </a:p>
          <a:p>
            <a:pPr marL="0" indent="0">
              <a:buNone/>
            </a:pPr>
            <a:r>
              <a:rPr lang="en-US" dirty="0" smtClean="0"/>
              <a:t> </a:t>
            </a: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302183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smtClean="0"/>
              <a:t>Introduction of Sonar</a:t>
            </a:r>
          </a:p>
          <a:p>
            <a:pPr lvl="1"/>
            <a:r>
              <a:rPr lang="en-US" dirty="0" smtClean="0"/>
              <a:t>Architecture</a:t>
            </a:r>
          </a:p>
          <a:p>
            <a:pPr lvl="1"/>
            <a:r>
              <a:rPr lang="en-US" dirty="0" smtClean="0"/>
              <a:t>Integration</a:t>
            </a:r>
          </a:p>
          <a:p>
            <a:r>
              <a:rPr lang="en-US" dirty="0" smtClean="0"/>
              <a:t>Analyzing the Java code with Sonar</a:t>
            </a:r>
          </a:p>
          <a:p>
            <a:r>
              <a:rPr lang="en-US" dirty="0" smtClean="0"/>
              <a:t>Integrating Jenkins with Sonar</a:t>
            </a:r>
          </a:p>
          <a:p>
            <a:r>
              <a:rPr lang="en-US" dirty="0" smtClean="0"/>
              <a:t>Analyzing Maven, Java Code with Sonar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.4: Analyzing Maven code ,Jenkin with Sonar</a:t>
            </a:r>
            <a:r>
              <a:rPr lang="en-US" dirty="0"/>
              <a:t/>
            </a:r>
            <a:br>
              <a:rPr lang="en-US" dirty="0"/>
            </a:br>
            <a:r>
              <a:rPr lang="en-US" dirty="0" smtClean="0"/>
              <a:t>Sonar,Maven,Git &amp; Jenkins </a:t>
            </a:r>
            <a:r>
              <a:rPr lang="en-US" dirty="0"/>
              <a:t>Integration</a:t>
            </a:r>
            <a:endParaRPr lang="en-US" sz="2400" dirty="0"/>
          </a:p>
        </p:txBody>
      </p:sp>
      <p:sp>
        <p:nvSpPr>
          <p:cNvPr id="2" name="Content Placeholder 1"/>
          <p:cNvSpPr>
            <a:spLocks noGrp="1"/>
          </p:cNvSpPr>
          <p:nvPr>
            <p:ph idx="1"/>
          </p:nvPr>
        </p:nvSpPr>
        <p:spPr>
          <a:xfrm>
            <a:off x="298516" y="1287887"/>
            <a:ext cx="8562149" cy="5025827"/>
          </a:xfrm>
        </p:spPr>
        <p:txBody>
          <a:bodyPr/>
          <a:lstStyle/>
          <a:p>
            <a:pPr marL="0" indent="0">
              <a:buNone/>
            </a:pPr>
            <a:r>
              <a:rPr lang="en-US" dirty="0" smtClean="0"/>
              <a:t> </a:t>
            </a: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1506828"/>
            <a:ext cx="8372475" cy="452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931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.4: Analyzing Maven code ,Jenkin with Sonar</a:t>
            </a:r>
            <a:r>
              <a:rPr lang="en-US" dirty="0"/>
              <a:t/>
            </a:r>
            <a:br>
              <a:rPr lang="en-US" dirty="0"/>
            </a:br>
            <a:r>
              <a:rPr lang="en-US" dirty="0"/>
              <a:t>Sonar,Maven,Git &amp; Jenkins Integration</a:t>
            </a:r>
            <a:endParaRPr lang="en-US" sz="2400" dirty="0"/>
          </a:p>
        </p:txBody>
      </p:sp>
      <p:sp>
        <p:nvSpPr>
          <p:cNvPr id="2" name="Content Placeholder 1"/>
          <p:cNvSpPr>
            <a:spLocks noGrp="1"/>
          </p:cNvSpPr>
          <p:nvPr>
            <p:ph idx="1"/>
          </p:nvPr>
        </p:nvSpPr>
        <p:spPr>
          <a:xfrm>
            <a:off x="298516" y="1287887"/>
            <a:ext cx="8562149" cy="5025827"/>
          </a:xfrm>
        </p:spPr>
        <p:txBody>
          <a:bodyPr/>
          <a:lstStyle/>
          <a:p>
            <a:r>
              <a:rPr lang="en-US" dirty="0" smtClean="0"/>
              <a:t> After successful completion, sonarqube analysis can be checked.</a:t>
            </a:r>
          </a:p>
          <a:p>
            <a:pPr marL="166189" lvl="1" indent="-166189">
              <a:buClr>
                <a:schemeClr val="accent5"/>
              </a:buClr>
            </a:pPr>
            <a:r>
              <a:rPr lang="en-US" sz="2200" dirty="0" smtClean="0"/>
              <a:t>Click on sonarqube or </a:t>
            </a:r>
            <a:r>
              <a:rPr lang="en-US" sz="2200" dirty="0"/>
              <a:t>Open </a:t>
            </a:r>
            <a:r>
              <a:rPr lang="en-US" sz="2200" dirty="0">
                <a:hlinkClick r:id="rId3"/>
              </a:rPr>
              <a:t>http://localhost:9000/</a:t>
            </a:r>
            <a:r>
              <a:rPr lang="en-US" sz="2200" dirty="0"/>
              <a:t> </a:t>
            </a:r>
            <a:r>
              <a:rPr lang="en-US" sz="2200" dirty="0" smtClean="0"/>
              <a:t>&amp; code analyzing is seen.</a:t>
            </a:r>
          </a:p>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2402237"/>
            <a:ext cx="8442102" cy="368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970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.4: Analyzing Maven code ,Jenkin with Sonar</a:t>
            </a:r>
            <a:r>
              <a:rPr lang="en-US" dirty="0"/>
              <a:t/>
            </a:r>
            <a:br>
              <a:rPr lang="en-US" dirty="0"/>
            </a:br>
            <a:r>
              <a:rPr lang="en-US" dirty="0"/>
              <a:t>Sonar,Maven,Git &amp; Jenkins Integration</a:t>
            </a:r>
            <a:endParaRPr lang="en-US" sz="2400" dirty="0"/>
          </a:p>
        </p:txBody>
      </p:sp>
      <p:sp>
        <p:nvSpPr>
          <p:cNvPr id="2" name="Content Placeholder 1"/>
          <p:cNvSpPr>
            <a:spLocks noGrp="1"/>
          </p:cNvSpPr>
          <p:nvPr>
            <p:ph idx="1"/>
          </p:nvPr>
        </p:nvSpPr>
        <p:spPr>
          <a:xfrm>
            <a:off x="298516" y="1287887"/>
            <a:ext cx="8562149" cy="5025827"/>
          </a:xfrm>
        </p:spPr>
        <p:txBody>
          <a:bodyPr/>
          <a:lstStyle/>
          <a:p>
            <a:r>
              <a:rPr lang="en-US" dirty="0" smtClean="0"/>
              <a:t>Clicking on SonarQube  &amp; analyzing the code</a:t>
            </a:r>
          </a:p>
          <a:p>
            <a:pPr marL="0" indent="0">
              <a:buNone/>
            </a:pPr>
            <a:endParaRPr lang="en-US" dirty="0" smtClean="0"/>
          </a:p>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44710"/>
            <a:ext cx="8094371" cy="405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078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.4: Analyzing Maven code ,Jenkin with Sonar</a:t>
            </a:r>
            <a:r>
              <a:rPr lang="en-US" dirty="0"/>
              <a:t/>
            </a:r>
            <a:br>
              <a:rPr lang="en-US" dirty="0"/>
            </a:br>
            <a:r>
              <a:rPr lang="en-US" dirty="0"/>
              <a:t>Sonar,Maven,Git &amp; Jenkins Integration</a:t>
            </a:r>
            <a:endParaRPr lang="en-US" sz="2400" dirty="0"/>
          </a:p>
        </p:txBody>
      </p:sp>
      <p:sp>
        <p:nvSpPr>
          <p:cNvPr id="2" name="Content Placeholder 1"/>
          <p:cNvSpPr>
            <a:spLocks noGrp="1"/>
          </p:cNvSpPr>
          <p:nvPr>
            <p:ph idx="1"/>
          </p:nvPr>
        </p:nvSpPr>
        <p:spPr>
          <a:xfrm>
            <a:off x="298516" y="1287887"/>
            <a:ext cx="8562149" cy="5025827"/>
          </a:xfrm>
        </p:spPr>
        <p:txBody>
          <a:bodyPr/>
          <a:lstStyle/>
          <a:p>
            <a:r>
              <a:rPr lang="en-US" dirty="0"/>
              <a:t>Open </a:t>
            </a:r>
            <a:r>
              <a:rPr lang="en-US" dirty="0">
                <a:hlinkClick r:id="rId3"/>
              </a:rPr>
              <a:t>http://localhost:9000</a:t>
            </a:r>
            <a:r>
              <a:rPr lang="en-US" dirty="0" smtClean="0">
                <a:hlinkClick r:id="rId3"/>
              </a:rPr>
              <a:t>/</a:t>
            </a:r>
            <a:r>
              <a:rPr lang="en-US" dirty="0" smtClean="0"/>
              <a:t> </a:t>
            </a:r>
          </a:p>
          <a:p>
            <a:pPr marL="0" indent="0">
              <a:buNone/>
            </a:pPr>
            <a:endParaRPr lang="en-US" dirty="0" smtClean="0"/>
          </a:p>
          <a:p>
            <a:pPr marL="0" indent="0">
              <a:buNone/>
            </a:pPr>
            <a:endParaRPr lang="en-US" dirty="0" smtClean="0"/>
          </a:p>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1867437"/>
            <a:ext cx="8229600" cy="404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731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 Analyze Java code with Sonar</a:t>
            </a:r>
          </a:p>
          <a:p>
            <a:r>
              <a:rPr lang="en-US" dirty="0" smtClean="0"/>
              <a:t> </a:t>
            </a:r>
            <a:r>
              <a:rPr lang="en-US" dirty="0" smtClean="0"/>
              <a:t>Jenkins </a:t>
            </a:r>
            <a:r>
              <a:rPr lang="en-US" dirty="0" smtClean="0"/>
              <a:t>Maven Git integration &amp; </a:t>
            </a:r>
            <a:r>
              <a:rPr lang="en-US" dirty="0" smtClean="0"/>
              <a:t>analyzing </a:t>
            </a:r>
            <a:r>
              <a:rPr lang="en-US" dirty="0" smtClean="0"/>
              <a:t>with sonar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a:t>Lab </a:t>
            </a:r>
            <a:r>
              <a:rPr lang="en-US" dirty="0" smtClean="0"/>
              <a:t>03</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pPr algn="just"/>
            <a:r>
              <a:rPr lang="en-US" dirty="0"/>
              <a:t>Sonar is an open source platform used by development teams to manage source code quality. Sonar has been developed with a main objective in mind: make code quality management accessible to everyone with minimal effort</a:t>
            </a:r>
            <a:r>
              <a:rPr lang="en-US" dirty="0" smtClean="0"/>
              <a:t>.</a:t>
            </a:r>
          </a:p>
          <a:p>
            <a:pPr algn="just"/>
            <a:r>
              <a:rPr lang="en-US" dirty="0" smtClean="0"/>
              <a:t>Working with code analyzing tool with Maven </a:t>
            </a:r>
            <a:r>
              <a:rPr lang="en-US" dirty="0" smtClean="0"/>
              <a:t>Jenkins, </a:t>
            </a:r>
            <a:r>
              <a:rPr lang="en-US" dirty="0" smtClean="0"/>
              <a:t>Git</a:t>
            </a:r>
            <a:endParaRPr lang="en-US"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smtClean="0"/>
              <a:t>SonarQube platform is made of </a:t>
            </a:r>
            <a:r>
              <a:rPr lang="en-US" dirty="0" smtClean="0"/>
              <a:t>components, choose </a:t>
            </a:r>
            <a:r>
              <a:rPr lang="en-US" dirty="0" smtClean="0"/>
              <a:t>the correct one</a:t>
            </a:r>
            <a:endParaRPr lang="en-US" dirty="0"/>
          </a:p>
          <a:p>
            <a:pPr lvl="1"/>
            <a:r>
              <a:rPr lang="en-US" dirty="0" smtClean="0"/>
              <a:t>Database</a:t>
            </a:r>
            <a:endParaRPr lang="en-US" dirty="0"/>
          </a:p>
          <a:p>
            <a:pPr lvl="1"/>
            <a:r>
              <a:rPr lang="en-US" dirty="0" smtClean="0"/>
              <a:t>plugins</a:t>
            </a:r>
            <a:endParaRPr lang="en-US" dirty="0"/>
          </a:p>
          <a:p>
            <a:pPr lvl="1"/>
            <a:r>
              <a:rPr lang="en-US" dirty="0" smtClean="0"/>
              <a:t>Server</a:t>
            </a:r>
          </a:p>
          <a:p>
            <a:pPr lvl="1"/>
            <a:r>
              <a:rPr lang="en-US" dirty="0" smtClean="0"/>
              <a:t>All of above</a:t>
            </a:r>
            <a:endParaRPr lang="en-US" dirty="0"/>
          </a:p>
          <a:p>
            <a:r>
              <a:rPr lang="en-US" dirty="0" smtClean="0"/>
              <a:t>_______ plugin needs to be downloaded  for </a:t>
            </a:r>
            <a:r>
              <a:rPr lang="en-US" dirty="0" smtClean="0"/>
              <a:t>Jenkins </a:t>
            </a:r>
            <a:r>
              <a:rPr lang="en-US" dirty="0" smtClean="0"/>
              <a:t>and  sonar integration.</a:t>
            </a:r>
          </a:p>
          <a:p>
            <a:pPr marL="166189" lvl="1" indent="-166189">
              <a:buClr>
                <a:schemeClr val="accent5"/>
              </a:buClr>
            </a:pPr>
            <a:r>
              <a:rPr lang="en-US" sz="2200" b="1" dirty="0" smtClean="0"/>
              <a:t>_______________ </a:t>
            </a:r>
            <a:r>
              <a:rPr lang="en-US" sz="2200" dirty="0" smtClean="0"/>
              <a:t>command is used to run Sonar software.</a:t>
            </a:r>
            <a:endParaRPr lang="en-US" sz="2200" dirty="0"/>
          </a:p>
          <a:p>
            <a:pPr marL="0" indent="0">
              <a:buNone/>
            </a:pPr>
            <a:endParaRPr lang="en-US" dirty="0"/>
          </a:p>
          <a:p>
            <a:pPr marL="174625" lvl="1" indent="0">
              <a:buNone/>
            </a:pP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5.1: introduction of Sonar</a:t>
            </a:r>
            <a:r>
              <a:rPr lang="en-US" dirty="0" smtClean="0"/>
              <a:t/>
            </a:r>
            <a:br>
              <a:rPr lang="en-US" dirty="0" smtClean="0"/>
            </a:br>
            <a:r>
              <a:rPr lang="en-US" dirty="0" smtClean="0"/>
              <a:t>Sonar</a:t>
            </a:r>
            <a:endParaRPr lang="en-US" sz="2400" dirty="0"/>
          </a:p>
        </p:txBody>
      </p:sp>
      <p:sp>
        <p:nvSpPr>
          <p:cNvPr id="2" name="Content Placeholder 1"/>
          <p:cNvSpPr>
            <a:spLocks noGrp="1"/>
          </p:cNvSpPr>
          <p:nvPr>
            <p:ph idx="1"/>
          </p:nvPr>
        </p:nvSpPr>
        <p:spPr>
          <a:xfrm>
            <a:off x="298516" y="1494766"/>
            <a:ext cx="8562149" cy="4818948"/>
          </a:xfrm>
        </p:spPr>
        <p:txBody>
          <a:bodyPr/>
          <a:lstStyle/>
          <a:p>
            <a:pPr algn="just"/>
            <a:r>
              <a:rPr lang="en-US" dirty="0"/>
              <a:t>Sonar is an open source platform used by development teams to manage source code quality. Sonar has </a:t>
            </a:r>
            <a:r>
              <a:rPr lang="en-US" dirty="0" smtClean="0"/>
              <a:t>been made </a:t>
            </a:r>
            <a:r>
              <a:rPr lang="en-US" dirty="0"/>
              <a:t>with a main objective in mind: make code quality management accessible to everyone with minimal effort.</a:t>
            </a:r>
          </a:p>
          <a:p>
            <a:pPr algn="just"/>
            <a:r>
              <a:rPr lang="en-US" dirty="0"/>
              <a:t>SonarQube (formerly known as </a:t>
            </a:r>
            <a:r>
              <a:rPr lang="en-US" i="1" dirty="0"/>
              <a:t>Sonar</a:t>
            </a:r>
            <a:r>
              <a:rPr lang="en-US" dirty="0"/>
              <a:t>) is an open source tool suite to measure and </a:t>
            </a:r>
            <a:r>
              <a:rPr lang="en-US" dirty="0" smtClean="0"/>
              <a:t>analyze the </a:t>
            </a:r>
            <a:r>
              <a:rPr lang="en-US" dirty="0"/>
              <a:t>quality of source code. It is written in Java but is able to </a:t>
            </a:r>
            <a:r>
              <a:rPr lang="en-US" dirty="0" smtClean="0"/>
              <a:t>analyze </a:t>
            </a:r>
            <a:r>
              <a:rPr lang="en-US" dirty="0"/>
              <a:t>code in about 20 different programming languages.</a:t>
            </a:r>
          </a:p>
          <a:p>
            <a:pPr algn="just"/>
            <a:r>
              <a:rPr lang="en-US" dirty="0"/>
              <a:t>Code analysis may be started manually by executing a so-called sonar runner but </a:t>
            </a:r>
            <a:r>
              <a:rPr lang="en-US" dirty="0" smtClean="0"/>
              <a:t>SonarQube’ s </a:t>
            </a:r>
            <a:r>
              <a:rPr lang="en-US" dirty="0"/>
              <a:t>full </a:t>
            </a:r>
            <a:r>
              <a:rPr lang="en-US" dirty="0" smtClean="0"/>
              <a:t> </a:t>
            </a:r>
            <a:r>
              <a:rPr lang="en-US" dirty="0"/>
              <a:t>potential is especially revealed when used in combination with continuous integration such as a Jenkins server.</a:t>
            </a:r>
          </a:p>
          <a:p>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sz="2400" dirty="0"/>
              <a:t>Why Code Analyzer tool</a:t>
            </a:r>
          </a:p>
        </p:txBody>
      </p:sp>
      <p:sp>
        <p:nvSpPr>
          <p:cNvPr id="2" name="Content Placeholder 1"/>
          <p:cNvSpPr>
            <a:spLocks noGrp="1"/>
          </p:cNvSpPr>
          <p:nvPr>
            <p:ph idx="1"/>
          </p:nvPr>
        </p:nvSpPr>
        <p:spPr>
          <a:xfrm>
            <a:off x="298516" y="1494766"/>
            <a:ext cx="8562149" cy="4818948"/>
          </a:xfrm>
        </p:spPr>
        <p:txBody>
          <a:bodyPr/>
          <a:lstStyle/>
          <a:p>
            <a:r>
              <a:rPr lang="en-US" dirty="0" smtClean="0"/>
              <a:t>Why we are using SonarQube(Code analyzer tool)</a:t>
            </a:r>
          </a:p>
          <a:p>
            <a:pPr marL="0" indent="0">
              <a:buNone/>
            </a:pPr>
            <a:endParaRPr lang="en-US" dirty="0" smtClean="0"/>
          </a:p>
          <a:p>
            <a:r>
              <a:rPr lang="en-US" dirty="0"/>
              <a:t>Code quality analysis helps </a:t>
            </a:r>
            <a:r>
              <a:rPr lang="en-US" dirty="0" smtClean="0"/>
              <a:t> </a:t>
            </a:r>
            <a:r>
              <a:rPr lang="en-US" dirty="0"/>
              <a:t>to make your code:</a:t>
            </a:r>
          </a:p>
          <a:p>
            <a:pPr lvl="1"/>
            <a:r>
              <a:rPr lang="en-US" dirty="0"/>
              <a:t>less error-prone</a:t>
            </a:r>
          </a:p>
          <a:p>
            <a:pPr lvl="1"/>
            <a:r>
              <a:rPr lang="en-US" dirty="0"/>
              <a:t>more sustainable</a:t>
            </a:r>
          </a:p>
          <a:p>
            <a:pPr lvl="1"/>
            <a:r>
              <a:rPr lang="en-US" dirty="0"/>
              <a:t>more reliable</a:t>
            </a:r>
          </a:p>
          <a:p>
            <a:pPr lvl="1"/>
            <a:r>
              <a:rPr lang="en-US" dirty="0"/>
              <a:t>more readable</a:t>
            </a:r>
          </a:p>
          <a:p>
            <a:pPr lvl="1"/>
            <a:r>
              <a:rPr lang="en-US" dirty="0"/>
              <a:t>more welcoming to new </a:t>
            </a:r>
            <a:r>
              <a:rPr lang="en-US" dirty="0" smtClean="0"/>
              <a:t>contributors</a:t>
            </a:r>
          </a:p>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1035611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sz="2400" dirty="0" smtClean="0"/>
              <a:t>Features of Sonar</a:t>
            </a:r>
            <a:endParaRPr lang="en-US" sz="2400" dirty="0"/>
          </a:p>
        </p:txBody>
      </p:sp>
      <p:sp>
        <p:nvSpPr>
          <p:cNvPr id="2" name="Content Placeholder 1"/>
          <p:cNvSpPr>
            <a:spLocks noGrp="1"/>
          </p:cNvSpPr>
          <p:nvPr>
            <p:ph idx="1"/>
          </p:nvPr>
        </p:nvSpPr>
        <p:spPr>
          <a:xfrm>
            <a:off x="298516" y="1494766"/>
            <a:ext cx="8562149" cy="4818948"/>
          </a:xfrm>
        </p:spPr>
        <p:txBody>
          <a:bodyPr/>
          <a:lstStyle/>
          <a:p>
            <a:r>
              <a:rPr lang="en-US" dirty="0" smtClean="0"/>
              <a:t>Write clean Code</a:t>
            </a:r>
          </a:p>
          <a:p>
            <a:r>
              <a:rPr lang="en-US" dirty="0" smtClean="0"/>
              <a:t>DevOps Integration</a:t>
            </a:r>
          </a:p>
          <a:p>
            <a:r>
              <a:rPr lang="en-US" dirty="0" smtClean="0"/>
              <a:t>Centralize Quality </a:t>
            </a:r>
          </a:p>
          <a:p>
            <a:r>
              <a:rPr lang="en-US" dirty="0" smtClean="0"/>
              <a:t>Support 20+ languages </a:t>
            </a: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421109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sz="2400" dirty="0" smtClean="0"/>
              <a:t>Features of Sonar</a:t>
            </a:r>
            <a:endParaRPr lang="en-US" sz="2400" dirty="0"/>
          </a:p>
        </p:txBody>
      </p:sp>
      <p:sp>
        <p:nvSpPr>
          <p:cNvPr id="2" name="Content Placeholder 1"/>
          <p:cNvSpPr>
            <a:spLocks noGrp="1"/>
          </p:cNvSpPr>
          <p:nvPr>
            <p:ph idx="1"/>
          </p:nvPr>
        </p:nvSpPr>
        <p:spPr>
          <a:xfrm>
            <a:off x="298516" y="1494766"/>
            <a:ext cx="8562149" cy="4818948"/>
          </a:xfrm>
        </p:spPr>
        <p:txBody>
          <a:bodyPr/>
          <a:lstStyle/>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3908676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sz="2400" dirty="0" smtClean="0"/>
              <a:t>Features of Sonar</a:t>
            </a:r>
            <a:endParaRPr lang="en-US" sz="2400" dirty="0"/>
          </a:p>
        </p:txBody>
      </p:sp>
      <p:sp>
        <p:nvSpPr>
          <p:cNvPr id="2" name="Content Placeholder 1"/>
          <p:cNvSpPr>
            <a:spLocks noGrp="1"/>
          </p:cNvSpPr>
          <p:nvPr>
            <p:ph idx="1"/>
          </p:nvPr>
        </p:nvSpPr>
        <p:spPr>
          <a:xfrm>
            <a:off x="298516" y="1494766"/>
            <a:ext cx="8562149" cy="4818948"/>
          </a:xfrm>
        </p:spPr>
        <p:txBody>
          <a:bodyPr/>
          <a:lstStyle/>
          <a:p>
            <a:pPr marL="0" indent="0">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1167148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dirty="0" smtClean="0"/>
              <a:t>Sonar-Architecture</a:t>
            </a:r>
            <a:endParaRPr lang="en-US" sz="2400" dirty="0"/>
          </a:p>
        </p:txBody>
      </p:sp>
      <p:sp>
        <p:nvSpPr>
          <p:cNvPr id="2" name="Content Placeholder 1"/>
          <p:cNvSpPr>
            <a:spLocks noGrp="1"/>
          </p:cNvSpPr>
          <p:nvPr>
            <p:ph idx="1"/>
          </p:nvPr>
        </p:nvSpPr>
        <p:spPr>
          <a:xfrm>
            <a:off x="298516" y="1494766"/>
            <a:ext cx="8562149" cy="4818948"/>
          </a:xfrm>
        </p:spPr>
        <p:txBody>
          <a:bodyPr/>
          <a:lstStyle/>
          <a:p>
            <a:r>
              <a:rPr lang="en-US" dirty="0"/>
              <a:t>The SonarQube Platform is made of 4 </a:t>
            </a:r>
            <a:r>
              <a:rPr lang="en-US" dirty="0" smtClean="0"/>
              <a:t>components</a:t>
            </a:r>
          </a:p>
          <a:p>
            <a:pPr lvl="1"/>
            <a:r>
              <a:rPr lang="en-US" dirty="0"/>
              <a:t>SonarQube </a:t>
            </a:r>
            <a:r>
              <a:rPr lang="en-US" dirty="0" smtClean="0"/>
              <a:t>Server</a:t>
            </a:r>
          </a:p>
          <a:p>
            <a:pPr lvl="1"/>
            <a:r>
              <a:rPr lang="en-US" dirty="0"/>
              <a:t>SonarQube </a:t>
            </a:r>
            <a:r>
              <a:rPr lang="en-US" dirty="0" smtClean="0"/>
              <a:t>Database</a:t>
            </a:r>
          </a:p>
          <a:p>
            <a:pPr lvl="1"/>
            <a:r>
              <a:rPr lang="en-US" dirty="0"/>
              <a:t>SonarQube </a:t>
            </a:r>
            <a:r>
              <a:rPr lang="en-US" dirty="0" smtClean="0"/>
              <a:t>Plugins</a:t>
            </a:r>
          </a:p>
          <a:p>
            <a:pPr lvl="1"/>
            <a:r>
              <a:rPr lang="en-US" dirty="0"/>
              <a:t>SonarQube Scanners</a:t>
            </a:r>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pic>
        <p:nvPicPr>
          <p:cNvPr id="21506" name="Picture 2" descr="https://docs.sonarqube.org/download/attachments/6966032/SQArchitecture5.5.png?version=1&amp;modificationDate=1459863102000&amp;api=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06497"/>
            <a:ext cx="8229600" cy="300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974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 introduction of Sonar</a:t>
            </a:r>
            <a:r>
              <a:rPr lang="en-US" dirty="0" smtClean="0"/>
              <a:t/>
            </a:r>
            <a:br>
              <a:rPr lang="en-US" dirty="0" smtClean="0"/>
            </a:br>
            <a:r>
              <a:rPr lang="en-US" dirty="0" smtClean="0"/>
              <a:t>Sonar-Integration</a:t>
            </a:r>
            <a:endParaRPr lang="en-US" sz="2400" dirty="0"/>
          </a:p>
        </p:txBody>
      </p:sp>
      <p:sp>
        <p:nvSpPr>
          <p:cNvPr id="2" name="Content Placeholder 1"/>
          <p:cNvSpPr>
            <a:spLocks noGrp="1"/>
          </p:cNvSpPr>
          <p:nvPr>
            <p:ph idx="1"/>
          </p:nvPr>
        </p:nvSpPr>
        <p:spPr>
          <a:xfrm>
            <a:off x="298516" y="1378039"/>
            <a:ext cx="8562149" cy="4935675"/>
          </a:xfrm>
        </p:spPr>
        <p:txBody>
          <a:bodyPr/>
          <a:lstStyle/>
          <a:p>
            <a:r>
              <a:rPr lang="en-US" dirty="0"/>
              <a:t>The following schema shows how SonarQube </a:t>
            </a:r>
            <a:r>
              <a:rPr lang="en-US" dirty="0" smtClean="0"/>
              <a:t>integrates </a:t>
            </a:r>
            <a:r>
              <a:rPr lang="en-US" dirty="0"/>
              <a:t>with other ALM tools </a:t>
            </a:r>
            <a:r>
              <a:rPr lang="en-US" dirty="0" smtClean="0"/>
              <a:t> </a:t>
            </a:r>
            <a:r>
              <a:rPr lang="en-US" dirty="0"/>
              <a:t>where the various components of SonarQube are used.</a:t>
            </a:r>
          </a:p>
          <a:p>
            <a:pPr lvl="1" algn="just"/>
            <a:r>
              <a:rPr lang="en-US" dirty="0"/>
              <a:t>Developers code in their IDEs and use </a:t>
            </a:r>
            <a:r>
              <a:rPr lang="en-US" dirty="0" smtClean="0"/>
              <a:t>SonarLint</a:t>
            </a:r>
            <a:r>
              <a:rPr lang="en-US" dirty="0"/>
              <a:t> </a:t>
            </a:r>
            <a:r>
              <a:rPr lang="en-US" dirty="0" smtClean="0"/>
              <a:t>to </a:t>
            </a:r>
            <a:r>
              <a:rPr lang="en-US" dirty="0"/>
              <a:t>run local analysis.</a:t>
            </a:r>
          </a:p>
          <a:p>
            <a:pPr lvl="1" algn="just"/>
            <a:r>
              <a:rPr lang="en-US" dirty="0"/>
              <a:t>Developers push their code into their </a:t>
            </a:r>
            <a:r>
              <a:rPr lang="en-US" dirty="0" smtClean="0"/>
              <a:t>favorite </a:t>
            </a:r>
            <a:r>
              <a:rPr lang="en-US" dirty="0"/>
              <a:t>SCM : git, SVN, TFVC, ...</a:t>
            </a:r>
          </a:p>
          <a:p>
            <a:pPr lvl="1" algn="just"/>
            <a:r>
              <a:rPr lang="en-US" dirty="0"/>
              <a:t>The Continuous Integration Server triggers an automatic build, and the execution of the SonarQube Scanner required to run the SonarQube analysis.</a:t>
            </a:r>
          </a:p>
          <a:p>
            <a:pPr lvl="1" algn="just"/>
            <a:r>
              <a:rPr lang="en-US" dirty="0"/>
              <a:t>The analysis report is sent to the SonarQube Server for processing.</a:t>
            </a:r>
          </a:p>
          <a:p>
            <a:pPr lvl="1" algn="just"/>
            <a:r>
              <a:rPr lang="en-US" dirty="0"/>
              <a:t>SonarQube Server processes and stores the analysis report results in the SonarQube Database, and displays the results in the UI.</a:t>
            </a:r>
          </a:p>
          <a:p>
            <a:pPr lvl="1" algn="just"/>
            <a:r>
              <a:rPr lang="en-US" dirty="0"/>
              <a:t>Developers review, comment, challenge their </a:t>
            </a:r>
            <a:r>
              <a:rPr lang="en-US" dirty="0" smtClean="0"/>
              <a:t>issues </a:t>
            </a:r>
            <a:r>
              <a:rPr lang="en-US" dirty="0"/>
              <a:t>to manage and reduce their Technical Debt through the SonarQube UI.</a:t>
            </a:r>
          </a:p>
          <a:p>
            <a:pPr lvl="1" algn="just"/>
            <a:r>
              <a:rPr lang="en-US" dirty="0"/>
              <a:t>Managers receive Reports from the analysis.</a:t>
            </a:r>
            <a:br>
              <a:rPr lang="en-US" dirty="0"/>
            </a:br>
            <a:r>
              <a:rPr lang="en-US" dirty="0"/>
              <a:t>Ops use APIs to automate configuration and extract data from SonarQube.</a:t>
            </a:r>
            <a:br>
              <a:rPr lang="en-US" dirty="0"/>
            </a:br>
            <a:r>
              <a:rPr lang="en-US" dirty="0"/>
              <a:t>Ops use JMX to monitor SonarQube Server.</a:t>
            </a:r>
          </a:p>
          <a:p>
            <a:pPr lvl="1"/>
            <a:endParaRPr lang="en-US" dirty="0"/>
          </a:p>
        </p:txBody>
      </p:sp>
      <p:sp>
        <p:nvSpPr>
          <p:cNvPr id="4" name="Content Placeholder 12"/>
          <p:cNvSpPr txBox="1">
            <a:spLocks/>
          </p:cNvSpPr>
          <p:nvPr/>
        </p:nvSpPr>
        <p:spPr bwMode="auto">
          <a:xfrm>
            <a:off x="457200" y="5911396"/>
            <a:ext cx="8229600" cy="402317"/>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extLst>
      <p:ext uri="{BB962C8B-B14F-4D97-AF65-F5344CB8AC3E}">
        <p14:creationId xmlns:p14="http://schemas.microsoft.com/office/powerpoint/2010/main" val="1423752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2006/metadata/properties"/>
    <ds:schemaRef ds:uri="http://purl.org/dc/terms/"/>
    <ds:schemaRef ds:uri="952a6df7-b138-4f89-9bc4-e7a874ea3254"/>
    <ds:schemaRef ds:uri="a85eb2a3-840f-4054-86f6-d41d0c1cba4b"/>
  </ds:schemaRefs>
</ds:datastoreItem>
</file>

<file path=docProps/app.xml><?xml version="1.0" encoding="utf-8"?>
<Properties xmlns="http://schemas.openxmlformats.org/officeDocument/2006/extended-properties" xmlns:vt="http://schemas.openxmlformats.org/officeDocument/2006/docPropsVTypes">
  <Template/>
  <TotalTime>4471</TotalTime>
  <Words>2539</Words>
  <Application>Microsoft Office PowerPoint</Application>
  <PresentationFormat>On-screen Show (4:3)</PresentationFormat>
  <Paragraphs>392</Paragraphs>
  <Slides>27</Slides>
  <Notes>27</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2_Corporate Presentation Template (4x3 - Normal)</vt:lpstr>
      <vt:lpstr>think-cell Slide</vt:lpstr>
      <vt:lpstr>DevOps</vt:lpstr>
      <vt:lpstr>Lesson Objectives</vt:lpstr>
      <vt:lpstr>5.1: introduction of Sonar Sonar</vt:lpstr>
      <vt:lpstr>5.1: introduction of Sonar Why Code Analyzer tool</vt:lpstr>
      <vt:lpstr>5.1: introduction of Sonar Features of Sonar</vt:lpstr>
      <vt:lpstr>5.1: introduction of Sonar Features of Sonar</vt:lpstr>
      <vt:lpstr>5.1: introduction of Sonar Features of Sonar</vt:lpstr>
      <vt:lpstr>5.1: introduction of Sonar Sonar-Architecture</vt:lpstr>
      <vt:lpstr>5.1: introduction of Sonar Sonar-Integration</vt:lpstr>
      <vt:lpstr>5.1: introduction of Sonar Sonar-Integration</vt:lpstr>
      <vt:lpstr>5.1: introduction of Sonar Sonar-Rules</vt:lpstr>
      <vt:lpstr>5.1: introduction of Sonar Sonar Installation </vt:lpstr>
      <vt:lpstr>5.1: introduction of Sonar Sonar Installation </vt:lpstr>
      <vt:lpstr>5.2: Analyzing Java code with Sonar  Analyzing Java with Sonar</vt:lpstr>
      <vt:lpstr>5.2: Analyzing Java code with Sonar  Analyzing Java with Sonar</vt:lpstr>
      <vt:lpstr>5.2: Analyzing Java code with Sonar  Analyzing Java with Sonar</vt:lpstr>
      <vt:lpstr>5.2: Analyzing Java code with Sonar  Analyzing Java with Sonar</vt:lpstr>
      <vt:lpstr>5.3: Integrating Jenkin with Sonar  Sonar Jenkin Integration</vt:lpstr>
      <vt:lpstr>5.4: Analyzing Maven code ,Jenkin with Sonar Sonar,Maven,Git &amp; Jenkins Integration</vt:lpstr>
      <vt:lpstr>5.4: Analyzing Maven code ,Jenkin with Sonar Sonar,Maven,Git &amp; Jenkins Integration</vt:lpstr>
      <vt:lpstr>5.4: Analyzing Maven code ,Jenkin with Sonar Sonar,Maven,Git &amp; Jenkins Integration</vt:lpstr>
      <vt:lpstr>5.4: Analyzing Maven code ,Jenkin with Sonar Sonar,Maven,Git &amp; Jenkins Integration</vt:lpstr>
      <vt:lpstr>5.4: Analyzing Maven code ,Jenkin with Sonar Sonar,Maven,Git &amp; Jenkins Integration</vt:lpstr>
      <vt:lpstr> Demo</vt:lpstr>
      <vt:lpstr> 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Kulkarni, Zainab</cp:lastModifiedBy>
  <cp:revision>263</cp:revision>
  <dcterms:created xsi:type="dcterms:W3CDTF">2012-05-18T02:59:15Z</dcterms:created>
  <dcterms:modified xsi:type="dcterms:W3CDTF">2017-03-15T09:28:57Z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