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708" r:id="rId2"/>
  </p:sldMasterIdLst>
  <p:notesMasterIdLst>
    <p:notesMasterId r:id="rId15"/>
  </p:notesMasterIdLst>
  <p:sldIdLst>
    <p:sldId id="307" r:id="rId3"/>
    <p:sldId id="308" r:id="rId4"/>
    <p:sldId id="258" r:id="rId5"/>
    <p:sldId id="321" r:id="rId6"/>
    <p:sldId id="301" r:id="rId7"/>
    <p:sldId id="267" r:id="rId8"/>
    <p:sldId id="278" r:id="rId9"/>
    <p:sldId id="309" r:id="rId10"/>
    <p:sldId id="322" r:id="rId11"/>
    <p:sldId id="323" r:id="rId12"/>
    <p:sldId id="325" r:id="rId13"/>
    <p:sldId id="31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B7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90" autoAdjust="0"/>
    <p:restoredTop sz="94660"/>
  </p:normalViewPr>
  <p:slideViewPr>
    <p:cSldViewPr>
      <p:cViewPr varScale="1">
        <p:scale>
          <a:sx n="82" d="100"/>
          <a:sy n="82" d="100"/>
        </p:scale>
        <p:origin x="1507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5A5324-1691-432E-9B96-DD7ECF3FE52F}" type="datetimeFigureOut">
              <a:rPr lang="en-US" smtClean="0"/>
              <a:t>8/2/2018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FCEDEF-2737-46F8-AF36-888F22E9CAC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967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4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792288" y="428625"/>
            <a:ext cx="5048250" cy="37861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Notes Placeholder 5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3017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571625" y="428625"/>
            <a:ext cx="4572000" cy="3429000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039432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571625" y="428625"/>
            <a:ext cx="4572000" cy="3429000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094222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A9F14-C511-417B-A9FD-D24FC59BDCAC}" type="datetime1">
              <a:rPr lang="en-US" smtClean="0"/>
              <a:t>8/2/2018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IGATE Sensitive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BCBAB-C02B-4274-A7B8-550998EC6408}" type="datetime1">
              <a:rPr lang="en-US" smtClean="0"/>
              <a:t>8/2/2018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IGATE Sensitive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A2D8-4097-488C-8F22-5B6BC7F8F25F}" type="datetime1">
              <a:rPr lang="en-US" smtClean="0"/>
              <a:t>8/2/2018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IGATE Sensitive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FDF8C06-BECE-4604-993D-3EA24CE77146}" type="datetime1">
              <a:rPr lang="en-US" smtClean="0">
                <a:solidFill>
                  <a:prstClr val="black"/>
                </a:solidFill>
              </a:rPr>
              <a:pPr/>
              <a:t>8/2/2018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Capgemini Public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7620034"/>
      </p:ext>
    </p:extLst>
  </p:cSld>
  <p:clrMapOvr>
    <a:masterClrMapping/>
  </p:clrMapOvr>
  <p:hf sldNum="0"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5F21D25-0A0E-4CEF-B8EC-06AAD4D88D67}" type="datetime1">
              <a:rPr lang="en-US" smtClean="0">
                <a:solidFill>
                  <a:prstClr val="black"/>
                </a:solidFill>
              </a:rPr>
              <a:pPr/>
              <a:t>8/2/2018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IGATE Sensitive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15034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CCFFB93-16C9-4092-B2E8-8524430274D9}" type="datetime1">
              <a:rPr lang="en-US" smtClean="0">
                <a:solidFill>
                  <a:prstClr val="black"/>
                </a:solidFill>
              </a:rPr>
              <a:pPr/>
              <a:t>8/2/2018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IGATE Sensitive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46540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1D1537B-F5F1-4193-B349-40CCA73A30F7}" type="datetime1">
              <a:rPr lang="en-US" smtClean="0">
                <a:solidFill>
                  <a:prstClr val="black"/>
                </a:solidFill>
              </a:rPr>
              <a:pPr/>
              <a:t>8/2/2018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IGATE Sensitive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30942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096D8EE-0A5C-4A16-B50B-139E7C35F60D}" type="datetime1">
              <a:rPr lang="en-US" smtClean="0">
                <a:solidFill>
                  <a:prstClr val="black"/>
                </a:solidFill>
              </a:rPr>
              <a:pPr/>
              <a:t>8/2/2018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IGATE Sensitive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50440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3FD0A75-0C51-4FAB-9A77-D3D5A22B9FD2}" type="datetime1">
              <a:rPr lang="en-US" smtClean="0">
                <a:solidFill>
                  <a:prstClr val="black"/>
                </a:solidFill>
              </a:rPr>
              <a:pPr/>
              <a:t>8/2/2018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IGATE Sensitive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96258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9066677-F6DB-4D65-B38F-6102DEE5773C}" type="datetime1">
              <a:rPr lang="en-US" smtClean="0">
                <a:solidFill>
                  <a:prstClr val="black"/>
                </a:solidFill>
              </a:rPr>
              <a:pPr/>
              <a:t>8/2/2018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IGATE Sensitive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941275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E864DCF-8937-41AF-9397-C604AFA04C04}" type="datetime1">
              <a:rPr lang="en-US" smtClean="0">
                <a:solidFill>
                  <a:prstClr val="black"/>
                </a:solidFill>
              </a:rPr>
              <a:pPr/>
              <a:t>8/2/2018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IGATE Sensitive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2440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E3948-EF4E-487D-A973-F020DFB0C13D}" type="datetime1">
              <a:rPr lang="en-US" smtClean="0"/>
              <a:t>8/2/2018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IGATE Sensitive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D957F01-0396-45A9-B9E5-3EF821B91B6C}" type="datetime1">
              <a:rPr lang="en-US" smtClean="0">
                <a:solidFill>
                  <a:prstClr val="black"/>
                </a:solidFill>
              </a:rPr>
              <a:pPr/>
              <a:t>8/2/2018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IGATE Sensitive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26585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031CF0A-EE07-4DC7-B646-E46D5CF42549}" type="datetime1">
              <a:rPr lang="en-US" smtClean="0">
                <a:solidFill>
                  <a:prstClr val="black"/>
                </a:solidFill>
              </a:rPr>
              <a:pPr/>
              <a:t>8/2/2018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IGATE Sensitive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56441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5CEAED0-EDD4-47F0-8B83-A0BFAC7192C5}" type="datetime1">
              <a:rPr lang="en-US" smtClean="0">
                <a:solidFill>
                  <a:prstClr val="black"/>
                </a:solidFill>
              </a:rPr>
              <a:pPr/>
              <a:t>8/2/2018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IGATE Sensitive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6893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82192-DBA8-43EE-99A4-050572532554}" type="datetime1">
              <a:rPr lang="en-US" smtClean="0"/>
              <a:t>8/2/2018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IGATE Sensitive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CC562-935D-439C-A9D0-99D4A236FD23}" type="datetime1">
              <a:rPr lang="en-US" smtClean="0"/>
              <a:t>8/2/2018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IGATE Sensitive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759BC-0EB8-42E7-A3E5-26D3D51497DF}" type="datetime1">
              <a:rPr lang="en-US" smtClean="0"/>
              <a:t>8/2/2018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IGATE Sensitive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1F1A-BFC5-405E-A04F-D0A8DD753E51}" type="datetime1">
              <a:rPr lang="en-US" smtClean="0"/>
              <a:t>8/2/2018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IGATE Sensitive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4B6A5-54F2-4F05-9229-C065F0C5A5E7}" type="datetime1">
              <a:rPr lang="en-US" smtClean="0"/>
              <a:t>8/2/2018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IGATE Sensitive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801CD-400D-4959-9D90-8FBA5EEFE16D}" type="datetime1">
              <a:rPr lang="en-US" smtClean="0"/>
              <a:t>8/2/2018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IGATE Sensitive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50644-5C5C-4C15-8677-274220AE684D}" type="datetime1">
              <a:rPr lang="en-US" smtClean="0"/>
              <a:t>8/2/2018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IGATE Sensitive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ags" Target="../tags/tag1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9A46F6BC-7E90-4C48-A62D-F06457316283}" type="datetime1">
              <a:rPr lang="en-US" smtClean="0"/>
              <a:t>8/2/2018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en-US" dirty="0"/>
              <a:t>IGATE Sensitive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98228B8A-B7F7-4AE1-9522-DFDE1528AC7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dt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0" y="21266"/>
            <a:ext cx="8229600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Rectangle 20"/>
          <p:cNvSpPr txBox="1">
            <a:spLocks noChangeArrowheads="1"/>
          </p:cNvSpPr>
          <p:nvPr/>
        </p:nvSpPr>
        <p:spPr>
          <a:xfrm>
            <a:off x="285720" y="6597581"/>
            <a:ext cx="1219200" cy="228600"/>
          </a:xfrm>
          <a:prstGeom prst="rect">
            <a:avLst/>
          </a:prstGeom>
          <a:noFill/>
        </p:spPr>
        <p:txBody>
          <a:bodyPr/>
          <a:lstStyle/>
          <a:p>
            <a:pPr>
              <a:defRPr/>
            </a:pPr>
            <a:fld id="{634B1AA2-1421-4123-B46B-C773544C4A12}" type="datetime4">
              <a:rPr lang="en-US" sz="800">
                <a:solidFill>
                  <a:prstClr val="white">
                    <a:lumMod val="50000"/>
                  </a:prstClr>
                </a:solidFill>
                <a:latin typeface="Candara" panose="020E0502030303020204" pitchFamily="34" charset="0"/>
              </a:rPr>
              <a:pPr>
                <a:defRPr/>
              </a:pPr>
              <a:t>August 2, 2018</a:t>
            </a:fld>
            <a:endParaRPr lang="en-US" sz="800" dirty="0">
              <a:solidFill>
                <a:prstClr val="white">
                  <a:lumMod val="50000"/>
                </a:prstClr>
              </a:solidFill>
              <a:latin typeface="Candara" panose="020E0502030303020204" pitchFamily="34" charset="0"/>
            </a:endParaRPr>
          </a:p>
        </p:txBody>
      </p:sp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1271234" y="6597581"/>
            <a:ext cx="143180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ja-JP" sz="800" dirty="0">
                <a:solidFill>
                  <a:prstClr val="white">
                    <a:lumMod val="50000"/>
                  </a:prstClr>
                </a:solidFill>
                <a:latin typeface="Candara" panose="020E0502030303020204" pitchFamily="34" charset="0"/>
              </a:rPr>
              <a:t>Proprietary and Confidential </a:t>
            </a: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gray">
          <a:xfrm>
            <a:off x="2750256" y="6631701"/>
            <a:ext cx="237244" cy="1384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prstShdw prst="shdw17" dist="17961" dir="2700000">
              <a:srgbClr val="DDDDDD">
                <a:gamma/>
                <a:shade val="60000"/>
                <a:invGamma/>
              </a:srgbClr>
            </a:prstShdw>
          </a:effectLst>
        </p:spPr>
        <p:txBody>
          <a:bodyPr wrap="none" lIns="0" tIns="0" rIns="0" bIns="0" anchor="b" anchorCtr="1">
            <a:spAutoFit/>
          </a:bodyPr>
          <a:lstStyle/>
          <a:p>
            <a:pPr algn="ctr" eaLnBrk="0" hangingPunct="0">
              <a:buClr>
                <a:srgbClr val="000000"/>
              </a:buClr>
              <a:buSzPct val="65000"/>
              <a:buFont typeface="Wingdings" pitchFamily="2" charset="2"/>
              <a:buNone/>
              <a:defRPr/>
            </a:pPr>
            <a:r>
              <a:rPr lang="en-US" sz="800" dirty="0">
                <a:solidFill>
                  <a:srgbClr val="1F497D"/>
                </a:solidFill>
                <a:latin typeface="Arial" pitchFamily="34" charset="0"/>
                <a:ea typeface="ＭＳ Ｐゴシック"/>
                <a:cs typeface="Arial" pitchFamily="34" charset="0"/>
              </a:rPr>
              <a:t>- </a:t>
            </a:r>
            <a:fld id="{F47D9766-21FB-48EB-955B-1DFC7B4C9F61}" type="slidenum">
              <a:rPr lang="en-US" sz="900">
                <a:solidFill>
                  <a:prstClr val="white">
                    <a:lumMod val="50000"/>
                  </a:prstClr>
                </a:solidFill>
                <a:latin typeface="Candara" panose="020E0502030303020204" pitchFamily="34" charset="0"/>
              </a:rPr>
              <a:pPr algn="ctr" eaLnBrk="0" hangingPunct="0">
                <a:buClr>
                  <a:srgbClr val="000000"/>
                </a:buClr>
                <a:buSzPct val="65000"/>
                <a:buFont typeface="Wingdings" pitchFamily="2" charset="2"/>
                <a:buNone/>
                <a:defRPr/>
              </a:pPr>
              <a:t>‹#›</a:t>
            </a:fld>
            <a:r>
              <a:rPr lang="en-US" sz="900" dirty="0">
                <a:solidFill>
                  <a:prstClr val="white">
                    <a:lumMod val="50000"/>
                  </a:prstClr>
                </a:solidFill>
                <a:latin typeface="Candara" panose="020E0502030303020204" pitchFamily="34" charset="0"/>
              </a:rPr>
              <a:t> </a:t>
            </a:r>
            <a:r>
              <a:rPr lang="en-US" sz="800" dirty="0">
                <a:solidFill>
                  <a:srgbClr val="1F497D"/>
                </a:solidFill>
                <a:latin typeface="Arial" pitchFamily="34" charset="0"/>
                <a:ea typeface="ＭＳ Ｐゴシック"/>
                <a:cs typeface="Arial" pitchFamily="34" charset="0"/>
              </a:rPr>
              <a:t>-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1260144" y="6583076"/>
            <a:ext cx="0" cy="23142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679678" y="6583076"/>
            <a:ext cx="0" cy="23142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 flipH="1">
            <a:off x="381000" y="6610350"/>
            <a:ext cx="683895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2" descr="D:\Temlates\Capgemini_logo_pms.pn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4575" y="6321425"/>
            <a:ext cx="1668463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Freeform 4"/>
          <p:cNvSpPr>
            <a:spLocks/>
          </p:cNvSpPr>
          <p:nvPr userDrawn="1">
            <p:custDataLst>
              <p:tags r:id="rId13"/>
            </p:custDataLst>
          </p:nvPr>
        </p:nvSpPr>
        <p:spPr bwMode="auto">
          <a:xfrm>
            <a:off x="0" y="511175"/>
            <a:ext cx="9144000" cy="671513"/>
          </a:xfrm>
          <a:custGeom>
            <a:avLst/>
            <a:gdLst/>
            <a:ahLst/>
            <a:cxnLst>
              <a:cxn ang="0">
                <a:pos x="2965" y="93"/>
              </a:cxn>
              <a:cxn ang="0">
                <a:pos x="303" y="93"/>
              </a:cxn>
              <a:cxn ang="0">
                <a:pos x="151" y="187"/>
              </a:cxn>
              <a:cxn ang="0">
                <a:pos x="0" y="93"/>
              </a:cxn>
              <a:cxn ang="0">
                <a:pos x="0" y="112"/>
              </a:cxn>
              <a:cxn ang="0">
                <a:pos x="151" y="205"/>
              </a:cxn>
              <a:cxn ang="0">
                <a:pos x="303" y="112"/>
              </a:cxn>
              <a:cxn ang="0">
                <a:pos x="2965" y="112"/>
              </a:cxn>
              <a:cxn ang="0">
                <a:pos x="3118" y="19"/>
              </a:cxn>
              <a:cxn ang="0">
                <a:pos x="3118" y="0"/>
              </a:cxn>
              <a:cxn ang="0">
                <a:pos x="2965" y="93"/>
              </a:cxn>
            </a:cxnLst>
            <a:rect l="0" t="0" r="r" b="b"/>
            <a:pathLst>
              <a:path w="3118" h="205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rgbClr val="00B0F0"/>
          </a:solidFill>
          <a:ln w="9525">
            <a:noFill/>
            <a:round/>
            <a:headEnd/>
            <a:tailEnd/>
          </a:ln>
          <a:effectLst>
            <a:outerShdw blurRad="50800" dist="25400" dir="5400000" algn="t" rotWithShape="0">
              <a:prstClr val="black">
                <a:alpha val="31000"/>
              </a:prstClr>
            </a:outerShdw>
          </a:effectLst>
        </p:spPr>
        <p:txBody>
          <a:bodyPr lIns="99563" tIns="49782" rIns="99563" bIns="49782"/>
          <a:lstStyle/>
          <a:p>
            <a:pPr>
              <a:defRPr/>
            </a:pPr>
            <a:endParaRPr lang="fr-FR" dirty="0">
              <a:solidFill>
                <a:srgbClr val="9BBB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9746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Candara" panose="020E0502030303020204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00A1E4"/>
        </a:buClr>
        <a:buFont typeface="Arial" panose="020B0604020202020204" pitchFamily="34" charset="0"/>
        <a:buChar char="•"/>
        <a:defRPr sz="1800" b="1" kern="1200">
          <a:solidFill>
            <a:schemeClr val="bg1">
              <a:lumMod val="50000"/>
            </a:schemeClr>
          </a:solidFill>
          <a:latin typeface="Candara" panose="020E0502030303020204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00A1E4"/>
        </a:buClr>
        <a:buFont typeface="Arial" panose="020B0604020202020204" pitchFamily="34" charset="0"/>
        <a:buChar char="–"/>
        <a:defRPr sz="1600" kern="1200">
          <a:solidFill>
            <a:schemeClr val="bg1">
              <a:lumMod val="50000"/>
            </a:schemeClr>
          </a:solidFill>
          <a:latin typeface="Candara" panose="020E0502030303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00A1E4"/>
        </a:buClr>
        <a:buFont typeface="Arial" panose="020B0604020202020204" pitchFamily="34" charset="0"/>
        <a:buChar char="•"/>
        <a:defRPr sz="1200" kern="1200">
          <a:solidFill>
            <a:schemeClr val="bg1">
              <a:lumMod val="50000"/>
            </a:schemeClr>
          </a:solidFill>
          <a:latin typeface="Candara" panose="020E0502030303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0" y="0"/>
            <a:ext cx="9144000" cy="591502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13315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65725"/>
            <a:ext cx="9144000" cy="133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/>
          <p:nvPr/>
        </p:nvSpPr>
        <p:spPr>
          <a:xfrm>
            <a:off x="0" y="6310313"/>
            <a:ext cx="9144000" cy="5476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3317" name="TextBox 10"/>
          <p:cNvSpPr txBox="1">
            <a:spLocks noChangeArrowheads="1"/>
          </p:cNvSpPr>
          <p:nvPr/>
        </p:nvSpPr>
        <p:spPr bwMode="auto">
          <a:xfrm>
            <a:off x="466724" y="1839913"/>
            <a:ext cx="8285163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sz="4400" b="1" dirty="0">
                <a:solidFill>
                  <a:schemeClr val="bg1"/>
                </a:solidFill>
                <a:latin typeface="Candara" pitchFamily="34" charset="0"/>
              </a:rPr>
              <a:t>Project Name</a:t>
            </a:r>
          </a:p>
        </p:txBody>
      </p:sp>
      <p:sp>
        <p:nvSpPr>
          <p:cNvPr id="13318" name="TextBox 11"/>
          <p:cNvSpPr txBox="1">
            <a:spLocks noChangeArrowheads="1"/>
          </p:cNvSpPr>
          <p:nvPr/>
        </p:nvSpPr>
        <p:spPr bwMode="auto">
          <a:xfrm>
            <a:off x="6770688" y="5240338"/>
            <a:ext cx="1797050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eaLnBrk="1" hangingPunct="1"/>
            <a:r>
              <a:rPr lang="en-US" sz="900" dirty="0">
                <a:solidFill>
                  <a:schemeClr val="bg1"/>
                </a:solidFill>
                <a:latin typeface="Candara" pitchFamily="34" charset="0"/>
              </a:rPr>
              <a:t>IGATE is now a part of Capgemini</a:t>
            </a:r>
          </a:p>
        </p:txBody>
      </p:sp>
      <p:pic>
        <p:nvPicPr>
          <p:cNvPr id="133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63" y="6246813"/>
            <a:ext cx="2163762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0" y="0"/>
            <a:ext cx="9144000" cy="5413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13321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25" y="5921375"/>
            <a:ext cx="2163763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505200" y="6096001"/>
            <a:ext cx="1600200" cy="365125"/>
          </a:xfrm>
        </p:spPr>
        <p:txBody>
          <a:bodyPr/>
          <a:lstStyle/>
          <a:p>
            <a:r>
              <a:rPr lang="en-US" dirty="0"/>
              <a:t>Capgemini Public</a:t>
            </a:r>
          </a:p>
        </p:txBody>
      </p:sp>
    </p:spTree>
    <p:extLst>
      <p:ext uri="{BB962C8B-B14F-4D97-AF65-F5344CB8AC3E}">
        <p14:creationId xmlns:p14="http://schemas.microsoft.com/office/powerpoint/2010/main" val="4288093752"/>
      </p:ext>
    </p:extLst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-13855"/>
            <a:ext cx="7772400" cy="1066800"/>
          </a:xfrm>
        </p:spPr>
        <p:txBody>
          <a:bodyPr>
            <a:normAutofit/>
          </a:bodyPr>
          <a:lstStyle/>
          <a:p>
            <a:pPr algn="l"/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Test Case Effectiveness: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1828800"/>
            <a:ext cx="8001000" cy="4419600"/>
          </a:xfrm>
        </p:spPr>
        <p:txBody>
          <a:bodyPr>
            <a:normAutofit/>
          </a:bodyPr>
          <a:lstStyle/>
          <a:p>
            <a:pPr algn="l"/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Capgemini Public</a:t>
            </a:r>
          </a:p>
        </p:txBody>
      </p:sp>
    </p:spTree>
    <p:extLst>
      <p:ext uri="{BB962C8B-B14F-4D97-AF65-F5344CB8AC3E}">
        <p14:creationId xmlns:p14="http://schemas.microsoft.com/office/powerpoint/2010/main" val="22824692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Tracebelity</a:t>
            </a:r>
            <a:r>
              <a:rPr lang="en-US" dirty="0"/>
              <a:t> Matrix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6556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12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997535" y="2967335"/>
            <a:ext cx="314893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Thank You</a:t>
            </a:r>
          </a:p>
        </p:txBody>
      </p:sp>
      <p:sp>
        <p:nvSpPr>
          <p:cNvPr id="9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Capgemini Public</a:t>
            </a:r>
          </a:p>
        </p:txBody>
      </p:sp>
    </p:spTree>
    <p:extLst>
      <p:ext uri="{BB962C8B-B14F-4D97-AF65-F5344CB8AC3E}">
        <p14:creationId xmlns:p14="http://schemas.microsoft.com/office/powerpoint/2010/main" val="3439698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>
                <a:latin typeface="Baskerville Old Face" panose="02020602080505020303" pitchFamily="18" charset="0"/>
              </a:rPr>
              <a:t>TEAM MEMBERS</a:t>
            </a:r>
            <a:endParaRPr lang="en-IN" sz="3600" b="1" dirty="0">
              <a:latin typeface="Baskerville Old Face" panose="02020602080505020303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124200" y="6111875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Capgemini Public</a:t>
            </a:r>
          </a:p>
        </p:txBody>
      </p:sp>
    </p:spTree>
    <p:extLst>
      <p:ext uri="{BB962C8B-B14F-4D97-AF65-F5344CB8AC3E}">
        <p14:creationId xmlns:p14="http://schemas.microsoft.com/office/powerpoint/2010/main" val="2749129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OVERVIEW OF THE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3</a:t>
            </a:fld>
            <a:endParaRPr lang="en-US" dirty="0"/>
          </a:p>
        </p:txBody>
      </p:sp>
      <p:sp>
        <p:nvSpPr>
          <p:cNvPr id="7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2857500" y="6148969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Capgemini Public</a:t>
            </a:r>
          </a:p>
        </p:txBody>
      </p:sp>
    </p:spTree>
    <p:extLst>
      <p:ext uri="{BB962C8B-B14F-4D97-AF65-F5344CB8AC3E}">
        <p14:creationId xmlns:p14="http://schemas.microsoft.com/office/powerpoint/2010/main" val="2277467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8965"/>
            <a:ext cx="8229600" cy="792162"/>
          </a:xfrm>
        </p:spPr>
        <p:txBody>
          <a:bodyPr/>
          <a:lstStyle/>
          <a:p>
            <a:r>
              <a:rPr lang="en-US" b="1" dirty="0"/>
              <a:t>Actors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4</a:t>
            </a:fld>
            <a:endParaRPr lang="en-US" dirty="0"/>
          </a:p>
        </p:txBody>
      </p:sp>
      <p:sp>
        <p:nvSpPr>
          <p:cNvPr id="13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2743200" y="6111874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Capgemini Public</a:t>
            </a:r>
          </a:p>
        </p:txBody>
      </p:sp>
    </p:spTree>
    <p:extLst>
      <p:ext uri="{BB962C8B-B14F-4D97-AF65-F5344CB8AC3E}">
        <p14:creationId xmlns:p14="http://schemas.microsoft.com/office/powerpoint/2010/main" val="1598233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Capgemini Public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04800" y="23884"/>
            <a:ext cx="838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Baskerville Old Face" pitchFamily="18" charset="0"/>
              </a:rPr>
              <a:t>TEST CASES</a:t>
            </a:r>
          </a:p>
        </p:txBody>
      </p:sp>
    </p:spTree>
    <p:extLst>
      <p:ext uri="{BB962C8B-B14F-4D97-AF65-F5344CB8AC3E}">
        <p14:creationId xmlns:p14="http://schemas.microsoft.com/office/powerpoint/2010/main" val="15590047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DFDR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6</a:t>
            </a:fld>
            <a:endParaRPr lang="en-US" dirty="0"/>
          </a:p>
        </p:txBody>
      </p:sp>
      <p:sp>
        <p:nvSpPr>
          <p:cNvPr id="7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2971800" y="6123426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Capgemini Public</a:t>
            </a:r>
          </a:p>
        </p:txBody>
      </p:sp>
    </p:spTree>
    <p:extLst>
      <p:ext uri="{BB962C8B-B14F-4D97-AF65-F5344CB8AC3E}">
        <p14:creationId xmlns:p14="http://schemas.microsoft.com/office/powerpoint/2010/main" val="17259788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Defects Found…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7</a:t>
            </a:fld>
            <a:endParaRPr lang="en-US" dirty="0"/>
          </a:p>
        </p:txBody>
      </p:sp>
      <p:sp>
        <p:nvSpPr>
          <p:cNvPr id="18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2971800" y="6224871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Capgemini Public</a:t>
            </a:r>
          </a:p>
        </p:txBody>
      </p:sp>
    </p:spTree>
    <p:extLst>
      <p:ext uri="{BB962C8B-B14F-4D97-AF65-F5344CB8AC3E}">
        <p14:creationId xmlns:p14="http://schemas.microsoft.com/office/powerpoint/2010/main" val="38858958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04800" y="228600"/>
            <a:ext cx="8229600" cy="4572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b="1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Application link</a:t>
            </a:r>
          </a:p>
        </p:txBody>
      </p:sp>
      <p:sp>
        <p:nvSpPr>
          <p:cNvPr id="11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Capgemini Public</a:t>
            </a:r>
          </a:p>
        </p:txBody>
      </p:sp>
    </p:spTree>
    <p:extLst>
      <p:ext uri="{BB962C8B-B14F-4D97-AF65-F5344CB8AC3E}">
        <p14:creationId xmlns:p14="http://schemas.microsoft.com/office/powerpoint/2010/main" val="8925443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229600" cy="1020762"/>
          </a:xfrm>
        </p:spPr>
        <p:txBody>
          <a:bodyPr>
            <a:normAutofit/>
          </a:bodyPr>
          <a:lstStyle/>
          <a:p>
            <a:pPr algn="l"/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Test Case Adequacy 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06512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k.3W3rhiEqWtBDEsi7Xgw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2131</TotalTime>
  <Words>64</Words>
  <Application>Microsoft Office PowerPoint</Application>
  <PresentationFormat>On-screen Show (4:3)</PresentationFormat>
  <Paragraphs>30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5" baseType="lpstr">
      <vt:lpstr>ＭＳ Ｐゴシック</vt:lpstr>
      <vt:lpstr>Arial</vt:lpstr>
      <vt:lpstr>Baskerville Old Face</vt:lpstr>
      <vt:lpstr>Bookman Old Style</vt:lpstr>
      <vt:lpstr>Calibri</vt:lpstr>
      <vt:lpstr>Candara</vt:lpstr>
      <vt:lpstr>Century Gothic</vt:lpstr>
      <vt:lpstr>Courier New</vt:lpstr>
      <vt:lpstr>Palatino Linotype</vt:lpstr>
      <vt:lpstr>Times New Roman</vt:lpstr>
      <vt:lpstr>Wingdings</vt:lpstr>
      <vt:lpstr>Executive</vt:lpstr>
      <vt:lpstr>Office Theme</vt:lpstr>
      <vt:lpstr>PowerPoint Presentation</vt:lpstr>
      <vt:lpstr>TEAM MEMBERS</vt:lpstr>
      <vt:lpstr>OVERVIEW OF THE PROJECT</vt:lpstr>
      <vt:lpstr>Actors</vt:lpstr>
      <vt:lpstr>PowerPoint Presentation</vt:lpstr>
      <vt:lpstr>DFDR</vt:lpstr>
      <vt:lpstr>Defects Found…</vt:lpstr>
      <vt:lpstr>PowerPoint Presentation</vt:lpstr>
      <vt:lpstr>Test Case Adequacy :</vt:lpstr>
      <vt:lpstr>Test Case Effectiveness:</vt:lpstr>
      <vt:lpstr>Tracebelity Matrix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UNIVERSITY ADMISSION SYSTEM</dc:title>
  <dc:creator>Training LAB1</dc:creator>
  <cp:lastModifiedBy>Bharti, Shubhangi</cp:lastModifiedBy>
  <cp:revision>110</cp:revision>
  <dcterms:created xsi:type="dcterms:W3CDTF">2015-08-27T08:52:20Z</dcterms:created>
  <dcterms:modified xsi:type="dcterms:W3CDTF">2018-08-02T11:13:25Z</dcterms:modified>
</cp:coreProperties>
</file>