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
      <p:font typeface="Roboto Mono"/>
      <p:regular r:id="rId18"/>
      <p:bold r:id="rId19"/>
      <p:italic r:id="rId20"/>
      <p:boldItalic r:id="rId21"/>
    </p:embeddedFont>
    <p:embeddedFont>
      <p:font typeface="Merriweather"/>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ono-italic.fntdata"/><Relationship Id="rId22" Type="http://schemas.openxmlformats.org/officeDocument/2006/relationships/font" Target="fonts/Merriweather-regular.fntdata"/><Relationship Id="rId21" Type="http://schemas.openxmlformats.org/officeDocument/2006/relationships/font" Target="fonts/RobotoMono-boldItalic.fntdata"/><Relationship Id="rId24" Type="http://schemas.openxmlformats.org/officeDocument/2006/relationships/font" Target="fonts/Merriweather-italic.fntdata"/><Relationship Id="rId23" Type="http://schemas.openxmlformats.org/officeDocument/2006/relationships/font" Target="fonts/Merriweather-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Merriweather-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19" Type="http://schemas.openxmlformats.org/officeDocument/2006/relationships/font" Target="fonts/RobotoMono-bold.fntdata"/><Relationship Id="rId18" Type="http://schemas.openxmlformats.org/officeDocument/2006/relationships/font" Target="fonts/RobotoMon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1aeae20b81_3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1aeae20b81_3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1ae99df88c_1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1ae99df88c_1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1ae99df88c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1ae99df88c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1ae99df88c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1ae99df88c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1aeae20b81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1aeae20b81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1ae99df88c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1ae99df88c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1ae99df88c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1ae99df88c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youtu.be/Q2aEzeMDHMA?si=xAn_9IzrdJ4Kr8Sb" TargetMode="External"/><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Video Compression</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a:p>
        </p:txBody>
      </p:sp>
      <p:sp>
        <p:nvSpPr>
          <p:cNvPr id="66" name="Google Shape;66;p13"/>
          <p:cNvSpPr txBox="1"/>
          <p:nvPr/>
        </p:nvSpPr>
        <p:spPr>
          <a:xfrm>
            <a:off x="469775" y="1396250"/>
            <a:ext cx="3153600" cy="101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Aniruddh Kumar Tiwari (MT24015)</a:t>
            </a:r>
            <a:endParaRPr sz="1300">
              <a:solidFill>
                <a:schemeClr val="dk2"/>
              </a:solidFill>
              <a:latin typeface="Roboto"/>
              <a:ea typeface="Roboto"/>
              <a:cs typeface="Roboto"/>
              <a:sym typeface="Roboto"/>
            </a:endParaRPr>
          </a:p>
          <a:p>
            <a:pPr indent="0" lvl="0" marL="0" rtl="0" algn="l">
              <a:spcBef>
                <a:spcPts val="0"/>
              </a:spcBef>
              <a:spcAft>
                <a:spcPts val="0"/>
              </a:spcAft>
              <a:buNone/>
            </a:pPr>
            <a:r>
              <a:rPr lang="en" sz="1300">
                <a:solidFill>
                  <a:schemeClr val="dk2"/>
                </a:solidFill>
                <a:latin typeface="Roboto"/>
                <a:ea typeface="Roboto"/>
                <a:cs typeface="Roboto"/>
                <a:sym typeface="Roboto"/>
              </a:rPr>
              <a:t>Ashwini Chitturi(</a:t>
            </a:r>
            <a:r>
              <a:rPr lang="en" sz="1300">
                <a:solidFill>
                  <a:schemeClr val="dk2"/>
                </a:solidFill>
                <a:latin typeface="Roboto"/>
                <a:ea typeface="Roboto"/>
                <a:cs typeface="Roboto"/>
                <a:sym typeface="Roboto"/>
              </a:rPr>
              <a:t>MT24021</a:t>
            </a:r>
            <a:r>
              <a:rPr lang="en" sz="1300">
                <a:solidFill>
                  <a:schemeClr val="dk2"/>
                </a:solidFill>
                <a:latin typeface="Roboto"/>
                <a:ea typeface="Roboto"/>
                <a:cs typeface="Roboto"/>
                <a:sym typeface="Roboto"/>
              </a:rPr>
              <a:t>)</a:t>
            </a:r>
            <a:endParaRPr sz="1300">
              <a:solidFill>
                <a:schemeClr val="dk2"/>
              </a:solidFill>
              <a:latin typeface="Roboto"/>
              <a:ea typeface="Roboto"/>
              <a:cs typeface="Roboto"/>
              <a:sym typeface="Roboto"/>
            </a:endParaRPr>
          </a:p>
          <a:p>
            <a:pPr indent="0" lvl="0" marL="0" rtl="0" algn="l">
              <a:spcBef>
                <a:spcPts val="0"/>
              </a:spcBef>
              <a:spcAft>
                <a:spcPts val="0"/>
              </a:spcAft>
              <a:buNone/>
            </a:pPr>
            <a:r>
              <a:rPr lang="en" sz="1300">
                <a:solidFill>
                  <a:schemeClr val="dk2"/>
                </a:solidFill>
                <a:latin typeface="Roboto"/>
                <a:ea typeface="Roboto"/>
                <a:cs typeface="Roboto"/>
                <a:sym typeface="Roboto"/>
              </a:rPr>
              <a:t>Jaya Shree Ketha(</a:t>
            </a:r>
            <a:r>
              <a:rPr lang="en" sz="1300">
                <a:solidFill>
                  <a:schemeClr val="dk2"/>
                </a:solidFill>
                <a:latin typeface="Roboto"/>
                <a:ea typeface="Roboto"/>
                <a:cs typeface="Roboto"/>
                <a:sym typeface="Roboto"/>
              </a:rPr>
              <a:t>MT24042</a:t>
            </a:r>
            <a:r>
              <a:rPr lang="en" sz="1300">
                <a:solidFill>
                  <a:schemeClr val="dk2"/>
                </a:solidFill>
                <a:latin typeface="Roboto"/>
                <a:ea typeface="Roboto"/>
                <a:cs typeface="Roboto"/>
                <a:sym typeface="Roboto"/>
              </a:rPr>
              <a:t>)</a:t>
            </a:r>
            <a:endParaRPr sz="1300">
              <a:solidFill>
                <a:schemeClr val="dk2"/>
              </a:solidFill>
              <a:latin typeface="Roboto"/>
              <a:ea typeface="Roboto"/>
              <a:cs typeface="Roboto"/>
              <a:sym typeface="Roboto"/>
            </a:endParaRPr>
          </a:p>
          <a:p>
            <a:pPr indent="0" lvl="0" marL="0" rtl="0" algn="l">
              <a:spcBef>
                <a:spcPts val="0"/>
              </a:spcBef>
              <a:spcAft>
                <a:spcPts val="0"/>
              </a:spcAft>
              <a:buNone/>
            </a:pPr>
            <a:r>
              <a:rPr lang="en" sz="1300">
                <a:solidFill>
                  <a:schemeClr val="dk2"/>
                </a:solidFill>
                <a:latin typeface="Roboto"/>
                <a:ea typeface="Roboto"/>
                <a:cs typeface="Roboto"/>
                <a:sym typeface="Roboto"/>
              </a:rPr>
              <a:t>Priyotosh Saha(</a:t>
            </a:r>
            <a:r>
              <a:rPr lang="en" sz="1300">
                <a:solidFill>
                  <a:schemeClr val="dk2"/>
                </a:solidFill>
                <a:latin typeface="Roboto"/>
                <a:ea typeface="Roboto"/>
                <a:cs typeface="Roboto"/>
                <a:sym typeface="Roboto"/>
              </a:rPr>
              <a:t>MT24068</a:t>
            </a:r>
            <a:r>
              <a:rPr lang="en" sz="1300">
                <a:solidFill>
                  <a:schemeClr val="dk2"/>
                </a:solidFill>
                <a:latin typeface="Roboto"/>
                <a:ea typeface="Roboto"/>
                <a:cs typeface="Roboto"/>
                <a:sym typeface="Roboto"/>
              </a:rPr>
              <a:t>)</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pic>
        <p:nvPicPr>
          <p:cNvPr descr="Man turns on a video on a laptop | Public domain vectors" id="67" name="Google Shape;67;p13"/>
          <p:cNvPicPr preferRelativeResize="0"/>
          <p:nvPr/>
        </p:nvPicPr>
        <p:blipFill>
          <a:blip r:embed="rId3">
            <a:alphaModFix/>
          </a:blip>
          <a:stretch>
            <a:fillRect/>
          </a:stretch>
        </p:blipFill>
        <p:spPr>
          <a:xfrm>
            <a:off x="7003425" y="2854875"/>
            <a:ext cx="1828875" cy="1828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Index</a:t>
            </a:r>
            <a:endParaRPr/>
          </a:p>
        </p:txBody>
      </p:sp>
      <p:sp>
        <p:nvSpPr>
          <p:cNvPr id="73" name="Google Shape;73;p14"/>
          <p:cNvSpPr txBox="1"/>
          <p:nvPr>
            <p:ph idx="1" type="subTitle"/>
          </p:nvPr>
        </p:nvSpPr>
        <p:spPr>
          <a:xfrm>
            <a:off x="311700" y="1878550"/>
            <a:ext cx="4616700" cy="13341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595959"/>
              </a:buClr>
              <a:buSzPts val="1400"/>
              <a:buFont typeface="Noto Sans Symbols"/>
              <a:buChar char="▪"/>
            </a:pPr>
            <a:r>
              <a:rPr lang="en" sz="1400">
                <a:solidFill>
                  <a:srgbClr val="000000"/>
                </a:solidFill>
                <a:latin typeface="Times New Roman"/>
                <a:ea typeface="Times New Roman"/>
                <a:cs typeface="Times New Roman"/>
                <a:sym typeface="Times New Roman"/>
              </a:rPr>
              <a:t>Problem Statement</a:t>
            </a:r>
            <a:endParaRPr sz="1400">
              <a:solidFill>
                <a:srgbClr val="000000"/>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595959"/>
              </a:buClr>
              <a:buSzPts val="1400"/>
              <a:buFont typeface="Noto Sans Symbols"/>
              <a:buChar char="▪"/>
            </a:pPr>
            <a:r>
              <a:rPr lang="en" sz="1400">
                <a:solidFill>
                  <a:srgbClr val="000000"/>
                </a:solidFill>
                <a:latin typeface="Times New Roman"/>
                <a:ea typeface="Times New Roman"/>
                <a:cs typeface="Times New Roman"/>
                <a:sym typeface="Times New Roman"/>
              </a:rPr>
              <a:t>Data Preprocessing</a:t>
            </a:r>
            <a:endParaRPr sz="1400">
              <a:solidFill>
                <a:srgbClr val="000000"/>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595959"/>
              </a:buClr>
              <a:buSzPts val="1400"/>
              <a:buFont typeface="Noto Sans Symbols"/>
              <a:buChar char="▪"/>
            </a:pPr>
            <a:r>
              <a:rPr lang="en" sz="1400">
                <a:solidFill>
                  <a:srgbClr val="000000"/>
                </a:solidFill>
                <a:latin typeface="Times New Roman"/>
                <a:ea typeface="Times New Roman"/>
                <a:cs typeface="Times New Roman"/>
                <a:sym typeface="Times New Roman"/>
              </a:rPr>
              <a:t>Shot Bound Detection</a:t>
            </a:r>
            <a:endParaRPr sz="1400">
              <a:solidFill>
                <a:srgbClr val="000000"/>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595959"/>
              </a:buClr>
              <a:buSzPts val="1400"/>
              <a:buFont typeface="Noto Sans Symbols"/>
              <a:buChar char="▪"/>
            </a:pPr>
            <a:r>
              <a:rPr lang="en" sz="1400">
                <a:solidFill>
                  <a:srgbClr val="000000"/>
                </a:solidFill>
                <a:latin typeface="Times New Roman"/>
                <a:ea typeface="Times New Roman"/>
                <a:cs typeface="Times New Roman"/>
                <a:sym typeface="Times New Roman"/>
              </a:rPr>
              <a:t>Compression</a:t>
            </a:r>
            <a:endParaRPr sz="1400">
              <a:solidFill>
                <a:srgbClr val="000000"/>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595959"/>
              </a:buClr>
              <a:buSzPts val="1400"/>
              <a:buFont typeface="Noto Sans Symbols"/>
              <a:buChar char="▪"/>
            </a:pPr>
            <a:r>
              <a:rPr lang="en" sz="1400">
                <a:solidFill>
                  <a:srgbClr val="000000"/>
                </a:solidFill>
                <a:latin typeface="Times New Roman"/>
                <a:ea typeface="Times New Roman"/>
                <a:cs typeface="Times New Roman"/>
                <a:sym typeface="Times New Roman"/>
              </a:rPr>
              <a:t>Motion Vector</a:t>
            </a:r>
            <a:br>
              <a:rPr lang="en" sz="1400">
                <a:solidFill>
                  <a:srgbClr val="000000"/>
                </a:solidFill>
                <a:latin typeface="Times New Roman"/>
                <a:ea typeface="Times New Roman"/>
                <a:cs typeface="Times New Roman"/>
                <a:sym typeface="Times New Roman"/>
              </a:rPr>
            </a:br>
            <a:r>
              <a:rPr lang="en" sz="1400">
                <a:solidFill>
                  <a:srgbClr val="000000"/>
                </a:solidFill>
                <a:latin typeface="Times New Roman"/>
                <a:ea typeface="Times New Roman"/>
                <a:cs typeface="Times New Roman"/>
                <a:sym typeface="Times New Roman"/>
              </a:rPr>
              <a:t>(Optical flow)</a:t>
            </a:r>
            <a:endParaRPr sz="1400">
              <a:solidFill>
                <a:srgbClr val="000000"/>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595959"/>
              </a:buClr>
              <a:buSzPts val="1400"/>
              <a:buFont typeface="Noto Sans Symbols"/>
              <a:buChar char="▪"/>
            </a:pPr>
            <a:r>
              <a:rPr lang="en" sz="1400">
                <a:solidFill>
                  <a:srgbClr val="000000"/>
                </a:solidFill>
                <a:latin typeface="Times New Roman"/>
                <a:ea typeface="Times New Roman"/>
                <a:cs typeface="Times New Roman"/>
                <a:sym typeface="Times New Roman"/>
              </a:rPr>
              <a:t>Flow Chart</a:t>
            </a:r>
            <a:endParaRPr sz="1400">
              <a:solidFill>
                <a:srgbClr val="000000"/>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
        <p:nvSpPr>
          <p:cNvPr id="79" name="Google Shape;79;p1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1200"/>
              </a:spcBef>
              <a:spcAft>
                <a:spcPts val="1200"/>
              </a:spcAft>
              <a:buNone/>
            </a:pPr>
            <a:r>
              <a:rPr lang="en">
                <a:solidFill>
                  <a:srgbClr val="000000"/>
                </a:solidFill>
                <a:latin typeface="Times New Roman"/>
                <a:ea typeface="Times New Roman"/>
                <a:cs typeface="Times New Roman"/>
                <a:sym typeface="Times New Roman"/>
              </a:rPr>
              <a:t>Aim is to explore and implement video compression techniques that balance file size reduction and quality preservation. By combining scene change detection, DCT for spatial compression, and optical flow for frame interpolation, The ultimate goal is to develop an effective compression-decompression pipeline and identify challenges in achieving optimal results</a:t>
            </a:r>
            <a:r>
              <a:rPr lang="en" sz="1000">
                <a:solidFill>
                  <a:srgbClr val="000000"/>
                </a:solidFill>
                <a:latin typeface="Times New Roman"/>
                <a:ea typeface="Times New Roman"/>
                <a:cs typeface="Times New Roman"/>
                <a:sym typeface="Times New Roman"/>
              </a:rPr>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25" y="500925"/>
            <a:ext cx="3706500" cy="192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500">
                <a:latin typeface="Times New Roman"/>
                <a:ea typeface="Times New Roman"/>
                <a:cs typeface="Times New Roman"/>
                <a:sym typeface="Times New Roman"/>
              </a:rPr>
              <a:t>Data Preprocessing</a:t>
            </a:r>
            <a:endParaRPr sz="3500">
              <a:latin typeface="Times New Roman"/>
              <a:ea typeface="Times New Roman"/>
              <a:cs typeface="Times New Roman"/>
              <a:sym typeface="Times New Roman"/>
            </a:endParaRPr>
          </a:p>
        </p:txBody>
      </p:sp>
      <p:sp>
        <p:nvSpPr>
          <p:cNvPr id="85" name="Google Shape;85;p16"/>
          <p:cNvSpPr txBox="1"/>
          <p:nvPr>
            <p:ph idx="1" type="body"/>
          </p:nvPr>
        </p:nvSpPr>
        <p:spPr>
          <a:xfrm>
            <a:off x="4382100" y="160500"/>
            <a:ext cx="4761900" cy="4934400"/>
          </a:xfrm>
          <a:prstGeom prst="rect">
            <a:avLst/>
          </a:prstGeom>
          <a:solidFill>
            <a:schemeClr val="lt1"/>
          </a:solidFill>
        </p:spPr>
        <p:txBody>
          <a:bodyPr anchorCtr="0" anchor="t" bIns="91425" lIns="91425" spcFirstLastPara="1" rIns="91425" wrap="square" tIns="91425">
            <a:normAutofit fontScale="25000" lnSpcReduction="20000"/>
          </a:bodyPr>
          <a:lstStyle/>
          <a:p>
            <a:pPr indent="0" lvl="0" marL="0" rtl="0" algn="l">
              <a:spcBef>
                <a:spcPts val="1200"/>
              </a:spcBef>
              <a:spcAft>
                <a:spcPts val="0"/>
              </a:spcAft>
              <a:buNone/>
            </a:pPr>
            <a:r>
              <a:rPr b="1" lang="en" sz="3900">
                <a:solidFill>
                  <a:srgbClr val="000000"/>
                </a:solidFill>
                <a:latin typeface="Times New Roman"/>
                <a:ea typeface="Times New Roman"/>
                <a:cs typeface="Times New Roman"/>
                <a:sym typeface="Times New Roman"/>
              </a:rPr>
              <a:t>Frame Extraction</a:t>
            </a:r>
            <a:endParaRPr b="1" sz="36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b="1" lang="en" sz="4165">
                <a:solidFill>
                  <a:srgbClr val="000000"/>
                </a:solidFill>
                <a:latin typeface="Times New Roman"/>
                <a:ea typeface="Times New Roman"/>
                <a:cs typeface="Times New Roman"/>
                <a:sym typeface="Times New Roman"/>
              </a:rPr>
              <a:t>Introduction to PySceneDetect</a:t>
            </a:r>
            <a:endParaRPr b="1" sz="5365">
              <a:solidFill>
                <a:srgbClr val="000000"/>
              </a:solidFill>
              <a:latin typeface="Arial"/>
              <a:ea typeface="Arial"/>
              <a:cs typeface="Arial"/>
              <a:sym typeface="Arial"/>
            </a:endParaRPr>
          </a:p>
          <a:p>
            <a:pPr indent="-285200" lvl="0" marL="457200" rtl="0" algn="l">
              <a:spcBef>
                <a:spcPts val="1200"/>
              </a:spcBef>
              <a:spcAft>
                <a:spcPts val="0"/>
              </a:spcAft>
              <a:buClr>
                <a:srgbClr val="000000"/>
              </a:buClr>
              <a:buSzPct val="100000"/>
              <a:buFont typeface="Arial"/>
              <a:buChar char="●"/>
            </a:pPr>
            <a:r>
              <a:rPr lang="en" sz="3565">
                <a:solidFill>
                  <a:srgbClr val="000000"/>
                </a:solidFill>
                <a:latin typeface="Arial"/>
                <a:ea typeface="Arial"/>
                <a:cs typeface="Arial"/>
                <a:sym typeface="Arial"/>
              </a:rPr>
              <a:t>Scene Detection Using PySceneDetect</a:t>
            </a:r>
            <a:endParaRPr sz="3565">
              <a:solidFill>
                <a:srgbClr val="000000"/>
              </a:solidFill>
              <a:latin typeface="Arial"/>
              <a:ea typeface="Arial"/>
              <a:cs typeface="Arial"/>
              <a:sym typeface="Arial"/>
            </a:endParaRPr>
          </a:p>
          <a:p>
            <a:pPr indent="0" lvl="0" marL="0" rtl="0" algn="l">
              <a:spcBef>
                <a:spcPts val="1200"/>
              </a:spcBef>
              <a:spcAft>
                <a:spcPts val="0"/>
              </a:spcAft>
              <a:buNone/>
            </a:pPr>
            <a:r>
              <a:rPr b="1" lang="en" sz="3565">
                <a:solidFill>
                  <a:srgbClr val="000000"/>
                </a:solidFill>
                <a:latin typeface="Arial"/>
                <a:ea typeface="Arial"/>
                <a:cs typeface="Arial"/>
                <a:sym typeface="Arial"/>
              </a:rPr>
              <a:t>Content:</a:t>
            </a:r>
            <a:endParaRPr b="1" sz="3565">
              <a:solidFill>
                <a:srgbClr val="000000"/>
              </a:solidFill>
              <a:latin typeface="Arial"/>
              <a:ea typeface="Arial"/>
              <a:cs typeface="Arial"/>
              <a:sym typeface="Arial"/>
            </a:endParaRPr>
          </a:p>
          <a:p>
            <a:pPr indent="-285200" lvl="0" marL="457200" rtl="0" algn="l">
              <a:spcBef>
                <a:spcPts val="1200"/>
              </a:spcBef>
              <a:spcAft>
                <a:spcPts val="0"/>
              </a:spcAft>
              <a:buClr>
                <a:srgbClr val="000000"/>
              </a:buClr>
              <a:buSzPct val="100000"/>
              <a:buFont typeface="Arial"/>
              <a:buChar char="●"/>
            </a:pPr>
            <a:r>
              <a:rPr b="1" lang="en" sz="3565">
                <a:solidFill>
                  <a:srgbClr val="000000"/>
                </a:solidFill>
                <a:latin typeface="Arial"/>
                <a:ea typeface="Arial"/>
                <a:cs typeface="Arial"/>
                <a:sym typeface="Arial"/>
              </a:rPr>
              <a:t>PySceneDetect</a:t>
            </a:r>
            <a:r>
              <a:rPr lang="en" sz="3565">
                <a:solidFill>
                  <a:srgbClr val="000000"/>
                </a:solidFill>
                <a:latin typeface="Arial"/>
                <a:ea typeface="Arial"/>
                <a:cs typeface="Arial"/>
                <a:sym typeface="Arial"/>
              </a:rPr>
              <a:t> is a Python library for automated video scene detection.</a:t>
            </a:r>
            <a:endParaRPr sz="3565">
              <a:solidFill>
                <a:srgbClr val="000000"/>
              </a:solidFill>
              <a:latin typeface="Arial"/>
              <a:ea typeface="Arial"/>
              <a:cs typeface="Arial"/>
              <a:sym typeface="Arial"/>
            </a:endParaRPr>
          </a:p>
          <a:p>
            <a:pPr indent="-285200" lvl="0" marL="457200" rtl="0" algn="l">
              <a:spcBef>
                <a:spcPts val="0"/>
              </a:spcBef>
              <a:spcAft>
                <a:spcPts val="0"/>
              </a:spcAft>
              <a:buClr>
                <a:srgbClr val="000000"/>
              </a:buClr>
              <a:buSzPct val="100000"/>
              <a:buFont typeface="Arial"/>
              <a:buChar char="●"/>
            </a:pPr>
            <a:r>
              <a:rPr lang="en" sz="3565">
                <a:solidFill>
                  <a:srgbClr val="000000"/>
                </a:solidFill>
                <a:latin typeface="Arial"/>
                <a:ea typeface="Arial"/>
                <a:cs typeface="Arial"/>
                <a:sym typeface="Arial"/>
              </a:rPr>
              <a:t>Detects scene boundaries based on changes in visual content.</a:t>
            </a:r>
            <a:endParaRPr sz="3565">
              <a:solidFill>
                <a:srgbClr val="000000"/>
              </a:solidFill>
              <a:latin typeface="Arial"/>
              <a:ea typeface="Arial"/>
              <a:cs typeface="Arial"/>
              <a:sym typeface="Arial"/>
            </a:endParaRPr>
          </a:p>
          <a:p>
            <a:pPr indent="0" lvl="0" marL="0" rtl="0" algn="l">
              <a:spcBef>
                <a:spcPts val="1400"/>
              </a:spcBef>
              <a:spcAft>
                <a:spcPts val="0"/>
              </a:spcAft>
              <a:buNone/>
            </a:pPr>
            <a:r>
              <a:rPr b="1" lang="en" sz="3765">
                <a:solidFill>
                  <a:srgbClr val="000000"/>
                </a:solidFill>
                <a:latin typeface="Arial"/>
                <a:ea typeface="Arial"/>
                <a:cs typeface="Arial"/>
                <a:sym typeface="Arial"/>
              </a:rPr>
              <a:t>Key Functions</a:t>
            </a:r>
            <a:endParaRPr b="1" sz="3565">
              <a:solidFill>
                <a:srgbClr val="000000"/>
              </a:solidFill>
              <a:latin typeface="Arial"/>
              <a:ea typeface="Arial"/>
              <a:cs typeface="Arial"/>
              <a:sym typeface="Arial"/>
            </a:endParaRPr>
          </a:p>
          <a:p>
            <a:pPr indent="-285200" lvl="0" marL="457200" rtl="0" algn="l">
              <a:spcBef>
                <a:spcPts val="1200"/>
              </a:spcBef>
              <a:spcAft>
                <a:spcPts val="0"/>
              </a:spcAft>
              <a:buClr>
                <a:srgbClr val="000000"/>
              </a:buClr>
              <a:buSzPct val="100000"/>
              <a:buFont typeface="Arial"/>
              <a:buChar char="●"/>
            </a:pPr>
            <a:r>
              <a:rPr lang="en" sz="3565">
                <a:solidFill>
                  <a:srgbClr val="000000"/>
                </a:solidFill>
                <a:latin typeface="Arial"/>
                <a:ea typeface="Arial"/>
                <a:cs typeface="Arial"/>
                <a:sym typeface="Arial"/>
              </a:rPr>
              <a:t>How PySceneDetect Works</a:t>
            </a:r>
            <a:endParaRPr sz="3565">
              <a:solidFill>
                <a:srgbClr val="000000"/>
              </a:solidFill>
              <a:latin typeface="Arial"/>
              <a:ea typeface="Arial"/>
              <a:cs typeface="Arial"/>
              <a:sym typeface="Arial"/>
            </a:endParaRPr>
          </a:p>
          <a:p>
            <a:pPr indent="0" lvl="0" marL="0" rtl="0" algn="l">
              <a:spcBef>
                <a:spcPts val="1200"/>
              </a:spcBef>
              <a:spcAft>
                <a:spcPts val="0"/>
              </a:spcAft>
              <a:buNone/>
            </a:pPr>
            <a:r>
              <a:rPr b="1" lang="en" sz="3565">
                <a:solidFill>
                  <a:srgbClr val="000000"/>
                </a:solidFill>
                <a:latin typeface="Arial"/>
                <a:ea typeface="Arial"/>
                <a:cs typeface="Arial"/>
                <a:sym typeface="Arial"/>
              </a:rPr>
              <a:t>Content:</a:t>
            </a:r>
            <a:endParaRPr b="1" sz="3565">
              <a:solidFill>
                <a:srgbClr val="000000"/>
              </a:solidFill>
              <a:latin typeface="Arial"/>
              <a:ea typeface="Arial"/>
              <a:cs typeface="Arial"/>
              <a:sym typeface="Arial"/>
            </a:endParaRPr>
          </a:p>
          <a:p>
            <a:pPr indent="-285200" lvl="0" marL="457200" rtl="0" algn="l">
              <a:spcBef>
                <a:spcPts val="1200"/>
              </a:spcBef>
              <a:spcAft>
                <a:spcPts val="0"/>
              </a:spcAft>
              <a:buClr>
                <a:srgbClr val="000000"/>
              </a:buClr>
              <a:buSzPct val="100000"/>
              <a:buFont typeface="Arial"/>
              <a:buChar char="●"/>
            </a:pPr>
            <a:r>
              <a:rPr b="1" lang="en" sz="3565">
                <a:solidFill>
                  <a:srgbClr val="000000"/>
                </a:solidFill>
                <a:latin typeface="Arial"/>
                <a:ea typeface="Arial"/>
                <a:cs typeface="Arial"/>
                <a:sym typeface="Arial"/>
              </a:rPr>
              <a:t>VideoManager</a:t>
            </a:r>
            <a:r>
              <a:rPr lang="en" sz="3565">
                <a:solidFill>
                  <a:srgbClr val="000000"/>
                </a:solidFill>
                <a:latin typeface="Arial"/>
                <a:ea typeface="Arial"/>
                <a:cs typeface="Arial"/>
                <a:sym typeface="Arial"/>
              </a:rPr>
              <a:t>: Manages video file input.</a:t>
            </a:r>
            <a:endParaRPr sz="3565">
              <a:solidFill>
                <a:srgbClr val="000000"/>
              </a:solidFill>
              <a:latin typeface="Arial"/>
              <a:ea typeface="Arial"/>
              <a:cs typeface="Arial"/>
              <a:sym typeface="Arial"/>
            </a:endParaRPr>
          </a:p>
          <a:p>
            <a:pPr indent="-285200" lvl="0" marL="457200" rtl="0" algn="l">
              <a:spcBef>
                <a:spcPts val="0"/>
              </a:spcBef>
              <a:spcAft>
                <a:spcPts val="0"/>
              </a:spcAft>
              <a:buClr>
                <a:srgbClr val="000000"/>
              </a:buClr>
              <a:buSzPct val="100000"/>
              <a:buFont typeface="Arial"/>
              <a:buChar char="●"/>
            </a:pPr>
            <a:r>
              <a:rPr b="1" lang="en" sz="3565">
                <a:solidFill>
                  <a:srgbClr val="000000"/>
                </a:solidFill>
                <a:latin typeface="Arial"/>
                <a:ea typeface="Arial"/>
                <a:cs typeface="Arial"/>
                <a:sym typeface="Arial"/>
              </a:rPr>
              <a:t>SceneManager</a:t>
            </a:r>
            <a:r>
              <a:rPr lang="en" sz="3565">
                <a:solidFill>
                  <a:srgbClr val="000000"/>
                </a:solidFill>
                <a:latin typeface="Arial"/>
                <a:ea typeface="Arial"/>
                <a:cs typeface="Arial"/>
                <a:sym typeface="Arial"/>
              </a:rPr>
              <a:t>: Detects and manages scenes.</a:t>
            </a:r>
            <a:endParaRPr sz="3565">
              <a:solidFill>
                <a:srgbClr val="000000"/>
              </a:solidFill>
              <a:latin typeface="Arial"/>
              <a:ea typeface="Arial"/>
              <a:cs typeface="Arial"/>
              <a:sym typeface="Arial"/>
            </a:endParaRPr>
          </a:p>
          <a:p>
            <a:pPr indent="-285200" lvl="0" marL="457200" rtl="0" algn="l">
              <a:spcBef>
                <a:spcPts val="0"/>
              </a:spcBef>
              <a:spcAft>
                <a:spcPts val="0"/>
              </a:spcAft>
              <a:buClr>
                <a:srgbClr val="000000"/>
              </a:buClr>
              <a:buSzPct val="100000"/>
              <a:buFont typeface="Arial"/>
              <a:buChar char="●"/>
            </a:pPr>
            <a:r>
              <a:rPr b="1" lang="en" sz="3565">
                <a:solidFill>
                  <a:srgbClr val="000000"/>
                </a:solidFill>
                <a:latin typeface="Arial"/>
                <a:ea typeface="Arial"/>
                <a:cs typeface="Arial"/>
                <a:sym typeface="Arial"/>
              </a:rPr>
              <a:t>Content Detector</a:t>
            </a:r>
            <a:r>
              <a:rPr lang="en" sz="3565">
                <a:solidFill>
                  <a:srgbClr val="000000"/>
                </a:solidFill>
                <a:latin typeface="Arial"/>
                <a:ea typeface="Arial"/>
                <a:cs typeface="Arial"/>
                <a:sym typeface="Arial"/>
              </a:rPr>
              <a:t>: Detects scene changes based on frame content (e.g., pixel intensity).</a:t>
            </a:r>
            <a:endParaRPr sz="3565">
              <a:solidFill>
                <a:srgbClr val="000000"/>
              </a:solidFill>
              <a:latin typeface="Arial"/>
              <a:ea typeface="Arial"/>
              <a:cs typeface="Arial"/>
              <a:sym typeface="Arial"/>
            </a:endParaRPr>
          </a:p>
          <a:p>
            <a:pPr indent="0" lvl="0" marL="0" rtl="0" algn="l">
              <a:spcBef>
                <a:spcPts val="1400"/>
              </a:spcBef>
              <a:spcAft>
                <a:spcPts val="0"/>
              </a:spcAft>
              <a:buNone/>
            </a:pPr>
            <a:r>
              <a:rPr b="1" lang="en" sz="3765">
                <a:solidFill>
                  <a:srgbClr val="000000"/>
                </a:solidFill>
                <a:latin typeface="Arial"/>
                <a:ea typeface="Arial"/>
                <a:cs typeface="Arial"/>
                <a:sym typeface="Arial"/>
              </a:rPr>
              <a:t>Summary</a:t>
            </a:r>
            <a:endParaRPr b="1" sz="3565">
              <a:solidFill>
                <a:srgbClr val="000000"/>
              </a:solidFill>
              <a:latin typeface="Arial"/>
              <a:ea typeface="Arial"/>
              <a:cs typeface="Arial"/>
              <a:sym typeface="Arial"/>
            </a:endParaRPr>
          </a:p>
          <a:p>
            <a:pPr indent="-285200" lvl="0" marL="457200" rtl="0" algn="l">
              <a:spcBef>
                <a:spcPts val="1200"/>
              </a:spcBef>
              <a:spcAft>
                <a:spcPts val="0"/>
              </a:spcAft>
              <a:buClr>
                <a:srgbClr val="000000"/>
              </a:buClr>
              <a:buSzPct val="100000"/>
              <a:buFont typeface="Arial"/>
              <a:buChar char="●"/>
            </a:pPr>
            <a:r>
              <a:rPr lang="en" sz="3565">
                <a:solidFill>
                  <a:srgbClr val="000000"/>
                </a:solidFill>
                <a:latin typeface="Arial"/>
                <a:ea typeface="Arial"/>
                <a:cs typeface="Arial"/>
                <a:sym typeface="Arial"/>
              </a:rPr>
              <a:t>Why Use PySceneDetect?</a:t>
            </a:r>
            <a:endParaRPr sz="3565">
              <a:solidFill>
                <a:srgbClr val="000000"/>
              </a:solidFill>
              <a:latin typeface="Arial"/>
              <a:ea typeface="Arial"/>
              <a:cs typeface="Arial"/>
              <a:sym typeface="Arial"/>
            </a:endParaRPr>
          </a:p>
          <a:p>
            <a:pPr indent="0" lvl="0" marL="0" rtl="0" algn="l">
              <a:spcBef>
                <a:spcPts val="1200"/>
              </a:spcBef>
              <a:spcAft>
                <a:spcPts val="0"/>
              </a:spcAft>
              <a:buNone/>
            </a:pPr>
            <a:r>
              <a:rPr b="1" lang="en" sz="3565">
                <a:solidFill>
                  <a:srgbClr val="000000"/>
                </a:solidFill>
                <a:latin typeface="Arial"/>
                <a:ea typeface="Arial"/>
                <a:cs typeface="Arial"/>
                <a:sym typeface="Arial"/>
              </a:rPr>
              <a:t>Content:</a:t>
            </a:r>
            <a:endParaRPr b="1" sz="3565">
              <a:solidFill>
                <a:srgbClr val="000000"/>
              </a:solidFill>
              <a:latin typeface="Arial"/>
              <a:ea typeface="Arial"/>
              <a:cs typeface="Arial"/>
              <a:sym typeface="Arial"/>
            </a:endParaRPr>
          </a:p>
          <a:p>
            <a:pPr indent="-285200" lvl="0" marL="457200" rtl="0" algn="l">
              <a:spcBef>
                <a:spcPts val="1200"/>
              </a:spcBef>
              <a:spcAft>
                <a:spcPts val="0"/>
              </a:spcAft>
              <a:buClr>
                <a:srgbClr val="000000"/>
              </a:buClr>
              <a:buSzPct val="100000"/>
              <a:buFont typeface="Arial"/>
              <a:buChar char="●"/>
            </a:pPr>
            <a:r>
              <a:rPr lang="en" sz="3565">
                <a:solidFill>
                  <a:srgbClr val="000000"/>
                </a:solidFill>
                <a:latin typeface="Arial"/>
                <a:ea typeface="Arial"/>
                <a:cs typeface="Arial"/>
                <a:sym typeface="Arial"/>
              </a:rPr>
              <a:t>Efficient scene detection.</a:t>
            </a:r>
            <a:endParaRPr sz="3565">
              <a:solidFill>
                <a:srgbClr val="000000"/>
              </a:solidFill>
              <a:latin typeface="Arial"/>
              <a:ea typeface="Arial"/>
              <a:cs typeface="Arial"/>
              <a:sym typeface="Arial"/>
            </a:endParaRPr>
          </a:p>
          <a:p>
            <a:pPr indent="-285200" lvl="0" marL="457200" rtl="0" algn="l">
              <a:spcBef>
                <a:spcPts val="0"/>
              </a:spcBef>
              <a:spcAft>
                <a:spcPts val="0"/>
              </a:spcAft>
              <a:buClr>
                <a:srgbClr val="000000"/>
              </a:buClr>
              <a:buSzPct val="100000"/>
              <a:buFont typeface="Arial"/>
              <a:buChar char="●"/>
            </a:pPr>
            <a:r>
              <a:rPr lang="en" sz="3565">
                <a:solidFill>
                  <a:srgbClr val="000000"/>
                </a:solidFill>
                <a:latin typeface="Arial"/>
                <a:ea typeface="Arial"/>
                <a:cs typeface="Arial"/>
                <a:sym typeface="Arial"/>
              </a:rPr>
              <a:t>Useful for video summarization, content analysis, or video editing.</a:t>
            </a:r>
            <a:endParaRPr sz="3565">
              <a:solidFill>
                <a:srgbClr val="000000"/>
              </a:solidFill>
              <a:latin typeface="Arial"/>
              <a:ea typeface="Arial"/>
              <a:cs typeface="Arial"/>
              <a:sym typeface="Arial"/>
            </a:endParaRPr>
          </a:p>
          <a:p>
            <a:pPr indent="-285200" lvl="0" marL="457200" rtl="0" algn="l">
              <a:spcBef>
                <a:spcPts val="0"/>
              </a:spcBef>
              <a:spcAft>
                <a:spcPts val="0"/>
              </a:spcAft>
              <a:buClr>
                <a:srgbClr val="000000"/>
              </a:buClr>
              <a:buSzPct val="100000"/>
              <a:buFont typeface="Arial"/>
              <a:buChar char="●"/>
            </a:pPr>
            <a:r>
              <a:rPr lang="en" sz="3565">
                <a:solidFill>
                  <a:srgbClr val="000000"/>
                </a:solidFill>
                <a:latin typeface="Arial"/>
                <a:ea typeface="Arial"/>
                <a:cs typeface="Arial"/>
                <a:sym typeface="Arial"/>
              </a:rPr>
              <a:t>Easy to integrate with other libraries like </a:t>
            </a:r>
            <a:r>
              <a:rPr lang="en" sz="3565">
                <a:solidFill>
                  <a:srgbClr val="188038"/>
                </a:solidFill>
                <a:latin typeface="Roboto Mono"/>
                <a:ea typeface="Roboto Mono"/>
                <a:cs typeface="Roboto Mono"/>
                <a:sym typeface="Roboto Mono"/>
              </a:rPr>
              <a:t>OpenCV</a:t>
            </a:r>
            <a:r>
              <a:rPr lang="en" sz="3565">
                <a:solidFill>
                  <a:srgbClr val="000000"/>
                </a:solidFill>
                <a:latin typeface="Arial"/>
                <a:ea typeface="Arial"/>
                <a:cs typeface="Arial"/>
                <a:sym typeface="Arial"/>
              </a:rPr>
              <a:t>.</a:t>
            </a:r>
            <a:endParaRPr sz="3565">
              <a:solidFill>
                <a:srgbClr val="000000"/>
              </a:solidFill>
              <a:latin typeface="Arial"/>
              <a:ea typeface="Arial"/>
              <a:cs typeface="Arial"/>
              <a:sym typeface="Arial"/>
            </a:endParaRPr>
          </a:p>
          <a:p>
            <a:pPr indent="0" lvl="0" marL="0" rtl="0" algn="l">
              <a:spcBef>
                <a:spcPts val="1200"/>
              </a:spcBef>
              <a:spcAft>
                <a:spcPts val="0"/>
              </a:spcAft>
              <a:buNone/>
            </a:pPr>
            <a:r>
              <a:t/>
            </a:r>
            <a:endParaRPr b="1" sz="25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b="1" sz="1700">
              <a:solidFill>
                <a:srgbClr val="000000"/>
              </a:solidFill>
              <a:latin typeface="Times New Roman"/>
              <a:ea typeface="Times New Roman"/>
              <a:cs typeface="Times New Roman"/>
              <a:sym typeface="Times New Roman"/>
            </a:endParaRPr>
          </a:p>
        </p:txBody>
      </p:sp>
      <p:pic>
        <p:nvPicPr>
          <p:cNvPr id="86" name="Google Shape;86;p16"/>
          <p:cNvPicPr preferRelativeResize="0"/>
          <p:nvPr/>
        </p:nvPicPr>
        <p:blipFill>
          <a:blip r:embed="rId3">
            <a:alphaModFix/>
          </a:blip>
          <a:stretch>
            <a:fillRect/>
          </a:stretch>
        </p:blipFill>
        <p:spPr>
          <a:xfrm>
            <a:off x="167250" y="1331650"/>
            <a:ext cx="3706501" cy="1097675"/>
          </a:xfrm>
          <a:prstGeom prst="rect">
            <a:avLst/>
          </a:prstGeom>
          <a:noFill/>
          <a:ln>
            <a:noFill/>
          </a:ln>
        </p:spPr>
      </p:pic>
      <p:pic>
        <p:nvPicPr>
          <p:cNvPr id="87" name="Google Shape;87;p16"/>
          <p:cNvPicPr preferRelativeResize="0"/>
          <p:nvPr/>
        </p:nvPicPr>
        <p:blipFill>
          <a:blip r:embed="rId4">
            <a:alphaModFix/>
          </a:blip>
          <a:stretch>
            <a:fillRect/>
          </a:stretch>
        </p:blipFill>
        <p:spPr>
          <a:xfrm>
            <a:off x="167250" y="2655375"/>
            <a:ext cx="3706501" cy="1174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Shot Bound Detection</a:t>
            </a:r>
            <a:endParaRPr/>
          </a:p>
        </p:txBody>
      </p:sp>
      <p:sp>
        <p:nvSpPr>
          <p:cNvPr id="93" name="Google Shape;93;p17"/>
          <p:cNvSpPr txBox="1"/>
          <p:nvPr>
            <p:ph idx="1" type="body"/>
          </p:nvPr>
        </p:nvSpPr>
        <p:spPr>
          <a:xfrm>
            <a:off x="4644675" y="500925"/>
            <a:ext cx="4452300" cy="46425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3700"/>
              <a:t>Histogram-Based Keyframe Selection</a:t>
            </a:r>
            <a:endParaRPr b="1" sz="3700"/>
          </a:p>
          <a:p>
            <a:pPr indent="0" lvl="0" marL="0" rtl="0" algn="l">
              <a:spcBef>
                <a:spcPts val="1200"/>
              </a:spcBef>
              <a:spcAft>
                <a:spcPts val="0"/>
              </a:spcAft>
              <a:buNone/>
            </a:pPr>
            <a:r>
              <a:rPr lang="en" sz="3717">
                <a:solidFill>
                  <a:srgbClr val="000000"/>
                </a:solidFill>
                <a:latin typeface="Arial"/>
                <a:ea typeface="Arial"/>
                <a:cs typeface="Arial"/>
                <a:sym typeface="Arial"/>
              </a:rPr>
              <a:t>Keyframe Extraction via Histogram Differences</a:t>
            </a:r>
            <a:endParaRPr sz="3717">
              <a:solidFill>
                <a:srgbClr val="000000"/>
              </a:solidFill>
              <a:latin typeface="Arial"/>
              <a:ea typeface="Arial"/>
              <a:cs typeface="Arial"/>
              <a:sym typeface="Arial"/>
            </a:endParaRPr>
          </a:p>
          <a:p>
            <a:pPr indent="0" lvl="0" marL="0" rtl="0" algn="l">
              <a:spcBef>
                <a:spcPts val="1200"/>
              </a:spcBef>
              <a:spcAft>
                <a:spcPts val="0"/>
              </a:spcAft>
              <a:buNone/>
            </a:pPr>
            <a:r>
              <a:rPr b="1" lang="en" sz="3717">
                <a:solidFill>
                  <a:srgbClr val="000000"/>
                </a:solidFill>
                <a:latin typeface="Arial"/>
                <a:ea typeface="Arial"/>
                <a:cs typeface="Arial"/>
                <a:sym typeface="Arial"/>
              </a:rPr>
              <a:t>Content:</a:t>
            </a:r>
            <a:endParaRPr b="1" sz="3717">
              <a:solidFill>
                <a:srgbClr val="000000"/>
              </a:solidFill>
              <a:latin typeface="Arial"/>
              <a:ea typeface="Arial"/>
              <a:cs typeface="Arial"/>
              <a:sym typeface="Arial"/>
            </a:endParaRPr>
          </a:p>
          <a:p>
            <a:pPr indent="-287618" lvl="0" marL="457200" rtl="0" algn="l">
              <a:spcBef>
                <a:spcPts val="1200"/>
              </a:spcBef>
              <a:spcAft>
                <a:spcPts val="0"/>
              </a:spcAft>
              <a:buClr>
                <a:srgbClr val="000000"/>
              </a:buClr>
              <a:buSzPct val="100000"/>
              <a:buFont typeface="Arial"/>
              <a:buChar char="●"/>
            </a:pPr>
            <a:r>
              <a:rPr b="1" lang="en" sz="3717">
                <a:solidFill>
                  <a:srgbClr val="000000"/>
                </a:solidFill>
                <a:latin typeface="Arial"/>
                <a:ea typeface="Arial"/>
                <a:cs typeface="Arial"/>
                <a:sym typeface="Arial"/>
              </a:rPr>
              <a:t>Objective:</a:t>
            </a:r>
            <a:r>
              <a:rPr lang="en" sz="3717">
                <a:solidFill>
                  <a:srgbClr val="000000"/>
                </a:solidFill>
                <a:latin typeface="Arial"/>
                <a:ea typeface="Arial"/>
                <a:cs typeface="Arial"/>
                <a:sym typeface="Arial"/>
              </a:rPr>
              <a:t> Identify significant visual changes.</a:t>
            </a:r>
            <a:endParaRPr sz="3717">
              <a:solidFill>
                <a:srgbClr val="000000"/>
              </a:solidFill>
              <a:latin typeface="Arial"/>
              <a:ea typeface="Arial"/>
              <a:cs typeface="Arial"/>
              <a:sym typeface="Arial"/>
            </a:endParaRPr>
          </a:p>
          <a:p>
            <a:pPr indent="-287618" lvl="0" marL="457200" rtl="0" algn="l">
              <a:spcBef>
                <a:spcPts val="0"/>
              </a:spcBef>
              <a:spcAft>
                <a:spcPts val="0"/>
              </a:spcAft>
              <a:buClr>
                <a:srgbClr val="000000"/>
              </a:buClr>
              <a:buSzPct val="100000"/>
              <a:buFont typeface="Arial"/>
              <a:buChar char="●"/>
            </a:pPr>
            <a:r>
              <a:rPr b="1" lang="en" sz="3717">
                <a:solidFill>
                  <a:srgbClr val="000000"/>
                </a:solidFill>
                <a:latin typeface="Arial"/>
                <a:ea typeface="Arial"/>
                <a:cs typeface="Arial"/>
                <a:sym typeface="Arial"/>
              </a:rPr>
              <a:t>Process:</a:t>
            </a:r>
            <a:endParaRPr b="1" sz="3717">
              <a:solidFill>
                <a:srgbClr val="000000"/>
              </a:solidFill>
              <a:latin typeface="Arial"/>
              <a:ea typeface="Arial"/>
              <a:cs typeface="Arial"/>
              <a:sym typeface="Arial"/>
            </a:endParaRPr>
          </a:p>
          <a:p>
            <a:pPr indent="-287618" lvl="1" marL="914400" rtl="0" algn="l">
              <a:spcBef>
                <a:spcPts val="0"/>
              </a:spcBef>
              <a:spcAft>
                <a:spcPts val="0"/>
              </a:spcAft>
              <a:buClr>
                <a:srgbClr val="000000"/>
              </a:buClr>
              <a:buSzPct val="100000"/>
              <a:buFont typeface="Arial"/>
              <a:buAutoNum type="arabicPeriod"/>
            </a:pPr>
            <a:r>
              <a:rPr lang="en" sz="3717">
                <a:solidFill>
                  <a:srgbClr val="000000"/>
                </a:solidFill>
                <a:latin typeface="Arial"/>
                <a:ea typeface="Arial"/>
                <a:cs typeface="Arial"/>
                <a:sym typeface="Arial"/>
              </a:rPr>
              <a:t>Compute histograms for consecutive frames.</a:t>
            </a:r>
            <a:endParaRPr sz="3717">
              <a:solidFill>
                <a:srgbClr val="000000"/>
              </a:solidFill>
              <a:latin typeface="Arial"/>
              <a:ea typeface="Arial"/>
              <a:cs typeface="Arial"/>
              <a:sym typeface="Arial"/>
            </a:endParaRPr>
          </a:p>
          <a:p>
            <a:pPr indent="-287618" lvl="1" marL="914400" rtl="0" algn="l">
              <a:spcBef>
                <a:spcPts val="0"/>
              </a:spcBef>
              <a:spcAft>
                <a:spcPts val="0"/>
              </a:spcAft>
              <a:buClr>
                <a:srgbClr val="000000"/>
              </a:buClr>
              <a:buSzPct val="100000"/>
              <a:buFont typeface="Arial"/>
              <a:buAutoNum type="arabicPeriod"/>
            </a:pPr>
            <a:r>
              <a:rPr lang="en" sz="3717">
                <a:solidFill>
                  <a:srgbClr val="000000"/>
                </a:solidFill>
                <a:latin typeface="Arial"/>
                <a:ea typeface="Arial"/>
                <a:cs typeface="Arial"/>
                <a:sym typeface="Arial"/>
              </a:rPr>
              <a:t>Compare histograms using correlation or chi-square difference.</a:t>
            </a:r>
            <a:endParaRPr sz="3717">
              <a:solidFill>
                <a:srgbClr val="000000"/>
              </a:solidFill>
              <a:latin typeface="Arial"/>
              <a:ea typeface="Arial"/>
              <a:cs typeface="Arial"/>
              <a:sym typeface="Arial"/>
            </a:endParaRPr>
          </a:p>
          <a:p>
            <a:pPr indent="-287618" lvl="1" marL="914400" rtl="0" algn="l">
              <a:spcBef>
                <a:spcPts val="0"/>
              </a:spcBef>
              <a:spcAft>
                <a:spcPts val="0"/>
              </a:spcAft>
              <a:buClr>
                <a:srgbClr val="000000"/>
              </a:buClr>
              <a:buSzPct val="100000"/>
              <a:buFont typeface="Arial"/>
              <a:buAutoNum type="arabicPeriod"/>
            </a:pPr>
            <a:r>
              <a:rPr lang="en" sz="3717">
                <a:solidFill>
                  <a:srgbClr val="000000"/>
                </a:solidFill>
                <a:latin typeface="Arial"/>
                <a:ea typeface="Arial"/>
                <a:cs typeface="Arial"/>
                <a:sym typeface="Arial"/>
              </a:rPr>
              <a:t>Save frame if histogram difference exceeds a threshold.</a:t>
            </a:r>
            <a:endParaRPr sz="3717">
              <a:solidFill>
                <a:srgbClr val="000000"/>
              </a:solidFill>
              <a:latin typeface="Arial"/>
              <a:ea typeface="Arial"/>
              <a:cs typeface="Arial"/>
              <a:sym typeface="Arial"/>
            </a:endParaRPr>
          </a:p>
          <a:p>
            <a:pPr indent="0" lvl="0" marL="0" rtl="0" algn="l">
              <a:spcBef>
                <a:spcPts val="1200"/>
              </a:spcBef>
              <a:spcAft>
                <a:spcPts val="0"/>
              </a:spcAft>
              <a:buNone/>
            </a:pPr>
            <a:r>
              <a:rPr b="1" lang="en" sz="3717">
                <a:solidFill>
                  <a:srgbClr val="000000"/>
                </a:solidFill>
                <a:latin typeface="Arial"/>
                <a:ea typeface="Arial"/>
                <a:cs typeface="Arial"/>
                <a:sym typeface="Arial"/>
              </a:rPr>
              <a:t>Key Advantage:</a:t>
            </a:r>
            <a:endParaRPr b="1" sz="3717">
              <a:solidFill>
                <a:srgbClr val="000000"/>
              </a:solidFill>
              <a:latin typeface="Arial"/>
              <a:ea typeface="Arial"/>
              <a:cs typeface="Arial"/>
              <a:sym typeface="Arial"/>
            </a:endParaRPr>
          </a:p>
          <a:p>
            <a:pPr indent="-287618" lvl="0" marL="457200" rtl="0" algn="l">
              <a:spcBef>
                <a:spcPts val="1200"/>
              </a:spcBef>
              <a:spcAft>
                <a:spcPts val="0"/>
              </a:spcAft>
              <a:buClr>
                <a:srgbClr val="000000"/>
              </a:buClr>
              <a:buSzPct val="100000"/>
              <a:buFont typeface="Arial"/>
              <a:buChar char="●"/>
            </a:pPr>
            <a:r>
              <a:rPr lang="en" sz="3717">
                <a:solidFill>
                  <a:srgbClr val="000000"/>
                </a:solidFill>
                <a:latin typeface="Arial"/>
                <a:ea typeface="Arial"/>
                <a:cs typeface="Arial"/>
                <a:sym typeface="Arial"/>
              </a:rPr>
              <a:t>Captures subtle visual changes.</a:t>
            </a:r>
            <a:endParaRPr sz="3717">
              <a:solidFill>
                <a:srgbClr val="000000"/>
              </a:solidFill>
              <a:latin typeface="Arial"/>
              <a:ea typeface="Arial"/>
              <a:cs typeface="Arial"/>
              <a:sym typeface="Arial"/>
            </a:endParaRPr>
          </a:p>
          <a:p>
            <a:pPr indent="0" lvl="0" marL="0" rtl="0" algn="l">
              <a:spcBef>
                <a:spcPts val="1200"/>
              </a:spcBef>
              <a:spcAft>
                <a:spcPts val="0"/>
              </a:spcAft>
              <a:buNone/>
            </a:pPr>
            <a:r>
              <a:t/>
            </a:r>
            <a:endParaRPr b="1" sz="2775">
              <a:solidFill>
                <a:srgbClr val="000000"/>
              </a:solidFill>
              <a:latin typeface="Arial"/>
              <a:ea typeface="Arial"/>
              <a:cs typeface="Arial"/>
              <a:sym typeface="Arial"/>
            </a:endParaRPr>
          </a:p>
          <a:p>
            <a:pPr indent="0" lvl="0" marL="0" rtl="0" algn="l">
              <a:spcBef>
                <a:spcPts val="1400"/>
              </a:spcBef>
              <a:spcAft>
                <a:spcPts val="0"/>
              </a:spcAft>
              <a:buNone/>
            </a:pPr>
            <a:r>
              <a:rPr b="1" lang="en" sz="3168">
                <a:solidFill>
                  <a:srgbClr val="000000"/>
                </a:solidFill>
                <a:latin typeface="Arial"/>
                <a:ea typeface="Arial"/>
                <a:cs typeface="Arial"/>
                <a:sym typeface="Arial"/>
              </a:rPr>
              <a:t>Interval-Based Keyframe Selection</a:t>
            </a:r>
            <a:endParaRPr b="1" sz="3368">
              <a:solidFill>
                <a:srgbClr val="000000"/>
              </a:solidFill>
              <a:latin typeface="Arial"/>
              <a:ea typeface="Arial"/>
              <a:cs typeface="Arial"/>
              <a:sym typeface="Arial"/>
            </a:endParaRPr>
          </a:p>
          <a:p>
            <a:pPr indent="-288421" lvl="0" marL="457200" rtl="0" algn="l">
              <a:spcBef>
                <a:spcPts val="1200"/>
              </a:spcBef>
              <a:spcAft>
                <a:spcPts val="0"/>
              </a:spcAft>
              <a:buClr>
                <a:srgbClr val="000000"/>
              </a:buClr>
              <a:buSzPct val="100000"/>
              <a:buFont typeface="Arial"/>
              <a:buChar char="●"/>
            </a:pPr>
            <a:r>
              <a:rPr lang="en" sz="3768">
                <a:solidFill>
                  <a:srgbClr val="000000"/>
                </a:solidFill>
                <a:latin typeface="Arial"/>
                <a:ea typeface="Arial"/>
                <a:cs typeface="Arial"/>
                <a:sym typeface="Arial"/>
              </a:rPr>
              <a:t>Keyframe Extraction via Fixed Intervals</a:t>
            </a:r>
            <a:endParaRPr sz="3768">
              <a:solidFill>
                <a:srgbClr val="000000"/>
              </a:solidFill>
              <a:latin typeface="Arial"/>
              <a:ea typeface="Arial"/>
              <a:cs typeface="Arial"/>
              <a:sym typeface="Arial"/>
            </a:endParaRPr>
          </a:p>
          <a:p>
            <a:pPr indent="0" lvl="0" marL="0" rtl="0" algn="l">
              <a:spcBef>
                <a:spcPts val="1200"/>
              </a:spcBef>
              <a:spcAft>
                <a:spcPts val="0"/>
              </a:spcAft>
              <a:buNone/>
            </a:pPr>
            <a:r>
              <a:rPr b="1" lang="en" sz="3768">
                <a:solidFill>
                  <a:srgbClr val="000000"/>
                </a:solidFill>
                <a:latin typeface="Arial"/>
                <a:ea typeface="Arial"/>
                <a:cs typeface="Arial"/>
                <a:sym typeface="Arial"/>
              </a:rPr>
              <a:t>Content:</a:t>
            </a:r>
            <a:endParaRPr b="1" sz="3768">
              <a:solidFill>
                <a:srgbClr val="000000"/>
              </a:solidFill>
              <a:latin typeface="Arial"/>
              <a:ea typeface="Arial"/>
              <a:cs typeface="Arial"/>
              <a:sym typeface="Arial"/>
            </a:endParaRPr>
          </a:p>
          <a:p>
            <a:pPr indent="-288421" lvl="0" marL="457200" rtl="0" algn="l">
              <a:spcBef>
                <a:spcPts val="1200"/>
              </a:spcBef>
              <a:spcAft>
                <a:spcPts val="0"/>
              </a:spcAft>
              <a:buClr>
                <a:srgbClr val="000000"/>
              </a:buClr>
              <a:buSzPct val="100000"/>
              <a:buFont typeface="Arial"/>
              <a:buChar char="●"/>
            </a:pPr>
            <a:r>
              <a:rPr b="1" lang="en" sz="3768">
                <a:solidFill>
                  <a:srgbClr val="000000"/>
                </a:solidFill>
                <a:latin typeface="Arial"/>
                <a:ea typeface="Arial"/>
                <a:cs typeface="Arial"/>
                <a:sym typeface="Arial"/>
              </a:rPr>
              <a:t>Objective:</a:t>
            </a:r>
            <a:r>
              <a:rPr lang="en" sz="3768">
                <a:solidFill>
                  <a:srgbClr val="000000"/>
                </a:solidFill>
                <a:latin typeface="Arial"/>
                <a:ea typeface="Arial"/>
                <a:cs typeface="Arial"/>
                <a:sym typeface="Arial"/>
              </a:rPr>
              <a:t> Uniform sampling of keyframes.</a:t>
            </a:r>
            <a:endParaRPr sz="3768">
              <a:solidFill>
                <a:srgbClr val="000000"/>
              </a:solidFill>
              <a:latin typeface="Arial"/>
              <a:ea typeface="Arial"/>
              <a:cs typeface="Arial"/>
              <a:sym typeface="Arial"/>
            </a:endParaRPr>
          </a:p>
          <a:p>
            <a:pPr indent="-288421" lvl="0" marL="457200" rtl="0" algn="l">
              <a:spcBef>
                <a:spcPts val="0"/>
              </a:spcBef>
              <a:spcAft>
                <a:spcPts val="0"/>
              </a:spcAft>
              <a:buClr>
                <a:srgbClr val="000000"/>
              </a:buClr>
              <a:buSzPct val="100000"/>
              <a:buFont typeface="Arial"/>
              <a:buChar char="●"/>
            </a:pPr>
            <a:r>
              <a:rPr b="1" lang="en" sz="3768">
                <a:solidFill>
                  <a:srgbClr val="000000"/>
                </a:solidFill>
                <a:latin typeface="Arial"/>
                <a:ea typeface="Arial"/>
                <a:cs typeface="Arial"/>
                <a:sym typeface="Arial"/>
              </a:rPr>
              <a:t>Process:</a:t>
            </a:r>
            <a:endParaRPr b="1" sz="3768">
              <a:solidFill>
                <a:srgbClr val="000000"/>
              </a:solidFill>
              <a:latin typeface="Arial"/>
              <a:ea typeface="Arial"/>
              <a:cs typeface="Arial"/>
              <a:sym typeface="Arial"/>
            </a:endParaRPr>
          </a:p>
          <a:p>
            <a:pPr indent="-288421" lvl="1" marL="914400" rtl="0" algn="l">
              <a:spcBef>
                <a:spcPts val="0"/>
              </a:spcBef>
              <a:spcAft>
                <a:spcPts val="0"/>
              </a:spcAft>
              <a:buClr>
                <a:srgbClr val="000000"/>
              </a:buClr>
              <a:buSzPct val="100000"/>
              <a:buFont typeface="Arial"/>
              <a:buAutoNum type="arabicPeriod"/>
            </a:pPr>
            <a:r>
              <a:rPr lang="en" sz="3768">
                <a:solidFill>
                  <a:srgbClr val="000000"/>
                </a:solidFill>
                <a:latin typeface="Arial"/>
                <a:ea typeface="Arial"/>
                <a:cs typeface="Arial"/>
                <a:sym typeface="Arial"/>
              </a:rPr>
              <a:t>Calculate frame interval based on scene length.</a:t>
            </a:r>
            <a:endParaRPr sz="3768">
              <a:solidFill>
                <a:srgbClr val="000000"/>
              </a:solidFill>
              <a:latin typeface="Arial"/>
              <a:ea typeface="Arial"/>
              <a:cs typeface="Arial"/>
              <a:sym typeface="Arial"/>
            </a:endParaRPr>
          </a:p>
          <a:p>
            <a:pPr indent="-288421" lvl="1" marL="914400" rtl="0" algn="l">
              <a:spcBef>
                <a:spcPts val="0"/>
              </a:spcBef>
              <a:spcAft>
                <a:spcPts val="0"/>
              </a:spcAft>
              <a:buClr>
                <a:srgbClr val="000000"/>
              </a:buClr>
              <a:buSzPct val="100000"/>
              <a:buFont typeface="Arial"/>
              <a:buAutoNum type="arabicPeriod"/>
            </a:pPr>
            <a:r>
              <a:rPr lang="en" sz="3768">
                <a:solidFill>
                  <a:srgbClr val="000000"/>
                </a:solidFill>
                <a:latin typeface="Arial"/>
                <a:ea typeface="Arial"/>
                <a:cs typeface="Arial"/>
                <a:sym typeface="Arial"/>
              </a:rPr>
              <a:t>Save frames at regular intervals.</a:t>
            </a:r>
            <a:endParaRPr sz="3768">
              <a:solidFill>
                <a:srgbClr val="000000"/>
              </a:solidFill>
              <a:latin typeface="Arial"/>
              <a:ea typeface="Arial"/>
              <a:cs typeface="Arial"/>
              <a:sym typeface="Arial"/>
            </a:endParaRPr>
          </a:p>
          <a:p>
            <a:pPr indent="0" lvl="0" marL="0" rtl="0" algn="l">
              <a:spcBef>
                <a:spcPts val="1200"/>
              </a:spcBef>
              <a:spcAft>
                <a:spcPts val="0"/>
              </a:spcAft>
              <a:buNone/>
            </a:pPr>
            <a:r>
              <a:rPr b="1" lang="en" sz="3768">
                <a:solidFill>
                  <a:srgbClr val="000000"/>
                </a:solidFill>
                <a:latin typeface="Arial"/>
                <a:ea typeface="Arial"/>
                <a:cs typeface="Arial"/>
                <a:sym typeface="Arial"/>
              </a:rPr>
              <a:t>Key Advantage:</a:t>
            </a:r>
            <a:endParaRPr b="1" sz="3768">
              <a:solidFill>
                <a:srgbClr val="000000"/>
              </a:solidFill>
              <a:latin typeface="Arial"/>
              <a:ea typeface="Arial"/>
              <a:cs typeface="Arial"/>
              <a:sym typeface="Arial"/>
            </a:endParaRPr>
          </a:p>
          <a:p>
            <a:pPr indent="-288421" lvl="0" marL="457200" rtl="0" algn="l">
              <a:spcBef>
                <a:spcPts val="1200"/>
              </a:spcBef>
              <a:spcAft>
                <a:spcPts val="0"/>
              </a:spcAft>
              <a:buClr>
                <a:srgbClr val="000000"/>
              </a:buClr>
              <a:buSzPct val="100000"/>
              <a:buFont typeface="Arial"/>
              <a:buChar char="●"/>
            </a:pPr>
            <a:r>
              <a:rPr lang="en" sz="3768">
                <a:solidFill>
                  <a:srgbClr val="000000"/>
                </a:solidFill>
                <a:latin typeface="Arial"/>
                <a:ea typeface="Arial"/>
                <a:cs typeface="Arial"/>
                <a:sym typeface="Arial"/>
              </a:rPr>
              <a:t>Ensures consistent number of keyframes per scene.</a:t>
            </a:r>
            <a:endParaRPr sz="3768">
              <a:solidFill>
                <a:srgbClr val="000000"/>
              </a:solidFill>
              <a:latin typeface="Arial"/>
              <a:ea typeface="Arial"/>
              <a:cs typeface="Arial"/>
              <a:sym typeface="Arial"/>
            </a:endParaRPr>
          </a:p>
          <a:p>
            <a:pPr indent="0" lvl="0" marL="0" rtl="0" algn="l">
              <a:spcBef>
                <a:spcPts val="1200"/>
              </a:spcBef>
              <a:spcAft>
                <a:spcPts val="1200"/>
              </a:spcAft>
              <a:buNone/>
            </a:pPr>
            <a:r>
              <a:t/>
            </a:r>
            <a:endParaRPr sz="2775"/>
          </a:p>
        </p:txBody>
      </p:sp>
      <p:pic>
        <p:nvPicPr>
          <p:cNvPr id="94" name="Google Shape;94;p17"/>
          <p:cNvPicPr preferRelativeResize="0"/>
          <p:nvPr/>
        </p:nvPicPr>
        <p:blipFill>
          <a:blip r:embed="rId3">
            <a:alphaModFix/>
          </a:blip>
          <a:stretch>
            <a:fillRect/>
          </a:stretch>
        </p:blipFill>
        <p:spPr>
          <a:xfrm>
            <a:off x="0" y="1833175"/>
            <a:ext cx="4220375" cy="1176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Compression</a:t>
            </a:r>
            <a:endParaRPr/>
          </a:p>
        </p:txBody>
      </p:sp>
      <p:sp>
        <p:nvSpPr>
          <p:cNvPr id="100" name="Google Shape;100;p18"/>
          <p:cNvSpPr txBox="1"/>
          <p:nvPr>
            <p:ph idx="1" type="body"/>
          </p:nvPr>
        </p:nvSpPr>
        <p:spPr>
          <a:xfrm>
            <a:off x="4991625" y="808125"/>
            <a:ext cx="3819600" cy="3791400"/>
          </a:xfrm>
          <a:prstGeom prst="rect">
            <a:avLst/>
          </a:prstGeom>
        </p:spPr>
        <p:txBody>
          <a:bodyPr anchorCtr="0" anchor="t" bIns="91425" lIns="91425" spcFirstLastPara="1" rIns="91425" wrap="square" tIns="91425">
            <a:normAutofit fontScale="85000" lnSpcReduction="10000"/>
          </a:bodyPr>
          <a:lstStyle/>
          <a:p>
            <a:pPr indent="0" lvl="0" marL="0" rtl="0" algn="l">
              <a:spcBef>
                <a:spcPts val="1200"/>
              </a:spcBef>
              <a:spcAft>
                <a:spcPts val="0"/>
              </a:spcAft>
              <a:buNone/>
            </a:pPr>
            <a:r>
              <a:t/>
            </a:r>
            <a:endParaRPr b="1" sz="1800">
              <a:solidFill>
                <a:srgbClr val="000000"/>
              </a:solidFill>
            </a:endParaRPr>
          </a:p>
          <a:p>
            <a:pPr indent="0" lvl="0" marL="0" rtl="0" algn="l">
              <a:spcBef>
                <a:spcPts val="1200"/>
              </a:spcBef>
              <a:spcAft>
                <a:spcPts val="0"/>
              </a:spcAft>
              <a:buNone/>
            </a:pPr>
            <a:r>
              <a:t/>
            </a:r>
            <a:endParaRPr b="1" sz="1800">
              <a:solidFill>
                <a:srgbClr val="000000"/>
              </a:solidFill>
            </a:endParaRPr>
          </a:p>
          <a:p>
            <a:pPr indent="0" lvl="0" marL="0" rtl="0" algn="l">
              <a:spcBef>
                <a:spcPts val="1200"/>
              </a:spcBef>
              <a:spcAft>
                <a:spcPts val="0"/>
              </a:spcAft>
              <a:buNone/>
            </a:pPr>
            <a:r>
              <a:rPr b="1" lang="en" sz="1600">
                <a:solidFill>
                  <a:srgbClr val="000000"/>
                </a:solidFill>
              </a:rPr>
              <a:t>Temporal compression </a:t>
            </a:r>
            <a:r>
              <a:rPr lang="en" sz="1600">
                <a:solidFill>
                  <a:srgbClr val="000000"/>
                </a:solidFill>
              </a:rPr>
              <a:t>involves extracting key frames to reduce redundancy between frames in a video sequence. </a:t>
            </a:r>
            <a:endParaRPr sz="1600">
              <a:solidFill>
                <a:srgbClr val="000000"/>
              </a:solidFill>
            </a:endParaRPr>
          </a:p>
          <a:p>
            <a:pPr indent="0" lvl="0" marL="0" rtl="0" algn="l">
              <a:spcBef>
                <a:spcPts val="1200"/>
              </a:spcBef>
              <a:spcAft>
                <a:spcPts val="0"/>
              </a:spcAft>
              <a:buNone/>
            </a:pPr>
            <a:r>
              <a:t/>
            </a:r>
            <a:endParaRPr b="1">
              <a:solidFill>
                <a:srgbClr val="000000"/>
              </a:solidFill>
            </a:endParaRPr>
          </a:p>
          <a:p>
            <a:pPr indent="0" lvl="0" marL="0" rtl="0" algn="l">
              <a:spcBef>
                <a:spcPts val="1200"/>
              </a:spcBef>
              <a:spcAft>
                <a:spcPts val="0"/>
              </a:spcAft>
              <a:buNone/>
            </a:pPr>
            <a:r>
              <a:t/>
            </a:r>
            <a:endParaRPr b="1" sz="1600">
              <a:solidFill>
                <a:srgbClr val="000000"/>
              </a:solidFill>
            </a:endParaRPr>
          </a:p>
          <a:p>
            <a:pPr indent="0" lvl="0" marL="0" rtl="0" algn="l">
              <a:spcBef>
                <a:spcPts val="1200"/>
              </a:spcBef>
              <a:spcAft>
                <a:spcPts val="1200"/>
              </a:spcAft>
              <a:buNone/>
            </a:pPr>
            <a:r>
              <a:rPr b="1" lang="en" sz="1600">
                <a:solidFill>
                  <a:srgbClr val="000000"/>
                </a:solidFill>
              </a:rPr>
              <a:t>Spatial compression</a:t>
            </a:r>
            <a:r>
              <a:rPr lang="en" sz="1600">
                <a:solidFill>
                  <a:srgbClr val="000000"/>
                </a:solidFill>
              </a:rPr>
              <a:t> focuses on compressing spatially redundant data within keyframes by applying DCT.</a:t>
            </a:r>
            <a:br>
              <a:rPr lang="en" sz="1600">
                <a:solidFill>
                  <a:srgbClr val="000000"/>
                </a:solidFill>
              </a:rPr>
            </a:br>
            <a:br>
              <a:rPr lang="en" sz="1600">
                <a:solidFill>
                  <a:srgbClr val="000000"/>
                </a:solidFill>
              </a:rPr>
            </a:br>
            <a:r>
              <a:rPr lang="en"/>
              <a:t>DCT Transform Wave</a:t>
            </a:r>
            <a:br>
              <a:rPr lang="en"/>
            </a:br>
            <a:r>
              <a:rPr lang="en" u="sng">
                <a:solidFill>
                  <a:schemeClr val="accent5"/>
                </a:solidFill>
                <a:hlinkClick r:id="rId3">
                  <a:extLst>
                    <a:ext uri="{A12FA001-AC4F-418D-AE19-62706E023703}">
                      <ahyp:hlinkClr val="tx"/>
                    </a:ext>
                  </a:extLst>
                </a:hlinkClick>
              </a:rPr>
              <a:t>https://youtu.be/Q2aEzeMDHMA?si=xAn_9IzrdJ4Kr8Sb</a:t>
            </a:r>
            <a:endParaRPr sz="1600">
              <a:solidFill>
                <a:srgbClr val="000000"/>
              </a:solidFill>
            </a:endParaRPr>
          </a:p>
        </p:txBody>
      </p:sp>
      <p:pic>
        <p:nvPicPr>
          <p:cNvPr id="101" name="Google Shape;101;p18"/>
          <p:cNvPicPr preferRelativeResize="0"/>
          <p:nvPr/>
        </p:nvPicPr>
        <p:blipFill>
          <a:blip r:embed="rId4">
            <a:alphaModFix/>
          </a:blip>
          <a:stretch>
            <a:fillRect/>
          </a:stretch>
        </p:blipFill>
        <p:spPr>
          <a:xfrm>
            <a:off x="155950" y="3865450"/>
            <a:ext cx="1173125" cy="696826"/>
          </a:xfrm>
          <a:prstGeom prst="rect">
            <a:avLst/>
          </a:prstGeom>
          <a:noFill/>
          <a:ln>
            <a:noFill/>
          </a:ln>
        </p:spPr>
      </p:pic>
      <p:grpSp>
        <p:nvGrpSpPr>
          <p:cNvPr id="102" name="Google Shape;102;p18"/>
          <p:cNvGrpSpPr/>
          <p:nvPr/>
        </p:nvGrpSpPr>
        <p:grpSpPr>
          <a:xfrm>
            <a:off x="1626775" y="1286400"/>
            <a:ext cx="1803476" cy="1341500"/>
            <a:chOff x="5842650" y="1382650"/>
            <a:chExt cx="1803476" cy="1341500"/>
          </a:xfrm>
        </p:grpSpPr>
        <p:pic>
          <p:nvPicPr>
            <p:cNvPr id="103" name="Google Shape;103;p18"/>
            <p:cNvPicPr preferRelativeResize="0"/>
            <p:nvPr/>
          </p:nvPicPr>
          <p:blipFill>
            <a:blip r:embed="rId5">
              <a:alphaModFix/>
            </a:blip>
            <a:stretch>
              <a:fillRect/>
            </a:stretch>
          </p:blipFill>
          <p:spPr>
            <a:xfrm>
              <a:off x="5842650" y="1382650"/>
              <a:ext cx="1422476" cy="1036700"/>
            </a:xfrm>
            <a:prstGeom prst="rect">
              <a:avLst/>
            </a:prstGeom>
            <a:noFill/>
            <a:ln>
              <a:noFill/>
            </a:ln>
          </p:spPr>
        </p:pic>
        <p:pic>
          <p:nvPicPr>
            <p:cNvPr id="104" name="Google Shape;104;p18"/>
            <p:cNvPicPr preferRelativeResize="0"/>
            <p:nvPr/>
          </p:nvPicPr>
          <p:blipFill>
            <a:blip r:embed="rId5">
              <a:alphaModFix/>
            </a:blip>
            <a:stretch>
              <a:fillRect/>
            </a:stretch>
          </p:blipFill>
          <p:spPr>
            <a:xfrm>
              <a:off x="5995050" y="1535050"/>
              <a:ext cx="1422476" cy="1036700"/>
            </a:xfrm>
            <a:prstGeom prst="rect">
              <a:avLst/>
            </a:prstGeom>
            <a:noFill/>
            <a:ln>
              <a:noFill/>
            </a:ln>
          </p:spPr>
        </p:pic>
        <p:pic>
          <p:nvPicPr>
            <p:cNvPr id="105" name="Google Shape;105;p18"/>
            <p:cNvPicPr preferRelativeResize="0"/>
            <p:nvPr/>
          </p:nvPicPr>
          <p:blipFill>
            <a:blip r:embed="rId5">
              <a:alphaModFix/>
            </a:blip>
            <a:stretch>
              <a:fillRect/>
            </a:stretch>
          </p:blipFill>
          <p:spPr>
            <a:xfrm>
              <a:off x="6223650" y="1687450"/>
              <a:ext cx="1422476" cy="1036700"/>
            </a:xfrm>
            <a:prstGeom prst="rect">
              <a:avLst/>
            </a:prstGeom>
            <a:noFill/>
            <a:ln>
              <a:noFill/>
            </a:ln>
          </p:spPr>
        </p:pic>
      </p:grpSp>
      <p:pic>
        <p:nvPicPr>
          <p:cNvPr id="106" name="Google Shape;106;p18"/>
          <p:cNvPicPr preferRelativeResize="0"/>
          <p:nvPr/>
        </p:nvPicPr>
        <p:blipFill>
          <a:blip r:embed="rId4">
            <a:alphaModFix/>
          </a:blip>
          <a:stretch>
            <a:fillRect/>
          </a:stretch>
        </p:blipFill>
        <p:spPr>
          <a:xfrm>
            <a:off x="3039300" y="3902700"/>
            <a:ext cx="1221749" cy="696826"/>
          </a:xfrm>
          <a:prstGeom prst="rect">
            <a:avLst/>
          </a:prstGeom>
          <a:noFill/>
          <a:ln>
            <a:noFill/>
          </a:ln>
        </p:spPr>
      </p:pic>
      <p:sp>
        <p:nvSpPr>
          <p:cNvPr id="107" name="Google Shape;107;p18"/>
          <p:cNvSpPr txBox="1"/>
          <p:nvPr/>
        </p:nvSpPr>
        <p:spPr>
          <a:xfrm flipH="1">
            <a:off x="1592875" y="3288050"/>
            <a:ext cx="1144200" cy="2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Roboto"/>
                <a:ea typeface="Roboto"/>
                <a:cs typeface="Roboto"/>
                <a:sym typeface="Roboto"/>
              </a:rPr>
              <a:t>Compressed</a:t>
            </a:r>
            <a:endParaRPr sz="1300">
              <a:solidFill>
                <a:schemeClr val="lt1"/>
              </a:solidFill>
              <a:latin typeface="Roboto"/>
              <a:ea typeface="Roboto"/>
              <a:cs typeface="Roboto"/>
              <a:sym typeface="Roboto"/>
            </a:endParaRPr>
          </a:p>
        </p:txBody>
      </p:sp>
      <p:sp>
        <p:nvSpPr>
          <p:cNvPr id="108" name="Google Shape;108;p18"/>
          <p:cNvSpPr txBox="1"/>
          <p:nvPr/>
        </p:nvSpPr>
        <p:spPr>
          <a:xfrm>
            <a:off x="145075" y="3536750"/>
            <a:ext cx="1144200" cy="21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Roboto"/>
                <a:ea typeface="Roboto"/>
                <a:cs typeface="Roboto"/>
                <a:sym typeface="Roboto"/>
              </a:rPr>
              <a:t>Orginal</a:t>
            </a:r>
            <a:endParaRPr sz="1300">
              <a:solidFill>
                <a:schemeClr val="lt1"/>
              </a:solidFill>
              <a:latin typeface="Roboto"/>
              <a:ea typeface="Roboto"/>
              <a:cs typeface="Roboto"/>
              <a:sym typeface="Roboto"/>
            </a:endParaRPr>
          </a:p>
        </p:txBody>
      </p:sp>
      <p:sp>
        <p:nvSpPr>
          <p:cNvPr id="109" name="Google Shape;109;p18"/>
          <p:cNvSpPr txBox="1"/>
          <p:nvPr/>
        </p:nvSpPr>
        <p:spPr>
          <a:xfrm>
            <a:off x="2912550" y="3612950"/>
            <a:ext cx="1348500" cy="21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Roboto"/>
                <a:ea typeface="Roboto"/>
                <a:cs typeface="Roboto"/>
                <a:sym typeface="Roboto"/>
              </a:rPr>
              <a:t>De</a:t>
            </a:r>
            <a:r>
              <a:rPr lang="en" sz="1300">
                <a:solidFill>
                  <a:schemeClr val="lt1"/>
                </a:solidFill>
                <a:latin typeface="Roboto"/>
                <a:ea typeface="Roboto"/>
                <a:cs typeface="Roboto"/>
                <a:sym typeface="Roboto"/>
              </a:rPr>
              <a:t>Compressed</a:t>
            </a:r>
            <a:endParaRPr sz="1300">
              <a:solidFill>
                <a:schemeClr val="lt1"/>
              </a:solidFill>
              <a:latin typeface="Roboto"/>
              <a:ea typeface="Roboto"/>
              <a:cs typeface="Roboto"/>
              <a:sym typeface="Roboto"/>
            </a:endParaRPr>
          </a:p>
        </p:txBody>
      </p:sp>
      <p:pic>
        <p:nvPicPr>
          <p:cNvPr descr="File:DCT-8x8.png - Wikipedia" id="110" name="Google Shape;110;p18"/>
          <p:cNvPicPr preferRelativeResize="0"/>
          <p:nvPr/>
        </p:nvPicPr>
        <p:blipFill>
          <a:blip r:embed="rId6">
            <a:alphaModFix/>
          </a:blip>
          <a:stretch>
            <a:fillRect/>
          </a:stretch>
        </p:blipFill>
        <p:spPr>
          <a:xfrm>
            <a:off x="1522088" y="3838975"/>
            <a:ext cx="1285775" cy="75423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9"/>
          <p:cNvSpPr txBox="1"/>
          <p:nvPr>
            <p:ph type="title"/>
          </p:nvPr>
        </p:nvSpPr>
        <p:spPr>
          <a:xfrm>
            <a:off x="300850" y="500925"/>
            <a:ext cx="2572200" cy="59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Motion Vector</a:t>
            </a:r>
            <a:br>
              <a:rPr lang="en"/>
            </a:br>
            <a:r>
              <a:rPr lang="en" sz="1688"/>
              <a:t>(Optical flow)</a:t>
            </a:r>
            <a:endParaRPr sz="1688"/>
          </a:p>
        </p:txBody>
      </p:sp>
      <p:sp>
        <p:nvSpPr>
          <p:cNvPr id="116" name="Google Shape;116;p19"/>
          <p:cNvSpPr txBox="1"/>
          <p:nvPr>
            <p:ph idx="1" type="body"/>
          </p:nvPr>
        </p:nvSpPr>
        <p:spPr>
          <a:xfrm>
            <a:off x="4644675" y="500925"/>
            <a:ext cx="4166400" cy="40986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None/>
            </a:pPr>
            <a:r>
              <a:rPr lang="en">
                <a:solidFill>
                  <a:srgbClr val="000000"/>
                </a:solidFill>
                <a:latin typeface="Times New Roman"/>
                <a:ea typeface="Times New Roman"/>
                <a:cs typeface="Times New Roman"/>
                <a:sym typeface="Times New Roman"/>
              </a:rPr>
              <a:t>Optical flow computes motion vectors for every pixel in the frame, estimating how the intensity of pixels moves between frames.</a:t>
            </a:r>
            <a:endParaRPr>
              <a:solidFill>
                <a:srgbClr val="000000"/>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a:solidFill>
                  <a:srgbClr val="000000"/>
                </a:solidFill>
                <a:latin typeface="Times New Roman"/>
                <a:ea typeface="Times New Roman"/>
                <a:cs typeface="Times New Roman"/>
                <a:sym typeface="Times New Roman"/>
              </a:rPr>
              <a:t>interpolation techniques are applied to generate intermediate frames between keyframes, providing smooth transitions and reducing the need for storing every frame in the video.</a:t>
            </a:r>
            <a:endParaRPr sz="1600"/>
          </a:p>
          <a:p>
            <a:pPr indent="0" lvl="0" marL="0" rtl="0" algn="l">
              <a:spcBef>
                <a:spcPts val="1200"/>
              </a:spcBef>
              <a:spcAft>
                <a:spcPts val="0"/>
              </a:spcAft>
              <a:buNone/>
            </a:pPr>
            <a:r>
              <a:t/>
            </a:r>
            <a:endParaRPr>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rPr lang="en">
                <a:solidFill>
                  <a:srgbClr val="000000"/>
                </a:solidFill>
                <a:latin typeface="Times New Roman"/>
                <a:ea typeface="Times New Roman"/>
                <a:cs typeface="Times New Roman"/>
                <a:sym typeface="Times New Roman"/>
              </a:rPr>
              <a:t>Challenges - we need to provide correct frame rate so that the </a:t>
            </a:r>
            <a:r>
              <a:rPr lang="en">
                <a:solidFill>
                  <a:srgbClr val="000000"/>
                </a:solidFill>
                <a:latin typeface="Times New Roman"/>
                <a:ea typeface="Times New Roman"/>
                <a:cs typeface="Times New Roman"/>
                <a:sym typeface="Times New Roman"/>
              </a:rPr>
              <a:t>video</a:t>
            </a:r>
            <a:r>
              <a:rPr lang="en">
                <a:solidFill>
                  <a:srgbClr val="000000"/>
                </a:solidFill>
                <a:latin typeface="Times New Roman"/>
                <a:ea typeface="Times New Roman"/>
                <a:cs typeface="Times New Roman"/>
                <a:sym typeface="Times New Roman"/>
              </a:rPr>
              <a:t> runs without any disturbances</a:t>
            </a:r>
            <a:br>
              <a:rPr lang="en">
                <a:solidFill>
                  <a:srgbClr val="000000"/>
                </a:solidFill>
                <a:latin typeface="Times New Roman"/>
                <a:ea typeface="Times New Roman"/>
                <a:cs typeface="Times New Roman"/>
                <a:sym typeface="Times New Roman"/>
              </a:rPr>
            </a:br>
            <a:br>
              <a:rPr lang="en">
                <a:solidFill>
                  <a:srgbClr val="000000"/>
                </a:solidFill>
                <a:latin typeface="Times New Roman"/>
                <a:ea typeface="Times New Roman"/>
                <a:cs typeface="Times New Roman"/>
                <a:sym typeface="Times New Roman"/>
              </a:rPr>
            </a:br>
            <a:endParaRPr sz="1600"/>
          </a:p>
        </p:txBody>
      </p:sp>
      <p:sp>
        <p:nvSpPr>
          <p:cNvPr id="117" name="Google Shape;117;p19"/>
          <p:cNvSpPr txBox="1"/>
          <p:nvPr/>
        </p:nvSpPr>
        <p:spPr>
          <a:xfrm>
            <a:off x="241425" y="1980750"/>
            <a:ext cx="3088200" cy="59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chemeClr val="lt1"/>
                </a:solidFill>
                <a:latin typeface="Merriweather"/>
                <a:ea typeface="Merriweather"/>
                <a:cs typeface="Merriweather"/>
                <a:sym typeface="Merriweather"/>
              </a:rPr>
              <a:t>InterPolation</a:t>
            </a:r>
            <a:endParaRPr sz="1300">
              <a:solidFill>
                <a:schemeClr val="dk2"/>
              </a:solidFill>
              <a:latin typeface="Roboto"/>
              <a:ea typeface="Roboto"/>
              <a:cs typeface="Roboto"/>
              <a:sym typeface="Roboto"/>
            </a:endParaRPr>
          </a:p>
        </p:txBody>
      </p:sp>
      <p:pic>
        <p:nvPicPr>
          <p:cNvPr id="118" name="Google Shape;118;p19"/>
          <p:cNvPicPr preferRelativeResize="0"/>
          <p:nvPr/>
        </p:nvPicPr>
        <p:blipFill>
          <a:blip r:embed="rId3">
            <a:alphaModFix/>
          </a:blip>
          <a:stretch>
            <a:fillRect/>
          </a:stretch>
        </p:blipFill>
        <p:spPr>
          <a:xfrm>
            <a:off x="355225" y="2938125"/>
            <a:ext cx="3181075" cy="1973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0"/>
          <p:cNvSpPr txBox="1"/>
          <p:nvPr/>
        </p:nvSpPr>
        <p:spPr>
          <a:xfrm>
            <a:off x="240476" y="354225"/>
            <a:ext cx="3651000" cy="573000"/>
          </a:xfrm>
          <a:prstGeom prst="rect">
            <a:avLst/>
          </a:prstGeom>
          <a:solidFill>
            <a:srgbClr val="0944A1"/>
          </a:solid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800">
                <a:solidFill>
                  <a:srgbClr val="FFFFFF"/>
                </a:solidFill>
                <a:latin typeface="Times New Roman"/>
                <a:ea typeface="Times New Roman"/>
                <a:cs typeface="Times New Roman"/>
                <a:sym typeface="Times New Roman"/>
              </a:rPr>
              <a:t>Flow Chart</a:t>
            </a:r>
            <a:endParaRPr sz="2800">
              <a:solidFill>
                <a:srgbClr val="FFFFFF"/>
              </a:solidFill>
              <a:latin typeface="Times New Roman"/>
              <a:ea typeface="Times New Roman"/>
              <a:cs typeface="Times New Roman"/>
              <a:sym typeface="Times New Roman"/>
            </a:endParaRPr>
          </a:p>
        </p:txBody>
      </p:sp>
      <p:grpSp>
        <p:nvGrpSpPr>
          <p:cNvPr id="124" name="Google Shape;124;p20"/>
          <p:cNvGrpSpPr/>
          <p:nvPr/>
        </p:nvGrpSpPr>
        <p:grpSpPr>
          <a:xfrm>
            <a:off x="4983636" y="173843"/>
            <a:ext cx="1454328" cy="386914"/>
            <a:chOff x="1288798" y="1001149"/>
            <a:chExt cx="1454328" cy="386914"/>
          </a:xfrm>
        </p:grpSpPr>
        <p:sp>
          <p:nvSpPr>
            <p:cNvPr id="125" name="Google Shape;125;p20"/>
            <p:cNvSpPr/>
            <p:nvPr/>
          </p:nvSpPr>
          <p:spPr>
            <a:xfrm>
              <a:off x="1288798" y="1001149"/>
              <a:ext cx="1454328" cy="383940"/>
            </a:xfrm>
            <a:prstGeom prst="flowChartTerminator">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0"/>
            <p:cNvSpPr txBox="1"/>
            <p:nvPr/>
          </p:nvSpPr>
          <p:spPr>
            <a:xfrm>
              <a:off x="1494456" y="1034063"/>
              <a:ext cx="1058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Times New Roman"/>
                  <a:ea typeface="Times New Roman"/>
                  <a:cs typeface="Times New Roman"/>
                  <a:sym typeface="Times New Roman"/>
                </a:rPr>
                <a:t>Start</a:t>
              </a:r>
              <a:endParaRPr sz="1100">
                <a:latin typeface="Times New Roman"/>
                <a:ea typeface="Times New Roman"/>
                <a:cs typeface="Times New Roman"/>
                <a:sym typeface="Times New Roman"/>
              </a:endParaRPr>
            </a:p>
          </p:txBody>
        </p:sp>
      </p:grpSp>
      <p:sp>
        <p:nvSpPr>
          <p:cNvPr id="127" name="Google Shape;127;p20"/>
          <p:cNvSpPr/>
          <p:nvPr/>
        </p:nvSpPr>
        <p:spPr>
          <a:xfrm>
            <a:off x="5201902" y="1204574"/>
            <a:ext cx="998671" cy="688187"/>
          </a:xfrm>
          <a:prstGeom prst="flowChartDecision">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txBox="1"/>
          <p:nvPr/>
        </p:nvSpPr>
        <p:spPr>
          <a:xfrm>
            <a:off x="5037895" y="1275813"/>
            <a:ext cx="13458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Times New Roman"/>
                <a:ea typeface="Times New Roman"/>
                <a:cs typeface="Times New Roman"/>
                <a:sym typeface="Times New Roman"/>
              </a:rPr>
              <a:t>KeyFrame</a:t>
            </a:r>
            <a:endParaRPr sz="1100">
              <a:latin typeface="Times New Roman"/>
              <a:ea typeface="Times New Roman"/>
              <a:cs typeface="Times New Roman"/>
              <a:sym typeface="Times New Roman"/>
            </a:endParaRPr>
          </a:p>
          <a:p>
            <a:pPr indent="0" lvl="0" marL="0" rtl="0" algn="ctr">
              <a:spcBef>
                <a:spcPts val="0"/>
              </a:spcBef>
              <a:spcAft>
                <a:spcPts val="0"/>
              </a:spcAft>
              <a:buNone/>
            </a:pPr>
            <a:r>
              <a:rPr lang="en" sz="1100">
                <a:latin typeface="Times New Roman"/>
                <a:ea typeface="Times New Roman"/>
                <a:cs typeface="Times New Roman"/>
                <a:sym typeface="Times New Roman"/>
              </a:rPr>
              <a:t> Detected</a:t>
            </a:r>
            <a:endParaRPr sz="1100">
              <a:latin typeface="Times New Roman"/>
              <a:ea typeface="Times New Roman"/>
              <a:cs typeface="Times New Roman"/>
              <a:sym typeface="Times New Roman"/>
            </a:endParaRPr>
          </a:p>
          <a:p>
            <a:pPr indent="0" lvl="0" marL="0" rtl="0" algn="ctr">
              <a:spcBef>
                <a:spcPts val="0"/>
              </a:spcBef>
              <a:spcAft>
                <a:spcPts val="0"/>
              </a:spcAft>
              <a:buNone/>
            </a:pPr>
            <a:r>
              <a:t/>
            </a:r>
            <a:endParaRPr sz="1100">
              <a:latin typeface="Times New Roman"/>
              <a:ea typeface="Times New Roman"/>
              <a:cs typeface="Times New Roman"/>
              <a:sym typeface="Times New Roman"/>
            </a:endParaRPr>
          </a:p>
        </p:txBody>
      </p:sp>
      <p:sp>
        <p:nvSpPr>
          <p:cNvPr id="129" name="Google Shape;129;p20"/>
          <p:cNvSpPr/>
          <p:nvPr/>
        </p:nvSpPr>
        <p:spPr>
          <a:xfrm>
            <a:off x="5006061" y="4037880"/>
            <a:ext cx="1454328" cy="383940"/>
          </a:xfrm>
          <a:prstGeom prst="flowChartTerminator">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0" name="Google Shape;130;p20"/>
          <p:cNvCxnSpPr>
            <a:stCxn id="125" idx="2"/>
            <a:endCxn id="131" idx="1"/>
          </p:cNvCxnSpPr>
          <p:nvPr/>
        </p:nvCxnSpPr>
        <p:spPr>
          <a:xfrm flipH="1">
            <a:off x="5701200" y="557783"/>
            <a:ext cx="9600" cy="165900"/>
          </a:xfrm>
          <a:prstGeom prst="straightConnector1">
            <a:avLst/>
          </a:prstGeom>
          <a:noFill/>
          <a:ln cap="flat" cmpd="sng" w="9525">
            <a:solidFill>
              <a:srgbClr val="595959"/>
            </a:solidFill>
            <a:prstDash val="solid"/>
            <a:round/>
            <a:headEnd len="med" w="med" type="none"/>
            <a:tailEnd len="med" w="med" type="triangle"/>
          </a:ln>
        </p:spPr>
      </p:cxnSp>
      <p:cxnSp>
        <p:nvCxnSpPr>
          <p:cNvPr id="132" name="Google Shape;132;p20"/>
          <p:cNvCxnSpPr>
            <a:stCxn id="127" idx="2"/>
            <a:endCxn id="133" idx="0"/>
          </p:cNvCxnSpPr>
          <p:nvPr/>
        </p:nvCxnSpPr>
        <p:spPr>
          <a:xfrm flipH="1" rot="-5400000">
            <a:off x="5621437" y="1972561"/>
            <a:ext cx="167100" cy="7500"/>
          </a:xfrm>
          <a:prstGeom prst="bentConnector3">
            <a:avLst>
              <a:gd fmla="val 50040" name="adj1"/>
            </a:avLst>
          </a:prstGeom>
          <a:noFill/>
          <a:ln cap="flat" cmpd="sng" w="9525">
            <a:solidFill>
              <a:srgbClr val="595959"/>
            </a:solidFill>
            <a:prstDash val="solid"/>
            <a:round/>
            <a:headEnd len="med" w="med" type="none"/>
            <a:tailEnd len="med" w="med" type="triangle"/>
          </a:ln>
        </p:spPr>
      </p:cxnSp>
      <p:grpSp>
        <p:nvGrpSpPr>
          <p:cNvPr id="134" name="Google Shape;134;p20"/>
          <p:cNvGrpSpPr/>
          <p:nvPr/>
        </p:nvGrpSpPr>
        <p:grpSpPr>
          <a:xfrm>
            <a:off x="4620141" y="2039663"/>
            <a:ext cx="2177100" cy="362333"/>
            <a:chOff x="4702641" y="3235875"/>
            <a:chExt cx="2177100" cy="362333"/>
          </a:xfrm>
        </p:grpSpPr>
        <p:sp>
          <p:nvSpPr>
            <p:cNvPr id="133" name="Google Shape;133;p20"/>
            <p:cNvSpPr/>
            <p:nvPr/>
          </p:nvSpPr>
          <p:spPr>
            <a:xfrm>
              <a:off x="4702641" y="3256208"/>
              <a:ext cx="2177100" cy="3420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txBox="1"/>
            <p:nvPr/>
          </p:nvSpPr>
          <p:spPr>
            <a:xfrm>
              <a:off x="4738887" y="3235875"/>
              <a:ext cx="20748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Times New Roman"/>
                  <a:ea typeface="Times New Roman"/>
                  <a:cs typeface="Times New Roman"/>
                  <a:sym typeface="Times New Roman"/>
                </a:rPr>
                <a:t>DCT &amp; IDCT</a:t>
              </a:r>
              <a:endParaRPr sz="1100"/>
            </a:p>
          </p:txBody>
        </p:sp>
      </p:grpSp>
      <p:cxnSp>
        <p:nvCxnSpPr>
          <p:cNvPr id="136" name="Google Shape;136;p20"/>
          <p:cNvCxnSpPr>
            <a:stCxn id="135" idx="2"/>
            <a:endCxn id="137" idx="0"/>
          </p:cNvCxnSpPr>
          <p:nvPr/>
        </p:nvCxnSpPr>
        <p:spPr>
          <a:xfrm>
            <a:off x="5693787" y="2393663"/>
            <a:ext cx="20700" cy="285300"/>
          </a:xfrm>
          <a:prstGeom prst="straightConnector1">
            <a:avLst/>
          </a:prstGeom>
          <a:noFill/>
          <a:ln cap="flat" cmpd="sng" w="9525">
            <a:solidFill>
              <a:schemeClr val="dk2"/>
            </a:solidFill>
            <a:prstDash val="solid"/>
            <a:round/>
            <a:headEnd len="med" w="med" type="none"/>
            <a:tailEnd len="med" w="med" type="triangle"/>
          </a:ln>
        </p:spPr>
      </p:cxnSp>
      <p:grpSp>
        <p:nvGrpSpPr>
          <p:cNvPr id="138" name="Google Shape;138;p20"/>
          <p:cNvGrpSpPr/>
          <p:nvPr/>
        </p:nvGrpSpPr>
        <p:grpSpPr>
          <a:xfrm>
            <a:off x="4640691" y="2679025"/>
            <a:ext cx="2177100" cy="362333"/>
            <a:chOff x="4702641" y="3235875"/>
            <a:chExt cx="2177100" cy="362333"/>
          </a:xfrm>
        </p:grpSpPr>
        <p:sp>
          <p:nvSpPr>
            <p:cNvPr id="139" name="Google Shape;139;p20"/>
            <p:cNvSpPr/>
            <p:nvPr/>
          </p:nvSpPr>
          <p:spPr>
            <a:xfrm>
              <a:off x="4702641" y="3256208"/>
              <a:ext cx="2177100" cy="3420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0"/>
            <p:cNvSpPr txBox="1"/>
            <p:nvPr/>
          </p:nvSpPr>
          <p:spPr>
            <a:xfrm>
              <a:off x="4738887" y="3235875"/>
              <a:ext cx="20748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Times New Roman"/>
                  <a:ea typeface="Times New Roman"/>
                  <a:cs typeface="Times New Roman"/>
                  <a:sym typeface="Times New Roman"/>
                </a:rPr>
                <a:t>Reconstruct frames</a:t>
              </a:r>
              <a:endParaRPr sz="1100"/>
            </a:p>
          </p:txBody>
        </p:sp>
      </p:grpSp>
      <p:cxnSp>
        <p:nvCxnSpPr>
          <p:cNvPr id="140" name="Google Shape;140;p20"/>
          <p:cNvCxnSpPr>
            <a:stCxn id="137" idx="2"/>
            <a:endCxn id="141" idx="0"/>
          </p:cNvCxnSpPr>
          <p:nvPr/>
        </p:nvCxnSpPr>
        <p:spPr>
          <a:xfrm>
            <a:off x="5714337" y="3033025"/>
            <a:ext cx="25800" cy="402600"/>
          </a:xfrm>
          <a:prstGeom prst="straightConnector1">
            <a:avLst/>
          </a:prstGeom>
          <a:noFill/>
          <a:ln cap="flat" cmpd="sng" w="9525">
            <a:solidFill>
              <a:schemeClr val="dk2"/>
            </a:solidFill>
            <a:prstDash val="solid"/>
            <a:round/>
            <a:headEnd len="med" w="med" type="none"/>
            <a:tailEnd len="med" w="med" type="triangle"/>
          </a:ln>
        </p:spPr>
      </p:cxnSp>
      <p:cxnSp>
        <p:nvCxnSpPr>
          <p:cNvPr id="142" name="Google Shape;142;p20"/>
          <p:cNvCxnSpPr>
            <a:stCxn id="141" idx="2"/>
            <a:endCxn id="129" idx="0"/>
          </p:cNvCxnSpPr>
          <p:nvPr/>
        </p:nvCxnSpPr>
        <p:spPr>
          <a:xfrm flipH="1">
            <a:off x="5733225" y="3777780"/>
            <a:ext cx="6900" cy="260100"/>
          </a:xfrm>
          <a:prstGeom prst="straightConnector1">
            <a:avLst/>
          </a:prstGeom>
          <a:noFill/>
          <a:ln cap="flat" cmpd="sng" w="9525">
            <a:solidFill>
              <a:schemeClr val="dk2"/>
            </a:solidFill>
            <a:prstDash val="solid"/>
            <a:round/>
            <a:headEnd len="med" w="med" type="none"/>
            <a:tailEnd len="med" w="med" type="triangle"/>
          </a:ln>
        </p:spPr>
      </p:cxnSp>
      <p:sp>
        <p:nvSpPr>
          <p:cNvPr id="143" name="Google Shape;143;p20"/>
          <p:cNvSpPr txBox="1"/>
          <p:nvPr/>
        </p:nvSpPr>
        <p:spPr>
          <a:xfrm>
            <a:off x="5009625" y="3494163"/>
            <a:ext cx="1454400" cy="2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latin typeface="Roboto"/>
                <a:ea typeface="Roboto"/>
                <a:cs typeface="Roboto"/>
                <a:sym typeface="Roboto"/>
              </a:rPr>
              <a:t>Recombined video</a:t>
            </a:r>
            <a:endParaRPr sz="1100">
              <a:solidFill>
                <a:schemeClr val="lt1"/>
              </a:solidFill>
              <a:latin typeface="Roboto"/>
              <a:ea typeface="Roboto"/>
              <a:cs typeface="Roboto"/>
              <a:sym typeface="Roboto"/>
            </a:endParaRPr>
          </a:p>
        </p:txBody>
      </p:sp>
      <p:sp>
        <p:nvSpPr>
          <p:cNvPr id="131" name="Google Shape;131;p20"/>
          <p:cNvSpPr/>
          <p:nvPr/>
        </p:nvSpPr>
        <p:spPr>
          <a:xfrm>
            <a:off x="4711400" y="723750"/>
            <a:ext cx="1979675" cy="333900"/>
          </a:xfrm>
          <a:prstGeom prst="flowChartInputOutpu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44" name="Google Shape;144;p20"/>
          <p:cNvSpPr txBox="1"/>
          <p:nvPr/>
        </p:nvSpPr>
        <p:spPr>
          <a:xfrm>
            <a:off x="5095238" y="734663"/>
            <a:ext cx="1212000" cy="1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latin typeface="Roboto"/>
                <a:ea typeface="Roboto"/>
                <a:cs typeface="Roboto"/>
                <a:sym typeface="Roboto"/>
              </a:rPr>
              <a:t>Original</a:t>
            </a:r>
            <a:r>
              <a:rPr lang="en" sz="1100">
                <a:solidFill>
                  <a:schemeClr val="lt1"/>
                </a:solidFill>
                <a:latin typeface="Roboto"/>
                <a:ea typeface="Roboto"/>
                <a:cs typeface="Roboto"/>
                <a:sym typeface="Roboto"/>
              </a:rPr>
              <a:t> video</a:t>
            </a:r>
            <a:endParaRPr sz="1100">
              <a:solidFill>
                <a:schemeClr val="lt1"/>
              </a:solidFill>
              <a:latin typeface="Roboto"/>
              <a:ea typeface="Roboto"/>
              <a:cs typeface="Roboto"/>
              <a:sym typeface="Roboto"/>
            </a:endParaRPr>
          </a:p>
        </p:txBody>
      </p:sp>
      <p:sp>
        <p:nvSpPr>
          <p:cNvPr id="145" name="Google Shape;145;p20"/>
          <p:cNvSpPr/>
          <p:nvPr/>
        </p:nvSpPr>
        <p:spPr>
          <a:xfrm>
            <a:off x="4718863" y="3447025"/>
            <a:ext cx="1979675" cy="333900"/>
          </a:xfrm>
          <a:prstGeom prst="flowChartInputOutpu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latin typeface="Roboto"/>
                <a:ea typeface="Roboto"/>
                <a:cs typeface="Roboto"/>
                <a:sym typeface="Roboto"/>
              </a:rPr>
              <a:t>Recombined video</a:t>
            </a:r>
            <a:endParaRPr sz="1100">
              <a:solidFill>
                <a:schemeClr val="lt1"/>
              </a:solidFill>
              <a:latin typeface="Roboto"/>
              <a:ea typeface="Roboto"/>
              <a:cs typeface="Roboto"/>
              <a:sym typeface="Roboto"/>
            </a:endParaRPr>
          </a:p>
        </p:txBody>
      </p:sp>
      <p:cxnSp>
        <p:nvCxnSpPr>
          <p:cNvPr id="146" name="Google Shape;146;p20"/>
          <p:cNvCxnSpPr>
            <a:stCxn id="131" idx="4"/>
            <a:endCxn id="127" idx="0"/>
          </p:cNvCxnSpPr>
          <p:nvPr/>
        </p:nvCxnSpPr>
        <p:spPr>
          <a:xfrm>
            <a:off x="5701238" y="1057650"/>
            <a:ext cx="0" cy="147000"/>
          </a:xfrm>
          <a:prstGeom prst="straightConnector1">
            <a:avLst/>
          </a:prstGeom>
          <a:noFill/>
          <a:ln cap="flat" cmpd="sng" w="9525">
            <a:solidFill>
              <a:schemeClr val="dk2"/>
            </a:solidFill>
            <a:prstDash val="solid"/>
            <a:round/>
            <a:headEnd len="med" w="med" type="none"/>
            <a:tailEnd len="med" w="med" type="triangle"/>
          </a:ln>
        </p:spPr>
      </p:cxnSp>
      <p:sp>
        <p:nvSpPr>
          <p:cNvPr id="147" name="Google Shape;147;p20"/>
          <p:cNvSpPr txBox="1"/>
          <p:nvPr/>
        </p:nvSpPr>
        <p:spPr>
          <a:xfrm>
            <a:off x="5189294" y="4092957"/>
            <a:ext cx="1058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Times New Roman"/>
                <a:ea typeface="Times New Roman"/>
                <a:cs typeface="Times New Roman"/>
                <a:sym typeface="Times New Roman"/>
              </a:rPr>
              <a:t>Start</a:t>
            </a:r>
            <a:endParaRPr sz="11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