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8288000" cy="10287000"/>
  <p:notesSz cx="6858000" cy="9144000"/>
  <p:embeddedFontLst>
    <p:embeddedFont>
      <p:font typeface="Canva Sans" panose="020B0604020202020204" charset="0"/>
      <p:regular r:id="rId33"/>
    </p:embeddedFont>
    <p:embeddedFont>
      <p:font typeface="Canva Sans Bold" panose="020B0604020202020204" charset="0"/>
      <p:regular r:id="rId34"/>
    </p:embeddedFont>
    <p:embeddedFont>
      <p:font typeface="Garamond" panose="02020404030301010803" pitchFamily="18" charset="0"/>
      <p:regular r:id="rId35"/>
      <p:bold r:id="rId36"/>
      <p:italic r:id="rId37"/>
    </p:embeddedFont>
    <p:embeddedFont>
      <p:font typeface="Open Sans" panose="020B0606030504020204" pitchFamily="34" charset="0"/>
      <p:regular r:id="rId38"/>
    </p:embeddedFont>
    <p:embeddedFont>
      <p:font typeface="Open Sans Bold" panose="020B0604020202020204" charset="0"/>
      <p:regular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a:xfrm>
            <a:off x="4038596" y="7556495"/>
            <a:ext cx="7821953" cy="419100"/>
          </a:xfrm>
        </p:spPr>
        <p:txBody>
          <a:bodyPr/>
          <a:lstStyle/>
          <a:p>
            <a:endParaRPr lang="en-US"/>
          </a:p>
        </p:txBody>
      </p:sp>
      <p:sp>
        <p:nvSpPr>
          <p:cNvPr id="6" name="Slide Number Placeholder 5"/>
          <p:cNvSpPr>
            <a:spLocks noGrp="1"/>
          </p:cNvSpPr>
          <p:nvPr>
            <p:ph type="sldNum" sz="quarter" idx="12"/>
          </p:nvPr>
        </p:nvSpPr>
        <p:spPr>
          <a:xfrm>
            <a:off x="13435351" y="7556495"/>
            <a:ext cx="826751" cy="419100"/>
          </a:xfrm>
        </p:spPr>
        <p:txBody>
          <a:bodyPr/>
          <a:lstStyle/>
          <a:p>
            <a:fld id="{B6F15528-21DE-4FAA-801E-634DDDAF4B2B}" type="slidenum">
              <a:rPr lang="en-US" smtClean="0"/>
              <a:pPr/>
              <a:t>‹#›</a:t>
            </a:fld>
            <a:endParaRPr lang="en-US"/>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0632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093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54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112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898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49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046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911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779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78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16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549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7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319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123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84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50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pPr/>
              <a:t>3/18/2025</a:t>
            </a:fld>
            <a:endParaRPr lang="en-US"/>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62107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5486400"/>
            <a:ext cx="6413540" cy="3943350"/>
          </a:xfrm>
          <a:prstGeom prst="rect">
            <a:avLst/>
          </a:prstGeom>
        </p:spPr>
        <p:txBody>
          <a:bodyPr lIns="0" tIns="0" rIns="0" bIns="0" rtlCol="0" anchor="t">
            <a:spAutoFit/>
          </a:bodyPr>
          <a:lstStyle/>
          <a:p>
            <a:pPr algn="ctr">
              <a:lnSpc>
                <a:spcPts val="6609"/>
              </a:lnSpc>
            </a:pPr>
            <a:r>
              <a:rPr lang="en-US" sz="5507" b="1" dirty="0">
                <a:solidFill>
                  <a:srgbClr val="000000"/>
                </a:solidFill>
                <a:latin typeface="Open Sans Bold"/>
                <a:ea typeface="Open Sans Bold"/>
                <a:cs typeface="Open Sans Bold"/>
                <a:sym typeface="Open Sans Bold"/>
              </a:rPr>
              <a:t>TEAM MEMBERS:</a:t>
            </a:r>
          </a:p>
          <a:p>
            <a:pPr algn="l">
              <a:lnSpc>
                <a:spcPts val="4078"/>
              </a:lnSpc>
            </a:pPr>
            <a:r>
              <a:rPr lang="en-US" sz="3398" b="1" dirty="0">
                <a:solidFill>
                  <a:srgbClr val="000000"/>
                </a:solidFill>
                <a:latin typeface="Open Sans Bold"/>
                <a:ea typeface="Open Sans Bold"/>
                <a:cs typeface="Open Sans Bold"/>
                <a:sym typeface="Open Sans Bold"/>
              </a:rPr>
              <a:t>ANIRUDDHA L - 22I203</a:t>
            </a:r>
          </a:p>
          <a:p>
            <a:pPr algn="l">
              <a:lnSpc>
                <a:spcPts val="4078"/>
              </a:lnSpc>
            </a:pPr>
            <a:r>
              <a:rPr lang="en-US" sz="3398" b="1" dirty="0">
                <a:solidFill>
                  <a:srgbClr val="000000"/>
                </a:solidFill>
                <a:latin typeface="Open Sans Bold"/>
                <a:ea typeface="Open Sans Bold"/>
                <a:cs typeface="Open Sans Bold"/>
                <a:sym typeface="Open Sans Bold"/>
              </a:rPr>
              <a:t>SARAVANA KUMAR S - 22I252</a:t>
            </a:r>
          </a:p>
          <a:p>
            <a:pPr algn="l">
              <a:lnSpc>
                <a:spcPts val="4078"/>
              </a:lnSpc>
            </a:pPr>
            <a:r>
              <a:rPr lang="en-US" sz="3398" b="1" dirty="0">
                <a:solidFill>
                  <a:srgbClr val="000000"/>
                </a:solidFill>
                <a:latin typeface="Open Sans Bold"/>
                <a:ea typeface="Open Sans Bold"/>
                <a:cs typeface="Open Sans Bold"/>
                <a:sym typeface="Open Sans Bold"/>
              </a:rPr>
              <a:t>SRI HARI KRISHNA B R - 22I264</a:t>
            </a:r>
          </a:p>
          <a:p>
            <a:pPr algn="l">
              <a:lnSpc>
                <a:spcPts val="4078"/>
              </a:lnSpc>
            </a:pPr>
            <a:r>
              <a:rPr lang="en-US" sz="3398" b="1" dirty="0">
                <a:solidFill>
                  <a:srgbClr val="000000"/>
                </a:solidFill>
                <a:latin typeface="Open Sans Bold"/>
                <a:ea typeface="Open Sans Bold"/>
                <a:cs typeface="Open Sans Bold"/>
                <a:sym typeface="Open Sans Bold"/>
              </a:rPr>
              <a:t>VYAS M- 22I274</a:t>
            </a:r>
          </a:p>
          <a:p>
            <a:pPr algn="l">
              <a:lnSpc>
                <a:spcPts val="4078"/>
              </a:lnSpc>
            </a:pPr>
            <a:r>
              <a:rPr lang="en-US" sz="3398" b="1" dirty="0">
                <a:solidFill>
                  <a:srgbClr val="000000"/>
                </a:solidFill>
                <a:latin typeface="Open Sans Bold"/>
                <a:ea typeface="Open Sans Bold"/>
                <a:cs typeface="Open Sans Bold"/>
                <a:sym typeface="Open Sans Bold"/>
              </a:rPr>
              <a:t>ARAVIND L - 22I278</a:t>
            </a:r>
          </a:p>
          <a:p>
            <a:pPr algn="ctr">
              <a:lnSpc>
                <a:spcPts val="4219"/>
              </a:lnSpc>
              <a:spcBef>
                <a:spcPct val="0"/>
              </a:spcBef>
            </a:pPr>
            <a:endParaRPr lang="en-US" sz="3398" b="1" dirty="0">
              <a:solidFill>
                <a:srgbClr val="000000"/>
              </a:solidFill>
              <a:latin typeface="Open Sans Bold"/>
              <a:ea typeface="Open Sans Bold"/>
              <a:cs typeface="Open Sans Bold"/>
              <a:sym typeface="Open Sans Bold"/>
            </a:endParaRPr>
          </a:p>
        </p:txBody>
      </p:sp>
      <p:sp>
        <p:nvSpPr>
          <p:cNvPr id="3" name="TextBox 3"/>
          <p:cNvSpPr txBox="1"/>
          <p:nvPr/>
        </p:nvSpPr>
        <p:spPr>
          <a:xfrm>
            <a:off x="2706528" y="857250"/>
            <a:ext cx="12874943" cy="3195319"/>
          </a:xfrm>
          <a:prstGeom prst="rect">
            <a:avLst/>
          </a:prstGeom>
        </p:spPr>
        <p:txBody>
          <a:bodyPr lIns="0" tIns="0" rIns="0" bIns="0" rtlCol="0" anchor="t">
            <a:spAutoFit/>
          </a:bodyPr>
          <a:lstStyle/>
          <a:p>
            <a:pPr algn="ctr">
              <a:lnSpc>
                <a:spcPts val="12880"/>
              </a:lnSpc>
            </a:pPr>
            <a:r>
              <a:rPr lang="en-US" sz="8800" b="1" dirty="0">
                <a:solidFill>
                  <a:srgbClr val="000000"/>
                </a:solidFill>
                <a:latin typeface="Canva Sans Bold"/>
                <a:ea typeface="Canva Sans Bold"/>
                <a:cs typeface="Canva Sans Bold"/>
                <a:sym typeface="Canva Sans Bold"/>
              </a:rPr>
              <a:t>19I602 - WEB TECH AP</a:t>
            </a:r>
          </a:p>
          <a:p>
            <a:pPr algn="ctr">
              <a:lnSpc>
                <a:spcPts val="12880"/>
              </a:lnSpc>
            </a:pPr>
            <a:r>
              <a:rPr lang="en-US" sz="9200" b="1" dirty="0">
                <a:solidFill>
                  <a:srgbClr val="000000"/>
                </a:solidFill>
                <a:latin typeface="Canva Sans Bold"/>
                <a:ea typeface="Canva Sans Bold"/>
                <a:cs typeface="Canva Sans Bold"/>
                <a:sym typeface="Canva Sans Bold"/>
              </a:rPr>
              <a:t>TEAM- 10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37260" y="1184035"/>
            <a:ext cx="13413480" cy="7918929"/>
          </a:xfrm>
          <a:prstGeom prst="rect">
            <a:avLst/>
          </a:prstGeom>
        </p:spPr>
        <p:txBody>
          <a:bodyPr lIns="0" tIns="0" rIns="0" bIns="0" rtlCol="0" anchor="t">
            <a:spAutoFit/>
          </a:bodyPr>
          <a:lstStyle/>
          <a:p>
            <a:pPr algn="l">
              <a:lnSpc>
                <a:spcPts val="5808"/>
              </a:lnSpc>
              <a:spcBef>
                <a:spcPct val="0"/>
              </a:spcBef>
            </a:pPr>
            <a:r>
              <a:rPr lang="en-US" sz="4840" b="1" dirty="0">
                <a:solidFill>
                  <a:srgbClr val="000000"/>
                </a:solidFill>
                <a:latin typeface="Open Sans Bold"/>
                <a:ea typeface="Open Sans Bold"/>
                <a:cs typeface="Open Sans Bold"/>
                <a:sym typeface="Open Sans Bold"/>
              </a:rPr>
              <a:t>Code Snippet:</a:t>
            </a:r>
          </a:p>
          <a:p>
            <a:pPr algn="l">
              <a:lnSpc>
                <a:spcPts val="4356"/>
              </a:lnSpc>
              <a:spcBef>
                <a:spcPct val="0"/>
              </a:spcBef>
            </a:pPr>
            <a:r>
              <a:rPr lang="en-US" sz="3630" dirty="0">
                <a:solidFill>
                  <a:srgbClr val="000000"/>
                </a:solidFill>
                <a:latin typeface="Open Sans"/>
                <a:ea typeface="Open Sans"/>
                <a:cs typeface="Open Sans"/>
                <a:sym typeface="Open Sans"/>
              </a:rPr>
              <a:t>const fs = require('fs');</a:t>
            </a:r>
          </a:p>
          <a:p>
            <a:pPr algn="l">
              <a:lnSpc>
                <a:spcPts val="4356"/>
              </a:lnSpc>
              <a:spcBef>
                <a:spcPct val="0"/>
              </a:spcBef>
            </a:pPr>
            <a:endParaRPr lang="en-US" sz="3630" dirty="0">
              <a:solidFill>
                <a:srgbClr val="000000"/>
              </a:solidFill>
              <a:latin typeface="Open Sans"/>
              <a:ea typeface="Open Sans"/>
              <a:cs typeface="Open Sans"/>
              <a:sym typeface="Open Sans"/>
            </a:endParaRPr>
          </a:p>
          <a:p>
            <a:pPr algn="l">
              <a:lnSpc>
                <a:spcPts val="4356"/>
              </a:lnSpc>
              <a:spcBef>
                <a:spcPct val="0"/>
              </a:spcBef>
            </a:pPr>
            <a:r>
              <a:rPr lang="en-US" sz="3630" b="1" dirty="0">
                <a:solidFill>
                  <a:srgbClr val="000000"/>
                </a:solidFill>
                <a:latin typeface="Open Sans Bold"/>
                <a:ea typeface="Open Sans Bold"/>
                <a:cs typeface="Open Sans Bold"/>
                <a:sym typeface="Open Sans Bold"/>
              </a:rPr>
              <a:t>// Asynchronous append</a:t>
            </a:r>
          </a:p>
          <a:p>
            <a:pPr algn="l">
              <a:lnSpc>
                <a:spcPts val="4356"/>
              </a:lnSpc>
              <a:spcBef>
                <a:spcPct val="0"/>
              </a:spcBef>
            </a:pPr>
            <a:r>
              <a:rPr lang="en-US" sz="3630" dirty="0" err="1">
                <a:solidFill>
                  <a:srgbClr val="000000"/>
                </a:solidFill>
                <a:latin typeface="Open Sans"/>
                <a:ea typeface="Open Sans"/>
                <a:cs typeface="Open Sans"/>
                <a:sym typeface="Open Sans"/>
              </a:rPr>
              <a:t>fs.appendFile</a:t>
            </a:r>
            <a:r>
              <a:rPr lang="en-US" sz="3630" dirty="0">
                <a:solidFill>
                  <a:srgbClr val="000000"/>
                </a:solidFill>
                <a:latin typeface="Open Sans"/>
                <a:ea typeface="Open Sans"/>
                <a:cs typeface="Open Sans"/>
                <a:sym typeface="Open Sans"/>
              </a:rPr>
              <a:t>('example.txt', '\</a:t>
            </a:r>
            <a:r>
              <a:rPr lang="en-US" sz="3630" dirty="0" err="1">
                <a:solidFill>
                  <a:srgbClr val="000000"/>
                </a:solidFill>
                <a:latin typeface="Open Sans"/>
                <a:ea typeface="Open Sans"/>
                <a:cs typeface="Open Sans"/>
                <a:sym typeface="Open Sans"/>
              </a:rPr>
              <a:t>nAppended</a:t>
            </a:r>
            <a:r>
              <a:rPr lang="en-US" sz="3630" dirty="0">
                <a:solidFill>
                  <a:srgbClr val="000000"/>
                </a:solidFill>
                <a:latin typeface="Open Sans"/>
                <a:ea typeface="Open Sans"/>
                <a:cs typeface="Open Sans"/>
                <a:sym typeface="Open Sans"/>
              </a:rPr>
              <a:t> Text', (err) =&gt; {</a:t>
            </a:r>
          </a:p>
          <a:p>
            <a:pPr algn="l">
              <a:lnSpc>
                <a:spcPts val="4356"/>
              </a:lnSpc>
              <a:spcBef>
                <a:spcPct val="0"/>
              </a:spcBef>
            </a:pPr>
            <a:r>
              <a:rPr lang="en-US" sz="3630" dirty="0">
                <a:solidFill>
                  <a:srgbClr val="000000"/>
                </a:solidFill>
                <a:latin typeface="Open Sans"/>
                <a:ea typeface="Open Sans"/>
                <a:cs typeface="Open Sans"/>
                <a:sym typeface="Open Sans"/>
              </a:rPr>
              <a:t> if (err) {</a:t>
            </a:r>
          </a:p>
          <a:p>
            <a:pPr algn="l">
              <a:lnSpc>
                <a:spcPts val="4356"/>
              </a:lnSpc>
              <a:spcBef>
                <a:spcPct val="0"/>
              </a:spcBef>
            </a:pPr>
            <a:r>
              <a:rPr lang="en-US" sz="3630" dirty="0">
                <a:solidFill>
                  <a:srgbClr val="000000"/>
                </a:solidFill>
                <a:latin typeface="Open Sans"/>
                <a:ea typeface="Open Sans"/>
                <a:cs typeface="Open Sans"/>
                <a:sym typeface="Open Sans"/>
              </a:rPr>
              <a:t> return </a:t>
            </a:r>
            <a:r>
              <a:rPr lang="en-US" sz="3630" dirty="0" err="1">
                <a:solidFill>
                  <a:srgbClr val="000000"/>
                </a:solidFill>
                <a:latin typeface="Open Sans"/>
                <a:ea typeface="Open Sans"/>
                <a:cs typeface="Open Sans"/>
                <a:sym typeface="Open Sans"/>
              </a:rPr>
              <a:t>console.error</a:t>
            </a:r>
            <a:r>
              <a:rPr lang="en-US" sz="3630" dirty="0">
                <a:solidFill>
                  <a:srgbClr val="000000"/>
                </a:solidFill>
                <a:latin typeface="Open Sans"/>
                <a:ea typeface="Open Sans"/>
                <a:cs typeface="Open Sans"/>
                <a:sym typeface="Open Sans"/>
              </a:rPr>
              <a:t>(err);</a:t>
            </a:r>
          </a:p>
          <a:p>
            <a:pPr algn="l">
              <a:lnSpc>
                <a:spcPts val="4356"/>
              </a:lnSpc>
              <a:spcBef>
                <a:spcPct val="0"/>
              </a:spcBef>
            </a:pPr>
            <a:r>
              <a:rPr lang="en-US" sz="3630" dirty="0">
                <a:solidFill>
                  <a:srgbClr val="000000"/>
                </a:solidFill>
                <a:latin typeface="Open Sans"/>
                <a:ea typeface="Open Sans"/>
                <a:cs typeface="Open Sans"/>
                <a:sym typeface="Open Sans"/>
              </a:rPr>
              <a:t> }</a:t>
            </a:r>
          </a:p>
          <a:p>
            <a:pPr algn="l">
              <a:lnSpc>
                <a:spcPts val="4356"/>
              </a:lnSpc>
              <a:spcBef>
                <a:spcPct val="0"/>
              </a:spcBef>
            </a:pPr>
            <a:r>
              <a:rPr lang="en-US" sz="3630" dirty="0">
                <a:solidFill>
                  <a:srgbClr val="000000"/>
                </a:solidFill>
                <a:latin typeface="Open Sans"/>
                <a:ea typeface="Open Sans"/>
                <a:cs typeface="Open Sans"/>
                <a:sym typeface="Open Sans"/>
              </a:rPr>
              <a:t> console.log('Asynchronous append complete.');</a:t>
            </a:r>
          </a:p>
          <a:p>
            <a:pPr algn="l">
              <a:lnSpc>
                <a:spcPts val="4356"/>
              </a:lnSpc>
              <a:spcBef>
                <a:spcPct val="0"/>
              </a:spcBef>
            </a:pPr>
            <a:r>
              <a:rPr lang="en-US" sz="3630" dirty="0">
                <a:solidFill>
                  <a:srgbClr val="000000"/>
                </a:solidFill>
                <a:latin typeface="Open Sans"/>
                <a:ea typeface="Open Sans"/>
                <a:cs typeface="Open Sans"/>
                <a:sym typeface="Open Sans"/>
              </a:rPr>
              <a:t>});</a:t>
            </a:r>
          </a:p>
          <a:p>
            <a:pPr algn="l">
              <a:lnSpc>
                <a:spcPts val="4356"/>
              </a:lnSpc>
              <a:spcBef>
                <a:spcPct val="0"/>
              </a:spcBef>
            </a:pPr>
            <a:endParaRPr lang="en-US" sz="3630" dirty="0">
              <a:solidFill>
                <a:srgbClr val="000000"/>
              </a:solidFill>
              <a:latin typeface="Open Sans"/>
              <a:ea typeface="Open Sans"/>
              <a:cs typeface="Open Sans"/>
              <a:sym typeface="Open Sans"/>
            </a:endParaRPr>
          </a:p>
          <a:p>
            <a:pPr algn="l">
              <a:lnSpc>
                <a:spcPts val="4356"/>
              </a:lnSpc>
              <a:spcBef>
                <a:spcPct val="0"/>
              </a:spcBef>
            </a:pPr>
            <a:r>
              <a:rPr lang="en-US" sz="3630" b="1" dirty="0">
                <a:solidFill>
                  <a:srgbClr val="000000"/>
                </a:solidFill>
                <a:latin typeface="Open Sans Bold"/>
                <a:ea typeface="Open Sans Bold"/>
                <a:cs typeface="Open Sans Bold"/>
                <a:sym typeface="Open Sans Bold"/>
              </a:rPr>
              <a:t>// Synchronous append</a:t>
            </a:r>
          </a:p>
          <a:p>
            <a:pPr algn="l">
              <a:lnSpc>
                <a:spcPts val="4356"/>
              </a:lnSpc>
              <a:spcBef>
                <a:spcPct val="0"/>
              </a:spcBef>
            </a:pPr>
            <a:r>
              <a:rPr lang="en-US" sz="3630" dirty="0" err="1">
                <a:solidFill>
                  <a:srgbClr val="000000"/>
                </a:solidFill>
                <a:latin typeface="Open Sans"/>
                <a:ea typeface="Open Sans"/>
                <a:cs typeface="Open Sans"/>
                <a:sym typeface="Open Sans"/>
              </a:rPr>
              <a:t>fs.appendFileSync</a:t>
            </a:r>
            <a:r>
              <a:rPr lang="en-US" sz="3630" dirty="0">
                <a:solidFill>
                  <a:srgbClr val="000000"/>
                </a:solidFill>
                <a:latin typeface="Open Sans"/>
                <a:ea typeface="Open Sans"/>
                <a:cs typeface="Open Sans"/>
                <a:sym typeface="Open Sans"/>
              </a:rPr>
              <a:t>('example_sync.txt', '\</a:t>
            </a:r>
            <a:r>
              <a:rPr lang="en-US" sz="3630" dirty="0" err="1">
                <a:solidFill>
                  <a:srgbClr val="000000"/>
                </a:solidFill>
                <a:latin typeface="Open Sans"/>
                <a:ea typeface="Open Sans"/>
                <a:cs typeface="Open Sans"/>
                <a:sym typeface="Open Sans"/>
              </a:rPr>
              <a:t>nAppended</a:t>
            </a:r>
            <a:r>
              <a:rPr lang="en-US" sz="3630" dirty="0">
                <a:solidFill>
                  <a:srgbClr val="000000"/>
                </a:solidFill>
                <a:latin typeface="Open Sans"/>
                <a:ea typeface="Open Sans"/>
                <a:cs typeface="Open Sans"/>
                <a:sym typeface="Open Sans"/>
              </a:rPr>
              <a:t> Sync Text');</a:t>
            </a:r>
          </a:p>
          <a:p>
            <a:pPr algn="l">
              <a:lnSpc>
                <a:spcPts val="4356"/>
              </a:lnSpc>
              <a:spcBef>
                <a:spcPct val="0"/>
              </a:spcBef>
            </a:pPr>
            <a:r>
              <a:rPr lang="en-US" sz="3630" dirty="0">
                <a:solidFill>
                  <a:srgbClr val="000000"/>
                </a:solidFill>
                <a:latin typeface="Open Sans"/>
                <a:ea typeface="Open Sans"/>
                <a:cs typeface="Open Sans"/>
                <a:sym typeface="Open Sans"/>
              </a:rPr>
              <a:t>console.log('Synchronous append complete.');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600" y="1783994"/>
            <a:ext cx="15773400" cy="6800708"/>
          </a:xfrm>
          <a:prstGeom prst="rect">
            <a:avLst/>
          </a:prstGeom>
        </p:spPr>
        <p:txBody>
          <a:bodyPr wrap="square" lIns="0" tIns="0" rIns="0" bIns="0" rtlCol="0" anchor="t">
            <a:spAutoFit/>
          </a:bodyPr>
          <a:lstStyle/>
          <a:p>
            <a:pPr algn="l">
              <a:lnSpc>
                <a:spcPts val="6235"/>
              </a:lnSpc>
              <a:spcBef>
                <a:spcPct val="0"/>
              </a:spcBef>
            </a:pPr>
            <a:r>
              <a:rPr lang="en-US" sz="5196" b="1" dirty="0">
                <a:solidFill>
                  <a:srgbClr val="000000"/>
                </a:solidFill>
                <a:latin typeface="Open Sans Bold"/>
                <a:ea typeface="Open Sans Bold"/>
                <a:cs typeface="Open Sans Bold"/>
                <a:sym typeface="Open Sans Bold"/>
              </a:rPr>
              <a:t>Deleting Files:</a:t>
            </a:r>
          </a:p>
          <a:p>
            <a:pPr algn="l">
              <a:lnSpc>
                <a:spcPts val="4676"/>
              </a:lnSpc>
              <a:spcBef>
                <a:spcPct val="0"/>
              </a:spcBef>
            </a:pPr>
            <a:r>
              <a:rPr lang="en-US" sz="3897" dirty="0">
                <a:solidFill>
                  <a:srgbClr val="000000"/>
                </a:solidFill>
                <a:latin typeface="Open Sans"/>
                <a:ea typeface="Open Sans"/>
                <a:cs typeface="Open Sans"/>
                <a:sym typeface="Open Sans"/>
              </a:rPr>
              <a:t>You can delete files using </a:t>
            </a:r>
            <a:r>
              <a:rPr lang="en-US" sz="3897" dirty="0" err="1">
                <a:solidFill>
                  <a:srgbClr val="000000"/>
                </a:solidFill>
                <a:latin typeface="Open Sans"/>
                <a:ea typeface="Open Sans"/>
                <a:cs typeface="Open Sans"/>
                <a:sym typeface="Open Sans"/>
              </a:rPr>
              <a:t>fs.unlink</a:t>
            </a:r>
            <a:r>
              <a:rPr lang="en-US" sz="3897" dirty="0">
                <a:solidFill>
                  <a:srgbClr val="000000"/>
                </a:solidFill>
                <a:latin typeface="Open Sans"/>
                <a:ea typeface="Open Sans"/>
                <a:cs typeface="Open Sans"/>
                <a:sym typeface="Open Sans"/>
              </a:rPr>
              <a:t> for asynchronous or </a:t>
            </a:r>
            <a:r>
              <a:rPr lang="en-US" sz="3897" dirty="0" err="1">
                <a:solidFill>
                  <a:srgbClr val="000000"/>
                </a:solidFill>
                <a:latin typeface="Open Sans"/>
                <a:ea typeface="Open Sans"/>
                <a:cs typeface="Open Sans"/>
                <a:sym typeface="Open Sans"/>
              </a:rPr>
              <a:t>fs.unlinkSync</a:t>
            </a:r>
            <a:r>
              <a:rPr lang="en-US" sz="3897" dirty="0">
                <a:solidFill>
                  <a:srgbClr val="000000"/>
                </a:solidFill>
                <a:latin typeface="Open Sans"/>
                <a:ea typeface="Open Sans"/>
                <a:cs typeface="Open Sans"/>
                <a:sym typeface="Open Sans"/>
              </a:rPr>
              <a:t> for synchronous deletion.</a:t>
            </a:r>
          </a:p>
          <a:p>
            <a:pPr algn="l">
              <a:lnSpc>
                <a:spcPts val="4676"/>
              </a:lnSpc>
              <a:spcBef>
                <a:spcPct val="0"/>
              </a:spcBef>
            </a:pPr>
            <a:endParaRPr lang="en-US" sz="3897" dirty="0">
              <a:solidFill>
                <a:srgbClr val="000000"/>
              </a:solidFill>
              <a:latin typeface="Open Sans"/>
              <a:ea typeface="Open Sans"/>
              <a:cs typeface="Open Sans"/>
              <a:sym typeface="Open Sans"/>
            </a:endParaRPr>
          </a:p>
          <a:p>
            <a:pPr algn="l">
              <a:lnSpc>
                <a:spcPts val="4676"/>
              </a:lnSpc>
              <a:spcBef>
                <a:spcPct val="0"/>
              </a:spcBef>
            </a:pPr>
            <a:r>
              <a:rPr lang="en-US" sz="3897" b="1" dirty="0">
                <a:solidFill>
                  <a:srgbClr val="000000"/>
                </a:solidFill>
                <a:latin typeface="Open Sans Bold"/>
                <a:ea typeface="Open Sans Bold"/>
                <a:cs typeface="Open Sans Bold"/>
                <a:sym typeface="Open Sans Bold"/>
              </a:rPr>
              <a:t>Syntax:</a:t>
            </a:r>
          </a:p>
          <a:p>
            <a:pPr algn="l">
              <a:lnSpc>
                <a:spcPts val="4676"/>
              </a:lnSpc>
              <a:spcBef>
                <a:spcPct val="0"/>
              </a:spcBef>
            </a:pPr>
            <a:r>
              <a:rPr lang="en-US" sz="3897" b="1" dirty="0">
                <a:solidFill>
                  <a:srgbClr val="000000"/>
                </a:solidFill>
                <a:latin typeface="Open Sans Bold"/>
                <a:ea typeface="Open Sans Bold"/>
                <a:cs typeface="Open Sans Bold"/>
                <a:sym typeface="Open Sans Bold"/>
              </a:rPr>
              <a:t>Asynchronous:</a:t>
            </a:r>
          </a:p>
          <a:p>
            <a:pPr algn="l">
              <a:lnSpc>
                <a:spcPts val="4676"/>
              </a:lnSpc>
              <a:spcBef>
                <a:spcPct val="0"/>
              </a:spcBef>
            </a:pPr>
            <a:r>
              <a:rPr lang="en-US" sz="3897" dirty="0" err="1">
                <a:solidFill>
                  <a:srgbClr val="000000"/>
                </a:solidFill>
                <a:latin typeface="Open Sans"/>
                <a:ea typeface="Open Sans"/>
                <a:cs typeface="Open Sans"/>
                <a:sym typeface="Open Sans"/>
              </a:rPr>
              <a:t>fs.unlink</a:t>
            </a:r>
            <a:r>
              <a:rPr lang="en-US" sz="3897" dirty="0">
                <a:solidFill>
                  <a:srgbClr val="000000"/>
                </a:solidFill>
                <a:latin typeface="Open Sans"/>
                <a:ea typeface="Open Sans"/>
                <a:cs typeface="Open Sans"/>
                <a:sym typeface="Open Sans"/>
              </a:rPr>
              <a:t>(path, callback)</a:t>
            </a:r>
          </a:p>
          <a:p>
            <a:pPr algn="l">
              <a:lnSpc>
                <a:spcPts val="4676"/>
              </a:lnSpc>
              <a:spcBef>
                <a:spcPct val="0"/>
              </a:spcBef>
            </a:pPr>
            <a:endParaRPr lang="en-US" sz="3897" dirty="0">
              <a:solidFill>
                <a:srgbClr val="000000"/>
              </a:solidFill>
              <a:latin typeface="Open Sans"/>
              <a:ea typeface="Open Sans"/>
              <a:cs typeface="Open Sans"/>
              <a:sym typeface="Open Sans"/>
            </a:endParaRPr>
          </a:p>
          <a:p>
            <a:pPr algn="l">
              <a:lnSpc>
                <a:spcPts val="4676"/>
              </a:lnSpc>
              <a:spcBef>
                <a:spcPct val="0"/>
              </a:spcBef>
            </a:pPr>
            <a:r>
              <a:rPr lang="en-US" sz="3897" b="1" dirty="0">
                <a:solidFill>
                  <a:srgbClr val="000000"/>
                </a:solidFill>
                <a:latin typeface="Open Sans Bold"/>
                <a:ea typeface="Open Sans Bold"/>
                <a:cs typeface="Open Sans Bold"/>
                <a:sym typeface="Open Sans Bold"/>
              </a:rPr>
              <a:t>Synchronous:</a:t>
            </a:r>
          </a:p>
          <a:p>
            <a:pPr algn="l">
              <a:lnSpc>
                <a:spcPts val="4676"/>
              </a:lnSpc>
              <a:spcBef>
                <a:spcPct val="0"/>
              </a:spcBef>
            </a:pPr>
            <a:r>
              <a:rPr lang="en-US" sz="3897" dirty="0" err="1">
                <a:solidFill>
                  <a:srgbClr val="000000"/>
                </a:solidFill>
                <a:latin typeface="Open Sans"/>
                <a:ea typeface="Open Sans"/>
                <a:cs typeface="Open Sans"/>
                <a:sym typeface="Open Sans"/>
              </a:rPr>
              <a:t>fs.unlinkSync</a:t>
            </a:r>
            <a:r>
              <a:rPr lang="en-US" sz="3897" dirty="0">
                <a:solidFill>
                  <a:srgbClr val="000000"/>
                </a:solidFill>
                <a:latin typeface="Open Sans"/>
                <a:ea typeface="Open Sans"/>
                <a:cs typeface="Open Sans"/>
                <a:sym typeface="Open Sans"/>
              </a:rPr>
              <a:t>(path)</a:t>
            </a:r>
          </a:p>
          <a:p>
            <a:pPr algn="l">
              <a:lnSpc>
                <a:spcPts val="4676"/>
              </a:lnSpc>
              <a:spcBef>
                <a:spcPct val="0"/>
              </a:spcBef>
            </a:pPr>
            <a:endParaRPr lang="en-US" sz="3897" dirty="0">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07689" y="876300"/>
            <a:ext cx="9872622" cy="8229600"/>
          </a:xfrm>
          <a:prstGeom prst="rect">
            <a:avLst/>
          </a:prstGeom>
        </p:spPr>
        <p:txBody>
          <a:bodyPr lIns="0" tIns="0" rIns="0" bIns="0" rtlCol="0" anchor="t">
            <a:spAutoFit/>
          </a:bodyPr>
          <a:lstStyle/>
          <a:p>
            <a:pPr algn="l">
              <a:lnSpc>
                <a:spcPts val="6490"/>
              </a:lnSpc>
              <a:spcBef>
                <a:spcPct val="0"/>
              </a:spcBef>
            </a:pPr>
            <a:r>
              <a:rPr lang="en-US" sz="5408" b="1" dirty="0">
                <a:solidFill>
                  <a:srgbClr val="000000"/>
                </a:solidFill>
                <a:latin typeface="Open Sans Bold"/>
                <a:ea typeface="Open Sans Bold"/>
                <a:cs typeface="Open Sans Bold"/>
                <a:sym typeface="Open Sans Bold"/>
              </a:rPr>
              <a:t>Code Snippet:</a:t>
            </a:r>
          </a:p>
          <a:p>
            <a:pPr algn="l">
              <a:lnSpc>
                <a:spcPts val="4867"/>
              </a:lnSpc>
              <a:spcBef>
                <a:spcPct val="0"/>
              </a:spcBef>
            </a:pPr>
            <a:r>
              <a:rPr lang="en-US" sz="4056" dirty="0">
                <a:solidFill>
                  <a:srgbClr val="000000"/>
                </a:solidFill>
                <a:latin typeface="Open Sans"/>
                <a:ea typeface="Open Sans"/>
                <a:cs typeface="Open Sans"/>
                <a:sym typeface="Open Sans"/>
              </a:rPr>
              <a:t>const fs = require('fs');</a:t>
            </a:r>
          </a:p>
          <a:p>
            <a:pPr algn="l">
              <a:lnSpc>
                <a:spcPts val="4867"/>
              </a:lnSpc>
              <a:spcBef>
                <a:spcPct val="0"/>
              </a:spcBef>
            </a:pPr>
            <a:endParaRPr lang="en-US" sz="4056" dirty="0">
              <a:solidFill>
                <a:srgbClr val="000000"/>
              </a:solidFill>
              <a:latin typeface="Open Sans"/>
              <a:ea typeface="Open Sans"/>
              <a:cs typeface="Open Sans"/>
              <a:sym typeface="Open Sans"/>
            </a:endParaRPr>
          </a:p>
          <a:p>
            <a:pPr algn="l">
              <a:lnSpc>
                <a:spcPts val="4867"/>
              </a:lnSpc>
              <a:spcBef>
                <a:spcPct val="0"/>
              </a:spcBef>
            </a:pPr>
            <a:r>
              <a:rPr lang="en-US" sz="4056" b="1" dirty="0">
                <a:solidFill>
                  <a:srgbClr val="000000"/>
                </a:solidFill>
                <a:latin typeface="Open Sans Bold"/>
                <a:ea typeface="Open Sans Bold"/>
                <a:cs typeface="Open Sans Bold"/>
                <a:sym typeface="Open Sans Bold"/>
              </a:rPr>
              <a:t>// Asynchronous file delete</a:t>
            </a:r>
          </a:p>
          <a:p>
            <a:pPr algn="l">
              <a:lnSpc>
                <a:spcPts val="4867"/>
              </a:lnSpc>
              <a:spcBef>
                <a:spcPct val="0"/>
              </a:spcBef>
            </a:pPr>
            <a:r>
              <a:rPr lang="en-US" sz="4056" dirty="0" err="1">
                <a:solidFill>
                  <a:srgbClr val="000000"/>
                </a:solidFill>
                <a:latin typeface="Open Sans"/>
                <a:ea typeface="Open Sans"/>
                <a:cs typeface="Open Sans"/>
                <a:sym typeface="Open Sans"/>
              </a:rPr>
              <a:t>fs.unlink</a:t>
            </a:r>
            <a:r>
              <a:rPr lang="en-US" sz="4056" dirty="0">
                <a:solidFill>
                  <a:srgbClr val="000000"/>
                </a:solidFill>
                <a:latin typeface="Open Sans"/>
                <a:ea typeface="Open Sans"/>
                <a:cs typeface="Open Sans"/>
                <a:sym typeface="Open Sans"/>
              </a:rPr>
              <a:t>('example.txt', (err) =&gt; {</a:t>
            </a:r>
          </a:p>
          <a:p>
            <a:pPr algn="l">
              <a:lnSpc>
                <a:spcPts val="4867"/>
              </a:lnSpc>
              <a:spcBef>
                <a:spcPct val="0"/>
              </a:spcBef>
            </a:pPr>
            <a:r>
              <a:rPr lang="en-US" sz="4056" dirty="0">
                <a:solidFill>
                  <a:srgbClr val="000000"/>
                </a:solidFill>
                <a:latin typeface="Open Sans"/>
                <a:ea typeface="Open Sans"/>
                <a:cs typeface="Open Sans"/>
                <a:sym typeface="Open Sans"/>
              </a:rPr>
              <a:t> if (err) {</a:t>
            </a:r>
          </a:p>
          <a:p>
            <a:pPr algn="l">
              <a:lnSpc>
                <a:spcPts val="4867"/>
              </a:lnSpc>
              <a:spcBef>
                <a:spcPct val="0"/>
              </a:spcBef>
            </a:pPr>
            <a:r>
              <a:rPr lang="en-US" sz="4056" dirty="0">
                <a:solidFill>
                  <a:srgbClr val="000000"/>
                </a:solidFill>
                <a:latin typeface="Open Sans"/>
                <a:ea typeface="Open Sans"/>
                <a:cs typeface="Open Sans"/>
                <a:sym typeface="Open Sans"/>
              </a:rPr>
              <a:t> return </a:t>
            </a:r>
            <a:r>
              <a:rPr lang="en-US" sz="4056" dirty="0" err="1">
                <a:solidFill>
                  <a:srgbClr val="000000"/>
                </a:solidFill>
                <a:latin typeface="Open Sans"/>
                <a:ea typeface="Open Sans"/>
                <a:cs typeface="Open Sans"/>
                <a:sym typeface="Open Sans"/>
              </a:rPr>
              <a:t>console.error</a:t>
            </a:r>
            <a:r>
              <a:rPr lang="en-US" sz="4056" dirty="0">
                <a:solidFill>
                  <a:srgbClr val="000000"/>
                </a:solidFill>
                <a:latin typeface="Open Sans"/>
                <a:ea typeface="Open Sans"/>
                <a:cs typeface="Open Sans"/>
                <a:sym typeface="Open Sans"/>
              </a:rPr>
              <a:t>(err);</a:t>
            </a:r>
          </a:p>
          <a:p>
            <a:pPr algn="l">
              <a:lnSpc>
                <a:spcPts val="4867"/>
              </a:lnSpc>
              <a:spcBef>
                <a:spcPct val="0"/>
              </a:spcBef>
            </a:pPr>
            <a:r>
              <a:rPr lang="en-US" sz="4056" dirty="0">
                <a:solidFill>
                  <a:srgbClr val="000000"/>
                </a:solidFill>
                <a:latin typeface="Open Sans"/>
                <a:ea typeface="Open Sans"/>
                <a:cs typeface="Open Sans"/>
                <a:sym typeface="Open Sans"/>
              </a:rPr>
              <a:t> }</a:t>
            </a:r>
          </a:p>
          <a:p>
            <a:pPr algn="l">
              <a:lnSpc>
                <a:spcPts val="4867"/>
              </a:lnSpc>
              <a:spcBef>
                <a:spcPct val="0"/>
              </a:spcBef>
            </a:pPr>
            <a:r>
              <a:rPr lang="en-US" sz="4056" dirty="0">
                <a:solidFill>
                  <a:srgbClr val="000000"/>
                </a:solidFill>
                <a:latin typeface="Open Sans"/>
                <a:ea typeface="Open Sans"/>
                <a:cs typeface="Open Sans"/>
                <a:sym typeface="Open Sans"/>
              </a:rPr>
              <a:t> console.log('Asynchronous file deleted.');</a:t>
            </a:r>
          </a:p>
          <a:p>
            <a:pPr algn="l">
              <a:lnSpc>
                <a:spcPts val="4867"/>
              </a:lnSpc>
              <a:spcBef>
                <a:spcPct val="0"/>
              </a:spcBef>
            </a:pPr>
            <a:r>
              <a:rPr lang="en-US" sz="4056" dirty="0">
                <a:solidFill>
                  <a:srgbClr val="000000"/>
                </a:solidFill>
                <a:latin typeface="Open Sans"/>
                <a:ea typeface="Open Sans"/>
                <a:cs typeface="Open Sans"/>
                <a:sym typeface="Open Sans"/>
              </a:rPr>
              <a:t>});</a:t>
            </a:r>
          </a:p>
          <a:p>
            <a:pPr algn="l">
              <a:lnSpc>
                <a:spcPts val="4867"/>
              </a:lnSpc>
              <a:spcBef>
                <a:spcPct val="0"/>
              </a:spcBef>
            </a:pPr>
            <a:r>
              <a:rPr lang="en-US" sz="4056" b="1" dirty="0">
                <a:solidFill>
                  <a:srgbClr val="000000"/>
                </a:solidFill>
                <a:latin typeface="Open Sans Bold"/>
                <a:ea typeface="Open Sans Bold"/>
                <a:cs typeface="Open Sans Bold"/>
                <a:sym typeface="Open Sans Bold"/>
              </a:rPr>
              <a:t>// Synchronous file delete</a:t>
            </a:r>
          </a:p>
          <a:p>
            <a:pPr algn="l">
              <a:lnSpc>
                <a:spcPts val="4867"/>
              </a:lnSpc>
              <a:spcBef>
                <a:spcPct val="0"/>
              </a:spcBef>
            </a:pPr>
            <a:r>
              <a:rPr lang="en-US" sz="4056" dirty="0" err="1">
                <a:solidFill>
                  <a:srgbClr val="000000"/>
                </a:solidFill>
                <a:latin typeface="Open Sans"/>
                <a:ea typeface="Open Sans"/>
                <a:cs typeface="Open Sans"/>
                <a:sym typeface="Open Sans"/>
              </a:rPr>
              <a:t>fs.unlinkSync</a:t>
            </a:r>
            <a:r>
              <a:rPr lang="en-US" sz="4056" dirty="0">
                <a:solidFill>
                  <a:srgbClr val="000000"/>
                </a:solidFill>
                <a:latin typeface="Open Sans"/>
                <a:ea typeface="Open Sans"/>
                <a:cs typeface="Open Sans"/>
                <a:sym typeface="Open Sans"/>
              </a:rPr>
              <a:t>('example_sync.txt');</a:t>
            </a:r>
          </a:p>
          <a:p>
            <a:pPr algn="l">
              <a:lnSpc>
                <a:spcPts val="4867"/>
              </a:lnSpc>
              <a:spcBef>
                <a:spcPct val="0"/>
              </a:spcBef>
            </a:pPr>
            <a:r>
              <a:rPr lang="en-US" sz="4056" dirty="0">
                <a:solidFill>
                  <a:srgbClr val="000000"/>
                </a:solidFill>
                <a:latin typeface="Open Sans"/>
                <a:ea typeface="Open Sans"/>
                <a:cs typeface="Open Sans"/>
                <a:sym typeface="Open Sans"/>
              </a:rPr>
              <a:t>console.log('Synchronous file deleted.');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91638" y="1895352"/>
            <a:ext cx="13704724" cy="6496296"/>
          </a:xfrm>
          <a:prstGeom prst="rect">
            <a:avLst/>
          </a:prstGeom>
        </p:spPr>
        <p:txBody>
          <a:bodyPr lIns="0" tIns="0" rIns="0" bIns="0" rtlCol="0" anchor="t">
            <a:spAutoFit/>
          </a:bodyPr>
          <a:lstStyle/>
          <a:p>
            <a:pPr algn="l">
              <a:lnSpc>
                <a:spcPts val="6613"/>
              </a:lnSpc>
              <a:spcBef>
                <a:spcPct val="0"/>
              </a:spcBef>
            </a:pPr>
            <a:r>
              <a:rPr lang="en-US" sz="5511" b="1">
                <a:solidFill>
                  <a:srgbClr val="000000"/>
                </a:solidFill>
                <a:latin typeface="Open Sans Bold"/>
                <a:ea typeface="Open Sans Bold"/>
                <a:cs typeface="Open Sans Bold"/>
                <a:sym typeface="Open Sans Bold"/>
              </a:rPr>
              <a:t>Renaming Files:</a:t>
            </a:r>
          </a:p>
          <a:p>
            <a:pPr algn="l">
              <a:lnSpc>
                <a:spcPts val="4960"/>
              </a:lnSpc>
              <a:spcBef>
                <a:spcPct val="0"/>
              </a:spcBef>
            </a:pPr>
            <a:r>
              <a:rPr lang="en-US" sz="4133">
                <a:solidFill>
                  <a:srgbClr val="000000"/>
                </a:solidFill>
                <a:latin typeface="Open Sans"/>
                <a:ea typeface="Open Sans"/>
                <a:cs typeface="Open Sans"/>
                <a:sym typeface="Open Sans"/>
              </a:rPr>
              <a:t>You can rename files using fs.rename or fs.renameSync.</a:t>
            </a:r>
          </a:p>
          <a:p>
            <a:pPr algn="l">
              <a:lnSpc>
                <a:spcPts val="4960"/>
              </a:lnSpc>
              <a:spcBef>
                <a:spcPct val="0"/>
              </a:spcBef>
            </a:pPr>
            <a:endParaRPr lang="en-US" sz="4133">
              <a:solidFill>
                <a:srgbClr val="000000"/>
              </a:solidFill>
              <a:latin typeface="Open Sans"/>
              <a:ea typeface="Open Sans"/>
              <a:cs typeface="Open Sans"/>
              <a:sym typeface="Open Sans"/>
            </a:endParaRPr>
          </a:p>
          <a:p>
            <a:pPr algn="l">
              <a:lnSpc>
                <a:spcPts val="4960"/>
              </a:lnSpc>
              <a:spcBef>
                <a:spcPct val="0"/>
              </a:spcBef>
            </a:pPr>
            <a:r>
              <a:rPr lang="en-US" sz="4133" b="1">
                <a:solidFill>
                  <a:srgbClr val="000000"/>
                </a:solidFill>
                <a:latin typeface="Open Sans Bold"/>
                <a:ea typeface="Open Sans Bold"/>
                <a:cs typeface="Open Sans Bold"/>
                <a:sym typeface="Open Sans Bold"/>
              </a:rPr>
              <a:t>Syntax:</a:t>
            </a:r>
          </a:p>
          <a:p>
            <a:pPr algn="l">
              <a:lnSpc>
                <a:spcPts val="4960"/>
              </a:lnSpc>
              <a:spcBef>
                <a:spcPct val="0"/>
              </a:spcBef>
            </a:pPr>
            <a:r>
              <a:rPr lang="en-US" sz="4133" b="1">
                <a:solidFill>
                  <a:srgbClr val="000000"/>
                </a:solidFill>
                <a:latin typeface="Open Sans Bold"/>
                <a:ea typeface="Open Sans Bold"/>
                <a:cs typeface="Open Sans Bold"/>
                <a:sym typeface="Open Sans Bold"/>
              </a:rPr>
              <a:t>Asynchronous:</a:t>
            </a:r>
          </a:p>
          <a:p>
            <a:pPr algn="l">
              <a:lnSpc>
                <a:spcPts val="4960"/>
              </a:lnSpc>
              <a:spcBef>
                <a:spcPct val="0"/>
              </a:spcBef>
            </a:pPr>
            <a:r>
              <a:rPr lang="en-US" sz="4133">
                <a:solidFill>
                  <a:srgbClr val="000000"/>
                </a:solidFill>
                <a:latin typeface="Open Sans"/>
                <a:ea typeface="Open Sans"/>
                <a:cs typeface="Open Sans"/>
                <a:sym typeface="Open Sans"/>
              </a:rPr>
              <a:t>fs.rename(oldPath, newPath, callback)</a:t>
            </a:r>
          </a:p>
          <a:p>
            <a:pPr algn="l">
              <a:lnSpc>
                <a:spcPts val="4960"/>
              </a:lnSpc>
              <a:spcBef>
                <a:spcPct val="0"/>
              </a:spcBef>
            </a:pPr>
            <a:endParaRPr lang="en-US" sz="4133">
              <a:solidFill>
                <a:srgbClr val="000000"/>
              </a:solidFill>
              <a:latin typeface="Open Sans"/>
              <a:ea typeface="Open Sans"/>
              <a:cs typeface="Open Sans"/>
              <a:sym typeface="Open Sans"/>
            </a:endParaRPr>
          </a:p>
          <a:p>
            <a:pPr algn="l">
              <a:lnSpc>
                <a:spcPts val="4960"/>
              </a:lnSpc>
              <a:spcBef>
                <a:spcPct val="0"/>
              </a:spcBef>
            </a:pPr>
            <a:r>
              <a:rPr lang="en-US" sz="4133" b="1">
                <a:solidFill>
                  <a:srgbClr val="000000"/>
                </a:solidFill>
                <a:latin typeface="Open Sans Bold"/>
                <a:ea typeface="Open Sans Bold"/>
                <a:cs typeface="Open Sans Bold"/>
                <a:sym typeface="Open Sans Bold"/>
              </a:rPr>
              <a:t>Synchronous:</a:t>
            </a:r>
          </a:p>
          <a:p>
            <a:pPr algn="l">
              <a:lnSpc>
                <a:spcPts val="4960"/>
              </a:lnSpc>
              <a:spcBef>
                <a:spcPct val="0"/>
              </a:spcBef>
            </a:pPr>
            <a:r>
              <a:rPr lang="en-US" sz="4133">
                <a:solidFill>
                  <a:srgbClr val="000000"/>
                </a:solidFill>
                <a:latin typeface="Open Sans"/>
                <a:ea typeface="Open Sans"/>
                <a:cs typeface="Open Sans"/>
                <a:sym typeface="Open Sans"/>
              </a:rPr>
              <a:t>fs.renameSync(oldPath, newPath)</a:t>
            </a:r>
          </a:p>
          <a:p>
            <a:pPr algn="l">
              <a:lnSpc>
                <a:spcPts val="4960"/>
              </a:lnSpc>
              <a:spcBef>
                <a:spcPct val="0"/>
              </a:spcBef>
            </a:pPr>
            <a:endParaRPr lang="en-US" sz="4133">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57937" y="772304"/>
            <a:ext cx="13172125" cy="8742392"/>
          </a:xfrm>
          <a:prstGeom prst="rect">
            <a:avLst/>
          </a:prstGeom>
        </p:spPr>
        <p:txBody>
          <a:bodyPr lIns="0" tIns="0" rIns="0" bIns="0" rtlCol="0" anchor="t">
            <a:spAutoFit/>
          </a:bodyPr>
          <a:lstStyle/>
          <a:p>
            <a:pPr algn="l">
              <a:lnSpc>
                <a:spcPts val="6412"/>
              </a:lnSpc>
              <a:spcBef>
                <a:spcPct val="0"/>
              </a:spcBef>
            </a:pPr>
            <a:r>
              <a:rPr lang="en-US" sz="3600" b="1" dirty="0">
                <a:solidFill>
                  <a:srgbClr val="000000"/>
                </a:solidFill>
                <a:latin typeface="Open Sans Bold"/>
                <a:ea typeface="Open Sans Bold"/>
                <a:cs typeface="Open Sans Bold"/>
                <a:sym typeface="Open Sans Bold"/>
              </a:rPr>
              <a:t>Code Snippet:</a:t>
            </a:r>
          </a:p>
          <a:p>
            <a:pPr algn="l">
              <a:lnSpc>
                <a:spcPts val="4809"/>
              </a:lnSpc>
              <a:spcBef>
                <a:spcPct val="0"/>
              </a:spcBef>
            </a:pPr>
            <a:r>
              <a:rPr lang="en-US" sz="3600" dirty="0">
                <a:solidFill>
                  <a:srgbClr val="000000"/>
                </a:solidFill>
                <a:latin typeface="Open Sans"/>
                <a:ea typeface="Open Sans"/>
                <a:cs typeface="Open Sans"/>
                <a:sym typeface="Open Sans"/>
              </a:rPr>
              <a:t>const fs = require('fs');</a:t>
            </a:r>
          </a:p>
          <a:p>
            <a:pPr algn="l">
              <a:lnSpc>
                <a:spcPts val="4809"/>
              </a:lnSpc>
              <a:spcBef>
                <a:spcPct val="0"/>
              </a:spcBef>
            </a:pPr>
            <a:endParaRPr lang="en-US" sz="3600" dirty="0">
              <a:solidFill>
                <a:srgbClr val="000000"/>
              </a:solidFill>
              <a:latin typeface="Open Sans"/>
              <a:ea typeface="Open Sans"/>
              <a:cs typeface="Open Sans"/>
              <a:sym typeface="Open Sans"/>
            </a:endParaRPr>
          </a:p>
          <a:p>
            <a:pPr algn="l">
              <a:lnSpc>
                <a:spcPts val="4809"/>
              </a:lnSpc>
              <a:spcBef>
                <a:spcPct val="0"/>
              </a:spcBef>
            </a:pPr>
            <a:r>
              <a:rPr lang="en-US" sz="3600" b="1" dirty="0">
                <a:solidFill>
                  <a:srgbClr val="000000"/>
                </a:solidFill>
                <a:latin typeface="Open Sans Bold"/>
                <a:ea typeface="Open Sans Bold"/>
                <a:cs typeface="Open Sans Bold"/>
                <a:sym typeface="Open Sans Bold"/>
              </a:rPr>
              <a:t>// Asynchronous rename</a:t>
            </a:r>
          </a:p>
          <a:p>
            <a:pPr algn="l">
              <a:lnSpc>
                <a:spcPts val="4809"/>
              </a:lnSpc>
              <a:spcBef>
                <a:spcPct val="0"/>
              </a:spcBef>
            </a:pPr>
            <a:r>
              <a:rPr lang="en-US" sz="3600" dirty="0" err="1">
                <a:solidFill>
                  <a:srgbClr val="000000"/>
                </a:solidFill>
                <a:latin typeface="Open Sans"/>
                <a:ea typeface="Open Sans"/>
                <a:cs typeface="Open Sans"/>
                <a:sym typeface="Open Sans"/>
              </a:rPr>
              <a:t>fs.rename</a:t>
            </a:r>
            <a:r>
              <a:rPr lang="en-US" sz="3600" dirty="0">
                <a:solidFill>
                  <a:srgbClr val="000000"/>
                </a:solidFill>
                <a:latin typeface="Open Sans"/>
                <a:ea typeface="Open Sans"/>
                <a:cs typeface="Open Sans"/>
                <a:sym typeface="Open Sans"/>
              </a:rPr>
              <a:t>('oldname.txt', 'newname.txt', (err) =&gt; {</a:t>
            </a:r>
          </a:p>
          <a:p>
            <a:pPr algn="l">
              <a:lnSpc>
                <a:spcPts val="4809"/>
              </a:lnSpc>
              <a:spcBef>
                <a:spcPct val="0"/>
              </a:spcBef>
            </a:pPr>
            <a:r>
              <a:rPr lang="en-US" sz="3600" dirty="0">
                <a:solidFill>
                  <a:srgbClr val="000000"/>
                </a:solidFill>
                <a:latin typeface="Open Sans"/>
                <a:ea typeface="Open Sans"/>
                <a:cs typeface="Open Sans"/>
                <a:sym typeface="Open Sans"/>
              </a:rPr>
              <a:t> if (err) {</a:t>
            </a:r>
          </a:p>
          <a:p>
            <a:pPr algn="l">
              <a:lnSpc>
                <a:spcPts val="4809"/>
              </a:lnSpc>
              <a:spcBef>
                <a:spcPct val="0"/>
              </a:spcBef>
            </a:pPr>
            <a:r>
              <a:rPr lang="en-US" sz="3600" dirty="0">
                <a:solidFill>
                  <a:srgbClr val="000000"/>
                </a:solidFill>
                <a:latin typeface="Open Sans"/>
                <a:ea typeface="Open Sans"/>
                <a:cs typeface="Open Sans"/>
                <a:sym typeface="Open Sans"/>
              </a:rPr>
              <a:t> return </a:t>
            </a:r>
            <a:r>
              <a:rPr lang="en-US" sz="3600" dirty="0" err="1">
                <a:solidFill>
                  <a:srgbClr val="000000"/>
                </a:solidFill>
                <a:latin typeface="Open Sans"/>
                <a:ea typeface="Open Sans"/>
                <a:cs typeface="Open Sans"/>
                <a:sym typeface="Open Sans"/>
              </a:rPr>
              <a:t>console.error</a:t>
            </a:r>
            <a:r>
              <a:rPr lang="en-US" sz="3600" dirty="0">
                <a:solidFill>
                  <a:srgbClr val="000000"/>
                </a:solidFill>
                <a:latin typeface="Open Sans"/>
                <a:ea typeface="Open Sans"/>
                <a:cs typeface="Open Sans"/>
                <a:sym typeface="Open Sans"/>
              </a:rPr>
              <a:t>(err);</a:t>
            </a:r>
          </a:p>
          <a:p>
            <a:pPr algn="l">
              <a:lnSpc>
                <a:spcPts val="4809"/>
              </a:lnSpc>
              <a:spcBef>
                <a:spcPct val="0"/>
              </a:spcBef>
            </a:pPr>
            <a:r>
              <a:rPr lang="en-US" sz="3600" dirty="0">
                <a:solidFill>
                  <a:srgbClr val="000000"/>
                </a:solidFill>
                <a:latin typeface="Open Sans"/>
                <a:ea typeface="Open Sans"/>
                <a:cs typeface="Open Sans"/>
                <a:sym typeface="Open Sans"/>
              </a:rPr>
              <a:t> }</a:t>
            </a:r>
          </a:p>
          <a:p>
            <a:pPr algn="l">
              <a:lnSpc>
                <a:spcPts val="4809"/>
              </a:lnSpc>
              <a:spcBef>
                <a:spcPct val="0"/>
              </a:spcBef>
            </a:pPr>
            <a:r>
              <a:rPr lang="en-US" sz="3600" dirty="0">
                <a:solidFill>
                  <a:srgbClr val="000000"/>
                </a:solidFill>
                <a:latin typeface="Open Sans"/>
                <a:ea typeface="Open Sans"/>
                <a:cs typeface="Open Sans"/>
                <a:sym typeface="Open Sans"/>
              </a:rPr>
              <a:t> console.log('Asynchronous rename complete.');</a:t>
            </a:r>
          </a:p>
          <a:p>
            <a:pPr algn="l">
              <a:lnSpc>
                <a:spcPts val="4809"/>
              </a:lnSpc>
              <a:spcBef>
                <a:spcPct val="0"/>
              </a:spcBef>
            </a:pPr>
            <a:r>
              <a:rPr lang="en-US" sz="3600" dirty="0">
                <a:solidFill>
                  <a:srgbClr val="000000"/>
                </a:solidFill>
                <a:latin typeface="Open Sans"/>
                <a:ea typeface="Open Sans"/>
                <a:cs typeface="Open Sans"/>
                <a:sym typeface="Open Sans"/>
              </a:rPr>
              <a:t>});</a:t>
            </a:r>
          </a:p>
          <a:p>
            <a:pPr algn="l">
              <a:lnSpc>
                <a:spcPts val="4809"/>
              </a:lnSpc>
              <a:spcBef>
                <a:spcPct val="0"/>
              </a:spcBef>
            </a:pPr>
            <a:endParaRPr lang="en-US" sz="3600" dirty="0">
              <a:solidFill>
                <a:srgbClr val="000000"/>
              </a:solidFill>
              <a:latin typeface="Open Sans"/>
              <a:ea typeface="Open Sans"/>
              <a:cs typeface="Open Sans"/>
              <a:sym typeface="Open Sans"/>
            </a:endParaRPr>
          </a:p>
          <a:p>
            <a:pPr algn="l">
              <a:lnSpc>
                <a:spcPts val="4809"/>
              </a:lnSpc>
              <a:spcBef>
                <a:spcPct val="0"/>
              </a:spcBef>
            </a:pPr>
            <a:r>
              <a:rPr lang="en-US" sz="3600" b="1" dirty="0">
                <a:solidFill>
                  <a:srgbClr val="000000"/>
                </a:solidFill>
                <a:latin typeface="Open Sans Bold"/>
                <a:ea typeface="Open Sans Bold"/>
                <a:cs typeface="Open Sans Bold"/>
                <a:sym typeface="Open Sans Bold"/>
              </a:rPr>
              <a:t>// Synchronous rename</a:t>
            </a:r>
          </a:p>
          <a:p>
            <a:pPr algn="l">
              <a:lnSpc>
                <a:spcPts val="4809"/>
              </a:lnSpc>
              <a:spcBef>
                <a:spcPct val="0"/>
              </a:spcBef>
            </a:pPr>
            <a:r>
              <a:rPr lang="en-US" sz="3600" dirty="0" err="1">
                <a:solidFill>
                  <a:srgbClr val="000000"/>
                </a:solidFill>
                <a:latin typeface="Open Sans"/>
                <a:ea typeface="Open Sans"/>
                <a:cs typeface="Open Sans"/>
                <a:sym typeface="Open Sans"/>
              </a:rPr>
              <a:t>fs.renameSync</a:t>
            </a:r>
            <a:r>
              <a:rPr lang="en-US" sz="3600" dirty="0">
                <a:solidFill>
                  <a:srgbClr val="000000"/>
                </a:solidFill>
                <a:latin typeface="Open Sans"/>
                <a:ea typeface="Open Sans"/>
                <a:cs typeface="Open Sans"/>
                <a:sym typeface="Open Sans"/>
              </a:rPr>
              <a:t>('oldname_sync.txt', 'newname_sync.txt');</a:t>
            </a:r>
          </a:p>
          <a:p>
            <a:pPr algn="l">
              <a:lnSpc>
                <a:spcPts val="4809"/>
              </a:lnSpc>
              <a:spcBef>
                <a:spcPct val="0"/>
              </a:spcBef>
            </a:pPr>
            <a:r>
              <a:rPr lang="en-US" sz="3600" dirty="0">
                <a:solidFill>
                  <a:srgbClr val="000000"/>
                </a:solidFill>
                <a:latin typeface="Open Sans"/>
                <a:ea typeface="Open Sans"/>
                <a:cs typeface="Open Sans"/>
                <a:sym typeface="Open Sans"/>
              </a:rPr>
              <a:t>console.log('Synchronous rename complete.');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3771900"/>
            <a:ext cx="16002000" cy="2743200"/>
          </a:xfrm>
          <a:prstGeom prst="rect">
            <a:avLst/>
          </a:prstGeom>
        </p:spPr>
        <p:txBody>
          <a:bodyPr wrap="square" lIns="0" tIns="0" rIns="0" bIns="0" rtlCol="0" anchor="t">
            <a:spAutoFit/>
          </a:bodyPr>
          <a:lstStyle/>
          <a:p>
            <a:pPr algn="ctr">
              <a:lnSpc>
                <a:spcPts val="5400"/>
              </a:lnSpc>
              <a:spcBef>
                <a:spcPct val="0"/>
              </a:spcBef>
            </a:pPr>
            <a:r>
              <a:rPr lang="en-US" sz="4500" dirty="0">
                <a:solidFill>
                  <a:srgbClr val="000000"/>
                </a:solidFill>
                <a:latin typeface="Open Sans"/>
                <a:ea typeface="Open Sans"/>
                <a:cs typeface="Open Sans"/>
                <a:sym typeface="Open Sans"/>
              </a:rPr>
              <a:t>Error handling is the process of anticipating, identifying, and managing errors or exceptions that can occur during the execution of a program or system, ensuring that the application remains stable and user-friendly</a:t>
            </a:r>
          </a:p>
        </p:txBody>
      </p:sp>
      <p:sp>
        <p:nvSpPr>
          <p:cNvPr id="3" name="TextBox 3"/>
          <p:cNvSpPr txBox="1"/>
          <p:nvPr/>
        </p:nvSpPr>
        <p:spPr>
          <a:xfrm>
            <a:off x="3634680" y="1060142"/>
            <a:ext cx="11018639" cy="1457325"/>
          </a:xfrm>
          <a:prstGeom prst="rect">
            <a:avLst/>
          </a:prstGeom>
        </p:spPr>
        <p:txBody>
          <a:bodyPr lIns="0" tIns="0" rIns="0" bIns="0" rtlCol="0" anchor="t">
            <a:spAutoFit/>
          </a:bodyPr>
          <a:lstStyle/>
          <a:p>
            <a:pPr algn="ctr">
              <a:lnSpc>
                <a:spcPts val="11519"/>
              </a:lnSpc>
              <a:spcBef>
                <a:spcPct val="0"/>
              </a:spcBef>
            </a:pPr>
            <a:r>
              <a:rPr lang="en-US" sz="9600" b="1">
                <a:solidFill>
                  <a:srgbClr val="000000"/>
                </a:solidFill>
                <a:latin typeface="Open Sans Bold"/>
                <a:ea typeface="Open Sans Bold"/>
                <a:cs typeface="Open Sans Bold"/>
                <a:sym typeface="Open Sans Bold"/>
              </a:rPr>
              <a:t>ERROR HANDLING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29087" y="5067300"/>
            <a:ext cx="12029827" cy="1017270"/>
          </a:xfrm>
          <a:prstGeom prst="rect">
            <a:avLst/>
          </a:prstGeom>
        </p:spPr>
        <p:txBody>
          <a:bodyPr lIns="0" tIns="0" rIns="0" bIns="0" rtlCol="0" anchor="t">
            <a:spAutoFit/>
          </a:bodyPr>
          <a:lstStyle/>
          <a:p>
            <a:pPr marL="0" lvl="0" indent="0" algn="ctr">
              <a:lnSpc>
                <a:spcPts val="4199"/>
              </a:lnSpc>
              <a:spcBef>
                <a:spcPct val="0"/>
              </a:spcBef>
            </a:pPr>
            <a:r>
              <a:rPr lang="en-US" sz="2799">
                <a:solidFill>
                  <a:srgbClr val="000000"/>
                </a:solidFill>
                <a:latin typeface="Canva Sans"/>
                <a:ea typeface="Canva Sans"/>
                <a:cs typeface="Canva Sans"/>
                <a:sym typeface="Canva Sans"/>
              </a:rPr>
              <a:t>The errors that occur during the execution of synchronous code, can be caught using try-catch blocks.</a:t>
            </a:r>
          </a:p>
        </p:txBody>
      </p:sp>
      <p:sp>
        <p:nvSpPr>
          <p:cNvPr id="3" name="TextBox 3"/>
          <p:cNvSpPr txBox="1"/>
          <p:nvPr/>
        </p:nvSpPr>
        <p:spPr>
          <a:xfrm>
            <a:off x="1423119" y="1385450"/>
            <a:ext cx="15692667" cy="2914650"/>
          </a:xfrm>
          <a:prstGeom prst="rect">
            <a:avLst/>
          </a:prstGeom>
        </p:spPr>
        <p:txBody>
          <a:bodyPr lIns="0" tIns="0" rIns="0" bIns="0" rtlCol="0" anchor="t">
            <a:spAutoFit/>
          </a:bodyPr>
          <a:lstStyle/>
          <a:p>
            <a:pPr marL="0" lvl="0" indent="0" algn="ctr">
              <a:lnSpc>
                <a:spcPts val="11519"/>
              </a:lnSpc>
              <a:spcBef>
                <a:spcPct val="0"/>
              </a:spcBef>
            </a:pPr>
            <a:r>
              <a:rPr lang="en-US" sz="9600" b="1">
                <a:solidFill>
                  <a:srgbClr val="000000"/>
                </a:solidFill>
                <a:latin typeface="Canva Sans Bold"/>
                <a:ea typeface="Canva Sans Bold"/>
                <a:cs typeface="Canva Sans Bold"/>
                <a:sym typeface="Canva Sans Bold"/>
              </a:rPr>
              <a:t>Synchronous Error Handling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39272" y="2784019"/>
            <a:ext cx="14602072" cy="4718963"/>
          </a:xfrm>
          <a:custGeom>
            <a:avLst/>
            <a:gdLst/>
            <a:ahLst/>
            <a:cxnLst/>
            <a:rect l="l" t="t" r="r" b="b"/>
            <a:pathLst>
              <a:path w="14602072" h="4718963">
                <a:moveTo>
                  <a:pt x="0" y="0"/>
                </a:moveTo>
                <a:lnTo>
                  <a:pt x="14602073" y="0"/>
                </a:lnTo>
                <a:lnTo>
                  <a:pt x="14602073" y="4718962"/>
                </a:lnTo>
                <a:lnTo>
                  <a:pt x="0" y="4718962"/>
                </a:lnTo>
                <a:lnTo>
                  <a:pt x="0" y="0"/>
                </a:lnTo>
                <a:close/>
              </a:path>
            </a:pathLst>
          </a:custGeom>
          <a:blipFill>
            <a:blip r:embed="rId2"/>
            <a:stretch>
              <a:fillRect l="-1132" r="-1132"/>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74959" y="4873437"/>
            <a:ext cx="13738082" cy="4037007"/>
          </a:xfrm>
          <a:custGeom>
            <a:avLst/>
            <a:gdLst/>
            <a:ahLst/>
            <a:cxnLst/>
            <a:rect l="l" t="t" r="r" b="b"/>
            <a:pathLst>
              <a:path w="13738082" h="4348166">
                <a:moveTo>
                  <a:pt x="0" y="0"/>
                </a:moveTo>
                <a:lnTo>
                  <a:pt x="13738083" y="0"/>
                </a:lnTo>
                <a:lnTo>
                  <a:pt x="13738083" y="4348166"/>
                </a:lnTo>
                <a:lnTo>
                  <a:pt x="0" y="4348166"/>
                </a:lnTo>
                <a:lnTo>
                  <a:pt x="0" y="0"/>
                </a:lnTo>
                <a:close/>
              </a:path>
            </a:pathLst>
          </a:custGeom>
          <a:blipFill>
            <a:blip r:embed="rId2"/>
            <a:stretch>
              <a:fillRect t="-5866" b="-5866"/>
            </a:stretch>
          </a:blipFill>
        </p:spPr>
        <p:txBody>
          <a:bodyPr/>
          <a:lstStyle/>
          <a:p>
            <a:endParaRPr lang="en-IN" dirty="0"/>
          </a:p>
        </p:txBody>
      </p:sp>
      <p:sp>
        <p:nvSpPr>
          <p:cNvPr id="3" name="TextBox 3"/>
          <p:cNvSpPr txBox="1"/>
          <p:nvPr/>
        </p:nvSpPr>
        <p:spPr>
          <a:xfrm>
            <a:off x="3609989" y="3299608"/>
            <a:ext cx="12029827" cy="1573829"/>
          </a:xfrm>
          <a:prstGeom prst="rect">
            <a:avLst/>
          </a:prstGeom>
        </p:spPr>
        <p:txBody>
          <a:bodyPr lIns="0" tIns="0" rIns="0" bIns="0" rtlCol="0" anchor="t">
            <a:spAutoFit/>
          </a:bodyPr>
          <a:lstStyle/>
          <a:p>
            <a:pPr algn="l">
              <a:lnSpc>
                <a:spcPts val="4199"/>
              </a:lnSpc>
              <a:spcBef>
                <a:spcPct val="0"/>
              </a:spcBef>
            </a:pPr>
            <a:r>
              <a:rPr lang="en-US" sz="2799" b="1" dirty="0">
                <a:solidFill>
                  <a:srgbClr val="000000"/>
                </a:solidFill>
                <a:latin typeface="Canva Sans Bold"/>
                <a:ea typeface="Canva Sans Bold"/>
                <a:cs typeface="Canva Sans Bold"/>
                <a:sym typeface="Canva Sans Bold"/>
              </a:rPr>
              <a:t>C</a:t>
            </a:r>
            <a:r>
              <a:rPr lang="en-US" sz="2799" b="1" u="none" dirty="0">
                <a:solidFill>
                  <a:srgbClr val="000000"/>
                </a:solidFill>
                <a:latin typeface="Canva Sans Bold"/>
                <a:ea typeface="Canva Sans Bold"/>
                <a:cs typeface="Canva Sans Bold"/>
                <a:sym typeface="Canva Sans Bold"/>
              </a:rPr>
              <a:t>allbacks: </a:t>
            </a:r>
            <a:r>
              <a:rPr lang="en-US" sz="2799" u="none" dirty="0">
                <a:solidFill>
                  <a:srgbClr val="000000"/>
                </a:solidFill>
                <a:latin typeface="Canva Sans"/>
                <a:ea typeface="Canva Sans"/>
                <a:cs typeface="Canva Sans"/>
                <a:sym typeface="Canva Sans"/>
              </a:rPr>
              <a:t>In callback-based asynchronous code, errors are usually the first argument in the callback function</a:t>
            </a:r>
          </a:p>
          <a:p>
            <a:pPr marL="0" lvl="0" indent="0" algn="l">
              <a:lnSpc>
                <a:spcPts val="4199"/>
              </a:lnSpc>
              <a:spcBef>
                <a:spcPct val="0"/>
              </a:spcBef>
            </a:pPr>
            <a:endParaRPr lang="en-US" sz="2799" u="none" dirty="0">
              <a:solidFill>
                <a:srgbClr val="000000"/>
              </a:solidFill>
              <a:latin typeface="Canva Sans"/>
              <a:ea typeface="Canva Sans"/>
              <a:cs typeface="Canva Sans"/>
              <a:sym typeface="Canva Sans"/>
            </a:endParaRPr>
          </a:p>
        </p:txBody>
      </p:sp>
      <p:sp>
        <p:nvSpPr>
          <p:cNvPr id="4" name="TextBox 4"/>
          <p:cNvSpPr txBox="1"/>
          <p:nvPr/>
        </p:nvSpPr>
        <p:spPr>
          <a:xfrm>
            <a:off x="1297666" y="365055"/>
            <a:ext cx="15692667" cy="2914650"/>
          </a:xfrm>
          <a:prstGeom prst="rect">
            <a:avLst/>
          </a:prstGeom>
        </p:spPr>
        <p:txBody>
          <a:bodyPr lIns="0" tIns="0" rIns="0" bIns="0" rtlCol="0" anchor="t">
            <a:spAutoFit/>
          </a:bodyPr>
          <a:lstStyle/>
          <a:p>
            <a:pPr marL="0" lvl="0" indent="0" algn="ctr">
              <a:lnSpc>
                <a:spcPts val="11519"/>
              </a:lnSpc>
              <a:spcBef>
                <a:spcPct val="0"/>
              </a:spcBef>
            </a:pPr>
            <a:r>
              <a:rPr lang="en-US" sz="9600" b="1" dirty="0">
                <a:solidFill>
                  <a:srgbClr val="000000"/>
                </a:solidFill>
                <a:latin typeface="Canva Sans Bold"/>
                <a:ea typeface="Canva Sans Bold"/>
                <a:cs typeface="Canva Sans Bold"/>
                <a:sym typeface="Canva Sans Bold"/>
              </a:rPr>
              <a:t>Asynchronous Error Handling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20607" y="3362028"/>
            <a:ext cx="12846786" cy="5604725"/>
          </a:xfrm>
          <a:custGeom>
            <a:avLst/>
            <a:gdLst/>
            <a:ahLst/>
            <a:cxnLst/>
            <a:rect l="l" t="t" r="r" b="b"/>
            <a:pathLst>
              <a:path w="12846786" h="5604725">
                <a:moveTo>
                  <a:pt x="0" y="0"/>
                </a:moveTo>
                <a:lnTo>
                  <a:pt x="12846786" y="0"/>
                </a:lnTo>
                <a:lnTo>
                  <a:pt x="12846786" y="5604725"/>
                </a:lnTo>
                <a:lnTo>
                  <a:pt x="0" y="5604725"/>
                </a:lnTo>
                <a:lnTo>
                  <a:pt x="0" y="0"/>
                </a:lnTo>
                <a:close/>
              </a:path>
            </a:pathLst>
          </a:custGeom>
          <a:blipFill>
            <a:blip r:embed="rId2"/>
            <a:stretch>
              <a:fillRect/>
            </a:stretch>
          </a:blipFill>
        </p:spPr>
      </p:sp>
      <p:sp>
        <p:nvSpPr>
          <p:cNvPr id="3" name="TextBox 3"/>
          <p:cNvSpPr txBox="1"/>
          <p:nvPr/>
        </p:nvSpPr>
        <p:spPr>
          <a:xfrm>
            <a:off x="3129087" y="1530710"/>
            <a:ext cx="12029827" cy="1541145"/>
          </a:xfrm>
          <a:prstGeom prst="rect">
            <a:avLst/>
          </a:prstGeom>
        </p:spPr>
        <p:txBody>
          <a:bodyPr lIns="0" tIns="0" rIns="0" bIns="0" rtlCol="0" anchor="t">
            <a:spAutoFit/>
          </a:bodyPr>
          <a:lstStyle/>
          <a:p>
            <a:pPr algn="ctr">
              <a:lnSpc>
                <a:spcPts val="4199"/>
              </a:lnSpc>
              <a:spcBef>
                <a:spcPct val="0"/>
              </a:spcBef>
            </a:pPr>
            <a:r>
              <a:rPr lang="en-US" sz="2799" b="1">
                <a:solidFill>
                  <a:srgbClr val="000000"/>
                </a:solidFill>
                <a:latin typeface="Canva Sans Bold"/>
                <a:ea typeface="Canva Sans Bold"/>
                <a:cs typeface="Canva Sans Bold"/>
                <a:sym typeface="Canva Sans Bold"/>
              </a:rPr>
              <a:t>P</a:t>
            </a:r>
            <a:r>
              <a:rPr lang="en-US" sz="2799" b="1" u="none">
                <a:solidFill>
                  <a:srgbClr val="000000"/>
                </a:solidFill>
                <a:latin typeface="Canva Sans Bold"/>
                <a:ea typeface="Canva Sans Bold"/>
                <a:cs typeface="Canva Sans Bold"/>
                <a:sym typeface="Canva Sans Bold"/>
              </a:rPr>
              <a:t>romises</a:t>
            </a:r>
          </a:p>
          <a:p>
            <a:pPr marL="0" lvl="0" indent="0" algn="ctr">
              <a:lnSpc>
                <a:spcPts val="4199"/>
              </a:lnSpc>
              <a:spcBef>
                <a:spcPct val="0"/>
              </a:spcBef>
            </a:pPr>
            <a:r>
              <a:rPr lang="en-US" sz="2799" u="none">
                <a:solidFill>
                  <a:srgbClr val="000000"/>
                </a:solidFill>
                <a:latin typeface="Canva Sans"/>
                <a:ea typeface="Canva Sans"/>
                <a:cs typeface="Canva Sans"/>
                <a:sym typeface="Canva Sans"/>
              </a:rPr>
              <a:t>Promises offer a cleaner way to handle asynchronous errors using .catch()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97666" y="1227383"/>
            <a:ext cx="15692667" cy="1457325"/>
          </a:xfrm>
          <a:prstGeom prst="rect">
            <a:avLst/>
          </a:prstGeom>
        </p:spPr>
        <p:txBody>
          <a:bodyPr lIns="0" tIns="0" rIns="0" bIns="0" rtlCol="0" anchor="t">
            <a:spAutoFit/>
          </a:bodyPr>
          <a:lstStyle/>
          <a:p>
            <a:pPr marL="0" lvl="0" indent="0" algn="ctr">
              <a:lnSpc>
                <a:spcPts val="11519"/>
              </a:lnSpc>
              <a:spcBef>
                <a:spcPct val="0"/>
              </a:spcBef>
            </a:pPr>
            <a:r>
              <a:rPr lang="en-US" sz="9600" b="1">
                <a:solidFill>
                  <a:srgbClr val="000000"/>
                </a:solidFill>
                <a:latin typeface="Open Sans Bold"/>
                <a:ea typeface="Open Sans Bold"/>
                <a:cs typeface="Open Sans Bold"/>
                <a:sym typeface="Open Sans Bold"/>
              </a:rPr>
              <a:t>File Handling</a:t>
            </a:r>
          </a:p>
        </p:txBody>
      </p:sp>
      <p:sp>
        <p:nvSpPr>
          <p:cNvPr id="3" name="TextBox 3"/>
          <p:cNvSpPr txBox="1"/>
          <p:nvPr/>
        </p:nvSpPr>
        <p:spPr>
          <a:xfrm>
            <a:off x="1447800" y="3918981"/>
            <a:ext cx="15542533" cy="2949525"/>
          </a:xfrm>
          <a:prstGeom prst="rect">
            <a:avLst/>
          </a:prstGeom>
        </p:spPr>
        <p:txBody>
          <a:bodyPr wrap="square" lIns="0" tIns="0" rIns="0" bIns="0" rtlCol="0" anchor="t">
            <a:spAutoFit/>
          </a:bodyPr>
          <a:lstStyle/>
          <a:p>
            <a:pPr algn="just">
              <a:lnSpc>
                <a:spcPts val="4642"/>
              </a:lnSpc>
              <a:spcBef>
                <a:spcPct val="0"/>
              </a:spcBef>
            </a:pPr>
            <a:r>
              <a:rPr lang="en-US" sz="3868" dirty="0">
                <a:solidFill>
                  <a:srgbClr val="000000"/>
                </a:solidFill>
                <a:latin typeface="Open Sans"/>
                <a:ea typeface="Open Sans"/>
                <a:cs typeface="Open Sans"/>
                <a:sym typeface="Open Sans"/>
              </a:rPr>
              <a:t>File handling in Node.js is a crucial part of working with the filesystem to read, write, update, or delete files. Node.js provides the fs (filesystem) module, which is used for file handling operations. The fs module allows both synchronous and asynchronous file handling, giving flexibility based on the use case.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91335" y="3428460"/>
            <a:ext cx="10732594" cy="5315351"/>
          </a:xfrm>
          <a:custGeom>
            <a:avLst/>
            <a:gdLst/>
            <a:ahLst/>
            <a:cxnLst/>
            <a:rect l="l" t="t" r="r" b="b"/>
            <a:pathLst>
              <a:path w="10732594" h="5315351">
                <a:moveTo>
                  <a:pt x="0" y="0"/>
                </a:moveTo>
                <a:lnTo>
                  <a:pt x="10732594" y="0"/>
                </a:lnTo>
                <a:lnTo>
                  <a:pt x="10732594" y="5315351"/>
                </a:lnTo>
                <a:lnTo>
                  <a:pt x="0" y="5315351"/>
                </a:lnTo>
                <a:lnTo>
                  <a:pt x="0" y="0"/>
                </a:lnTo>
                <a:close/>
              </a:path>
            </a:pathLst>
          </a:custGeom>
          <a:blipFill>
            <a:blip r:embed="rId2"/>
            <a:stretch>
              <a:fillRect/>
            </a:stretch>
          </a:blipFill>
        </p:spPr>
      </p:sp>
      <p:sp>
        <p:nvSpPr>
          <p:cNvPr id="3" name="TextBox 3"/>
          <p:cNvSpPr txBox="1"/>
          <p:nvPr/>
        </p:nvSpPr>
        <p:spPr>
          <a:xfrm>
            <a:off x="3129087" y="1363440"/>
            <a:ext cx="12029827" cy="2065020"/>
          </a:xfrm>
          <a:prstGeom prst="rect">
            <a:avLst/>
          </a:prstGeom>
        </p:spPr>
        <p:txBody>
          <a:bodyPr lIns="0" tIns="0" rIns="0" bIns="0" rtlCol="0" anchor="t">
            <a:spAutoFit/>
          </a:bodyPr>
          <a:lstStyle/>
          <a:p>
            <a:pPr algn="ctr">
              <a:lnSpc>
                <a:spcPts val="4199"/>
              </a:lnSpc>
              <a:spcBef>
                <a:spcPct val="0"/>
              </a:spcBef>
            </a:pPr>
            <a:r>
              <a:rPr lang="en-US" sz="2799" b="1">
                <a:solidFill>
                  <a:srgbClr val="000000"/>
                </a:solidFill>
                <a:latin typeface="Canva Sans Bold"/>
                <a:ea typeface="Canva Sans Bold"/>
                <a:cs typeface="Canva Sans Bold"/>
                <a:sym typeface="Canva Sans Bold"/>
              </a:rPr>
              <a:t>Async/Aw</a:t>
            </a:r>
            <a:r>
              <a:rPr lang="en-US" sz="2799" b="1" u="none">
                <a:solidFill>
                  <a:srgbClr val="000000"/>
                </a:solidFill>
                <a:latin typeface="Canva Sans Bold"/>
                <a:ea typeface="Canva Sans Bold"/>
                <a:cs typeface="Canva Sans Bold"/>
                <a:sym typeface="Canva Sans Bold"/>
              </a:rPr>
              <a:t>ait</a:t>
            </a:r>
          </a:p>
          <a:p>
            <a:pPr marL="0" lvl="0" indent="0" algn="ctr">
              <a:lnSpc>
                <a:spcPts val="4199"/>
              </a:lnSpc>
              <a:spcBef>
                <a:spcPct val="0"/>
              </a:spcBef>
            </a:pPr>
            <a:r>
              <a:rPr lang="en-US" sz="2799" u="none">
                <a:solidFill>
                  <a:srgbClr val="000000"/>
                </a:solidFill>
                <a:latin typeface="Canva Sans"/>
                <a:ea typeface="Canva Sans"/>
                <a:cs typeface="Canva Sans"/>
                <a:sym typeface="Canva Sans"/>
              </a:rPr>
              <a:t>Async/await syntax allows for a more synchronous style of error handling in asynchronous code</a:t>
            </a:r>
          </a:p>
          <a:p>
            <a:pPr marL="0" lvl="0" indent="0" algn="ctr">
              <a:lnSpc>
                <a:spcPts val="4199"/>
              </a:lnSpc>
              <a:spcBef>
                <a:spcPct val="0"/>
              </a:spcBef>
            </a:pPr>
            <a:endParaRPr lang="en-US" sz="2799" u="none">
              <a:solidFill>
                <a:srgbClr val="000000"/>
              </a:solidFill>
              <a:latin typeface="Canva Sans"/>
              <a:ea typeface="Canva Sans"/>
              <a:cs typeface="Canva Sans"/>
              <a:sym typeface="Can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81588" y="4560829"/>
            <a:ext cx="13472096" cy="4416778"/>
          </a:xfrm>
          <a:custGeom>
            <a:avLst/>
            <a:gdLst/>
            <a:ahLst/>
            <a:cxnLst/>
            <a:rect l="l" t="t" r="r" b="b"/>
            <a:pathLst>
              <a:path w="13472096" h="4416778">
                <a:moveTo>
                  <a:pt x="0" y="0"/>
                </a:moveTo>
                <a:lnTo>
                  <a:pt x="13472096" y="0"/>
                </a:lnTo>
                <a:lnTo>
                  <a:pt x="13472096" y="4416778"/>
                </a:lnTo>
                <a:lnTo>
                  <a:pt x="0" y="4416778"/>
                </a:lnTo>
                <a:lnTo>
                  <a:pt x="0" y="0"/>
                </a:lnTo>
                <a:close/>
              </a:path>
            </a:pathLst>
          </a:custGeom>
          <a:blipFill>
            <a:blip r:embed="rId2"/>
            <a:stretch>
              <a:fillRect/>
            </a:stretch>
          </a:blipFill>
        </p:spPr>
      </p:sp>
      <p:sp>
        <p:nvSpPr>
          <p:cNvPr id="3" name="TextBox 3"/>
          <p:cNvSpPr txBox="1"/>
          <p:nvPr/>
        </p:nvSpPr>
        <p:spPr>
          <a:xfrm>
            <a:off x="3129087" y="2631119"/>
            <a:ext cx="12029827" cy="1541145"/>
          </a:xfrm>
          <a:prstGeom prst="rect">
            <a:avLst/>
          </a:prstGeom>
        </p:spPr>
        <p:txBody>
          <a:bodyPr lIns="0" tIns="0" rIns="0" bIns="0" rtlCol="0" anchor="t">
            <a:spAutoFit/>
          </a:bodyPr>
          <a:lstStyle/>
          <a:p>
            <a:pPr algn="ctr">
              <a:lnSpc>
                <a:spcPts val="4199"/>
              </a:lnSpc>
            </a:pPr>
            <a:r>
              <a:rPr lang="en-US" sz="2799" b="1">
                <a:solidFill>
                  <a:srgbClr val="000000"/>
                </a:solidFill>
                <a:latin typeface="Canva Sans Bold"/>
                <a:ea typeface="Canva Sans Bold"/>
                <a:cs typeface="Canva Sans Bold"/>
                <a:sym typeface="Canva Sans Bold"/>
              </a:rPr>
              <a:t>Global Error Handling</a:t>
            </a:r>
          </a:p>
          <a:p>
            <a:pPr marL="0" lvl="0" indent="0" algn="ctr">
              <a:lnSpc>
                <a:spcPts val="4199"/>
              </a:lnSpc>
              <a:spcBef>
                <a:spcPct val="0"/>
              </a:spcBef>
            </a:pPr>
            <a:r>
              <a:rPr lang="en-US" sz="2799">
                <a:solidFill>
                  <a:srgbClr val="000000"/>
                </a:solidFill>
                <a:latin typeface="Canva Sans"/>
                <a:ea typeface="Canva Sans"/>
                <a:cs typeface="Canva Sans"/>
                <a:sym typeface="Canva Sans"/>
              </a:rPr>
              <a:t>Handling uncaught exceptions and unhandled promise rejections ensures that no errors slip through unnoticed</a:t>
            </a:r>
          </a:p>
        </p:txBody>
      </p:sp>
      <p:sp>
        <p:nvSpPr>
          <p:cNvPr id="4" name="TextBox 4"/>
          <p:cNvSpPr txBox="1"/>
          <p:nvPr/>
        </p:nvSpPr>
        <p:spPr>
          <a:xfrm>
            <a:off x="1566633" y="861430"/>
            <a:ext cx="15692667" cy="1457325"/>
          </a:xfrm>
          <a:prstGeom prst="rect">
            <a:avLst/>
          </a:prstGeom>
        </p:spPr>
        <p:txBody>
          <a:bodyPr lIns="0" tIns="0" rIns="0" bIns="0" rtlCol="0" anchor="t">
            <a:spAutoFit/>
          </a:bodyPr>
          <a:lstStyle/>
          <a:p>
            <a:pPr marL="0" lvl="0" indent="0" algn="ctr">
              <a:lnSpc>
                <a:spcPts val="11519"/>
              </a:lnSpc>
              <a:spcBef>
                <a:spcPct val="0"/>
              </a:spcBef>
            </a:pPr>
            <a:r>
              <a:rPr lang="en-US" sz="9600" b="1">
                <a:solidFill>
                  <a:srgbClr val="000000"/>
                </a:solidFill>
                <a:latin typeface="Canva Sans Bold"/>
                <a:ea typeface="Canva Sans Bold"/>
                <a:cs typeface="Canva Sans Bold"/>
                <a:sym typeface="Canva Sans Bold"/>
              </a:rPr>
              <a:t>Advanced Techniques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33450"/>
            <a:ext cx="8609052"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Centralized Error Handling</a:t>
            </a:r>
          </a:p>
        </p:txBody>
      </p:sp>
      <p:sp>
        <p:nvSpPr>
          <p:cNvPr id="3" name="TextBox 3"/>
          <p:cNvSpPr txBox="1"/>
          <p:nvPr/>
        </p:nvSpPr>
        <p:spPr>
          <a:xfrm>
            <a:off x="1219200" y="2860539"/>
            <a:ext cx="15849600" cy="4883068"/>
          </a:xfrm>
          <a:prstGeom prst="rect">
            <a:avLst/>
          </a:prstGeom>
        </p:spPr>
        <p:txBody>
          <a:bodyPr wrap="square" lIns="0" tIns="0" rIns="0" bIns="0" rtlCol="0" anchor="t">
            <a:spAutoFit/>
          </a:bodyPr>
          <a:lstStyle/>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For larger applications, centralized error handling can help manage errors more effectively. This often involves middleware in Express.js applications.</a:t>
            </a:r>
          </a:p>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Express.js Middleware</a:t>
            </a:r>
          </a:p>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Express.js provides a mechanism for handling errors via middleware. This middleware should be the last in the stack:</a:t>
            </a:r>
          </a:p>
          <a:p>
            <a:pPr algn="l">
              <a:lnSpc>
                <a:spcPts val="4759"/>
              </a:lnSpc>
            </a:pPr>
            <a:endParaRPr lang="en-US" sz="3399" dirty="0">
              <a:solidFill>
                <a:srgbClr val="000000"/>
              </a:solidFill>
              <a:latin typeface="Canva Sans"/>
              <a:ea typeface="Canva Sans"/>
              <a:cs typeface="Canva Sans"/>
              <a:sym typeface="Canva Sans"/>
            </a:endParaRPr>
          </a:p>
          <a:p>
            <a:pPr algn="l">
              <a:lnSpc>
                <a:spcPts val="4759"/>
              </a:lnSpc>
            </a:pPr>
            <a:endParaRPr lang="en-US" sz="3399" dirty="0">
              <a:solidFill>
                <a:srgbClr val="000000"/>
              </a:solidFill>
              <a:latin typeface="Canva Sans"/>
              <a:ea typeface="Canva Sans"/>
              <a:cs typeface="Canva Sans"/>
              <a:sym typeface="Canv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53205" y="1487960"/>
            <a:ext cx="11981590" cy="7311080"/>
          </a:xfrm>
          <a:custGeom>
            <a:avLst/>
            <a:gdLst/>
            <a:ahLst/>
            <a:cxnLst/>
            <a:rect l="l" t="t" r="r" b="b"/>
            <a:pathLst>
              <a:path w="11981590" h="7311080">
                <a:moveTo>
                  <a:pt x="0" y="0"/>
                </a:moveTo>
                <a:lnTo>
                  <a:pt x="11981590" y="0"/>
                </a:lnTo>
                <a:lnTo>
                  <a:pt x="11981590" y="7311080"/>
                </a:lnTo>
                <a:lnTo>
                  <a:pt x="0" y="7311080"/>
                </a:lnTo>
                <a:lnTo>
                  <a:pt x="0" y="0"/>
                </a:lnTo>
                <a:close/>
              </a:path>
            </a:pathLst>
          </a:custGeom>
          <a:blipFill>
            <a:blip r:embed="rId2"/>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33450"/>
            <a:ext cx="7582420"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Advanced Techniques</a:t>
            </a:r>
          </a:p>
        </p:txBody>
      </p:sp>
      <p:sp>
        <p:nvSpPr>
          <p:cNvPr id="3" name="TextBox 3"/>
          <p:cNvSpPr txBox="1"/>
          <p:nvPr/>
        </p:nvSpPr>
        <p:spPr>
          <a:xfrm>
            <a:off x="1028700" y="2086409"/>
            <a:ext cx="8191500" cy="887095"/>
          </a:xfrm>
          <a:prstGeom prst="rect">
            <a:avLst/>
          </a:prstGeom>
        </p:spPr>
        <p:txBody>
          <a:bodyPr wrap="square" lIns="0" tIns="0" rIns="0" bIns="0" rtlCol="0" anchor="t">
            <a:spAutoFit/>
          </a:bodyPr>
          <a:lstStyle/>
          <a:p>
            <a:pPr marL="1122679" lvl="1" indent="-561340" algn="ctr">
              <a:lnSpc>
                <a:spcPts val="7279"/>
              </a:lnSpc>
              <a:buFont typeface="Arial"/>
              <a:buChar char="•"/>
            </a:pPr>
            <a:r>
              <a:rPr lang="en-US" sz="5199" b="1" dirty="0">
                <a:solidFill>
                  <a:srgbClr val="000000"/>
                </a:solidFill>
                <a:latin typeface="Canva Sans Bold"/>
                <a:ea typeface="Canva Sans Bold"/>
                <a:cs typeface="Canva Sans Bold"/>
                <a:sym typeface="Canva Sans Bold"/>
              </a:rPr>
              <a:t>Custom Error Classes</a:t>
            </a:r>
          </a:p>
        </p:txBody>
      </p:sp>
      <p:grpSp>
        <p:nvGrpSpPr>
          <p:cNvPr id="4" name="Group 4"/>
          <p:cNvGrpSpPr/>
          <p:nvPr/>
        </p:nvGrpSpPr>
        <p:grpSpPr>
          <a:xfrm>
            <a:off x="2514601" y="3239368"/>
            <a:ext cx="14477999" cy="3244424"/>
            <a:chOff x="1642189" y="-1391989"/>
            <a:chExt cx="19303999" cy="4325898"/>
          </a:xfrm>
        </p:grpSpPr>
        <p:sp>
          <p:nvSpPr>
            <p:cNvPr id="5" name="TextBox 5"/>
            <p:cNvSpPr txBox="1"/>
            <p:nvPr/>
          </p:nvSpPr>
          <p:spPr>
            <a:xfrm>
              <a:off x="1642189" y="526840"/>
              <a:ext cx="19303999" cy="2407069"/>
            </a:xfrm>
            <a:prstGeom prst="rect">
              <a:avLst/>
            </a:prstGeom>
          </p:spPr>
          <p:txBody>
            <a:bodyPr wrap="square" lIns="0" tIns="0" rIns="0" bIns="0" rtlCol="0" anchor="t">
              <a:spAutoFit/>
            </a:bodyPr>
            <a:lstStyle/>
            <a:p>
              <a:pPr marL="734059" lvl="1" indent="-367030">
                <a:lnSpc>
                  <a:spcPts val="4759"/>
                </a:lnSpc>
                <a:buFont typeface="Arial"/>
                <a:buChar char="•"/>
              </a:pPr>
              <a:r>
                <a:rPr lang="en-US" sz="3399" dirty="0">
                  <a:solidFill>
                    <a:srgbClr val="000000"/>
                  </a:solidFill>
                  <a:latin typeface="Canva Sans"/>
                  <a:ea typeface="Canva Sans"/>
                  <a:cs typeface="Canva Sans"/>
                  <a:sym typeface="Canva Sans"/>
                </a:rPr>
                <a:t>Helps differentiate between system errors and application-specific errors</a:t>
              </a:r>
            </a:p>
            <a:p>
              <a:pPr marL="734059" lvl="1" indent="-367030">
                <a:lnSpc>
                  <a:spcPts val="4759"/>
                </a:lnSpc>
                <a:buFont typeface="Arial"/>
                <a:buChar char="•"/>
              </a:pPr>
              <a:r>
                <a:rPr lang="en-US" sz="3399" dirty="0">
                  <a:solidFill>
                    <a:srgbClr val="000000"/>
                  </a:solidFill>
                  <a:latin typeface="Canva Sans"/>
                  <a:ea typeface="Canva Sans"/>
                  <a:cs typeface="Canva Sans"/>
                  <a:sym typeface="Canva Sans"/>
                </a:rPr>
                <a:t>Enables better debugging and logging</a:t>
              </a:r>
            </a:p>
          </p:txBody>
        </p:sp>
        <p:sp>
          <p:nvSpPr>
            <p:cNvPr id="6" name="TextBox 6"/>
            <p:cNvSpPr txBox="1"/>
            <p:nvPr/>
          </p:nvSpPr>
          <p:spPr>
            <a:xfrm>
              <a:off x="1642189" y="-1391989"/>
              <a:ext cx="18592800" cy="1586332"/>
            </a:xfrm>
            <a:prstGeom prst="rect">
              <a:avLst/>
            </a:prstGeom>
          </p:spPr>
          <p:txBody>
            <a:bodyPr wrap="square" lIns="0" tIns="0" rIns="0" bIns="0" rtlCol="0" anchor="t">
              <a:spAutoFit/>
            </a:bodyPr>
            <a:lstStyle/>
            <a:p>
              <a:pPr marL="734059" lvl="1" indent="-367030" algn="l">
                <a:lnSpc>
                  <a:spcPts val="4759"/>
                </a:lnSpc>
                <a:buFont typeface="Arial"/>
                <a:buChar char="•"/>
              </a:pPr>
              <a:r>
                <a:rPr lang="en-US" sz="3399" dirty="0">
                  <a:solidFill>
                    <a:srgbClr val="000000"/>
                  </a:solidFill>
                  <a:latin typeface="Canva Sans"/>
                  <a:ea typeface="Canva Sans"/>
                  <a:cs typeface="Canva Sans"/>
                  <a:sym typeface="Canva Sans"/>
                </a:rPr>
                <a:t>Instead of throwing generic errors, create custom error classes to categorize different types of errors.</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82105" y="1673065"/>
            <a:ext cx="12389995" cy="7093272"/>
          </a:xfrm>
          <a:custGeom>
            <a:avLst/>
            <a:gdLst/>
            <a:ahLst/>
            <a:cxnLst/>
            <a:rect l="l" t="t" r="r" b="b"/>
            <a:pathLst>
              <a:path w="12389995" h="7093272">
                <a:moveTo>
                  <a:pt x="0" y="0"/>
                </a:moveTo>
                <a:lnTo>
                  <a:pt x="12389995" y="0"/>
                </a:lnTo>
                <a:lnTo>
                  <a:pt x="12389995" y="7093272"/>
                </a:lnTo>
                <a:lnTo>
                  <a:pt x="0" y="7093272"/>
                </a:lnTo>
                <a:lnTo>
                  <a:pt x="0" y="0"/>
                </a:lnTo>
                <a:close/>
              </a:path>
            </a:pathLst>
          </a:custGeom>
          <a:blipFill>
            <a:blip r:embed="rId2"/>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33450"/>
            <a:ext cx="5889718" cy="887095"/>
          </a:xfrm>
          <a:prstGeom prst="rect">
            <a:avLst/>
          </a:prstGeom>
        </p:spPr>
        <p:txBody>
          <a:bodyPr lIns="0" tIns="0" rIns="0" bIns="0" rtlCol="0" anchor="t">
            <a:spAutoFit/>
          </a:bodyPr>
          <a:lstStyle/>
          <a:p>
            <a:pPr marL="1122679" lvl="1" indent="-561340" algn="ctr">
              <a:lnSpc>
                <a:spcPts val="7279"/>
              </a:lnSpc>
              <a:buFont typeface="Arial"/>
              <a:buChar char="•"/>
            </a:pPr>
            <a:r>
              <a:rPr lang="en-US" sz="5199" b="1">
                <a:solidFill>
                  <a:srgbClr val="000000"/>
                </a:solidFill>
                <a:latin typeface="Canva Sans Bold"/>
                <a:ea typeface="Canva Sans Bold"/>
                <a:cs typeface="Canva Sans Bold"/>
                <a:sym typeface="Canva Sans Bold"/>
              </a:rPr>
              <a:t>Error Logging</a:t>
            </a:r>
          </a:p>
        </p:txBody>
      </p:sp>
      <p:sp>
        <p:nvSpPr>
          <p:cNvPr id="3" name="TextBox 3"/>
          <p:cNvSpPr txBox="1"/>
          <p:nvPr/>
        </p:nvSpPr>
        <p:spPr>
          <a:xfrm>
            <a:off x="1028700" y="2907192"/>
            <a:ext cx="17259300" cy="418084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Implement robust error logging to monitor and diagnose issues. Tools like Winston or Bunyan can help with logging.</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Stores error logs for future analysis.</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Can be integrated with cloud logging services.</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Helps track errors in production.</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Essential for application maintenance.</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16889" y="1163747"/>
            <a:ext cx="11854222" cy="7959506"/>
          </a:xfrm>
          <a:custGeom>
            <a:avLst/>
            <a:gdLst/>
            <a:ahLst/>
            <a:cxnLst/>
            <a:rect l="l" t="t" r="r" b="b"/>
            <a:pathLst>
              <a:path w="11854222" h="7959506">
                <a:moveTo>
                  <a:pt x="0" y="0"/>
                </a:moveTo>
                <a:lnTo>
                  <a:pt x="11854222" y="0"/>
                </a:lnTo>
                <a:lnTo>
                  <a:pt x="11854222" y="7959506"/>
                </a:lnTo>
                <a:lnTo>
                  <a:pt x="0" y="7959506"/>
                </a:lnTo>
                <a:lnTo>
                  <a:pt x="0" y="0"/>
                </a:lnTo>
                <a:close/>
              </a:path>
            </a:pathLst>
          </a:custGeom>
          <a:blipFill>
            <a:blip r:embed="rId2"/>
            <a:stretch>
              <a:fillRect/>
            </a:stretch>
          </a:blip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1034929"/>
            <a:ext cx="9248034" cy="825001"/>
          </a:xfrm>
          <a:prstGeom prst="rect">
            <a:avLst/>
          </a:prstGeom>
        </p:spPr>
        <p:txBody>
          <a:bodyPr lIns="0" tIns="0" rIns="0" bIns="0" rtlCol="0" anchor="t">
            <a:spAutoFit/>
          </a:bodyPr>
          <a:lstStyle/>
          <a:p>
            <a:pPr algn="ctr">
              <a:lnSpc>
                <a:spcPts val="6866"/>
              </a:lnSpc>
              <a:spcBef>
                <a:spcPct val="0"/>
              </a:spcBef>
            </a:pPr>
            <a:r>
              <a:rPr lang="en-US" sz="4904" b="1" dirty="0">
                <a:solidFill>
                  <a:srgbClr val="000000"/>
                </a:solidFill>
                <a:latin typeface="Canva Sans Bold"/>
                <a:ea typeface="Canva Sans Bold"/>
                <a:cs typeface="Canva Sans Bold"/>
                <a:sym typeface="Canva Sans Bold"/>
              </a:rPr>
              <a:t>Handle Errors Early and Often </a:t>
            </a:r>
          </a:p>
        </p:txBody>
      </p:sp>
      <p:sp>
        <p:nvSpPr>
          <p:cNvPr id="3" name="TextBox 3"/>
          <p:cNvSpPr txBox="1"/>
          <p:nvPr/>
        </p:nvSpPr>
        <p:spPr>
          <a:xfrm>
            <a:off x="1295400" y="2309321"/>
            <a:ext cx="15963900" cy="6530249"/>
          </a:xfrm>
          <a:prstGeom prst="rect">
            <a:avLst/>
          </a:prstGeom>
        </p:spPr>
        <p:txBody>
          <a:bodyPr wrap="square" lIns="0" tIns="0" rIns="0" bIns="0" rtlCol="0" anchor="t">
            <a:spAutoFit/>
          </a:bodyPr>
          <a:lstStyle/>
          <a:p>
            <a:pPr marL="875715" lvl="1" indent="-437858" algn="l">
              <a:lnSpc>
                <a:spcPts val="5678"/>
              </a:lnSpc>
              <a:buFont typeface="Arial"/>
              <a:buChar char="•"/>
            </a:pPr>
            <a:r>
              <a:rPr lang="en-US" sz="488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nva Sans"/>
              </a:rPr>
              <a:t>Proactive Error Handling:</a:t>
            </a:r>
          </a:p>
          <a:p>
            <a:pPr algn="l">
              <a:lnSpc>
                <a:spcPts val="5678"/>
              </a:lnSpc>
            </a:pPr>
            <a:r>
              <a:rPr lang="en-US" sz="488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nva Sans"/>
              </a:rPr>
              <a:t>                 Use try...catch for synchronous code and catch() for promises to address errors immediately.</a:t>
            </a:r>
          </a:p>
          <a:p>
            <a:pPr marL="875715" lvl="1" indent="-437858" algn="l">
              <a:lnSpc>
                <a:spcPts val="5678"/>
              </a:lnSpc>
              <a:buFont typeface="Arial"/>
              <a:buChar char="•"/>
            </a:pPr>
            <a:r>
              <a:rPr lang="en-US" sz="488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nva Sans"/>
              </a:rPr>
              <a:t>Centralized Logging and Monitoring </a:t>
            </a:r>
            <a:r>
              <a:rPr lang="en-US" sz="488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nva Sans"/>
              </a:rPr>
              <a:t>:</a:t>
            </a:r>
          </a:p>
          <a:p>
            <a:pPr algn="l">
              <a:lnSpc>
                <a:spcPts val="5678"/>
              </a:lnSpc>
            </a:pPr>
            <a:r>
              <a:rPr lang="en-US" sz="488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nva Sans"/>
              </a:rPr>
              <a:t>                  Use logging tools  and monitoring systems to track, report, and debug errors efficiently.</a:t>
            </a:r>
          </a:p>
          <a:p>
            <a:pPr marL="875715" lvl="1" indent="-437858" algn="l">
              <a:lnSpc>
                <a:spcPts val="5678"/>
              </a:lnSpc>
              <a:buFont typeface="Arial"/>
              <a:buChar char="•"/>
            </a:pPr>
            <a:r>
              <a:rPr lang="en-US" sz="488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nva Sans"/>
              </a:rPr>
              <a:t>Validation, Testing, and Graceful Shutdown:</a:t>
            </a:r>
          </a:p>
          <a:p>
            <a:pPr algn="l">
              <a:lnSpc>
                <a:spcPts val="5678"/>
              </a:lnSpc>
            </a:pPr>
            <a:r>
              <a:rPr lang="en-US" sz="488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Canva Sans"/>
              </a:rPr>
              <a:t>                 Validate user inputs early (e.g., with Joi or express-validator) to prevent invalid data errors.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800" y="952500"/>
            <a:ext cx="8431588" cy="887095"/>
          </a:xfrm>
          <a:prstGeom prst="rect">
            <a:avLst/>
          </a:prstGeom>
        </p:spPr>
        <p:txBody>
          <a:bodyPr lIns="0" tIns="0" rIns="0" bIns="0" rtlCol="0" anchor="t">
            <a:spAutoFit/>
          </a:bodyPr>
          <a:lstStyle/>
          <a:p>
            <a:pPr algn="l">
              <a:lnSpc>
                <a:spcPts val="7279"/>
              </a:lnSpc>
              <a:spcBef>
                <a:spcPct val="0"/>
              </a:spcBef>
            </a:pPr>
            <a:r>
              <a:rPr lang="en-US" sz="5199" b="1" dirty="0">
                <a:solidFill>
                  <a:srgbClr val="000000"/>
                </a:solidFill>
                <a:latin typeface="Canva Sans Bold"/>
                <a:ea typeface="Canva Sans Bold"/>
                <a:cs typeface="Canva Sans Bold"/>
                <a:sym typeface="Canva Sans Bold"/>
              </a:rPr>
              <a:t>Don't Swallow the Error</a:t>
            </a:r>
          </a:p>
        </p:txBody>
      </p:sp>
      <p:sp>
        <p:nvSpPr>
          <p:cNvPr id="3" name="TextBox 3"/>
          <p:cNvSpPr txBox="1"/>
          <p:nvPr/>
        </p:nvSpPr>
        <p:spPr>
          <a:xfrm>
            <a:off x="683564" y="2324100"/>
            <a:ext cx="16920871" cy="6372225"/>
          </a:xfrm>
          <a:prstGeom prst="rect">
            <a:avLst/>
          </a:prstGeom>
        </p:spPr>
        <p:txBody>
          <a:bodyPr lIns="0" tIns="0" rIns="0" bIns="0" rtlCol="0" anchor="t">
            <a:spAutoFit/>
          </a:bodyPr>
          <a:lstStyle/>
          <a:p>
            <a:pPr marL="971553" lvl="1" indent="-485777" algn="l">
              <a:lnSpc>
                <a:spcPts val="6300"/>
              </a:lnSpc>
              <a:buFont typeface="Arial"/>
              <a:buChar char="•"/>
            </a:pPr>
            <a:r>
              <a:rPr lang="en-US" sz="4500" dirty="0">
                <a:solidFill>
                  <a:srgbClr val="000000"/>
                </a:solidFill>
                <a:latin typeface="Canva Sans"/>
                <a:ea typeface="Canva Sans"/>
                <a:cs typeface="Canva Sans"/>
                <a:sym typeface="Canva Sans"/>
              </a:rPr>
              <a:t> Swallowing errors (i.e., catching them without handling or logging them) hides important issues that could lead to bigger problems later on. Always log or rethrow errors to maintain visibility and track root causes.</a:t>
            </a:r>
          </a:p>
          <a:p>
            <a:pPr marL="971553" lvl="1" indent="-485777" algn="l">
              <a:lnSpc>
                <a:spcPts val="6300"/>
              </a:lnSpc>
              <a:buFont typeface="Arial"/>
              <a:buChar char="•"/>
            </a:pPr>
            <a:r>
              <a:rPr lang="en-US" sz="4500" dirty="0">
                <a:solidFill>
                  <a:srgbClr val="000000"/>
                </a:solidFill>
                <a:latin typeface="Canva Sans"/>
                <a:ea typeface="Canva Sans"/>
                <a:cs typeface="Canva Sans"/>
                <a:sym typeface="Canva Sans"/>
              </a:rPr>
              <a:t>When errors are swallowed, it becomes significantly harder to debug. Proper error logging is crucial for real-time monitoring and post-mortem analysis of production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8200" y="1148956"/>
            <a:ext cx="16459200" cy="1226682"/>
          </a:xfrm>
          <a:prstGeom prst="rect">
            <a:avLst/>
          </a:prstGeom>
        </p:spPr>
        <p:txBody>
          <a:bodyPr wrap="square" lIns="0" tIns="0" rIns="0" bIns="0" rtlCol="0" anchor="t">
            <a:spAutoFit/>
          </a:bodyPr>
          <a:lstStyle/>
          <a:p>
            <a:pPr marL="0" lvl="0" indent="0" algn="ctr">
              <a:lnSpc>
                <a:spcPts val="9990"/>
              </a:lnSpc>
              <a:spcBef>
                <a:spcPct val="0"/>
              </a:spcBef>
            </a:pPr>
            <a:r>
              <a:rPr lang="en-US" sz="8000" b="1" dirty="0">
                <a:solidFill>
                  <a:srgbClr val="000000"/>
                </a:solidFill>
                <a:latin typeface="Open Sans Bold"/>
                <a:ea typeface="Open Sans Bold"/>
                <a:cs typeface="Open Sans Bold"/>
                <a:sym typeface="Open Sans Bold"/>
              </a:rPr>
              <a:t>Types of File Handling in Node </a:t>
            </a:r>
            <a:r>
              <a:rPr lang="en-US" sz="8000" b="1" dirty="0" err="1">
                <a:solidFill>
                  <a:srgbClr val="000000"/>
                </a:solidFill>
                <a:latin typeface="Open Sans Bold"/>
                <a:ea typeface="Open Sans Bold"/>
                <a:cs typeface="Open Sans Bold"/>
                <a:sym typeface="Open Sans Bold"/>
              </a:rPr>
              <a:t>js</a:t>
            </a:r>
            <a:endParaRPr lang="en-US" sz="8000" b="1" dirty="0">
              <a:solidFill>
                <a:srgbClr val="000000"/>
              </a:solidFill>
              <a:latin typeface="Open Sans Bold"/>
              <a:ea typeface="Open Sans Bold"/>
              <a:cs typeface="Open Sans Bold"/>
              <a:sym typeface="Open Sans Bold"/>
            </a:endParaRPr>
          </a:p>
        </p:txBody>
      </p:sp>
      <p:grpSp>
        <p:nvGrpSpPr>
          <p:cNvPr id="3" name="Group 3"/>
          <p:cNvGrpSpPr/>
          <p:nvPr/>
        </p:nvGrpSpPr>
        <p:grpSpPr>
          <a:xfrm>
            <a:off x="7090338" y="3177781"/>
            <a:ext cx="4437642" cy="1769413"/>
            <a:chOff x="0" y="0"/>
            <a:chExt cx="5916856" cy="2359217"/>
          </a:xfrm>
        </p:grpSpPr>
        <p:grpSp>
          <p:nvGrpSpPr>
            <p:cNvPr id="4" name="Group 4"/>
            <p:cNvGrpSpPr/>
            <p:nvPr/>
          </p:nvGrpSpPr>
          <p:grpSpPr>
            <a:xfrm>
              <a:off x="0" y="0"/>
              <a:ext cx="5916856" cy="2359217"/>
              <a:chOff x="0" y="0"/>
              <a:chExt cx="6909363" cy="2754958"/>
            </a:xfrm>
          </p:grpSpPr>
          <p:sp>
            <p:nvSpPr>
              <p:cNvPr id="5" name="Freeform 5"/>
              <p:cNvSpPr/>
              <p:nvPr/>
            </p:nvSpPr>
            <p:spPr>
              <a:xfrm>
                <a:off x="0" y="0"/>
                <a:ext cx="6909363" cy="2754958"/>
              </a:xfrm>
              <a:custGeom>
                <a:avLst/>
                <a:gdLst/>
                <a:ahLst/>
                <a:cxnLst/>
                <a:rect l="l" t="t" r="r" b="b"/>
                <a:pathLst>
                  <a:path w="6909363" h="2754958">
                    <a:moveTo>
                      <a:pt x="5939718" y="0"/>
                    </a:moveTo>
                    <a:lnTo>
                      <a:pt x="969645" y="0"/>
                    </a:lnTo>
                    <a:cubicBezTo>
                      <a:pt x="434975" y="0"/>
                      <a:pt x="0" y="434975"/>
                      <a:pt x="0" y="1377479"/>
                    </a:cubicBezTo>
                    <a:cubicBezTo>
                      <a:pt x="0" y="2319983"/>
                      <a:pt x="434975" y="2754958"/>
                      <a:pt x="969645" y="2754958"/>
                    </a:cubicBezTo>
                    <a:lnTo>
                      <a:pt x="5939718" y="2754958"/>
                    </a:lnTo>
                    <a:cubicBezTo>
                      <a:pt x="6474388" y="2754958"/>
                      <a:pt x="6909363" y="2319983"/>
                      <a:pt x="6909363" y="1377479"/>
                    </a:cubicBezTo>
                    <a:cubicBezTo>
                      <a:pt x="6909363" y="434975"/>
                      <a:pt x="6474388" y="0"/>
                      <a:pt x="5939718" y="0"/>
                    </a:cubicBezTo>
                    <a:close/>
                    <a:moveTo>
                      <a:pt x="5939718" y="2729558"/>
                    </a:moveTo>
                    <a:lnTo>
                      <a:pt x="969645" y="2729558"/>
                    </a:lnTo>
                    <a:cubicBezTo>
                      <a:pt x="448945" y="2729558"/>
                      <a:pt x="25400" y="2306013"/>
                      <a:pt x="25400" y="1377479"/>
                    </a:cubicBezTo>
                    <a:cubicBezTo>
                      <a:pt x="25400" y="448945"/>
                      <a:pt x="448945" y="25400"/>
                      <a:pt x="969645" y="25400"/>
                    </a:cubicBezTo>
                    <a:lnTo>
                      <a:pt x="5939718" y="25400"/>
                    </a:lnTo>
                    <a:cubicBezTo>
                      <a:pt x="6460418" y="25400"/>
                      <a:pt x="6883963" y="448945"/>
                      <a:pt x="6883963" y="1377479"/>
                    </a:cubicBezTo>
                    <a:cubicBezTo>
                      <a:pt x="6883963" y="2306013"/>
                      <a:pt x="6460418" y="2729558"/>
                      <a:pt x="5939718" y="2729558"/>
                    </a:cubicBezTo>
                    <a:close/>
                  </a:path>
                </a:pathLst>
              </a:custGeom>
              <a:solidFill>
                <a:srgbClr val="000000"/>
              </a:solidFill>
            </p:spPr>
          </p:sp>
        </p:grpSp>
        <p:sp>
          <p:nvSpPr>
            <p:cNvPr id="6" name="TextBox 6"/>
            <p:cNvSpPr txBox="1"/>
            <p:nvPr/>
          </p:nvSpPr>
          <p:spPr>
            <a:xfrm>
              <a:off x="468614" y="476029"/>
              <a:ext cx="4979627" cy="1330960"/>
            </a:xfrm>
            <a:prstGeom prst="rect">
              <a:avLst/>
            </a:prstGeom>
          </p:spPr>
          <p:txBody>
            <a:bodyPr lIns="0" tIns="0" rIns="0" bIns="0" rtlCol="0" anchor="t">
              <a:spAutoFit/>
            </a:bodyPr>
            <a:lstStyle/>
            <a:p>
              <a:pPr marL="0" lvl="0" indent="0" algn="ctr">
                <a:lnSpc>
                  <a:spcPts val="4199"/>
                </a:lnSpc>
                <a:spcBef>
                  <a:spcPct val="0"/>
                </a:spcBef>
              </a:pPr>
              <a:r>
                <a:rPr lang="en-US" sz="2799">
                  <a:solidFill>
                    <a:srgbClr val="000000"/>
                  </a:solidFill>
                  <a:latin typeface="Open Sans"/>
                  <a:ea typeface="Open Sans"/>
                  <a:cs typeface="Open Sans"/>
                  <a:sym typeface="Open Sans"/>
                </a:rPr>
                <a:t>Synchronous File Handling</a:t>
              </a:r>
            </a:p>
          </p:txBody>
        </p:sp>
      </p:grpSp>
      <p:grpSp>
        <p:nvGrpSpPr>
          <p:cNvPr id="7" name="Group 7"/>
          <p:cNvGrpSpPr/>
          <p:nvPr/>
        </p:nvGrpSpPr>
        <p:grpSpPr>
          <a:xfrm>
            <a:off x="7090338" y="6041272"/>
            <a:ext cx="4437642" cy="1769413"/>
            <a:chOff x="0" y="0"/>
            <a:chExt cx="5916856" cy="2359217"/>
          </a:xfrm>
        </p:grpSpPr>
        <p:grpSp>
          <p:nvGrpSpPr>
            <p:cNvPr id="8" name="Group 8"/>
            <p:cNvGrpSpPr/>
            <p:nvPr/>
          </p:nvGrpSpPr>
          <p:grpSpPr>
            <a:xfrm>
              <a:off x="0" y="0"/>
              <a:ext cx="5916856" cy="2359217"/>
              <a:chOff x="0" y="0"/>
              <a:chExt cx="6909363" cy="2754958"/>
            </a:xfrm>
          </p:grpSpPr>
          <p:sp>
            <p:nvSpPr>
              <p:cNvPr id="9" name="Freeform 9"/>
              <p:cNvSpPr/>
              <p:nvPr/>
            </p:nvSpPr>
            <p:spPr>
              <a:xfrm>
                <a:off x="0" y="0"/>
                <a:ext cx="6909363" cy="2754958"/>
              </a:xfrm>
              <a:custGeom>
                <a:avLst/>
                <a:gdLst/>
                <a:ahLst/>
                <a:cxnLst/>
                <a:rect l="l" t="t" r="r" b="b"/>
                <a:pathLst>
                  <a:path w="6909363" h="2754958">
                    <a:moveTo>
                      <a:pt x="5939718" y="0"/>
                    </a:moveTo>
                    <a:lnTo>
                      <a:pt x="969645" y="0"/>
                    </a:lnTo>
                    <a:cubicBezTo>
                      <a:pt x="434975" y="0"/>
                      <a:pt x="0" y="434975"/>
                      <a:pt x="0" y="1377479"/>
                    </a:cubicBezTo>
                    <a:cubicBezTo>
                      <a:pt x="0" y="2319983"/>
                      <a:pt x="434975" y="2754958"/>
                      <a:pt x="969645" y="2754958"/>
                    </a:cubicBezTo>
                    <a:lnTo>
                      <a:pt x="5939718" y="2754958"/>
                    </a:lnTo>
                    <a:cubicBezTo>
                      <a:pt x="6474388" y="2754958"/>
                      <a:pt x="6909363" y="2319983"/>
                      <a:pt x="6909363" y="1377479"/>
                    </a:cubicBezTo>
                    <a:cubicBezTo>
                      <a:pt x="6909363" y="434975"/>
                      <a:pt x="6474388" y="0"/>
                      <a:pt x="5939718" y="0"/>
                    </a:cubicBezTo>
                    <a:close/>
                    <a:moveTo>
                      <a:pt x="5939718" y="2729558"/>
                    </a:moveTo>
                    <a:lnTo>
                      <a:pt x="969645" y="2729558"/>
                    </a:lnTo>
                    <a:cubicBezTo>
                      <a:pt x="448945" y="2729558"/>
                      <a:pt x="25400" y="2306013"/>
                      <a:pt x="25400" y="1377479"/>
                    </a:cubicBezTo>
                    <a:cubicBezTo>
                      <a:pt x="25400" y="448945"/>
                      <a:pt x="448945" y="25400"/>
                      <a:pt x="969645" y="25400"/>
                    </a:cubicBezTo>
                    <a:lnTo>
                      <a:pt x="5939718" y="25400"/>
                    </a:lnTo>
                    <a:cubicBezTo>
                      <a:pt x="6460418" y="25400"/>
                      <a:pt x="6883963" y="448945"/>
                      <a:pt x="6883963" y="1377479"/>
                    </a:cubicBezTo>
                    <a:cubicBezTo>
                      <a:pt x="6883963" y="2306013"/>
                      <a:pt x="6460418" y="2729558"/>
                      <a:pt x="5939718" y="2729558"/>
                    </a:cubicBezTo>
                    <a:close/>
                  </a:path>
                </a:pathLst>
              </a:custGeom>
              <a:solidFill>
                <a:srgbClr val="000000"/>
              </a:solidFill>
            </p:spPr>
          </p:sp>
        </p:grpSp>
        <p:sp>
          <p:nvSpPr>
            <p:cNvPr id="10" name="TextBox 10"/>
            <p:cNvSpPr txBox="1"/>
            <p:nvPr/>
          </p:nvSpPr>
          <p:spPr>
            <a:xfrm>
              <a:off x="468614" y="476029"/>
              <a:ext cx="4979627" cy="1330960"/>
            </a:xfrm>
            <a:prstGeom prst="rect">
              <a:avLst/>
            </a:prstGeom>
          </p:spPr>
          <p:txBody>
            <a:bodyPr lIns="0" tIns="0" rIns="0" bIns="0" rtlCol="0" anchor="t">
              <a:spAutoFit/>
            </a:bodyPr>
            <a:lstStyle/>
            <a:p>
              <a:pPr marL="0" lvl="0" indent="0" algn="ctr">
                <a:lnSpc>
                  <a:spcPts val="4199"/>
                </a:lnSpc>
                <a:spcBef>
                  <a:spcPct val="0"/>
                </a:spcBef>
              </a:pPr>
              <a:r>
                <a:rPr lang="en-US" sz="2799">
                  <a:solidFill>
                    <a:srgbClr val="000000"/>
                  </a:solidFill>
                  <a:latin typeface="Open Sans"/>
                  <a:ea typeface="Open Sans"/>
                  <a:cs typeface="Open Sans"/>
                  <a:sym typeface="Open Sans"/>
                </a:rPr>
                <a:t>Asynchronous File Handling</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727611"/>
            <a:ext cx="13085706" cy="887095"/>
          </a:xfrm>
          <a:prstGeom prst="rect">
            <a:avLst/>
          </a:prstGeom>
        </p:spPr>
        <p:txBody>
          <a:bodyPr lIns="0" tIns="0" rIns="0" bIns="0" rtlCol="0" anchor="t">
            <a:spAutoFit/>
          </a:bodyPr>
          <a:lstStyle/>
          <a:p>
            <a:pPr algn="l">
              <a:lnSpc>
                <a:spcPts val="7279"/>
              </a:lnSpc>
              <a:spcBef>
                <a:spcPct val="0"/>
              </a:spcBef>
            </a:pPr>
            <a:r>
              <a:rPr lang="en-US" sz="5199" b="1" dirty="0">
                <a:solidFill>
                  <a:srgbClr val="000000"/>
                </a:solidFill>
                <a:latin typeface="Canva Sans Bold"/>
                <a:ea typeface="Canva Sans Bold"/>
                <a:cs typeface="Canva Sans Bold"/>
                <a:sym typeface="Canva Sans Bold"/>
              </a:rPr>
              <a:t>Providing Meaningful Error Messages</a:t>
            </a:r>
          </a:p>
        </p:txBody>
      </p:sp>
      <p:sp>
        <p:nvSpPr>
          <p:cNvPr id="3" name="TextBox 3"/>
          <p:cNvSpPr txBox="1"/>
          <p:nvPr/>
        </p:nvSpPr>
        <p:spPr>
          <a:xfrm>
            <a:off x="526069" y="1614706"/>
            <a:ext cx="17235861" cy="7255510"/>
          </a:xfrm>
          <a:prstGeom prst="rect">
            <a:avLst/>
          </a:prstGeom>
        </p:spPr>
        <p:txBody>
          <a:bodyPr lIns="0" tIns="0" rIns="0" bIns="0" rtlCol="0" anchor="t">
            <a:spAutoFit/>
          </a:bodyPr>
          <a:lstStyle/>
          <a:p>
            <a:pPr marL="993143" lvl="1" indent="-496571" algn="l">
              <a:lnSpc>
                <a:spcPts val="6440"/>
              </a:lnSpc>
              <a:buFont typeface="Arial"/>
              <a:buChar char="•"/>
            </a:pPr>
            <a:r>
              <a:rPr lang="en-US" sz="4600" dirty="0">
                <a:solidFill>
                  <a:srgbClr val="000000"/>
                </a:solidFill>
                <a:latin typeface="Canva Sans"/>
                <a:ea typeface="Canva Sans"/>
                <a:cs typeface="Canva Sans"/>
                <a:sym typeface="Canva Sans"/>
              </a:rPr>
              <a:t>Error messages should clearly describe what went wrong, not just indicate that something failed. This helps developers and users quickly understand the issue.</a:t>
            </a:r>
          </a:p>
          <a:p>
            <a:pPr marL="993143" lvl="1" indent="-496571" algn="l">
              <a:lnSpc>
                <a:spcPts val="6440"/>
              </a:lnSpc>
              <a:buFont typeface="Arial"/>
              <a:buChar char="•"/>
            </a:pPr>
            <a:r>
              <a:rPr lang="en-US" sz="4600" dirty="0">
                <a:solidFill>
                  <a:srgbClr val="000000"/>
                </a:solidFill>
                <a:latin typeface="Canva Sans"/>
                <a:ea typeface="Canva Sans"/>
                <a:cs typeface="Canva Sans"/>
                <a:sym typeface="Canva Sans"/>
              </a:rPr>
              <a:t>When possible, avoid technical terms in error messages that might confuse non-developers, especially for end-user-facing messages. Keep the message simple and actionable.</a:t>
            </a:r>
          </a:p>
          <a:p>
            <a:pPr marL="993143" lvl="1" indent="-496571" algn="l">
              <a:lnSpc>
                <a:spcPts val="6440"/>
              </a:lnSpc>
              <a:buFont typeface="Arial"/>
              <a:buChar char="•"/>
            </a:pPr>
            <a:r>
              <a:rPr lang="en-US" sz="4600" dirty="0">
                <a:solidFill>
                  <a:srgbClr val="000000"/>
                </a:solidFill>
                <a:latin typeface="Canva Sans"/>
                <a:ea typeface="Canva Sans"/>
                <a:cs typeface="Canva Sans"/>
                <a:sym typeface="Canva Sans"/>
              </a:rPr>
              <a:t>Include unique error codes or identifiers, especially for production environments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80234" y="3576956"/>
            <a:ext cx="6927532"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0600" y="981335"/>
            <a:ext cx="16459200" cy="2923877"/>
          </a:xfrm>
          <a:prstGeom prst="rect">
            <a:avLst/>
          </a:prstGeom>
        </p:spPr>
        <p:txBody>
          <a:bodyPr wrap="square" lIns="0" tIns="0" rIns="0" bIns="0" rtlCol="0" anchor="t">
            <a:spAutoFit/>
          </a:bodyPr>
          <a:lstStyle/>
          <a:p>
            <a:pPr algn="l">
              <a:lnSpc>
                <a:spcPts val="4799"/>
              </a:lnSpc>
            </a:pPr>
            <a:r>
              <a:rPr lang="en-US" sz="3999" b="1" dirty="0">
                <a:solidFill>
                  <a:srgbClr val="000000"/>
                </a:solidFill>
                <a:latin typeface="Open Sans Bold"/>
                <a:ea typeface="Open Sans Bold"/>
                <a:cs typeface="Open Sans Bold"/>
                <a:sym typeface="Open Sans Bold"/>
              </a:rPr>
              <a:t>Synchronous File Handling:</a:t>
            </a:r>
          </a:p>
          <a:p>
            <a:pPr algn="ctr">
              <a:lnSpc>
                <a:spcPts val="3600"/>
              </a:lnSpc>
            </a:pPr>
            <a:endParaRPr lang="en-US" sz="3999" b="1" dirty="0">
              <a:solidFill>
                <a:srgbClr val="000000"/>
              </a:solidFill>
              <a:latin typeface="Open Sans Bold"/>
              <a:ea typeface="Open Sans Bold"/>
              <a:cs typeface="Open Sans Bold"/>
              <a:sym typeface="Open Sans Bold"/>
            </a:endParaRPr>
          </a:p>
          <a:p>
            <a:pPr marL="647700" lvl="1" indent="-323850" algn="l">
              <a:lnSpc>
                <a:spcPts val="3600"/>
              </a:lnSpc>
              <a:buFont typeface="Arial"/>
              <a:buChar char="•"/>
            </a:pPr>
            <a:r>
              <a:rPr lang="en-US" sz="3000" dirty="0">
                <a:solidFill>
                  <a:srgbClr val="000000"/>
                </a:solidFill>
                <a:latin typeface="Open Sans"/>
                <a:ea typeface="Open Sans"/>
                <a:cs typeface="Open Sans"/>
                <a:sym typeface="Open Sans"/>
              </a:rPr>
              <a:t>Operations are performed one after the other. The program will wait for a file operation to complete before moving to the next task.</a:t>
            </a:r>
          </a:p>
          <a:p>
            <a:pPr algn="l">
              <a:lnSpc>
                <a:spcPts val="3600"/>
              </a:lnSpc>
            </a:pPr>
            <a:endParaRPr lang="en-US" sz="3000" dirty="0">
              <a:solidFill>
                <a:srgbClr val="000000"/>
              </a:solidFill>
              <a:latin typeface="Open Sans"/>
              <a:ea typeface="Open Sans"/>
              <a:cs typeface="Open Sans"/>
              <a:sym typeface="Open Sans"/>
            </a:endParaRPr>
          </a:p>
          <a:p>
            <a:pPr marL="647700" lvl="1" indent="-323850" algn="l">
              <a:lnSpc>
                <a:spcPts val="3600"/>
              </a:lnSpc>
              <a:buFont typeface="Arial"/>
              <a:buChar char="•"/>
            </a:pPr>
            <a:r>
              <a:rPr lang="en-US" sz="3000" dirty="0">
                <a:solidFill>
                  <a:srgbClr val="000000"/>
                </a:solidFill>
                <a:latin typeface="Open Sans"/>
                <a:ea typeface="Open Sans"/>
                <a:cs typeface="Open Sans"/>
                <a:sym typeface="Open Sans"/>
              </a:rPr>
              <a:t>Generally less efficient for I/O-bound operations because it blocks other processes.</a:t>
            </a:r>
          </a:p>
        </p:txBody>
      </p:sp>
      <p:sp>
        <p:nvSpPr>
          <p:cNvPr id="3" name="TextBox 3"/>
          <p:cNvSpPr txBox="1"/>
          <p:nvPr/>
        </p:nvSpPr>
        <p:spPr>
          <a:xfrm>
            <a:off x="1219200" y="4765960"/>
            <a:ext cx="16002000" cy="3077766"/>
          </a:xfrm>
          <a:prstGeom prst="rect">
            <a:avLst/>
          </a:prstGeom>
        </p:spPr>
        <p:txBody>
          <a:bodyPr wrap="square" lIns="0" tIns="0" rIns="0" bIns="0" rtlCol="0" anchor="t">
            <a:spAutoFit/>
          </a:bodyPr>
          <a:lstStyle/>
          <a:p>
            <a:pPr algn="l">
              <a:lnSpc>
                <a:spcPts val="4799"/>
              </a:lnSpc>
            </a:pPr>
            <a:r>
              <a:rPr lang="en-US" sz="3999" b="1" dirty="0">
                <a:solidFill>
                  <a:srgbClr val="000000"/>
                </a:solidFill>
                <a:latin typeface="Open Sans Bold"/>
                <a:ea typeface="Open Sans Bold"/>
                <a:cs typeface="Open Sans Bold"/>
                <a:sym typeface="Open Sans Bold"/>
              </a:rPr>
              <a:t>Asynchronous File Handling:</a:t>
            </a:r>
          </a:p>
          <a:p>
            <a:pPr algn="l">
              <a:lnSpc>
                <a:spcPts val="4799"/>
              </a:lnSpc>
            </a:pPr>
            <a:endParaRPr lang="en-US" sz="3999" b="1" dirty="0">
              <a:solidFill>
                <a:srgbClr val="000000"/>
              </a:solidFill>
              <a:latin typeface="Open Sans Bold"/>
              <a:ea typeface="Open Sans Bold"/>
              <a:cs typeface="Open Sans Bold"/>
              <a:sym typeface="Open Sans Bold"/>
            </a:endParaRPr>
          </a:p>
          <a:p>
            <a:pPr marL="647700" lvl="1" indent="-323850" algn="l">
              <a:lnSpc>
                <a:spcPts val="3600"/>
              </a:lnSpc>
              <a:buFont typeface="Arial"/>
              <a:buChar char="•"/>
            </a:pPr>
            <a:r>
              <a:rPr lang="en-US" sz="3000" dirty="0">
                <a:solidFill>
                  <a:srgbClr val="000000"/>
                </a:solidFill>
                <a:latin typeface="Open Sans"/>
                <a:ea typeface="Open Sans"/>
                <a:cs typeface="Open Sans"/>
                <a:sym typeface="Open Sans"/>
              </a:rPr>
              <a:t>Operations are non-blocking, allowing other tasks to be processed simultaneously. A callback function is used to handle the completion of the operation.</a:t>
            </a:r>
          </a:p>
          <a:p>
            <a:pPr algn="l">
              <a:lnSpc>
                <a:spcPts val="3600"/>
              </a:lnSpc>
            </a:pPr>
            <a:endParaRPr lang="en-US" sz="3000" dirty="0">
              <a:solidFill>
                <a:srgbClr val="000000"/>
              </a:solidFill>
              <a:latin typeface="Open Sans"/>
              <a:ea typeface="Open Sans"/>
              <a:cs typeface="Open Sans"/>
              <a:sym typeface="Open Sans"/>
            </a:endParaRPr>
          </a:p>
          <a:p>
            <a:pPr marL="647700" lvl="1" indent="-323850" algn="l">
              <a:lnSpc>
                <a:spcPts val="3600"/>
              </a:lnSpc>
              <a:buFont typeface="Arial"/>
              <a:buChar char="•"/>
            </a:pPr>
            <a:r>
              <a:rPr lang="en-US" sz="3000" dirty="0">
                <a:solidFill>
                  <a:srgbClr val="000000"/>
                </a:solidFill>
                <a:latin typeface="Open Sans"/>
                <a:ea typeface="Open Sans"/>
                <a:cs typeface="Open Sans"/>
                <a:sym typeface="Open Sans"/>
              </a:rPr>
              <a:t>Ideal for I/O-heavy applications as it does not block the event loop.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71600" y="2148836"/>
            <a:ext cx="15773400" cy="5989329"/>
          </a:xfrm>
          <a:prstGeom prst="rect">
            <a:avLst/>
          </a:prstGeom>
        </p:spPr>
        <p:txBody>
          <a:bodyPr wrap="square" lIns="0" tIns="0" rIns="0" bIns="0" rtlCol="0" anchor="t">
            <a:spAutoFit/>
          </a:bodyPr>
          <a:lstStyle/>
          <a:p>
            <a:pPr algn="l">
              <a:lnSpc>
                <a:spcPts val="5117"/>
              </a:lnSpc>
              <a:spcBef>
                <a:spcPct val="0"/>
              </a:spcBef>
            </a:pPr>
            <a:r>
              <a:rPr lang="en-US" sz="4264" b="1" dirty="0">
                <a:solidFill>
                  <a:srgbClr val="000000"/>
                </a:solidFill>
                <a:latin typeface="Open Sans Bold"/>
                <a:ea typeface="Open Sans Bold"/>
                <a:cs typeface="Open Sans Bold"/>
                <a:sym typeface="Open Sans Bold"/>
              </a:rPr>
              <a:t>Reading Files:</a:t>
            </a:r>
          </a:p>
          <a:p>
            <a:pPr algn="l">
              <a:lnSpc>
                <a:spcPts val="3838"/>
              </a:lnSpc>
              <a:spcBef>
                <a:spcPct val="0"/>
              </a:spcBef>
            </a:pPr>
            <a:r>
              <a:rPr lang="en-US" sz="3198" dirty="0">
                <a:solidFill>
                  <a:srgbClr val="000000"/>
                </a:solidFill>
                <a:latin typeface="Open Sans"/>
                <a:ea typeface="Open Sans"/>
                <a:cs typeface="Open Sans"/>
                <a:sym typeface="Open Sans"/>
              </a:rPr>
              <a:t>You can read a file asynchronously or synchronously using methods provided by the fs module.</a:t>
            </a:r>
          </a:p>
          <a:p>
            <a:pPr algn="l">
              <a:lnSpc>
                <a:spcPts val="3838"/>
              </a:lnSpc>
              <a:spcBef>
                <a:spcPct val="0"/>
              </a:spcBef>
            </a:pPr>
            <a:endParaRPr lang="en-US" sz="3198" dirty="0">
              <a:solidFill>
                <a:srgbClr val="000000"/>
              </a:solidFill>
              <a:latin typeface="Open Sans"/>
              <a:ea typeface="Open Sans"/>
              <a:cs typeface="Open Sans"/>
              <a:sym typeface="Open Sans"/>
            </a:endParaRPr>
          </a:p>
          <a:p>
            <a:pPr algn="l">
              <a:lnSpc>
                <a:spcPts val="3838"/>
              </a:lnSpc>
              <a:spcBef>
                <a:spcPct val="0"/>
              </a:spcBef>
            </a:pPr>
            <a:r>
              <a:rPr lang="en-US" sz="3198" b="1" dirty="0">
                <a:solidFill>
                  <a:srgbClr val="000000"/>
                </a:solidFill>
                <a:latin typeface="Open Sans Bold"/>
                <a:ea typeface="Open Sans Bold"/>
                <a:cs typeface="Open Sans Bold"/>
                <a:sym typeface="Open Sans Bold"/>
              </a:rPr>
              <a:t>Syntax:</a:t>
            </a:r>
          </a:p>
          <a:p>
            <a:pPr algn="l">
              <a:lnSpc>
                <a:spcPts val="3838"/>
              </a:lnSpc>
              <a:spcBef>
                <a:spcPct val="0"/>
              </a:spcBef>
            </a:pPr>
            <a:r>
              <a:rPr lang="en-US" sz="3198" b="1" dirty="0">
                <a:solidFill>
                  <a:srgbClr val="000000"/>
                </a:solidFill>
                <a:latin typeface="Open Sans Bold"/>
                <a:ea typeface="Open Sans Bold"/>
                <a:cs typeface="Open Sans Bold"/>
                <a:sym typeface="Open Sans Bold"/>
              </a:rPr>
              <a:t>Asynchronous:</a:t>
            </a:r>
          </a:p>
          <a:p>
            <a:pPr algn="l">
              <a:lnSpc>
                <a:spcPts val="3838"/>
              </a:lnSpc>
              <a:spcBef>
                <a:spcPct val="0"/>
              </a:spcBef>
            </a:pPr>
            <a:r>
              <a:rPr lang="en-US" sz="3198" dirty="0" err="1">
                <a:solidFill>
                  <a:srgbClr val="000000"/>
                </a:solidFill>
                <a:latin typeface="Open Sans"/>
                <a:ea typeface="Open Sans"/>
                <a:cs typeface="Open Sans"/>
                <a:sym typeface="Open Sans"/>
              </a:rPr>
              <a:t>fs.readFile</a:t>
            </a:r>
            <a:r>
              <a:rPr lang="en-US" sz="3198" dirty="0">
                <a:solidFill>
                  <a:srgbClr val="000000"/>
                </a:solidFill>
                <a:latin typeface="Open Sans"/>
                <a:ea typeface="Open Sans"/>
                <a:cs typeface="Open Sans"/>
                <a:sym typeface="Open Sans"/>
              </a:rPr>
              <a:t>(path, options, callback)</a:t>
            </a:r>
          </a:p>
          <a:p>
            <a:pPr algn="l">
              <a:lnSpc>
                <a:spcPts val="3838"/>
              </a:lnSpc>
              <a:spcBef>
                <a:spcPct val="0"/>
              </a:spcBef>
            </a:pPr>
            <a:endParaRPr lang="en-US" sz="3198" dirty="0">
              <a:solidFill>
                <a:srgbClr val="000000"/>
              </a:solidFill>
              <a:latin typeface="Open Sans"/>
              <a:ea typeface="Open Sans"/>
              <a:cs typeface="Open Sans"/>
              <a:sym typeface="Open Sans"/>
            </a:endParaRPr>
          </a:p>
          <a:p>
            <a:pPr algn="l">
              <a:lnSpc>
                <a:spcPts val="3838"/>
              </a:lnSpc>
              <a:spcBef>
                <a:spcPct val="0"/>
              </a:spcBef>
            </a:pPr>
            <a:r>
              <a:rPr lang="en-US" sz="3198" b="1" dirty="0">
                <a:solidFill>
                  <a:srgbClr val="000000"/>
                </a:solidFill>
                <a:latin typeface="Open Sans Bold"/>
                <a:ea typeface="Open Sans Bold"/>
                <a:cs typeface="Open Sans Bold"/>
                <a:sym typeface="Open Sans Bold"/>
              </a:rPr>
              <a:t>Synchronous:</a:t>
            </a:r>
          </a:p>
          <a:p>
            <a:pPr algn="l">
              <a:lnSpc>
                <a:spcPts val="3838"/>
              </a:lnSpc>
              <a:spcBef>
                <a:spcPct val="0"/>
              </a:spcBef>
            </a:pPr>
            <a:r>
              <a:rPr lang="en-US" sz="3198" dirty="0" err="1">
                <a:solidFill>
                  <a:srgbClr val="000000"/>
                </a:solidFill>
                <a:latin typeface="Open Sans"/>
                <a:ea typeface="Open Sans"/>
                <a:cs typeface="Open Sans"/>
                <a:sym typeface="Open Sans"/>
              </a:rPr>
              <a:t>fs.readFileSync</a:t>
            </a:r>
            <a:r>
              <a:rPr lang="en-US" sz="3198" dirty="0">
                <a:solidFill>
                  <a:srgbClr val="000000"/>
                </a:solidFill>
                <a:latin typeface="Open Sans"/>
                <a:ea typeface="Open Sans"/>
                <a:cs typeface="Open Sans"/>
                <a:sym typeface="Open Sans"/>
              </a:rPr>
              <a:t>(path, options)</a:t>
            </a:r>
          </a:p>
          <a:p>
            <a:pPr algn="l">
              <a:lnSpc>
                <a:spcPts val="3838"/>
              </a:lnSpc>
              <a:spcBef>
                <a:spcPct val="0"/>
              </a:spcBef>
            </a:pPr>
            <a:endParaRPr lang="en-US" sz="3198" dirty="0">
              <a:solidFill>
                <a:srgbClr val="000000"/>
              </a:solidFill>
              <a:latin typeface="Open Sans"/>
              <a:ea typeface="Open Sans"/>
              <a:cs typeface="Open Sans"/>
              <a:sym typeface="Open Sans"/>
            </a:endParaRPr>
          </a:p>
          <a:p>
            <a:pPr algn="l">
              <a:lnSpc>
                <a:spcPts val="3838"/>
              </a:lnSpc>
              <a:spcBef>
                <a:spcPct val="0"/>
              </a:spcBef>
            </a:pPr>
            <a:endParaRPr lang="en-US" sz="3198" dirty="0">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43000" y="876300"/>
            <a:ext cx="15087600" cy="9022663"/>
          </a:xfrm>
          <a:prstGeom prst="rect">
            <a:avLst/>
          </a:prstGeom>
        </p:spPr>
        <p:txBody>
          <a:bodyPr wrap="square" lIns="0" tIns="0" rIns="0" bIns="0" rtlCol="0" anchor="t">
            <a:spAutoFit/>
          </a:bodyPr>
          <a:lstStyle/>
          <a:p>
            <a:pPr algn="l">
              <a:lnSpc>
                <a:spcPts val="5851"/>
              </a:lnSpc>
              <a:spcBef>
                <a:spcPct val="0"/>
              </a:spcBef>
            </a:pPr>
            <a:r>
              <a:rPr lang="en-US" sz="3600" b="1" dirty="0">
                <a:solidFill>
                  <a:srgbClr val="000000"/>
                </a:solidFill>
                <a:latin typeface="Open Sans Bold"/>
                <a:ea typeface="Open Sans Bold"/>
                <a:cs typeface="Open Sans Bold"/>
                <a:sym typeface="Open Sans Bold"/>
              </a:rPr>
              <a:t>Code Snippet:</a:t>
            </a:r>
          </a:p>
          <a:p>
            <a:pPr algn="l">
              <a:lnSpc>
                <a:spcPts val="5851"/>
              </a:lnSpc>
              <a:spcBef>
                <a:spcPct val="0"/>
              </a:spcBef>
            </a:pPr>
            <a:r>
              <a:rPr lang="en-US" sz="3600" dirty="0">
                <a:solidFill>
                  <a:srgbClr val="000000"/>
                </a:solidFill>
                <a:latin typeface="Open Sans"/>
                <a:ea typeface="Open Sans"/>
                <a:cs typeface="Open Sans"/>
                <a:sym typeface="Open Sans"/>
              </a:rPr>
              <a:t>const fs = require('fs');</a:t>
            </a:r>
          </a:p>
          <a:p>
            <a:pPr algn="l">
              <a:lnSpc>
                <a:spcPts val="5851"/>
              </a:lnSpc>
              <a:spcBef>
                <a:spcPct val="0"/>
              </a:spcBef>
            </a:pPr>
            <a:r>
              <a:rPr lang="en-US" sz="3600" dirty="0" err="1">
                <a:solidFill>
                  <a:srgbClr val="000000"/>
                </a:solidFill>
                <a:latin typeface="Open Sans"/>
                <a:ea typeface="Open Sans"/>
                <a:cs typeface="Open Sans"/>
                <a:sym typeface="Open Sans"/>
              </a:rPr>
              <a:t>fs.readFile</a:t>
            </a:r>
            <a:r>
              <a:rPr lang="en-US" sz="3600" dirty="0">
                <a:solidFill>
                  <a:srgbClr val="000000"/>
                </a:solidFill>
                <a:latin typeface="Open Sans"/>
                <a:ea typeface="Open Sans"/>
                <a:cs typeface="Open Sans"/>
                <a:sym typeface="Open Sans"/>
              </a:rPr>
              <a:t>('example.txt', 'utf8', (err, data) =&gt; {</a:t>
            </a:r>
          </a:p>
          <a:p>
            <a:pPr algn="l">
              <a:lnSpc>
                <a:spcPts val="5851"/>
              </a:lnSpc>
              <a:spcBef>
                <a:spcPct val="0"/>
              </a:spcBef>
            </a:pPr>
            <a:r>
              <a:rPr lang="en-US" sz="3600" b="1" dirty="0">
                <a:solidFill>
                  <a:srgbClr val="000000"/>
                </a:solidFill>
                <a:latin typeface="Open Sans Bold"/>
                <a:ea typeface="Open Sans Bold"/>
                <a:cs typeface="Open Sans Bold"/>
                <a:sym typeface="Open Sans Bold"/>
              </a:rPr>
              <a:t>// Asynchronous read</a:t>
            </a:r>
          </a:p>
          <a:p>
            <a:pPr algn="l">
              <a:lnSpc>
                <a:spcPts val="5851"/>
              </a:lnSpc>
              <a:spcBef>
                <a:spcPct val="0"/>
              </a:spcBef>
            </a:pPr>
            <a:r>
              <a:rPr lang="en-US" sz="3600" dirty="0">
                <a:solidFill>
                  <a:srgbClr val="000000"/>
                </a:solidFill>
                <a:latin typeface="Open Sans"/>
                <a:ea typeface="Open Sans"/>
                <a:cs typeface="Open Sans"/>
                <a:sym typeface="Open Sans"/>
              </a:rPr>
              <a:t> if (err) {</a:t>
            </a:r>
          </a:p>
          <a:p>
            <a:pPr algn="l">
              <a:lnSpc>
                <a:spcPts val="5851"/>
              </a:lnSpc>
              <a:spcBef>
                <a:spcPct val="0"/>
              </a:spcBef>
            </a:pPr>
            <a:r>
              <a:rPr lang="en-US" sz="3600" dirty="0">
                <a:solidFill>
                  <a:srgbClr val="000000"/>
                </a:solidFill>
                <a:latin typeface="Open Sans"/>
                <a:ea typeface="Open Sans"/>
                <a:cs typeface="Open Sans"/>
                <a:sym typeface="Open Sans"/>
              </a:rPr>
              <a:t> return </a:t>
            </a:r>
            <a:r>
              <a:rPr lang="en-US" sz="3600" dirty="0" err="1">
                <a:solidFill>
                  <a:srgbClr val="000000"/>
                </a:solidFill>
                <a:latin typeface="Open Sans"/>
                <a:ea typeface="Open Sans"/>
                <a:cs typeface="Open Sans"/>
                <a:sym typeface="Open Sans"/>
              </a:rPr>
              <a:t>console.error</a:t>
            </a:r>
            <a:r>
              <a:rPr lang="en-US" sz="3600" dirty="0">
                <a:solidFill>
                  <a:srgbClr val="000000"/>
                </a:solidFill>
                <a:latin typeface="Open Sans"/>
                <a:ea typeface="Open Sans"/>
                <a:cs typeface="Open Sans"/>
                <a:sym typeface="Open Sans"/>
              </a:rPr>
              <a:t>(err);</a:t>
            </a:r>
          </a:p>
          <a:p>
            <a:pPr algn="l">
              <a:lnSpc>
                <a:spcPts val="5851"/>
              </a:lnSpc>
              <a:spcBef>
                <a:spcPct val="0"/>
              </a:spcBef>
            </a:pPr>
            <a:r>
              <a:rPr lang="en-US" sz="3600" dirty="0">
                <a:solidFill>
                  <a:srgbClr val="000000"/>
                </a:solidFill>
                <a:latin typeface="Open Sans"/>
                <a:ea typeface="Open Sans"/>
                <a:cs typeface="Open Sans"/>
                <a:sym typeface="Open Sans"/>
              </a:rPr>
              <a:t> }console.log("Asynchronous read: " + data);</a:t>
            </a:r>
          </a:p>
          <a:p>
            <a:pPr algn="l">
              <a:lnSpc>
                <a:spcPts val="5851"/>
              </a:lnSpc>
              <a:spcBef>
                <a:spcPct val="0"/>
              </a:spcBef>
            </a:pPr>
            <a:r>
              <a:rPr lang="en-US" sz="3600" dirty="0">
                <a:solidFill>
                  <a:srgbClr val="000000"/>
                </a:solidFill>
                <a:latin typeface="Open Sans"/>
                <a:ea typeface="Open Sans"/>
                <a:cs typeface="Open Sans"/>
                <a:sym typeface="Open Sans"/>
              </a:rPr>
              <a:t>});</a:t>
            </a:r>
          </a:p>
          <a:p>
            <a:pPr algn="l">
              <a:lnSpc>
                <a:spcPts val="5851"/>
              </a:lnSpc>
              <a:spcBef>
                <a:spcPct val="0"/>
              </a:spcBef>
            </a:pP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 </a:t>
            </a:r>
            <a:r>
              <a:rPr lang="en-US" sz="3600"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Bold"/>
              </a:rPr>
              <a:t>// Synchronous read</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 </a:t>
            </a:r>
          </a:p>
          <a:p>
            <a:pPr algn="l">
              <a:lnSpc>
                <a:spcPts val="5851"/>
              </a:lnSpc>
              <a:spcBef>
                <a:spcPct val="0"/>
              </a:spcBef>
            </a:pP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const data = </a:t>
            </a:r>
            <a:r>
              <a:rPr lang="en-US" sz="3600" dirty="0" err="1">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fs.readFileSync</a:t>
            </a: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('example.txt', 'utf8');</a:t>
            </a:r>
          </a:p>
          <a:p>
            <a:pPr algn="l">
              <a:lnSpc>
                <a:spcPts val="5851"/>
              </a:lnSpc>
              <a:spcBef>
                <a:spcPct val="0"/>
              </a:spcBef>
            </a:pPr>
            <a:r>
              <a:rPr lang="en-US" sz="3600"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Open Sans"/>
              </a:rPr>
              <a:t>console.log("Synchronous read: " + data);</a:t>
            </a:r>
          </a:p>
          <a:p>
            <a:pPr algn="l">
              <a:lnSpc>
                <a:spcPts val="5851"/>
              </a:lnSpc>
              <a:spcBef>
                <a:spcPct val="0"/>
              </a:spcBef>
            </a:pPr>
            <a:endParaRPr lang="en-US" sz="4000" dirty="0">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47800" y="1997325"/>
            <a:ext cx="15811500" cy="6379310"/>
          </a:xfrm>
          <a:prstGeom prst="rect">
            <a:avLst/>
          </a:prstGeom>
        </p:spPr>
        <p:txBody>
          <a:bodyPr wrap="square" lIns="0" tIns="0" rIns="0" bIns="0" rtlCol="0" anchor="t">
            <a:spAutoFit/>
          </a:bodyPr>
          <a:lstStyle/>
          <a:p>
            <a:pPr algn="l">
              <a:lnSpc>
                <a:spcPts val="5857"/>
              </a:lnSpc>
              <a:spcBef>
                <a:spcPct val="0"/>
              </a:spcBef>
            </a:pPr>
            <a:r>
              <a:rPr lang="en-US" sz="4881" b="1" dirty="0">
                <a:solidFill>
                  <a:srgbClr val="000000"/>
                </a:solidFill>
                <a:latin typeface="Open Sans Bold"/>
                <a:ea typeface="Open Sans Bold"/>
                <a:cs typeface="Open Sans Bold"/>
                <a:sym typeface="Open Sans Bold"/>
              </a:rPr>
              <a:t>Writing Files:</a:t>
            </a:r>
          </a:p>
          <a:p>
            <a:pPr algn="l">
              <a:lnSpc>
                <a:spcPts val="4393"/>
              </a:lnSpc>
              <a:spcBef>
                <a:spcPct val="0"/>
              </a:spcBef>
            </a:pPr>
            <a:r>
              <a:rPr lang="en-US" sz="3660" dirty="0">
                <a:solidFill>
                  <a:srgbClr val="000000"/>
                </a:solidFill>
                <a:latin typeface="Open Sans"/>
                <a:ea typeface="Open Sans"/>
                <a:cs typeface="Open Sans"/>
                <a:sym typeface="Open Sans"/>
              </a:rPr>
              <a:t>Files can be written either synchronously or asynchronously using </a:t>
            </a:r>
            <a:r>
              <a:rPr lang="en-US" sz="3660" dirty="0" err="1">
                <a:solidFill>
                  <a:srgbClr val="000000"/>
                </a:solidFill>
                <a:latin typeface="Open Sans"/>
                <a:ea typeface="Open Sans"/>
                <a:cs typeface="Open Sans"/>
                <a:sym typeface="Open Sans"/>
              </a:rPr>
              <a:t>fs.writeFile</a:t>
            </a:r>
            <a:r>
              <a:rPr lang="en-US" sz="3660" dirty="0">
                <a:solidFill>
                  <a:srgbClr val="000000"/>
                </a:solidFill>
                <a:latin typeface="Open Sans"/>
                <a:ea typeface="Open Sans"/>
                <a:cs typeface="Open Sans"/>
                <a:sym typeface="Open Sans"/>
              </a:rPr>
              <a:t> or </a:t>
            </a:r>
            <a:r>
              <a:rPr lang="en-US" sz="3660" dirty="0" err="1">
                <a:solidFill>
                  <a:srgbClr val="000000"/>
                </a:solidFill>
                <a:latin typeface="Open Sans"/>
                <a:ea typeface="Open Sans"/>
                <a:cs typeface="Open Sans"/>
                <a:sym typeface="Open Sans"/>
              </a:rPr>
              <a:t>fs.writeFileSync</a:t>
            </a:r>
            <a:r>
              <a:rPr lang="en-US" sz="3660" dirty="0">
                <a:solidFill>
                  <a:srgbClr val="000000"/>
                </a:solidFill>
                <a:latin typeface="Open Sans"/>
                <a:ea typeface="Open Sans"/>
                <a:cs typeface="Open Sans"/>
                <a:sym typeface="Open Sans"/>
              </a:rPr>
              <a:t>.</a:t>
            </a:r>
          </a:p>
          <a:p>
            <a:pPr algn="l">
              <a:lnSpc>
                <a:spcPts val="4393"/>
              </a:lnSpc>
              <a:spcBef>
                <a:spcPct val="0"/>
              </a:spcBef>
            </a:pPr>
            <a:endParaRPr lang="en-US" sz="3660" dirty="0">
              <a:solidFill>
                <a:srgbClr val="000000"/>
              </a:solidFill>
              <a:latin typeface="Open Sans"/>
              <a:ea typeface="Open Sans"/>
              <a:cs typeface="Open Sans"/>
              <a:sym typeface="Open Sans"/>
            </a:endParaRPr>
          </a:p>
          <a:p>
            <a:pPr algn="l">
              <a:lnSpc>
                <a:spcPts val="4393"/>
              </a:lnSpc>
              <a:spcBef>
                <a:spcPct val="0"/>
              </a:spcBef>
            </a:pPr>
            <a:r>
              <a:rPr lang="en-US" sz="3660" b="1" dirty="0">
                <a:solidFill>
                  <a:srgbClr val="000000"/>
                </a:solidFill>
                <a:latin typeface="Open Sans Bold"/>
                <a:ea typeface="Open Sans Bold"/>
                <a:cs typeface="Open Sans Bold"/>
                <a:sym typeface="Open Sans Bold"/>
              </a:rPr>
              <a:t>Syntax:</a:t>
            </a:r>
          </a:p>
          <a:p>
            <a:pPr algn="l">
              <a:lnSpc>
                <a:spcPts val="4393"/>
              </a:lnSpc>
              <a:spcBef>
                <a:spcPct val="0"/>
              </a:spcBef>
            </a:pPr>
            <a:r>
              <a:rPr lang="en-US" sz="3660" b="1" dirty="0">
                <a:solidFill>
                  <a:srgbClr val="000000"/>
                </a:solidFill>
                <a:latin typeface="Open Sans Bold"/>
                <a:ea typeface="Open Sans Bold"/>
                <a:cs typeface="Open Sans Bold"/>
                <a:sym typeface="Open Sans Bold"/>
              </a:rPr>
              <a:t>Asynchronous:</a:t>
            </a:r>
          </a:p>
          <a:p>
            <a:pPr algn="l">
              <a:lnSpc>
                <a:spcPts val="4393"/>
              </a:lnSpc>
              <a:spcBef>
                <a:spcPct val="0"/>
              </a:spcBef>
            </a:pPr>
            <a:r>
              <a:rPr lang="en-US" sz="3660" dirty="0" err="1">
                <a:solidFill>
                  <a:srgbClr val="000000"/>
                </a:solidFill>
                <a:latin typeface="Open Sans"/>
                <a:ea typeface="Open Sans"/>
                <a:cs typeface="Open Sans"/>
                <a:sym typeface="Open Sans"/>
              </a:rPr>
              <a:t>fs.writeFile</a:t>
            </a:r>
            <a:r>
              <a:rPr lang="en-US" sz="3660" dirty="0">
                <a:solidFill>
                  <a:srgbClr val="000000"/>
                </a:solidFill>
                <a:latin typeface="Open Sans"/>
                <a:ea typeface="Open Sans"/>
                <a:cs typeface="Open Sans"/>
                <a:sym typeface="Open Sans"/>
              </a:rPr>
              <a:t>(path, data, options, callback)</a:t>
            </a:r>
          </a:p>
          <a:p>
            <a:pPr algn="l">
              <a:lnSpc>
                <a:spcPts val="4393"/>
              </a:lnSpc>
              <a:spcBef>
                <a:spcPct val="0"/>
              </a:spcBef>
            </a:pPr>
            <a:endParaRPr lang="en-US" sz="3660" dirty="0">
              <a:solidFill>
                <a:srgbClr val="000000"/>
              </a:solidFill>
              <a:latin typeface="Open Sans"/>
              <a:ea typeface="Open Sans"/>
              <a:cs typeface="Open Sans"/>
              <a:sym typeface="Open Sans"/>
            </a:endParaRPr>
          </a:p>
          <a:p>
            <a:pPr algn="l">
              <a:lnSpc>
                <a:spcPts val="4393"/>
              </a:lnSpc>
              <a:spcBef>
                <a:spcPct val="0"/>
              </a:spcBef>
            </a:pPr>
            <a:r>
              <a:rPr lang="en-US" sz="3660" b="1" dirty="0">
                <a:solidFill>
                  <a:srgbClr val="000000"/>
                </a:solidFill>
                <a:latin typeface="Open Sans Bold"/>
                <a:ea typeface="Open Sans Bold"/>
                <a:cs typeface="Open Sans Bold"/>
                <a:sym typeface="Open Sans Bold"/>
              </a:rPr>
              <a:t>Synchronous:</a:t>
            </a:r>
          </a:p>
          <a:p>
            <a:pPr algn="l">
              <a:lnSpc>
                <a:spcPts val="4393"/>
              </a:lnSpc>
              <a:spcBef>
                <a:spcPct val="0"/>
              </a:spcBef>
            </a:pPr>
            <a:r>
              <a:rPr lang="en-US" sz="3660" dirty="0" err="1">
                <a:solidFill>
                  <a:srgbClr val="000000"/>
                </a:solidFill>
                <a:latin typeface="Open Sans"/>
                <a:ea typeface="Open Sans"/>
                <a:cs typeface="Open Sans"/>
                <a:sym typeface="Open Sans"/>
              </a:rPr>
              <a:t>fs.writeFileSync</a:t>
            </a:r>
            <a:r>
              <a:rPr lang="en-US" sz="3660" dirty="0">
                <a:solidFill>
                  <a:srgbClr val="000000"/>
                </a:solidFill>
                <a:latin typeface="Open Sans"/>
                <a:ea typeface="Open Sans"/>
                <a:cs typeface="Open Sans"/>
                <a:sym typeface="Open Sans"/>
              </a:rPr>
              <a:t>(path, data, options)</a:t>
            </a:r>
          </a:p>
          <a:p>
            <a:pPr algn="l">
              <a:lnSpc>
                <a:spcPts val="4393"/>
              </a:lnSpc>
              <a:spcBef>
                <a:spcPct val="0"/>
              </a:spcBef>
            </a:pPr>
            <a:endParaRPr lang="en-US" sz="3660" dirty="0">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75691" y="1089708"/>
            <a:ext cx="12336618" cy="8107584"/>
          </a:xfrm>
          <a:prstGeom prst="rect">
            <a:avLst/>
          </a:prstGeom>
        </p:spPr>
        <p:txBody>
          <a:bodyPr lIns="0" tIns="0" rIns="0" bIns="0" rtlCol="0" anchor="t">
            <a:spAutoFit/>
          </a:bodyPr>
          <a:lstStyle/>
          <a:p>
            <a:pPr algn="l">
              <a:lnSpc>
                <a:spcPts val="4559"/>
              </a:lnSpc>
              <a:spcBef>
                <a:spcPct val="0"/>
              </a:spcBef>
            </a:pPr>
            <a:r>
              <a:rPr lang="en-US" sz="3799" b="1">
                <a:solidFill>
                  <a:srgbClr val="000000"/>
                </a:solidFill>
                <a:latin typeface="Open Sans Bold"/>
                <a:ea typeface="Open Sans Bold"/>
                <a:cs typeface="Open Sans Bold"/>
                <a:sym typeface="Open Sans Bold"/>
              </a:rPr>
              <a:t>Code Snippet:</a:t>
            </a:r>
          </a:p>
          <a:p>
            <a:pPr algn="l">
              <a:lnSpc>
                <a:spcPts val="4559"/>
              </a:lnSpc>
              <a:spcBef>
                <a:spcPct val="0"/>
              </a:spcBef>
            </a:pPr>
            <a:r>
              <a:rPr lang="en-US" sz="3799">
                <a:solidFill>
                  <a:srgbClr val="000000"/>
                </a:solidFill>
                <a:latin typeface="Open Sans"/>
                <a:ea typeface="Open Sans"/>
                <a:cs typeface="Open Sans"/>
                <a:sym typeface="Open Sans"/>
              </a:rPr>
              <a:t>const fs = require('fs');</a:t>
            </a:r>
          </a:p>
          <a:p>
            <a:pPr algn="l">
              <a:lnSpc>
                <a:spcPts val="4559"/>
              </a:lnSpc>
              <a:spcBef>
                <a:spcPct val="0"/>
              </a:spcBef>
            </a:pPr>
            <a:endParaRPr lang="en-US" sz="3799">
              <a:solidFill>
                <a:srgbClr val="000000"/>
              </a:solidFill>
              <a:latin typeface="Open Sans"/>
              <a:ea typeface="Open Sans"/>
              <a:cs typeface="Open Sans"/>
              <a:sym typeface="Open Sans"/>
            </a:endParaRPr>
          </a:p>
          <a:p>
            <a:pPr algn="l">
              <a:lnSpc>
                <a:spcPts val="4559"/>
              </a:lnSpc>
              <a:spcBef>
                <a:spcPct val="0"/>
              </a:spcBef>
            </a:pPr>
            <a:r>
              <a:rPr lang="en-US" sz="3799" b="1">
                <a:solidFill>
                  <a:srgbClr val="000000"/>
                </a:solidFill>
                <a:latin typeface="Open Sans Bold"/>
                <a:ea typeface="Open Sans Bold"/>
                <a:cs typeface="Open Sans Bold"/>
                <a:sym typeface="Open Sans Bold"/>
              </a:rPr>
              <a:t>// Asynchronous write</a:t>
            </a:r>
          </a:p>
          <a:p>
            <a:pPr algn="l">
              <a:lnSpc>
                <a:spcPts val="4559"/>
              </a:lnSpc>
              <a:spcBef>
                <a:spcPct val="0"/>
              </a:spcBef>
            </a:pPr>
            <a:r>
              <a:rPr lang="en-US" sz="3799">
                <a:solidFill>
                  <a:srgbClr val="000000"/>
                </a:solidFill>
                <a:latin typeface="Open Sans"/>
                <a:ea typeface="Open Sans"/>
                <a:cs typeface="Open Sans"/>
                <a:sym typeface="Open Sans"/>
              </a:rPr>
              <a:t>fs.writeFile('example.txt', 'Hello World!', (err) =&gt; {</a:t>
            </a:r>
          </a:p>
          <a:p>
            <a:pPr algn="l">
              <a:lnSpc>
                <a:spcPts val="4559"/>
              </a:lnSpc>
              <a:spcBef>
                <a:spcPct val="0"/>
              </a:spcBef>
            </a:pPr>
            <a:r>
              <a:rPr lang="en-US" sz="3799">
                <a:solidFill>
                  <a:srgbClr val="000000"/>
                </a:solidFill>
                <a:latin typeface="Open Sans"/>
                <a:ea typeface="Open Sans"/>
                <a:cs typeface="Open Sans"/>
                <a:sym typeface="Open Sans"/>
              </a:rPr>
              <a:t> if (err) {</a:t>
            </a:r>
          </a:p>
          <a:p>
            <a:pPr algn="l">
              <a:lnSpc>
                <a:spcPts val="4559"/>
              </a:lnSpc>
              <a:spcBef>
                <a:spcPct val="0"/>
              </a:spcBef>
            </a:pPr>
            <a:r>
              <a:rPr lang="en-US" sz="3799">
                <a:solidFill>
                  <a:srgbClr val="000000"/>
                </a:solidFill>
                <a:latin typeface="Open Sans"/>
                <a:ea typeface="Open Sans"/>
                <a:cs typeface="Open Sans"/>
                <a:sym typeface="Open Sans"/>
              </a:rPr>
              <a:t> return console.error(err);</a:t>
            </a:r>
          </a:p>
          <a:p>
            <a:pPr algn="l">
              <a:lnSpc>
                <a:spcPts val="4559"/>
              </a:lnSpc>
              <a:spcBef>
                <a:spcPct val="0"/>
              </a:spcBef>
            </a:pPr>
            <a:r>
              <a:rPr lang="en-US" sz="3799">
                <a:solidFill>
                  <a:srgbClr val="000000"/>
                </a:solidFill>
                <a:latin typeface="Open Sans"/>
                <a:ea typeface="Open Sans"/>
                <a:cs typeface="Open Sans"/>
                <a:sym typeface="Open Sans"/>
              </a:rPr>
              <a:t> }</a:t>
            </a:r>
          </a:p>
          <a:p>
            <a:pPr algn="l">
              <a:lnSpc>
                <a:spcPts val="4559"/>
              </a:lnSpc>
              <a:spcBef>
                <a:spcPct val="0"/>
              </a:spcBef>
            </a:pPr>
            <a:r>
              <a:rPr lang="en-US" sz="3799">
                <a:solidFill>
                  <a:srgbClr val="000000"/>
                </a:solidFill>
                <a:latin typeface="Open Sans"/>
                <a:ea typeface="Open Sans"/>
                <a:cs typeface="Open Sans"/>
                <a:sym typeface="Open Sans"/>
              </a:rPr>
              <a:t> console.log('Asynchronous write complete.');</a:t>
            </a:r>
          </a:p>
          <a:p>
            <a:pPr algn="l">
              <a:lnSpc>
                <a:spcPts val="4559"/>
              </a:lnSpc>
              <a:spcBef>
                <a:spcPct val="0"/>
              </a:spcBef>
            </a:pPr>
            <a:r>
              <a:rPr lang="en-US" sz="3799">
                <a:solidFill>
                  <a:srgbClr val="000000"/>
                </a:solidFill>
                <a:latin typeface="Open Sans"/>
                <a:ea typeface="Open Sans"/>
                <a:cs typeface="Open Sans"/>
                <a:sym typeface="Open Sans"/>
              </a:rPr>
              <a:t>});</a:t>
            </a:r>
          </a:p>
          <a:p>
            <a:pPr algn="l">
              <a:lnSpc>
                <a:spcPts val="4559"/>
              </a:lnSpc>
              <a:spcBef>
                <a:spcPct val="0"/>
              </a:spcBef>
            </a:pPr>
            <a:endParaRPr lang="en-US" sz="3799">
              <a:solidFill>
                <a:srgbClr val="000000"/>
              </a:solidFill>
              <a:latin typeface="Open Sans"/>
              <a:ea typeface="Open Sans"/>
              <a:cs typeface="Open Sans"/>
              <a:sym typeface="Open Sans"/>
            </a:endParaRPr>
          </a:p>
          <a:p>
            <a:pPr algn="l">
              <a:lnSpc>
                <a:spcPts val="4559"/>
              </a:lnSpc>
              <a:spcBef>
                <a:spcPct val="0"/>
              </a:spcBef>
            </a:pPr>
            <a:r>
              <a:rPr lang="en-US" sz="3799" b="1">
                <a:solidFill>
                  <a:srgbClr val="000000"/>
                </a:solidFill>
                <a:latin typeface="Open Sans Bold"/>
                <a:ea typeface="Open Sans Bold"/>
                <a:cs typeface="Open Sans Bold"/>
                <a:sym typeface="Open Sans Bold"/>
              </a:rPr>
              <a:t>// Synchronous write</a:t>
            </a:r>
          </a:p>
          <a:p>
            <a:pPr algn="l">
              <a:lnSpc>
                <a:spcPts val="4559"/>
              </a:lnSpc>
              <a:spcBef>
                <a:spcPct val="0"/>
              </a:spcBef>
            </a:pPr>
            <a:r>
              <a:rPr lang="en-US" sz="3799">
                <a:solidFill>
                  <a:srgbClr val="000000"/>
                </a:solidFill>
                <a:latin typeface="Open Sans"/>
                <a:ea typeface="Open Sans"/>
                <a:cs typeface="Open Sans"/>
                <a:sym typeface="Open Sans"/>
              </a:rPr>
              <a:t>fs.writeFileSync('example_sync.txt', 'Hello Sync World!');</a:t>
            </a:r>
          </a:p>
          <a:p>
            <a:pPr algn="l">
              <a:lnSpc>
                <a:spcPts val="4559"/>
              </a:lnSpc>
              <a:spcBef>
                <a:spcPct val="0"/>
              </a:spcBef>
            </a:pPr>
            <a:r>
              <a:rPr lang="en-US" sz="3799">
                <a:solidFill>
                  <a:srgbClr val="000000"/>
                </a:solidFill>
                <a:latin typeface="Open Sans"/>
                <a:ea typeface="Open Sans"/>
                <a:cs typeface="Open Sans"/>
                <a:sym typeface="Open Sans"/>
              </a:rPr>
              <a:t>console.log('Synchronous write complete.');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3500" y="1485900"/>
            <a:ext cx="15621000" cy="6835204"/>
          </a:xfrm>
          <a:prstGeom prst="rect">
            <a:avLst/>
          </a:prstGeom>
        </p:spPr>
        <p:txBody>
          <a:bodyPr wrap="square" lIns="0" tIns="0" rIns="0" bIns="0" rtlCol="0" anchor="t">
            <a:spAutoFit/>
          </a:bodyPr>
          <a:lstStyle/>
          <a:p>
            <a:pPr algn="l">
              <a:lnSpc>
                <a:spcPts val="6316"/>
              </a:lnSpc>
              <a:spcBef>
                <a:spcPct val="0"/>
              </a:spcBef>
            </a:pPr>
            <a:r>
              <a:rPr lang="en-US" sz="5263" b="1">
                <a:solidFill>
                  <a:srgbClr val="000000"/>
                </a:solidFill>
                <a:latin typeface="Open Sans Bold"/>
                <a:ea typeface="Open Sans Bold"/>
                <a:cs typeface="Open Sans Bold"/>
                <a:sym typeface="Open Sans Bold"/>
              </a:rPr>
              <a:t>Appending Files:</a:t>
            </a:r>
          </a:p>
          <a:p>
            <a:pPr algn="l">
              <a:lnSpc>
                <a:spcPts val="4737"/>
              </a:lnSpc>
              <a:spcBef>
                <a:spcPct val="0"/>
              </a:spcBef>
            </a:pPr>
            <a:r>
              <a:rPr lang="en-US" sz="3947">
                <a:solidFill>
                  <a:srgbClr val="000000"/>
                </a:solidFill>
                <a:latin typeface="Open Sans"/>
                <a:ea typeface="Open Sans"/>
                <a:cs typeface="Open Sans"/>
                <a:sym typeface="Open Sans"/>
              </a:rPr>
              <a:t>You can append data to a file using fs.appendFile or fs.appendFileSync.</a:t>
            </a:r>
          </a:p>
          <a:p>
            <a:pPr algn="l">
              <a:lnSpc>
                <a:spcPts val="4737"/>
              </a:lnSpc>
              <a:spcBef>
                <a:spcPct val="0"/>
              </a:spcBef>
            </a:pPr>
            <a:endParaRPr lang="en-US" sz="3947">
              <a:solidFill>
                <a:srgbClr val="000000"/>
              </a:solidFill>
              <a:latin typeface="Open Sans"/>
              <a:ea typeface="Open Sans"/>
              <a:cs typeface="Open Sans"/>
              <a:sym typeface="Open Sans"/>
            </a:endParaRPr>
          </a:p>
          <a:p>
            <a:pPr algn="l">
              <a:lnSpc>
                <a:spcPts val="4737"/>
              </a:lnSpc>
              <a:spcBef>
                <a:spcPct val="0"/>
              </a:spcBef>
            </a:pPr>
            <a:r>
              <a:rPr lang="en-US" sz="3947" b="1">
                <a:solidFill>
                  <a:srgbClr val="000000"/>
                </a:solidFill>
                <a:latin typeface="Open Sans Bold"/>
                <a:ea typeface="Open Sans Bold"/>
                <a:cs typeface="Open Sans Bold"/>
                <a:sym typeface="Open Sans Bold"/>
              </a:rPr>
              <a:t>Syntax:</a:t>
            </a:r>
          </a:p>
          <a:p>
            <a:pPr algn="l">
              <a:lnSpc>
                <a:spcPts val="4737"/>
              </a:lnSpc>
              <a:spcBef>
                <a:spcPct val="0"/>
              </a:spcBef>
            </a:pPr>
            <a:r>
              <a:rPr lang="en-US" sz="3947" b="1">
                <a:solidFill>
                  <a:srgbClr val="000000"/>
                </a:solidFill>
                <a:latin typeface="Open Sans Bold"/>
                <a:ea typeface="Open Sans Bold"/>
                <a:cs typeface="Open Sans Bold"/>
                <a:sym typeface="Open Sans Bold"/>
              </a:rPr>
              <a:t>Asynchronous:</a:t>
            </a:r>
          </a:p>
          <a:p>
            <a:pPr algn="l">
              <a:lnSpc>
                <a:spcPts val="4737"/>
              </a:lnSpc>
              <a:spcBef>
                <a:spcPct val="0"/>
              </a:spcBef>
            </a:pPr>
            <a:r>
              <a:rPr lang="en-US" sz="3947">
                <a:solidFill>
                  <a:srgbClr val="000000"/>
                </a:solidFill>
                <a:latin typeface="Open Sans"/>
                <a:ea typeface="Open Sans"/>
                <a:cs typeface="Open Sans"/>
                <a:sym typeface="Open Sans"/>
              </a:rPr>
              <a:t>fs.appendFile(path, data, options, callback)</a:t>
            </a:r>
          </a:p>
          <a:p>
            <a:pPr algn="l">
              <a:lnSpc>
                <a:spcPts val="4737"/>
              </a:lnSpc>
              <a:spcBef>
                <a:spcPct val="0"/>
              </a:spcBef>
            </a:pPr>
            <a:endParaRPr lang="en-US" sz="3947">
              <a:solidFill>
                <a:srgbClr val="000000"/>
              </a:solidFill>
              <a:latin typeface="Open Sans"/>
              <a:ea typeface="Open Sans"/>
              <a:cs typeface="Open Sans"/>
              <a:sym typeface="Open Sans"/>
            </a:endParaRPr>
          </a:p>
          <a:p>
            <a:pPr algn="l">
              <a:lnSpc>
                <a:spcPts val="4737"/>
              </a:lnSpc>
              <a:spcBef>
                <a:spcPct val="0"/>
              </a:spcBef>
            </a:pPr>
            <a:r>
              <a:rPr lang="en-US" sz="3947" b="1">
                <a:solidFill>
                  <a:srgbClr val="000000"/>
                </a:solidFill>
                <a:latin typeface="Open Sans Bold"/>
                <a:ea typeface="Open Sans Bold"/>
                <a:cs typeface="Open Sans Bold"/>
                <a:sym typeface="Open Sans Bold"/>
              </a:rPr>
              <a:t>Synchronous:</a:t>
            </a:r>
          </a:p>
          <a:p>
            <a:pPr algn="l">
              <a:lnSpc>
                <a:spcPts val="4737"/>
              </a:lnSpc>
              <a:spcBef>
                <a:spcPct val="0"/>
              </a:spcBef>
            </a:pPr>
            <a:r>
              <a:rPr lang="en-US" sz="3947">
                <a:solidFill>
                  <a:srgbClr val="000000"/>
                </a:solidFill>
                <a:latin typeface="Open Sans"/>
                <a:ea typeface="Open Sans"/>
                <a:cs typeface="Open Sans"/>
                <a:sym typeface="Open Sans"/>
              </a:rPr>
              <a:t>fs.appendFileSync(path, data, options)</a:t>
            </a:r>
          </a:p>
          <a:p>
            <a:pPr algn="l">
              <a:lnSpc>
                <a:spcPts val="4737"/>
              </a:lnSpc>
              <a:spcBef>
                <a:spcPct val="0"/>
              </a:spcBef>
            </a:pPr>
            <a:endParaRPr lang="en-US" sz="3947">
              <a:solidFill>
                <a:srgbClr val="000000"/>
              </a:solidFill>
              <a:latin typeface="Open Sans"/>
              <a:ea typeface="Open Sans"/>
              <a:cs typeface="Open Sans"/>
              <a:sym typeface="Open San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1309</Words>
  <Application>Microsoft Office PowerPoint</Application>
  <PresentationFormat>Custom</PresentationFormat>
  <Paragraphs>177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Canva Sans</vt:lpstr>
      <vt:lpstr>Garamond</vt:lpstr>
      <vt:lpstr>Open Sans</vt:lpstr>
      <vt:lpstr>Canva Sans Bold</vt:lpstr>
      <vt:lpstr>Open Sans Bold</vt:lpstr>
      <vt:lpstr>Arial</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 AP</dc:title>
  <cp:lastModifiedBy>Aniruddha Narasimman</cp:lastModifiedBy>
  <cp:revision>2</cp:revision>
  <dcterms:created xsi:type="dcterms:W3CDTF">2006-08-16T00:00:00Z</dcterms:created>
  <dcterms:modified xsi:type="dcterms:W3CDTF">2025-03-18T05:09:59Z</dcterms:modified>
  <dc:identifier>DAGh_Y01EXM</dc:identifier>
</cp:coreProperties>
</file>