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sldIdLst>
    <p:sldId id="256" r:id="rId2"/>
    <p:sldId id="283" r:id="rId3"/>
    <p:sldId id="284" r:id="rId4"/>
    <p:sldId id="285" r:id="rId5"/>
    <p:sldId id="286" r:id="rId6"/>
    <p:sldId id="288" r:id="rId7"/>
    <p:sldId id="287" r:id="rId8"/>
    <p:sldId id="289" r:id="rId9"/>
    <p:sldId id="261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298" r:id="rId20"/>
    <p:sldId id="30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006C6-126E-4A88-A308-F2CE1045841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E2D4B6-B5F6-4C8B-A4BD-DDA1276FD5B6}">
      <dgm:prSet/>
      <dgm:spPr/>
      <dgm:t>
        <a:bodyPr/>
        <a:lstStyle/>
        <a:p>
          <a:r>
            <a:rPr lang="en-US" b="1" i="0" dirty="0"/>
            <a:t>Conversion of Data Types from Character to Factor</a:t>
          </a:r>
          <a:endParaRPr lang="en-US" dirty="0"/>
        </a:p>
      </dgm:t>
    </dgm:pt>
    <dgm:pt modelId="{13E2A17F-96D0-4474-82E5-D2B48A82A050}" type="parTrans" cxnId="{0366E316-F426-438A-B0A3-51F06C741DEE}">
      <dgm:prSet/>
      <dgm:spPr/>
      <dgm:t>
        <a:bodyPr/>
        <a:lstStyle/>
        <a:p>
          <a:endParaRPr lang="en-US"/>
        </a:p>
      </dgm:t>
    </dgm:pt>
    <dgm:pt modelId="{316FA1E5-BFA0-4647-8694-1080094961A4}" type="sibTrans" cxnId="{0366E316-F426-438A-B0A3-51F06C741DEE}">
      <dgm:prSet/>
      <dgm:spPr/>
      <dgm:t>
        <a:bodyPr/>
        <a:lstStyle/>
        <a:p>
          <a:endParaRPr lang="en-US"/>
        </a:p>
      </dgm:t>
    </dgm:pt>
    <dgm:pt modelId="{1381F74B-2513-42D6-B2CF-CE4B36CD08C1}">
      <dgm:prSet/>
      <dgm:spPr/>
      <dgm:t>
        <a:bodyPr/>
        <a:lstStyle/>
        <a:p>
          <a:r>
            <a:rPr lang="en-US" b="0" i="0" dirty="0"/>
            <a:t>Typecasted Exercise, Gender, and Weather Conditions columns</a:t>
          </a:r>
          <a:endParaRPr lang="en-US" dirty="0"/>
        </a:p>
      </dgm:t>
    </dgm:pt>
    <dgm:pt modelId="{5C5B0E5D-F81C-41A9-838D-7110B0FAD1D4}" type="parTrans" cxnId="{42356BBA-EACA-4D41-A375-B500E35A330B}">
      <dgm:prSet/>
      <dgm:spPr/>
      <dgm:t>
        <a:bodyPr/>
        <a:lstStyle/>
        <a:p>
          <a:endParaRPr lang="en-US"/>
        </a:p>
      </dgm:t>
    </dgm:pt>
    <dgm:pt modelId="{DCE38AE0-8201-4DDD-A7A3-3569D1036992}" type="sibTrans" cxnId="{42356BBA-EACA-4D41-A375-B500E35A330B}">
      <dgm:prSet/>
      <dgm:spPr/>
      <dgm:t>
        <a:bodyPr/>
        <a:lstStyle/>
        <a:p>
          <a:endParaRPr lang="en-US"/>
        </a:p>
      </dgm:t>
    </dgm:pt>
    <dgm:pt modelId="{1F4EC3CF-596D-4AFA-871E-ACBFF49DF6CE}">
      <dgm:prSet/>
      <dgm:spPr/>
      <dgm:t>
        <a:bodyPr/>
        <a:lstStyle/>
        <a:p>
          <a:r>
            <a:rPr lang="en-US" b="0" i="0" dirty="0"/>
            <a:t>BMI categories – Healthy, Overweight and Obese.  Intensity categorizes  - High, medium and low intensity.</a:t>
          </a:r>
          <a:endParaRPr lang="en-US" dirty="0"/>
        </a:p>
      </dgm:t>
    </dgm:pt>
    <dgm:pt modelId="{8C606398-0525-4261-95E4-F5A369ACE971}" type="parTrans" cxnId="{19285963-EAC9-4FC6-8B94-24011F009260}">
      <dgm:prSet/>
      <dgm:spPr/>
      <dgm:t>
        <a:bodyPr/>
        <a:lstStyle/>
        <a:p>
          <a:endParaRPr lang="en-US"/>
        </a:p>
      </dgm:t>
    </dgm:pt>
    <dgm:pt modelId="{74D30082-9BED-418E-BCC8-DA914A7197BC}" type="sibTrans" cxnId="{19285963-EAC9-4FC6-8B94-24011F009260}">
      <dgm:prSet/>
      <dgm:spPr/>
      <dgm:t>
        <a:bodyPr/>
        <a:lstStyle/>
        <a:p>
          <a:endParaRPr lang="en-US"/>
        </a:p>
      </dgm:t>
    </dgm:pt>
    <dgm:pt modelId="{7FF3F018-4EBC-44F9-B03B-D8197732BE00}">
      <dgm:prSet/>
      <dgm:spPr/>
      <dgm:t>
        <a:bodyPr/>
        <a:lstStyle/>
        <a:p>
          <a:r>
            <a:rPr lang="en-US" b="1" i="0" dirty="0"/>
            <a:t>Creation of new categories for BMI and Intensity</a:t>
          </a:r>
          <a:endParaRPr lang="en-US" dirty="0"/>
        </a:p>
      </dgm:t>
    </dgm:pt>
    <dgm:pt modelId="{BC998D54-ED46-4EF5-9ED7-D4F30254328B}" type="parTrans" cxnId="{5AE96779-9079-412F-B6DD-6977FF50BE5F}">
      <dgm:prSet/>
      <dgm:spPr/>
      <dgm:t>
        <a:bodyPr/>
        <a:lstStyle/>
        <a:p>
          <a:endParaRPr lang="en-US"/>
        </a:p>
      </dgm:t>
    </dgm:pt>
    <dgm:pt modelId="{CA191173-1990-4672-85C8-48517F380BF0}" type="sibTrans" cxnId="{5AE96779-9079-412F-B6DD-6977FF50BE5F}">
      <dgm:prSet/>
      <dgm:spPr/>
      <dgm:t>
        <a:bodyPr/>
        <a:lstStyle/>
        <a:p>
          <a:endParaRPr lang="en-US"/>
        </a:p>
      </dgm:t>
    </dgm:pt>
    <dgm:pt modelId="{EE3880DC-D655-49AF-B29E-5EBD550BED52}" type="pres">
      <dgm:prSet presAssocID="{D05006C6-126E-4A88-A308-F2CE1045841F}" presName="outerComposite" presStyleCnt="0">
        <dgm:presLayoutVars>
          <dgm:chMax val="5"/>
          <dgm:dir/>
          <dgm:resizeHandles val="exact"/>
        </dgm:presLayoutVars>
      </dgm:prSet>
      <dgm:spPr/>
    </dgm:pt>
    <dgm:pt modelId="{A8D0EA85-41CB-4771-83A9-1E89CADED682}" type="pres">
      <dgm:prSet presAssocID="{D05006C6-126E-4A88-A308-F2CE1045841F}" presName="dummyMaxCanvas" presStyleCnt="0">
        <dgm:presLayoutVars/>
      </dgm:prSet>
      <dgm:spPr/>
    </dgm:pt>
    <dgm:pt modelId="{7CF1EA2A-9EA3-453C-B5CA-492FA5F5D8BE}" type="pres">
      <dgm:prSet presAssocID="{D05006C6-126E-4A88-A308-F2CE1045841F}" presName="FourNodes_1" presStyleLbl="node1" presStyleIdx="0" presStyleCnt="4">
        <dgm:presLayoutVars>
          <dgm:bulletEnabled val="1"/>
        </dgm:presLayoutVars>
      </dgm:prSet>
      <dgm:spPr/>
    </dgm:pt>
    <dgm:pt modelId="{D7A42419-353A-45D3-BC21-570CD6B54E94}" type="pres">
      <dgm:prSet presAssocID="{D05006C6-126E-4A88-A308-F2CE1045841F}" presName="FourNodes_2" presStyleLbl="node1" presStyleIdx="1" presStyleCnt="4">
        <dgm:presLayoutVars>
          <dgm:bulletEnabled val="1"/>
        </dgm:presLayoutVars>
      </dgm:prSet>
      <dgm:spPr/>
    </dgm:pt>
    <dgm:pt modelId="{9B402381-A744-4BDB-B042-F57DBD7C2CAC}" type="pres">
      <dgm:prSet presAssocID="{D05006C6-126E-4A88-A308-F2CE1045841F}" presName="FourNodes_3" presStyleLbl="node1" presStyleIdx="2" presStyleCnt="4">
        <dgm:presLayoutVars>
          <dgm:bulletEnabled val="1"/>
        </dgm:presLayoutVars>
      </dgm:prSet>
      <dgm:spPr/>
    </dgm:pt>
    <dgm:pt modelId="{BEE025A8-04D4-42B7-97E5-1BD3DB5E6EA8}" type="pres">
      <dgm:prSet presAssocID="{D05006C6-126E-4A88-A308-F2CE1045841F}" presName="FourNodes_4" presStyleLbl="node1" presStyleIdx="3" presStyleCnt="4">
        <dgm:presLayoutVars>
          <dgm:bulletEnabled val="1"/>
        </dgm:presLayoutVars>
      </dgm:prSet>
      <dgm:spPr/>
    </dgm:pt>
    <dgm:pt modelId="{C376A9C5-3265-4CE5-A7E5-B9CFC76326E6}" type="pres">
      <dgm:prSet presAssocID="{D05006C6-126E-4A88-A308-F2CE1045841F}" presName="FourConn_1-2" presStyleLbl="fgAccFollowNode1" presStyleIdx="0" presStyleCnt="3">
        <dgm:presLayoutVars>
          <dgm:bulletEnabled val="1"/>
        </dgm:presLayoutVars>
      </dgm:prSet>
      <dgm:spPr/>
    </dgm:pt>
    <dgm:pt modelId="{691D867B-DCFD-48F0-8674-1A90F21511BD}" type="pres">
      <dgm:prSet presAssocID="{D05006C6-126E-4A88-A308-F2CE1045841F}" presName="FourConn_2-3" presStyleLbl="fgAccFollowNode1" presStyleIdx="1" presStyleCnt="3">
        <dgm:presLayoutVars>
          <dgm:bulletEnabled val="1"/>
        </dgm:presLayoutVars>
      </dgm:prSet>
      <dgm:spPr/>
    </dgm:pt>
    <dgm:pt modelId="{15048B6C-1CC1-4275-BE3C-8E62B8BC4E4D}" type="pres">
      <dgm:prSet presAssocID="{D05006C6-126E-4A88-A308-F2CE1045841F}" presName="FourConn_3-4" presStyleLbl="fgAccFollowNode1" presStyleIdx="2" presStyleCnt="3">
        <dgm:presLayoutVars>
          <dgm:bulletEnabled val="1"/>
        </dgm:presLayoutVars>
      </dgm:prSet>
      <dgm:spPr/>
    </dgm:pt>
    <dgm:pt modelId="{C987911E-A00E-4C9F-B6FA-C1D193FC2B40}" type="pres">
      <dgm:prSet presAssocID="{D05006C6-126E-4A88-A308-F2CE1045841F}" presName="FourNodes_1_text" presStyleLbl="node1" presStyleIdx="3" presStyleCnt="4">
        <dgm:presLayoutVars>
          <dgm:bulletEnabled val="1"/>
        </dgm:presLayoutVars>
      </dgm:prSet>
      <dgm:spPr/>
    </dgm:pt>
    <dgm:pt modelId="{C4790C39-0A4D-4D34-BA4D-8784EC04F85D}" type="pres">
      <dgm:prSet presAssocID="{D05006C6-126E-4A88-A308-F2CE1045841F}" presName="FourNodes_2_text" presStyleLbl="node1" presStyleIdx="3" presStyleCnt="4">
        <dgm:presLayoutVars>
          <dgm:bulletEnabled val="1"/>
        </dgm:presLayoutVars>
      </dgm:prSet>
      <dgm:spPr/>
    </dgm:pt>
    <dgm:pt modelId="{D693DAAB-F340-47D4-B31F-303BA6707ADD}" type="pres">
      <dgm:prSet presAssocID="{D05006C6-126E-4A88-A308-F2CE1045841F}" presName="FourNodes_3_text" presStyleLbl="node1" presStyleIdx="3" presStyleCnt="4">
        <dgm:presLayoutVars>
          <dgm:bulletEnabled val="1"/>
        </dgm:presLayoutVars>
      </dgm:prSet>
      <dgm:spPr/>
    </dgm:pt>
    <dgm:pt modelId="{5AA8A2AF-1CF6-4125-A306-EBAFE48A95C9}" type="pres">
      <dgm:prSet presAssocID="{D05006C6-126E-4A88-A308-F2CE1045841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366E316-F426-438A-B0A3-51F06C741DEE}" srcId="{D05006C6-126E-4A88-A308-F2CE1045841F}" destId="{F8E2D4B6-B5F6-4C8B-A4BD-DDA1276FD5B6}" srcOrd="0" destOrd="0" parTransId="{13E2A17F-96D0-4474-82E5-D2B48A82A050}" sibTransId="{316FA1E5-BFA0-4647-8694-1080094961A4}"/>
    <dgm:cxn modelId="{8B7E5524-AA3C-4406-9967-432E48950A07}" type="presOf" srcId="{D05006C6-126E-4A88-A308-F2CE1045841F}" destId="{EE3880DC-D655-49AF-B29E-5EBD550BED52}" srcOrd="0" destOrd="0" presId="urn:microsoft.com/office/officeart/2005/8/layout/vProcess5"/>
    <dgm:cxn modelId="{19285963-EAC9-4FC6-8B94-24011F009260}" srcId="{D05006C6-126E-4A88-A308-F2CE1045841F}" destId="{1F4EC3CF-596D-4AFA-871E-ACBFF49DF6CE}" srcOrd="3" destOrd="0" parTransId="{8C606398-0525-4261-95E4-F5A369ACE971}" sibTransId="{74D30082-9BED-418E-BCC8-DA914A7197BC}"/>
    <dgm:cxn modelId="{F3730546-92DB-488B-B0CF-1538834375D9}" type="presOf" srcId="{DCE38AE0-8201-4DDD-A7A3-3569D1036992}" destId="{691D867B-DCFD-48F0-8674-1A90F21511BD}" srcOrd="0" destOrd="0" presId="urn:microsoft.com/office/officeart/2005/8/layout/vProcess5"/>
    <dgm:cxn modelId="{C7C9676F-A10B-4604-944A-FECE1CB06793}" type="presOf" srcId="{7FF3F018-4EBC-44F9-B03B-D8197732BE00}" destId="{D693DAAB-F340-47D4-B31F-303BA6707ADD}" srcOrd="1" destOrd="0" presId="urn:microsoft.com/office/officeart/2005/8/layout/vProcess5"/>
    <dgm:cxn modelId="{31450074-5F67-43EC-863C-D2FE0B66CD7B}" type="presOf" srcId="{1F4EC3CF-596D-4AFA-871E-ACBFF49DF6CE}" destId="{BEE025A8-04D4-42B7-97E5-1BD3DB5E6EA8}" srcOrd="0" destOrd="0" presId="urn:microsoft.com/office/officeart/2005/8/layout/vProcess5"/>
    <dgm:cxn modelId="{5AE96779-9079-412F-B6DD-6977FF50BE5F}" srcId="{D05006C6-126E-4A88-A308-F2CE1045841F}" destId="{7FF3F018-4EBC-44F9-B03B-D8197732BE00}" srcOrd="2" destOrd="0" parTransId="{BC998D54-ED46-4EF5-9ED7-D4F30254328B}" sibTransId="{CA191173-1990-4672-85C8-48517F380BF0}"/>
    <dgm:cxn modelId="{1E01D0AD-8FB1-42E4-B93A-5834A68FB0D4}" type="presOf" srcId="{1381F74B-2513-42D6-B2CF-CE4B36CD08C1}" destId="{C4790C39-0A4D-4D34-BA4D-8784EC04F85D}" srcOrd="1" destOrd="0" presId="urn:microsoft.com/office/officeart/2005/8/layout/vProcess5"/>
    <dgm:cxn modelId="{42356BBA-EACA-4D41-A375-B500E35A330B}" srcId="{D05006C6-126E-4A88-A308-F2CE1045841F}" destId="{1381F74B-2513-42D6-B2CF-CE4B36CD08C1}" srcOrd="1" destOrd="0" parTransId="{5C5B0E5D-F81C-41A9-838D-7110B0FAD1D4}" sibTransId="{DCE38AE0-8201-4DDD-A7A3-3569D1036992}"/>
    <dgm:cxn modelId="{3B9909D3-8F32-4AD3-8E7B-0E58DF96A3B5}" type="presOf" srcId="{CA191173-1990-4672-85C8-48517F380BF0}" destId="{15048B6C-1CC1-4275-BE3C-8E62B8BC4E4D}" srcOrd="0" destOrd="0" presId="urn:microsoft.com/office/officeart/2005/8/layout/vProcess5"/>
    <dgm:cxn modelId="{CD25AAD9-16A4-42A0-ABA2-3F6DA5C7580B}" type="presOf" srcId="{1381F74B-2513-42D6-B2CF-CE4B36CD08C1}" destId="{D7A42419-353A-45D3-BC21-570CD6B54E94}" srcOrd="0" destOrd="0" presId="urn:microsoft.com/office/officeart/2005/8/layout/vProcess5"/>
    <dgm:cxn modelId="{3011FAD9-F924-448B-9BB6-50426D7972E1}" type="presOf" srcId="{316FA1E5-BFA0-4647-8694-1080094961A4}" destId="{C376A9C5-3265-4CE5-A7E5-B9CFC76326E6}" srcOrd="0" destOrd="0" presId="urn:microsoft.com/office/officeart/2005/8/layout/vProcess5"/>
    <dgm:cxn modelId="{06481CF1-ECDC-4575-BAEC-DB477E921C91}" type="presOf" srcId="{1F4EC3CF-596D-4AFA-871E-ACBFF49DF6CE}" destId="{5AA8A2AF-1CF6-4125-A306-EBAFE48A95C9}" srcOrd="1" destOrd="0" presId="urn:microsoft.com/office/officeart/2005/8/layout/vProcess5"/>
    <dgm:cxn modelId="{E5EE88F3-6D40-4103-88FC-9E3B6454AA9B}" type="presOf" srcId="{F8E2D4B6-B5F6-4C8B-A4BD-DDA1276FD5B6}" destId="{C987911E-A00E-4C9F-B6FA-C1D193FC2B40}" srcOrd="1" destOrd="0" presId="urn:microsoft.com/office/officeart/2005/8/layout/vProcess5"/>
    <dgm:cxn modelId="{97E76BF5-F5D1-442B-A5BA-19B8BEB6AF64}" type="presOf" srcId="{7FF3F018-4EBC-44F9-B03B-D8197732BE00}" destId="{9B402381-A744-4BDB-B042-F57DBD7C2CAC}" srcOrd="0" destOrd="0" presId="urn:microsoft.com/office/officeart/2005/8/layout/vProcess5"/>
    <dgm:cxn modelId="{377579FF-5238-4FC3-BD17-71FF0D07AF1A}" type="presOf" srcId="{F8E2D4B6-B5F6-4C8B-A4BD-DDA1276FD5B6}" destId="{7CF1EA2A-9EA3-453C-B5CA-492FA5F5D8BE}" srcOrd="0" destOrd="0" presId="urn:microsoft.com/office/officeart/2005/8/layout/vProcess5"/>
    <dgm:cxn modelId="{5D98B46A-4BEC-404B-9B1C-3B2EB9862187}" type="presParOf" srcId="{EE3880DC-D655-49AF-B29E-5EBD550BED52}" destId="{A8D0EA85-41CB-4771-83A9-1E89CADED682}" srcOrd="0" destOrd="0" presId="urn:microsoft.com/office/officeart/2005/8/layout/vProcess5"/>
    <dgm:cxn modelId="{3A05F60D-6B58-4169-BBED-811D077C76AF}" type="presParOf" srcId="{EE3880DC-D655-49AF-B29E-5EBD550BED52}" destId="{7CF1EA2A-9EA3-453C-B5CA-492FA5F5D8BE}" srcOrd="1" destOrd="0" presId="urn:microsoft.com/office/officeart/2005/8/layout/vProcess5"/>
    <dgm:cxn modelId="{724D7183-6857-43E8-9AB9-B87442989BB6}" type="presParOf" srcId="{EE3880DC-D655-49AF-B29E-5EBD550BED52}" destId="{D7A42419-353A-45D3-BC21-570CD6B54E94}" srcOrd="2" destOrd="0" presId="urn:microsoft.com/office/officeart/2005/8/layout/vProcess5"/>
    <dgm:cxn modelId="{B2DF0A53-F60F-4B8C-8594-2A55DB40FF2F}" type="presParOf" srcId="{EE3880DC-D655-49AF-B29E-5EBD550BED52}" destId="{9B402381-A744-4BDB-B042-F57DBD7C2CAC}" srcOrd="3" destOrd="0" presId="urn:microsoft.com/office/officeart/2005/8/layout/vProcess5"/>
    <dgm:cxn modelId="{C678BABC-F315-4B16-AEB2-3B10C88D5AFC}" type="presParOf" srcId="{EE3880DC-D655-49AF-B29E-5EBD550BED52}" destId="{BEE025A8-04D4-42B7-97E5-1BD3DB5E6EA8}" srcOrd="4" destOrd="0" presId="urn:microsoft.com/office/officeart/2005/8/layout/vProcess5"/>
    <dgm:cxn modelId="{8E5FFBC6-3E24-4479-8AA4-E66A868D0C59}" type="presParOf" srcId="{EE3880DC-D655-49AF-B29E-5EBD550BED52}" destId="{C376A9C5-3265-4CE5-A7E5-B9CFC76326E6}" srcOrd="5" destOrd="0" presId="urn:microsoft.com/office/officeart/2005/8/layout/vProcess5"/>
    <dgm:cxn modelId="{9E03CEBA-ACC5-4FDE-8A4D-D513EA129EA1}" type="presParOf" srcId="{EE3880DC-D655-49AF-B29E-5EBD550BED52}" destId="{691D867B-DCFD-48F0-8674-1A90F21511BD}" srcOrd="6" destOrd="0" presId="urn:microsoft.com/office/officeart/2005/8/layout/vProcess5"/>
    <dgm:cxn modelId="{34ABDC24-88CD-4536-86EA-6A1DDB8565AD}" type="presParOf" srcId="{EE3880DC-D655-49AF-B29E-5EBD550BED52}" destId="{15048B6C-1CC1-4275-BE3C-8E62B8BC4E4D}" srcOrd="7" destOrd="0" presId="urn:microsoft.com/office/officeart/2005/8/layout/vProcess5"/>
    <dgm:cxn modelId="{A0440524-718F-4146-BBC8-F142D67427CB}" type="presParOf" srcId="{EE3880DC-D655-49AF-B29E-5EBD550BED52}" destId="{C987911E-A00E-4C9F-B6FA-C1D193FC2B40}" srcOrd="8" destOrd="0" presId="urn:microsoft.com/office/officeart/2005/8/layout/vProcess5"/>
    <dgm:cxn modelId="{865C6868-D5CB-4E5A-9EEB-4B4E4B4EC02E}" type="presParOf" srcId="{EE3880DC-D655-49AF-B29E-5EBD550BED52}" destId="{C4790C39-0A4D-4D34-BA4D-8784EC04F85D}" srcOrd="9" destOrd="0" presId="urn:microsoft.com/office/officeart/2005/8/layout/vProcess5"/>
    <dgm:cxn modelId="{65A07A6E-7957-4F32-BFE1-ED19D2D6E78F}" type="presParOf" srcId="{EE3880DC-D655-49AF-B29E-5EBD550BED52}" destId="{D693DAAB-F340-47D4-B31F-303BA6707ADD}" srcOrd="10" destOrd="0" presId="urn:microsoft.com/office/officeart/2005/8/layout/vProcess5"/>
    <dgm:cxn modelId="{2D259089-7B31-4F77-A921-DEDB82B93B76}" type="presParOf" srcId="{EE3880DC-D655-49AF-B29E-5EBD550BED52}" destId="{5AA8A2AF-1CF6-4125-A306-EBAFE48A95C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1EA2A-9EA3-453C-B5CA-492FA5F5D8BE}">
      <dsp:nvSpPr>
        <dsp:cNvPr id="0" name=""/>
        <dsp:cNvSpPr/>
      </dsp:nvSpPr>
      <dsp:spPr>
        <a:xfrm>
          <a:off x="0" y="0"/>
          <a:ext cx="8186798" cy="10315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Conversion of Data Types from Character to Factor</a:t>
          </a:r>
          <a:endParaRPr lang="en-US" sz="2200" kern="1200" dirty="0"/>
        </a:p>
      </dsp:txBody>
      <dsp:txXfrm>
        <a:off x="30212" y="30212"/>
        <a:ext cx="6986543" cy="971097"/>
      </dsp:txXfrm>
    </dsp:sp>
    <dsp:sp modelId="{D7A42419-353A-45D3-BC21-570CD6B54E94}">
      <dsp:nvSpPr>
        <dsp:cNvPr id="0" name=""/>
        <dsp:cNvSpPr/>
      </dsp:nvSpPr>
      <dsp:spPr>
        <a:xfrm>
          <a:off x="685644" y="1219070"/>
          <a:ext cx="8186798" cy="10315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Typecasted Exercise, Gender, and Weather Conditions columns</a:t>
          </a:r>
          <a:endParaRPr lang="en-US" sz="2200" kern="1200" dirty="0"/>
        </a:p>
      </dsp:txBody>
      <dsp:txXfrm>
        <a:off x="715856" y="1249282"/>
        <a:ext cx="6770241" cy="971097"/>
      </dsp:txXfrm>
    </dsp:sp>
    <dsp:sp modelId="{9B402381-A744-4BDB-B042-F57DBD7C2CAC}">
      <dsp:nvSpPr>
        <dsp:cNvPr id="0" name=""/>
        <dsp:cNvSpPr/>
      </dsp:nvSpPr>
      <dsp:spPr>
        <a:xfrm>
          <a:off x="1361055" y="2438141"/>
          <a:ext cx="8186798" cy="10315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Creation of new categories for BMI and Intensity</a:t>
          </a:r>
          <a:endParaRPr lang="en-US" sz="2200" kern="1200" dirty="0"/>
        </a:p>
      </dsp:txBody>
      <dsp:txXfrm>
        <a:off x="1391267" y="2468353"/>
        <a:ext cx="6780474" cy="971097"/>
      </dsp:txXfrm>
    </dsp:sp>
    <dsp:sp modelId="{BEE025A8-04D4-42B7-97E5-1BD3DB5E6EA8}">
      <dsp:nvSpPr>
        <dsp:cNvPr id="0" name=""/>
        <dsp:cNvSpPr/>
      </dsp:nvSpPr>
      <dsp:spPr>
        <a:xfrm>
          <a:off x="2046699" y="3657211"/>
          <a:ext cx="8186798" cy="10315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BMI categories – Healthy, Overweight and Obese.  Intensity categorizes  - High, medium and low intensity.</a:t>
          </a:r>
          <a:endParaRPr lang="en-US" sz="2200" kern="1200" dirty="0"/>
        </a:p>
      </dsp:txBody>
      <dsp:txXfrm>
        <a:off x="2076911" y="3687423"/>
        <a:ext cx="6770241" cy="971097"/>
      </dsp:txXfrm>
    </dsp:sp>
    <dsp:sp modelId="{C376A9C5-3265-4CE5-A7E5-B9CFC76326E6}">
      <dsp:nvSpPr>
        <dsp:cNvPr id="0" name=""/>
        <dsp:cNvSpPr/>
      </dsp:nvSpPr>
      <dsp:spPr>
        <a:xfrm>
          <a:off x="7516309" y="790051"/>
          <a:ext cx="670488" cy="670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667169" y="790051"/>
        <a:ext cx="368768" cy="504542"/>
      </dsp:txXfrm>
    </dsp:sp>
    <dsp:sp modelId="{691D867B-DCFD-48F0-8674-1A90F21511BD}">
      <dsp:nvSpPr>
        <dsp:cNvPr id="0" name=""/>
        <dsp:cNvSpPr/>
      </dsp:nvSpPr>
      <dsp:spPr>
        <a:xfrm>
          <a:off x="8201953" y="2009122"/>
          <a:ext cx="670488" cy="670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52813" y="2009122"/>
        <a:ext cx="368768" cy="504542"/>
      </dsp:txXfrm>
    </dsp:sp>
    <dsp:sp modelId="{15048B6C-1CC1-4275-BE3C-8E62B8BC4E4D}">
      <dsp:nvSpPr>
        <dsp:cNvPr id="0" name=""/>
        <dsp:cNvSpPr/>
      </dsp:nvSpPr>
      <dsp:spPr>
        <a:xfrm>
          <a:off x="8877364" y="3228192"/>
          <a:ext cx="670488" cy="670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028224" y="3228192"/>
        <a:ext cx="368768" cy="504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492B-6DF4-46D0-A186-D61F40542CA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33114-D92D-455E-8DCB-A9C93FA88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5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8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2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3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2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5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703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9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030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4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8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25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50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385" y="3429000"/>
            <a:ext cx="8361229" cy="1223379"/>
          </a:xfrm>
        </p:spPr>
        <p:txBody>
          <a:bodyPr/>
          <a:lstStyle/>
          <a:p>
            <a:r>
              <a:rPr lang="en-US" dirty="0"/>
              <a:t>Exercise and Fitness Metrics Analysis</a:t>
            </a:r>
            <a:endParaRPr lang="en-IN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8678299" y="5092828"/>
            <a:ext cx="222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: Team 4 - Enigma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83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Kettlebells on the floor">
            <a:extLst>
              <a:ext uri="{FF2B5EF4-FFF2-40B4-BE49-F238E27FC236}">
                <a16:creationId xmlns:a16="http://schemas.microsoft.com/office/drawing/2014/main" id="{1EB7A6F6-D6E8-ABE6-7620-533E467D7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87" b="864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3ED94-608D-E3C4-B91A-370BB47E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FBB809AF-4267-13AD-0124-8430398D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1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2. Can we establish a time-based trend in          the dataset, such as changes in exercise preferences, calorie expenditure, or weight measurements over time?</a:t>
            </a:r>
          </a:p>
        </p:txBody>
      </p:sp>
    </p:spTree>
    <p:extLst>
      <p:ext uri="{BB962C8B-B14F-4D97-AF65-F5344CB8AC3E}">
        <p14:creationId xmlns:p14="http://schemas.microsoft.com/office/powerpoint/2010/main" val="259053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21562"/>
            <a:ext cx="4010296" cy="3472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Age Impacts Exercise Duration:</a:t>
            </a:r>
            <a:r>
              <a:rPr lang="en-US" sz="1600" dirty="0">
                <a:solidFill>
                  <a:srgbClr val="191B0E"/>
                </a:solidFill>
              </a:rPr>
              <a:t> Exercise preferences change with age, influencing the duration of workouts.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Tailored Fitness Programs:</a:t>
            </a:r>
            <a:r>
              <a:rPr lang="en-US" sz="1600" dirty="0">
                <a:solidFill>
                  <a:srgbClr val="191B0E"/>
                </a:solidFill>
              </a:rPr>
              <a:t> Recognizing these trends allows for tailored fitness programs based on age groups.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Promoting Sustainable Habits:</a:t>
            </a:r>
            <a:r>
              <a:rPr lang="en-US" sz="1600" dirty="0">
                <a:solidFill>
                  <a:srgbClr val="191B0E"/>
                </a:solidFill>
              </a:rPr>
              <a:t> Understanding age-related changes promotes healthier, sustainable exercise habits.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0AF9F-9345-538F-84C8-33425D54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83" y="1590919"/>
            <a:ext cx="5881860" cy="36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0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3. Do males and females exhibit different patterns in terms of exercise variety?</a:t>
            </a:r>
          </a:p>
        </p:txBody>
      </p:sp>
    </p:spTree>
    <p:extLst>
      <p:ext uri="{BB962C8B-B14F-4D97-AF65-F5344CB8AC3E}">
        <p14:creationId xmlns:p14="http://schemas.microsoft.com/office/powerpoint/2010/main" val="174827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21562"/>
            <a:ext cx="4010296" cy="347254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600" b="1" i="0" dirty="0">
                <a:effectLst/>
                <a:latin typeface="+mj-lt"/>
              </a:rPr>
              <a:t>Gender-Specific Preferences:</a:t>
            </a:r>
            <a:r>
              <a:rPr lang="en-US" sz="1600" b="0" i="0" dirty="0">
                <a:effectLst/>
                <a:latin typeface="+mj-lt"/>
              </a:rPr>
              <a:t> The plot highlights gender-specific exercise preferences.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1" i="0" dirty="0">
                <a:effectLst/>
                <a:latin typeface="+mj-lt"/>
              </a:rPr>
              <a:t>Consistent Trends:</a:t>
            </a:r>
            <a:r>
              <a:rPr lang="en-US" sz="1600" b="0" i="0" dirty="0">
                <a:effectLst/>
                <a:latin typeface="+mj-lt"/>
              </a:rPr>
              <a:t> Similar exercise choices suggest consistency between males and females.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+mj-lt"/>
              </a:rPr>
              <a:t>This analysis aids in understanding gender-related differences in exercise variety patterns and identifies any exercise types that are particularly popular among one gender.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b="0" i="0" dirty="0"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191B0E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91B0E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56A03-37F9-9F99-DEA5-26B1EB32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1590919"/>
            <a:ext cx="6004560" cy="38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4. Are there exercises more commonly performed indoors or outdoors, depending on the weather?</a:t>
            </a:r>
          </a:p>
        </p:txBody>
      </p:sp>
    </p:spTree>
    <p:extLst>
      <p:ext uri="{BB962C8B-B14F-4D97-AF65-F5344CB8AC3E}">
        <p14:creationId xmlns:p14="http://schemas.microsoft.com/office/powerpoint/2010/main" val="337824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21562"/>
            <a:ext cx="4010296" cy="3472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91B0E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5. Can the combination of heart rate and BMI be used to determine the optimal exercise duration for achieving dream weight?</a:t>
            </a:r>
          </a:p>
        </p:txBody>
      </p:sp>
    </p:spTree>
    <p:extLst>
      <p:ext uri="{BB962C8B-B14F-4D97-AF65-F5344CB8AC3E}">
        <p14:creationId xmlns:p14="http://schemas.microsoft.com/office/powerpoint/2010/main" val="332657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21562"/>
            <a:ext cx="4010296" cy="3472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91B0E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6. How closely do individuals' dream weights align with their actual weights?</a:t>
            </a:r>
          </a:p>
        </p:txBody>
      </p:sp>
    </p:spTree>
    <p:extLst>
      <p:ext uri="{BB962C8B-B14F-4D97-AF65-F5344CB8AC3E}">
        <p14:creationId xmlns:p14="http://schemas.microsoft.com/office/powerpoint/2010/main" val="16044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2336E7-D618-F837-73AE-7168A07D1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09517"/>
              </p:ext>
            </p:extLst>
          </p:nvPr>
        </p:nvGraphicFramePr>
        <p:xfrm>
          <a:off x="1371600" y="561475"/>
          <a:ext cx="9601197" cy="571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4131245206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859155504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957674253"/>
                    </a:ext>
                  </a:extLst>
                </a:gridCol>
              </a:tblGrid>
              <a:tr h="2755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16650"/>
                  </a:ext>
                </a:extLst>
              </a:tr>
              <a:tr h="2955303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  <a:p>
                      <a:r>
                        <a:rPr lang="en-US" b="1" dirty="0">
                          <a:effectLst/>
                        </a:rPr>
                        <a:t>The Problem</a:t>
                      </a:r>
                      <a:endParaRPr lang="en-US" b="1" dirty="0"/>
                    </a:p>
                    <a:p>
                      <a:r>
                        <a:rPr lang="en-US" dirty="0"/>
                        <a:t>Identifying patterns in exercise data can help prevent injuries and improve training effectiveness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  <a:p>
                      <a:r>
                        <a:rPr lang="en-US" b="1" dirty="0">
                          <a:effectLst/>
                        </a:rPr>
                        <a:t>The Solution</a:t>
                      </a:r>
                      <a:endParaRPr lang="en-US" b="1" dirty="0"/>
                    </a:p>
                    <a:p>
                      <a:r>
                        <a:rPr lang="en-US" dirty="0"/>
                        <a:t>Using data science tools, we analyzed exercise and fitness metrics to uncover trends and insights.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  <a:p>
                      <a:r>
                        <a:rPr lang="en-US" b="1" dirty="0">
                          <a:effectLst/>
                        </a:rPr>
                        <a:t>The Result</a:t>
                      </a:r>
                      <a:endParaRPr lang="en-US" b="1" dirty="0"/>
                    </a:p>
                    <a:p>
                      <a:r>
                        <a:rPr lang="en-US" dirty="0"/>
                        <a:t>Our analysis provides valuable insights that can be used to optimize training techniques and techniques.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86391"/>
                  </a:ext>
                </a:extLst>
              </a:tr>
            </a:tbl>
          </a:graphicData>
        </a:graphic>
      </p:graphicFrame>
      <p:pic>
        <p:nvPicPr>
          <p:cNvPr id="6" name="Picture 5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8BECC1C1-3F86-DC8C-9A3B-E7497ADA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49" y="585537"/>
            <a:ext cx="2493511" cy="2493511"/>
          </a:xfrm>
          <a:prstGeom prst="rect">
            <a:avLst/>
          </a:prstGeom>
        </p:spPr>
      </p:pic>
      <p:pic>
        <p:nvPicPr>
          <p:cNvPr id="8" name="Picture 7" descr="A group of people standing around a computer&#10;&#10;Description automatically generated">
            <a:extLst>
              <a:ext uri="{FF2B5EF4-FFF2-40B4-BE49-F238E27FC236}">
                <a16:creationId xmlns:a16="http://schemas.microsoft.com/office/drawing/2014/main" id="{FCB3F37B-C8AF-989D-8208-C87D2467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76" y="1058779"/>
            <a:ext cx="2836243" cy="1772652"/>
          </a:xfrm>
          <a:prstGeom prst="rect">
            <a:avLst/>
          </a:prstGeom>
        </p:spPr>
      </p:pic>
      <p:pic>
        <p:nvPicPr>
          <p:cNvPr id="10" name="Picture 9" descr="A hand holding a megaphone&#10;&#10;Description automatically generated">
            <a:extLst>
              <a:ext uri="{FF2B5EF4-FFF2-40B4-BE49-F238E27FC236}">
                <a16:creationId xmlns:a16="http://schemas.microsoft.com/office/drawing/2014/main" id="{AFE73170-7C3E-FA31-89F6-C4777631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535" y="1042047"/>
            <a:ext cx="2836243" cy="17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5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21562"/>
            <a:ext cx="4010296" cy="3472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91B0E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9D24-2715-4750-AF8B-DBF432F7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30" y="254123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930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with a graph on the screen&#10;&#10;Description automatically generated">
            <a:extLst>
              <a:ext uri="{FF2B5EF4-FFF2-40B4-BE49-F238E27FC236}">
                <a16:creationId xmlns:a16="http://schemas.microsoft.com/office/drawing/2014/main" id="{96506642-8313-9EA0-A731-68FFD9DD3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105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3ED94-608D-E3C4-B91A-370BB47E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77090"/>
            <a:ext cx="9601200" cy="908384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F4CDD4-7A97-8514-EA99-E3BBA237A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958128"/>
              </p:ext>
            </p:extLst>
          </p:nvPr>
        </p:nvGraphicFramePr>
        <p:xfrm>
          <a:off x="1295399" y="2662990"/>
          <a:ext cx="9601200" cy="244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73426802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70412593"/>
                    </a:ext>
                  </a:extLst>
                </a:gridCol>
              </a:tblGrid>
              <a:tr h="856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What's inside?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Structured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11935"/>
                  </a:ext>
                </a:extLst>
              </a:tr>
              <a:tr h="1590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Explore a dataset with 3865 observations and 11 features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Our dataset is complete and carefully selected to ensure that you're working with the most relevant information.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01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E600-7AF0-F8BC-B365-C93E8D22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5021"/>
            <a:ext cx="9601200" cy="821987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796CAF-25C3-C95D-40FB-5B4000C9F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844869"/>
              </p:ext>
            </p:extLst>
          </p:nvPr>
        </p:nvGraphicFramePr>
        <p:xfrm>
          <a:off x="1371600" y="1507787"/>
          <a:ext cx="10233498" cy="468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44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840979"/>
            <a:ext cx="4018839" cy="68606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8C077-45BC-8B66-5D03-287C3BF8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703699"/>
            <a:ext cx="4010296" cy="34725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191B0E"/>
                </a:solidFill>
              </a:rPr>
              <a:t>Age distribution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Age analysis shows that men are more active until the age of 28, then women dominate.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In addition, there are a large number of people over the age of 60.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3096378-1A88-3C39-DC4F-9B604076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45" y="1527048"/>
            <a:ext cx="5384074" cy="34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840979"/>
            <a:ext cx="4018839" cy="68606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8C077-45BC-8B66-5D03-287C3BF8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703699"/>
            <a:ext cx="4010296" cy="347254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91B0E"/>
                </a:solidFill>
              </a:rPr>
              <a:t>Exercise distribution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b="1" dirty="0">
                <a:solidFill>
                  <a:srgbClr val="191B0E"/>
                </a:solidFill>
              </a:rPr>
              <a:t>Frequency:</a:t>
            </a:r>
            <a:r>
              <a:rPr lang="en-US" sz="1500" dirty="0">
                <a:solidFill>
                  <a:srgbClr val="191B0E"/>
                </a:solidFill>
              </a:rPr>
              <a:t> The chart reveals the frequency of each exercise type, providing insights into the most common exercises in the dataset.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b="1" dirty="0">
                <a:solidFill>
                  <a:srgbClr val="191B0E"/>
                </a:solidFill>
              </a:rPr>
              <a:t>Diversity:</a:t>
            </a:r>
            <a:r>
              <a:rPr lang="en-US" sz="1500" dirty="0">
                <a:solidFill>
                  <a:srgbClr val="191B0E"/>
                </a:solidFill>
              </a:rPr>
              <a:t> The dataset includes a wide variety of exercises, ranging from "Weight Training" to "Yoga," with varying levels of participation.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This chart serves as a foundational step for exploring the dataset's exercise composition, guiding further data analysis.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Content Placeholder 4" descr="A chart of exercise and exercise&#10;&#10;Description automatically generated">
            <a:extLst>
              <a:ext uri="{FF2B5EF4-FFF2-40B4-BE49-F238E27FC236}">
                <a16:creationId xmlns:a16="http://schemas.microsoft.com/office/drawing/2014/main" id="{98649580-57A1-BC8D-905D-8D35B4E2D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"/>
          <a:stretch/>
        </p:blipFill>
        <p:spPr>
          <a:xfrm>
            <a:off x="6096000" y="1591056"/>
            <a:ext cx="5614476" cy="35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1" y="1856293"/>
            <a:ext cx="4010296" cy="48750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191B0E"/>
                </a:solidFill>
              </a:rPr>
              <a:t>BMI Classification and Distribution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“Healthy weight” is the most prevalent category, while "Obesity" is also noticeable in the dataset.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The pie chart complements the bar chart, providing a quick and intuitive overview of the dataset's BMI composition.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Content Placeholder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AD8B484-E7FC-EB5E-F16F-51BDE5FA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7408"/>
            <a:ext cx="5509219" cy="3401943"/>
          </a:xfrm>
          <a:prstGeom prst="rect">
            <a:avLst/>
          </a:prstGeom>
        </p:spPr>
      </p:pic>
      <p:pic>
        <p:nvPicPr>
          <p:cNvPr id="13" name="Picture 12" descr="A chart with a green circle and yellow circle&#10;&#10;Description automatically generated with medium confidence">
            <a:extLst>
              <a:ext uri="{FF2B5EF4-FFF2-40B4-BE49-F238E27FC236}">
                <a16:creationId xmlns:a16="http://schemas.microsoft.com/office/drawing/2014/main" id="{552E5777-0473-37AE-4511-DD467CF93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60" y="4221803"/>
            <a:ext cx="2833297" cy="18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1" y="1856293"/>
            <a:ext cx="4010296" cy="48750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91B0E"/>
                </a:solidFill>
              </a:rPr>
              <a:t>Weather </a:t>
            </a:r>
            <a:r>
              <a:rPr lang="en-US" dirty="0">
                <a:solidFill>
                  <a:srgbClr val="191B0E"/>
                </a:solidFill>
              </a:rPr>
              <a:t>&amp;</a:t>
            </a:r>
            <a:r>
              <a:rPr lang="en-US" sz="3200" dirty="0">
                <a:solidFill>
                  <a:srgbClr val="191B0E"/>
                </a:solidFill>
              </a:rPr>
              <a:t> Exercise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/>
              <a:t>A grid of scatter plots to explore the relationship between exercise duration and intensity for diverse exercise types and weather conditions.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b="1" dirty="0"/>
              <a:t>Line of Best Fit: </a:t>
            </a:r>
            <a:r>
              <a:rPr lang="en-US" sz="1500" dirty="0"/>
              <a:t>Improves trend visualization and comprehension through the inclusion of trend lines, simplifying trend analysis.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group of black and blue lines&#10;&#10;Description automatically generated">
            <a:extLst>
              <a:ext uri="{FF2B5EF4-FFF2-40B4-BE49-F238E27FC236}">
                <a16:creationId xmlns:a16="http://schemas.microsoft.com/office/drawing/2014/main" id="{70AE0B9B-97B2-B299-1257-8AAB60D1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3" y="743703"/>
            <a:ext cx="6176660" cy="53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How do age, actual weight, and duration collectively influence the relationship between exercise intensity and calorie burn?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1373</TotalTime>
  <Words>589</Words>
  <Application>Microsoft Office PowerPoint</Application>
  <PresentationFormat>Widescreen</PresentationFormat>
  <Paragraphs>72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Wingdings</vt:lpstr>
      <vt:lpstr>Crop</vt:lpstr>
      <vt:lpstr>Exercise and Fitness Metrics Analysis</vt:lpstr>
      <vt:lpstr>PowerPoint Presentation</vt:lpstr>
      <vt:lpstr>Dataset Overview</vt:lpstr>
      <vt:lpstr>Data Preprocessing</vt:lpstr>
      <vt:lpstr>Data Visualization</vt:lpstr>
      <vt:lpstr>Data Visualization</vt:lpstr>
      <vt:lpstr>Data Visualization</vt:lpstr>
      <vt:lpstr>Data Visualization</vt:lpstr>
      <vt:lpstr>SMART Questions</vt:lpstr>
      <vt:lpstr>Solution</vt:lpstr>
      <vt:lpstr>SMART Questions</vt:lpstr>
      <vt:lpstr>Solution</vt:lpstr>
      <vt:lpstr>SMART Questions</vt:lpstr>
      <vt:lpstr>Solution</vt:lpstr>
      <vt:lpstr>SMART Questions</vt:lpstr>
      <vt:lpstr>Solution</vt:lpstr>
      <vt:lpstr>SMART Questions</vt:lpstr>
      <vt:lpstr>Solution</vt:lpstr>
      <vt:lpstr>SMART Questions</vt:lpstr>
      <vt:lpstr>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Structures</dc:title>
  <dc:creator>Mr Aniruddha</dc:creator>
  <cp:lastModifiedBy>MR Aniruddha</cp:lastModifiedBy>
  <cp:revision>83</cp:revision>
  <dcterms:created xsi:type="dcterms:W3CDTF">2021-05-05T14:40:03Z</dcterms:created>
  <dcterms:modified xsi:type="dcterms:W3CDTF">2023-10-25T03:02:02Z</dcterms:modified>
</cp:coreProperties>
</file>