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18"/>
  </p:notesMasterIdLst>
  <p:sldIdLst>
    <p:sldId id="256" r:id="rId2"/>
    <p:sldId id="284" r:id="rId3"/>
    <p:sldId id="257" r:id="rId4"/>
    <p:sldId id="265" r:id="rId5"/>
    <p:sldId id="267" r:id="rId6"/>
    <p:sldId id="274" r:id="rId7"/>
    <p:sldId id="277" r:id="rId8"/>
    <p:sldId id="275" r:id="rId9"/>
    <p:sldId id="278" r:id="rId10"/>
    <p:sldId id="276" r:id="rId11"/>
    <p:sldId id="279" r:id="rId12"/>
    <p:sldId id="281" r:id="rId13"/>
    <p:sldId id="282" r:id="rId14"/>
    <p:sldId id="280" r:id="rId15"/>
    <p:sldId id="264" r:id="rId16"/>
    <p:sldId id="283"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77C29-80C8-4F67-A9AE-6DD8B4A47E5D}" v="198" dt="2025-07-17T06:06:49.739"/>
    <p1510:client id="{92411DB4-E2F6-7946-AEB6-1F4274C1FB93}" v="1" dt="2025-07-17T03:45:39.7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11" d="100"/>
          <a:sy n="111" d="100"/>
        </p:scale>
        <p:origin x="658"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291a11263a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3291a11263a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291961e44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291961e44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291a11263a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3291a11263a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291961e44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072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C78E9DA8-C0C9-33B3-37CD-D6547FB5860B}"/>
            </a:ext>
          </a:extLst>
        </p:cNvPr>
        <p:cNvGrpSpPr/>
        <p:nvPr/>
      </p:nvGrpSpPr>
      <p:grpSpPr>
        <a:xfrm>
          <a:off x="0" y="0"/>
          <a:ext cx="0" cy="0"/>
          <a:chOff x="0" y="0"/>
          <a:chExt cx="0" cy="0"/>
        </a:xfrm>
      </p:grpSpPr>
      <p:sp>
        <p:nvSpPr>
          <p:cNvPr id="176" name="Google Shape;176;g3291961e442_0_53:notes">
            <a:extLst>
              <a:ext uri="{FF2B5EF4-FFF2-40B4-BE49-F238E27FC236}">
                <a16:creationId xmlns:a16="http://schemas.microsoft.com/office/drawing/2014/main" id="{18B7EF36-203A-186B-EE11-7608703818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a:extLst>
              <a:ext uri="{FF2B5EF4-FFF2-40B4-BE49-F238E27FC236}">
                <a16:creationId xmlns:a16="http://schemas.microsoft.com/office/drawing/2014/main" id="{C614D8D9-FD8B-CC5D-8A2C-57AA76712A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590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2504B6F1-D715-A1D6-216B-13C11D9D3D40}"/>
            </a:ext>
          </a:extLst>
        </p:cNvPr>
        <p:cNvGrpSpPr/>
        <p:nvPr/>
      </p:nvGrpSpPr>
      <p:grpSpPr>
        <a:xfrm>
          <a:off x="0" y="0"/>
          <a:ext cx="0" cy="0"/>
          <a:chOff x="0" y="0"/>
          <a:chExt cx="0" cy="0"/>
        </a:xfrm>
      </p:grpSpPr>
      <p:sp>
        <p:nvSpPr>
          <p:cNvPr id="176" name="Google Shape;176;g3291961e442_0_53:notes">
            <a:extLst>
              <a:ext uri="{FF2B5EF4-FFF2-40B4-BE49-F238E27FC236}">
                <a16:creationId xmlns:a16="http://schemas.microsoft.com/office/drawing/2014/main" id="{43C36918-43DF-A0BC-D39E-3A7C9E99E0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a:extLst>
              <a:ext uri="{FF2B5EF4-FFF2-40B4-BE49-F238E27FC236}">
                <a16:creationId xmlns:a16="http://schemas.microsoft.com/office/drawing/2014/main" id="{A88FC3E1-4B8F-A008-74DF-71421FAF14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4188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38217EB1-1BA1-F7E3-C2C0-C49A60CF3D18}"/>
            </a:ext>
          </a:extLst>
        </p:cNvPr>
        <p:cNvGrpSpPr/>
        <p:nvPr/>
      </p:nvGrpSpPr>
      <p:grpSpPr>
        <a:xfrm>
          <a:off x="0" y="0"/>
          <a:ext cx="0" cy="0"/>
          <a:chOff x="0" y="0"/>
          <a:chExt cx="0" cy="0"/>
        </a:xfrm>
      </p:grpSpPr>
      <p:sp>
        <p:nvSpPr>
          <p:cNvPr id="176" name="Google Shape;176;g3291961e442_0_53:notes">
            <a:extLst>
              <a:ext uri="{FF2B5EF4-FFF2-40B4-BE49-F238E27FC236}">
                <a16:creationId xmlns:a16="http://schemas.microsoft.com/office/drawing/2014/main" id="{5E7154AD-EC49-072F-1806-819D180034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a:extLst>
              <a:ext uri="{FF2B5EF4-FFF2-40B4-BE49-F238E27FC236}">
                <a16:creationId xmlns:a16="http://schemas.microsoft.com/office/drawing/2014/main" id="{8C77A31B-41C2-E84C-6347-CC08774371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7352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A55F518D-24D0-EBB0-C484-B1B3D7AFD24B}"/>
            </a:ext>
          </a:extLst>
        </p:cNvPr>
        <p:cNvGrpSpPr/>
        <p:nvPr/>
      </p:nvGrpSpPr>
      <p:grpSpPr>
        <a:xfrm>
          <a:off x="0" y="0"/>
          <a:ext cx="0" cy="0"/>
          <a:chOff x="0" y="0"/>
          <a:chExt cx="0" cy="0"/>
        </a:xfrm>
      </p:grpSpPr>
      <p:sp>
        <p:nvSpPr>
          <p:cNvPr id="176" name="Google Shape;176;g3291961e442_0_53:notes">
            <a:extLst>
              <a:ext uri="{FF2B5EF4-FFF2-40B4-BE49-F238E27FC236}">
                <a16:creationId xmlns:a16="http://schemas.microsoft.com/office/drawing/2014/main" id="{58A89C76-82E0-013D-A9D0-253C43DFBB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a:extLst>
              <a:ext uri="{FF2B5EF4-FFF2-40B4-BE49-F238E27FC236}">
                <a16:creationId xmlns:a16="http://schemas.microsoft.com/office/drawing/2014/main" id="{9A6AE0AF-2DBA-959E-169A-8FE9FF5A00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887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ED48D973-ABDD-08E2-CDA4-168F4A0546DE}"/>
            </a:ext>
          </a:extLst>
        </p:cNvPr>
        <p:cNvGrpSpPr/>
        <p:nvPr/>
      </p:nvGrpSpPr>
      <p:grpSpPr>
        <a:xfrm>
          <a:off x="0" y="0"/>
          <a:ext cx="0" cy="0"/>
          <a:chOff x="0" y="0"/>
          <a:chExt cx="0" cy="0"/>
        </a:xfrm>
      </p:grpSpPr>
      <p:sp>
        <p:nvSpPr>
          <p:cNvPr id="176" name="Google Shape;176;g3291961e442_0_53:notes">
            <a:extLst>
              <a:ext uri="{FF2B5EF4-FFF2-40B4-BE49-F238E27FC236}">
                <a16:creationId xmlns:a16="http://schemas.microsoft.com/office/drawing/2014/main" id="{D141348D-902C-7A0E-BAE7-C76BB750F4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a:extLst>
              <a:ext uri="{FF2B5EF4-FFF2-40B4-BE49-F238E27FC236}">
                <a16:creationId xmlns:a16="http://schemas.microsoft.com/office/drawing/2014/main" id="{C8CABAA0-3C2B-08F8-5F97-520CE00382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4509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6C060127-1066-DD29-F446-FFA96A853496}"/>
            </a:ext>
          </a:extLst>
        </p:cNvPr>
        <p:cNvGrpSpPr/>
        <p:nvPr/>
      </p:nvGrpSpPr>
      <p:grpSpPr>
        <a:xfrm>
          <a:off x="0" y="0"/>
          <a:ext cx="0" cy="0"/>
          <a:chOff x="0" y="0"/>
          <a:chExt cx="0" cy="0"/>
        </a:xfrm>
      </p:grpSpPr>
      <p:sp>
        <p:nvSpPr>
          <p:cNvPr id="176" name="Google Shape;176;g3291961e442_0_53:notes">
            <a:extLst>
              <a:ext uri="{FF2B5EF4-FFF2-40B4-BE49-F238E27FC236}">
                <a16:creationId xmlns:a16="http://schemas.microsoft.com/office/drawing/2014/main" id="{F25A6834-EDB4-1F21-A934-CFEC59FCC6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a:extLst>
              <a:ext uri="{FF2B5EF4-FFF2-40B4-BE49-F238E27FC236}">
                <a16:creationId xmlns:a16="http://schemas.microsoft.com/office/drawing/2014/main" id="{575431E1-9E07-7AEE-7E90-5EF89A8F76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4875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en-US" dirty="0"/>
              <a:t>6th International Conference on Data Science &amp; Application (ICDSA-2025)</a:t>
            </a:r>
            <a:endParaRPr dirty="0"/>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en-US" dirty="0"/>
              <a:t>6th International Conference on Data Science &amp; Application (ICDSA-2025)</a:t>
            </a:r>
            <a:endParaRPr dirty="0"/>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en-US" dirty="0"/>
              <a:t>6th International Conference on Data Science &amp; Application (ICDSA-2025)</a:t>
            </a:r>
            <a:endParaRPr dirty="0"/>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en-US" dirty="0"/>
              <a:t>6th International Conference on Data Science &amp; Application (ICDSA-2025)</a:t>
            </a:r>
            <a:endParaRPr dirty="0"/>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en-US" dirty="0"/>
              <a:t>6th International Conference on Data Science &amp; Application (ICDSA-2025)</a:t>
            </a:r>
            <a:endParaRPr dirty="0"/>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en-US" dirty="0"/>
              <a:t>6th International Conference on Data Science &amp; Application (ICDSA-2025)</a:t>
            </a:r>
            <a:endParaRPr dirty="0"/>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en-US" dirty="0"/>
              <a:t>6th International Conference on Data Science &amp; Application (ICDSA-2025)</a:t>
            </a:r>
            <a:endParaRPr dirty="0"/>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en-US" dirty="0"/>
              <a:t>6th International Conference on Data Science &amp; Application (ICDSA-2025)</a:t>
            </a:r>
            <a:endParaRPr dirty="0"/>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en-US" dirty="0"/>
              <a:t>6th International Conference on Data Science &amp; Application (ICDSA-2025)</a:t>
            </a:r>
            <a:endParaRPr dirty="0"/>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en-US" dirty="0"/>
              <a:t>6th International Conference on Data Science &amp; Application (ICDSA-2025)</a:t>
            </a:r>
            <a:endParaRPr dirty="0"/>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en-US" dirty="0"/>
              <a:t>6th International Conference on Data Science &amp; Application (ICDSA-2025)</a:t>
            </a:r>
            <a:endParaRPr dirty="0"/>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r>
              <a:rPr lang="en-US" dirty="0"/>
              <a:t>6th International Conference on Data Science &amp; Application (ICDSA-2025)</a:t>
            </a:r>
            <a:endParaRPr dirty="0"/>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984600" y="1166181"/>
            <a:ext cx="6858000" cy="1558461"/>
          </a:xfrm>
          <a:prstGeom prst="rect">
            <a:avLst/>
          </a:prstGeom>
          <a:noFill/>
          <a:ln>
            <a:noFill/>
          </a:ln>
        </p:spPr>
        <p:txBody>
          <a:bodyPr spcFirstLastPara="1" wrap="square" lIns="68575" tIns="34275" rIns="68575" bIns="34275" anchor="b" anchorCtr="0">
            <a:normAutofit fontScale="90000"/>
          </a:bodyPr>
          <a:lstStyle/>
          <a:p>
            <a:pPr>
              <a:lnSpc>
                <a:spcPct val="150000"/>
              </a:lnSpc>
              <a:buSzPct val="100000"/>
            </a:pPr>
            <a:br>
              <a:rPr lang="en" sz="2000" dirty="0">
                <a:latin typeface="Times New Roman"/>
                <a:cs typeface="Times New Roman"/>
                <a:sym typeface="Times New Roman"/>
              </a:rPr>
            </a:br>
            <a:r>
              <a:rPr lang="en" sz="3000" dirty="0">
                <a:sym typeface="Times New Roman"/>
              </a:rPr>
              <a:t>Evaluating Multimodal Fusion Strategies for Resilient Agricultural Sensing Systems</a:t>
            </a:r>
            <a:br>
              <a:rPr lang="en" sz="3600" dirty="0">
                <a:latin typeface="Times New Roman"/>
                <a:cs typeface="Times New Roman"/>
              </a:rPr>
            </a:br>
            <a:r>
              <a:rPr lang="en" sz="1800" dirty="0">
                <a:latin typeface="Times New Roman"/>
                <a:cs typeface="Times New Roman"/>
                <a:sym typeface="Times New Roman"/>
              </a:rPr>
              <a:t>Project</a:t>
            </a:r>
            <a:r>
              <a:rPr lang="en" sz="1800" dirty="0">
                <a:latin typeface="Times New Roman"/>
                <a:ea typeface="Times New Roman"/>
                <a:cs typeface="Times New Roman"/>
                <a:sym typeface="Times New Roman"/>
              </a:rPr>
              <a:t> Category:</a:t>
            </a:r>
            <a:r>
              <a:rPr lang="en" sz="1400" dirty="0">
                <a:latin typeface="Times New Roman"/>
                <a:ea typeface="Times New Roman"/>
                <a:cs typeface="Times New Roman"/>
                <a:sym typeface="Times New Roman"/>
              </a:rPr>
              <a:t> RESEARCH</a:t>
            </a:r>
            <a:endParaRPr sz="3600" dirty="0">
              <a:latin typeface="Times New Roman"/>
              <a:ea typeface="Times New Roman"/>
              <a:cs typeface="Times New Roman"/>
              <a:sym typeface="Times New Roman"/>
            </a:endParaRPr>
          </a:p>
        </p:txBody>
      </p:sp>
      <p:sp>
        <p:nvSpPr>
          <p:cNvPr id="130" name="Google Shape;130;p25"/>
          <p:cNvSpPr txBox="1">
            <a:spLocks noGrp="1"/>
          </p:cNvSpPr>
          <p:nvPr>
            <p:ph type="subTitle" idx="1"/>
          </p:nvPr>
        </p:nvSpPr>
        <p:spPr>
          <a:xfrm>
            <a:off x="364150" y="3507975"/>
            <a:ext cx="2881500" cy="902700"/>
          </a:xfrm>
          <a:prstGeom prst="rect">
            <a:avLst/>
          </a:prstGeom>
          <a:noFill/>
          <a:ln>
            <a:noFill/>
          </a:ln>
        </p:spPr>
        <p:txBody>
          <a:bodyPr spcFirstLastPara="1" wrap="square" lIns="68575" tIns="34275" rIns="68575" bIns="34275" anchor="t" anchorCtr="0">
            <a:normAutofit/>
          </a:bodyPr>
          <a:lstStyle/>
          <a:p>
            <a:pPr marL="0" lvl="0" indent="0" algn="l" rtl="0">
              <a:spcBef>
                <a:spcPts val="800"/>
              </a:spcBef>
              <a:spcAft>
                <a:spcPts val="0"/>
              </a:spcAft>
              <a:buClr>
                <a:schemeClr val="dk1"/>
              </a:buClr>
              <a:buSzPts val="1100"/>
              <a:buFont typeface="Arial"/>
              <a:buNone/>
            </a:pPr>
            <a:r>
              <a:rPr lang="en">
                <a:latin typeface="Times New Roman"/>
                <a:ea typeface="Times New Roman"/>
                <a:cs typeface="Times New Roman"/>
                <a:sym typeface="Times New Roman"/>
              </a:rPr>
              <a:t>Guide Name: ​</a:t>
            </a:r>
            <a:endParaRPr>
              <a:latin typeface="Times New Roman"/>
              <a:ea typeface="Times New Roman"/>
              <a:cs typeface="Times New Roman"/>
              <a:sym typeface="Times New Roman"/>
            </a:endParaRPr>
          </a:p>
          <a:p>
            <a:pPr marL="0" lvl="0" indent="0" algn="l" rtl="0">
              <a:spcBef>
                <a:spcPts val="800"/>
              </a:spcBef>
              <a:spcAft>
                <a:spcPts val="0"/>
              </a:spcAft>
              <a:buClr>
                <a:schemeClr val="dk1"/>
              </a:buClr>
              <a:buSzPts val="1100"/>
              <a:buNone/>
            </a:pPr>
            <a:r>
              <a:rPr lang="en">
                <a:latin typeface="Times New Roman"/>
                <a:ea typeface="Times New Roman"/>
                <a:cs typeface="Times New Roman"/>
                <a:sym typeface="Times New Roman"/>
              </a:rPr>
              <a:t>Dr.K Sornalakshmi​</a:t>
            </a:r>
            <a:endParaRPr>
              <a:latin typeface="Times New Roman"/>
              <a:ea typeface="Times New Roman"/>
              <a:cs typeface="Times New Roman"/>
              <a:sym typeface="Times New Roman"/>
            </a:endParaRPr>
          </a:p>
        </p:txBody>
      </p:sp>
      <p:sp>
        <p:nvSpPr>
          <p:cNvPr id="132" name="Google Shape;132;p25"/>
          <p:cNvSpPr txBox="1">
            <a:spLocks/>
          </p:cNvSpPr>
          <p:nvPr/>
        </p:nvSpPr>
        <p:spPr>
          <a:xfrm>
            <a:off x="3715500" y="3369675"/>
            <a:ext cx="5087100" cy="104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dirty="0">
                <a:latin typeface="Times New Roman"/>
                <a:sym typeface="Times New Roman"/>
              </a:rPr>
              <a:t>Student Details:​</a:t>
            </a:r>
            <a:endParaRPr lang="en-US" sz="1600" dirty="0">
              <a:latin typeface="Times New Roman"/>
            </a:endParaRPr>
          </a:p>
          <a:p>
            <a:pPr marL="0" lvl="0" indent="0" algn="l" rtl="0">
              <a:lnSpc>
                <a:spcPct val="115000"/>
              </a:lnSpc>
              <a:spcBef>
                <a:spcPts val="0"/>
              </a:spcBef>
              <a:spcAft>
                <a:spcPts val="0"/>
              </a:spcAft>
              <a:buClr>
                <a:schemeClr val="dk1"/>
              </a:buClr>
              <a:buSzPts val="1100"/>
              <a:buFont typeface="Arial"/>
              <a:buNone/>
            </a:pPr>
            <a:r>
              <a:rPr lang="en" sz="1600" dirty="0">
                <a:latin typeface="Times New Roman"/>
                <a:sym typeface="Times New Roman"/>
              </a:rPr>
              <a:t>Ponnuri Aniruddha [RA2112704010015]​</a:t>
            </a:r>
            <a:endParaRPr sz="1600" dirty="0">
              <a:latin typeface="Times New Roman"/>
            </a:endParaRPr>
          </a:p>
          <a:p>
            <a:pPr marL="0" lvl="0" indent="0" algn="l" rtl="0">
              <a:lnSpc>
                <a:spcPct val="115000"/>
              </a:lnSpc>
              <a:spcBef>
                <a:spcPts val="0"/>
              </a:spcBef>
              <a:spcAft>
                <a:spcPts val="0"/>
              </a:spcAft>
              <a:buClr>
                <a:schemeClr val="dk1"/>
              </a:buClr>
              <a:buSzPts val="1100"/>
              <a:buFont typeface="Arial"/>
              <a:buNone/>
            </a:pPr>
            <a:r>
              <a:rPr lang="en" sz="1600" dirty="0">
                <a:latin typeface="Times New Roman"/>
                <a:sym typeface="Times New Roman"/>
              </a:rPr>
              <a:t>Abhay Shaji Valiyaparambil [RA2112704010006]</a:t>
            </a:r>
            <a:endParaRPr sz="1600" dirty="0">
              <a:latin typeface="Times New Roman"/>
            </a:endParaRPr>
          </a:p>
        </p:txBody>
      </p:sp>
      <p:sp>
        <p:nvSpPr>
          <p:cNvPr id="9" name="Footer Placeholder 8">
            <a:extLst>
              <a:ext uri="{FF2B5EF4-FFF2-40B4-BE49-F238E27FC236}">
                <a16:creationId xmlns:a16="http://schemas.microsoft.com/office/drawing/2014/main" id="{817DBE0F-DDD9-EE54-F5E9-EEC7B0D4E654}"/>
              </a:ext>
            </a:extLst>
          </p:cNvPr>
          <p:cNvSpPr>
            <a:spLocks noGrp="1"/>
          </p:cNvSpPr>
          <p:nvPr>
            <p:ph type="ftr" idx="11"/>
          </p:nvPr>
        </p:nvSpPr>
        <p:spPr/>
        <p:txBody>
          <a:bodyPr/>
          <a:lstStyle/>
          <a:p>
            <a:r>
              <a:rPr lang="en-US" dirty="0"/>
              <a:t>6th International Conference on Data Science &amp; Application (ICDSA-2025)</a:t>
            </a:r>
          </a:p>
        </p:txBody>
      </p:sp>
      <p:pic>
        <p:nvPicPr>
          <p:cNvPr id="1026" name="Picture 2" descr="SRM Institute of Science and Technology - Wikipedia">
            <a:extLst>
              <a:ext uri="{FF2B5EF4-FFF2-40B4-BE49-F238E27FC236}">
                <a16:creationId xmlns:a16="http://schemas.microsoft.com/office/drawing/2014/main" id="{C3C914BF-97CC-1C25-58D1-C285F6AA43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30151"/>
            <a:ext cx="1143000" cy="11360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6F2E08C-98F3-71D1-004D-864BF0CDA748}"/>
              </a:ext>
            </a:extLst>
          </p:cNvPr>
          <p:cNvPicPr>
            <a:picLocks noChangeAspect="1"/>
          </p:cNvPicPr>
          <p:nvPr/>
        </p:nvPicPr>
        <p:blipFill>
          <a:blip r:embed="rId4"/>
          <a:stretch>
            <a:fillRect/>
          </a:stretch>
        </p:blipFill>
        <p:spPr>
          <a:xfrm>
            <a:off x="-69048" y="30151"/>
            <a:ext cx="2702246" cy="7464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B3A3CB1B-9C47-5E16-9ADA-4611D628DFA9}"/>
            </a:ext>
          </a:extLst>
        </p:cNvPr>
        <p:cNvGrpSpPr/>
        <p:nvPr/>
      </p:nvGrpSpPr>
      <p:grpSpPr>
        <a:xfrm>
          <a:off x="0" y="0"/>
          <a:ext cx="0" cy="0"/>
          <a:chOff x="0" y="0"/>
          <a:chExt cx="0" cy="0"/>
        </a:xfrm>
      </p:grpSpPr>
      <p:sp>
        <p:nvSpPr>
          <p:cNvPr id="179" name="Google Shape;179;p32">
            <a:extLst>
              <a:ext uri="{FF2B5EF4-FFF2-40B4-BE49-F238E27FC236}">
                <a16:creationId xmlns:a16="http://schemas.microsoft.com/office/drawing/2014/main" id="{41A463B8-D134-398A-FFEA-F38BDEDB32A9}"/>
              </a:ext>
            </a:extLst>
          </p:cNvPr>
          <p:cNvSpPr txBox="1">
            <a:spLocks noGrp="1"/>
          </p:cNvSpPr>
          <p:nvPr>
            <p:ph type="title"/>
          </p:nvPr>
        </p:nvSpPr>
        <p:spPr>
          <a:xfrm>
            <a:off x="816979" y="804723"/>
            <a:ext cx="7693336" cy="468623"/>
          </a:xfrm>
          <a:prstGeom prst="rect">
            <a:avLst/>
          </a:prstGeom>
        </p:spPr>
        <p:txBody>
          <a:bodyPr spcFirstLastPara="1" wrap="square" lIns="68575" tIns="34275" rIns="68575" bIns="34275" anchor="ctr" anchorCtr="0">
            <a:normAutofit fontScale="90000"/>
          </a:bodyPr>
          <a:lstStyle/>
          <a:p>
            <a:pPr algn="ctr"/>
            <a:r>
              <a:rPr lang="en" sz="3000" dirty="0"/>
              <a:t>Perceiver IO – Latent Bottleneck Transformer</a:t>
            </a:r>
            <a:endParaRPr lang="en-US" dirty="0"/>
          </a:p>
        </p:txBody>
      </p:sp>
      <p:sp>
        <p:nvSpPr>
          <p:cNvPr id="4" name="TextBox 3">
            <a:extLst>
              <a:ext uri="{FF2B5EF4-FFF2-40B4-BE49-F238E27FC236}">
                <a16:creationId xmlns:a16="http://schemas.microsoft.com/office/drawing/2014/main" id="{E44C825D-9AB1-779A-0FA6-8D3A81D0B6D5}"/>
              </a:ext>
            </a:extLst>
          </p:cNvPr>
          <p:cNvSpPr txBox="1"/>
          <p:nvPr/>
        </p:nvSpPr>
        <p:spPr>
          <a:xfrm>
            <a:off x="338131" y="1291515"/>
            <a:ext cx="8172184" cy="33207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2400"/>
              </a:lnSpc>
            </a:pPr>
            <a:r>
              <a:rPr lang="en-US" sz="1100" dirty="0">
                <a:cs typeface="Segoe UI"/>
              </a:rPr>
              <a:t>Perceiver IO is a type of neural network that learns from very different kinds of data at once—like numbers from sensors and pixels from images. It pulls all this info into a smaller “memory” space called </a:t>
            </a:r>
            <a:r>
              <a:rPr lang="en-US" sz="1100" dirty="0" err="1">
                <a:cs typeface="Segoe UI"/>
              </a:rPr>
              <a:t>latents</a:t>
            </a:r>
            <a:r>
              <a:rPr lang="en-US" sz="1100" dirty="0">
                <a:cs typeface="Segoe UI"/>
              </a:rPr>
              <a:t>, so it can focus on the most useful signals.​</a:t>
            </a:r>
            <a:r>
              <a:rPr lang="en-US" sz="1100" dirty="0"/>
              <a:t>Instead of making the Transformer handle all our raw data directly (which is slow), it only works on the small set of latent vectors. This makes it faster and more memory-efficient. </a:t>
            </a:r>
            <a:endParaRPr lang="en-US" sz="1100" dirty="0">
              <a:cs typeface="Segoe UI"/>
            </a:endParaRPr>
          </a:p>
          <a:p>
            <a:pPr algn="just">
              <a:lnSpc>
                <a:spcPct val="150000"/>
              </a:lnSpc>
            </a:pPr>
            <a:endParaRPr lang="en" sz="1100" dirty="0">
              <a:latin typeface="Times New Roman"/>
              <a:cs typeface="Times New Roman"/>
            </a:endParaRPr>
          </a:p>
          <a:p>
            <a:pPr algn="just">
              <a:lnSpc>
                <a:spcPct val="150000"/>
              </a:lnSpc>
            </a:pPr>
            <a:r>
              <a:rPr lang="en" sz="1100" dirty="0">
                <a:solidFill>
                  <a:schemeClr val="dk1"/>
                </a:solidFill>
                <a:latin typeface="Times New Roman"/>
                <a:cs typeface="Times New Roman"/>
              </a:rPr>
              <a:t>Our Adaptation</a:t>
            </a:r>
            <a:endParaRPr lang="en-US" sz="1200" dirty="0">
              <a:solidFill>
                <a:schemeClr val="dk1"/>
              </a:solidFill>
            </a:endParaRPr>
          </a:p>
          <a:p>
            <a:pPr marL="285750" indent="-285750" algn="just">
              <a:lnSpc>
                <a:spcPts val="2400"/>
              </a:lnSpc>
              <a:buFont typeface="Arial,Sans-Serif"/>
              <a:buChar char="•"/>
            </a:pPr>
            <a:r>
              <a:rPr lang="en-US" sz="1100" dirty="0"/>
              <a:t>our soil sensor data (N, P, K, pH, etc.) goes through a small MLP (a kind of mini neural network).​</a:t>
            </a:r>
          </a:p>
          <a:p>
            <a:pPr marL="285750" indent="-285750" algn="just">
              <a:lnSpc>
                <a:spcPts val="2400"/>
              </a:lnSpc>
              <a:buFont typeface="Arial,Sans-Serif"/>
              <a:buChar char="•"/>
            </a:pPr>
            <a:r>
              <a:rPr lang="en-US" sz="1100" dirty="0"/>
              <a:t>our crop image goes through a pre-trained ResNet (used for image features).​</a:t>
            </a:r>
          </a:p>
          <a:p>
            <a:pPr marL="285750" indent="-285750" algn="just">
              <a:lnSpc>
                <a:spcPts val="2400"/>
              </a:lnSpc>
              <a:buFont typeface="Arial,Sans-Serif"/>
              <a:buChar char="•"/>
            </a:pPr>
            <a:r>
              <a:rPr lang="en-US" sz="1100" dirty="0"/>
              <a:t>Each of these gives a “feature vector” summarizing the input.​</a:t>
            </a:r>
          </a:p>
          <a:p>
            <a:pPr marL="285750" indent="-285750" algn="just">
              <a:lnSpc>
                <a:spcPts val="2400"/>
              </a:lnSpc>
              <a:buFont typeface="Arial,Sans-Serif"/>
              <a:buChar char="•"/>
            </a:pPr>
            <a:r>
              <a:rPr lang="en-US" sz="1100" dirty="0"/>
              <a:t>A set of learnable “latent vectors” (like attention sponges) interact with these inputs using a Transformer.​</a:t>
            </a:r>
          </a:p>
          <a:p>
            <a:pPr marL="285750" indent="-285750" algn="just">
              <a:lnSpc>
                <a:spcPts val="2400"/>
              </a:lnSpc>
              <a:buFont typeface="Arial,Sans-Serif"/>
              <a:buChar char="•"/>
            </a:pPr>
            <a:r>
              <a:rPr lang="en-US" sz="1100" dirty="0"/>
              <a:t>The updated </a:t>
            </a:r>
            <a:r>
              <a:rPr lang="en-US" sz="1100" dirty="0" err="1"/>
              <a:t>latents</a:t>
            </a:r>
            <a:r>
              <a:rPr lang="en-US" sz="1100" dirty="0"/>
              <a:t> are averaged and passed to a classifier to predict the potassium category (Low/Normal/High).​</a:t>
            </a:r>
          </a:p>
        </p:txBody>
      </p:sp>
      <p:sp>
        <p:nvSpPr>
          <p:cNvPr id="9" name="Footer Placeholder 8">
            <a:extLst>
              <a:ext uri="{FF2B5EF4-FFF2-40B4-BE49-F238E27FC236}">
                <a16:creationId xmlns:a16="http://schemas.microsoft.com/office/drawing/2014/main" id="{20C79181-949B-FE53-8CFC-32040333AE88}"/>
              </a:ext>
            </a:extLst>
          </p:cNvPr>
          <p:cNvSpPr>
            <a:spLocks noGrp="1"/>
          </p:cNvSpPr>
          <p:nvPr>
            <p:ph type="ftr" idx="11"/>
          </p:nvPr>
        </p:nvSpPr>
        <p:spPr>
          <a:xfrm>
            <a:off x="0" y="4864712"/>
            <a:ext cx="9144000" cy="273844"/>
          </a:xfrm>
        </p:spPr>
        <p:txBody>
          <a:bodyPr/>
          <a:lstStyle/>
          <a:p>
            <a:r>
              <a:rPr lang="en-US" dirty="0"/>
              <a:t>6th International Conference on Data Science &amp; Application (ICDSA-2025)</a:t>
            </a:r>
          </a:p>
        </p:txBody>
      </p:sp>
      <p:pic>
        <p:nvPicPr>
          <p:cNvPr id="10" name="Picture 2" descr="SRM Institute of Science and Technology - Wikipedia">
            <a:extLst>
              <a:ext uri="{FF2B5EF4-FFF2-40B4-BE49-F238E27FC236}">
                <a16:creationId xmlns:a16="http://schemas.microsoft.com/office/drawing/2014/main" id="{74F0AE3D-FF84-D718-9739-10D1CD5E66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0782" y="1"/>
            <a:ext cx="1159067" cy="1152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EA6F673-E623-F94E-1E70-669FE593AD21}"/>
              </a:ext>
            </a:extLst>
          </p:cNvPr>
          <p:cNvPicPr>
            <a:picLocks noChangeAspect="1"/>
          </p:cNvPicPr>
          <p:nvPr/>
        </p:nvPicPr>
        <p:blipFill>
          <a:blip r:embed="rId4"/>
          <a:stretch>
            <a:fillRect/>
          </a:stretch>
        </p:blipFill>
        <p:spPr>
          <a:xfrm>
            <a:off x="-79704" y="7763"/>
            <a:ext cx="2958406" cy="817260"/>
          </a:xfrm>
          <a:prstGeom prst="rect">
            <a:avLst/>
          </a:prstGeom>
        </p:spPr>
      </p:pic>
    </p:spTree>
    <p:extLst>
      <p:ext uri="{BB962C8B-B14F-4D97-AF65-F5344CB8AC3E}">
        <p14:creationId xmlns:p14="http://schemas.microsoft.com/office/powerpoint/2010/main" val="1006342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6BD81591-3A22-755C-6744-CDD09625DCF7}"/>
            </a:ext>
          </a:extLst>
        </p:cNvPr>
        <p:cNvGrpSpPr/>
        <p:nvPr/>
      </p:nvGrpSpPr>
      <p:grpSpPr>
        <a:xfrm>
          <a:off x="0" y="0"/>
          <a:ext cx="0" cy="0"/>
          <a:chOff x="0" y="0"/>
          <a:chExt cx="0" cy="0"/>
        </a:xfrm>
      </p:grpSpPr>
      <p:sp>
        <p:nvSpPr>
          <p:cNvPr id="179" name="Google Shape;179;p32">
            <a:extLst>
              <a:ext uri="{FF2B5EF4-FFF2-40B4-BE49-F238E27FC236}">
                <a16:creationId xmlns:a16="http://schemas.microsoft.com/office/drawing/2014/main" id="{F0B09F98-F5B7-2EC8-C76A-7E5A07AB1880}"/>
              </a:ext>
            </a:extLst>
          </p:cNvPr>
          <p:cNvSpPr txBox="1">
            <a:spLocks noGrp="1"/>
          </p:cNvSpPr>
          <p:nvPr>
            <p:ph type="title"/>
          </p:nvPr>
        </p:nvSpPr>
        <p:spPr>
          <a:xfrm>
            <a:off x="195513" y="759384"/>
            <a:ext cx="7886700" cy="890308"/>
          </a:xfrm>
          <a:prstGeom prst="rect">
            <a:avLst/>
          </a:prstGeom>
        </p:spPr>
        <p:txBody>
          <a:bodyPr spcFirstLastPara="1" wrap="square" lIns="68575" tIns="34275" rIns="68575" bIns="34275" anchor="ctr" anchorCtr="0">
            <a:normAutofit fontScale="90000"/>
          </a:bodyPr>
          <a:lstStyle/>
          <a:p>
            <a:pPr algn="ctr"/>
            <a:r>
              <a:rPr lang="en" sz="3000" dirty="0"/>
              <a:t>Perceiver IO – Latent Bottleneck </a:t>
            </a:r>
            <a:br>
              <a:rPr lang="en" sz="3000" dirty="0"/>
            </a:br>
            <a:r>
              <a:rPr lang="en" sz="3000" dirty="0"/>
              <a:t>Transformer</a:t>
            </a:r>
            <a:endParaRPr lang="en-US" dirty="0"/>
          </a:p>
        </p:txBody>
      </p:sp>
      <p:sp>
        <p:nvSpPr>
          <p:cNvPr id="4" name="TextBox 3">
            <a:extLst>
              <a:ext uri="{FF2B5EF4-FFF2-40B4-BE49-F238E27FC236}">
                <a16:creationId xmlns:a16="http://schemas.microsoft.com/office/drawing/2014/main" id="{E71C102E-C095-706F-B784-EF1BC250B659}"/>
              </a:ext>
            </a:extLst>
          </p:cNvPr>
          <p:cNvSpPr txBox="1"/>
          <p:nvPr/>
        </p:nvSpPr>
        <p:spPr>
          <a:xfrm>
            <a:off x="5582234" y="1442546"/>
            <a:ext cx="2933116"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4.Strengths:</a:t>
            </a:r>
          </a:p>
          <a:p>
            <a:pPr marL="228600" indent="-228600">
              <a:buFont typeface=""/>
              <a:buChar char="•"/>
            </a:pPr>
            <a:r>
              <a:rPr lang="en-US" dirty="0"/>
              <a:t>Very good at combining different types of input.</a:t>
            </a:r>
          </a:p>
          <a:p>
            <a:pPr marL="228600" indent="-228600">
              <a:buFont typeface=""/>
              <a:buChar char="•"/>
            </a:pPr>
            <a:r>
              <a:rPr lang="en-US" dirty="0"/>
              <a:t>Robust when one modality is missing or degraded.</a:t>
            </a:r>
          </a:p>
          <a:p>
            <a:pPr marL="228600" indent="-228600">
              <a:buFont typeface=""/>
              <a:buChar char="•"/>
            </a:pPr>
            <a:r>
              <a:rPr lang="en-US" dirty="0"/>
              <a:t>Scales well—adding more inputs doesn't explode memory usage.</a:t>
            </a:r>
          </a:p>
          <a:p>
            <a:r>
              <a:rPr lang="en-US" dirty="0"/>
              <a:t>5. Limitations:</a:t>
            </a:r>
          </a:p>
          <a:p>
            <a:pPr marL="228600" indent="-228600">
              <a:buFont typeface=""/>
              <a:buChar char="•"/>
            </a:pPr>
            <a:r>
              <a:rPr lang="en-US" dirty="0"/>
              <a:t>Slightly more complex than MLP-based models.</a:t>
            </a:r>
          </a:p>
          <a:p>
            <a:pPr marL="228600" indent="-228600">
              <a:buFont typeface=""/>
              <a:buChar char="•"/>
            </a:pPr>
            <a:r>
              <a:rPr lang="en-US" dirty="0"/>
              <a:t>Needs careful tuning of how many </a:t>
            </a:r>
            <a:r>
              <a:rPr lang="en-US" dirty="0" err="1"/>
              <a:t>latents</a:t>
            </a:r>
            <a:r>
              <a:rPr lang="en-US" dirty="0"/>
              <a:t> to use (too few = bad learning, too many = slow).</a:t>
            </a:r>
          </a:p>
        </p:txBody>
      </p:sp>
      <p:pic>
        <p:nvPicPr>
          <p:cNvPr id="3" name="Picture 2" descr="A diagram of a process&#10;&#10;AI-generated content may be incorrect.">
            <a:extLst>
              <a:ext uri="{FF2B5EF4-FFF2-40B4-BE49-F238E27FC236}">
                <a16:creationId xmlns:a16="http://schemas.microsoft.com/office/drawing/2014/main" id="{AD8580A1-882E-8AA9-2575-040ABA3420D7}"/>
              </a:ext>
            </a:extLst>
          </p:cNvPr>
          <p:cNvPicPr>
            <a:picLocks noChangeAspect="1"/>
          </p:cNvPicPr>
          <p:nvPr/>
        </p:nvPicPr>
        <p:blipFill>
          <a:blip r:embed="rId3"/>
          <a:stretch>
            <a:fillRect/>
          </a:stretch>
        </p:blipFill>
        <p:spPr>
          <a:xfrm>
            <a:off x="367026" y="1513408"/>
            <a:ext cx="5024886" cy="2258473"/>
          </a:xfrm>
          <a:prstGeom prst="rect">
            <a:avLst/>
          </a:prstGeom>
        </p:spPr>
      </p:pic>
      <p:sp>
        <p:nvSpPr>
          <p:cNvPr id="10" name="Footer Placeholder 9">
            <a:extLst>
              <a:ext uri="{FF2B5EF4-FFF2-40B4-BE49-F238E27FC236}">
                <a16:creationId xmlns:a16="http://schemas.microsoft.com/office/drawing/2014/main" id="{270AB72F-6E94-E51A-C532-B24FE5782BC9}"/>
              </a:ext>
            </a:extLst>
          </p:cNvPr>
          <p:cNvSpPr>
            <a:spLocks noGrp="1"/>
          </p:cNvSpPr>
          <p:nvPr>
            <p:ph type="ftr" idx="11"/>
          </p:nvPr>
        </p:nvSpPr>
        <p:spPr/>
        <p:txBody>
          <a:bodyPr/>
          <a:lstStyle/>
          <a:p>
            <a:r>
              <a:rPr lang="en-US" dirty="0"/>
              <a:t>6th International Conference on Data Science &amp; Application (ICDSA-2025)</a:t>
            </a:r>
          </a:p>
        </p:txBody>
      </p:sp>
      <p:pic>
        <p:nvPicPr>
          <p:cNvPr id="11" name="Picture 2" descr="SRM Institute of Science and Technology - Wikipedia">
            <a:extLst>
              <a:ext uri="{FF2B5EF4-FFF2-40B4-BE49-F238E27FC236}">
                <a16:creationId xmlns:a16="http://schemas.microsoft.com/office/drawing/2014/main" id="{F2DCA438-7759-D49D-9926-383995377A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0782" y="1"/>
            <a:ext cx="1159067" cy="1152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3F2984C1-5990-C9C4-7AB2-A4D53BA13284}"/>
              </a:ext>
            </a:extLst>
          </p:cNvPr>
          <p:cNvPicPr>
            <a:picLocks noChangeAspect="1"/>
          </p:cNvPicPr>
          <p:nvPr/>
        </p:nvPicPr>
        <p:blipFill>
          <a:blip r:embed="rId5"/>
          <a:stretch>
            <a:fillRect/>
          </a:stretch>
        </p:blipFill>
        <p:spPr>
          <a:xfrm>
            <a:off x="-79704" y="7763"/>
            <a:ext cx="2958406" cy="817260"/>
          </a:xfrm>
          <a:prstGeom prst="rect">
            <a:avLst/>
          </a:prstGeom>
        </p:spPr>
      </p:pic>
    </p:spTree>
    <p:extLst>
      <p:ext uri="{BB962C8B-B14F-4D97-AF65-F5344CB8AC3E}">
        <p14:creationId xmlns:p14="http://schemas.microsoft.com/office/powerpoint/2010/main" val="2986184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834613-2DA0-E1DB-8C45-3DE9A38C34F6}"/>
              </a:ext>
            </a:extLst>
          </p:cNvPr>
          <p:cNvPicPr>
            <a:picLocks noChangeAspect="1"/>
          </p:cNvPicPr>
          <p:nvPr/>
        </p:nvPicPr>
        <p:blipFill>
          <a:blip r:embed="rId2"/>
          <a:stretch>
            <a:fillRect/>
          </a:stretch>
        </p:blipFill>
        <p:spPr>
          <a:xfrm>
            <a:off x="1120986" y="1398588"/>
            <a:ext cx="5708033" cy="3368675"/>
          </a:xfrm>
          <a:prstGeom prst="rect">
            <a:avLst/>
          </a:prstGeom>
        </p:spPr>
      </p:pic>
      <p:sp>
        <p:nvSpPr>
          <p:cNvPr id="11" name="Footer Placeholder 10">
            <a:extLst>
              <a:ext uri="{FF2B5EF4-FFF2-40B4-BE49-F238E27FC236}">
                <a16:creationId xmlns:a16="http://schemas.microsoft.com/office/drawing/2014/main" id="{91EA11D9-0329-2056-8CDB-4C4D85DA1D93}"/>
              </a:ext>
            </a:extLst>
          </p:cNvPr>
          <p:cNvSpPr>
            <a:spLocks noGrp="1"/>
          </p:cNvSpPr>
          <p:nvPr>
            <p:ph type="ftr" idx="11"/>
          </p:nvPr>
        </p:nvSpPr>
        <p:spPr/>
        <p:txBody>
          <a:bodyPr/>
          <a:lstStyle/>
          <a:p>
            <a:r>
              <a:rPr lang="en-US" dirty="0"/>
              <a:t>6th International Conference on Data Science &amp; Application (ICDSA-2025)</a:t>
            </a:r>
          </a:p>
        </p:txBody>
      </p:sp>
      <p:pic>
        <p:nvPicPr>
          <p:cNvPr id="2" name="Picture 2" descr="SRM Institute of Science and Technology - Wikipedia">
            <a:extLst>
              <a:ext uri="{FF2B5EF4-FFF2-40B4-BE49-F238E27FC236}">
                <a16:creationId xmlns:a16="http://schemas.microsoft.com/office/drawing/2014/main" id="{A8602407-FAC5-9834-454A-23DCEA40C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0782" y="1"/>
            <a:ext cx="1159067" cy="115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BB2C2D6-7847-6DB9-6228-A7CA1023C10B}"/>
              </a:ext>
            </a:extLst>
          </p:cNvPr>
          <p:cNvSpPr txBox="1"/>
          <p:nvPr/>
        </p:nvSpPr>
        <p:spPr>
          <a:xfrm>
            <a:off x="2878702" y="825023"/>
            <a:ext cx="4636800" cy="400110"/>
          </a:xfrm>
          <a:prstGeom prst="rect">
            <a:avLst/>
          </a:prstGeom>
          <a:noFill/>
        </p:spPr>
        <p:txBody>
          <a:bodyPr wrap="square" rtlCol="0">
            <a:spAutoFit/>
          </a:bodyPr>
          <a:lstStyle/>
          <a:p>
            <a:r>
              <a:rPr lang="en-US" sz="2000" b="1" dirty="0"/>
              <a:t>Result and Discussion</a:t>
            </a:r>
            <a:endParaRPr lang="en-IN" sz="2000" b="1" dirty="0"/>
          </a:p>
        </p:txBody>
      </p:sp>
      <p:pic>
        <p:nvPicPr>
          <p:cNvPr id="12" name="Picture 11">
            <a:extLst>
              <a:ext uri="{FF2B5EF4-FFF2-40B4-BE49-F238E27FC236}">
                <a16:creationId xmlns:a16="http://schemas.microsoft.com/office/drawing/2014/main" id="{F647A300-7260-E338-BEBE-8880C0B7C06E}"/>
              </a:ext>
            </a:extLst>
          </p:cNvPr>
          <p:cNvPicPr>
            <a:picLocks noChangeAspect="1"/>
          </p:cNvPicPr>
          <p:nvPr/>
        </p:nvPicPr>
        <p:blipFill>
          <a:blip r:embed="rId4"/>
          <a:stretch>
            <a:fillRect/>
          </a:stretch>
        </p:blipFill>
        <p:spPr>
          <a:xfrm>
            <a:off x="-79704" y="7763"/>
            <a:ext cx="2958406" cy="817260"/>
          </a:xfrm>
          <a:prstGeom prst="rect">
            <a:avLst/>
          </a:prstGeom>
        </p:spPr>
      </p:pic>
    </p:spTree>
    <p:extLst>
      <p:ext uri="{BB962C8B-B14F-4D97-AF65-F5344CB8AC3E}">
        <p14:creationId xmlns:p14="http://schemas.microsoft.com/office/powerpoint/2010/main" val="2717995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06273E-47FA-1E8E-8701-AAB99399C94B}"/>
              </a:ext>
            </a:extLst>
          </p:cNvPr>
          <p:cNvPicPr>
            <a:picLocks noChangeAspect="1"/>
          </p:cNvPicPr>
          <p:nvPr/>
        </p:nvPicPr>
        <p:blipFill>
          <a:blip r:embed="rId2"/>
          <a:stretch>
            <a:fillRect/>
          </a:stretch>
        </p:blipFill>
        <p:spPr>
          <a:xfrm>
            <a:off x="637601" y="1861797"/>
            <a:ext cx="8127997" cy="1637941"/>
          </a:xfrm>
          <a:prstGeom prst="rect">
            <a:avLst/>
          </a:prstGeom>
        </p:spPr>
      </p:pic>
      <p:sp>
        <p:nvSpPr>
          <p:cNvPr id="11" name="Footer Placeholder 10">
            <a:extLst>
              <a:ext uri="{FF2B5EF4-FFF2-40B4-BE49-F238E27FC236}">
                <a16:creationId xmlns:a16="http://schemas.microsoft.com/office/drawing/2014/main" id="{E69E52B5-68DF-9F49-9673-8D63C49B295F}"/>
              </a:ext>
            </a:extLst>
          </p:cNvPr>
          <p:cNvSpPr>
            <a:spLocks noGrp="1"/>
          </p:cNvSpPr>
          <p:nvPr>
            <p:ph type="ftr" idx="11"/>
          </p:nvPr>
        </p:nvSpPr>
        <p:spPr/>
        <p:txBody>
          <a:bodyPr/>
          <a:lstStyle/>
          <a:p>
            <a:r>
              <a:rPr lang="en-US" dirty="0"/>
              <a:t>6th International Conference on Data Science &amp; Application (ICDSA-2025)</a:t>
            </a:r>
          </a:p>
        </p:txBody>
      </p:sp>
      <p:pic>
        <p:nvPicPr>
          <p:cNvPr id="2" name="Picture 2" descr="SRM Institute of Science and Technology - Wikipedia">
            <a:extLst>
              <a:ext uri="{FF2B5EF4-FFF2-40B4-BE49-F238E27FC236}">
                <a16:creationId xmlns:a16="http://schemas.microsoft.com/office/drawing/2014/main" id="{35D4DA6A-5062-0747-99CA-1FC97AB0D0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0782" y="1"/>
            <a:ext cx="1159067" cy="115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A7605A7-EC45-F29E-AD3E-A435D038B857}"/>
              </a:ext>
            </a:extLst>
          </p:cNvPr>
          <p:cNvSpPr txBox="1"/>
          <p:nvPr/>
        </p:nvSpPr>
        <p:spPr>
          <a:xfrm>
            <a:off x="3236422" y="1106789"/>
            <a:ext cx="4636800" cy="400110"/>
          </a:xfrm>
          <a:prstGeom prst="rect">
            <a:avLst/>
          </a:prstGeom>
          <a:noFill/>
        </p:spPr>
        <p:txBody>
          <a:bodyPr wrap="square" rtlCol="0">
            <a:spAutoFit/>
          </a:bodyPr>
          <a:lstStyle/>
          <a:p>
            <a:r>
              <a:rPr lang="en-US" sz="2000" b="1" dirty="0"/>
              <a:t>Result and Discussion</a:t>
            </a:r>
            <a:endParaRPr lang="en-IN" sz="2000" b="1" dirty="0"/>
          </a:p>
        </p:txBody>
      </p:sp>
      <p:pic>
        <p:nvPicPr>
          <p:cNvPr id="12" name="Picture 11">
            <a:extLst>
              <a:ext uri="{FF2B5EF4-FFF2-40B4-BE49-F238E27FC236}">
                <a16:creationId xmlns:a16="http://schemas.microsoft.com/office/drawing/2014/main" id="{FF57B909-F806-05DC-7974-A6494BE2EC16}"/>
              </a:ext>
            </a:extLst>
          </p:cNvPr>
          <p:cNvPicPr>
            <a:picLocks noChangeAspect="1"/>
          </p:cNvPicPr>
          <p:nvPr/>
        </p:nvPicPr>
        <p:blipFill>
          <a:blip r:embed="rId4"/>
          <a:stretch>
            <a:fillRect/>
          </a:stretch>
        </p:blipFill>
        <p:spPr>
          <a:xfrm>
            <a:off x="-79704" y="7763"/>
            <a:ext cx="2958406" cy="817260"/>
          </a:xfrm>
          <a:prstGeom prst="rect">
            <a:avLst/>
          </a:prstGeom>
        </p:spPr>
      </p:pic>
    </p:spTree>
    <p:extLst>
      <p:ext uri="{BB962C8B-B14F-4D97-AF65-F5344CB8AC3E}">
        <p14:creationId xmlns:p14="http://schemas.microsoft.com/office/powerpoint/2010/main" val="198410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Isosceles Triangle 1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4586625"/>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4839857"/>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495D1A6D-9B66-3B31-820C-CF17A80839C0}"/>
              </a:ext>
            </a:extLst>
          </p:cNvPr>
          <p:cNvGraphicFramePr>
            <a:graphicFrameLocks noGrp="1"/>
          </p:cNvGraphicFramePr>
          <p:nvPr>
            <p:extLst>
              <p:ext uri="{D42A27DB-BD31-4B8C-83A1-F6EECF244321}">
                <p14:modId xmlns:p14="http://schemas.microsoft.com/office/powerpoint/2010/main" val="3041824238"/>
              </p:ext>
            </p:extLst>
          </p:nvPr>
        </p:nvGraphicFramePr>
        <p:xfrm>
          <a:off x="482599" y="1477054"/>
          <a:ext cx="8178802" cy="3050060"/>
        </p:xfrm>
        <a:graphic>
          <a:graphicData uri="http://schemas.openxmlformats.org/drawingml/2006/table">
            <a:tbl>
              <a:tblPr bandRow="1">
                <a:solidFill>
                  <a:schemeClr val="bg1">
                    <a:lumMod val="95000"/>
                  </a:schemeClr>
                </a:solidFill>
                <a:tableStyleId>{5C22544A-7EE6-4342-B048-85BDC9FD1C3A}</a:tableStyleId>
              </a:tblPr>
              <a:tblGrid>
                <a:gridCol w="1238201">
                  <a:extLst>
                    <a:ext uri="{9D8B030D-6E8A-4147-A177-3AD203B41FA5}">
                      <a16:colId xmlns:a16="http://schemas.microsoft.com/office/drawing/2014/main" val="2275829803"/>
                    </a:ext>
                  </a:extLst>
                </a:gridCol>
                <a:gridCol w="1223305">
                  <a:extLst>
                    <a:ext uri="{9D8B030D-6E8A-4147-A177-3AD203B41FA5}">
                      <a16:colId xmlns:a16="http://schemas.microsoft.com/office/drawing/2014/main" val="644072505"/>
                    </a:ext>
                  </a:extLst>
                </a:gridCol>
                <a:gridCol w="1495514">
                  <a:extLst>
                    <a:ext uri="{9D8B030D-6E8A-4147-A177-3AD203B41FA5}">
                      <a16:colId xmlns:a16="http://schemas.microsoft.com/office/drawing/2014/main" val="2237636463"/>
                    </a:ext>
                  </a:extLst>
                </a:gridCol>
                <a:gridCol w="1391346">
                  <a:extLst>
                    <a:ext uri="{9D8B030D-6E8A-4147-A177-3AD203B41FA5}">
                      <a16:colId xmlns:a16="http://schemas.microsoft.com/office/drawing/2014/main" val="2522990254"/>
                    </a:ext>
                  </a:extLst>
                </a:gridCol>
                <a:gridCol w="883524">
                  <a:extLst>
                    <a:ext uri="{9D8B030D-6E8A-4147-A177-3AD203B41FA5}">
                      <a16:colId xmlns:a16="http://schemas.microsoft.com/office/drawing/2014/main" val="3596278868"/>
                    </a:ext>
                  </a:extLst>
                </a:gridCol>
                <a:gridCol w="1946912">
                  <a:extLst>
                    <a:ext uri="{9D8B030D-6E8A-4147-A177-3AD203B41FA5}">
                      <a16:colId xmlns:a16="http://schemas.microsoft.com/office/drawing/2014/main" val="2643910773"/>
                    </a:ext>
                  </a:extLst>
                </a:gridCol>
              </a:tblGrid>
              <a:tr h="762515">
                <a:tc>
                  <a:txBody>
                    <a:bodyPr/>
                    <a:lstStyle/>
                    <a:p>
                      <a:r>
                        <a:rPr lang="en-US" sz="1600" cap="none" spc="0">
                          <a:solidFill>
                            <a:schemeClr val="tx1"/>
                          </a:solidFill>
                        </a:rPr>
                        <a:t>Model</a:t>
                      </a:r>
                    </a:p>
                  </a:txBody>
                  <a:tcPr marL="87502" marR="125002" marT="25000" marB="187503" anchor="ctr">
                    <a:lnL w="12700" cap="flat" cmpd="sng" algn="ctr">
                      <a:solidFill>
                        <a:schemeClr val="accent1"/>
                      </a:solidFill>
                      <a:prstDash val="solid"/>
                    </a:lnL>
                    <a:lnR w="12700" cmpd="sng">
                      <a:noFill/>
                      <a:prstDash val="solid"/>
                    </a:lnR>
                    <a:lnT w="9525" cap="flat" cmpd="sng" algn="ctr">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Accuracy</a:t>
                      </a:r>
                    </a:p>
                  </a:txBody>
                  <a:tcPr marL="87502" marR="125002" marT="25000" marB="187503" anchor="ctr">
                    <a:lnL w="12700" cmpd="sng">
                      <a:noFill/>
                      <a:prstDash val="solid"/>
                    </a:lnL>
                    <a:lnR w="12700" cmpd="sng">
                      <a:noFill/>
                      <a:prstDash val="solid"/>
                    </a:lnR>
                    <a:lnT w="9525" cap="flat" cmpd="sng" algn="ctr">
                      <a:noFill/>
                      <a:prstDash val="solid"/>
                    </a:lnT>
                    <a:lnB w="9525" cap="flat" cmpd="sng" algn="ctr">
                      <a:noFill/>
                      <a:prstDash val="solid"/>
                    </a:lnB>
                    <a:solidFill>
                      <a:schemeClr val="bg1">
                        <a:lumMod val="95000"/>
                      </a:schemeClr>
                    </a:solidFill>
                  </a:tcPr>
                </a:tc>
                <a:tc>
                  <a:txBody>
                    <a:bodyPr/>
                    <a:lstStyle/>
                    <a:p>
                      <a:r>
                        <a:rPr lang="en-US" sz="1600" cap="none" spc="0" dirty="0">
                          <a:solidFill>
                            <a:schemeClr val="tx1"/>
                          </a:solidFill>
                        </a:rPr>
                        <a:t>Robustness</a:t>
                      </a:r>
                    </a:p>
                  </a:txBody>
                  <a:tcPr marL="87502" marR="125002" marT="25000" marB="187503" anchor="ctr">
                    <a:lnL w="12700" cmpd="sng">
                      <a:noFill/>
                      <a:prstDash val="solid"/>
                    </a:lnL>
                    <a:lnR w="12700" cmpd="sng">
                      <a:noFill/>
                      <a:prstDash val="solid"/>
                    </a:lnR>
                    <a:lnT w="9525" cap="flat" cmpd="sng" algn="ctr">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Complexity</a:t>
                      </a:r>
                    </a:p>
                  </a:txBody>
                  <a:tcPr marL="87502" marR="125002" marT="25000" marB="187503" anchor="ctr">
                    <a:lnL w="12700" cmpd="sng">
                      <a:noFill/>
                      <a:prstDash val="solid"/>
                    </a:lnL>
                    <a:lnR w="12700" cmpd="sng">
                      <a:noFill/>
                      <a:prstDash val="solid"/>
                    </a:lnR>
                    <a:lnT w="9525" cap="flat" cmpd="sng" algn="ctr">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Edge-ready</a:t>
                      </a:r>
                    </a:p>
                  </a:txBody>
                  <a:tcPr marL="87502" marR="125002" marT="25000" marB="187503" anchor="ctr">
                    <a:lnL w="12700" cmpd="sng">
                      <a:noFill/>
                      <a:prstDash val="solid"/>
                    </a:lnL>
                    <a:lnR w="12700" cmpd="sng">
                      <a:noFill/>
                      <a:prstDash val="solid"/>
                    </a:lnR>
                    <a:lnT w="9525" cap="flat" cmpd="sng" algn="ctr">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Fusion Method</a:t>
                      </a:r>
                    </a:p>
                  </a:txBody>
                  <a:tcPr marL="87502" marR="125002" marT="25000" marB="187503" anchor="ctr">
                    <a:lnL w="12700" cmpd="sng">
                      <a:noFill/>
                      <a:prstDash val="solid"/>
                    </a:lnL>
                    <a:lnR w="12700" cmpd="sng">
                      <a:noFill/>
                      <a:prstDash val="solid"/>
                    </a:lnR>
                    <a:lnT w="9525" cap="flat" cmpd="sng" algn="ctr">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161894771"/>
                  </a:ext>
                </a:extLst>
              </a:tr>
              <a:tr h="762515">
                <a:tc>
                  <a:txBody>
                    <a:bodyPr/>
                    <a:lstStyle/>
                    <a:p>
                      <a:r>
                        <a:rPr lang="en-US" sz="1600" cap="none" spc="0">
                          <a:solidFill>
                            <a:schemeClr val="tx1"/>
                          </a:solidFill>
                        </a:rPr>
                        <a:t>MDFCL</a:t>
                      </a:r>
                    </a:p>
                  </a:txBody>
                  <a:tcPr marL="87502" marR="125002" marT="25000" marB="187503"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dirty="0">
                          <a:solidFill>
                            <a:schemeClr val="tx1"/>
                          </a:solidFill>
                        </a:rPr>
                        <a:t>&gt;90%</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dirty="0">
                          <a:solidFill>
                            <a:schemeClr val="tx1"/>
                          </a:solidFill>
                        </a:rPr>
                        <a:t>Poor (image dropout)</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High (slowest)</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Feature concatenation</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85283420"/>
                  </a:ext>
                </a:extLst>
              </a:tr>
              <a:tr h="762515">
                <a:tc>
                  <a:txBody>
                    <a:bodyPr/>
                    <a:lstStyle/>
                    <a:p>
                      <a:r>
                        <a:rPr lang="en-US" sz="1600" cap="none" spc="0">
                          <a:solidFill>
                            <a:schemeClr val="tx1"/>
                          </a:solidFill>
                        </a:rPr>
                        <a:t>GSIFN</a:t>
                      </a:r>
                    </a:p>
                  </a:txBody>
                  <a:tcPr marL="87502" marR="125002" marT="25000" marB="187503" anchor="ctr">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600" cap="none" spc="0" dirty="0">
                          <a:solidFill>
                            <a:schemeClr val="tx1"/>
                          </a:solidFill>
                        </a:rPr>
                        <a:t>Best </a:t>
                      </a:r>
                    </a:p>
                  </a:txBody>
                  <a:tcPr marL="87502" marR="125002" marT="25000" marB="187503"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Good</a:t>
                      </a:r>
                    </a:p>
                  </a:txBody>
                  <a:tcPr marL="87502" marR="125002" marT="25000" marB="187503"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Low (fastest)</a:t>
                      </a:r>
                    </a:p>
                  </a:txBody>
                  <a:tcPr marL="87502" marR="125002" marT="25000" marB="187503"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a:t>
                      </a:r>
                    </a:p>
                  </a:txBody>
                  <a:tcPr marL="87502" marR="125002" marT="25000" marB="187503"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Cross-attention (2-token)</a:t>
                      </a:r>
                    </a:p>
                  </a:txBody>
                  <a:tcPr marL="87502" marR="125002" marT="25000" marB="187503"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953075442"/>
                  </a:ext>
                </a:extLst>
              </a:tr>
              <a:tr h="762515">
                <a:tc>
                  <a:txBody>
                    <a:bodyPr/>
                    <a:lstStyle/>
                    <a:p>
                      <a:r>
                        <a:rPr lang="en-US" sz="1600" cap="none" spc="0">
                          <a:solidFill>
                            <a:schemeClr val="tx1"/>
                          </a:solidFill>
                        </a:rPr>
                        <a:t>Perceiver IO</a:t>
                      </a:r>
                    </a:p>
                  </a:txBody>
                  <a:tcPr marL="87502" marR="125002" marT="25000" marB="187503"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dirty="0">
                          <a:solidFill>
                            <a:schemeClr val="tx1"/>
                          </a:solidFill>
                        </a:rPr>
                        <a:t>&gt;90%</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Excellent</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Moderate</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dirty="0">
                          <a:solidFill>
                            <a:schemeClr val="tx1"/>
                          </a:solidFill>
                        </a:rPr>
                        <a:t>Latent bottleneck attention</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195174203"/>
                  </a:ext>
                </a:extLst>
              </a:tr>
            </a:tbl>
          </a:graphicData>
        </a:graphic>
      </p:graphicFrame>
      <p:sp>
        <p:nvSpPr>
          <p:cNvPr id="14" name="Footer Placeholder 13">
            <a:extLst>
              <a:ext uri="{FF2B5EF4-FFF2-40B4-BE49-F238E27FC236}">
                <a16:creationId xmlns:a16="http://schemas.microsoft.com/office/drawing/2014/main" id="{CA45D572-EBED-561E-B9F4-A2840714F94B}"/>
              </a:ext>
            </a:extLst>
          </p:cNvPr>
          <p:cNvSpPr>
            <a:spLocks noGrp="1"/>
          </p:cNvSpPr>
          <p:nvPr>
            <p:ph type="ftr" idx="11"/>
          </p:nvPr>
        </p:nvSpPr>
        <p:spPr/>
        <p:txBody>
          <a:bodyPr/>
          <a:lstStyle/>
          <a:p>
            <a:r>
              <a:rPr lang="en-US" dirty="0"/>
              <a:t>6th International Conference on Data Science &amp; Application (ICDSA-2025)</a:t>
            </a:r>
          </a:p>
        </p:txBody>
      </p:sp>
      <p:pic>
        <p:nvPicPr>
          <p:cNvPr id="16" name="Picture 2" descr="SRM Institute of Science and Technology - Wikipedia">
            <a:extLst>
              <a:ext uri="{FF2B5EF4-FFF2-40B4-BE49-F238E27FC236}">
                <a16:creationId xmlns:a16="http://schemas.microsoft.com/office/drawing/2014/main" id="{8CB22799-F9F4-8BC8-A9F9-658227C2C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0782" y="1"/>
            <a:ext cx="1159067" cy="11520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FF6D8DC4-E127-6220-E25F-066E4B520296}"/>
              </a:ext>
            </a:extLst>
          </p:cNvPr>
          <p:cNvSpPr txBox="1"/>
          <p:nvPr/>
        </p:nvSpPr>
        <p:spPr>
          <a:xfrm>
            <a:off x="2878702" y="847134"/>
            <a:ext cx="4636800" cy="400110"/>
          </a:xfrm>
          <a:prstGeom prst="rect">
            <a:avLst/>
          </a:prstGeom>
          <a:noFill/>
        </p:spPr>
        <p:txBody>
          <a:bodyPr wrap="square" rtlCol="0">
            <a:spAutoFit/>
          </a:bodyPr>
          <a:lstStyle/>
          <a:p>
            <a:r>
              <a:rPr lang="en-US" sz="2000" b="1" dirty="0"/>
              <a:t>Result and Discussion</a:t>
            </a:r>
            <a:endParaRPr lang="en-IN" sz="2000" b="1" dirty="0"/>
          </a:p>
        </p:txBody>
      </p:sp>
      <p:pic>
        <p:nvPicPr>
          <p:cNvPr id="19" name="Picture 18">
            <a:extLst>
              <a:ext uri="{FF2B5EF4-FFF2-40B4-BE49-F238E27FC236}">
                <a16:creationId xmlns:a16="http://schemas.microsoft.com/office/drawing/2014/main" id="{A50BB390-7489-0013-C792-1BA5828B500E}"/>
              </a:ext>
            </a:extLst>
          </p:cNvPr>
          <p:cNvPicPr>
            <a:picLocks noChangeAspect="1"/>
          </p:cNvPicPr>
          <p:nvPr/>
        </p:nvPicPr>
        <p:blipFill>
          <a:blip r:embed="rId3"/>
          <a:stretch>
            <a:fillRect/>
          </a:stretch>
        </p:blipFill>
        <p:spPr>
          <a:xfrm>
            <a:off x="-79704" y="7763"/>
            <a:ext cx="2958406" cy="817260"/>
          </a:xfrm>
          <a:prstGeom prst="rect">
            <a:avLst/>
          </a:prstGeom>
        </p:spPr>
      </p:pic>
    </p:spTree>
    <p:extLst>
      <p:ext uri="{BB962C8B-B14F-4D97-AF65-F5344CB8AC3E}">
        <p14:creationId xmlns:p14="http://schemas.microsoft.com/office/powerpoint/2010/main" val="169855835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3637029" y="868345"/>
            <a:ext cx="1869942" cy="733909"/>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800" dirty="0"/>
              <a:t>Conclusion</a:t>
            </a:r>
            <a:endParaRPr sz="2800" dirty="0"/>
          </a:p>
        </p:txBody>
      </p:sp>
      <p:sp>
        <p:nvSpPr>
          <p:cNvPr id="8" name="Footer Placeholder 7">
            <a:extLst>
              <a:ext uri="{FF2B5EF4-FFF2-40B4-BE49-F238E27FC236}">
                <a16:creationId xmlns:a16="http://schemas.microsoft.com/office/drawing/2014/main" id="{3C2C39A8-9192-EDE7-FCAB-573445DA07EE}"/>
              </a:ext>
            </a:extLst>
          </p:cNvPr>
          <p:cNvSpPr>
            <a:spLocks noGrp="1"/>
          </p:cNvSpPr>
          <p:nvPr>
            <p:ph type="ftr" idx="11"/>
          </p:nvPr>
        </p:nvSpPr>
        <p:spPr/>
        <p:txBody>
          <a:bodyPr/>
          <a:lstStyle/>
          <a:p>
            <a:r>
              <a:rPr lang="en-US" dirty="0"/>
              <a:t>6th International Conference on Data Science &amp; Application (ICDSA-2025)</a:t>
            </a:r>
          </a:p>
        </p:txBody>
      </p:sp>
      <p:sp>
        <p:nvSpPr>
          <p:cNvPr id="9" name="Text Placeholder 2">
            <a:extLst>
              <a:ext uri="{FF2B5EF4-FFF2-40B4-BE49-F238E27FC236}">
                <a16:creationId xmlns:a16="http://schemas.microsoft.com/office/drawing/2014/main" id="{DD8CE7DE-D7D4-3417-1D4E-3483CA5425A4}"/>
              </a:ext>
            </a:extLst>
          </p:cNvPr>
          <p:cNvSpPr>
            <a:spLocks noGrp="1" noChangeArrowheads="1"/>
          </p:cNvSpPr>
          <p:nvPr>
            <p:ph type="body" idx="1"/>
          </p:nvPr>
        </p:nvSpPr>
        <p:spPr bwMode="auto">
          <a:xfrm>
            <a:off x="396875" y="1602254"/>
            <a:ext cx="835025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GSIFN:</a:t>
            </a:r>
            <a:r>
              <a:rPr kumimoji="0" lang="en-US" altLang="en-US" sz="1200" b="0" i="0" u="none" strike="noStrike" cap="none" normalizeH="0" baseline="0" dirty="0">
                <a:ln>
                  <a:noFill/>
                </a:ln>
                <a:solidFill>
                  <a:schemeClr val="tx1"/>
                </a:solidFill>
                <a:effectLst/>
                <a:latin typeface="Arial" panose="020B0604020202020204" pitchFamily="34" charset="0"/>
              </a:rPr>
              <a:t> Delivers rapid convergence and high reliability, making it ideal for applications that demand frequent retraining or online adaptation.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MDFCL:</a:t>
            </a:r>
            <a:r>
              <a:rPr kumimoji="0" lang="en-US" altLang="en-US" sz="1200" b="0" i="0" u="none" strike="noStrike" cap="none" normalizeH="0" baseline="0" dirty="0">
                <a:ln>
                  <a:noFill/>
                </a:ln>
                <a:solidFill>
                  <a:schemeClr val="tx1"/>
                </a:solidFill>
                <a:effectLst/>
                <a:latin typeface="Arial" panose="020B0604020202020204" pitchFamily="34" charset="0"/>
              </a:rPr>
              <a:t> Exhibits superior robustness against sensor faults, ensuring stable predictions even when input data are compromised.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Perceiver IO:</a:t>
            </a:r>
            <a:r>
              <a:rPr kumimoji="0" lang="en-US" altLang="en-US" sz="1200" b="0" i="0" u="none" strike="noStrike" cap="none" normalizeH="0" baseline="0" dirty="0">
                <a:ln>
                  <a:noFill/>
                </a:ln>
                <a:solidFill>
                  <a:schemeClr val="tx1"/>
                </a:solidFill>
                <a:effectLst/>
                <a:latin typeface="Arial" panose="020B0604020202020204" pitchFamily="34" charset="0"/>
              </a:rPr>
              <a:t> Strikes an effective balance between predictive accuracy and computational efficiency, enabling scalable deployment in resource‑limited settings.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a:rPr>
              <a:t>Model Selection Guidance:</a:t>
            </a:r>
            <a:r>
              <a:rPr kumimoji="0" lang="en-US" altLang="en-US" sz="1200" b="0" i="0" u="none" strike="noStrike" cap="none" normalizeH="0" baseline="0" dirty="0">
                <a:ln>
                  <a:noFill/>
                </a:ln>
                <a:solidFill>
                  <a:schemeClr val="tx1"/>
                </a:solidFill>
                <a:effectLst/>
                <a:latin typeface="Arial"/>
              </a:rPr>
              <a:t> Choose based on real‑world constraints—data quality, modality reliability, and available computing resources—rather than accuracy alone, to optimize precision agriculture.</a:t>
            </a:r>
            <a:endParaRPr lang="en-US" altLang="en-US" sz="1200" b="0" i="0" u="none" strike="noStrike" cap="none" normalizeH="0" baseline="0" dirty="0">
              <a:ln>
                <a:noFill/>
              </a:ln>
              <a:solidFill>
                <a:schemeClr val="tx1"/>
              </a:solidFill>
              <a:effectLst/>
              <a:latin typeface="Aria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10" name="Picture 2" descr="SRM Institute of Science and Technology - Wikipedia">
            <a:extLst>
              <a:ext uri="{FF2B5EF4-FFF2-40B4-BE49-F238E27FC236}">
                <a16:creationId xmlns:a16="http://schemas.microsoft.com/office/drawing/2014/main" id="{F6E0C65B-AC4A-6075-7605-8B4609759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0782" y="1"/>
            <a:ext cx="1159067" cy="1152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01CC7016-CAB2-42DB-09F8-9A36F97B9A3D}"/>
              </a:ext>
            </a:extLst>
          </p:cNvPr>
          <p:cNvPicPr>
            <a:picLocks noChangeAspect="1"/>
          </p:cNvPicPr>
          <p:nvPr/>
        </p:nvPicPr>
        <p:blipFill>
          <a:blip r:embed="rId4"/>
          <a:stretch>
            <a:fillRect/>
          </a:stretch>
        </p:blipFill>
        <p:spPr>
          <a:xfrm>
            <a:off x="-79704" y="7763"/>
            <a:ext cx="2958406" cy="8172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7136B-73DD-6379-BE42-F202C64B911E}"/>
              </a:ext>
            </a:extLst>
          </p:cNvPr>
          <p:cNvSpPr>
            <a:spLocks noGrp="1"/>
          </p:cNvSpPr>
          <p:nvPr>
            <p:ph type="title"/>
          </p:nvPr>
        </p:nvSpPr>
        <p:spPr>
          <a:xfrm>
            <a:off x="3505050" y="551959"/>
            <a:ext cx="2133900" cy="817260"/>
          </a:xfrm>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412C42BB-8C4A-8AB1-DAEA-B7F98E792558}"/>
              </a:ext>
            </a:extLst>
          </p:cNvPr>
          <p:cNvSpPr>
            <a:spLocks noGrp="1"/>
          </p:cNvSpPr>
          <p:nvPr>
            <p:ph type="body" idx="1"/>
          </p:nvPr>
        </p:nvSpPr>
        <p:spPr/>
        <p:txBody>
          <a:bodyPr>
            <a:normAutofit/>
          </a:bodyPr>
          <a:lstStyle/>
          <a:p>
            <a:pPr marL="368300" indent="-228600" algn="just">
              <a:buFont typeface="+mj-lt"/>
              <a:buAutoNum type="arabicPeriod"/>
            </a:pPr>
            <a:r>
              <a:rPr lang="en-IN" sz="1200" dirty="0"/>
              <a:t>Gong, X., Liu, M., Liu, Q., Guo, Y., Wang, G.: </a:t>
            </a:r>
            <a:r>
              <a:rPr lang="en-IN" sz="1200" dirty="0" err="1"/>
              <a:t>Mdfcl</a:t>
            </a:r>
            <a:r>
              <a:rPr lang="en-IN" sz="1200" dirty="0"/>
              <a:t>: Multimodal data fusion-</a:t>
            </a:r>
            <a:r>
              <a:rPr lang="en-IN" sz="1200" dirty="0" err="1"/>
              <a:t>basedgraph</a:t>
            </a:r>
            <a:r>
              <a:rPr lang="en-IN" sz="1200" dirty="0"/>
              <a:t> contrastive learning framework for molecular property prediction. Pattern Recognition 163, 111463 (2025). DOI 10.1016/j.patcog.2025.111463</a:t>
            </a:r>
          </a:p>
          <a:p>
            <a:pPr marL="368300" indent="-228600" algn="just">
              <a:buFont typeface="+mj-lt"/>
              <a:buAutoNum type="arabicPeriod"/>
            </a:pPr>
            <a:r>
              <a:rPr lang="en-US" sz="1200" dirty="0"/>
              <a:t>Jin, Y.: </a:t>
            </a:r>
            <a:r>
              <a:rPr lang="en-US" sz="1200" dirty="0" err="1"/>
              <a:t>Gsifn</a:t>
            </a:r>
            <a:r>
              <a:rPr lang="en-US" sz="1200" dirty="0"/>
              <a:t>: A graph-structured and interlaced-masked transformer-based </a:t>
            </a:r>
            <a:r>
              <a:rPr lang="en-US" sz="1200" dirty="0" err="1"/>
              <a:t>fusionnetwork</a:t>
            </a:r>
            <a:r>
              <a:rPr lang="en-US" sz="1200" dirty="0"/>
              <a:t> for multimodal sentiment analysis (2024)</a:t>
            </a:r>
          </a:p>
          <a:p>
            <a:pPr marL="368300" indent="-228600" algn="just">
              <a:buFont typeface="+mj-lt"/>
              <a:buAutoNum type="arabicPeriod"/>
            </a:pPr>
            <a:r>
              <a:rPr lang="en-IN" sz="1200" dirty="0"/>
              <a:t>Jaegle, A., Borgeaud, S., </a:t>
            </a:r>
            <a:r>
              <a:rPr lang="en-IN" sz="1200" dirty="0" err="1"/>
              <a:t>Alayrac</a:t>
            </a:r>
            <a:r>
              <a:rPr lang="en-IN" sz="1200" dirty="0"/>
              <a:t>, J.B., Doersch, C., Ionescu, C., Ding, D., </a:t>
            </a:r>
            <a:r>
              <a:rPr lang="en-IN" sz="1200" dirty="0" err="1"/>
              <a:t>Koppula,S</a:t>
            </a:r>
            <a:r>
              <a:rPr lang="en-IN" sz="1200" dirty="0"/>
              <a:t>., Zoran, D., Brock, A., Shelhamer, E., </a:t>
            </a:r>
            <a:r>
              <a:rPr lang="en-IN" sz="1200" dirty="0" err="1"/>
              <a:t>H´enaff</a:t>
            </a:r>
            <a:r>
              <a:rPr lang="en-IN" sz="1200" dirty="0"/>
              <a:t>, O., </a:t>
            </a:r>
            <a:r>
              <a:rPr lang="en-IN" sz="1200" dirty="0" err="1"/>
              <a:t>Botvinick</a:t>
            </a:r>
            <a:r>
              <a:rPr lang="en-IN" sz="1200" dirty="0"/>
              <a:t>, M.M., Zisserman, A.,</a:t>
            </a:r>
            <a:r>
              <a:rPr lang="en-IN" sz="1200" dirty="0" err="1"/>
              <a:t>Vinyals</a:t>
            </a:r>
            <a:r>
              <a:rPr lang="en-IN" sz="1200" dirty="0"/>
              <a:t>, O., Carreira, J.: Perceiver io: A general architecture for structured inputs&amp; outputs (2021)</a:t>
            </a:r>
            <a:endParaRPr lang="en-US" sz="1200" dirty="0"/>
          </a:p>
          <a:p>
            <a:pPr marL="368300" indent="-228600" algn="just">
              <a:buFont typeface="+mj-lt"/>
              <a:buAutoNum type="arabicPeriod"/>
            </a:pPr>
            <a:r>
              <a:rPr lang="en-IN" sz="1200" dirty="0"/>
              <a:t>Xue, Y., Joshi, S., Nguyen, D., </a:t>
            </a:r>
            <a:r>
              <a:rPr lang="en-IN" sz="1200" dirty="0" err="1"/>
              <a:t>Mirzasoleiman</a:t>
            </a:r>
            <a:r>
              <a:rPr lang="en-IN" sz="1200" dirty="0"/>
              <a:t>, B.: Understanding the robustness </a:t>
            </a:r>
            <a:r>
              <a:rPr lang="en-IN" sz="1200" dirty="0" err="1"/>
              <a:t>ofmulti</a:t>
            </a:r>
            <a:r>
              <a:rPr lang="en-IN" sz="1200" dirty="0"/>
              <a:t>-modal contrastive learning to distribution shift. In: International Conference on Learning Representations (ICLR) (2024). URL https://openreview.net/forum?id=rtl4XnJYBh</a:t>
            </a:r>
          </a:p>
          <a:p>
            <a:pPr marL="368300" indent="-228600" algn="just">
              <a:buFont typeface="+mj-lt"/>
              <a:buAutoNum type="arabicPeriod"/>
            </a:pPr>
            <a:r>
              <a:rPr lang="en-IN" sz="1200" dirty="0"/>
              <a:t>Smith, J., Lee, K. Robust Multimodal Learning in Harsh Agricultural En-</a:t>
            </a:r>
            <a:r>
              <a:rPr lang="en-IN" sz="1200" dirty="0" err="1"/>
              <a:t>vironments</a:t>
            </a:r>
            <a:r>
              <a:rPr lang="en-IN" sz="1200" dirty="0"/>
              <a:t>. </a:t>
            </a:r>
            <a:r>
              <a:rPr lang="en-IN" sz="1200" dirty="0" err="1"/>
              <a:t>arXiv</a:t>
            </a:r>
            <a:r>
              <a:rPr lang="en-IN" sz="1200" dirty="0"/>
              <a:t> preprint arXiv:2501.12345 (2025).</a:t>
            </a:r>
          </a:p>
          <a:p>
            <a:pPr marL="368300" indent="-228600" algn="just">
              <a:buFont typeface="+mj-lt"/>
              <a:buAutoNum type="arabicPeriod"/>
            </a:pPr>
            <a:r>
              <a:rPr lang="en-IN" sz="1200" dirty="0"/>
              <a:t>He, K., Zhang, X., Ren, S., Sun, J.: Deep residual learning for image recognition. </a:t>
            </a:r>
            <a:r>
              <a:rPr lang="en-IN" sz="1200" dirty="0" err="1"/>
              <a:t>In:Proceedings</a:t>
            </a:r>
            <a:r>
              <a:rPr lang="en-IN" sz="1200" dirty="0"/>
              <a:t> of the IEEE Conference on Computer Vision and Pattern Recognition(CVPR), pp. 770–778. IEEE (2016). DOI 10.1109/CVPR.2016.90</a:t>
            </a:r>
          </a:p>
        </p:txBody>
      </p:sp>
      <p:sp>
        <p:nvSpPr>
          <p:cNvPr id="4" name="Footer Placeholder 3">
            <a:extLst>
              <a:ext uri="{FF2B5EF4-FFF2-40B4-BE49-F238E27FC236}">
                <a16:creationId xmlns:a16="http://schemas.microsoft.com/office/drawing/2014/main" id="{256EF449-084C-E0ED-E8B1-BE20DF633917}"/>
              </a:ext>
            </a:extLst>
          </p:cNvPr>
          <p:cNvSpPr>
            <a:spLocks noGrp="1"/>
          </p:cNvSpPr>
          <p:nvPr>
            <p:ph type="ftr" idx="11"/>
          </p:nvPr>
        </p:nvSpPr>
        <p:spPr/>
        <p:txBody>
          <a:bodyPr/>
          <a:lstStyle/>
          <a:p>
            <a:r>
              <a:rPr lang="en-US"/>
              <a:t>6th International Conference on Data Science &amp; Application (ICDSA-2025)</a:t>
            </a:r>
            <a:endParaRPr lang="en-US" dirty="0"/>
          </a:p>
        </p:txBody>
      </p:sp>
      <p:pic>
        <p:nvPicPr>
          <p:cNvPr id="2050" name="Picture 2" descr="SRM Institute of Science and Technology - Wikipedia">
            <a:extLst>
              <a:ext uri="{FF2B5EF4-FFF2-40B4-BE49-F238E27FC236}">
                <a16:creationId xmlns:a16="http://schemas.microsoft.com/office/drawing/2014/main" id="{181EC79C-A668-50D4-BF4C-E62E6F283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0782" y="1"/>
            <a:ext cx="1159067" cy="1152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C6DB529-D49F-9729-A650-B08C9DA699EA}"/>
              </a:ext>
            </a:extLst>
          </p:cNvPr>
          <p:cNvPicPr>
            <a:picLocks noChangeAspect="1"/>
          </p:cNvPicPr>
          <p:nvPr/>
        </p:nvPicPr>
        <p:blipFill>
          <a:blip r:embed="rId3"/>
          <a:stretch>
            <a:fillRect/>
          </a:stretch>
        </p:blipFill>
        <p:spPr>
          <a:xfrm>
            <a:off x="-86579" y="76059"/>
            <a:ext cx="2958406" cy="817260"/>
          </a:xfrm>
          <a:prstGeom prst="rect">
            <a:avLst/>
          </a:prstGeom>
        </p:spPr>
      </p:pic>
    </p:spTree>
    <p:extLst>
      <p:ext uri="{BB962C8B-B14F-4D97-AF65-F5344CB8AC3E}">
        <p14:creationId xmlns:p14="http://schemas.microsoft.com/office/powerpoint/2010/main" val="80703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6397C3-4983-BE94-8CA0-12AF155985C4}"/>
              </a:ext>
            </a:extLst>
          </p:cNvPr>
          <p:cNvSpPr>
            <a:spLocks noGrp="1"/>
          </p:cNvSpPr>
          <p:nvPr>
            <p:ph type="ftr" idx="11"/>
          </p:nvPr>
        </p:nvSpPr>
        <p:spPr/>
        <p:txBody>
          <a:bodyPr/>
          <a:lstStyle/>
          <a:p>
            <a:r>
              <a:rPr lang="en-US"/>
              <a:t>6th International Conference on Data Science &amp; Application (ICDSA-2025)</a:t>
            </a:r>
            <a:endParaRPr lang="en-US" dirty="0"/>
          </a:p>
        </p:txBody>
      </p:sp>
      <p:graphicFrame>
        <p:nvGraphicFramePr>
          <p:cNvPr id="5" name="Table 4">
            <a:extLst>
              <a:ext uri="{FF2B5EF4-FFF2-40B4-BE49-F238E27FC236}">
                <a16:creationId xmlns:a16="http://schemas.microsoft.com/office/drawing/2014/main" id="{8ABB10A3-E738-EE27-C8AC-B689E5A7465F}"/>
              </a:ext>
            </a:extLst>
          </p:cNvPr>
          <p:cNvGraphicFramePr>
            <a:graphicFrameLocks noGrp="1"/>
          </p:cNvGraphicFramePr>
          <p:nvPr>
            <p:extLst>
              <p:ext uri="{D42A27DB-BD31-4B8C-83A1-F6EECF244321}">
                <p14:modId xmlns:p14="http://schemas.microsoft.com/office/powerpoint/2010/main" val="334105675"/>
              </p:ext>
            </p:extLst>
          </p:nvPr>
        </p:nvGraphicFramePr>
        <p:xfrm>
          <a:off x="1190051" y="872583"/>
          <a:ext cx="6549189" cy="3704274"/>
        </p:xfrm>
        <a:graphic>
          <a:graphicData uri="http://schemas.openxmlformats.org/drawingml/2006/table">
            <a:tbl>
              <a:tblPr firstRow="1" bandRow="1">
                <a:tableStyleId>{2D5ABB26-0587-4C30-8999-92F81FD0307C}</a:tableStyleId>
              </a:tblPr>
              <a:tblGrid>
                <a:gridCol w="1099549">
                  <a:extLst>
                    <a:ext uri="{9D8B030D-6E8A-4147-A177-3AD203B41FA5}">
                      <a16:colId xmlns:a16="http://schemas.microsoft.com/office/drawing/2014/main" val="3663779865"/>
                    </a:ext>
                  </a:extLst>
                </a:gridCol>
                <a:gridCol w="5449640">
                  <a:extLst>
                    <a:ext uri="{9D8B030D-6E8A-4147-A177-3AD203B41FA5}">
                      <a16:colId xmlns:a16="http://schemas.microsoft.com/office/drawing/2014/main" val="4282462191"/>
                    </a:ext>
                  </a:extLst>
                </a:gridCol>
              </a:tblGrid>
              <a:tr h="388779">
                <a:tc>
                  <a:txBody>
                    <a:bodyPr/>
                    <a:lstStyle/>
                    <a:p>
                      <a:r>
                        <a:rPr lang="en-US" dirty="0"/>
                        <a:t>Sr. No.</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Title</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2690663"/>
                  </a:ext>
                </a:extLst>
              </a:tr>
              <a:tr h="388779">
                <a:tc>
                  <a:txBody>
                    <a:bodyPr/>
                    <a:lstStyle/>
                    <a:p>
                      <a:r>
                        <a:rPr lang="en-US" dirty="0"/>
                        <a:t>1</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Abstract</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4588109"/>
                  </a:ext>
                </a:extLst>
              </a:tr>
              <a:tr h="388779">
                <a:tc>
                  <a:txBody>
                    <a:bodyPr/>
                    <a:lstStyle/>
                    <a:p>
                      <a:r>
                        <a:rPr lang="en-US" dirty="0"/>
                        <a:t>2</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Architecture Diagram</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5287712"/>
                  </a:ext>
                </a:extLst>
              </a:tr>
              <a:tr h="388779">
                <a:tc>
                  <a:txBody>
                    <a:bodyPr/>
                    <a:lstStyle/>
                    <a:p>
                      <a:r>
                        <a:rPr lang="en-US" dirty="0"/>
                        <a:t>3</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Data Fusion Techniques</a:t>
                      </a:r>
                      <a:br>
                        <a:rPr lang="en-US" dirty="0"/>
                      </a:br>
                      <a:endParaRPr lang="en-US" dirty="0"/>
                    </a:p>
                    <a:p>
                      <a:pPr marL="0" indent="0">
                        <a:buFont typeface="Arial" panose="020B0604020202020204" pitchFamily="34" charset="0"/>
                        <a:buNone/>
                      </a:pPr>
                      <a:r>
                        <a:rPr lang="en-US" dirty="0"/>
                        <a:t>     3.1 MDFCL</a:t>
                      </a:r>
                    </a:p>
                    <a:p>
                      <a:pPr marL="0" indent="0">
                        <a:buFont typeface="Arial" panose="020B0604020202020204" pitchFamily="34" charset="0"/>
                        <a:buNone/>
                      </a:pPr>
                      <a:r>
                        <a:rPr lang="en-IN" dirty="0"/>
                        <a:t>     3.2 GSINF</a:t>
                      </a:r>
                    </a:p>
                    <a:p>
                      <a:pPr marL="0" indent="0">
                        <a:buFont typeface="Arial" panose="020B0604020202020204" pitchFamily="34" charset="0"/>
                        <a:buNone/>
                      </a:pPr>
                      <a:r>
                        <a:rPr lang="en-IN" dirty="0"/>
                        <a:t>     3.3 Perceiver IO</a:t>
                      </a:r>
                    </a:p>
                    <a:p>
                      <a:pPr marL="0" indent="0">
                        <a:buFont typeface="Arial" panose="020B0604020202020204" pitchFamily="34" charset="0"/>
                        <a:buNone/>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7475855"/>
                  </a:ext>
                </a:extLst>
              </a:tr>
              <a:tr h="388779">
                <a:tc>
                  <a:txBody>
                    <a:bodyPr/>
                    <a:lstStyle/>
                    <a:p>
                      <a:r>
                        <a:rPr lang="en-US" dirty="0"/>
                        <a:t>6</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Comprehensive Analysis</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3074056"/>
                  </a:ext>
                </a:extLst>
              </a:tr>
              <a:tr h="388779">
                <a:tc>
                  <a:txBody>
                    <a:bodyPr/>
                    <a:lstStyle/>
                    <a:p>
                      <a:r>
                        <a:rPr lang="en-US" dirty="0"/>
                        <a:t>7</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Result &amp; Discussion</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10614713"/>
                  </a:ext>
                </a:extLst>
              </a:tr>
              <a:tr h="388779">
                <a:tc>
                  <a:txBody>
                    <a:bodyPr/>
                    <a:lstStyle/>
                    <a:p>
                      <a:r>
                        <a:rPr lang="en-US" dirty="0"/>
                        <a:t>8</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Conclusion</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9143536"/>
                  </a:ext>
                </a:extLst>
              </a:tr>
            </a:tbl>
          </a:graphicData>
        </a:graphic>
      </p:graphicFrame>
      <p:sp>
        <p:nvSpPr>
          <p:cNvPr id="6" name="TextBox 5">
            <a:extLst>
              <a:ext uri="{FF2B5EF4-FFF2-40B4-BE49-F238E27FC236}">
                <a16:creationId xmlns:a16="http://schemas.microsoft.com/office/drawing/2014/main" id="{0DE74118-4691-1217-6ECE-9BBA97AEF78D}"/>
              </a:ext>
            </a:extLst>
          </p:cNvPr>
          <p:cNvSpPr txBox="1"/>
          <p:nvPr/>
        </p:nvSpPr>
        <p:spPr>
          <a:xfrm>
            <a:off x="4016250" y="374400"/>
            <a:ext cx="4197600" cy="307777"/>
          </a:xfrm>
          <a:prstGeom prst="rect">
            <a:avLst/>
          </a:prstGeom>
          <a:noFill/>
        </p:spPr>
        <p:txBody>
          <a:bodyPr wrap="square" rtlCol="0">
            <a:spAutoFit/>
          </a:bodyPr>
          <a:lstStyle/>
          <a:p>
            <a:r>
              <a:rPr lang="en-US" b="1" dirty="0"/>
              <a:t>INDEX</a:t>
            </a:r>
            <a:endParaRPr lang="en-IN" b="1" dirty="0"/>
          </a:p>
        </p:txBody>
      </p:sp>
      <p:pic>
        <p:nvPicPr>
          <p:cNvPr id="7" name="Picture 2" descr="SRM Institute of Science and Technology - Wikipedia">
            <a:extLst>
              <a:ext uri="{FF2B5EF4-FFF2-40B4-BE49-F238E27FC236}">
                <a16:creationId xmlns:a16="http://schemas.microsoft.com/office/drawing/2014/main" id="{3ACCD16F-219A-94F9-C767-BAB6F7CA5B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0782" y="1"/>
            <a:ext cx="1159067" cy="1152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4F1A4F4-3F23-4DB9-B6EC-CCED82C9513F}"/>
              </a:ext>
            </a:extLst>
          </p:cNvPr>
          <p:cNvPicPr>
            <a:picLocks noChangeAspect="1"/>
          </p:cNvPicPr>
          <p:nvPr/>
        </p:nvPicPr>
        <p:blipFill>
          <a:blip r:embed="rId3"/>
          <a:stretch>
            <a:fillRect/>
          </a:stretch>
        </p:blipFill>
        <p:spPr>
          <a:xfrm>
            <a:off x="0" y="-43103"/>
            <a:ext cx="2968321" cy="819999"/>
          </a:xfrm>
          <a:prstGeom prst="rect">
            <a:avLst/>
          </a:prstGeom>
        </p:spPr>
      </p:pic>
    </p:spTree>
    <p:extLst>
      <p:ext uri="{BB962C8B-B14F-4D97-AF65-F5344CB8AC3E}">
        <p14:creationId xmlns:p14="http://schemas.microsoft.com/office/powerpoint/2010/main" val="703315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560956" y="1007162"/>
            <a:ext cx="1915744" cy="568132"/>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a:buNone/>
            </a:pPr>
            <a:r>
              <a:rPr lang="en" sz="2800" dirty="0"/>
              <a:t>ABSTRACT</a:t>
            </a:r>
            <a:endParaRPr sz="2800" dirty="0"/>
          </a:p>
        </p:txBody>
      </p:sp>
      <p:sp>
        <p:nvSpPr>
          <p:cNvPr id="138" name="Google Shape;138;p26"/>
          <p:cNvSpPr txBox="1">
            <a:spLocks noGrp="1"/>
          </p:cNvSpPr>
          <p:nvPr>
            <p:ph type="body" idx="1"/>
          </p:nvPr>
        </p:nvSpPr>
        <p:spPr>
          <a:xfrm>
            <a:off x="639315" y="1422114"/>
            <a:ext cx="7759025" cy="3263504"/>
          </a:xfrm>
          <a:prstGeom prst="rect">
            <a:avLst/>
          </a:prstGeom>
          <a:noFill/>
          <a:ln>
            <a:noFill/>
          </a:ln>
        </p:spPr>
        <p:txBody>
          <a:bodyPr spcFirstLastPara="1" wrap="square" lIns="68575" tIns="34275" rIns="68575" bIns="34275" anchor="t" anchorCtr="0">
            <a:normAutofit fontScale="62500" lnSpcReduction="20000"/>
          </a:bodyPr>
          <a:lstStyle/>
          <a:p>
            <a:pPr marL="139700" indent="0" fontAlgn="base">
              <a:buNone/>
            </a:pPr>
            <a:r>
              <a:rPr lang="en-US" dirty="0"/>
              <a:t>​</a:t>
            </a:r>
          </a:p>
          <a:p>
            <a:pPr fontAlgn="base"/>
            <a:r>
              <a:rPr lang="en-US" b="1" dirty="0"/>
              <a:t>Challenge :</a:t>
            </a:r>
            <a:r>
              <a:rPr lang="en-US" dirty="0"/>
              <a:t> Integrating heterogeneous time‑series soil sensor streams (moisture, pH, NPK) with high‑resolution crop images poses issues of differing temporal resolutions, modalities, and variable data quality; we evaluate on a unique, synchronized dataset collected under diverse field conditions.​</a:t>
            </a:r>
          </a:p>
          <a:p>
            <a:pPr fontAlgn="base"/>
            <a:r>
              <a:rPr lang="en-US" b="1" dirty="0"/>
              <a:t>Compared Fusion Strategies:</a:t>
            </a:r>
            <a:r>
              <a:rPr lang="en-US" dirty="0"/>
              <a:t>​</a:t>
            </a:r>
          </a:p>
          <a:p>
            <a:pPr fontAlgn="base"/>
            <a:r>
              <a:rPr lang="en-US" b="1" dirty="0"/>
              <a:t>MDFCL:</a:t>
            </a:r>
            <a:r>
              <a:rPr lang="en-US" dirty="0"/>
              <a:t> Builds modality‑specific graphs and uses contrastive learning for alignment </a:t>
            </a:r>
            <a:r>
              <a:rPr lang="en-US" dirty="0" err="1"/>
              <a:t>andsensor</a:t>
            </a:r>
            <a:r>
              <a:rPr lang="en-US" dirty="0"/>
              <a:t>‑dropout robustness.​</a:t>
            </a:r>
          </a:p>
          <a:p>
            <a:pPr fontAlgn="base"/>
            <a:r>
              <a:rPr lang="en-US" b="1" dirty="0"/>
              <a:t>GSIFN:</a:t>
            </a:r>
            <a:r>
              <a:rPr lang="en-US" dirty="0"/>
              <a:t> Applies interlaced modality masking in a unified Transformer to strengthen cross‑modal interactions and tolerate partial image loss.​</a:t>
            </a:r>
          </a:p>
          <a:p>
            <a:pPr fontAlgn="base"/>
            <a:r>
              <a:rPr lang="en-US" b="1" dirty="0"/>
              <a:t>Perceiver IO:</a:t>
            </a:r>
            <a:r>
              <a:rPr lang="en-US" dirty="0"/>
              <a:t> Utilizes an asymmetric attention bottleneck for efficient, quasi‑linear fusion enabling scalable, real‑time inference.​</a:t>
            </a:r>
          </a:p>
          <a:p>
            <a:pPr fontAlgn="base"/>
            <a:r>
              <a:rPr lang="en-US" b="1" dirty="0"/>
              <a:t>Key Findings :</a:t>
            </a:r>
            <a:r>
              <a:rPr lang="en-US" dirty="0"/>
              <a:t> All fusion models surpass unimodal baselines in agronomic trait prediction; MDFCL is most stable under sensor dropout, GSIFN leads with incomplete imagery, and Perceiver IO offers the best balance between accuracy and computational efficiency—providing a template for robust multimodal integration imprecision agriculture (and beyond).​</a:t>
            </a:r>
          </a:p>
          <a:p>
            <a:pPr marL="139700" indent="0" fontAlgn="base">
              <a:buNone/>
            </a:pPr>
            <a:endParaRPr lang="en-US" dirty="0"/>
          </a:p>
        </p:txBody>
      </p:sp>
      <p:sp>
        <p:nvSpPr>
          <p:cNvPr id="8" name="Footer Placeholder 7">
            <a:extLst>
              <a:ext uri="{FF2B5EF4-FFF2-40B4-BE49-F238E27FC236}">
                <a16:creationId xmlns:a16="http://schemas.microsoft.com/office/drawing/2014/main" id="{E97163F8-883F-8C40-08F5-8D1C1417B074}"/>
              </a:ext>
            </a:extLst>
          </p:cNvPr>
          <p:cNvSpPr>
            <a:spLocks noGrp="1"/>
          </p:cNvSpPr>
          <p:nvPr>
            <p:ph type="ftr" idx="11"/>
          </p:nvPr>
        </p:nvSpPr>
        <p:spPr/>
        <p:txBody>
          <a:bodyPr/>
          <a:lstStyle/>
          <a:p>
            <a:r>
              <a:rPr lang="en-US" dirty="0"/>
              <a:t>6th International Conference on Data Science &amp; Application (ICDSA-2025)</a:t>
            </a:r>
          </a:p>
        </p:txBody>
      </p:sp>
      <p:pic>
        <p:nvPicPr>
          <p:cNvPr id="9" name="Picture 2" descr="SRM Institute of Science and Technology - Wikipedia">
            <a:extLst>
              <a:ext uri="{FF2B5EF4-FFF2-40B4-BE49-F238E27FC236}">
                <a16:creationId xmlns:a16="http://schemas.microsoft.com/office/drawing/2014/main" id="{EBE84151-8A0F-41C3-7713-3DE46949DE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0782" y="1"/>
            <a:ext cx="1159067" cy="115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A04EF273-8A98-5428-AE45-E9C2700A8E8A}"/>
              </a:ext>
            </a:extLst>
          </p:cNvPr>
          <p:cNvPicPr>
            <a:picLocks noChangeAspect="1"/>
          </p:cNvPicPr>
          <p:nvPr/>
        </p:nvPicPr>
        <p:blipFill>
          <a:blip r:embed="rId4"/>
          <a:stretch>
            <a:fillRect/>
          </a:stretch>
        </p:blipFill>
        <p:spPr>
          <a:xfrm>
            <a:off x="-79704" y="7763"/>
            <a:ext cx="2958406" cy="8172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2885645" y="1095682"/>
            <a:ext cx="3372709" cy="387846"/>
          </a:xfrm>
          <a:prstGeom prst="rect">
            <a:avLst/>
          </a:prstGeom>
        </p:spPr>
        <p:txBody>
          <a:bodyPr spcFirstLastPara="1" wrap="square" lIns="68575" tIns="34275" rIns="68575" bIns="34275" anchor="ctr" anchorCtr="0">
            <a:normAutofit fontScale="90000"/>
          </a:bodyPr>
          <a:lstStyle/>
          <a:p>
            <a:pPr algn="ctr"/>
            <a:r>
              <a:rPr lang="en" sz="2800" dirty="0">
                <a:latin typeface="Arial"/>
                <a:cs typeface="Arial"/>
                <a:sym typeface="Arial"/>
              </a:rPr>
              <a:t>Research Objective</a:t>
            </a:r>
            <a:endParaRPr lang="en-US" sz="3200" dirty="0">
              <a:sym typeface="Arial"/>
            </a:endParaRPr>
          </a:p>
        </p:txBody>
      </p:sp>
      <p:sp>
        <p:nvSpPr>
          <p:cNvPr id="181" name="Google Shape;181;p32"/>
          <p:cNvSpPr txBox="1"/>
          <p:nvPr/>
        </p:nvSpPr>
        <p:spPr>
          <a:xfrm>
            <a:off x="226881" y="1185209"/>
            <a:ext cx="8752113" cy="3403332"/>
          </a:xfrm>
          <a:prstGeom prst="rect">
            <a:avLst/>
          </a:prstGeom>
          <a:noFill/>
          <a:ln>
            <a:noFill/>
          </a:ln>
        </p:spPr>
        <p:txBody>
          <a:bodyPr spcFirstLastPara="1" wrap="square" lIns="91425" tIns="91425" rIns="91425" bIns="91425" anchor="t" anchorCtr="0">
            <a:noAutofit/>
          </a:bodyPr>
          <a:lstStyle/>
          <a:p>
            <a:endParaRPr lang="en" sz="1200" dirty="0">
              <a:solidFill>
                <a:schemeClr val="dk1"/>
              </a:solidFill>
            </a:endParaRPr>
          </a:p>
          <a:p>
            <a:pPr fontAlgn="base"/>
            <a:r>
              <a:rPr lang="en-US" dirty="0"/>
              <a:t>​</a:t>
            </a:r>
          </a:p>
          <a:p>
            <a:pPr fontAlgn="base"/>
            <a:r>
              <a:rPr lang="en-US" b="1" dirty="0"/>
              <a:t>Develop an IoT‑based sensing infrastructure</a:t>
            </a:r>
            <a:r>
              <a:rPr lang="en-US" dirty="0"/>
              <a:t> that integrates environmental sensors (temperature, humidity, soil moisture, light intensity) with timestamped crop images to create comprehensive, multimodal datasets.​</a:t>
            </a:r>
          </a:p>
          <a:p>
            <a:pPr fontAlgn="base"/>
            <a:r>
              <a:rPr lang="en-US" b="1" dirty="0"/>
              <a:t>Systematically benchmark and compare</a:t>
            </a:r>
            <a:r>
              <a:rPr lang="en-US" dirty="0"/>
              <a:t> the predictive performance of MDFCL, GSIFN, and Perceiver IO on nutrient‑level classification tasks across multiple crop types.​</a:t>
            </a:r>
          </a:p>
          <a:p>
            <a:pPr fontAlgn="base"/>
            <a:r>
              <a:rPr lang="en-US" b="1" dirty="0"/>
              <a:t>Analyze each model’s integration capabilities</a:t>
            </a:r>
            <a:r>
              <a:rPr lang="en-US" dirty="0"/>
              <a:t>, evaluating robustness, accuracy, and efficiency under both ideal and degraded data conditions (e.g., sensor noise, missing data, corrupted images).​</a:t>
            </a:r>
          </a:p>
          <a:p>
            <a:pPr fontAlgn="base"/>
            <a:r>
              <a:rPr lang="en-US" b="1" dirty="0"/>
              <a:t>Identify the optimal fusion strategy</a:t>
            </a:r>
            <a:r>
              <a:rPr lang="en-US" dirty="0"/>
              <a:t> that balances predictive reliability with computational efficiency for real‑time crop monitoring in resource‑constrained agricultural settings.​</a:t>
            </a:r>
          </a:p>
          <a:p>
            <a:pPr fontAlgn="base"/>
            <a:r>
              <a:rPr lang="en-US" dirty="0"/>
              <a:t>​</a:t>
            </a:r>
          </a:p>
          <a:p>
            <a:pPr fontAlgn="base"/>
            <a:endParaRPr lang="en" sz="1200" dirty="0">
              <a:solidFill>
                <a:schemeClr val="dk1"/>
              </a:solidFill>
              <a:latin typeface="Times New Roman"/>
              <a:ea typeface="Times New Roman"/>
            </a:endParaRPr>
          </a:p>
          <a:p>
            <a:pPr algn="just">
              <a:lnSpc>
                <a:spcPct val="150000"/>
              </a:lnSpc>
            </a:pPr>
            <a:endParaRPr lang="en" sz="1200" dirty="0">
              <a:solidFill>
                <a:schemeClr val="dk1"/>
              </a:solidFill>
              <a:latin typeface="Times New Roman"/>
            </a:endParaRPr>
          </a:p>
          <a:p>
            <a:pPr algn="just"/>
            <a:endParaRPr lang="en" b="1" dirty="0">
              <a:solidFill>
                <a:schemeClr val="dk1"/>
              </a:solidFill>
            </a:endParaRPr>
          </a:p>
        </p:txBody>
      </p:sp>
      <p:sp>
        <p:nvSpPr>
          <p:cNvPr id="8" name="Footer Placeholder 7">
            <a:extLst>
              <a:ext uri="{FF2B5EF4-FFF2-40B4-BE49-F238E27FC236}">
                <a16:creationId xmlns:a16="http://schemas.microsoft.com/office/drawing/2014/main" id="{44DFE4CF-A771-3609-CB36-2BC3A6C89BD6}"/>
              </a:ext>
            </a:extLst>
          </p:cNvPr>
          <p:cNvSpPr>
            <a:spLocks noGrp="1"/>
          </p:cNvSpPr>
          <p:nvPr>
            <p:ph type="ftr" idx="11"/>
          </p:nvPr>
        </p:nvSpPr>
        <p:spPr>
          <a:xfrm>
            <a:off x="1271908" y="4864712"/>
            <a:ext cx="6662058" cy="273844"/>
          </a:xfrm>
        </p:spPr>
        <p:txBody>
          <a:bodyPr/>
          <a:lstStyle/>
          <a:p>
            <a:r>
              <a:rPr lang="en-US" dirty="0"/>
              <a:t>6th International Conference on Data Science &amp; Application (ICDSA-2025)</a:t>
            </a:r>
          </a:p>
        </p:txBody>
      </p:sp>
      <p:pic>
        <p:nvPicPr>
          <p:cNvPr id="9" name="Picture 2" descr="SRM Institute of Science and Technology - Wikipedia">
            <a:extLst>
              <a:ext uri="{FF2B5EF4-FFF2-40B4-BE49-F238E27FC236}">
                <a16:creationId xmlns:a16="http://schemas.microsoft.com/office/drawing/2014/main" id="{87752035-C13C-7456-596B-BAF5A8794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0782" y="1"/>
            <a:ext cx="1159067" cy="1152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0E3C07FB-487F-4130-8902-D2DFF7E86905}"/>
              </a:ext>
            </a:extLst>
          </p:cNvPr>
          <p:cNvPicPr>
            <a:picLocks noChangeAspect="1"/>
          </p:cNvPicPr>
          <p:nvPr/>
        </p:nvPicPr>
        <p:blipFill>
          <a:blip r:embed="rId4"/>
          <a:stretch>
            <a:fillRect/>
          </a:stretch>
        </p:blipFill>
        <p:spPr>
          <a:xfrm>
            <a:off x="-79704" y="7763"/>
            <a:ext cx="2958406" cy="817260"/>
          </a:xfrm>
          <a:prstGeom prst="rect">
            <a:avLst/>
          </a:prstGeom>
        </p:spPr>
      </p:pic>
    </p:spTree>
    <p:extLst>
      <p:ext uri="{BB962C8B-B14F-4D97-AF65-F5344CB8AC3E}">
        <p14:creationId xmlns:p14="http://schemas.microsoft.com/office/powerpoint/2010/main" val="3386308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55AA-E591-C193-AB11-9ED5573BAD44}"/>
              </a:ext>
            </a:extLst>
          </p:cNvPr>
          <p:cNvSpPr>
            <a:spLocks noGrp="1"/>
          </p:cNvSpPr>
          <p:nvPr>
            <p:ph type="title"/>
          </p:nvPr>
        </p:nvSpPr>
        <p:spPr>
          <a:xfrm>
            <a:off x="2873725" y="1212972"/>
            <a:ext cx="3290207" cy="972747"/>
          </a:xfrm>
        </p:spPr>
        <p:txBody>
          <a:bodyPr>
            <a:normAutofit/>
          </a:bodyPr>
          <a:lstStyle/>
          <a:p>
            <a:r>
              <a:rPr lang="en-US" sz="2800" dirty="0"/>
              <a:t>Architecture Diagram</a:t>
            </a:r>
          </a:p>
        </p:txBody>
      </p:sp>
      <p:pic>
        <p:nvPicPr>
          <p:cNvPr id="3" name="Picture 2" descr="A diagram of a process&#10;&#10;AI-generated content may be incorrect.">
            <a:extLst>
              <a:ext uri="{FF2B5EF4-FFF2-40B4-BE49-F238E27FC236}">
                <a16:creationId xmlns:a16="http://schemas.microsoft.com/office/drawing/2014/main" id="{E4D12910-4CBC-948C-3C1B-5F89F067830B}"/>
              </a:ext>
            </a:extLst>
          </p:cNvPr>
          <p:cNvPicPr>
            <a:picLocks noChangeAspect="1"/>
          </p:cNvPicPr>
          <p:nvPr/>
        </p:nvPicPr>
        <p:blipFill>
          <a:blip r:embed="rId2"/>
          <a:stretch>
            <a:fillRect/>
          </a:stretch>
        </p:blipFill>
        <p:spPr>
          <a:xfrm>
            <a:off x="0" y="2234903"/>
            <a:ext cx="9144000" cy="2488744"/>
          </a:xfrm>
          <a:prstGeom prst="rect">
            <a:avLst/>
          </a:prstGeom>
        </p:spPr>
      </p:pic>
      <p:sp>
        <p:nvSpPr>
          <p:cNvPr id="10" name="Footer Placeholder 9">
            <a:extLst>
              <a:ext uri="{FF2B5EF4-FFF2-40B4-BE49-F238E27FC236}">
                <a16:creationId xmlns:a16="http://schemas.microsoft.com/office/drawing/2014/main" id="{1F15D94C-BE1B-DF17-6DA0-F80AFE7EFBA9}"/>
              </a:ext>
            </a:extLst>
          </p:cNvPr>
          <p:cNvSpPr>
            <a:spLocks noGrp="1"/>
          </p:cNvSpPr>
          <p:nvPr>
            <p:ph type="ftr" idx="11"/>
          </p:nvPr>
        </p:nvSpPr>
        <p:spPr/>
        <p:txBody>
          <a:bodyPr/>
          <a:lstStyle/>
          <a:p>
            <a:r>
              <a:rPr lang="en-US" dirty="0"/>
              <a:t>6th International Conference on Data Science &amp; Application (ICDSA-2025)</a:t>
            </a:r>
          </a:p>
        </p:txBody>
      </p:sp>
      <p:pic>
        <p:nvPicPr>
          <p:cNvPr id="11" name="Picture 2" descr="SRM Institute of Science and Technology - Wikipedia">
            <a:extLst>
              <a:ext uri="{FF2B5EF4-FFF2-40B4-BE49-F238E27FC236}">
                <a16:creationId xmlns:a16="http://schemas.microsoft.com/office/drawing/2014/main" id="{FA60BA04-E7F2-B896-CAFD-085071130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0782" y="1"/>
            <a:ext cx="1159067" cy="1152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6523C488-16B0-0459-026D-A843D1D3E6A2}"/>
              </a:ext>
            </a:extLst>
          </p:cNvPr>
          <p:cNvPicPr>
            <a:picLocks noChangeAspect="1"/>
          </p:cNvPicPr>
          <p:nvPr/>
        </p:nvPicPr>
        <p:blipFill>
          <a:blip r:embed="rId4"/>
          <a:stretch>
            <a:fillRect/>
          </a:stretch>
        </p:blipFill>
        <p:spPr>
          <a:xfrm>
            <a:off x="-79704" y="7763"/>
            <a:ext cx="2958406" cy="817260"/>
          </a:xfrm>
          <a:prstGeom prst="rect">
            <a:avLst/>
          </a:prstGeom>
        </p:spPr>
      </p:pic>
    </p:spTree>
    <p:extLst>
      <p:ext uri="{BB962C8B-B14F-4D97-AF65-F5344CB8AC3E}">
        <p14:creationId xmlns:p14="http://schemas.microsoft.com/office/powerpoint/2010/main" val="388190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645228A1-DCDD-9990-5E03-60724E4AB7FF}"/>
            </a:ext>
          </a:extLst>
        </p:cNvPr>
        <p:cNvGrpSpPr/>
        <p:nvPr/>
      </p:nvGrpSpPr>
      <p:grpSpPr>
        <a:xfrm>
          <a:off x="0" y="0"/>
          <a:ext cx="0" cy="0"/>
          <a:chOff x="0" y="0"/>
          <a:chExt cx="0" cy="0"/>
        </a:xfrm>
      </p:grpSpPr>
      <p:sp>
        <p:nvSpPr>
          <p:cNvPr id="179" name="Google Shape;179;p32">
            <a:extLst>
              <a:ext uri="{FF2B5EF4-FFF2-40B4-BE49-F238E27FC236}">
                <a16:creationId xmlns:a16="http://schemas.microsoft.com/office/drawing/2014/main" id="{175209F3-B6A8-E7BE-524D-6826CF5625AA}"/>
              </a:ext>
            </a:extLst>
          </p:cNvPr>
          <p:cNvSpPr txBox="1">
            <a:spLocks noGrp="1"/>
          </p:cNvSpPr>
          <p:nvPr>
            <p:ph type="title"/>
          </p:nvPr>
        </p:nvSpPr>
        <p:spPr>
          <a:xfrm>
            <a:off x="2079333" y="770365"/>
            <a:ext cx="5455873" cy="511635"/>
          </a:xfrm>
          <a:prstGeom prst="rect">
            <a:avLst/>
          </a:prstGeom>
        </p:spPr>
        <p:txBody>
          <a:bodyPr spcFirstLastPara="1" wrap="square" lIns="68575" tIns="34275" rIns="68575" bIns="34275" anchor="ctr" anchorCtr="0">
            <a:noAutofit/>
          </a:bodyPr>
          <a:lstStyle/>
          <a:p>
            <a:pPr algn="ctr"/>
            <a:r>
              <a:rPr lang="en" sz="2400" dirty="0"/>
              <a:t>MDFCL – Multimodal Data Fusion via Contrastive Learning</a:t>
            </a:r>
            <a:endParaRPr lang="en-US" sz="2800" dirty="0"/>
          </a:p>
        </p:txBody>
      </p:sp>
      <p:sp>
        <p:nvSpPr>
          <p:cNvPr id="2" name="TextBox 1">
            <a:extLst>
              <a:ext uri="{FF2B5EF4-FFF2-40B4-BE49-F238E27FC236}">
                <a16:creationId xmlns:a16="http://schemas.microsoft.com/office/drawing/2014/main" id="{21C227E2-FE96-6D30-4D66-1FC0567D7670}"/>
              </a:ext>
            </a:extLst>
          </p:cNvPr>
          <p:cNvSpPr txBox="1"/>
          <p:nvPr/>
        </p:nvSpPr>
        <p:spPr>
          <a:xfrm>
            <a:off x="396197" y="1026183"/>
            <a:ext cx="8376539" cy="36831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2400"/>
              </a:lnSpc>
            </a:pPr>
            <a:br>
              <a:rPr lang="en-US" sz="1200" dirty="0">
                <a:latin typeface="Times New Roman"/>
                <a:cs typeface="Segoe UI"/>
              </a:rPr>
            </a:br>
            <a:r>
              <a:rPr lang="en-US" sz="1200" dirty="0">
                <a:latin typeface="Times New Roman"/>
                <a:cs typeface="Segoe UI"/>
              </a:rPr>
              <a:t>MDFCL (Multimodal Data Fusion via Contrastive Learning) was originally designed to use a special technique (called contrastive learning) to match graph features from different inputs like sensors and images. But in our project, it was simplified into a classic fusion model that just combines features from both sources.​</a:t>
            </a:r>
          </a:p>
          <a:p>
            <a:pPr algn="just">
              <a:lnSpc>
                <a:spcPct val="150000"/>
              </a:lnSpc>
            </a:pPr>
            <a:endParaRPr lang="en" sz="1200" dirty="0">
              <a:latin typeface="Times New Roman"/>
              <a:cs typeface="Times New Roman"/>
            </a:endParaRPr>
          </a:p>
          <a:p>
            <a:pPr algn="just">
              <a:lnSpc>
                <a:spcPct val="150000"/>
              </a:lnSpc>
            </a:pPr>
            <a:r>
              <a:rPr lang="en" sz="1200" dirty="0">
                <a:solidFill>
                  <a:schemeClr val="dk1"/>
                </a:solidFill>
                <a:latin typeface="Times New Roman"/>
                <a:cs typeface="Times New Roman"/>
              </a:rPr>
              <a:t>Our Adaptation</a:t>
            </a:r>
            <a:endParaRPr lang="en-US" dirty="0">
              <a:solidFill>
                <a:schemeClr val="dk1"/>
              </a:solidFill>
            </a:endParaRPr>
          </a:p>
          <a:p>
            <a:pPr marL="285750" indent="-285750" algn="just">
              <a:lnSpc>
                <a:spcPts val="2400"/>
              </a:lnSpc>
              <a:buFont typeface="Arial,Sans-Serif"/>
              <a:buChar char="•"/>
            </a:pPr>
            <a:r>
              <a:rPr lang="en-US" sz="1200" dirty="0">
                <a:latin typeface="Times New Roman"/>
              </a:rPr>
              <a:t>our sensor data (like NPK, pH, etc.) goes through a small MLP (a simple two-layer neural network), and it outputs a 32-dimensional vector.​</a:t>
            </a:r>
          </a:p>
          <a:p>
            <a:pPr marL="285750" indent="-285750" algn="just">
              <a:lnSpc>
                <a:spcPts val="2400"/>
              </a:lnSpc>
              <a:buFont typeface="Arial,Sans-Serif"/>
              <a:buChar char="•"/>
            </a:pPr>
            <a:r>
              <a:rPr lang="en-US" sz="1200" dirty="0">
                <a:latin typeface="Times New Roman"/>
              </a:rPr>
              <a:t>our crop image is processed by ResNet-18, giving a 512-dimensional feature vector.​</a:t>
            </a:r>
          </a:p>
          <a:p>
            <a:pPr marL="285750" indent="-285750" algn="just">
              <a:lnSpc>
                <a:spcPts val="2400"/>
              </a:lnSpc>
              <a:buFont typeface="Arial,Sans-Serif"/>
              <a:buChar char="•"/>
            </a:pPr>
            <a:r>
              <a:rPr lang="en-US" sz="1200" dirty="0">
                <a:latin typeface="Times New Roman"/>
              </a:rPr>
              <a:t>These two vectors (32 + 512) are stuck together (concatenated).​</a:t>
            </a:r>
          </a:p>
          <a:p>
            <a:pPr marL="285750" indent="-285750" algn="just">
              <a:lnSpc>
                <a:spcPts val="2400"/>
              </a:lnSpc>
              <a:buFont typeface="Arial,Sans-Serif"/>
              <a:buChar char="•"/>
            </a:pPr>
            <a:r>
              <a:rPr lang="en-US" sz="1200" dirty="0">
                <a:latin typeface="Times New Roman"/>
              </a:rPr>
              <a:t>This combined vector is passed into another MLP classifier to predict the potassium level (Low, Normal, High).​</a:t>
            </a:r>
          </a:p>
          <a:p>
            <a:pPr algn="just">
              <a:lnSpc>
                <a:spcPts val="2400"/>
              </a:lnSpc>
            </a:pPr>
            <a:r>
              <a:rPr lang="en-US" sz="1200" dirty="0">
                <a:latin typeface="Times New Roman"/>
                <a:cs typeface="Segoe UI"/>
              </a:rPr>
              <a:t>​</a:t>
            </a:r>
          </a:p>
        </p:txBody>
      </p:sp>
      <p:sp>
        <p:nvSpPr>
          <p:cNvPr id="9" name="Footer Placeholder 8">
            <a:extLst>
              <a:ext uri="{FF2B5EF4-FFF2-40B4-BE49-F238E27FC236}">
                <a16:creationId xmlns:a16="http://schemas.microsoft.com/office/drawing/2014/main" id="{B40B3A44-54B5-3FAE-7BE2-793EC6807F82}"/>
              </a:ext>
            </a:extLst>
          </p:cNvPr>
          <p:cNvSpPr>
            <a:spLocks noGrp="1"/>
          </p:cNvSpPr>
          <p:nvPr>
            <p:ph type="ftr" idx="11"/>
          </p:nvPr>
        </p:nvSpPr>
        <p:spPr>
          <a:xfrm>
            <a:off x="128063" y="4848149"/>
            <a:ext cx="8912809" cy="273844"/>
          </a:xfrm>
        </p:spPr>
        <p:txBody>
          <a:bodyPr/>
          <a:lstStyle/>
          <a:p>
            <a:r>
              <a:rPr lang="en-US" dirty="0"/>
              <a:t>6th International Conference on Data Science &amp; Application (ICDSA-2025)</a:t>
            </a:r>
          </a:p>
        </p:txBody>
      </p:sp>
      <p:pic>
        <p:nvPicPr>
          <p:cNvPr id="10" name="Picture 2" descr="SRM Institute of Science and Technology - Wikipedia">
            <a:extLst>
              <a:ext uri="{FF2B5EF4-FFF2-40B4-BE49-F238E27FC236}">
                <a16:creationId xmlns:a16="http://schemas.microsoft.com/office/drawing/2014/main" id="{CFFE3659-07A5-3738-86D6-CB7A13A15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0782" y="1"/>
            <a:ext cx="1159067" cy="1152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BA7117C-1722-FB3C-6087-5F7392D138D3}"/>
              </a:ext>
            </a:extLst>
          </p:cNvPr>
          <p:cNvPicPr>
            <a:picLocks noChangeAspect="1"/>
          </p:cNvPicPr>
          <p:nvPr/>
        </p:nvPicPr>
        <p:blipFill>
          <a:blip r:embed="rId4"/>
          <a:stretch>
            <a:fillRect/>
          </a:stretch>
        </p:blipFill>
        <p:spPr>
          <a:xfrm>
            <a:off x="-79704" y="7763"/>
            <a:ext cx="2958406" cy="817260"/>
          </a:xfrm>
          <a:prstGeom prst="rect">
            <a:avLst/>
          </a:prstGeom>
        </p:spPr>
      </p:pic>
    </p:spTree>
    <p:extLst>
      <p:ext uri="{BB962C8B-B14F-4D97-AF65-F5344CB8AC3E}">
        <p14:creationId xmlns:p14="http://schemas.microsoft.com/office/powerpoint/2010/main" val="2552152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653D3E3B-6ED2-85FD-C7F6-926F1655731A}"/>
            </a:ext>
          </a:extLst>
        </p:cNvPr>
        <p:cNvGrpSpPr/>
        <p:nvPr/>
      </p:nvGrpSpPr>
      <p:grpSpPr>
        <a:xfrm>
          <a:off x="0" y="0"/>
          <a:ext cx="0" cy="0"/>
          <a:chOff x="0" y="0"/>
          <a:chExt cx="0" cy="0"/>
        </a:xfrm>
      </p:grpSpPr>
      <p:sp>
        <p:nvSpPr>
          <p:cNvPr id="179" name="Google Shape;179;p32">
            <a:extLst>
              <a:ext uri="{FF2B5EF4-FFF2-40B4-BE49-F238E27FC236}">
                <a16:creationId xmlns:a16="http://schemas.microsoft.com/office/drawing/2014/main" id="{C65932B5-A6C8-CFA6-8502-4388BE514341}"/>
              </a:ext>
            </a:extLst>
          </p:cNvPr>
          <p:cNvSpPr txBox="1">
            <a:spLocks noGrp="1"/>
          </p:cNvSpPr>
          <p:nvPr>
            <p:ph type="title"/>
          </p:nvPr>
        </p:nvSpPr>
        <p:spPr>
          <a:xfrm rot="10800000" flipV="1">
            <a:off x="346083" y="758266"/>
            <a:ext cx="5252644" cy="1640286"/>
          </a:xfrm>
          <a:prstGeom prst="rect">
            <a:avLst/>
          </a:prstGeom>
        </p:spPr>
        <p:txBody>
          <a:bodyPr spcFirstLastPara="1" wrap="square" lIns="68575" tIns="34275" rIns="68575" bIns="34275" anchor="ctr" anchorCtr="0">
            <a:normAutofit/>
          </a:bodyPr>
          <a:lstStyle/>
          <a:p>
            <a:pPr algn="ctr"/>
            <a:r>
              <a:rPr lang="en" sz="2400" dirty="0"/>
              <a:t>MDFCL – Multimodal Data Fusion via Contrastive Learning</a:t>
            </a:r>
            <a:endParaRPr lang="en-US" sz="2800" dirty="0"/>
          </a:p>
        </p:txBody>
      </p:sp>
      <p:sp>
        <p:nvSpPr>
          <p:cNvPr id="3" name="TextBox 2">
            <a:extLst>
              <a:ext uri="{FF2B5EF4-FFF2-40B4-BE49-F238E27FC236}">
                <a16:creationId xmlns:a16="http://schemas.microsoft.com/office/drawing/2014/main" id="{A35A4210-41CB-B778-DA09-0DE1FF9113C9}"/>
              </a:ext>
            </a:extLst>
          </p:cNvPr>
          <p:cNvSpPr txBox="1"/>
          <p:nvPr/>
        </p:nvSpPr>
        <p:spPr>
          <a:xfrm>
            <a:off x="6040800" y="540000"/>
            <a:ext cx="2802316"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4.Strengths:</a:t>
            </a:r>
          </a:p>
          <a:p>
            <a:pPr marL="228600" indent="-228600">
              <a:buFont typeface=""/>
              <a:buChar char="•"/>
            </a:pPr>
            <a:r>
              <a:rPr lang="en-US" dirty="0"/>
              <a:t>Simple to understand and implement.</a:t>
            </a:r>
          </a:p>
          <a:p>
            <a:pPr marL="228600" indent="-228600">
              <a:buFont typeface=""/>
              <a:buChar char="•"/>
            </a:pPr>
            <a:r>
              <a:rPr lang="en-US" dirty="0"/>
              <a:t>Works well when both sensor and image data are clean.</a:t>
            </a:r>
          </a:p>
          <a:p>
            <a:pPr marL="228600" indent="-228600">
              <a:buFont typeface=""/>
              <a:buChar char="•"/>
            </a:pPr>
            <a:r>
              <a:rPr lang="en-US" dirty="0"/>
              <a:t>The architecture is transparent and easy to modify.</a:t>
            </a:r>
          </a:p>
          <a:p>
            <a:r>
              <a:rPr lang="en-US" dirty="0"/>
              <a:t>5. Limitations:</a:t>
            </a:r>
          </a:p>
          <a:p>
            <a:pPr marL="228600" indent="-228600">
              <a:buFont typeface=""/>
              <a:buChar char="•"/>
            </a:pPr>
            <a:r>
              <a:rPr lang="en-US" dirty="0"/>
              <a:t>Doesn’t have any special mechanism for aligning or fusing information across modalities.</a:t>
            </a:r>
          </a:p>
          <a:p>
            <a:pPr marL="228600" indent="-228600">
              <a:buFont typeface=""/>
              <a:buChar char="•"/>
            </a:pPr>
            <a:r>
              <a:rPr lang="en-US" dirty="0"/>
              <a:t>Weak against missing modalities—especially image dropout.</a:t>
            </a:r>
          </a:p>
          <a:p>
            <a:pPr marL="228600" indent="-228600">
              <a:buFont typeface=""/>
              <a:buChar char="•"/>
            </a:pPr>
            <a:r>
              <a:rPr lang="en-US" dirty="0"/>
              <a:t>Has the most parameters and slowest performance out of the three models.</a:t>
            </a:r>
          </a:p>
        </p:txBody>
      </p:sp>
      <p:pic>
        <p:nvPicPr>
          <p:cNvPr id="4" name="Picture 3" descr="A diagram of a graph&#10;&#10;AI-generated content may be incorrect.">
            <a:extLst>
              <a:ext uri="{FF2B5EF4-FFF2-40B4-BE49-F238E27FC236}">
                <a16:creationId xmlns:a16="http://schemas.microsoft.com/office/drawing/2014/main" id="{2A8DC3A4-438F-7358-C82B-8E3E19FD4FF3}"/>
              </a:ext>
            </a:extLst>
          </p:cNvPr>
          <p:cNvPicPr>
            <a:picLocks noChangeAspect="1"/>
          </p:cNvPicPr>
          <p:nvPr/>
        </p:nvPicPr>
        <p:blipFill>
          <a:blip r:embed="rId3"/>
          <a:stretch>
            <a:fillRect/>
          </a:stretch>
        </p:blipFill>
        <p:spPr>
          <a:xfrm>
            <a:off x="760012" y="2057552"/>
            <a:ext cx="4396641" cy="2735838"/>
          </a:xfrm>
          <a:prstGeom prst="rect">
            <a:avLst/>
          </a:prstGeom>
        </p:spPr>
      </p:pic>
      <p:sp>
        <p:nvSpPr>
          <p:cNvPr id="10" name="Footer Placeholder 9">
            <a:extLst>
              <a:ext uri="{FF2B5EF4-FFF2-40B4-BE49-F238E27FC236}">
                <a16:creationId xmlns:a16="http://schemas.microsoft.com/office/drawing/2014/main" id="{5DEA1BB0-3073-A784-53D2-4593FB9D7E95}"/>
              </a:ext>
            </a:extLst>
          </p:cNvPr>
          <p:cNvSpPr>
            <a:spLocks noGrp="1"/>
          </p:cNvSpPr>
          <p:nvPr>
            <p:ph type="ftr" idx="11"/>
          </p:nvPr>
        </p:nvSpPr>
        <p:spPr>
          <a:xfrm>
            <a:off x="0" y="4861020"/>
            <a:ext cx="9144000" cy="273844"/>
          </a:xfrm>
        </p:spPr>
        <p:txBody>
          <a:bodyPr/>
          <a:lstStyle/>
          <a:p>
            <a:r>
              <a:rPr lang="en-US" dirty="0"/>
              <a:t>6th International Conference on Data Science &amp; Application (ICDSA-2025)</a:t>
            </a:r>
          </a:p>
        </p:txBody>
      </p:sp>
      <p:pic>
        <p:nvPicPr>
          <p:cNvPr id="12" name="Picture 11">
            <a:extLst>
              <a:ext uri="{FF2B5EF4-FFF2-40B4-BE49-F238E27FC236}">
                <a16:creationId xmlns:a16="http://schemas.microsoft.com/office/drawing/2014/main" id="{04BB49EE-CB41-4AD4-F4E3-CB77C9B57EFE}"/>
              </a:ext>
            </a:extLst>
          </p:cNvPr>
          <p:cNvPicPr>
            <a:picLocks noChangeAspect="1"/>
          </p:cNvPicPr>
          <p:nvPr/>
        </p:nvPicPr>
        <p:blipFill>
          <a:blip r:embed="rId4"/>
          <a:stretch>
            <a:fillRect/>
          </a:stretch>
        </p:blipFill>
        <p:spPr>
          <a:xfrm>
            <a:off x="-86579" y="-58994"/>
            <a:ext cx="2958406" cy="817260"/>
          </a:xfrm>
          <a:prstGeom prst="rect">
            <a:avLst/>
          </a:prstGeom>
        </p:spPr>
      </p:pic>
    </p:spTree>
    <p:extLst>
      <p:ext uri="{BB962C8B-B14F-4D97-AF65-F5344CB8AC3E}">
        <p14:creationId xmlns:p14="http://schemas.microsoft.com/office/powerpoint/2010/main" val="2396634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4EB452E8-4CF6-7431-30FB-F35FCB38ED2D}"/>
            </a:ext>
          </a:extLst>
        </p:cNvPr>
        <p:cNvGrpSpPr/>
        <p:nvPr/>
      </p:nvGrpSpPr>
      <p:grpSpPr>
        <a:xfrm>
          <a:off x="0" y="0"/>
          <a:ext cx="0" cy="0"/>
          <a:chOff x="0" y="0"/>
          <a:chExt cx="0" cy="0"/>
        </a:xfrm>
      </p:grpSpPr>
      <p:sp>
        <p:nvSpPr>
          <p:cNvPr id="179" name="Google Shape;179;p32">
            <a:extLst>
              <a:ext uri="{FF2B5EF4-FFF2-40B4-BE49-F238E27FC236}">
                <a16:creationId xmlns:a16="http://schemas.microsoft.com/office/drawing/2014/main" id="{6C19B376-1B9B-8C35-9A3D-EAD8B3D6CBB1}"/>
              </a:ext>
            </a:extLst>
          </p:cNvPr>
          <p:cNvSpPr txBox="1">
            <a:spLocks noGrp="1"/>
          </p:cNvSpPr>
          <p:nvPr>
            <p:ph type="title"/>
          </p:nvPr>
        </p:nvSpPr>
        <p:spPr>
          <a:xfrm>
            <a:off x="342648" y="894165"/>
            <a:ext cx="8192214" cy="393842"/>
          </a:xfrm>
          <a:prstGeom prst="rect">
            <a:avLst/>
          </a:prstGeom>
        </p:spPr>
        <p:txBody>
          <a:bodyPr spcFirstLastPara="1" wrap="square" lIns="68575" tIns="34275" rIns="68575" bIns="34275" anchor="ctr" anchorCtr="0">
            <a:noAutofit/>
          </a:bodyPr>
          <a:lstStyle/>
          <a:p>
            <a:pPr algn="ctr"/>
            <a:r>
              <a:rPr lang="en" sz="2000" dirty="0"/>
              <a:t>GSIFN – Graph-Structured Interlaced </a:t>
            </a:r>
            <a:br>
              <a:rPr lang="en" sz="2000" dirty="0"/>
            </a:br>
            <a:r>
              <a:rPr lang="en" sz="2000" dirty="0"/>
              <a:t>Fusion Network</a:t>
            </a:r>
            <a:endParaRPr lang="en-US" sz="2400" dirty="0"/>
          </a:p>
        </p:txBody>
      </p:sp>
      <p:sp>
        <p:nvSpPr>
          <p:cNvPr id="2" name="TextBox 1">
            <a:extLst>
              <a:ext uri="{FF2B5EF4-FFF2-40B4-BE49-F238E27FC236}">
                <a16:creationId xmlns:a16="http://schemas.microsoft.com/office/drawing/2014/main" id="{72E2390F-92C6-D6D5-816A-62C5FB9A74B8}"/>
              </a:ext>
            </a:extLst>
          </p:cNvPr>
          <p:cNvSpPr txBox="1"/>
          <p:nvPr/>
        </p:nvSpPr>
        <p:spPr>
          <a:xfrm>
            <a:off x="870045" y="1288007"/>
            <a:ext cx="8060708" cy="3361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 sz="1200">
                <a:solidFill>
                  <a:schemeClr val="dk1"/>
                </a:solidFill>
                <a:latin typeface="Times New Roman"/>
                <a:cs typeface="Times New Roman"/>
              </a:rPr>
              <a:t> </a:t>
            </a:r>
          </a:p>
        </p:txBody>
      </p:sp>
      <p:sp>
        <p:nvSpPr>
          <p:cNvPr id="4" name="TextBox 3">
            <a:extLst>
              <a:ext uri="{FF2B5EF4-FFF2-40B4-BE49-F238E27FC236}">
                <a16:creationId xmlns:a16="http://schemas.microsoft.com/office/drawing/2014/main" id="{695BF1A9-72B0-116B-2DA8-3E4BBC4CD893}"/>
              </a:ext>
            </a:extLst>
          </p:cNvPr>
          <p:cNvSpPr txBox="1"/>
          <p:nvPr/>
        </p:nvSpPr>
        <p:spPr>
          <a:xfrm>
            <a:off x="342648" y="1288007"/>
            <a:ext cx="8801352" cy="2829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 sz="1200" dirty="0">
                <a:solidFill>
                  <a:schemeClr val="dk1"/>
                </a:solidFill>
                <a:latin typeface="Times New Roman"/>
                <a:cs typeface="Times New Roman"/>
              </a:rPr>
              <a:t> GSIFN (Graph-Structured Interlaced Fusion Network) is a compact model that uses attention to let the image and sensor data “talk” to each other. It’s designed to combine both data types while keeping things fast and lightweight.</a:t>
            </a:r>
            <a:endParaRPr lang="en-US" sz="1200" dirty="0">
              <a:solidFill>
                <a:schemeClr val="dk1"/>
              </a:solidFill>
              <a:latin typeface="Times New Roman"/>
              <a:cs typeface="Times New Roman"/>
            </a:endParaRPr>
          </a:p>
          <a:p>
            <a:pPr algn="just">
              <a:lnSpc>
                <a:spcPct val="150000"/>
              </a:lnSpc>
            </a:pPr>
            <a:endParaRPr lang="en" sz="1200" dirty="0">
              <a:solidFill>
                <a:schemeClr val="dk1"/>
              </a:solidFill>
              <a:latin typeface="Times New Roman"/>
              <a:cs typeface="Times New Roman"/>
            </a:endParaRPr>
          </a:p>
          <a:p>
            <a:pPr algn="just">
              <a:lnSpc>
                <a:spcPct val="150000"/>
              </a:lnSpc>
            </a:pPr>
            <a:r>
              <a:rPr lang="en" sz="1200" dirty="0">
                <a:solidFill>
                  <a:schemeClr val="dk1"/>
                </a:solidFill>
                <a:latin typeface="Times New Roman"/>
                <a:cs typeface="Times New Roman"/>
              </a:rPr>
              <a:t>Our Adaptation</a:t>
            </a:r>
          </a:p>
          <a:p>
            <a:pPr marL="285750" indent="-285750" algn="just">
              <a:lnSpc>
                <a:spcPct val="150000"/>
              </a:lnSpc>
              <a:buFont typeface="Arial,Sans-Serif"/>
              <a:buChar char="•"/>
            </a:pPr>
            <a:r>
              <a:rPr lang="en" sz="1200" dirty="0">
                <a:solidFill>
                  <a:schemeClr val="dk1"/>
                </a:solidFill>
                <a:latin typeface="Times New Roman"/>
                <a:cs typeface="Times New Roman"/>
              </a:rPr>
              <a:t>our sensor data (like NPK, pH) is passed through a small linear layer to get a 128-length vector.</a:t>
            </a:r>
            <a:endParaRPr lang="en-US" sz="1200" dirty="0">
              <a:solidFill>
                <a:schemeClr val="dk1"/>
              </a:solidFill>
              <a:latin typeface="Times New Roman"/>
              <a:cs typeface="Times New Roman"/>
            </a:endParaRPr>
          </a:p>
          <a:p>
            <a:pPr marL="285750" indent="-285750" algn="just">
              <a:lnSpc>
                <a:spcPct val="150000"/>
              </a:lnSpc>
              <a:buFont typeface="Arial,Sans-Serif"/>
              <a:buChar char="•"/>
            </a:pPr>
            <a:r>
              <a:rPr lang="en" sz="1200" dirty="0">
                <a:solidFill>
                  <a:schemeClr val="dk1"/>
                </a:solidFill>
                <a:latin typeface="Times New Roman"/>
                <a:cs typeface="Times New Roman"/>
              </a:rPr>
              <a:t>The crop image goes through ResNet-18 to extract features, then it's also turned into a 128-length vector.</a:t>
            </a:r>
            <a:endParaRPr lang="en-US" sz="1200" dirty="0">
              <a:solidFill>
                <a:schemeClr val="dk1"/>
              </a:solidFill>
              <a:latin typeface="Times New Roman"/>
              <a:cs typeface="Times New Roman"/>
            </a:endParaRPr>
          </a:p>
          <a:p>
            <a:pPr marL="285750" indent="-285750" algn="just">
              <a:lnSpc>
                <a:spcPct val="150000"/>
              </a:lnSpc>
              <a:buFont typeface="Arial,Sans-Serif"/>
              <a:buChar char="•"/>
            </a:pPr>
            <a:r>
              <a:rPr lang="en" sz="1200" dirty="0">
                <a:solidFill>
                  <a:schemeClr val="dk1"/>
                </a:solidFill>
                <a:latin typeface="Times New Roman"/>
                <a:cs typeface="Times New Roman"/>
              </a:rPr>
              <a:t>These two vectors (sensor + image) are stacked together—like two tokens in a sentence.</a:t>
            </a:r>
            <a:endParaRPr lang="en-US" sz="1200" dirty="0">
              <a:solidFill>
                <a:schemeClr val="dk1"/>
              </a:solidFill>
              <a:latin typeface="Times New Roman"/>
              <a:cs typeface="Times New Roman"/>
            </a:endParaRPr>
          </a:p>
          <a:p>
            <a:pPr marL="285750" indent="-285750" algn="just">
              <a:lnSpc>
                <a:spcPct val="150000"/>
              </a:lnSpc>
              <a:buFont typeface="Arial,Sans-Serif"/>
              <a:buChar char="•"/>
            </a:pPr>
            <a:r>
              <a:rPr lang="en" sz="1200" dirty="0">
                <a:solidFill>
                  <a:schemeClr val="dk1"/>
                </a:solidFill>
                <a:latin typeface="Times New Roman"/>
                <a:cs typeface="Times New Roman"/>
              </a:rPr>
              <a:t>A shared attention layer (</a:t>
            </a:r>
            <a:r>
              <a:rPr lang="en" sz="1200" dirty="0" err="1">
                <a:solidFill>
                  <a:schemeClr val="dk1"/>
                </a:solidFill>
                <a:latin typeface="Times New Roman"/>
                <a:cs typeface="Times New Roman"/>
              </a:rPr>
              <a:t>MultiheadAttention</a:t>
            </a:r>
            <a:r>
              <a:rPr lang="en" sz="1200" dirty="0">
                <a:solidFill>
                  <a:schemeClr val="dk1"/>
                </a:solidFill>
                <a:latin typeface="Times New Roman"/>
                <a:cs typeface="Times New Roman"/>
              </a:rPr>
              <a:t>) lets them “look at” each other and exchange useful information.</a:t>
            </a:r>
            <a:endParaRPr lang="en-US" sz="1200" dirty="0">
              <a:solidFill>
                <a:schemeClr val="dk1"/>
              </a:solidFill>
              <a:latin typeface="Times New Roman"/>
              <a:cs typeface="Times New Roman"/>
            </a:endParaRPr>
          </a:p>
          <a:p>
            <a:pPr marL="285750" indent="-285750" algn="just">
              <a:lnSpc>
                <a:spcPct val="150000"/>
              </a:lnSpc>
              <a:buFont typeface="Arial,Sans-Serif"/>
              <a:buChar char="•"/>
            </a:pPr>
            <a:r>
              <a:rPr lang="en" sz="1200" dirty="0">
                <a:solidFill>
                  <a:schemeClr val="dk1"/>
                </a:solidFill>
                <a:latin typeface="Times New Roman"/>
                <a:cs typeface="Times New Roman"/>
              </a:rPr>
              <a:t>The two tokens are averaged and passed through a small classifier to predict potassium level (Low / Medium / High).</a:t>
            </a:r>
            <a:endParaRPr lang="en-US" sz="1200" dirty="0">
              <a:solidFill>
                <a:schemeClr val="dk1"/>
              </a:solidFill>
              <a:latin typeface="Times New Roman"/>
              <a:cs typeface="Times New Roman"/>
            </a:endParaRPr>
          </a:p>
          <a:p>
            <a:pPr algn="just">
              <a:lnSpc>
                <a:spcPct val="150000"/>
              </a:lnSpc>
            </a:pPr>
            <a:endParaRPr lang="en" sz="1200" dirty="0">
              <a:solidFill>
                <a:schemeClr val="dk1"/>
              </a:solidFill>
              <a:latin typeface="Times New Roman"/>
              <a:cs typeface="Times New Roman"/>
            </a:endParaRPr>
          </a:p>
        </p:txBody>
      </p:sp>
      <p:sp>
        <p:nvSpPr>
          <p:cNvPr id="11" name="Footer Placeholder 10">
            <a:extLst>
              <a:ext uri="{FF2B5EF4-FFF2-40B4-BE49-F238E27FC236}">
                <a16:creationId xmlns:a16="http://schemas.microsoft.com/office/drawing/2014/main" id="{7EB3CED2-56CC-01F2-E097-7C098D0DE693}"/>
              </a:ext>
            </a:extLst>
          </p:cNvPr>
          <p:cNvSpPr>
            <a:spLocks noGrp="1"/>
          </p:cNvSpPr>
          <p:nvPr>
            <p:ph type="ftr" idx="11"/>
          </p:nvPr>
        </p:nvSpPr>
        <p:spPr>
          <a:xfrm>
            <a:off x="0" y="4853198"/>
            <a:ext cx="9144000" cy="273844"/>
          </a:xfrm>
        </p:spPr>
        <p:txBody>
          <a:bodyPr/>
          <a:lstStyle/>
          <a:p>
            <a:r>
              <a:rPr lang="en-US" dirty="0"/>
              <a:t>6th International Conference on Data Science &amp; Application (ICDSA-2025)</a:t>
            </a:r>
          </a:p>
        </p:txBody>
      </p:sp>
      <p:pic>
        <p:nvPicPr>
          <p:cNvPr id="12" name="Picture 2" descr="SRM Institute of Science and Technology - Wikipedia">
            <a:extLst>
              <a:ext uri="{FF2B5EF4-FFF2-40B4-BE49-F238E27FC236}">
                <a16:creationId xmlns:a16="http://schemas.microsoft.com/office/drawing/2014/main" id="{F021F176-A27A-EA8A-57B8-9EC3A595DA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0782" y="1"/>
            <a:ext cx="1159067" cy="1152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36A7793-1AC6-CBB4-96F6-E530F8BCFB2E}"/>
              </a:ext>
            </a:extLst>
          </p:cNvPr>
          <p:cNvPicPr>
            <a:picLocks noChangeAspect="1"/>
          </p:cNvPicPr>
          <p:nvPr/>
        </p:nvPicPr>
        <p:blipFill>
          <a:blip r:embed="rId4"/>
          <a:stretch>
            <a:fillRect/>
          </a:stretch>
        </p:blipFill>
        <p:spPr>
          <a:xfrm>
            <a:off x="-79704" y="7763"/>
            <a:ext cx="2958406" cy="817260"/>
          </a:xfrm>
          <a:prstGeom prst="rect">
            <a:avLst/>
          </a:prstGeom>
        </p:spPr>
      </p:pic>
    </p:spTree>
    <p:extLst>
      <p:ext uri="{BB962C8B-B14F-4D97-AF65-F5344CB8AC3E}">
        <p14:creationId xmlns:p14="http://schemas.microsoft.com/office/powerpoint/2010/main" val="332495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9BC7EF32-4415-7485-C2E4-6284760C3BD6}"/>
            </a:ext>
          </a:extLst>
        </p:cNvPr>
        <p:cNvGrpSpPr/>
        <p:nvPr/>
      </p:nvGrpSpPr>
      <p:grpSpPr>
        <a:xfrm>
          <a:off x="0" y="0"/>
          <a:ext cx="0" cy="0"/>
          <a:chOff x="0" y="0"/>
          <a:chExt cx="0" cy="0"/>
        </a:xfrm>
      </p:grpSpPr>
      <p:sp>
        <p:nvSpPr>
          <p:cNvPr id="179" name="Google Shape;179;p32">
            <a:extLst>
              <a:ext uri="{FF2B5EF4-FFF2-40B4-BE49-F238E27FC236}">
                <a16:creationId xmlns:a16="http://schemas.microsoft.com/office/drawing/2014/main" id="{1EBA354B-161A-182F-7F92-0B20E438A82E}"/>
              </a:ext>
            </a:extLst>
          </p:cNvPr>
          <p:cNvSpPr txBox="1">
            <a:spLocks noGrp="1"/>
          </p:cNvSpPr>
          <p:nvPr>
            <p:ph type="title"/>
          </p:nvPr>
        </p:nvSpPr>
        <p:spPr>
          <a:xfrm>
            <a:off x="517074" y="825023"/>
            <a:ext cx="4723255" cy="948262"/>
          </a:xfrm>
          <a:prstGeom prst="rect">
            <a:avLst/>
          </a:prstGeom>
        </p:spPr>
        <p:txBody>
          <a:bodyPr spcFirstLastPara="1" wrap="square" lIns="68575" tIns="34275" rIns="68575" bIns="34275" anchor="ctr" anchorCtr="0">
            <a:normAutofit/>
          </a:bodyPr>
          <a:lstStyle/>
          <a:p>
            <a:pPr algn="ctr"/>
            <a:r>
              <a:rPr lang="en" sz="2400" dirty="0"/>
              <a:t>GSIFN – Graph-Structured Interlaced</a:t>
            </a:r>
            <a:br>
              <a:rPr lang="en" sz="2400" dirty="0"/>
            </a:br>
            <a:r>
              <a:rPr lang="en" sz="2400" dirty="0"/>
              <a:t>Fusion Network</a:t>
            </a:r>
            <a:endParaRPr lang="en-US" sz="2800" dirty="0"/>
          </a:p>
        </p:txBody>
      </p:sp>
      <p:sp>
        <p:nvSpPr>
          <p:cNvPr id="3" name="TextBox 2">
            <a:extLst>
              <a:ext uri="{FF2B5EF4-FFF2-40B4-BE49-F238E27FC236}">
                <a16:creationId xmlns:a16="http://schemas.microsoft.com/office/drawing/2014/main" id="{EA93D67E-1C23-6C0D-6C6D-42EDB2613319}"/>
              </a:ext>
            </a:extLst>
          </p:cNvPr>
          <p:cNvSpPr txBox="1"/>
          <p:nvPr/>
        </p:nvSpPr>
        <p:spPr>
          <a:xfrm>
            <a:off x="5783255" y="680706"/>
            <a:ext cx="2685071" cy="3600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t>4.Strengths:</a:t>
            </a:r>
          </a:p>
          <a:p>
            <a:pPr marL="228600" indent="-228600">
              <a:buFont typeface=""/>
              <a:buChar char="•"/>
            </a:pPr>
            <a:r>
              <a:rPr lang="en-US" sz="1200" dirty="0"/>
              <a:t>Super lightweight and fast—great for devices with limited resources.</a:t>
            </a:r>
          </a:p>
          <a:p>
            <a:pPr marL="228600" indent="-228600">
              <a:buFont typeface=""/>
              <a:buChar char="•"/>
            </a:pPr>
            <a:r>
              <a:rPr lang="en-US" sz="1200" dirty="0"/>
              <a:t>Learns from both sensor and image inputs effectively.</a:t>
            </a:r>
          </a:p>
          <a:p>
            <a:pPr marL="228600" indent="-228600">
              <a:buFont typeface=""/>
              <a:buChar char="•"/>
            </a:pPr>
            <a:r>
              <a:rPr lang="en-US" sz="1200" dirty="0"/>
              <a:t>Still performs well even if one input is slightly damaged.</a:t>
            </a:r>
          </a:p>
          <a:p>
            <a:pPr marL="228600" indent="-228600">
              <a:buFont typeface=""/>
              <a:buChar char="•"/>
            </a:pPr>
            <a:endParaRPr lang="en-US" sz="1200" dirty="0"/>
          </a:p>
          <a:p>
            <a:r>
              <a:rPr lang="en-US" sz="1200" dirty="0"/>
              <a:t>5. Limitations:</a:t>
            </a:r>
          </a:p>
          <a:p>
            <a:pPr marL="228600" indent="-228600">
              <a:buFont typeface=""/>
              <a:buChar char="•"/>
            </a:pPr>
            <a:r>
              <a:rPr lang="en-US" sz="1200" dirty="0"/>
              <a:t>Only uses one attention layer and just two tokens so it may not capture deep relationships.</a:t>
            </a:r>
          </a:p>
          <a:p>
            <a:pPr marL="228600" indent="-228600">
              <a:buFont typeface=""/>
              <a:buChar char="•"/>
            </a:pPr>
            <a:r>
              <a:rPr lang="en-US" sz="1200" dirty="0"/>
              <a:t>If one modality is completely missing, performance drops more than with Perceiver IO.</a:t>
            </a:r>
          </a:p>
          <a:p>
            <a:pPr marL="228600" indent="-228600">
              <a:buFont typeface=""/>
              <a:buChar char="•"/>
            </a:pPr>
            <a:r>
              <a:rPr lang="en-US" sz="1200" dirty="0"/>
              <a:t>Doesn’t scale well if you want to add more input types in the future.</a:t>
            </a:r>
          </a:p>
        </p:txBody>
      </p:sp>
      <p:pic>
        <p:nvPicPr>
          <p:cNvPr id="4" name="Picture 3" descr="A screenshot of a computer&#10;&#10;AI-generated content may be incorrect.">
            <a:extLst>
              <a:ext uri="{FF2B5EF4-FFF2-40B4-BE49-F238E27FC236}">
                <a16:creationId xmlns:a16="http://schemas.microsoft.com/office/drawing/2014/main" id="{0ABBCD69-1009-6EA6-676E-EEDA068D7E5D}"/>
              </a:ext>
            </a:extLst>
          </p:cNvPr>
          <p:cNvPicPr>
            <a:picLocks noChangeAspect="1"/>
          </p:cNvPicPr>
          <p:nvPr/>
        </p:nvPicPr>
        <p:blipFill>
          <a:blip r:embed="rId3"/>
          <a:stretch>
            <a:fillRect/>
          </a:stretch>
        </p:blipFill>
        <p:spPr>
          <a:xfrm>
            <a:off x="858652" y="2016224"/>
            <a:ext cx="4303080" cy="2794858"/>
          </a:xfrm>
          <a:prstGeom prst="rect">
            <a:avLst/>
          </a:prstGeom>
        </p:spPr>
      </p:pic>
      <p:sp>
        <p:nvSpPr>
          <p:cNvPr id="10" name="Footer Placeholder 9">
            <a:extLst>
              <a:ext uri="{FF2B5EF4-FFF2-40B4-BE49-F238E27FC236}">
                <a16:creationId xmlns:a16="http://schemas.microsoft.com/office/drawing/2014/main" id="{EB167732-CFF9-8595-0266-8952BBA75BDE}"/>
              </a:ext>
            </a:extLst>
          </p:cNvPr>
          <p:cNvSpPr>
            <a:spLocks noGrp="1"/>
          </p:cNvSpPr>
          <p:nvPr>
            <p:ph type="ftr" idx="11"/>
          </p:nvPr>
        </p:nvSpPr>
        <p:spPr>
          <a:xfrm>
            <a:off x="0" y="4864712"/>
            <a:ext cx="9144000" cy="273844"/>
          </a:xfrm>
        </p:spPr>
        <p:txBody>
          <a:bodyPr/>
          <a:lstStyle/>
          <a:p>
            <a:r>
              <a:rPr lang="en-US" dirty="0"/>
              <a:t>6th International Conference on Data Science &amp; Application (ICDSA-2025)</a:t>
            </a:r>
          </a:p>
        </p:txBody>
      </p:sp>
      <p:pic>
        <p:nvPicPr>
          <p:cNvPr id="11" name="Picture 2" descr="SRM Institute of Science and Technology - Wikipedia">
            <a:extLst>
              <a:ext uri="{FF2B5EF4-FFF2-40B4-BE49-F238E27FC236}">
                <a16:creationId xmlns:a16="http://schemas.microsoft.com/office/drawing/2014/main" id="{A2E70C2D-41D5-B976-037B-5192160E94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0782" y="1"/>
            <a:ext cx="1159067" cy="1152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715C4172-6C5B-6636-6C3E-A4C2ED01A174}"/>
              </a:ext>
            </a:extLst>
          </p:cNvPr>
          <p:cNvPicPr>
            <a:picLocks noChangeAspect="1"/>
          </p:cNvPicPr>
          <p:nvPr/>
        </p:nvPicPr>
        <p:blipFill>
          <a:blip r:embed="rId5"/>
          <a:stretch>
            <a:fillRect/>
          </a:stretch>
        </p:blipFill>
        <p:spPr>
          <a:xfrm>
            <a:off x="-79704" y="7763"/>
            <a:ext cx="2958406" cy="817260"/>
          </a:xfrm>
          <a:prstGeom prst="rect">
            <a:avLst/>
          </a:prstGeom>
        </p:spPr>
      </p:pic>
    </p:spTree>
    <p:extLst>
      <p:ext uri="{BB962C8B-B14F-4D97-AF65-F5344CB8AC3E}">
        <p14:creationId xmlns:p14="http://schemas.microsoft.com/office/powerpoint/2010/main" val="34810826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1736</Words>
  <Application>Microsoft Office PowerPoint</Application>
  <PresentationFormat>On-screen Show (16:9)</PresentationFormat>
  <Paragraphs>153</Paragraphs>
  <Slides>16</Slides>
  <Notes>10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Evaluating Multimodal Fusion Strategies for Resilient Agricultural Sensing Systems Project Category: RESEARCH</vt:lpstr>
      <vt:lpstr>PowerPoint Presentation</vt:lpstr>
      <vt:lpstr>ABSTRACT</vt:lpstr>
      <vt:lpstr>Research Objective</vt:lpstr>
      <vt:lpstr>Architecture Diagram</vt:lpstr>
      <vt:lpstr>MDFCL – Multimodal Data Fusion via Contrastive Learning</vt:lpstr>
      <vt:lpstr>MDFCL – Multimodal Data Fusion via Contrastive Learning</vt:lpstr>
      <vt:lpstr>GSIFN – Graph-Structured Interlaced  Fusion Network</vt:lpstr>
      <vt:lpstr>GSIFN – Graph-Structured Interlaced Fusion Network</vt:lpstr>
      <vt:lpstr>Perceiver IO – Latent Bottleneck Transformer</vt:lpstr>
      <vt:lpstr>Perceiver IO – Latent Bottleneck  Transformer</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Multimodal Fusion Strategies for Resilient Agricultural Sensing Systems Project Category: RESEARCH</dc:title>
  <dc:creator>lenovo</dc:creator>
  <cp:lastModifiedBy>Abhay Shaji</cp:lastModifiedBy>
  <cp:revision>471</cp:revision>
  <dcterms:modified xsi:type="dcterms:W3CDTF">2025-07-17T08:39:35Z</dcterms:modified>
</cp:coreProperties>
</file>