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19"/>
  </p:notesMasterIdLst>
  <p:sldIdLst>
    <p:sldId id="256" r:id="rId3"/>
    <p:sldId id="257" r:id="rId4"/>
    <p:sldId id="258" r:id="rId5"/>
    <p:sldId id="265" r:id="rId6"/>
    <p:sldId id="266" r:id="rId7"/>
    <p:sldId id="274" r:id="rId8"/>
    <p:sldId id="277" r:id="rId9"/>
    <p:sldId id="275" r:id="rId10"/>
    <p:sldId id="278" r:id="rId11"/>
    <p:sldId id="276" r:id="rId12"/>
    <p:sldId id="279" r:id="rId13"/>
    <p:sldId id="282" r:id="rId14"/>
    <p:sldId id="281" r:id="rId15"/>
    <p:sldId id="267" r:id="rId16"/>
    <p:sldId id="280" r:id="rId17"/>
    <p:sldId id="264"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C54EAF-88BC-3179-5E4F-C96F832DE5A7}" v="4" dt="2025-07-12T02:00:54.8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AY VALIYAPARAMBIL (RA2112704010006)" userId="S::as3735@srmist.edu.in::1b8b9d8c-c52a-401f-9afc-8b6d7b9806b3" providerId="AD" clId="Web-{07C627E1-CC8C-E6A6-132F-E5DF85869CF4}"/>
    <pc:docChg chg="addSld delSld modSld">
      <pc:chgData name="ABHAY VALIYAPARAMBIL (RA2112704010006)" userId="S::as3735@srmist.edu.in::1b8b9d8c-c52a-401f-9afc-8b6d7b9806b3" providerId="AD" clId="Web-{07C627E1-CC8C-E6A6-132F-E5DF85869CF4}" dt="2025-05-12T01:32:39.889" v="512"/>
      <pc:docMkLst>
        <pc:docMk/>
      </pc:docMkLst>
      <pc:sldChg chg="modSp">
        <pc:chgData name="ABHAY VALIYAPARAMBIL (RA2112704010006)" userId="S::as3735@srmist.edu.in::1b8b9d8c-c52a-401f-9afc-8b6d7b9806b3" providerId="AD" clId="Web-{07C627E1-CC8C-E6A6-132F-E5DF85869CF4}" dt="2025-05-11T10:29:02.673" v="10" actId="20577"/>
        <pc:sldMkLst>
          <pc:docMk/>
          <pc:sldMk cId="0" sldId="256"/>
        </pc:sldMkLst>
      </pc:sldChg>
      <pc:sldChg chg="modSp">
        <pc:chgData name="ABHAY VALIYAPARAMBIL (RA2112704010006)" userId="S::as3735@srmist.edu.in::1b8b9d8c-c52a-401f-9afc-8b6d7b9806b3" providerId="AD" clId="Web-{07C627E1-CC8C-E6A6-132F-E5DF85869CF4}" dt="2025-05-11T11:29:13.989" v="107" actId="20577"/>
        <pc:sldMkLst>
          <pc:docMk/>
          <pc:sldMk cId="0" sldId="257"/>
        </pc:sldMkLst>
      </pc:sldChg>
      <pc:sldChg chg="modSp">
        <pc:chgData name="ABHAY VALIYAPARAMBIL (RA2112704010006)" userId="S::as3735@srmist.edu.in::1b8b9d8c-c52a-401f-9afc-8b6d7b9806b3" providerId="AD" clId="Web-{07C627E1-CC8C-E6A6-132F-E5DF85869CF4}" dt="2025-05-11T11:29:46.131" v="112" actId="14100"/>
        <pc:sldMkLst>
          <pc:docMk/>
          <pc:sldMk cId="0" sldId="258"/>
        </pc:sldMkLst>
      </pc:sldChg>
      <pc:sldChg chg="modSp">
        <pc:chgData name="ABHAY VALIYAPARAMBIL (RA2112704010006)" userId="S::as3735@srmist.edu.in::1b8b9d8c-c52a-401f-9afc-8b6d7b9806b3" providerId="AD" clId="Web-{07C627E1-CC8C-E6A6-132F-E5DF85869CF4}" dt="2025-05-11T11:00:51.863" v="68"/>
        <pc:sldMkLst>
          <pc:docMk/>
          <pc:sldMk cId="0" sldId="260"/>
        </pc:sldMkLst>
      </pc:sldChg>
      <pc:sldChg chg="addSp delSp modSp">
        <pc:chgData name="ABHAY VALIYAPARAMBIL (RA2112704010006)" userId="S::as3735@srmist.edu.in::1b8b9d8c-c52a-401f-9afc-8b6d7b9806b3" providerId="AD" clId="Web-{07C627E1-CC8C-E6A6-132F-E5DF85869CF4}" dt="2025-05-11T11:22:50.803" v="94" actId="14100"/>
        <pc:sldMkLst>
          <pc:docMk/>
          <pc:sldMk cId="0" sldId="261"/>
        </pc:sldMkLst>
      </pc:sldChg>
      <pc:sldChg chg="del">
        <pc:chgData name="ABHAY VALIYAPARAMBIL (RA2112704010006)" userId="S::as3735@srmist.edu.in::1b8b9d8c-c52a-401f-9afc-8b6d7b9806b3" providerId="AD" clId="Web-{07C627E1-CC8C-E6A6-132F-E5DF85869CF4}" dt="2025-05-11T13:26:58.271" v="260"/>
        <pc:sldMkLst>
          <pc:docMk/>
          <pc:sldMk cId="0" sldId="262"/>
        </pc:sldMkLst>
      </pc:sldChg>
      <pc:sldChg chg="modSp">
        <pc:chgData name="ABHAY VALIYAPARAMBIL (RA2112704010006)" userId="S::as3735@srmist.edu.in::1b8b9d8c-c52a-401f-9afc-8b6d7b9806b3" providerId="AD" clId="Web-{07C627E1-CC8C-E6A6-132F-E5DF85869CF4}" dt="2025-05-11T11:43:11.145" v="259" actId="20577"/>
        <pc:sldMkLst>
          <pc:docMk/>
          <pc:sldMk cId="0" sldId="264"/>
        </pc:sldMkLst>
      </pc:sldChg>
      <pc:sldChg chg="modSp">
        <pc:chgData name="ABHAY VALIYAPARAMBIL (RA2112704010006)" userId="S::as3735@srmist.edu.in::1b8b9d8c-c52a-401f-9afc-8b6d7b9806b3" providerId="AD" clId="Web-{07C627E1-CC8C-E6A6-132F-E5DF85869CF4}" dt="2025-05-11T11:33:40.421" v="188" actId="20577"/>
        <pc:sldMkLst>
          <pc:docMk/>
          <pc:sldMk cId="3386308944" sldId="265"/>
        </pc:sldMkLst>
      </pc:sldChg>
      <pc:sldChg chg="modSp">
        <pc:chgData name="ABHAY VALIYAPARAMBIL (RA2112704010006)" userId="S::as3735@srmist.edu.in::1b8b9d8c-c52a-401f-9afc-8b6d7b9806b3" providerId="AD" clId="Web-{07C627E1-CC8C-E6A6-132F-E5DF85869CF4}" dt="2025-05-12T00:52:19.190" v="355" actId="20577"/>
        <pc:sldMkLst>
          <pc:docMk/>
          <pc:sldMk cId="223063305" sldId="266"/>
        </pc:sldMkLst>
      </pc:sldChg>
      <pc:sldChg chg="addSp delSp modSp">
        <pc:chgData name="ABHAY VALIYAPARAMBIL (RA2112704010006)" userId="S::as3735@srmist.edu.in::1b8b9d8c-c52a-401f-9afc-8b6d7b9806b3" providerId="AD" clId="Web-{07C627E1-CC8C-E6A6-132F-E5DF85869CF4}" dt="2025-05-11T11:35:31.847" v="205"/>
        <pc:sldMkLst>
          <pc:docMk/>
          <pc:sldMk cId="3881900524" sldId="267"/>
        </pc:sldMkLst>
      </pc:sldChg>
      <pc:sldChg chg="delSp del">
        <pc:chgData name="ABHAY VALIYAPARAMBIL (RA2112704010006)" userId="S::as3735@srmist.edu.in::1b8b9d8c-c52a-401f-9afc-8b6d7b9806b3" providerId="AD" clId="Web-{07C627E1-CC8C-E6A6-132F-E5DF85869CF4}" dt="2025-05-11T11:35:51.973" v="207"/>
        <pc:sldMkLst>
          <pc:docMk/>
          <pc:sldMk cId="2929055056" sldId="268"/>
        </pc:sldMkLst>
      </pc:sldChg>
      <pc:sldChg chg="del">
        <pc:chgData name="ABHAY VALIYAPARAMBIL (RA2112704010006)" userId="S::as3735@srmist.edu.in::1b8b9d8c-c52a-401f-9afc-8b6d7b9806b3" providerId="AD" clId="Web-{07C627E1-CC8C-E6A6-132F-E5DF85869CF4}" dt="2025-05-11T13:27:13.709" v="261"/>
        <pc:sldMkLst>
          <pc:docMk/>
          <pc:sldMk cId="3061242758" sldId="271"/>
        </pc:sldMkLst>
      </pc:sldChg>
      <pc:sldChg chg="modSp">
        <pc:chgData name="ABHAY VALIYAPARAMBIL (RA2112704010006)" userId="S::as3735@srmist.edu.in::1b8b9d8c-c52a-401f-9afc-8b6d7b9806b3" providerId="AD" clId="Web-{07C627E1-CC8C-E6A6-132F-E5DF85869CF4}" dt="2025-05-11T11:41:29.595" v="249" actId="20577"/>
        <pc:sldMkLst>
          <pc:docMk/>
          <pc:sldMk cId="1834185764" sldId="272"/>
        </pc:sldMkLst>
      </pc:sldChg>
      <pc:sldChg chg="addSp delSp modSp add replId">
        <pc:chgData name="ABHAY VALIYAPARAMBIL (RA2112704010006)" userId="S::as3735@srmist.edu.in::1b8b9d8c-c52a-401f-9afc-8b6d7b9806b3" providerId="AD" clId="Web-{07C627E1-CC8C-E6A6-132F-E5DF85869CF4}" dt="2025-05-11T11:23:16.273" v="98" actId="14100"/>
        <pc:sldMkLst>
          <pc:docMk/>
          <pc:sldMk cId="1841353040" sldId="273"/>
        </pc:sldMkLst>
      </pc:sldChg>
      <pc:sldChg chg="addSp delSp modSp add replId">
        <pc:chgData name="ABHAY VALIYAPARAMBIL (RA2112704010006)" userId="S::as3735@srmist.edu.in::1b8b9d8c-c52a-401f-9afc-8b6d7b9806b3" providerId="AD" clId="Web-{07C627E1-CC8C-E6A6-132F-E5DF85869CF4}" dt="2025-05-12T01:29:14.193" v="475" actId="14100"/>
        <pc:sldMkLst>
          <pc:docMk/>
          <pc:sldMk cId="2552152079" sldId="274"/>
        </pc:sldMkLst>
      </pc:sldChg>
      <pc:sldChg chg="addSp delSp modSp add replId">
        <pc:chgData name="ABHAY VALIYAPARAMBIL (RA2112704010006)" userId="S::as3735@srmist.edu.in::1b8b9d8c-c52a-401f-9afc-8b6d7b9806b3" providerId="AD" clId="Web-{07C627E1-CC8C-E6A6-132F-E5DF85869CF4}" dt="2025-05-12T01:28:03.331" v="461" actId="20577"/>
        <pc:sldMkLst>
          <pc:docMk/>
          <pc:sldMk cId="3324951236" sldId="275"/>
        </pc:sldMkLst>
      </pc:sldChg>
      <pc:sldChg chg="addSp delSp modSp add replId">
        <pc:chgData name="ABHAY VALIYAPARAMBIL (RA2112704010006)" userId="S::as3735@srmist.edu.in::1b8b9d8c-c52a-401f-9afc-8b6d7b9806b3" providerId="AD" clId="Web-{07C627E1-CC8C-E6A6-132F-E5DF85869CF4}" dt="2025-05-12T01:26:12.874" v="437" actId="1076"/>
        <pc:sldMkLst>
          <pc:docMk/>
          <pc:sldMk cId="1006342579" sldId="276"/>
        </pc:sldMkLst>
      </pc:sldChg>
      <pc:sldChg chg="addSp delSp modSp add mod replId setBg">
        <pc:chgData name="ABHAY VALIYAPARAMBIL (RA2112704010006)" userId="S::as3735@srmist.edu.in::1b8b9d8c-c52a-401f-9afc-8b6d7b9806b3" providerId="AD" clId="Web-{07C627E1-CC8C-E6A6-132F-E5DF85869CF4}" dt="2025-05-12T01:29:53.867" v="481" actId="20577"/>
        <pc:sldMkLst>
          <pc:docMk/>
          <pc:sldMk cId="2396634719" sldId="277"/>
        </pc:sldMkLst>
      </pc:sldChg>
      <pc:sldChg chg="addSp delSp modSp add replId">
        <pc:chgData name="ABHAY VALIYAPARAMBIL (RA2112704010006)" userId="S::as3735@srmist.edu.in::1b8b9d8c-c52a-401f-9afc-8b6d7b9806b3" providerId="AD" clId="Web-{07C627E1-CC8C-E6A6-132F-E5DF85869CF4}" dt="2025-05-12T01:30:50.853" v="494" actId="1076"/>
        <pc:sldMkLst>
          <pc:docMk/>
          <pc:sldMk cId="3481082634" sldId="278"/>
        </pc:sldMkLst>
      </pc:sldChg>
      <pc:sldChg chg="addSp delSp modSp add replId">
        <pc:chgData name="ABHAY VALIYAPARAMBIL (RA2112704010006)" userId="S::as3735@srmist.edu.in::1b8b9d8c-c52a-401f-9afc-8b6d7b9806b3" providerId="AD" clId="Web-{07C627E1-CC8C-E6A6-132F-E5DF85869CF4}" dt="2025-05-12T01:31:18.839" v="503" actId="20577"/>
        <pc:sldMkLst>
          <pc:docMk/>
          <pc:sldMk cId="2986184877" sldId="279"/>
        </pc:sldMkLst>
      </pc:sldChg>
      <pc:sldChg chg="addSp delSp modSp new mod setBg setClrOvrMap">
        <pc:chgData name="ABHAY VALIYAPARAMBIL (RA2112704010006)" userId="S::as3735@srmist.edu.in::1b8b9d8c-c52a-401f-9afc-8b6d7b9806b3" providerId="AD" clId="Web-{07C627E1-CC8C-E6A6-132F-E5DF85869CF4}" dt="2025-05-12T01:32:39.889" v="512"/>
        <pc:sldMkLst>
          <pc:docMk/>
          <pc:sldMk cId="1698558358" sldId="280"/>
        </pc:sldMkLst>
      </pc:sldChg>
    </pc:docChg>
  </pc:docChgLst>
  <pc:docChgLst>
    <pc:chgData name="PONNURI ANIRUDDHA (RA2112704010015)" userId="S::pp0783@srmist.edu.in::e80a432d-0050-4c6b-8890-9380568a86ba" providerId="AD" clId="Web-{D748BA98-E59A-A34B-3DAE-8F2900492A0B}"/>
    <pc:docChg chg="modSld sldOrd">
      <pc:chgData name="PONNURI ANIRUDDHA (RA2112704010015)" userId="S::pp0783@srmist.edu.in::e80a432d-0050-4c6b-8890-9380568a86ba" providerId="AD" clId="Web-{D748BA98-E59A-A34B-3DAE-8F2900492A0B}" dt="2025-05-12T05:11:15.128" v="66"/>
      <pc:docMkLst>
        <pc:docMk/>
      </pc:docMkLst>
      <pc:sldChg chg="modSp">
        <pc:chgData name="PONNURI ANIRUDDHA (RA2112704010015)" userId="S::pp0783@srmist.edu.in::e80a432d-0050-4c6b-8890-9380568a86ba" providerId="AD" clId="Web-{D748BA98-E59A-A34B-3DAE-8F2900492A0B}" dt="2025-05-12T05:10:32.157" v="59" actId="20577"/>
        <pc:sldMkLst>
          <pc:docMk/>
          <pc:sldMk cId="0" sldId="264"/>
        </pc:sldMkLst>
      </pc:sldChg>
      <pc:sldChg chg="modSp">
        <pc:chgData name="PONNURI ANIRUDDHA (RA2112704010015)" userId="S::pp0783@srmist.edu.in::e80a432d-0050-4c6b-8890-9380568a86ba" providerId="AD" clId="Web-{D748BA98-E59A-A34B-3DAE-8F2900492A0B}" dt="2025-05-12T04:07:42.930" v="54" actId="1076"/>
        <pc:sldMkLst>
          <pc:docMk/>
          <pc:sldMk cId="2672726860" sldId="269"/>
        </pc:sldMkLst>
      </pc:sldChg>
      <pc:sldChg chg="ord">
        <pc:chgData name="PONNURI ANIRUDDHA (RA2112704010015)" userId="S::pp0783@srmist.edu.in::e80a432d-0050-4c6b-8890-9380568a86ba" providerId="AD" clId="Web-{D748BA98-E59A-A34B-3DAE-8F2900492A0B}" dt="2025-05-12T04:07:59.118" v="56"/>
        <pc:sldMkLst>
          <pc:docMk/>
          <pc:sldMk cId="1834185764" sldId="272"/>
        </pc:sldMkLst>
      </pc:sldChg>
      <pc:sldChg chg="modSp">
        <pc:chgData name="PONNURI ANIRUDDHA (RA2112704010015)" userId="S::pp0783@srmist.edu.in::e80a432d-0050-4c6b-8890-9380568a86ba" providerId="AD" clId="Web-{D748BA98-E59A-A34B-3DAE-8F2900492A0B}" dt="2025-05-12T05:11:15.128" v="66"/>
        <pc:sldMkLst>
          <pc:docMk/>
          <pc:sldMk cId="2552152079" sldId="274"/>
        </pc:sldMkLst>
      </pc:sldChg>
      <pc:sldChg chg="modSp">
        <pc:chgData name="PONNURI ANIRUDDHA (RA2112704010015)" userId="S::pp0783@srmist.edu.in::e80a432d-0050-4c6b-8890-9380568a86ba" providerId="AD" clId="Web-{D748BA98-E59A-A34B-3DAE-8F2900492A0B}" dt="2025-05-12T05:10:58.283" v="62" actId="20577"/>
        <pc:sldMkLst>
          <pc:docMk/>
          <pc:sldMk cId="3324951236" sldId="275"/>
        </pc:sldMkLst>
      </pc:sldChg>
      <pc:sldChg chg="modSp">
        <pc:chgData name="PONNURI ANIRUDDHA (RA2112704010015)" userId="S::pp0783@srmist.edu.in::e80a432d-0050-4c6b-8890-9380568a86ba" providerId="AD" clId="Web-{D748BA98-E59A-A34B-3DAE-8F2900492A0B}" dt="2025-05-12T05:11:08.549" v="65" actId="20577"/>
        <pc:sldMkLst>
          <pc:docMk/>
          <pc:sldMk cId="1006342579" sldId="276"/>
        </pc:sldMkLst>
      </pc:sldChg>
      <pc:sldChg chg="addSp delSp modSp">
        <pc:chgData name="PONNURI ANIRUDDHA (RA2112704010015)" userId="S::pp0783@srmist.edu.in::e80a432d-0050-4c6b-8890-9380568a86ba" providerId="AD" clId="Web-{D748BA98-E59A-A34B-3DAE-8F2900492A0B}" dt="2025-05-12T04:03:04.264" v="14" actId="1076"/>
        <pc:sldMkLst>
          <pc:docMk/>
          <pc:sldMk cId="2396634719" sldId="277"/>
        </pc:sldMkLst>
      </pc:sldChg>
      <pc:sldChg chg="addSp delSp modSp">
        <pc:chgData name="PONNURI ANIRUDDHA (RA2112704010015)" userId="S::pp0783@srmist.edu.in::e80a432d-0050-4c6b-8890-9380568a86ba" providerId="AD" clId="Web-{D748BA98-E59A-A34B-3DAE-8F2900492A0B}" dt="2025-05-12T04:04:16.954" v="29" actId="1076"/>
        <pc:sldMkLst>
          <pc:docMk/>
          <pc:sldMk cId="3481082634" sldId="278"/>
        </pc:sldMkLst>
      </pc:sldChg>
      <pc:sldChg chg="addSp delSp modSp">
        <pc:chgData name="PONNURI ANIRUDDHA (RA2112704010015)" userId="S::pp0783@srmist.edu.in::e80a432d-0050-4c6b-8890-9380568a86ba" providerId="AD" clId="Web-{D748BA98-E59A-A34B-3DAE-8F2900492A0B}" dt="2025-05-12T04:06:14.724" v="53" actId="1076"/>
        <pc:sldMkLst>
          <pc:docMk/>
          <pc:sldMk cId="2986184877" sldId="279"/>
        </pc:sldMkLst>
      </pc:sldChg>
      <pc:sldChg chg="ord">
        <pc:chgData name="PONNURI ANIRUDDHA (RA2112704010015)" userId="S::pp0783@srmist.edu.in::e80a432d-0050-4c6b-8890-9380568a86ba" providerId="AD" clId="Web-{D748BA98-E59A-A34B-3DAE-8F2900492A0B}" dt="2025-05-12T04:07:52.805" v="55"/>
        <pc:sldMkLst>
          <pc:docMk/>
          <pc:sldMk cId="1698558358" sldId="280"/>
        </pc:sldMkLst>
      </pc:sldChg>
    </pc:docChg>
  </pc:docChgLst>
  <pc:docChgLst>
    <pc:chgData name="PONNURI ANIRUDDHA (RA2112704010015)" userId="S::pp0783@srmist.edu.in::e80a432d-0050-4c6b-8890-9380568a86ba" providerId="AD" clId="Web-{A14B5157-3BE4-2C12-FF39-250A7E618501}"/>
    <pc:docChg chg="modSld">
      <pc:chgData name="PONNURI ANIRUDDHA (RA2112704010015)" userId="S::pp0783@srmist.edu.in::e80a432d-0050-4c6b-8890-9380568a86ba" providerId="AD" clId="Web-{A14B5157-3BE4-2C12-FF39-250A7E618501}" dt="2025-05-12T02:02:52.443" v="93" actId="1076"/>
      <pc:docMkLst>
        <pc:docMk/>
      </pc:docMkLst>
      <pc:sldChg chg="modSp">
        <pc:chgData name="PONNURI ANIRUDDHA (RA2112704010015)" userId="S::pp0783@srmist.edu.in::e80a432d-0050-4c6b-8890-9380568a86ba" providerId="AD" clId="Web-{A14B5157-3BE4-2C12-FF39-250A7E618501}" dt="2025-05-12T02:02:52.443" v="93" actId="1076"/>
        <pc:sldMkLst>
          <pc:docMk/>
          <pc:sldMk cId="2552152079" sldId="274"/>
        </pc:sldMkLst>
      </pc:sldChg>
      <pc:sldChg chg="modSp">
        <pc:chgData name="PONNURI ANIRUDDHA (RA2112704010015)" userId="S::pp0783@srmist.edu.in::e80a432d-0050-4c6b-8890-9380568a86ba" providerId="AD" clId="Web-{A14B5157-3BE4-2C12-FF39-250A7E618501}" dt="2025-05-12T01:59:21.453" v="23" actId="20577"/>
        <pc:sldMkLst>
          <pc:docMk/>
          <pc:sldMk cId="3324951236" sldId="275"/>
        </pc:sldMkLst>
      </pc:sldChg>
      <pc:sldChg chg="modSp">
        <pc:chgData name="PONNURI ANIRUDDHA (RA2112704010015)" userId="S::pp0783@srmist.edu.in::e80a432d-0050-4c6b-8890-9380568a86ba" providerId="AD" clId="Web-{A14B5157-3BE4-2C12-FF39-250A7E618501}" dt="2025-05-12T02:01:15.862" v="73" actId="20577"/>
        <pc:sldMkLst>
          <pc:docMk/>
          <pc:sldMk cId="1006342579" sldId="276"/>
        </pc:sldMkLst>
      </pc:sldChg>
      <pc:sldChg chg="modSp">
        <pc:chgData name="PONNURI ANIRUDDHA (RA2112704010015)" userId="S::pp0783@srmist.edu.in::e80a432d-0050-4c6b-8890-9380568a86ba" providerId="AD" clId="Web-{A14B5157-3BE4-2C12-FF39-250A7E618501}" dt="2025-05-12T02:00:05.782" v="35" actId="20577"/>
        <pc:sldMkLst>
          <pc:docMk/>
          <pc:sldMk cId="3481082634" sldId="278"/>
        </pc:sldMkLst>
      </pc:sldChg>
      <pc:sldChg chg="modSp">
        <pc:chgData name="PONNURI ANIRUDDHA (RA2112704010015)" userId="S::pp0783@srmist.edu.in::e80a432d-0050-4c6b-8890-9380568a86ba" providerId="AD" clId="Web-{A14B5157-3BE4-2C12-FF39-250A7E618501}" dt="2025-05-12T02:01:50.363" v="82" actId="14100"/>
        <pc:sldMkLst>
          <pc:docMk/>
          <pc:sldMk cId="2986184877" sldId="279"/>
        </pc:sldMkLst>
      </pc:sldChg>
    </pc:docChg>
  </pc:docChgLst>
  <pc:docChgLst>
    <pc:chgData name="ABHAY VALIYAPARAMBIL (RA2112704010006)" userId="S::as3735@srmist.edu.in::1b8b9d8c-c52a-401f-9afc-8b6d7b9806b3" providerId="AD" clId="Web-{3CC54EAF-88BC-3179-5E4F-C96F832DE5A7}"/>
    <pc:docChg chg="modSld">
      <pc:chgData name="ABHAY VALIYAPARAMBIL (RA2112704010006)" userId="S::as3735@srmist.edu.in::1b8b9d8c-c52a-401f-9afc-8b6d7b9806b3" providerId="AD" clId="Web-{3CC54EAF-88BC-3179-5E4F-C96F832DE5A7}" dt="2025-07-12T02:00:54.803" v="3" actId="1076"/>
      <pc:docMkLst>
        <pc:docMk/>
      </pc:docMkLst>
      <pc:sldChg chg="modSp">
        <pc:chgData name="ABHAY VALIYAPARAMBIL (RA2112704010006)" userId="S::as3735@srmist.edu.in::1b8b9d8c-c52a-401f-9afc-8b6d7b9806b3" providerId="AD" clId="Web-{3CC54EAF-88BC-3179-5E4F-C96F832DE5A7}" dt="2025-07-12T01:47:48.961" v="1" actId="1076"/>
        <pc:sldMkLst>
          <pc:docMk/>
          <pc:sldMk cId="0" sldId="261"/>
        </pc:sldMkLst>
        <pc:picChg chg="mod">
          <ac:chgData name="ABHAY VALIYAPARAMBIL (RA2112704010006)" userId="S::as3735@srmist.edu.in::1b8b9d8c-c52a-401f-9afc-8b6d7b9806b3" providerId="AD" clId="Web-{3CC54EAF-88BC-3179-5E4F-C96F832DE5A7}" dt="2025-07-12T01:47:48.961" v="1" actId="1076"/>
          <ac:picMkLst>
            <pc:docMk/>
            <pc:sldMk cId="0" sldId="261"/>
            <ac:picMk id="7" creationId="{76C2F4A7-A8CB-9366-A8E9-5FD1BE398BC9}"/>
          </ac:picMkLst>
        </pc:picChg>
      </pc:sldChg>
      <pc:sldChg chg="modSp">
        <pc:chgData name="ABHAY VALIYAPARAMBIL (RA2112704010006)" userId="S::as3735@srmist.edu.in::1b8b9d8c-c52a-401f-9afc-8b6d7b9806b3" providerId="AD" clId="Web-{3CC54EAF-88BC-3179-5E4F-C96F832DE5A7}" dt="2025-07-12T02:00:54.803" v="3" actId="1076"/>
        <pc:sldMkLst>
          <pc:docMk/>
          <pc:sldMk cId="3881900524" sldId="267"/>
        </pc:sldMkLst>
        <pc:picChg chg="mod">
          <ac:chgData name="ABHAY VALIYAPARAMBIL (RA2112704010006)" userId="S::as3735@srmist.edu.in::1b8b9d8c-c52a-401f-9afc-8b6d7b9806b3" providerId="AD" clId="Web-{3CC54EAF-88BC-3179-5E4F-C96F832DE5A7}" dt="2025-07-12T02:00:54.803" v="3" actId="1076"/>
          <ac:picMkLst>
            <pc:docMk/>
            <pc:sldMk cId="3881900524" sldId="267"/>
            <ac:picMk id="3" creationId="{E4D12910-4CBC-948C-3C1B-5F89F067830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91a11263a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291a11263a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ED48D973-ABDD-08E2-CDA4-168F4A0546DE}"/>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D141348D-902C-7A0E-BAE7-C76BB750F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8CABAA0-3C2B-08F8-5F97-520CE00382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4509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6C060127-1066-DD29-F446-FFA96A853496}"/>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F25A6834-EDB4-1F21-A934-CFEC59FCC6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575431E1-9E07-7AEE-7E90-5EF89A8F76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4875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91961e442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91961e442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291a11263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291a11263a_1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291961e44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g3291961e44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5072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291961e442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55770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78E9DA8-C0C9-33B3-37CD-D6547FB5860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18B7EF36-203A-186B-EE11-760870381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C614D8D9-FD8B-CC5D-8A2C-57AA76712A6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75900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504B6F1-D715-A1D6-216B-13C11D9D3D40}"/>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43C36918-43DF-A0BC-D39E-3A7C9E99E0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A88FC3E1-4B8F-A008-74DF-71421FAF14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418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8217EB1-1BA1-F7E3-C2C0-C49A60CF3D18}"/>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E7154AD-EC49-072F-1806-819D180034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8C77A31B-41C2-E84C-6347-CC08774371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352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A55F518D-24D0-EBB0-C484-B1B3D7AFD24B}"/>
            </a:ext>
          </a:extLst>
        </p:cNvPr>
        <p:cNvGrpSpPr/>
        <p:nvPr/>
      </p:nvGrpSpPr>
      <p:grpSpPr>
        <a:xfrm>
          <a:off x="0" y="0"/>
          <a:ext cx="0" cy="0"/>
          <a:chOff x="0" y="0"/>
          <a:chExt cx="0" cy="0"/>
        </a:xfrm>
      </p:grpSpPr>
      <p:sp>
        <p:nvSpPr>
          <p:cNvPr id="176" name="Google Shape;176;g3291961e442_0_53:notes">
            <a:extLst>
              <a:ext uri="{FF2B5EF4-FFF2-40B4-BE49-F238E27FC236}">
                <a16:creationId xmlns:a16="http://schemas.microsoft.com/office/drawing/2014/main" id="{58A89C76-82E0-013D-A9D0-253C43DFBB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291961e442_0_53:notes">
            <a:extLst>
              <a:ext uri="{FF2B5EF4-FFF2-40B4-BE49-F238E27FC236}">
                <a16:creationId xmlns:a16="http://schemas.microsoft.com/office/drawing/2014/main" id="{9A6AE0AF-2DBA-959E-169A-8FE9FF5A00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00887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Calibri"/>
                <a:ea typeface="Calibri"/>
                <a:cs typeface="Calibri"/>
                <a:sym typeface="Calibri"/>
              </a:defRPr>
            </a:lvl1pPr>
            <a:lvl2pPr marL="0" marR="0" lvl="1" indent="0" algn="r" rtl="0">
              <a:spcBef>
                <a:spcPts val="0"/>
              </a:spcBef>
              <a:buNone/>
              <a:defRPr sz="900" b="0" i="0" u="none" strike="noStrike" cap="none">
                <a:solidFill>
                  <a:srgbClr val="888888"/>
                </a:solidFill>
                <a:latin typeface="Calibri"/>
                <a:ea typeface="Calibri"/>
                <a:cs typeface="Calibri"/>
                <a:sym typeface="Calibri"/>
              </a:defRPr>
            </a:lvl2pPr>
            <a:lvl3pPr marL="0" marR="0" lvl="2" indent="0" algn="r" rtl="0">
              <a:spcBef>
                <a:spcPts val="0"/>
              </a:spcBef>
              <a:buNone/>
              <a:defRPr sz="900" b="0" i="0" u="none" strike="noStrike" cap="none">
                <a:solidFill>
                  <a:srgbClr val="888888"/>
                </a:solidFill>
                <a:latin typeface="Calibri"/>
                <a:ea typeface="Calibri"/>
                <a:cs typeface="Calibri"/>
                <a:sym typeface="Calibri"/>
              </a:defRPr>
            </a:lvl3pPr>
            <a:lvl4pPr marL="0" marR="0" lvl="3" indent="0" algn="r" rtl="0">
              <a:spcBef>
                <a:spcPts val="0"/>
              </a:spcBef>
              <a:buNone/>
              <a:defRPr sz="900" b="0" i="0" u="none" strike="noStrike" cap="none">
                <a:solidFill>
                  <a:srgbClr val="888888"/>
                </a:solidFill>
                <a:latin typeface="Calibri"/>
                <a:ea typeface="Calibri"/>
                <a:cs typeface="Calibri"/>
                <a:sym typeface="Calibri"/>
              </a:defRPr>
            </a:lvl4pPr>
            <a:lvl5pPr marL="0" marR="0" lvl="4" indent="0" algn="r" rtl="0">
              <a:spcBef>
                <a:spcPts val="0"/>
              </a:spcBef>
              <a:buNone/>
              <a:defRPr sz="900" b="0" i="0" u="none" strike="noStrike" cap="none">
                <a:solidFill>
                  <a:srgbClr val="888888"/>
                </a:solidFill>
                <a:latin typeface="Calibri"/>
                <a:ea typeface="Calibri"/>
                <a:cs typeface="Calibri"/>
                <a:sym typeface="Calibri"/>
              </a:defRPr>
            </a:lvl5pPr>
            <a:lvl6pPr marL="0" marR="0" lvl="5" indent="0" algn="r" rtl="0">
              <a:spcBef>
                <a:spcPts val="0"/>
              </a:spcBef>
              <a:buNone/>
              <a:defRPr sz="900" b="0" i="0" u="none" strike="noStrike" cap="none">
                <a:solidFill>
                  <a:srgbClr val="888888"/>
                </a:solidFill>
                <a:latin typeface="Calibri"/>
                <a:ea typeface="Calibri"/>
                <a:cs typeface="Calibri"/>
                <a:sym typeface="Calibri"/>
              </a:defRPr>
            </a:lvl6pPr>
            <a:lvl7pPr marL="0" marR="0" lvl="6" indent="0" algn="r" rtl="0">
              <a:spcBef>
                <a:spcPts val="0"/>
              </a:spcBef>
              <a:buNone/>
              <a:defRPr sz="900" b="0" i="0" u="none" strike="noStrike" cap="none">
                <a:solidFill>
                  <a:srgbClr val="888888"/>
                </a:solidFill>
                <a:latin typeface="Calibri"/>
                <a:ea typeface="Calibri"/>
                <a:cs typeface="Calibri"/>
                <a:sym typeface="Calibri"/>
              </a:defRPr>
            </a:lvl7pPr>
            <a:lvl8pPr marL="0" marR="0" lvl="7" indent="0" algn="r" rtl="0">
              <a:spcBef>
                <a:spcPts val="0"/>
              </a:spcBef>
              <a:buNone/>
              <a:defRPr sz="900" b="0" i="0" u="none" strike="noStrike" cap="none">
                <a:solidFill>
                  <a:srgbClr val="888888"/>
                </a:solidFill>
                <a:latin typeface="Calibri"/>
                <a:ea typeface="Calibri"/>
                <a:cs typeface="Calibri"/>
                <a:sym typeface="Calibri"/>
              </a:defRPr>
            </a:lvl8pPr>
            <a:lvl9pPr marL="0" marR="0" lvl="8" indent="0" algn="r" rtl="0">
              <a:spcBef>
                <a:spcPts val="0"/>
              </a:spcBef>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5"/>
          <p:cNvSpPr txBox="1">
            <a:spLocks noGrp="1"/>
          </p:cNvSpPr>
          <p:nvPr>
            <p:ph type="ctrTitle"/>
          </p:nvPr>
        </p:nvSpPr>
        <p:spPr>
          <a:xfrm>
            <a:off x="979714" y="1904427"/>
            <a:ext cx="6858000" cy="1127532"/>
          </a:xfrm>
          <a:prstGeom prst="rect">
            <a:avLst/>
          </a:prstGeom>
          <a:noFill/>
          <a:ln>
            <a:noFill/>
          </a:ln>
        </p:spPr>
        <p:txBody>
          <a:bodyPr spcFirstLastPara="1" wrap="square" lIns="68575" tIns="34275" rIns="68575" bIns="34275" anchor="b" anchorCtr="0">
            <a:normAutofit fontScale="90000"/>
          </a:bodyPr>
          <a:lstStyle/>
          <a:p>
            <a:pPr>
              <a:lnSpc>
                <a:spcPct val="150000"/>
              </a:lnSpc>
              <a:buSzPct val="100000"/>
            </a:pPr>
            <a:br>
              <a:rPr lang="en" sz="3000" dirty="0">
                <a:latin typeface="Times New Roman"/>
                <a:ea typeface="Times New Roman"/>
                <a:cs typeface="Times New Roman"/>
              </a:rPr>
            </a:br>
            <a:br>
              <a:rPr lang="en" sz="2000" dirty="0">
                <a:latin typeface="Times New Roman"/>
                <a:cs typeface="Times New Roman"/>
                <a:sym typeface="Times New Roman"/>
              </a:rPr>
            </a:br>
            <a:br>
              <a:rPr lang="en" sz="2000" dirty="0">
                <a:latin typeface="Times New Roman"/>
                <a:cs typeface="Times New Roman"/>
                <a:sym typeface="Times New Roman"/>
              </a:rPr>
            </a:br>
            <a:br>
              <a:rPr lang="en" sz="2000" dirty="0">
                <a:latin typeface="Times New Roman"/>
                <a:cs typeface="Times New Roman"/>
                <a:sym typeface="Times New Roman"/>
              </a:rPr>
            </a:br>
            <a:br>
              <a:rPr lang="en" sz="2000" dirty="0">
                <a:latin typeface="Times New Roman"/>
                <a:cs typeface="Times New Roman"/>
                <a:sym typeface="Times New Roman"/>
              </a:rPr>
            </a:br>
            <a:r>
              <a:rPr lang="en" sz="3000" dirty="0">
                <a:sym typeface="Times New Roman"/>
              </a:rPr>
              <a:t>Evaluating Multimodal Fusion Strategies for Resilient Agricultural Sensing Systems</a:t>
            </a:r>
            <a:br>
              <a:rPr lang="en" sz="3600" dirty="0">
                <a:latin typeface="Times New Roman"/>
                <a:cs typeface="Times New Roman"/>
              </a:rPr>
            </a:br>
            <a:endParaRPr sz="3600" dirty="0">
              <a:latin typeface="Times New Roman"/>
              <a:ea typeface="Times New Roman"/>
              <a:cs typeface="Times New Roman"/>
              <a:sym typeface="Times New Roman"/>
            </a:endParaRPr>
          </a:p>
        </p:txBody>
      </p:sp>
      <p:sp>
        <p:nvSpPr>
          <p:cNvPr id="130" name="Google Shape;130;p25"/>
          <p:cNvSpPr txBox="1">
            <a:spLocks noGrp="1"/>
          </p:cNvSpPr>
          <p:nvPr>
            <p:ph type="subTitle" idx="1"/>
          </p:nvPr>
        </p:nvSpPr>
        <p:spPr>
          <a:xfrm>
            <a:off x="364150" y="3507975"/>
            <a:ext cx="2881500" cy="902700"/>
          </a:xfrm>
          <a:prstGeom prst="rect">
            <a:avLst/>
          </a:prstGeom>
          <a:noFill/>
          <a:ln>
            <a:noFill/>
          </a:ln>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
                <a:latin typeface="Times New Roman"/>
                <a:ea typeface="Times New Roman"/>
                <a:cs typeface="Times New Roman"/>
                <a:sym typeface="Times New Roman"/>
              </a:rPr>
              <a:t>Guide Name: ​</a:t>
            </a:r>
            <a:endParaRPr>
              <a:latin typeface="Times New Roman"/>
              <a:ea typeface="Times New Roman"/>
              <a:cs typeface="Times New Roman"/>
              <a:sym typeface="Times New Roman"/>
            </a:endParaRPr>
          </a:p>
          <a:p>
            <a:pPr marL="0" lvl="0" indent="0" algn="l" rtl="0">
              <a:spcBef>
                <a:spcPts val="800"/>
              </a:spcBef>
              <a:spcAft>
                <a:spcPts val="0"/>
              </a:spcAft>
              <a:buClr>
                <a:schemeClr val="dk1"/>
              </a:buClr>
              <a:buSzPts val="1100"/>
              <a:buNone/>
            </a:pPr>
            <a:r>
              <a:rPr lang="en">
                <a:latin typeface="Times New Roman"/>
                <a:ea typeface="Times New Roman"/>
                <a:cs typeface="Times New Roman"/>
                <a:sym typeface="Times New Roman"/>
              </a:rPr>
              <a:t>Dr.K Sornalakshmi​</a:t>
            </a:r>
            <a:endParaRPr>
              <a:latin typeface="Times New Roman"/>
              <a:ea typeface="Times New Roman"/>
              <a:cs typeface="Times New Roman"/>
              <a:sym typeface="Times New Roman"/>
            </a:endParaRPr>
          </a:p>
        </p:txBody>
      </p:sp>
      <p:pic>
        <p:nvPicPr>
          <p:cNvPr id="131" name="Google Shape;131;p25"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
        <p:nvSpPr>
          <p:cNvPr id="132" name="Google Shape;132;p25"/>
          <p:cNvSpPr txBox="1"/>
          <p:nvPr/>
        </p:nvSpPr>
        <p:spPr>
          <a:xfrm>
            <a:off x="3715500" y="3369675"/>
            <a:ext cx="5087100" cy="1041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Student Details:​</a:t>
            </a:r>
            <a:endParaRPr lang="en-US" sz="1600" dirty="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Ponnuri Aniruddha [RA2112704010015]​</a:t>
            </a:r>
            <a:endParaRPr sz="1600" dirty="0">
              <a:latin typeface="Times New Roman"/>
            </a:endParaRPr>
          </a:p>
          <a:p>
            <a:pPr marL="0" lvl="0" indent="0" algn="l" rtl="0">
              <a:lnSpc>
                <a:spcPct val="115000"/>
              </a:lnSpc>
              <a:spcBef>
                <a:spcPts val="0"/>
              </a:spcBef>
              <a:spcAft>
                <a:spcPts val="0"/>
              </a:spcAft>
              <a:buClr>
                <a:schemeClr val="dk1"/>
              </a:buClr>
              <a:buSzPts val="1100"/>
              <a:buFont typeface="Arial"/>
              <a:buNone/>
            </a:pPr>
            <a:r>
              <a:rPr lang="en" sz="1600" dirty="0">
                <a:latin typeface="Times New Roman"/>
                <a:sym typeface="Times New Roman"/>
              </a:rPr>
              <a:t>Abhay Shaji Valiyaparambil [RA2112704010006]</a:t>
            </a:r>
            <a:endParaRPr sz="1600" dirty="0">
              <a:latin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3A3CB1B-9C47-5E16-9ADA-4611D628DFA9}"/>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41A463B8-D134-398A-FFEA-F38BDEDB32A9}"/>
              </a:ext>
            </a:extLst>
          </p:cNvPr>
          <p:cNvSpPr txBox="1">
            <a:spLocks noGrp="1"/>
          </p:cNvSpPr>
          <p:nvPr>
            <p:ph type="title"/>
          </p:nvPr>
        </p:nvSpPr>
        <p:spPr>
          <a:xfrm>
            <a:off x="670075" y="87425"/>
            <a:ext cx="7886700" cy="983614"/>
          </a:xfrm>
          <a:prstGeom prst="rect">
            <a:avLst/>
          </a:prstGeom>
        </p:spPr>
        <p:txBody>
          <a:bodyPr spcFirstLastPara="1" wrap="square" lIns="68575" tIns="34275" rIns="68575" bIns="34275" anchor="ctr" anchorCtr="0">
            <a:normAutofit/>
          </a:bodyPr>
          <a:lstStyle/>
          <a:p>
            <a:pPr algn="ctr"/>
            <a:r>
              <a:rPr lang="en" sz="3000" dirty="0"/>
              <a:t>Perceiver IO – Latent Bottleneck </a:t>
            </a:r>
            <a:br>
              <a:rPr lang="en" sz="3000" dirty="0"/>
            </a:br>
            <a:r>
              <a:rPr lang="en" sz="3000" dirty="0"/>
              <a:t>Transformer</a:t>
            </a:r>
            <a:endParaRPr lang="en-US" dirty="0"/>
          </a:p>
        </p:txBody>
      </p:sp>
      <p:pic>
        <p:nvPicPr>
          <p:cNvPr id="180" name="Google Shape;180;p32" descr="SRM Institute of Science and Technology - Wikipedia">
            <a:extLst>
              <a:ext uri="{FF2B5EF4-FFF2-40B4-BE49-F238E27FC236}">
                <a16:creationId xmlns:a16="http://schemas.microsoft.com/office/drawing/2014/main" id="{C8D24FFC-8229-88E5-9ECB-E220A1802221}"/>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4" name="TextBox 3">
            <a:extLst>
              <a:ext uri="{FF2B5EF4-FFF2-40B4-BE49-F238E27FC236}">
                <a16:creationId xmlns:a16="http://schemas.microsoft.com/office/drawing/2014/main" id="{E44C825D-9AB1-779A-0FA6-8D3A81D0B6D5}"/>
              </a:ext>
            </a:extLst>
          </p:cNvPr>
          <p:cNvSpPr txBox="1"/>
          <p:nvPr/>
        </p:nvSpPr>
        <p:spPr>
          <a:xfrm>
            <a:off x="588873" y="1072203"/>
            <a:ext cx="7968429" cy="36822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r>
              <a:rPr lang="en-US" sz="1200" dirty="0">
                <a:cs typeface="Segoe UI"/>
              </a:rPr>
              <a:t>Perceiver IO is a type of neural network that learns from very different kinds of data at once—like numbers from sensors and pixels from images. It pulls all this info into a smaller “memory” space called </a:t>
            </a:r>
            <a:r>
              <a:rPr lang="en-US" sz="1200" dirty="0" err="1">
                <a:cs typeface="Segoe UI"/>
              </a:rPr>
              <a:t>latents</a:t>
            </a:r>
            <a:r>
              <a:rPr lang="en-US" sz="1200" dirty="0">
                <a:cs typeface="Segoe UI"/>
              </a:rPr>
              <a:t>, so it can focus on the most useful signals.​</a:t>
            </a:r>
            <a:r>
              <a:rPr lang="en-US" sz="1200" dirty="0"/>
              <a:t>Instead of making the Transformer handle all our raw data directly (which is slow), it only works on the small set of latent vectors. This makes it faster and more memory-efficient. </a:t>
            </a:r>
            <a:endParaRPr lang="en-US" sz="1200" dirty="0">
              <a:cs typeface="Segoe UI"/>
            </a:endParaRPr>
          </a:p>
          <a:p>
            <a:pPr algn="just">
              <a:lnSpc>
                <a:spcPct val="150000"/>
              </a:lnSpc>
            </a:pPr>
            <a:endParaRPr lang="en" sz="1200" dirty="0">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endParaRPr lang="en-US" dirty="0">
              <a:solidFill>
                <a:schemeClr val="dk1"/>
              </a:solidFill>
            </a:endParaRPr>
          </a:p>
          <a:p>
            <a:pPr marL="285750" indent="-285750" algn="just">
              <a:lnSpc>
                <a:spcPts val="2400"/>
              </a:lnSpc>
              <a:buFont typeface="Arial,Sans-Serif"/>
              <a:buChar char="•"/>
            </a:pPr>
            <a:r>
              <a:rPr lang="en-US" sz="1200" dirty="0"/>
              <a:t>our soil sensor data (N, P, K, pH, etc.) goes through a small MLP (a kind of mini neural network).​</a:t>
            </a:r>
          </a:p>
          <a:p>
            <a:pPr marL="285750" indent="-285750" algn="just">
              <a:lnSpc>
                <a:spcPts val="2400"/>
              </a:lnSpc>
              <a:buFont typeface="Arial,Sans-Serif"/>
              <a:buChar char="•"/>
            </a:pPr>
            <a:r>
              <a:rPr lang="en-US" sz="1200" dirty="0"/>
              <a:t>our crop image goes through a pre-trained ResNet (used for image features).​</a:t>
            </a:r>
          </a:p>
          <a:p>
            <a:pPr marL="285750" indent="-285750" algn="just">
              <a:lnSpc>
                <a:spcPts val="2400"/>
              </a:lnSpc>
              <a:buFont typeface="Arial,Sans-Serif"/>
              <a:buChar char="•"/>
            </a:pPr>
            <a:r>
              <a:rPr lang="en-US" sz="1200" dirty="0"/>
              <a:t>Each of these gives a “feature vector” summarizing the input.​</a:t>
            </a:r>
          </a:p>
          <a:p>
            <a:pPr marL="285750" indent="-285750" algn="just">
              <a:lnSpc>
                <a:spcPts val="2400"/>
              </a:lnSpc>
              <a:buFont typeface="Arial,Sans-Serif"/>
              <a:buChar char="•"/>
            </a:pPr>
            <a:r>
              <a:rPr lang="en-US" sz="1200" dirty="0"/>
              <a:t>A set of learnable “latent vectors” (like attention sponges) interact with these inputs using a Transformer.​</a:t>
            </a:r>
          </a:p>
          <a:p>
            <a:pPr marL="285750" indent="-285750" algn="just">
              <a:lnSpc>
                <a:spcPts val="2400"/>
              </a:lnSpc>
              <a:buFont typeface="Arial,Sans-Serif"/>
              <a:buChar char="•"/>
            </a:pPr>
            <a:r>
              <a:rPr lang="en-US" sz="1200" dirty="0"/>
              <a:t>The updated </a:t>
            </a:r>
            <a:r>
              <a:rPr lang="en-US" sz="1200" dirty="0" err="1"/>
              <a:t>latents</a:t>
            </a:r>
            <a:r>
              <a:rPr lang="en-US" sz="1200" dirty="0"/>
              <a:t> are averaged and passed to a classifier to predict the potassium category (Low/Normal/High).​</a:t>
            </a:r>
          </a:p>
        </p:txBody>
      </p:sp>
    </p:spTree>
    <p:extLst>
      <p:ext uri="{BB962C8B-B14F-4D97-AF65-F5344CB8AC3E}">
        <p14:creationId xmlns:p14="http://schemas.microsoft.com/office/powerpoint/2010/main" val="1006342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BD81591-3A22-755C-6744-CDD09625DCF7}"/>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F0B09F98-F5B7-2EC8-C76A-7E5A07AB1880}"/>
              </a:ext>
            </a:extLst>
          </p:cNvPr>
          <p:cNvSpPr txBox="1">
            <a:spLocks noGrp="1"/>
          </p:cNvSpPr>
          <p:nvPr>
            <p:ph type="title"/>
          </p:nvPr>
        </p:nvSpPr>
        <p:spPr>
          <a:xfrm>
            <a:off x="670075" y="87425"/>
            <a:ext cx="7886700" cy="890308"/>
          </a:xfrm>
          <a:prstGeom prst="rect">
            <a:avLst/>
          </a:prstGeom>
        </p:spPr>
        <p:txBody>
          <a:bodyPr spcFirstLastPara="1" wrap="square" lIns="68575" tIns="34275" rIns="68575" bIns="34275" anchor="ctr" anchorCtr="0">
            <a:normAutofit fontScale="90000"/>
          </a:bodyPr>
          <a:lstStyle/>
          <a:p>
            <a:pPr algn="ctr"/>
            <a:r>
              <a:rPr lang="en" sz="3000" dirty="0"/>
              <a:t>Perceiver IO – Latent Bottleneck </a:t>
            </a:r>
            <a:br>
              <a:rPr lang="en" sz="3000" dirty="0"/>
            </a:br>
            <a:r>
              <a:rPr lang="en" sz="3000" dirty="0"/>
              <a:t>Transformer</a:t>
            </a:r>
            <a:endParaRPr lang="en-US" dirty="0"/>
          </a:p>
        </p:txBody>
      </p:sp>
      <p:pic>
        <p:nvPicPr>
          <p:cNvPr id="180" name="Google Shape;180;p32" descr="SRM Institute of Science and Technology - Wikipedia">
            <a:extLst>
              <a:ext uri="{FF2B5EF4-FFF2-40B4-BE49-F238E27FC236}">
                <a16:creationId xmlns:a16="http://schemas.microsoft.com/office/drawing/2014/main" id="{134DAFDA-0663-D4F3-FF28-2C26430F6108}"/>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4" name="TextBox 3">
            <a:extLst>
              <a:ext uri="{FF2B5EF4-FFF2-40B4-BE49-F238E27FC236}">
                <a16:creationId xmlns:a16="http://schemas.microsoft.com/office/drawing/2014/main" id="{E71C102E-C095-706F-B784-EF1BC250B659}"/>
              </a:ext>
            </a:extLst>
          </p:cNvPr>
          <p:cNvSpPr txBox="1"/>
          <p:nvPr/>
        </p:nvSpPr>
        <p:spPr>
          <a:xfrm>
            <a:off x="5624013" y="1282980"/>
            <a:ext cx="2933116"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4.Strengths:</a:t>
            </a:r>
          </a:p>
          <a:p>
            <a:pPr marL="228600" indent="-228600">
              <a:buFont typeface=""/>
              <a:buChar char="•"/>
            </a:pPr>
            <a:r>
              <a:rPr lang="en-US" dirty="0"/>
              <a:t>Very good at combining different types of input.</a:t>
            </a:r>
          </a:p>
          <a:p>
            <a:pPr marL="228600" indent="-228600">
              <a:buFont typeface=""/>
              <a:buChar char="•"/>
            </a:pPr>
            <a:r>
              <a:rPr lang="en-US" dirty="0"/>
              <a:t>Robust when one modality is missing or degraded.</a:t>
            </a:r>
          </a:p>
          <a:p>
            <a:pPr marL="228600" indent="-228600">
              <a:buFont typeface=""/>
              <a:buChar char="•"/>
            </a:pPr>
            <a:r>
              <a:rPr lang="en-US" dirty="0"/>
              <a:t>Scales well—adding more inputs doesn't explode memory usage.</a:t>
            </a:r>
          </a:p>
          <a:p>
            <a:r>
              <a:rPr lang="en-US"/>
              <a:t>5. Limitations:</a:t>
            </a:r>
          </a:p>
          <a:p>
            <a:pPr marL="228600" indent="-228600">
              <a:buFont typeface=""/>
              <a:buChar char="•"/>
            </a:pPr>
            <a:r>
              <a:rPr lang="en-US" dirty="0"/>
              <a:t>Slightly more complex than MLP-based models.</a:t>
            </a:r>
          </a:p>
          <a:p>
            <a:pPr marL="228600" indent="-228600">
              <a:buFont typeface=""/>
              <a:buChar char="•"/>
            </a:pPr>
            <a:r>
              <a:rPr lang="en-US" dirty="0"/>
              <a:t>Needs careful tuning of how many </a:t>
            </a:r>
            <a:r>
              <a:rPr lang="en-US" dirty="0" err="1"/>
              <a:t>latents</a:t>
            </a:r>
            <a:r>
              <a:rPr lang="en-US" dirty="0"/>
              <a:t> to use (too few = bad learning, too many = slow).</a:t>
            </a:r>
          </a:p>
        </p:txBody>
      </p:sp>
      <p:pic>
        <p:nvPicPr>
          <p:cNvPr id="3" name="Picture 2" descr="A diagram of a process&#10;&#10;AI-generated content may be incorrect.">
            <a:extLst>
              <a:ext uri="{FF2B5EF4-FFF2-40B4-BE49-F238E27FC236}">
                <a16:creationId xmlns:a16="http://schemas.microsoft.com/office/drawing/2014/main" id="{AD8580A1-882E-8AA9-2575-040ABA3420D7}"/>
              </a:ext>
            </a:extLst>
          </p:cNvPr>
          <p:cNvPicPr>
            <a:picLocks noChangeAspect="1"/>
          </p:cNvPicPr>
          <p:nvPr/>
        </p:nvPicPr>
        <p:blipFill>
          <a:blip r:embed="rId4"/>
          <a:stretch>
            <a:fillRect/>
          </a:stretch>
        </p:blipFill>
        <p:spPr>
          <a:xfrm>
            <a:off x="375986" y="1589483"/>
            <a:ext cx="5542047" cy="2490915"/>
          </a:xfrm>
          <a:prstGeom prst="rect">
            <a:avLst/>
          </a:prstGeom>
        </p:spPr>
      </p:pic>
    </p:spTree>
    <p:extLst>
      <p:ext uri="{BB962C8B-B14F-4D97-AF65-F5344CB8AC3E}">
        <p14:creationId xmlns:p14="http://schemas.microsoft.com/office/powerpoint/2010/main" val="2986184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0BC76-758A-8A1F-1B50-DF1F03F48460}"/>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719C334F-BA04-A12A-6F22-93967B27FE0E}"/>
              </a:ext>
            </a:extLst>
          </p:cNvPr>
          <p:cNvGrpSpPr/>
          <p:nvPr/>
        </p:nvGrpSpPr>
        <p:grpSpPr>
          <a:xfrm>
            <a:off x="382435" y="1050978"/>
            <a:ext cx="2651960" cy="1739464"/>
            <a:chOff x="373123" y="493366"/>
            <a:chExt cx="2651960" cy="1739464"/>
          </a:xfrm>
        </p:grpSpPr>
        <p:pic>
          <p:nvPicPr>
            <p:cNvPr id="1026" name="Picture 2" descr="ibots.in PH sensor Module">
              <a:extLst>
                <a:ext uri="{FF2B5EF4-FFF2-40B4-BE49-F238E27FC236}">
                  <a16:creationId xmlns:a16="http://schemas.microsoft.com/office/drawing/2014/main" id="{23BE959D-35F8-5327-BB72-CC09E352D8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123" y="493366"/>
              <a:ext cx="2196509" cy="13766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D38B138-229C-E871-F9E7-1D2E85778FCF}"/>
                </a:ext>
              </a:extLst>
            </p:cNvPr>
            <p:cNvSpPr txBox="1"/>
            <p:nvPr/>
          </p:nvSpPr>
          <p:spPr>
            <a:xfrm>
              <a:off x="735645" y="1925053"/>
              <a:ext cx="2289438" cy="307777"/>
            </a:xfrm>
            <a:prstGeom prst="rect">
              <a:avLst/>
            </a:prstGeom>
            <a:noFill/>
          </p:spPr>
          <p:txBody>
            <a:bodyPr wrap="square" rtlCol="0">
              <a:spAutoFit/>
            </a:bodyPr>
            <a:lstStyle/>
            <a:p>
              <a:r>
                <a:rPr lang="en-US" dirty="0"/>
                <a:t>Ph Sensor</a:t>
              </a:r>
              <a:endParaRPr lang="en-IN" dirty="0"/>
            </a:p>
          </p:txBody>
        </p:sp>
      </p:grpSp>
      <p:grpSp>
        <p:nvGrpSpPr>
          <p:cNvPr id="10" name="Group 9">
            <a:extLst>
              <a:ext uri="{FF2B5EF4-FFF2-40B4-BE49-F238E27FC236}">
                <a16:creationId xmlns:a16="http://schemas.microsoft.com/office/drawing/2014/main" id="{2427F24A-A561-B313-E828-575EF83236AB}"/>
              </a:ext>
            </a:extLst>
          </p:cNvPr>
          <p:cNvGrpSpPr/>
          <p:nvPr/>
        </p:nvGrpSpPr>
        <p:grpSpPr>
          <a:xfrm>
            <a:off x="3431677" y="664034"/>
            <a:ext cx="2310131" cy="2150572"/>
            <a:chOff x="3431649" y="82257"/>
            <a:chExt cx="2310131" cy="2150572"/>
          </a:xfrm>
        </p:grpSpPr>
        <p:pic>
          <p:nvPicPr>
            <p:cNvPr id="1028" name="Picture 4" descr="Easpberry Pi Soil Sensor">
              <a:extLst>
                <a:ext uri="{FF2B5EF4-FFF2-40B4-BE49-F238E27FC236}">
                  <a16:creationId xmlns:a16="http://schemas.microsoft.com/office/drawing/2014/main" id="{69666605-5811-6733-DF60-AE069AA1DD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31649" y="82257"/>
              <a:ext cx="1937442" cy="19374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78531E1-BFC6-57A2-A007-7C6A75FB83AE}"/>
                </a:ext>
              </a:extLst>
            </p:cNvPr>
            <p:cNvSpPr txBox="1"/>
            <p:nvPr/>
          </p:nvSpPr>
          <p:spPr>
            <a:xfrm>
              <a:off x="3486219" y="1925052"/>
              <a:ext cx="2255561" cy="307777"/>
            </a:xfrm>
            <a:prstGeom prst="rect">
              <a:avLst/>
            </a:prstGeom>
            <a:noFill/>
          </p:spPr>
          <p:txBody>
            <a:bodyPr wrap="square" rtlCol="0">
              <a:spAutoFit/>
            </a:bodyPr>
            <a:lstStyle/>
            <a:p>
              <a:r>
                <a:rPr lang="en-US" dirty="0"/>
                <a:t>Soil Moisture Sensor</a:t>
              </a:r>
              <a:endParaRPr lang="en-IN" dirty="0"/>
            </a:p>
          </p:txBody>
        </p:sp>
      </p:grpSp>
      <p:grpSp>
        <p:nvGrpSpPr>
          <p:cNvPr id="12" name="Group 11">
            <a:extLst>
              <a:ext uri="{FF2B5EF4-FFF2-40B4-BE49-F238E27FC236}">
                <a16:creationId xmlns:a16="http://schemas.microsoft.com/office/drawing/2014/main" id="{A8831657-0E70-DE76-9D81-AF0A474B2940}"/>
              </a:ext>
            </a:extLst>
          </p:cNvPr>
          <p:cNvGrpSpPr/>
          <p:nvPr/>
        </p:nvGrpSpPr>
        <p:grpSpPr>
          <a:xfrm>
            <a:off x="3486247" y="980441"/>
            <a:ext cx="5129860" cy="3947616"/>
            <a:chOff x="3429749" y="435285"/>
            <a:chExt cx="5129860" cy="3947616"/>
          </a:xfrm>
        </p:grpSpPr>
        <p:pic>
          <p:nvPicPr>
            <p:cNvPr id="1032" name="Picture 8">
              <a:extLst>
                <a:ext uri="{FF2B5EF4-FFF2-40B4-BE49-F238E27FC236}">
                  <a16:creationId xmlns:a16="http://schemas.microsoft.com/office/drawing/2014/main" id="{0C2055A3-A06F-035C-7270-F0A3352AA9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2855924"/>
              <a:ext cx="1219200" cy="1219200"/>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Group 10">
              <a:extLst>
                <a:ext uri="{FF2B5EF4-FFF2-40B4-BE49-F238E27FC236}">
                  <a16:creationId xmlns:a16="http://schemas.microsoft.com/office/drawing/2014/main" id="{0510911E-CE10-B6DE-6EA4-DBE8F2E30597}"/>
                </a:ext>
              </a:extLst>
            </p:cNvPr>
            <p:cNvGrpSpPr/>
            <p:nvPr/>
          </p:nvGrpSpPr>
          <p:grpSpPr>
            <a:xfrm>
              <a:off x="6107101" y="435285"/>
              <a:ext cx="2452508" cy="1742543"/>
              <a:chOff x="6107101" y="435285"/>
              <a:chExt cx="2452508" cy="1742543"/>
            </a:xfrm>
          </p:grpSpPr>
          <p:pic>
            <p:nvPicPr>
              <p:cNvPr id="1030" name="Picture 6">
                <a:extLst>
                  <a:ext uri="{FF2B5EF4-FFF2-40B4-BE49-F238E27FC236}">
                    <a16:creationId xmlns:a16="http://schemas.microsoft.com/office/drawing/2014/main" id="{F8B1DA2E-DD5E-1914-EB57-5079721FC3D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07101" y="435285"/>
                <a:ext cx="2164127" cy="120788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B353E0A-345F-5234-81C2-361F23BAE7B5}"/>
                  </a:ext>
                </a:extLst>
              </p:cNvPr>
              <p:cNvSpPr txBox="1"/>
              <p:nvPr/>
            </p:nvSpPr>
            <p:spPr>
              <a:xfrm>
                <a:off x="6107101" y="1870051"/>
                <a:ext cx="2452508" cy="307777"/>
              </a:xfrm>
              <a:prstGeom prst="rect">
                <a:avLst/>
              </a:prstGeom>
              <a:noFill/>
            </p:spPr>
            <p:txBody>
              <a:bodyPr wrap="square" rtlCol="0">
                <a:spAutoFit/>
              </a:bodyPr>
              <a:lstStyle/>
              <a:p>
                <a:r>
                  <a:rPr lang="en-US" dirty="0"/>
                  <a:t>NPK Sensor</a:t>
                </a:r>
                <a:endParaRPr lang="en-IN" dirty="0"/>
              </a:p>
            </p:txBody>
          </p:sp>
        </p:grpSp>
        <p:sp>
          <p:nvSpPr>
            <p:cNvPr id="8" name="TextBox 7">
              <a:extLst>
                <a:ext uri="{FF2B5EF4-FFF2-40B4-BE49-F238E27FC236}">
                  <a16:creationId xmlns:a16="http://schemas.microsoft.com/office/drawing/2014/main" id="{258B8F0D-C0F9-690D-4E18-5728280C5561}"/>
                </a:ext>
              </a:extLst>
            </p:cNvPr>
            <p:cNvSpPr txBox="1"/>
            <p:nvPr/>
          </p:nvSpPr>
          <p:spPr>
            <a:xfrm>
              <a:off x="3429749" y="4075124"/>
              <a:ext cx="2501072" cy="307777"/>
            </a:xfrm>
            <a:prstGeom prst="rect">
              <a:avLst/>
            </a:prstGeom>
            <a:noFill/>
          </p:spPr>
          <p:txBody>
            <a:bodyPr wrap="square" rtlCol="0">
              <a:spAutoFit/>
            </a:bodyPr>
            <a:lstStyle/>
            <a:p>
              <a:r>
                <a:rPr lang="en-IN" dirty="0"/>
                <a:t>EZVIZ Security Camera </a:t>
              </a:r>
            </a:p>
          </p:txBody>
        </p:sp>
      </p:grpSp>
      <p:sp>
        <p:nvSpPr>
          <p:cNvPr id="13" name="TextBox 12">
            <a:extLst>
              <a:ext uri="{FF2B5EF4-FFF2-40B4-BE49-F238E27FC236}">
                <a16:creationId xmlns:a16="http://schemas.microsoft.com/office/drawing/2014/main" id="{5C725135-5502-9C4E-EC72-DE433617B073}"/>
              </a:ext>
            </a:extLst>
          </p:cNvPr>
          <p:cNvSpPr txBox="1"/>
          <p:nvPr/>
        </p:nvSpPr>
        <p:spPr>
          <a:xfrm>
            <a:off x="2365065" y="261610"/>
            <a:ext cx="3925732" cy="523220"/>
          </a:xfrm>
          <a:prstGeom prst="rect">
            <a:avLst/>
          </a:prstGeom>
          <a:noFill/>
        </p:spPr>
        <p:txBody>
          <a:bodyPr wrap="square" rtlCol="0">
            <a:spAutoFit/>
          </a:bodyPr>
          <a:lstStyle/>
          <a:p>
            <a:r>
              <a:rPr lang="en-US" sz="2800" dirty="0"/>
              <a:t>SENSORS USED</a:t>
            </a:r>
            <a:endParaRPr lang="en-IN" sz="2800" dirty="0"/>
          </a:p>
        </p:txBody>
      </p:sp>
    </p:spTree>
    <p:extLst>
      <p:ext uri="{BB962C8B-B14F-4D97-AF65-F5344CB8AC3E}">
        <p14:creationId xmlns:p14="http://schemas.microsoft.com/office/powerpoint/2010/main" val="2054646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a plant on it&#10;&#10;AI-generated content may be incorrect.">
            <a:extLst>
              <a:ext uri="{FF2B5EF4-FFF2-40B4-BE49-F238E27FC236}">
                <a16:creationId xmlns:a16="http://schemas.microsoft.com/office/drawing/2014/main" id="{36083F19-D603-5D5B-AE72-548CDC075B6B}"/>
              </a:ext>
            </a:extLst>
          </p:cNvPr>
          <p:cNvPicPr>
            <a:picLocks noChangeAspect="1"/>
          </p:cNvPicPr>
          <p:nvPr/>
        </p:nvPicPr>
        <p:blipFill>
          <a:blip r:embed="rId2"/>
          <a:stretch>
            <a:fillRect/>
          </a:stretch>
        </p:blipFill>
        <p:spPr>
          <a:xfrm>
            <a:off x="1904427" y="793439"/>
            <a:ext cx="5134046" cy="3850535"/>
          </a:xfrm>
          <a:prstGeom prst="rect">
            <a:avLst/>
          </a:prstGeom>
        </p:spPr>
      </p:pic>
      <p:sp>
        <p:nvSpPr>
          <p:cNvPr id="6" name="TextBox 5">
            <a:extLst>
              <a:ext uri="{FF2B5EF4-FFF2-40B4-BE49-F238E27FC236}">
                <a16:creationId xmlns:a16="http://schemas.microsoft.com/office/drawing/2014/main" id="{041F232F-A2BD-F25B-7C1D-4A2A45A005FC}"/>
              </a:ext>
            </a:extLst>
          </p:cNvPr>
          <p:cNvSpPr txBox="1"/>
          <p:nvPr/>
        </p:nvSpPr>
        <p:spPr>
          <a:xfrm>
            <a:off x="3652443" y="345637"/>
            <a:ext cx="1311443" cy="307777"/>
          </a:xfrm>
          <a:prstGeom prst="rect">
            <a:avLst/>
          </a:prstGeom>
          <a:noFill/>
        </p:spPr>
        <p:txBody>
          <a:bodyPr wrap="square" rtlCol="0">
            <a:spAutoFit/>
          </a:bodyPr>
          <a:lstStyle/>
          <a:p>
            <a:r>
              <a:rPr lang="en-US" dirty="0"/>
              <a:t>LIVE SETUP </a:t>
            </a:r>
            <a:endParaRPr lang="en-IN" dirty="0"/>
          </a:p>
        </p:txBody>
      </p:sp>
    </p:spTree>
    <p:extLst>
      <p:ext uri="{BB962C8B-B14F-4D97-AF65-F5344CB8AC3E}">
        <p14:creationId xmlns:p14="http://schemas.microsoft.com/office/powerpoint/2010/main" val="2961266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655AA-E591-C193-AB11-9ED5573BAD44}"/>
              </a:ext>
            </a:extLst>
          </p:cNvPr>
          <p:cNvSpPr>
            <a:spLocks noGrp="1"/>
          </p:cNvSpPr>
          <p:nvPr>
            <p:ph type="title"/>
          </p:nvPr>
        </p:nvSpPr>
        <p:spPr/>
        <p:txBody>
          <a:bodyPr/>
          <a:lstStyle/>
          <a:p>
            <a:r>
              <a:rPr lang="en-US" dirty="0"/>
              <a:t>Architecture Diagram</a:t>
            </a:r>
          </a:p>
        </p:txBody>
      </p:sp>
      <p:pic>
        <p:nvPicPr>
          <p:cNvPr id="3" name="Picture 2" descr="A diagram of a process&#10;&#10;AI-generated content may be incorrect.">
            <a:extLst>
              <a:ext uri="{FF2B5EF4-FFF2-40B4-BE49-F238E27FC236}">
                <a16:creationId xmlns:a16="http://schemas.microsoft.com/office/drawing/2014/main" id="{E4D12910-4CBC-948C-3C1B-5F89F067830B}"/>
              </a:ext>
            </a:extLst>
          </p:cNvPr>
          <p:cNvPicPr>
            <a:picLocks noChangeAspect="1"/>
          </p:cNvPicPr>
          <p:nvPr/>
        </p:nvPicPr>
        <p:blipFill>
          <a:blip r:embed="rId2"/>
          <a:stretch>
            <a:fillRect/>
          </a:stretch>
        </p:blipFill>
        <p:spPr>
          <a:xfrm>
            <a:off x="0" y="1327378"/>
            <a:ext cx="9144000" cy="2488744"/>
          </a:xfrm>
          <a:prstGeom prst="rect">
            <a:avLst/>
          </a:prstGeom>
        </p:spPr>
      </p:pic>
    </p:spTree>
    <p:extLst>
      <p:ext uri="{BB962C8B-B14F-4D97-AF65-F5344CB8AC3E}">
        <p14:creationId xmlns:p14="http://schemas.microsoft.com/office/powerpoint/2010/main" val="388190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190252"/>
            <a:ext cx="1370728" cy="1032741"/>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316609"/>
            <a:ext cx="484026" cy="484026"/>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491355"/>
            <a:ext cx="515604" cy="51560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11062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Isosceles Triangle 1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4586625"/>
            <a:ext cx="1120884" cy="556875"/>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4839857"/>
            <a:ext cx="611177" cy="303643"/>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495D1A6D-9B66-3B31-820C-CF17A80839C0}"/>
              </a:ext>
            </a:extLst>
          </p:cNvPr>
          <p:cNvGraphicFramePr>
            <a:graphicFrameLocks noGrp="1"/>
          </p:cNvGraphicFramePr>
          <p:nvPr/>
        </p:nvGraphicFramePr>
        <p:xfrm>
          <a:off x="482600" y="1046721"/>
          <a:ext cx="8178802" cy="3050060"/>
        </p:xfrm>
        <a:graphic>
          <a:graphicData uri="http://schemas.openxmlformats.org/drawingml/2006/table">
            <a:tbl>
              <a:tblPr bandRow="1">
                <a:solidFill>
                  <a:schemeClr val="bg1">
                    <a:lumMod val="95000"/>
                  </a:schemeClr>
                </a:solidFill>
                <a:tableStyleId>{5C22544A-7EE6-4342-B048-85BDC9FD1C3A}</a:tableStyleId>
              </a:tblPr>
              <a:tblGrid>
                <a:gridCol w="1241604">
                  <a:extLst>
                    <a:ext uri="{9D8B030D-6E8A-4147-A177-3AD203B41FA5}">
                      <a16:colId xmlns:a16="http://schemas.microsoft.com/office/drawing/2014/main" val="2275829803"/>
                    </a:ext>
                  </a:extLst>
                </a:gridCol>
                <a:gridCol w="1219902">
                  <a:extLst>
                    <a:ext uri="{9D8B030D-6E8A-4147-A177-3AD203B41FA5}">
                      <a16:colId xmlns:a16="http://schemas.microsoft.com/office/drawing/2014/main" val="644072505"/>
                    </a:ext>
                  </a:extLst>
                </a:gridCol>
                <a:gridCol w="1495514">
                  <a:extLst>
                    <a:ext uri="{9D8B030D-6E8A-4147-A177-3AD203B41FA5}">
                      <a16:colId xmlns:a16="http://schemas.microsoft.com/office/drawing/2014/main" val="2237636463"/>
                    </a:ext>
                  </a:extLst>
                </a:gridCol>
                <a:gridCol w="1391346">
                  <a:extLst>
                    <a:ext uri="{9D8B030D-6E8A-4147-A177-3AD203B41FA5}">
                      <a16:colId xmlns:a16="http://schemas.microsoft.com/office/drawing/2014/main" val="2522990254"/>
                    </a:ext>
                  </a:extLst>
                </a:gridCol>
                <a:gridCol w="883524">
                  <a:extLst>
                    <a:ext uri="{9D8B030D-6E8A-4147-A177-3AD203B41FA5}">
                      <a16:colId xmlns:a16="http://schemas.microsoft.com/office/drawing/2014/main" val="3596278868"/>
                    </a:ext>
                  </a:extLst>
                </a:gridCol>
                <a:gridCol w="1946912">
                  <a:extLst>
                    <a:ext uri="{9D8B030D-6E8A-4147-A177-3AD203B41FA5}">
                      <a16:colId xmlns:a16="http://schemas.microsoft.com/office/drawing/2014/main" val="2643910773"/>
                    </a:ext>
                  </a:extLst>
                </a:gridCol>
              </a:tblGrid>
              <a:tr h="762515">
                <a:tc>
                  <a:txBody>
                    <a:bodyPr/>
                    <a:lstStyle/>
                    <a:p>
                      <a:r>
                        <a:rPr lang="en-US" sz="1600" cap="none" spc="0">
                          <a:solidFill>
                            <a:schemeClr val="tx1"/>
                          </a:solidFill>
                        </a:rPr>
                        <a:t>Model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Accuracy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Robustness</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Complexity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Edge-ready</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Fusion Method</a:t>
                      </a:r>
                    </a:p>
                  </a:txBody>
                  <a:tcPr marL="87502" marR="125002" marT="25000" marB="187503" anchor="ctr">
                    <a:lnL w="12700" cmpd="sng">
                      <a:noFill/>
                      <a:prstDash val="solid"/>
                    </a:lnL>
                    <a:lnR w="12700" cmpd="sng">
                      <a:noFill/>
                      <a:prstDash val="solid"/>
                    </a:lnR>
                    <a:lnT w="9525" cap="flat" cmpd="sng" algn="ctr">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161894771"/>
                  </a:ext>
                </a:extLst>
              </a:tr>
              <a:tr h="762515">
                <a:tc>
                  <a:txBody>
                    <a:bodyPr/>
                    <a:lstStyle/>
                    <a:p>
                      <a:r>
                        <a:rPr lang="en-US" sz="1600" cap="none" spc="0">
                          <a:solidFill>
                            <a:schemeClr val="tx1"/>
                          </a:solidFill>
                        </a:rPr>
                        <a:t>MDFCL</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97.7%</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Poor (image dropout)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High (slowest)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Feature concatenation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285283420"/>
                  </a:ext>
                </a:extLst>
              </a:tr>
              <a:tr h="762515">
                <a:tc>
                  <a:txBody>
                    <a:bodyPr/>
                    <a:lstStyle/>
                    <a:p>
                      <a:r>
                        <a:rPr lang="en-US" sz="1600" cap="none" spc="0">
                          <a:solidFill>
                            <a:schemeClr val="tx1"/>
                          </a:solidFill>
                        </a:rPr>
                        <a:t>GSIFN</a:t>
                      </a:r>
                    </a:p>
                  </a:txBody>
                  <a:tcPr marL="87502" marR="125002" marT="25000" marB="187503"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100%</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Good</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Low (fastest)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600" cap="none" spc="0">
                          <a:solidFill>
                            <a:schemeClr val="tx1"/>
                          </a:solidFill>
                        </a:rPr>
                        <a:t>Cross-attention (2-token)</a:t>
                      </a:r>
                    </a:p>
                  </a:txBody>
                  <a:tcPr marL="87502" marR="125002" marT="25000" marB="187503"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953075442"/>
                  </a:ext>
                </a:extLst>
              </a:tr>
              <a:tr h="762515">
                <a:tc>
                  <a:txBody>
                    <a:bodyPr/>
                    <a:lstStyle/>
                    <a:p>
                      <a:r>
                        <a:rPr lang="en-US" sz="1600" cap="none" spc="0">
                          <a:solidFill>
                            <a:schemeClr val="tx1"/>
                          </a:solidFill>
                        </a:rPr>
                        <a:t>Perceiver IO</a:t>
                      </a:r>
                    </a:p>
                  </a:txBody>
                  <a:tcPr marL="87502" marR="125002" marT="25000" marB="187503"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97.7%</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Excellent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Moderate</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600" cap="none" spc="0">
                          <a:solidFill>
                            <a:schemeClr val="tx1"/>
                          </a:solidFill>
                        </a:rPr>
                        <a:t>Latent bottleneck attention</a:t>
                      </a:r>
                    </a:p>
                  </a:txBody>
                  <a:tcPr marL="87502" marR="125002" marT="25000" marB="187503"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1195174203"/>
                  </a:ext>
                </a:extLst>
              </a:tr>
            </a:tbl>
          </a:graphicData>
        </a:graphic>
      </p:graphicFrame>
    </p:spTree>
    <p:extLst>
      <p:ext uri="{BB962C8B-B14F-4D97-AF65-F5344CB8AC3E}">
        <p14:creationId xmlns:p14="http://schemas.microsoft.com/office/powerpoint/2010/main" val="1698558358"/>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3"/>
          <p:cNvSpPr txBox="1">
            <a:spLocks noGrp="1"/>
          </p:cNvSpPr>
          <p:nvPr>
            <p:ph type="title"/>
          </p:nvPr>
        </p:nvSpPr>
        <p:spPr>
          <a:xfrm>
            <a:off x="628650" y="273844"/>
            <a:ext cx="7886700" cy="9942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t>Conclusion</a:t>
            </a:r>
            <a:endParaRPr/>
          </a:p>
        </p:txBody>
      </p:sp>
      <p:sp>
        <p:nvSpPr>
          <p:cNvPr id="187" name="Google Shape;187;p33"/>
          <p:cNvSpPr txBox="1">
            <a:spLocks noGrp="1"/>
          </p:cNvSpPr>
          <p:nvPr>
            <p:ph type="body" idx="1"/>
          </p:nvPr>
        </p:nvSpPr>
        <p:spPr>
          <a:xfrm>
            <a:off x="628650" y="1590144"/>
            <a:ext cx="7886700" cy="3263400"/>
          </a:xfrm>
          <a:prstGeom prst="rect">
            <a:avLst/>
          </a:prstGeom>
        </p:spPr>
        <p:txBody>
          <a:bodyPr spcFirstLastPara="1" wrap="square" lIns="68575" tIns="34275" rIns="68575" bIns="34275" anchor="t" anchorCtr="0">
            <a:noAutofit/>
          </a:bodyPr>
          <a:lstStyle/>
          <a:p>
            <a:pPr algn="just">
              <a:lnSpc>
                <a:spcPct val="150000"/>
              </a:lnSpc>
              <a:buNone/>
            </a:pPr>
            <a:r>
              <a:rPr lang="en" sz="1200" dirty="0">
                <a:latin typeface="Times New Roman"/>
                <a:sym typeface="Times New Roman"/>
              </a:rPr>
              <a:t>  In conclusion, this research demonstrates that while all three multimodal deep learning models-GSIFN, MDFCL, and Perceiver IO-achieve strong baseline performance for soil potassium classification, each excels under different deployment scenarios. GSIFN offers rapid convergence and reliability, making it ideal for applications requiring frequent retraining or online adaptation. MDFCL stands out for its robustness in environments with sensor faults, ensuring stable predictions even with compromised data. Perceiver IO provides a practical balance between accuracy and computational efficiency, supporting scalable deployment where resources are limited. These findings underscore that model selection should be guided not only by accuracy but also by real-world constraints such as data quality, modality reliability, and available computing resources, ultimately enabling more informed and effective precision agriculture solutions.</a:t>
            </a:r>
            <a:endParaRPr lang="en-US" dirty="0">
              <a:latin typeface="Times New Roman"/>
            </a:endParaRPr>
          </a:p>
          <a:p>
            <a:pPr marL="0" indent="0" algn="just">
              <a:lnSpc>
                <a:spcPct val="95000"/>
              </a:lnSpc>
              <a:spcBef>
                <a:spcPts val="1500"/>
              </a:spcBef>
              <a:buSzPts val="688"/>
              <a:buNone/>
            </a:pPr>
            <a:endParaRPr lang="en" sz="1200" dirty="0">
              <a:cs typeface="Times New Roman"/>
            </a:endParaRPr>
          </a:p>
          <a:p>
            <a:pPr marL="0" lvl="0" indent="0" algn="just" rtl="0">
              <a:lnSpc>
                <a:spcPct val="70000"/>
              </a:lnSpc>
              <a:spcBef>
                <a:spcPts val="1500"/>
              </a:spcBef>
              <a:spcAft>
                <a:spcPts val="0"/>
              </a:spcAft>
              <a:buSzPts val="688"/>
              <a:buNone/>
            </a:pPr>
            <a:endParaRPr sz="1212">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a:xfrm>
            <a:off x="628650" y="301569"/>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ABSTRACT</a:t>
            </a:r>
            <a:endParaRPr/>
          </a:p>
        </p:txBody>
      </p:sp>
      <p:sp>
        <p:nvSpPr>
          <p:cNvPr id="138" name="Google Shape;138;p26"/>
          <p:cNvSpPr txBox="1">
            <a:spLocks noGrp="1"/>
          </p:cNvSpPr>
          <p:nvPr>
            <p:ph type="body" idx="1"/>
          </p:nvPr>
        </p:nvSpPr>
        <p:spPr>
          <a:xfrm>
            <a:off x="628650" y="1357059"/>
            <a:ext cx="7759025" cy="3263504"/>
          </a:xfrm>
          <a:prstGeom prst="rect">
            <a:avLst/>
          </a:prstGeom>
          <a:noFill/>
          <a:ln>
            <a:noFill/>
          </a:ln>
        </p:spPr>
        <p:txBody>
          <a:bodyPr spcFirstLastPara="1" wrap="square" lIns="68575" tIns="34275" rIns="68575" bIns="34275" anchor="t" anchorCtr="0">
            <a:normAutofit fontScale="92500" lnSpcReduction="20000"/>
          </a:bodyPr>
          <a:lstStyle/>
          <a:p>
            <a:pPr marL="114300" indent="25400" algn="just">
              <a:lnSpc>
                <a:spcPct val="150000"/>
              </a:lnSpc>
              <a:buNone/>
            </a:pPr>
            <a:r>
              <a:rPr lang="en-US" sz="1200" dirty="0">
                <a:solidFill>
                  <a:schemeClr val="tx1"/>
                </a:solidFill>
                <a:latin typeface="Times New Roman"/>
                <a:sym typeface="Times New Roman"/>
              </a:rPr>
              <a:t>Precision agriculture increasingly relies on integrating heterogeneous sensor streams-such as time series data from soil sensors (measuring moisture, pH, NPK) and high-resolution crop images-to enhance predictive analytics and crop management. However, fusing these diverse data types presents significant challenges due to differences in temporal resolution, modality, and data quality. In this study, we systematically compare three state-of-the-art multimodal fusion networks-MDFCL, GSIFN, and Perceiver IO-on a unique dataset of synchronized soil sensor readings and field images collected under varying conditions.</a:t>
            </a:r>
            <a:endParaRPr lang="en-US" sz="1200" dirty="0">
              <a:solidFill>
                <a:schemeClr val="tx1"/>
              </a:solidFill>
              <a:latin typeface="Times New Roman"/>
            </a:endParaRPr>
          </a:p>
          <a:p>
            <a:pPr marL="114300" indent="25400" algn="just">
              <a:lnSpc>
                <a:spcPct val="150000"/>
              </a:lnSpc>
              <a:buNone/>
            </a:pPr>
            <a:r>
              <a:rPr lang="en-US" sz="1200" dirty="0">
                <a:solidFill>
                  <a:schemeClr val="tx1"/>
                </a:solidFill>
                <a:latin typeface="Times New Roman"/>
                <a:sym typeface="Times New Roman"/>
              </a:rPr>
              <a:t>Each fusion approach encapsulates a distinct strategy: MDFCL constructs modality-specific graphs and aligns their representations through contrastive learning, promoting robustness to sensor corruption. GSIFN interlaces modality-specific masks within a unified Transformer, facilitating strong cross-modal interactions and resilience to partial image loss. Perceiver IO employs an asymmetric attention bottleneck to efficiently compress heterogeneous inputs, enabling scalable, real-time inference with quasi-linear complexity.</a:t>
            </a:r>
            <a:endParaRPr lang="en-US" sz="1200" dirty="0">
              <a:solidFill>
                <a:schemeClr val="tx1"/>
              </a:solidFill>
              <a:latin typeface="Times New Roman"/>
            </a:endParaRPr>
          </a:p>
          <a:p>
            <a:pPr marL="114300" indent="25400" algn="just">
              <a:lnSpc>
                <a:spcPct val="150000"/>
              </a:lnSpc>
              <a:buNone/>
            </a:pPr>
            <a:r>
              <a:rPr lang="en-US" sz="1200" dirty="0">
                <a:solidFill>
                  <a:schemeClr val="tx1"/>
                </a:solidFill>
                <a:latin typeface="Times New Roman"/>
                <a:sym typeface="Times New Roman"/>
              </a:rPr>
              <a:t>Empirical results show that all three models outperform unimodal baselines in predicting agronomic traits, but differ in robustness and computational efficiency. MDFCL is most stable under sensor dropout, GSIFN excels with incomplete imagery, and Perceiver IO balances accuracy with scalability. These findings provide practical guidance for deploying robust sensor and image fusion solutions in precision agriculture, and offer a template for multimodal data integration in other domains</a:t>
            </a:r>
            <a:endParaRPr lang="en-US">
              <a:solidFill>
                <a:schemeClr val="tx1"/>
              </a:solidFill>
              <a:latin typeface="Times New Roman"/>
            </a:endParaRPr>
          </a:p>
          <a:p>
            <a:pPr marL="0" indent="0" algn="just">
              <a:lnSpc>
                <a:spcPct val="100000"/>
              </a:lnSpc>
              <a:spcBef>
                <a:spcPts val="0"/>
              </a:spcBef>
              <a:buNone/>
            </a:pPr>
            <a:endParaRPr lang="en-US" sz="1500" dirty="0">
              <a:solidFill>
                <a:schemeClr val="tx1"/>
              </a:solidFill>
              <a:latin typeface="Times New Roman"/>
              <a:ea typeface="Times New Roman"/>
              <a:cs typeface="Times New Roman"/>
            </a:endParaRPr>
          </a:p>
        </p:txBody>
      </p:sp>
      <p:pic>
        <p:nvPicPr>
          <p:cNvPr id="139" name="Google Shape;139;p26" descr="SRM Institute of Science and Technology - Wikipedia"/>
          <p:cNvPicPr preferRelativeResize="0"/>
          <p:nvPr/>
        </p:nvPicPr>
        <p:blipFill rotWithShape="1">
          <a:blip r:embed="rId3">
            <a:alphaModFix/>
          </a:blip>
          <a:srcRect/>
          <a:stretch/>
        </p:blipFill>
        <p:spPr>
          <a:xfrm>
            <a:off x="7837714" y="53939"/>
            <a:ext cx="1245764" cy="124182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pic>
        <p:nvPicPr>
          <p:cNvPr id="146" name="Google Shape;146;p27" descr="SRM Institute of Science and Technology - Wikipedia"/>
          <p:cNvPicPr preferRelativeResize="0"/>
          <p:nvPr/>
        </p:nvPicPr>
        <p:blipFill rotWithShape="1">
          <a:blip r:embed="rId3">
            <a:alphaModFix/>
          </a:blip>
          <a:srcRect/>
          <a:stretch/>
        </p:blipFill>
        <p:spPr>
          <a:xfrm>
            <a:off x="7837715" y="53939"/>
            <a:ext cx="1245764" cy="1241822"/>
          </a:xfrm>
          <a:prstGeom prst="rect">
            <a:avLst/>
          </a:prstGeom>
          <a:noFill/>
          <a:ln>
            <a:noFill/>
          </a:ln>
        </p:spPr>
      </p:pic>
      <p:sp>
        <p:nvSpPr>
          <p:cNvPr id="144" name="Google Shape;144;p27"/>
          <p:cNvSpPr txBox="1">
            <a:spLocks noGrp="1"/>
          </p:cNvSpPr>
          <p:nvPr>
            <p:ph type="title"/>
          </p:nvPr>
        </p:nvSpPr>
        <p:spPr>
          <a:xfrm>
            <a:off x="628650" y="3133"/>
            <a:ext cx="7886700" cy="994200"/>
          </a:xfrm>
          <a:prstGeom prst="rect">
            <a:avLst/>
          </a:prstGeom>
          <a:noFill/>
          <a:ln>
            <a:noFill/>
          </a:ln>
        </p:spPr>
        <p:txBody>
          <a:bodyPr spcFirstLastPara="1" wrap="square" lIns="68575" tIns="34275" rIns="68575" bIns="34275" anchor="ctr" anchorCtr="0">
            <a:normAutofit/>
          </a:bodyPr>
          <a:lstStyle/>
          <a:p>
            <a:pPr marL="0" lvl="0" indent="0" algn="ctr" rtl="0">
              <a:lnSpc>
                <a:spcPct val="90000"/>
              </a:lnSpc>
              <a:spcBef>
                <a:spcPts val="0"/>
              </a:spcBef>
              <a:spcAft>
                <a:spcPts val="0"/>
              </a:spcAft>
              <a:buClr>
                <a:schemeClr val="dk1"/>
              </a:buClr>
              <a:buSzPts val="3300"/>
              <a:buFont typeface="Calibri"/>
              <a:buNone/>
            </a:pPr>
            <a:r>
              <a:rPr lang="en"/>
              <a:t>Introduction</a:t>
            </a:r>
            <a:endParaRPr/>
          </a:p>
        </p:txBody>
      </p:sp>
      <p:sp>
        <p:nvSpPr>
          <p:cNvPr id="145" name="Google Shape;145;p27"/>
          <p:cNvSpPr txBox="1">
            <a:spLocks noGrp="1"/>
          </p:cNvSpPr>
          <p:nvPr>
            <p:ph type="body" idx="1"/>
          </p:nvPr>
        </p:nvSpPr>
        <p:spPr>
          <a:xfrm>
            <a:off x="432544" y="874436"/>
            <a:ext cx="8275670" cy="4272280"/>
          </a:xfrm>
          <a:prstGeom prst="rect">
            <a:avLst/>
          </a:prstGeom>
          <a:noFill/>
          <a:ln>
            <a:noFill/>
          </a:ln>
        </p:spPr>
        <p:txBody>
          <a:bodyPr spcFirstLastPara="1" wrap="square" lIns="68575" tIns="34275" rIns="68575" bIns="34275" anchor="t" anchorCtr="0">
            <a:noAutofit/>
          </a:bodyPr>
          <a:lstStyle/>
          <a:p>
            <a:pPr indent="0" algn="just">
              <a:buNone/>
            </a:pPr>
            <a:r>
              <a:rPr lang="en-US" sz="1300" dirty="0">
                <a:solidFill>
                  <a:schemeClr val="tx1"/>
                </a:solidFill>
                <a:latin typeface="Times New Roman"/>
                <a:ea typeface="Times New Roman"/>
                <a:cs typeface="Times New Roman"/>
                <a:sym typeface="Times New Roman"/>
              </a:rPr>
              <a:t> </a:t>
            </a:r>
            <a:br>
              <a:rPr lang="en-US" sz="1300" dirty="0">
                <a:solidFill>
                  <a:schemeClr val="tx1"/>
                </a:solidFill>
                <a:latin typeface="Times New Roman"/>
                <a:ea typeface="Times New Roman"/>
                <a:cs typeface="Times New Roman"/>
              </a:rPr>
            </a:br>
            <a:endParaRPr lang="en-US" sz="1300" dirty="0">
              <a:latin typeface="Times New Roman"/>
              <a:ea typeface="Times New Roman"/>
              <a:cs typeface="Times New Roman"/>
            </a:endParaRPr>
          </a:p>
          <a:p>
            <a:pPr marL="114300" indent="-57150" algn="just">
              <a:lnSpc>
                <a:spcPct val="150000"/>
              </a:lnSpc>
              <a:buNone/>
            </a:pPr>
            <a:r>
              <a:rPr lang="en-US" sz="1200" dirty="0">
                <a:solidFill>
                  <a:schemeClr val="tx1"/>
                </a:solidFill>
                <a:latin typeface="Times New Roman"/>
                <a:sym typeface="Times New Roman"/>
              </a:rPr>
              <a:t> The integration of advanced sensing and imaging technologies has revolutionized agriculture by enabling the collection of rich, diverse data streams, such as soil sensor readings and high-resolution crop images. However, extracting actionable insights from these heterogeneous sources requires sophisticated multimodal data fusion, which can capture complex interactions between soil conditions, environmental factors, and plant health. Traditional single-modality or basic fusion methods often miss subtle but critical relationships, such as early soil nutrient changes that precede visible plant symptoms.</a:t>
            </a:r>
            <a:endParaRPr lang="en-US" sz="1200">
              <a:solidFill>
                <a:schemeClr val="tx1"/>
              </a:solidFill>
              <a:latin typeface="Times New Roman"/>
            </a:endParaRPr>
          </a:p>
          <a:p>
            <a:pPr marL="114300" indent="-57150" algn="just">
              <a:lnSpc>
                <a:spcPct val="150000"/>
              </a:lnSpc>
              <a:buNone/>
            </a:pPr>
            <a:r>
              <a:rPr lang="en-US" sz="1200" dirty="0">
                <a:solidFill>
                  <a:schemeClr val="tx1"/>
                </a:solidFill>
                <a:latin typeface="Times New Roman"/>
                <a:sym typeface="Times New Roman"/>
              </a:rPr>
              <a:t> Recent advances in deep learning have unlocked new possibilities for robust and efficient multimodal integration, supporting more accurate crop monitoring and decision-making. This project benchmarks three state-of-the-art fusion strategies-MDFCL, GSIFN, and Perceiver IO-on synchronized time-series sensor and image datasets. Each approach offers a unique method for encoding and combining data, aiming to improve the resilience, scalability, and efficiency of agricultural sensing systems. By systematically evaluating these models, the project provides practical insights for deploying robust, adaptive data fusion solutions in precision agriculture</a:t>
            </a:r>
            <a:endParaRPr lang="en-US" dirty="0">
              <a:solidFill>
                <a:schemeClr val="tx1"/>
              </a:solidFill>
              <a:latin typeface="Times New Roman"/>
            </a:endParaRPr>
          </a:p>
          <a:p>
            <a:pPr indent="0" algn="just">
              <a:buNone/>
            </a:pPr>
            <a:endParaRPr lang="en-US" sz="1300" dirty="0">
              <a:solidFill>
                <a:schemeClr val="tx1"/>
              </a:solidFill>
              <a:latin typeface="Times New Roman"/>
              <a:ea typeface="Times New Roman"/>
              <a:cs typeface="Times New Roman"/>
            </a:endParaRPr>
          </a:p>
          <a:p>
            <a:pPr marL="177800" lvl="0" indent="-38100">
              <a:lnSpc>
                <a:spcPct val="70000"/>
              </a:lnSpc>
              <a:spcBef>
                <a:spcPts val="0"/>
              </a:spcBef>
              <a:spcAft>
                <a:spcPts val="0"/>
              </a:spcAft>
              <a:buSzPts val="935"/>
              <a:buNone/>
            </a:pPr>
            <a:endParaRPr sz="1600" dirty="0">
              <a:solidFill>
                <a:schemeClr val="tx1"/>
              </a:solidFill>
              <a:latin typeface="Times New Roman"/>
              <a:ea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6265" y="973450"/>
            <a:ext cx="7886700" cy="3976800"/>
          </a:xfrm>
          <a:prstGeom prst="rect">
            <a:avLst/>
          </a:prstGeom>
          <a:noFill/>
          <a:ln>
            <a:noFill/>
          </a:ln>
        </p:spPr>
        <p:txBody>
          <a:bodyPr spcFirstLastPara="1" wrap="square" lIns="91425" tIns="91425" rIns="91425" bIns="91425" anchor="t" anchorCtr="0">
            <a:noAutofit/>
          </a:bodyPr>
          <a:lstStyle/>
          <a:p>
            <a:endParaRPr lang="en" sz="1200" dirty="0">
              <a:solidFill>
                <a:schemeClr val="dk1"/>
              </a:solidFill>
            </a:endParaRPr>
          </a:p>
          <a:p>
            <a:pPr>
              <a:lnSpc>
                <a:spcPct val="150000"/>
              </a:lnSpc>
            </a:pPr>
            <a:r>
              <a:rPr lang="en" sz="1200" b="1" dirty="0">
                <a:solidFill>
                  <a:schemeClr val="dk1"/>
                </a:solidFill>
                <a:latin typeface="Times New Roman"/>
                <a:sym typeface="Times New Roman"/>
              </a:rPr>
              <a:t>Objective:</a:t>
            </a:r>
            <a:br>
              <a:rPr lang="en" sz="1200" dirty="0">
                <a:latin typeface="Times New Roman"/>
                <a:ea typeface="Times New Roman"/>
              </a:rPr>
            </a:br>
            <a:r>
              <a:rPr lang="en" sz="1200" dirty="0">
                <a:solidFill>
                  <a:schemeClr val="dk1"/>
                </a:solidFill>
                <a:latin typeface="Times New Roman"/>
                <a:ea typeface="Times New Roman"/>
                <a:sym typeface="Times New Roman"/>
              </a:rPr>
              <a:t>Develop an IoT-based sensing infrastructure that integrates environmental sensors (temperature, humidity, soil moisture, light </a:t>
            </a:r>
            <a:r>
              <a:rPr lang="en" sz="1200">
                <a:solidFill>
                  <a:schemeClr val="dk1"/>
                </a:solidFill>
                <a:latin typeface="Times New Roman"/>
                <a:ea typeface="Times New Roman"/>
                <a:sym typeface="Times New Roman"/>
              </a:rPr>
              <a:t>intensity) and timestamped crop images to generate comprehensive, multimodal datasets.             </a:t>
            </a:r>
            <a:br>
              <a:rPr lang="en" sz="1200" dirty="0">
                <a:latin typeface="Times New Roman"/>
                <a:ea typeface="Times New Roman"/>
              </a:rPr>
            </a:br>
            <a:r>
              <a:rPr lang="en" sz="1200" b="1">
                <a:solidFill>
                  <a:schemeClr val="dk1"/>
                </a:solidFill>
                <a:latin typeface="Times New Roman"/>
                <a:ea typeface="Times New Roman"/>
                <a:sym typeface="Times New Roman"/>
              </a:rPr>
              <a:t>Rationale:</a:t>
            </a:r>
            <a:br>
              <a:rPr lang="en" sz="1200" dirty="0">
                <a:latin typeface="Times New Roman"/>
                <a:ea typeface="Times New Roman"/>
              </a:rPr>
            </a:br>
            <a:r>
              <a:rPr lang="en" sz="1200">
                <a:solidFill>
                  <a:schemeClr val="dk1"/>
                </a:solidFill>
                <a:latin typeface="Times New Roman"/>
                <a:ea typeface="Times New Roman"/>
                <a:sym typeface="Times New Roman"/>
              </a:rPr>
              <a:t>A robust IoT infrastructure enables real-time, synchronized collection of diverse environmental and crop health data, </a:t>
            </a:r>
            <a:r>
              <a:rPr lang="en" sz="1200" dirty="0">
                <a:solidFill>
                  <a:schemeClr val="dk1"/>
                </a:solidFill>
                <a:latin typeface="Times New Roman"/>
                <a:ea typeface="Times New Roman"/>
                <a:sym typeface="Times New Roman"/>
              </a:rPr>
              <a:t>providing a rich foundation for accurate monitoring and advanced analytics in precision agriculture.</a:t>
            </a:r>
            <a:endParaRPr lang="en-US" sz="1200">
              <a:solidFill>
                <a:schemeClr val="dk1"/>
              </a:solidFill>
              <a:latin typeface="Times New Roman"/>
            </a:endParaRPr>
          </a:p>
          <a:p>
            <a:pPr>
              <a:lnSpc>
                <a:spcPct val="150000"/>
              </a:lnSpc>
            </a:pPr>
            <a:r>
              <a:rPr lang="en" sz="1200" b="1" dirty="0">
                <a:solidFill>
                  <a:schemeClr val="dk1"/>
                </a:solidFill>
                <a:latin typeface="Times New Roman"/>
                <a:ea typeface="Times New Roman"/>
                <a:sym typeface="Times New Roman"/>
              </a:rPr>
              <a:t>Objective:</a:t>
            </a:r>
            <a:br>
              <a:rPr lang="en" sz="1200" dirty="0">
                <a:latin typeface="Times New Roman"/>
                <a:ea typeface="Times New Roman"/>
              </a:rPr>
            </a:br>
            <a:r>
              <a:rPr lang="en" sz="1200" dirty="0">
                <a:solidFill>
                  <a:schemeClr val="dk1"/>
                </a:solidFill>
                <a:latin typeface="Times New Roman"/>
                <a:ea typeface="Times New Roman"/>
                <a:sym typeface="Times New Roman"/>
              </a:rPr>
              <a:t>Systematically benchmark and compare the predictive performance of three leading fusion models-MDFCL, GSIFN, and </a:t>
            </a:r>
            <a:r>
              <a:rPr lang="en" sz="1200">
                <a:solidFill>
                  <a:schemeClr val="dk1"/>
                </a:solidFill>
                <a:latin typeface="Times New Roman"/>
                <a:ea typeface="Times New Roman"/>
                <a:sym typeface="Times New Roman"/>
              </a:rPr>
              <a:t>Perceiver IO-on nutrient-level classification tasks across multiple crop types. </a:t>
            </a:r>
            <a:br>
              <a:rPr lang="en" sz="1200" dirty="0">
                <a:latin typeface="Times New Roman"/>
                <a:ea typeface="Times New Roman"/>
              </a:rPr>
            </a:br>
            <a:r>
              <a:rPr lang="en" sz="1200" b="1">
                <a:solidFill>
                  <a:schemeClr val="dk1"/>
                </a:solidFill>
                <a:latin typeface="Times New Roman"/>
                <a:ea typeface="Times New Roman"/>
                <a:sym typeface="Times New Roman"/>
              </a:rPr>
              <a:t>Rationale:</a:t>
            </a:r>
            <a:br>
              <a:rPr lang="en" sz="1200" dirty="0">
                <a:latin typeface="Times New Roman"/>
                <a:ea typeface="Times New Roman"/>
              </a:rPr>
            </a:br>
            <a:r>
              <a:rPr lang="en" sz="1200">
                <a:solidFill>
                  <a:schemeClr val="dk1"/>
                </a:solidFill>
                <a:latin typeface="Times New Roman"/>
                <a:ea typeface="Times New Roman"/>
                <a:sym typeface="Times New Roman"/>
              </a:rPr>
              <a:t>Rigorous comparison of state-of-the-art fusion models on synchronized sensor and image data helps identify the most </a:t>
            </a:r>
            <a:r>
              <a:rPr lang="en" sz="1200" dirty="0">
                <a:solidFill>
                  <a:schemeClr val="dk1"/>
                </a:solidFill>
                <a:latin typeface="Times New Roman"/>
                <a:ea typeface="Times New Roman"/>
                <a:sym typeface="Times New Roman"/>
              </a:rPr>
              <a:t>accurate and reliable architectures for nutrient monitoring, ensuring optimal model selection for agricultural applications.</a:t>
            </a:r>
            <a:endParaRPr lang="en" sz="1200" dirty="0">
              <a:solidFill>
                <a:schemeClr val="dk1"/>
              </a:solidFill>
              <a:latin typeface="Times New Roman"/>
              <a:ea typeface="Times New Roman"/>
            </a:endParaRPr>
          </a:p>
          <a:p>
            <a:pPr algn="just">
              <a:lnSpc>
                <a:spcPct val="150000"/>
              </a:lnSpc>
            </a:pPr>
            <a:endParaRPr lang="en" sz="1200" dirty="0">
              <a:solidFill>
                <a:schemeClr val="dk1"/>
              </a:solidFill>
              <a:latin typeface="Times New Roman"/>
            </a:endParaRPr>
          </a:p>
          <a:p>
            <a:pPr algn="just"/>
            <a:endParaRPr lang="en" b="1" dirty="0">
              <a:solidFill>
                <a:schemeClr val="dk1"/>
              </a:solidFill>
            </a:endParaRPr>
          </a:p>
        </p:txBody>
      </p:sp>
    </p:spTree>
    <p:extLst>
      <p:ext uri="{BB962C8B-B14F-4D97-AF65-F5344CB8AC3E}">
        <p14:creationId xmlns:p14="http://schemas.microsoft.com/office/powerpoint/2010/main" val="33863089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a:bodyPr>
          <a:lstStyle/>
          <a:p>
            <a:pPr algn="ctr"/>
            <a:r>
              <a:rPr lang="en" sz="3000" dirty="0">
                <a:latin typeface="Arial"/>
                <a:cs typeface="Arial"/>
                <a:sym typeface="Arial"/>
              </a:rPr>
              <a:t>Research Objective</a:t>
            </a:r>
            <a:endParaRPr lang="en-US" dirty="0">
              <a:sym typeface="Arial"/>
            </a:endParaRPr>
          </a:p>
        </p:txBody>
      </p:sp>
      <p:pic>
        <p:nvPicPr>
          <p:cNvPr id="180" name="Google Shape;180;p32" descr="SRM Institute of Science and Technology - Wikipedia"/>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181" name="Google Shape;181;p32"/>
          <p:cNvSpPr txBox="1"/>
          <p:nvPr/>
        </p:nvSpPr>
        <p:spPr>
          <a:xfrm>
            <a:off x="669315" y="973450"/>
            <a:ext cx="7811008" cy="3976800"/>
          </a:xfrm>
          <a:prstGeom prst="rect">
            <a:avLst/>
          </a:prstGeom>
          <a:noFill/>
          <a:ln>
            <a:noFill/>
          </a:ln>
        </p:spPr>
        <p:txBody>
          <a:bodyPr spcFirstLastPara="1" wrap="square" lIns="91425" tIns="91425" rIns="91425" bIns="91425" anchor="t" anchorCtr="0">
            <a:noAutofit/>
          </a:bodyPr>
          <a:lstStyle/>
          <a:p>
            <a:pPr>
              <a:lnSpc>
                <a:spcPct val="150000"/>
              </a:lnSpc>
            </a:pPr>
            <a:r>
              <a:rPr lang="en" sz="1200" b="1">
                <a:solidFill>
                  <a:schemeClr val="dk1"/>
                </a:solidFill>
                <a:latin typeface="Times New Roman"/>
              </a:rPr>
              <a:t>Objective:</a:t>
            </a:r>
            <a:br>
              <a:rPr lang="en" sz="1200" dirty="0">
                <a:latin typeface="Times New Roman"/>
              </a:rPr>
            </a:br>
            <a:r>
              <a:rPr lang="en" sz="1200">
                <a:solidFill>
                  <a:schemeClr val="dk1"/>
                </a:solidFill>
                <a:latin typeface="Times New Roman"/>
              </a:rPr>
              <a:t>Analyze each model’s ability to integrate heterogeneous sensor and image data, with particular attention to their robustness, accuracy, and efficiency under both ideal and degraded data conditions.</a:t>
            </a:r>
            <a:r>
              <a:rPr lang="en" sz="1200">
                <a:latin typeface="Times New Roman"/>
              </a:rPr>
              <a:t>                   </a:t>
            </a:r>
            <a:br>
              <a:rPr lang="en" sz="1200" dirty="0">
                <a:latin typeface="Times New Roman"/>
              </a:rPr>
            </a:br>
            <a:r>
              <a:rPr lang="en" sz="1200" b="1">
                <a:solidFill>
                  <a:schemeClr val="dk1"/>
                </a:solidFill>
                <a:latin typeface="Times New Roman"/>
              </a:rPr>
              <a:t>Rationale:</a:t>
            </a:r>
            <a:br>
              <a:rPr lang="en" sz="1200" dirty="0">
                <a:latin typeface="Times New Roman"/>
              </a:rPr>
            </a:br>
            <a:r>
              <a:rPr lang="en" sz="1200">
                <a:solidFill>
                  <a:schemeClr val="dk1"/>
                </a:solidFill>
                <a:latin typeface="Times New Roman"/>
              </a:rPr>
              <a:t>Evaluating models under real-world challenges such as sensor noise, missing data, and corrupted images ensures that the </a:t>
            </a:r>
            <a:r>
              <a:rPr lang="en" sz="1200" dirty="0">
                <a:solidFill>
                  <a:schemeClr val="dk1"/>
                </a:solidFill>
                <a:latin typeface="Times New Roman"/>
              </a:rPr>
              <a:t>chosen fusion strategy is resilient and effective for practical deployment in agricultural environments.</a:t>
            </a:r>
            <a:endParaRPr lang="en-US" sz="1200" dirty="0">
              <a:solidFill>
                <a:schemeClr val="dk1"/>
              </a:solidFill>
              <a:latin typeface="Times New Roman"/>
            </a:endParaRPr>
          </a:p>
          <a:p>
            <a:pPr>
              <a:lnSpc>
                <a:spcPct val="150000"/>
              </a:lnSpc>
            </a:pPr>
            <a:r>
              <a:rPr lang="en" sz="1200" b="1">
                <a:solidFill>
                  <a:schemeClr val="dk1"/>
                </a:solidFill>
                <a:latin typeface="Times New Roman"/>
              </a:rPr>
              <a:t>Objective:</a:t>
            </a:r>
            <a:br>
              <a:rPr lang="en" sz="1200" dirty="0">
                <a:latin typeface="Times New Roman"/>
              </a:rPr>
            </a:br>
            <a:r>
              <a:rPr lang="en" sz="1200">
                <a:solidFill>
                  <a:schemeClr val="dk1"/>
                </a:solidFill>
                <a:latin typeface="Times New Roman"/>
              </a:rPr>
              <a:t>Identify the fusion strategy that offers the best trade-off between predictive reliability and practical deployability for real-time crop monitoring in resource-constrained agricultural settings.</a:t>
            </a:r>
            <a:br>
              <a:rPr lang="en" sz="1200" dirty="0">
                <a:latin typeface="Times New Roman"/>
              </a:rPr>
            </a:br>
            <a:r>
              <a:rPr lang="en" sz="1200" b="1">
                <a:solidFill>
                  <a:schemeClr val="dk1"/>
                </a:solidFill>
                <a:latin typeface="Times New Roman"/>
              </a:rPr>
              <a:t>Rationale:</a:t>
            </a:r>
            <a:br>
              <a:rPr lang="en" sz="1200" dirty="0">
                <a:latin typeface="Times New Roman"/>
              </a:rPr>
            </a:br>
            <a:r>
              <a:rPr lang="en" sz="1200">
                <a:solidFill>
                  <a:schemeClr val="dk1"/>
                </a:solidFill>
                <a:latin typeface="Times New Roman"/>
              </a:rPr>
              <a:t>Balancing predictive performance with computational efficiency is essential for real-time, edge-based deployments. This </a:t>
            </a:r>
            <a:r>
              <a:rPr lang="en" sz="1200" dirty="0">
                <a:solidFill>
                  <a:schemeClr val="dk1"/>
                </a:solidFill>
                <a:latin typeface="Times New Roman"/>
              </a:rPr>
              <a:t>ensures advanced monitoring solutions remain accessible and scalable for small and medium-scale farmers, maximizing the impact of precision agriculture.</a:t>
            </a:r>
          </a:p>
          <a:p>
            <a:pPr algn="just">
              <a:lnSpc>
                <a:spcPct val="150000"/>
              </a:lnSpc>
            </a:pPr>
            <a:endParaRPr lang="en" sz="1200" b="1" dirty="0">
              <a:solidFill>
                <a:schemeClr val="dk1"/>
              </a:solidFill>
              <a:latin typeface="Times New Roman"/>
            </a:endParaRPr>
          </a:p>
        </p:txBody>
      </p:sp>
    </p:spTree>
    <p:extLst>
      <p:ext uri="{BB962C8B-B14F-4D97-AF65-F5344CB8AC3E}">
        <p14:creationId xmlns:p14="http://schemas.microsoft.com/office/powerpoint/2010/main" val="223063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45228A1-DCDD-9990-5E03-60724E4AB7FF}"/>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75209F3-B6A8-E7BE-524D-6826CF5625AA}"/>
              </a:ext>
            </a:extLst>
          </p:cNvPr>
          <p:cNvSpPr txBox="1">
            <a:spLocks noGrp="1"/>
          </p:cNvSpPr>
          <p:nvPr>
            <p:ph type="title"/>
          </p:nvPr>
        </p:nvSpPr>
        <p:spPr>
          <a:xfrm>
            <a:off x="670075" y="87425"/>
            <a:ext cx="7886700" cy="802833"/>
          </a:xfrm>
          <a:prstGeom prst="rect">
            <a:avLst/>
          </a:prstGeom>
        </p:spPr>
        <p:txBody>
          <a:bodyPr spcFirstLastPara="1" wrap="square" lIns="68575" tIns="34275" rIns="68575" bIns="34275" anchor="ctr" anchorCtr="0">
            <a:normAutofit fontScale="90000"/>
          </a:bodyPr>
          <a:lstStyle/>
          <a:p>
            <a:pPr algn="ctr"/>
            <a:r>
              <a:rPr lang="en" sz="3000" dirty="0"/>
              <a:t>MDFCL – Multimodal Data Fusion </a:t>
            </a:r>
            <a:br>
              <a:rPr lang="en" sz="3000" dirty="0"/>
            </a:br>
            <a:r>
              <a:rPr lang="en" sz="3000" dirty="0"/>
              <a:t>via Contrastive Learning</a:t>
            </a:r>
            <a:endParaRPr lang="en-US" dirty="0"/>
          </a:p>
        </p:txBody>
      </p:sp>
      <p:pic>
        <p:nvPicPr>
          <p:cNvPr id="180" name="Google Shape;180;p32" descr="SRM Institute of Science and Technology - Wikipedia">
            <a:extLst>
              <a:ext uri="{FF2B5EF4-FFF2-40B4-BE49-F238E27FC236}">
                <a16:creationId xmlns:a16="http://schemas.microsoft.com/office/drawing/2014/main" id="{FE8EA11F-D08C-5742-9EA3-92504327DC48}"/>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2" name="TextBox 1">
            <a:extLst>
              <a:ext uri="{FF2B5EF4-FFF2-40B4-BE49-F238E27FC236}">
                <a16:creationId xmlns:a16="http://schemas.microsoft.com/office/drawing/2014/main" id="{21C227E2-FE96-6D30-4D66-1FC0567D7670}"/>
              </a:ext>
            </a:extLst>
          </p:cNvPr>
          <p:cNvSpPr txBox="1"/>
          <p:nvPr/>
        </p:nvSpPr>
        <p:spPr>
          <a:xfrm>
            <a:off x="707333" y="977329"/>
            <a:ext cx="7804622" cy="36831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2400"/>
              </a:lnSpc>
            </a:pPr>
            <a:br>
              <a:rPr lang="en-US" sz="1200" dirty="0">
                <a:latin typeface="Times New Roman"/>
                <a:cs typeface="Segoe UI"/>
              </a:rPr>
            </a:br>
            <a:r>
              <a:rPr lang="en-US" sz="1200" dirty="0">
                <a:latin typeface="Times New Roman"/>
                <a:cs typeface="Segoe UI"/>
              </a:rPr>
              <a:t>MDFCL (Multimodal Data Fusion via Contrastive Learning) was originally designed to use a special technique (called contrastive learning) to match graph features from different inputs like sensors and images. But in our project, it was simplified into a classic fusion model that just combines features from both sources.​</a:t>
            </a:r>
          </a:p>
          <a:p>
            <a:pPr algn="just">
              <a:lnSpc>
                <a:spcPct val="150000"/>
              </a:lnSpc>
            </a:pPr>
            <a:endParaRPr lang="en" sz="1200" dirty="0">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endParaRPr lang="en-US" dirty="0">
              <a:solidFill>
                <a:schemeClr val="dk1"/>
              </a:solidFill>
            </a:endParaRPr>
          </a:p>
          <a:p>
            <a:pPr marL="285750" indent="-285750" algn="just">
              <a:lnSpc>
                <a:spcPts val="2400"/>
              </a:lnSpc>
              <a:buFont typeface="Arial,Sans-Serif"/>
              <a:buChar char="•"/>
            </a:pPr>
            <a:r>
              <a:rPr lang="en-US" sz="1200" dirty="0">
                <a:latin typeface="Times New Roman"/>
              </a:rPr>
              <a:t>our sensor data (like NPK, pH, etc.) goes through a small MLP (a simple two-layer neural network), and it outputs a 32-dimensional vector.​</a:t>
            </a:r>
          </a:p>
          <a:p>
            <a:pPr marL="285750" indent="-285750" algn="just">
              <a:lnSpc>
                <a:spcPts val="2400"/>
              </a:lnSpc>
              <a:buFont typeface="Arial,Sans-Serif"/>
              <a:buChar char="•"/>
            </a:pPr>
            <a:r>
              <a:rPr lang="en-US" sz="1200" dirty="0">
                <a:latin typeface="Times New Roman"/>
              </a:rPr>
              <a:t>our crop image is processed by ResNet-18, giving a 512-dimensional feature vector.​</a:t>
            </a:r>
          </a:p>
          <a:p>
            <a:pPr marL="285750" indent="-285750" algn="just">
              <a:lnSpc>
                <a:spcPts val="2400"/>
              </a:lnSpc>
              <a:buFont typeface="Arial,Sans-Serif"/>
              <a:buChar char="•"/>
            </a:pPr>
            <a:r>
              <a:rPr lang="en-US" sz="1200" dirty="0">
                <a:latin typeface="Times New Roman"/>
              </a:rPr>
              <a:t>These two vectors (32 + 512) are stuck together (concatenated).​</a:t>
            </a:r>
          </a:p>
          <a:p>
            <a:pPr marL="285750" indent="-285750" algn="just">
              <a:lnSpc>
                <a:spcPts val="2400"/>
              </a:lnSpc>
              <a:buFont typeface="Arial,Sans-Serif"/>
              <a:buChar char="•"/>
            </a:pPr>
            <a:r>
              <a:rPr lang="en-US" sz="1200" dirty="0">
                <a:latin typeface="Times New Roman"/>
              </a:rPr>
              <a:t>This combined vector is passed into another MLP classifier to predict the potassium level (Low, Normal, High).​</a:t>
            </a:r>
          </a:p>
          <a:p>
            <a:pPr algn="just">
              <a:lnSpc>
                <a:spcPts val="2400"/>
              </a:lnSpc>
            </a:pPr>
            <a:r>
              <a:rPr lang="en-US" sz="1200" dirty="0">
                <a:latin typeface="Times New Roman"/>
                <a:cs typeface="Segoe UI"/>
              </a:rPr>
              <a:t>​</a:t>
            </a:r>
          </a:p>
        </p:txBody>
      </p:sp>
    </p:spTree>
    <p:extLst>
      <p:ext uri="{BB962C8B-B14F-4D97-AF65-F5344CB8AC3E}">
        <p14:creationId xmlns:p14="http://schemas.microsoft.com/office/powerpoint/2010/main" val="2552152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653D3E3B-6ED2-85FD-C7F6-926F1655731A}"/>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C65932B5-A6C8-CFA6-8502-4388BE514341}"/>
              </a:ext>
            </a:extLst>
          </p:cNvPr>
          <p:cNvSpPr txBox="1">
            <a:spLocks noGrp="1"/>
          </p:cNvSpPr>
          <p:nvPr>
            <p:ph type="title"/>
          </p:nvPr>
        </p:nvSpPr>
        <p:spPr>
          <a:xfrm>
            <a:off x="670075" y="87425"/>
            <a:ext cx="7886700" cy="575400"/>
          </a:xfrm>
          <a:prstGeom prst="rect">
            <a:avLst/>
          </a:prstGeom>
        </p:spPr>
        <p:txBody>
          <a:bodyPr spcFirstLastPara="1" wrap="square" lIns="68575" tIns="34275" rIns="68575" bIns="34275" anchor="ctr" anchorCtr="0">
            <a:normAutofit fontScale="90000"/>
          </a:bodyPr>
          <a:lstStyle/>
          <a:p>
            <a:pPr algn="ctr"/>
            <a:r>
              <a:rPr lang="en" sz="3000"/>
              <a:t>MDFCL – Multimodal Data Fusion via Contrastive Learning</a:t>
            </a:r>
            <a:endParaRPr lang="en-US"/>
          </a:p>
        </p:txBody>
      </p:sp>
      <p:pic>
        <p:nvPicPr>
          <p:cNvPr id="180" name="Google Shape;180;p32" descr="SRM Institute of Science and Technology - Wikipedia">
            <a:extLst>
              <a:ext uri="{FF2B5EF4-FFF2-40B4-BE49-F238E27FC236}">
                <a16:creationId xmlns:a16="http://schemas.microsoft.com/office/drawing/2014/main" id="{D4E04EE6-5586-8E05-35B0-2068AECF616C}"/>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3" name="TextBox 2">
            <a:extLst>
              <a:ext uri="{FF2B5EF4-FFF2-40B4-BE49-F238E27FC236}">
                <a16:creationId xmlns:a16="http://schemas.microsoft.com/office/drawing/2014/main" id="{A35A4210-41CB-B778-DA09-0DE1FF9113C9}"/>
              </a:ext>
            </a:extLst>
          </p:cNvPr>
          <p:cNvSpPr txBox="1"/>
          <p:nvPr/>
        </p:nvSpPr>
        <p:spPr>
          <a:xfrm>
            <a:off x="5947012" y="961314"/>
            <a:ext cx="2743200"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 4.Strengths:</a:t>
            </a:r>
          </a:p>
          <a:p>
            <a:pPr marL="228600" indent="-228600">
              <a:buFont typeface=""/>
              <a:buChar char="•"/>
            </a:pPr>
            <a:r>
              <a:rPr lang="en-US" dirty="0"/>
              <a:t>Simple to understand and implement.</a:t>
            </a:r>
          </a:p>
          <a:p>
            <a:pPr marL="228600" indent="-228600">
              <a:buFont typeface=""/>
              <a:buChar char="•"/>
            </a:pPr>
            <a:r>
              <a:rPr lang="en-US" dirty="0"/>
              <a:t>Works well when both sensor and image data are clean.</a:t>
            </a:r>
          </a:p>
          <a:p>
            <a:pPr marL="228600" indent="-228600">
              <a:buFont typeface=""/>
              <a:buChar char="•"/>
            </a:pPr>
            <a:r>
              <a:rPr lang="en-US" dirty="0"/>
              <a:t>The architecture is transparent and easy to modify.</a:t>
            </a:r>
          </a:p>
          <a:p>
            <a:r>
              <a:rPr lang="en-US" dirty="0"/>
              <a:t>5. Limitations:</a:t>
            </a:r>
          </a:p>
          <a:p>
            <a:pPr marL="228600" indent="-228600">
              <a:buFont typeface=""/>
              <a:buChar char="•"/>
            </a:pPr>
            <a:r>
              <a:rPr lang="en-US" dirty="0"/>
              <a:t>Doesn’t have any special mechanism for aligning or fusing information across modalities.</a:t>
            </a:r>
          </a:p>
          <a:p>
            <a:pPr marL="228600" indent="-228600">
              <a:buFont typeface=""/>
              <a:buChar char="•"/>
            </a:pPr>
            <a:r>
              <a:rPr lang="en-US" dirty="0"/>
              <a:t>Weak against missing modalities—especially image dropout.</a:t>
            </a:r>
          </a:p>
          <a:p>
            <a:pPr marL="228600" indent="-228600">
              <a:buFont typeface=""/>
              <a:buChar char="•"/>
            </a:pPr>
            <a:r>
              <a:rPr lang="en-US" dirty="0"/>
              <a:t>Has the most parameters and slowest performance out of the three models.</a:t>
            </a:r>
          </a:p>
        </p:txBody>
      </p:sp>
      <p:pic>
        <p:nvPicPr>
          <p:cNvPr id="4" name="Picture 3" descr="A diagram of a graph&#10;&#10;AI-generated content may be incorrect.">
            <a:extLst>
              <a:ext uri="{FF2B5EF4-FFF2-40B4-BE49-F238E27FC236}">
                <a16:creationId xmlns:a16="http://schemas.microsoft.com/office/drawing/2014/main" id="{2A8DC3A4-438F-7358-C82B-8E3E19FD4FF3}"/>
              </a:ext>
            </a:extLst>
          </p:cNvPr>
          <p:cNvPicPr>
            <a:picLocks noChangeAspect="1"/>
          </p:cNvPicPr>
          <p:nvPr/>
        </p:nvPicPr>
        <p:blipFill>
          <a:blip r:embed="rId4"/>
          <a:stretch>
            <a:fillRect/>
          </a:stretch>
        </p:blipFill>
        <p:spPr>
          <a:xfrm>
            <a:off x="53875" y="1142999"/>
            <a:ext cx="5945637" cy="3699711"/>
          </a:xfrm>
          <a:prstGeom prst="rect">
            <a:avLst/>
          </a:prstGeom>
        </p:spPr>
      </p:pic>
    </p:spTree>
    <p:extLst>
      <p:ext uri="{BB962C8B-B14F-4D97-AF65-F5344CB8AC3E}">
        <p14:creationId xmlns:p14="http://schemas.microsoft.com/office/powerpoint/2010/main" val="2396634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4EB452E8-4CF6-7431-30FB-F35FCB38ED2D}"/>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6C19B376-1B9B-8C35-9A3D-EAD8B3D6CBB1}"/>
              </a:ext>
            </a:extLst>
          </p:cNvPr>
          <p:cNvSpPr txBox="1">
            <a:spLocks noGrp="1"/>
          </p:cNvSpPr>
          <p:nvPr>
            <p:ph type="title"/>
          </p:nvPr>
        </p:nvSpPr>
        <p:spPr>
          <a:xfrm>
            <a:off x="670075" y="145742"/>
            <a:ext cx="7886700" cy="762012"/>
          </a:xfrm>
          <a:prstGeom prst="rect">
            <a:avLst/>
          </a:prstGeom>
        </p:spPr>
        <p:txBody>
          <a:bodyPr spcFirstLastPara="1" wrap="square" lIns="68575" tIns="34275" rIns="68575" bIns="34275" anchor="ctr" anchorCtr="0">
            <a:normAutofit fontScale="90000"/>
          </a:bodyPr>
          <a:lstStyle/>
          <a:p>
            <a:pPr algn="ctr"/>
            <a:r>
              <a:rPr lang="en" sz="3000" dirty="0"/>
              <a:t>GSIFN – Graph-Structured Interlaced </a:t>
            </a:r>
            <a:br>
              <a:rPr lang="en" sz="3000" dirty="0"/>
            </a:br>
            <a:r>
              <a:rPr lang="en" sz="3000" dirty="0"/>
              <a:t>Fusion Network</a:t>
            </a:r>
            <a:endParaRPr lang="en-US" dirty="0"/>
          </a:p>
        </p:txBody>
      </p:sp>
      <p:pic>
        <p:nvPicPr>
          <p:cNvPr id="180" name="Google Shape;180;p32" descr="SRM Institute of Science and Technology - Wikipedia">
            <a:extLst>
              <a:ext uri="{FF2B5EF4-FFF2-40B4-BE49-F238E27FC236}">
                <a16:creationId xmlns:a16="http://schemas.microsoft.com/office/drawing/2014/main" id="{2569F4AD-3850-835C-E0D2-1AA011B201C2}"/>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2" name="TextBox 1">
            <a:extLst>
              <a:ext uri="{FF2B5EF4-FFF2-40B4-BE49-F238E27FC236}">
                <a16:creationId xmlns:a16="http://schemas.microsoft.com/office/drawing/2014/main" id="{72E2390F-92C6-D6D5-816A-62C5FB9A74B8}"/>
              </a:ext>
            </a:extLst>
          </p:cNvPr>
          <p:cNvSpPr txBox="1"/>
          <p:nvPr/>
        </p:nvSpPr>
        <p:spPr>
          <a:xfrm>
            <a:off x="870045" y="1288007"/>
            <a:ext cx="8060708" cy="336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a:solidFill>
                  <a:schemeClr val="dk1"/>
                </a:solidFill>
                <a:latin typeface="Times New Roman"/>
                <a:cs typeface="Times New Roman"/>
              </a:rPr>
              <a:t> </a:t>
            </a:r>
          </a:p>
        </p:txBody>
      </p:sp>
      <p:sp>
        <p:nvSpPr>
          <p:cNvPr id="3" name="TextBox 2">
            <a:extLst>
              <a:ext uri="{FF2B5EF4-FFF2-40B4-BE49-F238E27FC236}">
                <a16:creationId xmlns:a16="http://schemas.microsoft.com/office/drawing/2014/main" id="{80EE2FD3-BD81-D661-81AE-AD0E662CB124}"/>
              </a:ext>
            </a:extLst>
          </p:cNvPr>
          <p:cNvSpPr txBox="1"/>
          <p:nvPr/>
        </p:nvSpPr>
        <p:spPr>
          <a:xfrm>
            <a:off x="213245" y="1245359"/>
            <a:ext cx="8717507" cy="34716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4" name="TextBox 3">
            <a:extLst>
              <a:ext uri="{FF2B5EF4-FFF2-40B4-BE49-F238E27FC236}">
                <a16:creationId xmlns:a16="http://schemas.microsoft.com/office/drawing/2014/main" id="{695BF1A9-72B0-116B-2DA8-3E4BBC4CD893}"/>
              </a:ext>
            </a:extLst>
          </p:cNvPr>
          <p:cNvSpPr txBox="1"/>
          <p:nvPr/>
        </p:nvSpPr>
        <p:spPr>
          <a:xfrm>
            <a:off x="590038" y="1287572"/>
            <a:ext cx="8198145" cy="2829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 sz="1200" dirty="0">
                <a:solidFill>
                  <a:schemeClr val="dk1"/>
                </a:solidFill>
                <a:latin typeface="Times New Roman"/>
                <a:cs typeface="Times New Roman"/>
              </a:rPr>
              <a:t> GSIFN (Graph-Structured Interlaced Fusion Network) is a compact model that uses attention to let the image and sensor data “talk” to each other. It’s designed to combine both data types while keeping things fast and lightweight.</a:t>
            </a:r>
            <a:endParaRPr lang="en-US" sz="1200" dirty="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a:p>
            <a:pPr algn="just">
              <a:lnSpc>
                <a:spcPct val="150000"/>
              </a:lnSpc>
            </a:pPr>
            <a:r>
              <a:rPr lang="en" sz="1200" dirty="0">
                <a:solidFill>
                  <a:schemeClr val="dk1"/>
                </a:solidFill>
                <a:latin typeface="Times New Roman"/>
                <a:cs typeface="Times New Roman"/>
              </a:rPr>
              <a:t>Our Adaptation</a:t>
            </a:r>
          </a:p>
          <a:p>
            <a:pPr marL="285750" indent="-285750" algn="just">
              <a:lnSpc>
                <a:spcPct val="150000"/>
              </a:lnSpc>
              <a:buFont typeface="Arial,Sans-Serif"/>
              <a:buChar char="•"/>
            </a:pPr>
            <a:r>
              <a:rPr lang="en" sz="1200" dirty="0">
                <a:solidFill>
                  <a:schemeClr val="dk1"/>
                </a:solidFill>
                <a:latin typeface="Times New Roman"/>
                <a:cs typeface="Times New Roman"/>
              </a:rPr>
              <a:t>our sensor data (like NPK, pH) is passed through a small linear layer to get a 128-length vector.</a:t>
            </a:r>
            <a:endParaRPr lang="en-US" sz="1200" dirty="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crop image goes through ResNet-18 to extract features, then it's also turned into a 128-length vector.</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These two vectors (sensor + image) are stacked together—like two tokens in a sentence.</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A shared attention layer (</a:t>
            </a:r>
            <a:r>
              <a:rPr lang="en" sz="1200" dirty="0" err="1">
                <a:solidFill>
                  <a:schemeClr val="dk1"/>
                </a:solidFill>
                <a:latin typeface="Times New Roman"/>
                <a:cs typeface="Times New Roman"/>
              </a:rPr>
              <a:t>MultiheadAttention</a:t>
            </a:r>
            <a:r>
              <a:rPr lang="en" sz="1200" dirty="0">
                <a:solidFill>
                  <a:schemeClr val="dk1"/>
                </a:solidFill>
                <a:latin typeface="Times New Roman"/>
                <a:cs typeface="Times New Roman"/>
              </a:rPr>
              <a:t>) lets them “look at” each other and exchange useful information.</a:t>
            </a:r>
            <a:endParaRPr lang="en-US" sz="1200">
              <a:solidFill>
                <a:schemeClr val="dk1"/>
              </a:solidFill>
              <a:latin typeface="Times New Roman"/>
              <a:cs typeface="Times New Roman"/>
            </a:endParaRPr>
          </a:p>
          <a:p>
            <a:pPr marL="285750" indent="-285750" algn="just">
              <a:lnSpc>
                <a:spcPct val="150000"/>
              </a:lnSpc>
              <a:buFont typeface="Arial,Sans-Serif"/>
              <a:buChar char="•"/>
            </a:pPr>
            <a:r>
              <a:rPr lang="en" sz="1200" dirty="0">
                <a:solidFill>
                  <a:schemeClr val="dk1"/>
                </a:solidFill>
                <a:latin typeface="Times New Roman"/>
                <a:cs typeface="Times New Roman"/>
              </a:rPr>
              <a:t>The two tokens are averaged and passed through a small classifier to predict potassium level (Low / Medium / High).</a:t>
            </a:r>
            <a:endParaRPr lang="en-US" sz="1200">
              <a:solidFill>
                <a:schemeClr val="dk1"/>
              </a:solidFill>
              <a:latin typeface="Times New Roman"/>
              <a:cs typeface="Times New Roman"/>
            </a:endParaRPr>
          </a:p>
          <a:p>
            <a:pPr algn="just">
              <a:lnSpc>
                <a:spcPct val="150000"/>
              </a:lnSpc>
            </a:pPr>
            <a:endParaRPr lang="en" sz="1200" dirty="0">
              <a:solidFill>
                <a:schemeClr val="dk1"/>
              </a:solidFill>
              <a:latin typeface="Times New Roman"/>
              <a:cs typeface="Times New Roman"/>
            </a:endParaRPr>
          </a:p>
        </p:txBody>
      </p:sp>
    </p:spTree>
    <p:extLst>
      <p:ext uri="{BB962C8B-B14F-4D97-AF65-F5344CB8AC3E}">
        <p14:creationId xmlns:p14="http://schemas.microsoft.com/office/powerpoint/2010/main" val="3324951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BC7EF32-4415-7485-C2E4-6284760C3BD6}"/>
            </a:ext>
          </a:extLst>
        </p:cNvPr>
        <p:cNvGrpSpPr/>
        <p:nvPr/>
      </p:nvGrpSpPr>
      <p:grpSpPr>
        <a:xfrm>
          <a:off x="0" y="0"/>
          <a:ext cx="0" cy="0"/>
          <a:chOff x="0" y="0"/>
          <a:chExt cx="0" cy="0"/>
        </a:xfrm>
      </p:grpSpPr>
      <p:sp>
        <p:nvSpPr>
          <p:cNvPr id="179" name="Google Shape;179;p32">
            <a:extLst>
              <a:ext uri="{FF2B5EF4-FFF2-40B4-BE49-F238E27FC236}">
                <a16:creationId xmlns:a16="http://schemas.microsoft.com/office/drawing/2014/main" id="{1EBA354B-161A-182F-7F92-0B20E438A82E}"/>
              </a:ext>
            </a:extLst>
          </p:cNvPr>
          <p:cNvSpPr txBox="1">
            <a:spLocks noGrp="1"/>
          </p:cNvSpPr>
          <p:nvPr>
            <p:ph type="title"/>
          </p:nvPr>
        </p:nvSpPr>
        <p:spPr>
          <a:xfrm>
            <a:off x="670075" y="-49"/>
            <a:ext cx="7886700" cy="1059425"/>
          </a:xfrm>
          <a:prstGeom prst="rect">
            <a:avLst/>
          </a:prstGeom>
        </p:spPr>
        <p:txBody>
          <a:bodyPr spcFirstLastPara="1" wrap="square" lIns="68575" tIns="34275" rIns="68575" bIns="34275" anchor="ctr" anchorCtr="0">
            <a:normAutofit/>
          </a:bodyPr>
          <a:lstStyle/>
          <a:p>
            <a:pPr algn="ctr"/>
            <a:r>
              <a:rPr lang="en" sz="3000" dirty="0"/>
              <a:t>GSIFN – Graph-Structured Interlaced</a:t>
            </a:r>
            <a:br>
              <a:rPr lang="en" sz="3000" dirty="0"/>
            </a:br>
            <a:r>
              <a:rPr lang="en" sz="3000" dirty="0"/>
              <a:t>Fusion Network</a:t>
            </a:r>
            <a:endParaRPr lang="en-US" dirty="0"/>
          </a:p>
        </p:txBody>
      </p:sp>
      <p:pic>
        <p:nvPicPr>
          <p:cNvPr id="180" name="Google Shape;180;p32" descr="SRM Institute of Science and Technology - Wikipedia">
            <a:extLst>
              <a:ext uri="{FF2B5EF4-FFF2-40B4-BE49-F238E27FC236}">
                <a16:creationId xmlns:a16="http://schemas.microsoft.com/office/drawing/2014/main" id="{26A43CFC-23CF-79BD-EF96-B0F14D41B706}"/>
              </a:ext>
            </a:extLst>
          </p:cNvPr>
          <p:cNvPicPr preferRelativeResize="0"/>
          <p:nvPr/>
        </p:nvPicPr>
        <p:blipFill rotWithShape="1">
          <a:blip r:embed="rId3">
            <a:alphaModFix/>
          </a:blip>
          <a:srcRect/>
          <a:stretch/>
        </p:blipFill>
        <p:spPr>
          <a:xfrm>
            <a:off x="7858440" y="-11"/>
            <a:ext cx="1245764" cy="1241822"/>
          </a:xfrm>
          <a:prstGeom prst="rect">
            <a:avLst/>
          </a:prstGeom>
          <a:noFill/>
          <a:ln>
            <a:noFill/>
          </a:ln>
        </p:spPr>
      </p:pic>
      <p:sp>
        <p:nvSpPr>
          <p:cNvPr id="3" name="TextBox 2">
            <a:extLst>
              <a:ext uri="{FF2B5EF4-FFF2-40B4-BE49-F238E27FC236}">
                <a16:creationId xmlns:a16="http://schemas.microsoft.com/office/drawing/2014/main" id="{EA93D67E-1C23-6C0D-6C6D-42EDB2613319}"/>
              </a:ext>
            </a:extLst>
          </p:cNvPr>
          <p:cNvSpPr txBox="1"/>
          <p:nvPr/>
        </p:nvSpPr>
        <p:spPr>
          <a:xfrm>
            <a:off x="5973423" y="1061881"/>
            <a:ext cx="3036582" cy="418576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t>4.Strengths:</a:t>
            </a:r>
          </a:p>
          <a:p>
            <a:pPr marL="228600" indent="-228600">
              <a:buFont typeface=""/>
              <a:buChar char="•"/>
            </a:pPr>
            <a:r>
              <a:rPr lang="en-US" dirty="0"/>
              <a:t>Super lightweight and fast—great for devices with limited resources.</a:t>
            </a:r>
          </a:p>
          <a:p>
            <a:pPr marL="228600" indent="-228600">
              <a:buFont typeface=""/>
              <a:buChar char="•"/>
            </a:pPr>
            <a:r>
              <a:rPr lang="en-US" dirty="0"/>
              <a:t>Learns from both sensor and image inputs effectively.</a:t>
            </a:r>
          </a:p>
          <a:p>
            <a:pPr marL="228600" indent="-228600">
              <a:buFont typeface=""/>
              <a:buChar char="•"/>
            </a:pPr>
            <a:r>
              <a:rPr lang="en-US" dirty="0"/>
              <a:t>Still performs well even if one input is slightly damaged.</a:t>
            </a:r>
          </a:p>
          <a:p>
            <a:pPr marL="228600" indent="-228600">
              <a:buFont typeface=""/>
              <a:buChar char="•"/>
            </a:pPr>
            <a:endParaRPr lang="en-US" dirty="0"/>
          </a:p>
          <a:p>
            <a:r>
              <a:rPr lang="en-US" dirty="0"/>
              <a:t>5. Limitations:</a:t>
            </a:r>
          </a:p>
          <a:p>
            <a:pPr marL="228600" indent="-228600">
              <a:buFont typeface=""/>
              <a:buChar char="•"/>
            </a:pPr>
            <a:r>
              <a:rPr lang="en-US" dirty="0"/>
              <a:t>Only uses one attention layer and just two tokens so it may not capture deep relationships.</a:t>
            </a:r>
          </a:p>
          <a:p>
            <a:pPr marL="228600" indent="-228600">
              <a:buFont typeface=""/>
              <a:buChar char="•"/>
            </a:pPr>
            <a:r>
              <a:rPr lang="en-US" dirty="0"/>
              <a:t>If one modality is completely missing, performance drops more than with Perceiver IO.</a:t>
            </a:r>
          </a:p>
          <a:p>
            <a:pPr marL="228600" indent="-228600">
              <a:buFont typeface=""/>
              <a:buChar char="•"/>
            </a:pPr>
            <a:r>
              <a:rPr lang="en-US" dirty="0"/>
              <a:t>Doesn’t scale well if you want to add more input types in the future.</a:t>
            </a:r>
          </a:p>
        </p:txBody>
      </p:sp>
      <p:pic>
        <p:nvPicPr>
          <p:cNvPr id="4" name="Picture 3" descr="A screenshot of a computer&#10;&#10;AI-generated content may be incorrect.">
            <a:extLst>
              <a:ext uri="{FF2B5EF4-FFF2-40B4-BE49-F238E27FC236}">
                <a16:creationId xmlns:a16="http://schemas.microsoft.com/office/drawing/2014/main" id="{0ABBCD69-1009-6EA6-676E-EEDA068D7E5D}"/>
              </a:ext>
            </a:extLst>
          </p:cNvPr>
          <p:cNvPicPr>
            <a:picLocks noChangeAspect="1"/>
          </p:cNvPicPr>
          <p:nvPr/>
        </p:nvPicPr>
        <p:blipFill>
          <a:blip r:embed="rId4"/>
          <a:stretch>
            <a:fillRect/>
          </a:stretch>
        </p:blipFill>
        <p:spPr>
          <a:xfrm>
            <a:off x="170949" y="1063041"/>
            <a:ext cx="5734050" cy="3724275"/>
          </a:xfrm>
          <a:prstGeom prst="rect">
            <a:avLst/>
          </a:prstGeom>
        </p:spPr>
      </p:pic>
    </p:spTree>
    <p:extLst>
      <p:ext uri="{BB962C8B-B14F-4D97-AF65-F5344CB8AC3E}">
        <p14:creationId xmlns:p14="http://schemas.microsoft.com/office/powerpoint/2010/main" val="34810826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106</TotalTime>
  <Words>1687</Words>
  <Application>Microsoft Office PowerPoint</Application>
  <PresentationFormat>On-screen Show (16:9)</PresentationFormat>
  <Paragraphs>109</Paragraphs>
  <Slides>16</Slides>
  <Notes>12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Arial,Sans-Serif</vt:lpstr>
      <vt:lpstr>Calibri</vt:lpstr>
      <vt:lpstr>Segoe UI</vt:lpstr>
      <vt:lpstr>Times New Roman</vt:lpstr>
      <vt:lpstr>Simple Light</vt:lpstr>
      <vt:lpstr>Office Theme</vt:lpstr>
      <vt:lpstr>     Evaluating Multimodal Fusion Strategies for Resilient Agricultural Sensing Systems </vt:lpstr>
      <vt:lpstr>ABSTRACT</vt:lpstr>
      <vt:lpstr>Introduction</vt:lpstr>
      <vt:lpstr>Research Objective</vt:lpstr>
      <vt:lpstr>Research Objective</vt:lpstr>
      <vt:lpstr>MDFCL – Multimodal Data Fusion  via Contrastive Learning</vt:lpstr>
      <vt:lpstr>MDFCL – Multimodal Data Fusion via Contrastive Learning</vt:lpstr>
      <vt:lpstr>GSIFN – Graph-Structured Interlaced  Fusion Network</vt:lpstr>
      <vt:lpstr>GSIFN – Graph-Structured Interlaced Fusion Network</vt:lpstr>
      <vt:lpstr>Perceiver IO – Latent Bottleneck  Transformer</vt:lpstr>
      <vt:lpstr>Perceiver IO – Latent Bottleneck  Transformer</vt:lpstr>
      <vt:lpstr>PowerPoint Presentation</vt:lpstr>
      <vt:lpstr>PowerPoint Presentation</vt:lpstr>
      <vt:lpstr>Architecture Diagram</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Abhay Shaji</cp:lastModifiedBy>
  <cp:revision>468</cp:revision>
  <dcterms:modified xsi:type="dcterms:W3CDTF">2025-07-13T14:14:46Z</dcterms:modified>
</cp:coreProperties>
</file>