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6858000" cy="9144000"/>
  <p:embeddedFontLst>
    <p:embeddedFont>
      <p:font typeface="Garamon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2" roundtripDataSignature="AMtx7mi7zo1iUhGsJGlrQVV5dU13OW0G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0F44BD-AC8E-4787-A816-2398B58BAC06}">
  <a:tblStyle styleId="{350F44BD-AC8E-4787-A816-2398B58BAC0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A457712-A18F-4BA2-81ED-91FB2AEFAF94}"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5C945FC-E0EC-4C16-A127-C17E79924333}"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aramond-regular.fntdata"/><Relationship Id="rId47" Type="http://schemas.openxmlformats.org/officeDocument/2006/relationships/slide" Target="slides/slide41.xml"/><Relationship Id="rId49" Type="http://schemas.openxmlformats.org/officeDocument/2006/relationships/font" Target="fonts/Garamon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boldItalic.fntdata"/><Relationship Id="rId50" Type="http://schemas.openxmlformats.org/officeDocument/2006/relationships/font" Target="fonts/Garamond-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81fdbbbf0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b81fdbbbf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81fdbbbf0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81fdbbbf0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a1601e49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ba1601e4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a1601e49a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ba1601e49a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a1601e49a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ba1601e49a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a1601e49a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ba1601e49a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a1601e49a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ba1601e49a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a1601e49a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ba1601e49a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a6ded9d46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ba6ded9d46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a1601e49a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ba1601e49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a1601e49a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ba1601e49a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a1601e49a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ba1601e49a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a1601e49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ba1601e49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a1601e49a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ba1601e49a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f6438530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bf6438530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f64385302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bf64385302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f64385302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bf64385302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f64385302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bf64385302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f62348476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f6234847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18910b13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18910b13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c18910b136_0_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18910b13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18910b13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c18910b136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fd96d37a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fd96d37a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6fd96d37a1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fd96d37a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fd96d37a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6fd96d37a1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fd96d37a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fd96d37a1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6fd96d37a1_0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fd96d37a1_2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fd96d37a1_2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6fd96d37a1_2_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fd96d37a1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fd96d37a1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6fd96d37a1_2_1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fd96d37a1_2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fd96d37a1_2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6fd96d37a1_2_1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fd96d37a1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fd96d37a1_2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26fd96d37a1_2_2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81fdbbbf0_4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b81fdbbbf0_4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fd96d37a1_2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fd96d37a1_2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6fd96d37a1_2_3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a6ded9d4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ba6ded9d4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81fdbbbf0_4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2b81fdbbbf0_4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81fdbbbf0_4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b81fdbbbf0_4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81fdbbbf0_4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81fdbbbf0_4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81fdbbbf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b81fdbbbf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4"/>
          <p:cNvSpPr/>
          <p:nvPr>
            <p:ph idx="2" type="pic"/>
          </p:nvPr>
        </p:nvSpPr>
        <p:spPr>
          <a:xfrm>
            <a:off x="1792288" y="612775"/>
            <a:ext cx="5486400" cy="4114800"/>
          </a:xfrm>
          <a:prstGeom prst="rect">
            <a:avLst/>
          </a:prstGeom>
          <a:noFill/>
          <a:ln>
            <a:noFill/>
          </a:ln>
        </p:spPr>
      </p:sp>
      <p:sp>
        <p:nvSpPr>
          <p:cNvPr id="42" name="Google Shape;42;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667150"/>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lang="en-US" sz="2400">
                <a:latin typeface="Times New Roman"/>
                <a:ea typeface="Times New Roman"/>
                <a:cs typeface="Times New Roman"/>
                <a:sym typeface="Times New Roman"/>
              </a:rPr>
              <a:t>21CSC303J </a:t>
            </a:r>
            <a:r>
              <a:rPr b="0" i="0" lang="en-US" sz="2400" u="none">
                <a:solidFill>
                  <a:schemeClr val="dk1"/>
                </a:solidFill>
                <a:latin typeface="Times New Roman"/>
                <a:ea typeface="Times New Roman"/>
                <a:cs typeface="Times New Roman"/>
                <a:sym typeface="Times New Roman"/>
              </a:rPr>
              <a:t>– SOFTWARE ENGINEERING AND PROJECT MANAGEMENT</a:t>
            </a:r>
            <a:endParaRPr>
              <a:latin typeface="Times New Roman"/>
              <a:ea typeface="Times New Roman"/>
              <a:cs typeface="Times New Roman"/>
              <a:sym typeface="Times New Roman"/>
            </a:endParaRPr>
          </a:p>
        </p:txBody>
      </p:sp>
      <p:sp>
        <p:nvSpPr>
          <p:cNvPr id="89" name="Google Shape;89;p1"/>
          <p:cNvSpPr txBox="1"/>
          <p:nvPr>
            <p:ph idx="1" type="subTitle"/>
          </p:nvPr>
        </p:nvSpPr>
        <p:spPr>
          <a:xfrm>
            <a:off x="1301075" y="5085825"/>
            <a:ext cx="6791100" cy="1562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400"/>
              </a:spcBef>
              <a:spcAft>
                <a:spcPts val="0"/>
              </a:spcAft>
              <a:buClr>
                <a:schemeClr val="dk1"/>
              </a:buClr>
              <a:buSzPts val="2000"/>
              <a:buNone/>
            </a:pPr>
            <a:r>
              <a:rPr b="1" lang="en-US" sz="1303">
                <a:solidFill>
                  <a:schemeClr val="dk1"/>
                </a:solidFill>
                <a:latin typeface="Times New Roman"/>
                <a:ea typeface="Times New Roman"/>
                <a:cs typeface="Times New Roman"/>
                <a:sym typeface="Times New Roman"/>
              </a:rPr>
              <a:t>Ponnuri Aniruddha (RA2112704010015)</a:t>
            </a:r>
            <a:endParaRPr b="1" sz="1303">
              <a:solidFill>
                <a:schemeClr val="dk1"/>
              </a:solidFill>
              <a:latin typeface="Times New Roman"/>
              <a:ea typeface="Times New Roman"/>
              <a:cs typeface="Times New Roman"/>
              <a:sym typeface="Times New Roman"/>
            </a:endParaRPr>
          </a:p>
          <a:p>
            <a:pPr indent="0" lvl="0" marL="0" rtl="0" algn="l">
              <a:lnSpc>
                <a:spcPct val="80000"/>
              </a:lnSpc>
              <a:spcBef>
                <a:spcPts val="400"/>
              </a:spcBef>
              <a:spcAft>
                <a:spcPts val="0"/>
              </a:spcAft>
              <a:buClr>
                <a:schemeClr val="dk1"/>
              </a:buClr>
              <a:buSzPts val="2000"/>
              <a:buNone/>
            </a:pPr>
            <a:r>
              <a:rPr b="1" lang="en-US" sz="1303">
                <a:solidFill>
                  <a:schemeClr val="dk1"/>
                </a:solidFill>
                <a:latin typeface="Times New Roman"/>
                <a:ea typeface="Times New Roman"/>
                <a:cs typeface="Times New Roman"/>
                <a:sym typeface="Times New Roman"/>
              </a:rPr>
              <a:t>Vamshi Gadde (RA2112704010017)</a:t>
            </a:r>
            <a:endParaRPr b="1" sz="1303">
              <a:solidFill>
                <a:schemeClr val="dk1"/>
              </a:solidFill>
              <a:latin typeface="Times New Roman"/>
              <a:ea typeface="Times New Roman"/>
              <a:cs typeface="Times New Roman"/>
              <a:sym typeface="Times New Roman"/>
            </a:endParaRPr>
          </a:p>
          <a:p>
            <a:pPr indent="0" lvl="0" marL="0" rtl="0" algn="l">
              <a:lnSpc>
                <a:spcPct val="80000"/>
              </a:lnSpc>
              <a:spcBef>
                <a:spcPts val="400"/>
              </a:spcBef>
              <a:spcAft>
                <a:spcPts val="0"/>
              </a:spcAft>
              <a:buClr>
                <a:schemeClr val="dk1"/>
              </a:buClr>
              <a:buSzPts val="2000"/>
              <a:buNone/>
            </a:pPr>
            <a:r>
              <a:rPr b="1" lang="en-US" sz="1303">
                <a:solidFill>
                  <a:schemeClr val="dk1"/>
                </a:solidFill>
                <a:latin typeface="Times New Roman"/>
                <a:ea typeface="Times New Roman"/>
                <a:cs typeface="Times New Roman"/>
                <a:sym typeface="Times New Roman"/>
              </a:rPr>
              <a:t>Y Shabanya Kishore (RA2112704010018)</a:t>
            </a:r>
            <a:endParaRPr b="1" sz="1303">
              <a:solidFill>
                <a:schemeClr val="dk1"/>
              </a:solidFill>
              <a:latin typeface="Times New Roman"/>
              <a:ea typeface="Times New Roman"/>
              <a:cs typeface="Times New Roman"/>
              <a:sym typeface="Times New Roman"/>
            </a:endParaRPr>
          </a:p>
          <a:p>
            <a:pPr indent="0" lvl="0" marL="0" rtl="0" algn="l">
              <a:lnSpc>
                <a:spcPct val="80000"/>
              </a:lnSpc>
              <a:spcBef>
                <a:spcPts val="400"/>
              </a:spcBef>
              <a:spcAft>
                <a:spcPts val="0"/>
              </a:spcAft>
              <a:buClr>
                <a:schemeClr val="dk1"/>
              </a:buClr>
              <a:buSzPts val="2000"/>
              <a:buNone/>
            </a:pPr>
            <a:r>
              <a:t/>
            </a:r>
            <a:endParaRPr b="1" sz="2103">
              <a:solidFill>
                <a:schemeClr val="dk1"/>
              </a:solidFill>
              <a:latin typeface="Times New Roman"/>
              <a:ea typeface="Times New Roman"/>
              <a:cs typeface="Times New Roman"/>
              <a:sym typeface="Times New Roman"/>
            </a:endParaRPr>
          </a:p>
          <a:p>
            <a:pPr indent="-255587" lvl="0" marL="365125" rtl="0" algn="r">
              <a:lnSpc>
                <a:spcPct val="80000"/>
              </a:lnSpc>
              <a:spcBef>
                <a:spcPts val="400"/>
              </a:spcBef>
              <a:spcAft>
                <a:spcPts val="0"/>
              </a:spcAft>
              <a:buClr>
                <a:schemeClr val="dk1"/>
              </a:buClr>
              <a:buSzPts val="2000"/>
              <a:buNone/>
            </a:pPr>
            <a:r>
              <a:rPr b="1" lang="en-US" sz="1600">
                <a:solidFill>
                  <a:schemeClr val="dk1"/>
                </a:solidFill>
                <a:latin typeface="Times New Roman"/>
                <a:ea typeface="Times New Roman"/>
                <a:cs typeface="Times New Roman"/>
                <a:sym typeface="Times New Roman"/>
              </a:rPr>
              <a:t>Guide:</a:t>
            </a:r>
            <a:endParaRPr b="1" sz="1600">
              <a:solidFill>
                <a:schemeClr val="dk1"/>
              </a:solidFill>
              <a:latin typeface="Times New Roman"/>
              <a:ea typeface="Times New Roman"/>
              <a:cs typeface="Times New Roman"/>
              <a:sym typeface="Times New Roman"/>
            </a:endParaRPr>
          </a:p>
          <a:p>
            <a:pPr indent="-255587" lvl="0" marL="365125" rtl="0" algn="r">
              <a:lnSpc>
                <a:spcPct val="80000"/>
              </a:lnSpc>
              <a:spcBef>
                <a:spcPts val="400"/>
              </a:spcBef>
              <a:spcAft>
                <a:spcPts val="0"/>
              </a:spcAft>
              <a:buClr>
                <a:schemeClr val="dk1"/>
              </a:buClr>
              <a:buSzPts val="2000"/>
              <a:buFont typeface="Arial"/>
              <a:buNone/>
            </a:pPr>
            <a:r>
              <a:rPr b="1" lang="en-US" sz="1600">
                <a:solidFill>
                  <a:schemeClr val="dk1"/>
                </a:solidFill>
                <a:latin typeface="Times New Roman"/>
                <a:ea typeface="Times New Roman"/>
                <a:cs typeface="Times New Roman"/>
                <a:sym typeface="Times New Roman"/>
              </a:rPr>
              <a:t>Dr.A.Shanthini</a:t>
            </a:r>
            <a:endParaRPr b="1" sz="1600">
              <a:solidFill>
                <a:schemeClr val="dk1"/>
              </a:solidFill>
              <a:latin typeface="Times New Roman"/>
              <a:ea typeface="Times New Roman"/>
              <a:cs typeface="Times New Roman"/>
              <a:sym typeface="Times New Roman"/>
            </a:endParaRPr>
          </a:p>
        </p:txBody>
      </p:sp>
      <p:sp>
        <p:nvSpPr>
          <p:cNvPr id="90" name="Google Shape;90;p1"/>
          <p:cNvSpPr txBox="1"/>
          <p:nvPr/>
        </p:nvSpPr>
        <p:spPr>
          <a:xfrm>
            <a:off x="743375" y="2810250"/>
            <a:ext cx="7906500" cy="10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3"/>
              <a:buFont typeface="Arial"/>
              <a:buNone/>
            </a:pPr>
            <a:r>
              <a:rPr b="1" i="0" lang="en-US" sz="3203" u="none" cap="none" strike="noStrike">
                <a:solidFill>
                  <a:schemeClr val="dk1"/>
                </a:solidFill>
                <a:latin typeface="Times New Roman"/>
                <a:ea typeface="Times New Roman"/>
                <a:cs typeface="Times New Roman"/>
                <a:sym typeface="Times New Roman"/>
              </a:rPr>
              <a:t>SRM RESEARCH HUB</a:t>
            </a:r>
            <a:endParaRPr b="0" i="0" sz="4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0" i="0" lang="en-US" sz="3000" u="none">
                <a:solidFill>
                  <a:schemeClr val="dk1"/>
                </a:solidFill>
                <a:latin typeface="Garamond"/>
                <a:ea typeface="Garamond"/>
                <a:cs typeface="Garamond"/>
                <a:sym typeface="Garamond"/>
              </a:rPr>
              <a:t>REQUIREMENTS</a:t>
            </a:r>
            <a:endParaRPr sz="3000"/>
          </a:p>
        </p:txBody>
      </p:sp>
      <p:sp>
        <p:nvSpPr>
          <p:cNvPr id="142" name="Google Shape;142;p15"/>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150000"/>
              </a:lnSpc>
              <a:spcBef>
                <a:spcPts val="400"/>
              </a:spcBef>
              <a:spcAft>
                <a:spcPts val="0"/>
              </a:spcAft>
              <a:buClr>
                <a:schemeClr val="dk1"/>
              </a:buClr>
              <a:buSzPts val="2000"/>
              <a:buFont typeface="Arial"/>
              <a:buNone/>
            </a:pPr>
            <a:r>
              <a:t/>
            </a:r>
            <a:endParaRPr b="1" sz="2100">
              <a:latin typeface="Times New Roman"/>
              <a:ea typeface="Times New Roman"/>
              <a:cs typeface="Times New Roman"/>
              <a:sym typeface="Times New Roman"/>
            </a:endParaRPr>
          </a:p>
          <a:p>
            <a:pPr indent="0" lvl="0" marL="457200" marR="0" rtl="0" algn="just">
              <a:lnSpc>
                <a:spcPct val="150000"/>
              </a:lnSpc>
              <a:spcBef>
                <a:spcPts val="400"/>
              </a:spcBef>
              <a:spcAft>
                <a:spcPts val="0"/>
              </a:spcAft>
              <a:buClr>
                <a:schemeClr val="dk1"/>
              </a:buClr>
              <a:buSzPts val="2000"/>
              <a:buFont typeface="Arial"/>
              <a:buNone/>
            </a:pPr>
            <a:r>
              <a:rPr b="1" i="0" lang="en-US" sz="2100" u="none">
                <a:solidFill>
                  <a:schemeClr val="dk1"/>
                </a:solidFill>
                <a:latin typeface="Times New Roman"/>
                <a:ea typeface="Times New Roman"/>
                <a:cs typeface="Times New Roman"/>
                <a:sym typeface="Times New Roman"/>
              </a:rPr>
              <a:t>System requirements</a:t>
            </a:r>
            <a:endParaRPr b="1" i="0" sz="2100" u="none">
              <a:solidFill>
                <a:schemeClr val="dk1"/>
              </a:solidFill>
              <a:latin typeface="Times New Roman"/>
              <a:ea typeface="Times New Roman"/>
              <a:cs typeface="Times New Roman"/>
              <a:sym typeface="Times New Roman"/>
            </a:endParaRPr>
          </a:p>
          <a:p>
            <a:pPr indent="0" lvl="0" marL="0" marR="0" rtl="0" algn="just">
              <a:lnSpc>
                <a:spcPct val="150000"/>
              </a:lnSpc>
              <a:spcBef>
                <a:spcPts val="400"/>
              </a:spcBef>
              <a:spcAft>
                <a:spcPts val="0"/>
              </a:spcAft>
              <a:buClr>
                <a:schemeClr val="dk1"/>
              </a:buClr>
              <a:buSzPts val="2000"/>
              <a:buFont typeface="Arial"/>
              <a:buNone/>
            </a:pPr>
            <a:r>
              <a:t/>
            </a:r>
            <a:endParaRPr b="1" sz="1600">
              <a:latin typeface="Times New Roman"/>
              <a:ea typeface="Times New Roman"/>
              <a:cs typeface="Times New Roman"/>
              <a:sym typeface="Times New Roman"/>
            </a:endParaRPr>
          </a:p>
          <a:p>
            <a:pPr indent="0" lvl="0" marL="91440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Hardware</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Server infrastructure capable of hosting web services, managing databases, and storing sensitive data.</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Scalable storage solutions can handle increasing volumes of research papers and user data.</a:t>
            </a:r>
            <a:endParaRPr sz="1200">
              <a:latin typeface="Times New Roman"/>
              <a:ea typeface="Times New Roman"/>
              <a:cs typeface="Times New Roman"/>
              <a:sym typeface="Times New Roman"/>
            </a:endParaRPr>
          </a:p>
          <a:p>
            <a:pPr indent="0" lvl="0" marL="91440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Software:</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Web server software and a database management system (such as MySQL or PostgreSQL).</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Frameworks and libraries designed for web application development </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Compatibility:</a:t>
            </a:r>
            <a:endParaRPr sz="1200">
              <a:latin typeface="Times New Roman"/>
              <a:ea typeface="Times New Roman"/>
              <a:cs typeface="Times New Roman"/>
              <a:sym typeface="Times New Roman"/>
            </a:endParaRPr>
          </a:p>
          <a:p>
            <a:pPr indent="-304800" lvl="0" marL="18288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Compatibility with a variety of research paper file formats (for example, PDF and DOCX).</a:t>
            </a:r>
            <a:endParaRPr sz="1200">
              <a:latin typeface="Times New Roman"/>
              <a:ea typeface="Times New Roman"/>
              <a:cs typeface="Times New Roman"/>
              <a:sym typeface="Times New Roman"/>
            </a:endParaRPr>
          </a:p>
          <a:p>
            <a:pPr indent="0" lvl="0" marL="0" marR="0" rtl="0" algn="just">
              <a:lnSpc>
                <a:spcPct val="150000"/>
              </a:lnSpc>
              <a:spcBef>
                <a:spcPts val="400"/>
              </a:spcBef>
              <a:spcAft>
                <a:spcPts val="0"/>
              </a:spcAft>
              <a:buClr>
                <a:schemeClr val="dk1"/>
              </a:buClr>
              <a:buSzPts val="2000"/>
              <a:buFont typeface="Arial"/>
              <a:buNone/>
            </a:pPr>
            <a:r>
              <a:t/>
            </a:r>
            <a:endParaRPr b="1" sz="2000">
              <a:latin typeface="Times New Roman"/>
              <a:ea typeface="Times New Roman"/>
              <a:cs typeface="Times New Roman"/>
              <a:sym typeface="Times New Roman"/>
            </a:endParaRPr>
          </a:p>
          <a:p>
            <a:pPr indent="0" lvl="0" marL="0" marR="0" rtl="0" algn="just">
              <a:lnSpc>
                <a:spcPct val="150000"/>
              </a:lnSpc>
              <a:spcBef>
                <a:spcPts val="4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rmAutofit fontScale="32500" lnSpcReduction="10000"/>
          </a:bodyPr>
          <a:lstStyle/>
          <a:p>
            <a:pPr indent="0" lvl="0" marL="457200" marR="0" rtl="0" algn="just">
              <a:lnSpc>
                <a:spcPct val="130000"/>
              </a:lnSpc>
              <a:spcBef>
                <a:spcPts val="0"/>
              </a:spcBef>
              <a:spcAft>
                <a:spcPts val="0"/>
              </a:spcAft>
              <a:buSzPct val="76923"/>
              <a:buNone/>
            </a:pPr>
            <a:r>
              <a:rPr b="1" i="0" lang="en-US" sz="7200" u="none">
                <a:solidFill>
                  <a:schemeClr val="dk1"/>
                </a:solidFill>
                <a:latin typeface="Times New Roman"/>
                <a:ea typeface="Times New Roman"/>
                <a:cs typeface="Times New Roman"/>
                <a:sym typeface="Times New Roman"/>
              </a:rPr>
              <a:t>Functional requirements:</a:t>
            </a:r>
            <a:endParaRPr b="1" i="0" sz="7200" u="none">
              <a:solidFill>
                <a:schemeClr val="dk1"/>
              </a:solidFill>
              <a:latin typeface="Times New Roman"/>
              <a:ea typeface="Times New Roman"/>
              <a:cs typeface="Times New Roman"/>
              <a:sym typeface="Times New Roman"/>
            </a:endParaRPr>
          </a:p>
          <a:p>
            <a:pPr indent="0" lvl="0" marL="457200" marR="0" rtl="0" algn="just">
              <a:lnSpc>
                <a:spcPct val="130000"/>
              </a:lnSpc>
              <a:spcBef>
                <a:spcPts val="0"/>
              </a:spcBef>
              <a:spcAft>
                <a:spcPts val="0"/>
              </a:spcAft>
              <a:buSzPct val="150000"/>
              <a:buNone/>
            </a:pPr>
            <a:r>
              <a:t/>
            </a:r>
            <a:endParaRPr b="1" sz="4800">
              <a:latin typeface="Times New Roman"/>
              <a:ea typeface="Times New Roman"/>
              <a:cs typeface="Times New Roman"/>
              <a:sym typeface="Times New Roman"/>
            </a:endParaRPr>
          </a:p>
          <a:p>
            <a:pPr indent="0" lvl="0" marL="914400" rtl="0" algn="l">
              <a:lnSpc>
                <a:spcPct val="150000"/>
              </a:lnSpc>
              <a:spcBef>
                <a:spcPts val="0"/>
              </a:spcBef>
              <a:spcAft>
                <a:spcPts val="0"/>
              </a:spcAft>
              <a:buSzPct val="167441"/>
              <a:buNone/>
            </a:pPr>
            <a:r>
              <a:rPr lang="en-US" sz="4300">
                <a:latin typeface="Times New Roman"/>
                <a:ea typeface="Times New Roman"/>
                <a:cs typeface="Times New Roman"/>
                <a:sym typeface="Times New Roman"/>
              </a:rPr>
              <a:t>User Authentication and Authorization:</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Users should be able to register for accounts with a valid email address and password.</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Registered users should be able to log in to the website securely.</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The system should enforce password strength requirements and provide options for password recovery and account management.</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Different user roles (e.g., regular user, administrator) should have different levels of access permissions.</a:t>
            </a:r>
            <a:endParaRPr sz="4300">
              <a:latin typeface="Times New Roman"/>
              <a:ea typeface="Times New Roman"/>
              <a:cs typeface="Times New Roman"/>
              <a:sym typeface="Times New Roman"/>
            </a:endParaRPr>
          </a:p>
          <a:p>
            <a:pPr indent="0" lvl="0" marL="914400" rtl="0" algn="l">
              <a:lnSpc>
                <a:spcPct val="150000"/>
              </a:lnSpc>
              <a:spcBef>
                <a:spcPts val="0"/>
              </a:spcBef>
              <a:spcAft>
                <a:spcPts val="0"/>
              </a:spcAft>
              <a:buSzPct val="167441"/>
              <a:buNone/>
            </a:pPr>
            <a:r>
              <a:t/>
            </a:r>
            <a:endParaRPr sz="4300">
              <a:latin typeface="Times New Roman"/>
              <a:ea typeface="Times New Roman"/>
              <a:cs typeface="Times New Roman"/>
              <a:sym typeface="Times New Roman"/>
            </a:endParaRPr>
          </a:p>
          <a:p>
            <a:pPr indent="0" lvl="0" marL="914400" rtl="0" algn="l">
              <a:lnSpc>
                <a:spcPct val="150000"/>
              </a:lnSpc>
              <a:spcBef>
                <a:spcPts val="0"/>
              </a:spcBef>
              <a:spcAft>
                <a:spcPts val="0"/>
              </a:spcAft>
              <a:buSzPct val="167441"/>
              <a:buNone/>
            </a:pPr>
            <a:r>
              <a:rPr lang="en-US" sz="4300">
                <a:latin typeface="Times New Roman"/>
                <a:ea typeface="Times New Roman"/>
                <a:cs typeface="Times New Roman"/>
                <a:sym typeface="Times New Roman"/>
              </a:rPr>
              <a:t>Research Paper Discovery and Search:</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Users should be able to browse and search for research papers by title, authors, publication date, keywords, and categories.</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The search functionality should support advanced filtering options to refine search results.</a:t>
            </a:r>
            <a:endParaRPr sz="4300">
              <a:latin typeface="Times New Roman"/>
              <a:ea typeface="Times New Roman"/>
              <a:cs typeface="Times New Roman"/>
              <a:sym typeface="Times New Roman"/>
            </a:endParaRPr>
          </a:p>
          <a:p>
            <a:pPr indent="-317403" lvl="0" marL="1371600" rtl="0" algn="l">
              <a:lnSpc>
                <a:spcPct val="150000"/>
              </a:lnSpc>
              <a:spcBef>
                <a:spcPts val="0"/>
              </a:spcBef>
              <a:spcAft>
                <a:spcPts val="0"/>
              </a:spcAft>
              <a:buSzPct val="100000"/>
              <a:buFont typeface="Times New Roman"/>
              <a:buChar char="●"/>
            </a:pPr>
            <a:r>
              <a:rPr lang="en-US" sz="4300">
                <a:latin typeface="Times New Roman"/>
                <a:ea typeface="Times New Roman"/>
                <a:cs typeface="Times New Roman"/>
                <a:sym typeface="Times New Roman"/>
              </a:rPr>
              <a:t>Users should be able to view detailed information about each research paper, including abstracts, authors, publication details, and related metadata.</a:t>
            </a:r>
            <a:endParaRPr sz="4300">
              <a:latin typeface="Times New Roman"/>
              <a:ea typeface="Times New Roman"/>
              <a:cs typeface="Times New Roman"/>
              <a:sym typeface="Times New Roman"/>
            </a:endParaRPr>
          </a:p>
          <a:p>
            <a:pPr indent="0" lvl="0" marL="0" rtl="0" algn="l">
              <a:lnSpc>
                <a:spcPct val="150000"/>
              </a:lnSpc>
              <a:spcBef>
                <a:spcPts val="0"/>
              </a:spcBef>
              <a:spcAft>
                <a:spcPts val="0"/>
              </a:spcAft>
              <a:buSzPct val="115383"/>
              <a:buNone/>
            </a:pPr>
            <a:r>
              <a:t/>
            </a:r>
            <a:endParaRPr sz="4800">
              <a:latin typeface="Times New Roman"/>
              <a:ea typeface="Times New Roman"/>
              <a:cs typeface="Times New Roman"/>
              <a:sym typeface="Times New Roman"/>
            </a:endParaRPr>
          </a:p>
          <a:p>
            <a:pPr indent="0" lvl="0" marL="457200" rtl="0" algn="l">
              <a:lnSpc>
                <a:spcPct val="150000"/>
              </a:lnSpc>
              <a:spcBef>
                <a:spcPts val="0"/>
              </a:spcBef>
              <a:spcAft>
                <a:spcPts val="0"/>
              </a:spcAft>
              <a:buSzPct val="150000"/>
              <a:buNone/>
            </a:pPr>
            <a:r>
              <a:t/>
            </a:r>
            <a:endParaRPr sz="4800">
              <a:latin typeface="Times New Roman"/>
              <a:ea typeface="Times New Roman"/>
              <a:cs typeface="Times New Roman"/>
              <a:sym typeface="Times New Roman"/>
            </a:endParaRPr>
          </a:p>
          <a:p>
            <a:pPr indent="0" lvl="0" marL="139700" marR="0" rtl="0" algn="l">
              <a:lnSpc>
                <a:spcPct val="100000"/>
              </a:lnSpc>
              <a:spcBef>
                <a:spcPts val="440"/>
              </a:spcBef>
              <a:spcAft>
                <a:spcPts val="0"/>
              </a:spcAft>
              <a:buClr>
                <a:schemeClr val="dk1"/>
              </a:buClr>
              <a:buSzPct val="100000"/>
              <a:buFont typeface="Arial"/>
              <a:buNone/>
            </a:pPr>
            <a:r>
              <a:t/>
            </a:r>
            <a:endParaRPr b="0" i="0" sz="2200" u="none" cap="none" strike="noStrike">
              <a:solidFill>
                <a:schemeClr val="dk1"/>
              </a:solidFill>
              <a:latin typeface="Garamond"/>
              <a:ea typeface="Garamond"/>
              <a:cs typeface="Garamond"/>
              <a:sym typeface="Garamond"/>
            </a:endParaRPr>
          </a:p>
        </p:txBody>
      </p:sp>
      <p:sp>
        <p:nvSpPr>
          <p:cNvPr id="148" name="Google Shape;148;p16"/>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0" i="0" lang="en-US" sz="3000" u="none">
                <a:solidFill>
                  <a:schemeClr val="dk1"/>
                </a:solidFill>
                <a:latin typeface="Garamond"/>
                <a:ea typeface="Garamond"/>
                <a:cs typeface="Garamond"/>
                <a:sym typeface="Garamond"/>
              </a:rPr>
              <a:t>REQUIREMENTS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b81fdbbbf0_0_6"/>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rmAutofit fontScale="47500" lnSpcReduction="20000"/>
          </a:bodyPr>
          <a:lstStyle/>
          <a:p>
            <a:pPr indent="0" lvl="0" marL="457200" marR="0" rtl="0" algn="just">
              <a:lnSpc>
                <a:spcPct val="130000"/>
              </a:lnSpc>
              <a:spcBef>
                <a:spcPts val="0"/>
              </a:spcBef>
              <a:spcAft>
                <a:spcPts val="0"/>
              </a:spcAft>
              <a:buSzPct val="67669"/>
              <a:buNone/>
            </a:pPr>
            <a:r>
              <a:rPr b="1" i="0" lang="en-US" sz="5600" u="none">
                <a:solidFill>
                  <a:schemeClr val="dk1"/>
                </a:solidFill>
                <a:latin typeface="Times New Roman"/>
                <a:ea typeface="Times New Roman"/>
                <a:cs typeface="Times New Roman"/>
                <a:sym typeface="Times New Roman"/>
              </a:rPr>
              <a:t>Functional requirements:</a:t>
            </a:r>
            <a:endParaRPr sz="5600">
              <a:latin typeface="Times New Roman"/>
              <a:ea typeface="Times New Roman"/>
              <a:cs typeface="Times New Roman"/>
              <a:sym typeface="Times New Roman"/>
            </a:endParaRPr>
          </a:p>
          <a:p>
            <a:pPr indent="0" lvl="0" marL="457200" marR="0" rtl="0" algn="just">
              <a:lnSpc>
                <a:spcPct val="130000"/>
              </a:lnSpc>
              <a:spcBef>
                <a:spcPts val="0"/>
              </a:spcBef>
              <a:spcAft>
                <a:spcPts val="0"/>
              </a:spcAft>
              <a:buSzPct val="132360"/>
              <a:buNone/>
            </a:pPr>
            <a:r>
              <a:t/>
            </a:r>
            <a:endParaRPr sz="2863">
              <a:latin typeface="Times New Roman"/>
              <a:ea typeface="Times New Roman"/>
              <a:cs typeface="Times New Roman"/>
              <a:sym typeface="Times New Roman"/>
            </a:endParaRPr>
          </a:p>
          <a:p>
            <a:pPr indent="0" lvl="0" marL="457200" rtl="0" algn="l">
              <a:lnSpc>
                <a:spcPct val="150000"/>
              </a:lnSpc>
              <a:spcBef>
                <a:spcPts val="0"/>
              </a:spcBef>
              <a:spcAft>
                <a:spcPts val="0"/>
              </a:spcAft>
              <a:buSzPct val="37931"/>
              <a:buNone/>
            </a:pPr>
            <a:r>
              <a:rPr lang="en-US" sz="2900">
                <a:latin typeface="Times New Roman"/>
                <a:ea typeface="Times New Roman"/>
                <a:cs typeface="Times New Roman"/>
                <a:sym typeface="Times New Roman"/>
              </a:rPr>
              <a:t>Research Paper Upload and Submission:</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Registered users should have the ability to upload research papers to the platform.</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The upload process should include fields for entering metadata such as title, authors, abstract, keywords, and publication date.</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The system should validate uploaded papers to ensure they meet specified file format and size requirements.</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Uploaded papers should undergo review by administrators before being made publicly accessible.</a:t>
            </a:r>
            <a:endParaRPr sz="2900">
              <a:latin typeface="Times New Roman"/>
              <a:ea typeface="Times New Roman"/>
              <a:cs typeface="Times New Roman"/>
              <a:sym typeface="Times New Roman"/>
            </a:endParaRPr>
          </a:p>
          <a:p>
            <a:pPr indent="0" lvl="0" marL="914400" rtl="0" algn="l">
              <a:lnSpc>
                <a:spcPct val="150000"/>
              </a:lnSpc>
              <a:spcBef>
                <a:spcPts val="0"/>
              </a:spcBef>
              <a:spcAft>
                <a:spcPts val="0"/>
              </a:spcAft>
              <a:buSzPct val="37931"/>
              <a:buNone/>
            </a:pPr>
            <a:r>
              <a:t/>
            </a:r>
            <a:endParaRPr sz="2900">
              <a:latin typeface="Times New Roman"/>
              <a:ea typeface="Times New Roman"/>
              <a:cs typeface="Times New Roman"/>
              <a:sym typeface="Times New Roman"/>
            </a:endParaRPr>
          </a:p>
          <a:p>
            <a:pPr indent="0" lvl="0" marL="914400" rtl="0" algn="l">
              <a:lnSpc>
                <a:spcPct val="150000"/>
              </a:lnSpc>
              <a:spcBef>
                <a:spcPts val="0"/>
              </a:spcBef>
              <a:spcAft>
                <a:spcPts val="0"/>
              </a:spcAft>
              <a:buSzPct val="190981"/>
              <a:buNone/>
            </a:pPr>
            <a:r>
              <a:t/>
            </a:r>
            <a:endParaRPr sz="2900">
              <a:latin typeface="Times New Roman"/>
              <a:ea typeface="Times New Roman"/>
              <a:cs typeface="Times New Roman"/>
              <a:sym typeface="Times New Roman"/>
            </a:endParaRPr>
          </a:p>
          <a:p>
            <a:pPr indent="457200" lvl="0" marL="0" rtl="0" algn="l">
              <a:lnSpc>
                <a:spcPct val="150000"/>
              </a:lnSpc>
              <a:spcBef>
                <a:spcPts val="0"/>
              </a:spcBef>
              <a:spcAft>
                <a:spcPts val="0"/>
              </a:spcAft>
              <a:buSzPct val="190981"/>
              <a:buNone/>
            </a:pPr>
            <a:r>
              <a:rPr lang="en-US" sz="2900">
                <a:latin typeface="Times New Roman"/>
                <a:ea typeface="Times New Roman"/>
                <a:cs typeface="Times New Roman"/>
                <a:sym typeface="Times New Roman"/>
              </a:rPr>
              <a:t>Administrative Tools:</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Administrators should have access to tools for managing user accounts, reviewing uploaded papers, and moderating user interactions.</a:t>
            </a:r>
            <a:endParaRPr sz="2900">
              <a:latin typeface="Times New Roman"/>
              <a:ea typeface="Times New Roman"/>
              <a:cs typeface="Times New Roman"/>
              <a:sym typeface="Times New Roman"/>
            </a:endParaRPr>
          </a:p>
          <a:p>
            <a:pPr indent="-316133" lvl="0" marL="1371600" rtl="0" algn="l">
              <a:lnSpc>
                <a:spcPct val="150000"/>
              </a:lnSpc>
              <a:spcBef>
                <a:spcPts val="0"/>
              </a:spcBef>
              <a:spcAft>
                <a:spcPts val="0"/>
              </a:spcAft>
              <a:buSzPct val="100000"/>
              <a:buFont typeface="Times New Roman"/>
              <a:buChar char="●"/>
            </a:pPr>
            <a:r>
              <a:rPr lang="en-US" sz="2900">
                <a:latin typeface="Times New Roman"/>
                <a:ea typeface="Times New Roman"/>
                <a:cs typeface="Times New Roman"/>
                <a:sym typeface="Times New Roman"/>
              </a:rPr>
              <a:t>The system should provide administrative dashboards and reporting tools for monitoring platform usage and performance.</a:t>
            </a:r>
            <a:endParaRPr sz="2900">
              <a:latin typeface="Times New Roman"/>
              <a:ea typeface="Times New Roman"/>
              <a:cs typeface="Times New Roman"/>
              <a:sym typeface="Times New Roman"/>
            </a:endParaRPr>
          </a:p>
          <a:p>
            <a:pPr indent="0" lvl="0" marL="0" rtl="0" algn="l">
              <a:lnSpc>
                <a:spcPct val="150000"/>
              </a:lnSpc>
              <a:spcBef>
                <a:spcPts val="0"/>
              </a:spcBef>
              <a:spcAft>
                <a:spcPts val="0"/>
              </a:spcAft>
              <a:buSzPct val="190981"/>
              <a:buNone/>
            </a:pPr>
            <a:r>
              <a:t/>
            </a:r>
            <a:endParaRPr sz="2900">
              <a:latin typeface="Times New Roman"/>
              <a:ea typeface="Times New Roman"/>
              <a:cs typeface="Times New Roman"/>
              <a:sym typeface="Times New Roman"/>
            </a:endParaRPr>
          </a:p>
          <a:p>
            <a:pPr indent="0" lvl="0" marL="0" marR="0" rtl="0" algn="just">
              <a:lnSpc>
                <a:spcPct val="130000"/>
              </a:lnSpc>
              <a:spcBef>
                <a:spcPts val="440"/>
              </a:spcBef>
              <a:spcAft>
                <a:spcPts val="0"/>
              </a:spcAft>
              <a:buSzPct val="251746"/>
              <a:buNone/>
            </a:pPr>
            <a:r>
              <a:t/>
            </a:r>
            <a:endParaRPr sz="2200">
              <a:latin typeface="Times New Roman"/>
              <a:ea typeface="Times New Roman"/>
              <a:cs typeface="Times New Roman"/>
              <a:sym typeface="Times New Roman"/>
            </a:endParaRPr>
          </a:p>
          <a:p>
            <a:pPr indent="0" lvl="0" marL="914400" rtl="0" algn="just">
              <a:lnSpc>
                <a:spcPct val="130000"/>
              </a:lnSpc>
              <a:spcBef>
                <a:spcPts val="300"/>
              </a:spcBef>
              <a:spcAft>
                <a:spcPts val="0"/>
              </a:spcAft>
              <a:buSzPct val="251746"/>
              <a:buNone/>
            </a:pPr>
            <a:r>
              <a:t/>
            </a:r>
            <a:endParaRPr sz="2200">
              <a:latin typeface="Garamond"/>
              <a:ea typeface="Garamond"/>
              <a:cs typeface="Garamond"/>
              <a:sym typeface="Garamond"/>
            </a:endParaRPr>
          </a:p>
          <a:p>
            <a:pPr indent="0" lvl="0" marL="914400" marR="0" rtl="0" algn="just">
              <a:lnSpc>
                <a:spcPct val="130000"/>
              </a:lnSpc>
              <a:spcBef>
                <a:spcPts val="300"/>
              </a:spcBef>
              <a:spcAft>
                <a:spcPts val="0"/>
              </a:spcAft>
              <a:buSzPct val="173076"/>
              <a:buNone/>
            </a:pPr>
            <a:r>
              <a:t/>
            </a:r>
            <a:endParaRPr/>
          </a:p>
          <a:p>
            <a:pPr indent="-203200" lvl="0" marL="342900" marR="0" rtl="0" algn="l">
              <a:lnSpc>
                <a:spcPct val="100000"/>
              </a:lnSpc>
              <a:spcBef>
                <a:spcPts val="440"/>
              </a:spcBef>
              <a:spcAft>
                <a:spcPts val="0"/>
              </a:spcAft>
              <a:buClr>
                <a:schemeClr val="dk1"/>
              </a:buClr>
              <a:buSzPct val="100000"/>
              <a:buFont typeface="Arial"/>
              <a:buNone/>
            </a:pPr>
            <a:r>
              <a:t/>
            </a:r>
            <a:endParaRPr b="0" i="0" sz="2200" u="none" cap="none" strike="noStrike">
              <a:solidFill>
                <a:schemeClr val="dk1"/>
              </a:solidFill>
              <a:latin typeface="Garamond"/>
              <a:ea typeface="Garamond"/>
              <a:cs typeface="Garamond"/>
              <a:sym typeface="Garamond"/>
            </a:endParaRPr>
          </a:p>
        </p:txBody>
      </p:sp>
      <p:sp>
        <p:nvSpPr>
          <p:cNvPr id="154" name="Google Shape;154;g2b81fdbbbf0_0_6"/>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0" i="0" lang="en-US" sz="3000" u="none">
                <a:solidFill>
                  <a:schemeClr val="dk1"/>
                </a:solidFill>
                <a:latin typeface="Garamond"/>
                <a:ea typeface="Garamond"/>
                <a:cs typeface="Garamond"/>
                <a:sym typeface="Garamond"/>
              </a:rPr>
              <a:t>REQUIREMENTS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81fdbbbf0_0_1"/>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rmAutofit fontScale="77500" lnSpcReduction="20000"/>
          </a:bodyPr>
          <a:lstStyle/>
          <a:p>
            <a:pPr indent="0" lvl="0" marL="457200" rtl="0" algn="just">
              <a:lnSpc>
                <a:spcPct val="130000"/>
              </a:lnSpc>
              <a:spcBef>
                <a:spcPts val="440"/>
              </a:spcBef>
              <a:spcAft>
                <a:spcPts val="0"/>
              </a:spcAft>
              <a:buSzPct val="74921"/>
              <a:buNone/>
            </a:pPr>
            <a:r>
              <a:rPr b="1" lang="en-US" sz="3100">
                <a:latin typeface="Times New Roman"/>
                <a:ea typeface="Times New Roman"/>
                <a:cs typeface="Times New Roman"/>
                <a:sym typeface="Times New Roman"/>
              </a:rPr>
              <a:t>Non-functional requirements:</a:t>
            </a:r>
            <a:endParaRPr b="1" sz="3100">
              <a:latin typeface="Times New Roman"/>
              <a:ea typeface="Times New Roman"/>
              <a:cs typeface="Times New Roman"/>
              <a:sym typeface="Times New Roman"/>
            </a:endParaRPr>
          </a:p>
          <a:p>
            <a:pPr indent="0" lvl="0" marL="0" rtl="0" algn="just">
              <a:lnSpc>
                <a:spcPct val="130000"/>
              </a:lnSpc>
              <a:spcBef>
                <a:spcPts val="440"/>
              </a:spcBef>
              <a:spcAft>
                <a:spcPts val="0"/>
              </a:spcAft>
              <a:buSzPct val="131449"/>
              <a:buNone/>
            </a:pPr>
            <a:r>
              <a:t/>
            </a:r>
            <a:endParaRPr b="1" sz="1611">
              <a:latin typeface="Times New Roman"/>
              <a:ea typeface="Times New Roman"/>
              <a:cs typeface="Times New Roman"/>
              <a:sym typeface="Times New Roman"/>
            </a:endParaRPr>
          </a:p>
          <a:p>
            <a:pPr indent="457200" lvl="0" marL="0" rtl="0" algn="just">
              <a:lnSpc>
                <a:spcPct val="130000"/>
              </a:lnSpc>
              <a:spcBef>
                <a:spcPts val="300"/>
              </a:spcBef>
              <a:spcAft>
                <a:spcPts val="0"/>
              </a:spcAft>
              <a:buSzPct val="117647"/>
              <a:buNone/>
            </a:pPr>
            <a:r>
              <a:rPr lang="en-US" sz="1800">
                <a:latin typeface="Times New Roman"/>
                <a:ea typeface="Times New Roman"/>
                <a:cs typeface="Times New Roman"/>
                <a:sym typeface="Times New Roman"/>
              </a:rPr>
              <a:t>Usability:</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The website should have a clean and intuitive user interface, with consistent navigation and layout across pages.</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Content should be organized logically, with clear labels and descriptive headings to aid user comprehension.</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The website should be responsive and mobile-friendly, adapting to different screen sizes and devices</a:t>
            </a:r>
            <a:endParaRPr sz="1800">
              <a:latin typeface="Times New Roman"/>
              <a:ea typeface="Times New Roman"/>
              <a:cs typeface="Times New Roman"/>
              <a:sym typeface="Times New Roman"/>
            </a:endParaRPr>
          </a:p>
          <a:p>
            <a:pPr indent="457200" lvl="0" marL="0" rtl="0" algn="just">
              <a:lnSpc>
                <a:spcPct val="130000"/>
              </a:lnSpc>
              <a:spcBef>
                <a:spcPts val="300"/>
              </a:spcBef>
              <a:spcAft>
                <a:spcPts val="0"/>
              </a:spcAft>
              <a:buSzPct val="117647"/>
              <a:buNone/>
            </a:pPr>
            <a:r>
              <a:t/>
            </a:r>
            <a:endParaRPr sz="1800">
              <a:latin typeface="Times New Roman"/>
              <a:ea typeface="Times New Roman"/>
              <a:cs typeface="Times New Roman"/>
              <a:sym typeface="Times New Roman"/>
            </a:endParaRPr>
          </a:p>
          <a:p>
            <a:pPr indent="457200" lvl="0" marL="0" rtl="0" algn="just">
              <a:lnSpc>
                <a:spcPct val="130000"/>
              </a:lnSpc>
              <a:spcBef>
                <a:spcPts val="300"/>
              </a:spcBef>
              <a:spcAft>
                <a:spcPts val="0"/>
              </a:spcAft>
              <a:buSzPct val="117647"/>
              <a:buNone/>
            </a:pPr>
            <a:r>
              <a:rPr lang="en-US" sz="1800">
                <a:latin typeface="Times New Roman"/>
                <a:ea typeface="Times New Roman"/>
                <a:cs typeface="Times New Roman"/>
                <a:sym typeface="Times New Roman"/>
              </a:rPr>
              <a:t>Reliability:</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The system should be reliable and resilient, with mechanisms in place to detect and recover from failures automatically.</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Error handling and logging should be implemented to track system errors and provide useful feedback to users and administrators.</a:t>
            </a:r>
            <a:endParaRPr sz="1800">
              <a:latin typeface="Times New Roman"/>
              <a:ea typeface="Times New Roman"/>
              <a:cs typeface="Times New Roman"/>
              <a:sym typeface="Times New Roman"/>
            </a:endParaRPr>
          </a:p>
          <a:p>
            <a:pPr indent="-317182" lvl="1" marL="914400" rtl="0" algn="just">
              <a:lnSpc>
                <a:spcPct val="130000"/>
              </a:lnSpc>
              <a:spcBef>
                <a:spcPts val="300"/>
              </a:spcBef>
              <a:spcAft>
                <a:spcPts val="0"/>
              </a:spcAft>
              <a:buSzPct val="100000"/>
              <a:buFont typeface="Times New Roman"/>
              <a:buChar char="◦"/>
            </a:pPr>
            <a:r>
              <a:rPr lang="en-US" sz="1800">
                <a:latin typeface="Times New Roman"/>
                <a:ea typeface="Times New Roman"/>
                <a:cs typeface="Times New Roman"/>
                <a:sym typeface="Times New Roman"/>
              </a:rPr>
              <a:t>Backup and recovery procedures should be documented and tested regularly to ensure data integrity and availability.</a:t>
            </a:r>
            <a:endParaRPr b="1" sz="1800">
              <a:latin typeface="Times New Roman"/>
              <a:ea typeface="Times New Roman"/>
              <a:cs typeface="Times New Roman"/>
              <a:sym typeface="Times New Roman"/>
            </a:endParaRPr>
          </a:p>
          <a:p>
            <a:pPr indent="0" lvl="0" marL="0" rtl="0" algn="just">
              <a:lnSpc>
                <a:spcPct val="150000"/>
              </a:lnSpc>
              <a:spcBef>
                <a:spcPts val="0"/>
              </a:spcBef>
              <a:spcAft>
                <a:spcPts val="0"/>
              </a:spcAft>
              <a:buSzPct val="124567"/>
              <a:buNone/>
            </a:pPr>
            <a:r>
              <a:t/>
            </a:r>
            <a:endParaRPr sz="1700">
              <a:latin typeface="Times New Roman"/>
              <a:ea typeface="Times New Roman"/>
              <a:cs typeface="Times New Roman"/>
              <a:sym typeface="Times New Roman"/>
            </a:endParaRPr>
          </a:p>
          <a:p>
            <a:pPr indent="0" lvl="0" marL="0" marR="0" rtl="0" algn="just">
              <a:lnSpc>
                <a:spcPct val="130000"/>
              </a:lnSpc>
              <a:spcBef>
                <a:spcPts val="440"/>
              </a:spcBef>
              <a:spcAft>
                <a:spcPts val="0"/>
              </a:spcAft>
              <a:buSzPct val="96255"/>
              <a:buNone/>
            </a:pPr>
            <a:r>
              <a:t/>
            </a:r>
            <a:endParaRPr sz="2200">
              <a:latin typeface="Times New Roman"/>
              <a:ea typeface="Times New Roman"/>
              <a:cs typeface="Times New Roman"/>
              <a:sym typeface="Times New Roman"/>
            </a:endParaRPr>
          </a:p>
          <a:p>
            <a:pPr indent="0" lvl="0" marL="914400" rtl="0" algn="just">
              <a:lnSpc>
                <a:spcPct val="130000"/>
              </a:lnSpc>
              <a:spcBef>
                <a:spcPts val="300"/>
              </a:spcBef>
              <a:spcAft>
                <a:spcPts val="0"/>
              </a:spcAft>
              <a:buSzPct val="96255"/>
              <a:buNone/>
            </a:pPr>
            <a:r>
              <a:t/>
            </a:r>
            <a:endParaRPr sz="2200">
              <a:latin typeface="Garamond"/>
              <a:ea typeface="Garamond"/>
              <a:cs typeface="Garamond"/>
              <a:sym typeface="Garamond"/>
            </a:endParaRPr>
          </a:p>
          <a:p>
            <a:pPr indent="0" lvl="0" marL="914400" marR="0" rtl="0" algn="just">
              <a:lnSpc>
                <a:spcPct val="130000"/>
              </a:lnSpc>
              <a:spcBef>
                <a:spcPts val="300"/>
              </a:spcBef>
              <a:spcAft>
                <a:spcPts val="0"/>
              </a:spcAft>
              <a:buSzPct val="66176"/>
              <a:buNone/>
            </a:pPr>
            <a:r>
              <a:t/>
            </a:r>
            <a:endParaRPr/>
          </a:p>
          <a:p>
            <a:pPr indent="-203200" lvl="0" marL="342900" marR="0" rtl="0" algn="l">
              <a:lnSpc>
                <a:spcPct val="100000"/>
              </a:lnSpc>
              <a:spcBef>
                <a:spcPts val="440"/>
              </a:spcBef>
              <a:spcAft>
                <a:spcPts val="0"/>
              </a:spcAft>
              <a:buClr>
                <a:schemeClr val="dk1"/>
              </a:buClr>
              <a:buSzPct val="100000"/>
              <a:buFont typeface="Arial"/>
              <a:buNone/>
            </a:pPr>
            <a:r>
              <a:t/>
            </a:r>
            <a:endParaRPr b="0" i="0" sz="2200" u="none" cap="none" strike="noStrike">
              <a:solidFill>
                <a:schemeClr val="dk1"/>
              </a:solidFill>
              <a:latin typeface="Garamond"/>
              <a:ea typeface="Garamond"/>
              <a:cs typeface="Garamond"/>
              <a:sym typeface="Garamond"/>
            </a:endParaRPr>
          </a:p>
        </p:txBody>
      </p:sp>
      <p:sp>
        <p:nvSpPr>
          <p:cNvPr id="160" name="Google Shape;160;g2b81fdbbbf0_0_1"/>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0" i="0" lang="en-US" sz="3000" u="none">
                <a:solidFill>
                  <a:schemeClr val="dk1"/>
                </a:solidFill>
                <a:latin typeface="Garamond"/>
                <a:ea typeface="Garamond"/>
                <a:cs typeface="Garamond"/>
                <a:sym typeface="Garamond"/>
              </a:rPr>
              <a:t>REQUIREMENTS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ba1601e49a_0_0"/>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Effort and Cost Estimation</a:t>
            </a:r>
            <a:endParaRPr b="1" sz="3000"/>
          </a:p>
        </p:txBody>
      </p:sp>
      <p:graphicFrame>
        <p:nvGraphicFramePr>
          <p:cNvPr id="166" name="Google Shape;166;g2ba1601e49a_0_0"/>
          <p:cNvGraphicFramePr/>
          <p:nvPr/>
        </p:nvGraphicFramePr>
        <p:xfrm>
          <a:off x="1026875" y="1273600"/>
          <a:ext cx="3000000" cy="3000000"/>
        </p:xfrm>
        <a:graphic>
          <a:graphicData uri="http://schemas.openxmlformats.org/drawingml/2006/table">
            <a:tbl>
              <a:tblPr bandRow="1">
                <a:noFill/>
                <a:tableStyleId>{4A457712-A18F-4BA2-81ED-91FB2AEFAF94}</a:tableStyleId>
              </a:tblPr>
              <a:tblGrid>
                <a:gridCol w="2423250"/>
                <a:gridCol w="1176725"/>
                <a:gridCol w="1839475"/>
                <a:gridCol w="870650"/>
                <a:gridCol w="780150"/>
              </a:tblGrid>
              <a:tr h="4211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Activity Description </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Sub-Task</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Sub-Task Description</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Effort (in hours)</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in INR</a:t>
                      </a:r>
                      <a:endParaRPr b="1" sz="1100" u="none" cap="none" strike="noStrike">
                        <a:latin typeface="Calibri"/>
                        <a:ea typeface="Calibri"/>
                        <a:cs typeface="Calibri"/>
                        <a:sym typeface="Calibri"/>
                      </a:endParaRPr>
                    </a:p>
                  </a:txBody>
                  <a:tcPr marT="0" marB="0" marR="68575" marL="68575">
                    <a:solidFill>
                      <a:srgbClr val="E5DFEC"/>
                    </a:solidFill>
                  </a:tcPr>
                </a:tc>
              </a:tr>
              <a:tr h="842350">
                <a:tc rowSpan="5">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 the user screen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E1R1A1T1 (Effort-Requirement-Activity-Task)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Designing the User</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Login page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r>
              <a:tr h="421175">
                <a:tc v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E1R1A1T2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Designing the Home</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Page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r>
              <a:tr h="421175">
                <a:tc v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E1R1A1T3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Designing the student dashboard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r>
              <a:tr h="421175">
                <a:tc v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E1R1A1T4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Designing the teacher dashboard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r>
              <a:tr h="309650">
                <a:tc v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E1R1A1T5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Designing the Back End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24,000</a:t>
                      </a:r>
                      <a:endParaRPr sz="1100" u="none" cap="none" strike="noStrike">
                        <a:latin typeface="Calibri"/>
                        <a:ea typeface="Calibri"/>
                        <a:cs typeface="Calibri"/>
                        <a:sym typeface="Calibri"/>
                      </a:endParaRPr>
                    </a:p>
                  </a:txBody>
                  <a:tcPr marT="0" marB="0" marR="68575" marL="68575"/>
                </a:tc>
              </a:tr>
              <a:tr h="842350">
                <a:tc row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Identify  Data Source for displaying units of Energy Consumption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Go through Interface contract (Application Data Exchange) documents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r>
              <a:tr h="334600">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Document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6,0000</a:t>
                      </a:r>
                      <a:endParaRPr sz="1100" u="none" cap="none" strike="noStrike">
                        <a:latin typeface="Calibri"/>
                        <a:ea typeface="Calibri"/>
                        <a:cs typeface="Calibri"/>
                        <a:sym typeface="Calibri"/>
                      </a:endParaRPr>
                    </a:p>
                  </a:txBody>
                  <a:tcPr marT="0" marB="0" marR="68575" marL="68575"/>
                </a:tc>
              </a:tr>
              <a:tr h="297150">
                <a:tc>
                  <a:txBody>
                    <a:bodyPr/>
                    <a:lstStyle/>
                    <a:p>
                      <a:pPr indent="0" lvl="0" marL="0" marR="0" rtl="0" algn="l">
                        <a:lnSpc>
                          <a:spcPct val="115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Software testing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16,000</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167" name="Google Shape;167;g2ba1601e49a_0_0"/>
          <p:cNvGraphicFramePr/>
          <p:nvPr/>
        </p:nvGraphicFramePr>
        <p:xfrm>
          <a:off x="183175" y="6133925"/>
          <a:ext cx="3000000" cy="3000000"/>
        </p:xfrm>
        <a:graphic>
          <a:graphicData uri="http://schemas.openxmlformats.org/drawingml/2006/table">
            <a:tbl>
              <a:tblPr bandRow="1">
                <a:noFill/>
                <a:tableStyleId>{4A457712-A18F-4BA2-81ED-91FB2AEFAF94}</a:tableStyleId>
              </a:tblPr>
              <a:tblGrid>
                <a:gridCol w="889000"/>
                <a:gridCol w="889000"/>
              </a:tblGrid>
              <a:tr h="18605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Effort (hr)</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(INR)</a:t>
                      </a:r>
                      <a:endParaRPr b="1" sz="1100" u="none" cap="none" strike="noStrike">
                        <a:latin typeface="Calibri"/>
                        <a:ea typeface="Calibri"/>
                        <a:cs typeface="Calibri"/>
                        <a:sym typeface="Calibri"/>
                      </a:endParaRPr>
                    </a:p>
                  </a:txBody>
                  <a:tcPr marT="0" marB="0" marR="68575" marL="68575">
                    <a:solidFill>
                      <a:srgbClr val="E5DFEC"/>
                    </a:solidFill>
                  </a:tcPr>
                </a:tc>
              </a:tr>
              <a:tr h="1860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5,000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ba1601e49a_0_49"/>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Infrastructure/Resource Cost</a:t>
            </a:r>
            <a:endParaRPr b="1" sz="3000"/>
          </a:p>
        </p:txBody>
      </p:sp>
      <p:graphicFrame>
        <p:nvGraphicFramePr>
          <p:cNvPr id="173" name="Google Shape;173;g2ba1601e49a_0_49"/>
          <p:cNvGraphicFramePr/>
          <p:nvPr/>
        </p:nvGraphicFramePr>
        <p:xfrm>
          <a:off x="1182625" y="2243600"/>
          <a:ext cx="3000000" cy="3000000"/>
        </p:xfrm>
        <a:graphic>
          <a:graphicData uri="http://schemas.openxmlformats.org/drawingml/2006/table">
            <a:tbl>
              <a:tblPr bandRow="1">
                <a:noFill/>
                <a:tableStyleId>{4A457712-A18F-4BA2-81ED-91FB2AEFAF94}</a:tableStyleId>
              </a:tblPr>
              <a:tblGrid>
                <a:gridCol w="1980775"/>
                <a:gridCol w="1718100"/>
                <a:gridCol w="1738500"/>
                <a:gridCol w="1627900"/>
              </a:tblGrid>
              <a:tr h="73925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Infrastructure Requirement</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Qty</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per qty</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per item</a:t>
                      </a:r>
                      <a:endParaRPr b="1" sz="1100" u="none" cap="none" strike="noStrike">
                        <a:latin typeface="Calibri"/>
                        <a:ea typeface="Calibri"/>
                        <a:cs typeface="Calibri"/>
                        <a:sym typeface="Calibri"/>
                      </a:endParaRPr>
                    </a:p>
                  </a:txBody>
                  <a:tcPr marT="0" marB="0" marR="68575" marL="68575">
                    <a:solidFill>
                      <a:srgbClr val="E5DFEC"/>
                    </a:solidFill>
                  </a:tcPr>
                </a:tc>
              </a:tr>
              <a:tr h="3696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IR1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PC’s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70,000</a:t>
                      </a:r>
                      <a:endParaRPr sz="1100" u="none" cap="none" strike="noStrike">
                        <a:latin typeface="Calibri"/>
                        <a:ea typeface="Calibri"/>
                        <a:cs typeface="Calibri"/>
                        <a:sym typeface="Calibri"/>
                      </a:endParaRPr>
                    </a:p>
                  </a:txBody>
                  <a:tcPr marT="0" marB="0" marR="68575" marL="68575"/>
                </a:tc>
              </a:tr>
              <a:tr h="3696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IR2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Wi-Fi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4,000</a:t>
                      </a:r>
                      <a:endParaRPr sz="1100" u="none" cap="none" strike="noStrike">
                        <a:latin typeface="Calibri"/>
                        <a:ea typeface="Calibri"/>
                        <a:cs typeface="Calibri"/>
                        <a:sym typeface="Calibri"/>
                      </a:endParaRPr>
                    </a:p>
                  </a:txBody>
                  <a:tcPr marT="0" marB="0" marR="68575" marL="68575"/>
                </a:tc>
              </a:tr>
              <a:tr h="3696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Hosting Server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6,000</a:t>
                      </a:r>
                      <a:endParaRPr sz="1100" u="none" cap="none" strike="noStrike">
                        <a:latin typeface="Calibri"/>
                        <a:ea typeface="Calibri"/>
                        <a:cs typeface="Calibri"/>
                        <a:sym typeface="Calibri"/>
                      </a:endParaRPr>
                    </a:p>
                  </a:txBody>
                  <a:tcPr marT="0" marB="0" marR="68575" marL="68575"/>
                </a:tc>
              </a:tr>
              <a:tr h="3696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Backup Server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6,000</a:t>
                      </a:r>
                      <a:endParaRPr sz="1100" u="none" cap="none" strike="noStrike">
                        <a:latin typeface="Calibri"/>
                        <a:ea typeface="Calibri"/>
                        <a:cs typeface="Calibri"/>
                        <a:sym typeface="Calibri"/>
                      </a:endParaRPr>
                    </a:p>
                  </a:txBody>
                  <a:tcPr marT="0" marB="0" marR="68575" marL="68575"/>
                </a:tc>
              </a:tr>
              <a:tr h="73925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Tie-Up with all Department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NA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NA</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ba1601e49a_0_60"/>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Maintenance and Support Cost</a:t>
            </a:r>
            <a:endParaRPr b="1" sz="3000"/>
          </a:p>
        </p:txBody>
      </p:sp>
      <p:graphicFrame>
        <p:nvGraphicFramePr>
          <p:cNvPr id="179" name="Google Shape;179;g2ba1601e49a_0_60"/>
          <p:cNvGraphicFramePr/>
          <p:nvPr/>
        </p:nvGraphicFramePr>
        <p:xfrm>
          <a:off x="739500" y="2043750"/>
          <a:ext cx="3000000" cy="3000000"/>
        </p:xfrm>
        <a:graphic>
          <a:graphicData uri="http://schemas.openxmlformats.org/drawingml/2006/table">
            <a:tbl>
              <a:tblPr bandRow="1">
                <a:noFill/>
                <a:tableStyleId>{4A457712-A18F-4BA2-81ED-91FB2AEFAF94}</a:tableStyleId>
              </a:tblPr>
              <a:tblGrid>
                <a:gridCol w="1442800"/>
                <a:gridCol w="2411800"/>
                <a:gridCol w="712900"/>
                <a:gridCol w="1588300"/>
                <a:gridCol w="1509200"/>
              </a:tblGrid>
              <a:tr h="6840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Category</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Details</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Qty</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per qty per annum</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Cost per item</a:t>
                      </a:r>
                      <a:endParaRPr b="1" sz="1100" u="none" cap="none" strike="noStrike">
                        <a:latin typeface="Calibri"/>
                        <a:ea typeface="Calibri"/>
                        <a:cs typeface="Calibri"/>
                        <a:sym typeface="Calibri"/>
                      </a:endParaRPr>
                    </a:p>
                  </a:txBody>
                  <a:tcPr marT="0" marB="0" marR="68575" marL="68575">
                    <a:solidFill>
                      <a:srgbClr val="E5DFEC"/>
                    </a:solidFill>
                  </a:tcPr>
                </a:tc>
              </a:tr>
              <a:tr h="993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People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Network, System, Middleware and DB admin</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Developer , Support Consultant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2,000,000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60,00,000</a:t>
                      </a:r>
                      <a:endParaRPr sz="1100" u="none" cap="none" strike="noStrike">
                        <a:latin typeface="Calibri"/>
                        <a:ea typeface="Calibri"/>
                        <a:cs typeface="Calibri"/>
                        <a:sym typeface="Calibri"/>
                      </a:endParaRPr>
                    </a:p>
                  </a:txBody>
                  <a:tcPr marT="0" marB="0" marR="68575" marL="68575"/>
                </a:tc>
              </a:tr>
              <a:tr h="927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License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Operating System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Database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Middleware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IDE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1,00,000</a:t>
                      </a:r>
                      <a:endParaRPr sz="1100" u="none" cap="none" strike="noStrike">
                        <a:latin typeface="Calibri"/>
                        <a:ea typeface="Calibri"/>
                        <a:cs typeface="Calibri"/>
                        <a:sym typeface="Calibri"/>
                      </a:endParaRPr>
                    </a:p>
                  </a:txBody>
                  <a:tcPr marT="0" marB="0" marR="68575" marL="68575"/>
                </a:tc>
              </a:tr>
              <a:tr h="5531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Infrastructures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Server, Storage and Network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20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20000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4,00,000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ba1601e49a_0_67"/>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Identification Team members</a:t>
            </a:r>
            <a:endParaRPr b="1" sz="3000"/>
          </a:p>
        </p:txBody>
      </p:sp>
      <p:graphicFrame>
        <p:nvGraphicFramePr>
          <p:cNvPr id="185" name="Google Shape;185;g2ba1601e49a_0_67"/>
          <p:cNvGraphicFramePr/>
          <p:nvPr/>
        </p:nvGraphicFramePr>
        <p:xfrm>
          <a:off x="343550" y="1334300"/>
          <a:ext cx="3000000" cy="3000000"/>
        </p:xfrm>
        <a:graphic>
          <a:graphicData uri="http://schemas.openxmlformats.org/drawingml/2006/table">
            <a:tbl>
              <a:tblPr bandRow="1">
                <a:noFill/>
                <a:tableStyleId>{4A457712-A18F-4BA2-81ED-91FB2AEFAF94}</a:tableStyleId>
              </a:tblPr>
              <a:tblGrid>
                <a:gridCol w="1992975"/>
                <a:gridCol w="2795025"/>
                <a:gridCol w="3674100"/>
              </a:tblGrid>
              <a:tr h="36365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Name</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Role</a:t>
                      </a:r>
                      <a:endParaRPr b="1" sz="1100" u="none" cap="none" strike="noStrike">
                        <a:latin typeface="Calibri"/>
                        <a:ea typeface="Calibri"/>
                        <a:cs typeface="Calibri"/>
                        <a:sym typeface="Calibri"/>
                      </a:endParaRPr>
                    </a:p>
                  </a:txBody>
                  <a:tcPr marT="0" marB="0" marR="68575" marL="68575">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Responsibilities</a:t>
                      </a:r>
                      <a:endParaRPr b="1" sz="1100" u="none" cap="none" strike="noStrike">
                        <a:latin typeface="Calibri"/>
                        <a:ea typeface="Calibri"/>
                        <a:cs typeface="Calibri"/>
                        <a:sym typeface="Calibri"/>
                      </a:endParaRPr>
                    </a:p>
                  </a:txBody>
                  <a:tcPr marT="0" marB="0" marR="68575" marL="68575">
                    <a:solidFill>
                      <a:srgbClr val="E5DFEC"/>
                    </a:solidFill>
                  </a:tcPr>
                </a:tc>
              </a:tr>
              <a:tr h="7272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vamshi,Aniruddha,Shabanya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Key Business User (Product Owner)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Provide clear business and user requirements</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vamshi,aniruddha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Project Manager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Manage the project </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shabanya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Business Analyst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Discuss and Document Requirements </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aniruddha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Technical Lead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 the end-to-end architecture </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UX Designer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 the user experience </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Frontend Developer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Develop user interface </a:t>
                      </a:r>
                      <a:endParaRPr sz="1100" u="none" cap="none" strike="noStrike">
                        <a:latin typeface="Calibri"/>
                        <a:ea typeface="Calibri"/>
                        <a:cs typeface="Calibri"/>
                        <a:sym typeface="Calibri"/>
                      </a:endParaRPr>
                    </a:p>
                  </a:txBody>
                  <a:tcPr marT="0" marB="0" marR="68575" marL="68575"/>
                </a:tc>
              </a:tr>
              <a:tr h="7272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aniruddha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Backend Developer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 Develop and Unit Test Services/API/DB </a:t>
                      </a:r>
                      <a:endParaRPr sz="1100" u="none" cap="none" strike="noStrike">
                        <a:latin typeface="Calibri"/>
                        <a:ea typeface="Calibri"/>
                        <a:cs typeface="Calibri"/>
                        <a:sym typeface="Calibri"/>
                      </a:endParaRPr>
                    </a:p>
                  </a:txBody>
                  <a:tcPr marT="0" marB="0" marR="68575" marL="68575"/>
                </a:tc>
              </a:tr>
              <a:tr h="7272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shabanya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Cloud Architect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 the cost effective, highly available and scalable architecture</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shabanya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Cloud Operations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Provision required Services </a:t>
                      </a:r>
                      <a:endParaRPr sz="1100" u="none" cap="none" strike="noStrike">
                        <a:latin typeface="Calibri"/>
                        <a:ea typeface="Calibri"/>
                        <a:cs typeface="Calibri"/>
                        <a:sym typeface="Calibri"/>
                      </a:endParaRPr>
                    </a:p>
                  </a:txBody>
                  <a:tcPr marT="0" marB="0" marR="68575" marL="68575"/>
                </a:tc>
              </a:tr>
              <a:tr h="36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Tester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Define Test Cases and Perform Testing</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ba1601e49a_0_74"/>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Responsibility Assignment Matrix</a:t>
            </a:r>
            <a:endParaRPr b="1" sz="3000"/>
          </a:p>
        </p:txBody>
      </p:sp>
      <p:graphicFrame>
        <p:nvGraphicFramePr>
          <p:cNvPr id="191" name="Google Shape;191;g2ba1601e49a_0_74"/>
          <p:cNvGraphicFramePr/>
          <p:nvPr/>
        </p:nvGraphicFramePr>
        <p:xfrm>
          <a:off x="391950" y="1097925"/>
          <a:ext cx="3000000" cy="3000000"/>
        </p:xfrm>
        <a:graphic>
          <a:graphicData uri="http://schemas.openxmlformats.org/drawingml/2006/table">
            <a:tbl>
              <a:tblPr>
                <a:noFill/>
                <a:tableStyleId>{85C945FC-E0EC-4C16-A127-C17E79924333}</a:tableStyleId>
              </a:tblPr>
              <a:tblGrid>
                <a:gridCol w="2041950"/>
                <a:gridCol w="1378975"/>
                <a:gridCol w="1511550"/>
                <a:gridCol w="2507700"/>
                <a:gridCol w="382850"/>
              </a:tblGrid>
              <a:tr h="3516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RACI Matrix</a:t>
                      </a:r>
                      <a:endParaRPr b="1" sz="1100" u="none" cap="none" strike="noStrike">
                        <a:latin typeface="Calibri"/>
                        <a:ea typeface="Calibri"/>
                        <a:cs typeface="Calibri"/>
                        <a:sym typeface="Calibri"/>
                      </a:endParaRPr>
                    </a:p>
                  </a:txBody>
                  <a:tcPr marT="63500" marB="63500" marR="63500" marL="63500">
                    <a:solidFill>
                      <a:srgbClr val="E5DFEC"/>
                    </a:solidFill>
                  </a:tcPr>
                </a:tc>
                <a:tc gridSpan="4">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Calibri"/>
                          <a:ea typeface="Calibri"/>
                          <a:cs typeface="Calibri"/>
                          <a:sym typeface="Calibri"/>
                        </a:rPr>
                        <a:t>Team Members</a:t>
                      </a:r>
                      <a:endParaRPr b="1" sz="1100" u="none" cap="none" strike="noStrike">
                        <a:latin typeface="Calibri"/>
                        <a:ea typeface="Calibri"/>
                        <a:cs typeface="Calibri"/>
                        <a:sym typeface="Calibri"/>
                      </a:endParaRPr>
                    </a:p>
                  </a:txBody>
                  <a:tcPr marT="63500" marB="63500" marR="63500" marL="63500">
                    <a:solidFill>
                      <a:srgbClr val="E5DFEC"/>
                    </a:solidFill>
                  </a:tcPr>
                </a:tc>
                <a:tc hMerge="1"/>
                <a:tc hMerge="1"/>
                <a:tc hMerge="1"/>
              </a:tr>
              <a:tr h="957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63500" marB="63500" marR="63500" marL="63500">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Vamshi</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(Designer)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63500" marB="63500" marR="63500" marL="63500">
                    <a:solidFill>
                      <a:srgbClr val="E5DFE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Aniruddha</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(Developer)</a:t>
                      </a:r>
                      <a:endParaRPr sz="1100" u="none" cap="none" strike="noStrike">
                        <a:latin typeface="Calibri"/>
                        <a:ea typeface="Calibri"/>
                        <a:cs typeface="Calibri"/>
                        <a:sym typeface="Calibri"/>
                      </a:endParaRPr>
                    </a:p>
                  </a:txBody>
                  <a:tcPr marT="63500" marB="63500" marR="63500" marL="63500">
                    <a:solidFill>
                      <a:srgbClr val="E5DFEC"/>
                    </a:solidFill>
                  </a:tcPr>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Shabanya</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(Project Manager &amp; BA)	</a:t>
                      </a:r>
                      <a:endParaRPr sz="1100" u="none" cap="none" strike="noStrike">
                        <a:latin typeface="Calibri"/>
                        <a:ea typeface="Calibri"/>
                        <a:cs typeface="Calibri"/>
                        <a:sym typeface="Calibri"/>
                      </a:endParaRPr>
                    </a:p>
                  </a:txBody>
                  <a:tcPr marT="63500" marB="63500" marR="63500" marL="63500">
                    <a:solidFill>
                      <a:srgbClr val="E5DFEC"/>
                    </a:solidFill>
                  </a:tcPr>
                </a:tc>
                <a:tc hMerge="1"/>
              </a:tr>
              <a:tr h="553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User Requirement</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Documentation</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C/I</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63500" marB="63500" marR="63500" marL="63500"/>
                </a:tc>
                <a:tc hMerge="1"/>
              </a:tr>
              <a:tr h="3516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Advertisement</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a:t>
                      </a:r>
                      <a:endParaRPr sz="1100" u="none" cap="none" strike="noStrike">
                        <a:latin typeface="Calibri"/>
                        <a:ea typeface="Calibri"/>
                        <a:cs typeface="Calibri"/>
                        <a:sym typeface="Calibri"/>
                      </a:endParaRPr>
                    </a:p>
                  </a:txBody>
                  <a:tcPr marT="63500" marB="63500" marR="63500" marL="63500"/>
                </a:tc>
                <a:tc hMerge="1"/>
              </a:tr>
              <a:tr h="3516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Development</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a:t>
                      </a:r>
                      <a:endParaRPr sz="1100" u="none" cap="none" strike="noStrike">
                        <a:latin typeface="Calibri"/>
                        <a:ea typeface="Calibri"/>
                        <a:cs typeface="Calibri"/>
                        <a:sym typeface="Calibri"/>
                      </a:endParaRPr>
                    </a:p>
                  </a:txBody>
                  <a:tcPr marT="63500" marB="63500" marR="63500" marL="63500"/>
                </a:tc>
                <a:tc hMerge="1"/>
              </a:tr>
              <a:tr h="4029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Website Design</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a:t>
                      </a:r>
                      <a:endParaRPr sz="1100" u="none" cap="none" strike="noStrike">
                        <a:latin typeface="Calibri"/>
                        <a:ea typeface="Calibri"/>
                        <a:cs typeface="Calibri"/>
                        <a:sym typeface="Calibri"/>
                      </a:endParaRPr>
                    </a:p>
                  </a:txBody>
                  <a:tcPr marT="63500" marB="63500" marR="63500" marL="63500"/>
                </a:tc>
                <a:tc hMerge="1"/>
              </a:tr>
              <a:tr h="755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Testing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Deployment</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63500" marB="63500" marR="63500" marL="63500"/>
                </a:tc>
                <a:tc hMerge="1"/>
              </a:tr>
              <a:tr h="3516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Bug Fixes</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a:t>
                      </a:r>
                      <a:endParaRPr sz="1100" u="none" cap="none" strike="noStrike">
                        <a:latin typeface="Calibri"/>
                        <a:ea typeface="Calibri"/>
                        <a:cs typeface="Calibri"/>
                        <a:sym typeface="Calibri"/>
                      </a:endParaRPr>
                    </a:p>
                  </a:txBody>
                  <a:tcPr marT="63500" marB="63500" marR="63500" marL="63500"/>
                </a:tc>
                <a:tc hMerge="1"/>
              </a:tr>
              <a:tr h="3516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Update &amp; Upgrade</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63500" marB="63500" marR="63500" marL="63500"/>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63500" marB="63500" marR="63500" marL="63500"/>
                </a:tc>
                <a:tc hMerge="1"/>
              </a:tr>
            </a:tbl>
          </a:graphicData>
        </a:graphic>
      </p:graphicFrame>
      <p:graphicFrame>
        <p:nvGraphicFramePr>
          <p:cNvPr id="192" name="Google Shape;192;g2ba1601e49a_0_74"/>
          <p:cNvGraphicFramePr/>
          <p:nvPr/>
        </p:nvGraphicFramePr>
        <p:xfrm>
          <a:off x="6555025" y="5811725"/>
          <a:ext cx="3000000" cy="3000000"/>
        </p:xfrm>
        <a:graphic>
          <a:graphicData uri="http://schemas.openxmlformats.org/drawingml/2006/table">
            <a:tbl>
              <a:tblPr bandRow="1">
                <a:noFill/>
                <a:tableStyleId>{4A457712-A18F-4BA2-81ED-91FB2AEFAF94}</a:tableStyleId>
              </a:tblPr>
              <a:tblGrid>
                <a:gridCol w="716925"/>
                <a:gridCol w="1620525"/>
              </a:tblGrid>
              <a:tr h="12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Accountable</a:t>
                      </a:r>
                      <a:endParaRPr sz="1100" u="none" cap="none" strike="noStrike">
                        <a:latin typeface="Calibri"/>
                        <a:ea typeface="Calibri"/>
                        <a:cs typeface="Calibri"/>
                        <a:sym typeface="Calibri"/>
                      </a:endParaRPr>
                    </a:p>
                  </a:txBody>
                  <a:tcPr marT="0" marB="0" marR="68575" marL="68575"/>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Responsible</a:t>
                      </a:r>
                      <a:endParaRPr sz="1100" u="none" cap="none" strike="noStrike">
                        <a:latin typeface="Calibri"/>
                        <a:ea typeface="Calibri"/>
                        <a:cs typeface="Calibri"/>
                        <a:sym typeface="Calibri"/>
                      </a:endParaRPr>
                    </a:p>
                  </a:txBody>
                  <a:tcPr marT="0" marB="0" marR="68575" marL="68575"/>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Consult</a:t>
                      </a:r>
                      <a:endParaRPr sz="1100" u="none" cap="none" strike="noStrike">
                        <a:latin typeface="Calibri"/>
                        <a:ea typeface="Calibri"/>
                        <a:cs typeface="Calibri"/>
                        <a:sym typeface="Calibri"/>
                      </a:endParaRPr>
                    </a:p>
                  </a:txBody>
                  <a:tcPr marT="0" marB="0" marR="68575" marL="68575"/>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Inform</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ba1601e49a_0_42"/>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WBS</a:t>
            </a:r>
            <a:endParaRPr b="1" sz="3000"/>
          </a:p>
        </p:txBody>
      </p:sp>
      <p:pic>
        <p:nvPicPr>
          <p:cNvPr id="198" name="Google Shape;198;g2ba1601e49a_0_42"/>
          <p:cNvPicPr preferRelativeResize="0"/>
          <p:nvPr/>
        </p:nvPicPr>
        <p:blipFill rotWithShape="1">
          <a:blip r:embed="rId3">
            <a:alphaModFix/>
          </a:blip>
          <a:srcRect b="0" l="0" r="0" t="0"/>
          <a:stretch/>
        </p:blipFill>
        <p:spPr>
          <a:xfrm>
            <a:off x="198325" y="1229300"/>
            <a:ext cx="8839199" cy="468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idx="1" type="body"/>
          </p:nvPr>
        </p:nvSpPr>
        <p:spPr>
          <a:xfrm>
            <a:off x="457200" y="2415275"/>
            <a:ext cx="8229600" cy="41379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SzPts val="1800"/>
              <a:buNone/>
            </a:pPr>
            <a:r>
              <a:t/>
            </a:r>
            <a:endParaRPr b="0" i="0" sz="2000" u="none">
              <a:solidFill>
                <a:schemeClr val="dk1"/>
              </a:solidFill>
              <a:latin typeface="Garamond"/>
              <a:ea typeface="Garamond"/>
              <a:cs typeface="Garamond"/>
              <a:sym typeface="Garamond"/>
            </a:endParaRPr>
          </a:p>
          <a:p>
            <a:pPr indent="0" lvl="0" marL="514350" marR="738229" rtl="0" algn="just">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514350" marR="738230" rtl="0" algn="just">
              <a:lnSpc>
                <a:spcPct val="100000"/>
              </a:lnSpc>
              <a:spcBef>
                <a:spcPts val="0"/>
              </a:spcBef>
              <a:spcAft>
                <a:spcPts val="0"/>
              </a:spcAft>
              <a:buSzPts val="1800"/>
              <a:buNone/>
            </a:pPr>
            <a:r>
              <a:rPr lang="en-US" sz="1800">
                <a:latin typeface="Times New Roman"/>
                <a:ea typeface="Times New Roman"/>
                <a:cs typeface="Times New Roman"/>
                <a:sym typeface="Times New Roman"/>
              </a:rPr>
              <a:t>The Research Paper Repository is a web-based platform designed to facilitate the management and access of research papers. It provides users with the ability to explore and contribute to a curated collection of academic publications, with a focus on papers published by SRM Institute of Science and Technology (SRMIST) researchers. The platform aims to streamline the process of discovering, sharing, and collaborating on research within the academic community.</a:t>
            </a:r>
            <a:endParaRPr sz="1800">
              <a:latin typeface="Times New Roman"/>
              <a:ea typeface="Times New Roman"/>
              <a:cs typeface="Times New Roman"/>
              <a:sym typeface="Times New Roman"/>
            </a:endParaRPr>
          </a:p>
          <a:p>
            <a:pPr indent="0" lvl="0" marL="457200" marR="0" rtl="0" algn="just">
              <a:lnSpc>
                <a:spcPct val="100000"/>
              </a:lnSpc>
              <a:spcBef>
                <a:spcPts val="0"/>
              </a:spcBef>
              <a:spcAft>
                <a:spcPts val="0"/>
              </a:spcAft>
              <a:buSzPts val="1800"/>
              <a:buNone/>
            </a:pPr>
            <a:r>
              <a:t/>
            </a:r>
            <a:endParaRPr sz="2000">
              <a:latin typeface="Garamond"/>
              <a:ea typeface="Garamond"/>
              <a:cs typeface="Garamond"/>
              <a:sym typeface="Garamond"/>
            </a:endParaRPr>
          </a:p>
        </p:txBody>
      </p:sp>
      <p:sp>
        <p:nvSpPr>
          <p:cNvPr id="96" name="Google Shape;96;p5"/>
          <p:cNvSpPr txBox="1"/>
          <p:nvPr>
            <p:ph type="title"/>
          </p:nvPr>
        </p:nvSpPr>
        <p:spPr>
          <a:xfrm>
            <a:off x="819850" y="1416275"/>
            <a:ext cx="7151700" cy="1143000"/>
          </a:xfrm>
          <a:prstGeom prst="rect">
            <a:avLst/>
          </a:prstGeom>
          <a:noFill/>
          <a:ln>
            <a:noFill/>
          </a:ln>
        </p:spPr>
        <p:txBody>
          <a:bodyPr anchorCtr="0" anchor="ctr" bIns="45700" lIns="91425" spcFirstLastPara="1" rIns="91425" wrap="square" tIns="45700">
            <a:noAutofit/>
          </a:bodyPr>
          <a:lstStyle/>
          <a:p>
            <a:pPr indent="0" lvl="0" marL="457200" rtl="0" algn="ctr">
              <a:lnSpc>
                <a:spcPct val="100000"/>
              </a:lnSpc>
              <a:spcBef>
                <a:spcPts val="0"/>
              </a:spcBef>
              <a:spcAft>
                <a:spcPts val="0"/>
              </a:spcAft>
              <a:buClr>
                <a:schemeClr val="dk1"/>
              </a:buClr>
              <a:buSzPts val="1100"/>
              <a:buFont typeface="Arial"/>
              <a:buNone/>
            </a:pPr>
            <a:r>
              <a:rPr b="1" lang="en-US" sz="3000">
                <a:latin typeface="Times New Roman"/>
                <a:ea typeface="Times New Roman"/>
                <a:cs typeface="Times New Roman"/>
                <a:sym typeface="Times New Roman"/>
              </a:rPr>
              <a:t> Project Description</a:t>
            </a: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97" name="Google Shape;97;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Lucida Sans"/>
              <a:buNone/>
            </a:pPr>
            <a:fld id="{00000000-1234-1234-1234-123412341234}" type="slidenum">
              <a:rPr b="0" i="0" lang="en-US" sz="1200" u="none" cap="none" strike="noStrike">
                <a:solidFill>
                  <a:schemeClr val="dk1"/>
                </a:solidFill>
                <a:latin typeface="Lucida Sans"/>
                <a:ea typeface="Lucida Sans"/>
                <a:cs typeface="Lucida Sans"/>
                <a:sym typeface="Lucida Sans"/>
              </a:rPr>
              <a:t>‹#›</a:t>
            </a:fld>
            <a:endParaRPr b="0" i="0" sz="1400" u="none" cap="none" strike="noStrike">
              <a:solidFill>
                <a:srgbClr val="000000"/>
              </a:solidFill>
              <a:latin typeface="Arial"/>
              <a:ea typeface="Arial"/>
              <a:cs typeface="Arial"/>
              <a:sym typeface="Arial"/>
            </a:endParaRPr>
          </a:p>
        </p:txBody>
      </p:sp>
      <p:pic>
        <p:nvPicPr>
          <p:cNvPr id="98" name="Google Shape;98;p5"/>
          <p:cNvPicPr preferRelativeResize="0"/>
          <p:nvPr/>
        </p:nvPicPr>
        <p:blipFill rotWithShape="1">
          <a:blip r:embed="rId3">
            <a:alphaModFix/>
          </a:blip>
          <a:srcRect b="0" l="0" r="0" t="0"/>
          <a:stretch/>
        </p:blipFill>
        <p:spPr>
          <a:xfrm>
            <a:off x="45400" y="350825"/>
            <a:ext cx="3036825" cy="1065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ba6ded9d46_1_1"/>
          <p:cNvSpPr txBox="1"/>
          <p:nvPr>
            <p:ph type="title"/>
          </p:nvPr>
        </p:nvSpPr>
        <p:spPr>
          <a:xfrm>
            <a:off x="152400" y="417750"/>
            <a:ext cx="89181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000">
                <a:latin typeface="Times New Roman"/>
                <a:ea typeface="Times New Roman"/>
                <a:cs typeface="Times New Roman"/>
                <a:sym typeface="Times New Roman"/>
              </a:rPr>
              <a:t>GANTT CHART</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400"/>
              <a:buFont typeface="Garamond"/>
              <a:buNone/>
            </a:pPr>
            <a:r>
              <a:t/>
            </a:r>
            <a:endParaRPr b="1" sz="3000"/>
          </a:p>
        </p:txBody>
      </p:sp>
      <p:pic>
        <p:nvPicPr>
          <p:cNvPr id="204" name="Google Shape;204;g2ba6ded9d46_1_1"/>
          <p:cNvPicPr preferRelativeResize="0"/>
          <p:nvPr/>
        </p:nvPicPr>
        <p:blipFill rotWithShape="1">
          <a:blip r:embed="rId3">
            <a:alphaModFix/>
          </a:blip>
          <a:srcRect b="0" l="0" r="0" t="0"/>
          <a:stretch/>
        </p:blipFill>
        <p:spPr>
          <a:xfrm>
            <a:off x="260788" y="1249553"/>
            <a:ext cx="8622425" cy="490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ba1601e49a_0_7"/>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latin typeface="Garamond"/>
                <a:ea typeface="Garamond"/>
                <a:cs typeface="Garamond"/>
                <a:sym typeface="Garamond"/>
              </a:rPr>
              <a:t>SWOT</a:t>
            </a:r>
            <a:endParaRPr b="1" sz="3000"/>
          </a:p>
        </p:txBody>
      </p:sp>
      <p:pic>
        <p:nvPicPr>
          <p:cNvPr id="210" name="Google Shape;210;g2ba1601e49a_0_7"/>
          <p:cNvPicPr preferRelativeResize="0"/>
          <p:nvPr/>
        </p:nvPicPr>
        <p:blipFill rotWithShape="1">
          <a:blip r:embed="rId3">
            <a:alphaModFix/>
          </a:blip>
          <a:srcRect b="0" l="0" r="0" t="0"/>
          <a:stretch/>
        </p:blipFill>
        <p:spPr>
          <a:xfrm>
            <a:off x="419900" y="1648000"/>
            <a:ext cx="8304200" cy="415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a1601e49a_0_14"/>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RMMM</a:t>
            </a:r>
            <a:endParaRPr b="1" sz="3000"/>
          </a:p>
        </p:txBody>
      </p:sp>
      <p:pic>
        <p:nvPicPr>
          <p:cNvPr id="216" name="Google Shape;216;g2ba1601e49a_0_14"/>
          <p:cNvPicPr preferRelativeResize="0"/>
          <p:nvPr/>
        </p:nvPicPr>
        <p:blipFill rotWithShape="1">
          <a:blip r:embed="rId3">
            <a:alphaModFix/>
          </a:blip>
          <a:srcRect b="0" l="0" r="0" t="0"/>
          <a:stretch/>
        </p:blipFill>
        <p:spPr>
          <a:xfrm>
            <a:off x="852800" y="1240275"/>
            <a:ext cx="7438399" cy="5214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ba1601e49a_0_28"/>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USE CASE DIAGRAM</a:t>
            </a:r>
            <a:endParaRPr b="1" sz="3000"/>
          </a:p>
        </p:txBody>
      </p:sp>
      <p:pic>
        <p:nvPicPr>
          <p:cNvPr id="222" name="Google Shape;222;g2ba1601e49a_0_28"/>
          <p:cNvPicPr preferRelativeResize="0"/>
          <p:nvPr/>
        </p:nvPicPr>
        <p:blipFill>
          <a:blip r:embed="rId3">
            <a:alphaModFix/>
          </a:blip>
          <a:stretch>
            <a:fillRect/>
          </a:stretch>
        </p:blipFill>
        <p:spPr>
          <a:xfrm>
            <a:off x="692100" y="838200"/>
            <a:ext cx="7780775" cy="577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ba1601e49a_0_21"/>
          <p:cNvSpPr txBox="1"/>
          <p:nvPr>
            <p:ph type="title"/>
          </p:nvPr>
        </p:nvSpPr>
        <p:spPr>
          <a:xfrm>
            <a:off x="0" y="38100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SYSTEM ARCHITECTURE</a:t>
            </a:r>
            <a:endParaRPr b="1" sz="3000"/>
          </a:p>
        </p:txBody>
      </p:sp>
      <p:pic>
        <p:nvPicPr>
          <p:cNvPr id="228" name="Google Shape;228;g2ba1601e49a_0_21"/>
          <p:cNvPicPr preferRelativeResize="0"/>
          <p:nvPr/>
        </p:nvPicPr>
        <p:blipFill rotWithShape="1">
          <a:blip r:embed="rId3">
            <a:alphaModFix/>
          </a:blip>
          <a:srcRect b="0" l="0" r="0" t="2496"/>
          <a:stretch/>
        </p:blipFill>
        <p:spPr>
          <a:xfrm>
            <a:off x="1310299" y="838200"/>
            <a:ext cx="6523399" cy="6015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ba1601e49a_0_35"/>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CLASS DIAGRAM</a:t>
            </a:r>
            <a:endParaRPr b="1" sz="3000"/>
          </a:p>
        </p:txBody>
      </p:sp>
      <p:pic>
        <p:nvPicPr>
          <p:cNvPr id="234" name="Google Shape;234;g2ba1601e49a_0_35"/>
          <p:cNvPicPr preferRelativeResize="0"/>
          <p:nvPr/>
        </p:nvPicPr>
        <p:blipFill rotWithShape="1">
          <a:blip r:embed="rId3">
            <a:alphaModFix/>
          </a:blip>
          <a:srcRect b="0" l="0" r="0" t="0"/>
          <a:stretch/>
        </p:blipFill>
        <p:spPr>
          <a:xfrm>
            <a:off x="781450" y="838200"/>
            <a:ext cx="7581099" cy="5781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bf64385302_0_0"/>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ER DIAGRAM</a:t>
            </a:r>
            <a:endParaRPr b="1" sz="3000"/>
          </a:p>
        </p:txBody>
      </p:sp>
      <p:pic>
        <p:nvPicPr>
          <p:cNvPr id="240" name="Google Shape;240;g2bf64385302_0_0"/>
          <p:cNvPicPr preferRelativeResize="0"/>
          <p:nvPr/>
        </p:nvPicPr>
        <p:blipFill rotWithShape="1">
          <a:blip r:embed="rId3">
            <a:alphaModFix/>
          </a:blip>
          <a:srcRect b="0" l="0" r="0" t="0"/>
          <a:stretch/>
        </p:blipFill>
        <p:spPr>
          <a:xfrm>
            <a:off x="450125" y="1012275"/>
            <a:ext cx="8243750" cy="525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bf64385302_0_9"/>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Data Flow Diagram Level - 0</a:t>
            </a:r>
            <a:endParaRPr b="1" sz="3000"/>
          </a:p>
        </p:txBody>
      </p:sp>
      <p:pic>
        <p:nvPicPr>
          <p:cNvPr id="246" name="Google Shape;246;g2bf64385302_0_9"/>
          <p:cNvPicPr preferRelativeResize="0"/>
          <p:nvPr/>
        </p:nvPicPr>
        <p:blipFill>
          <a:blip r:embed="rId3">
            <a:alphaModFix/>
          </a:blip>
          <a:stretch>
            <a:fillRect/>
          </a:stretch>
        </p:blipFill>
        <p:spPr>
          <a:xfrm>
            <a:off x="1794138" y="789950"/>
            <a:ext cx="5555727" cy="5915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bf64385302_0_16"/>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Data Flow Diagram Level - 1</a:t>
            </a:r>
            <a:endParaRPr b="1" sz="3000"/>
          </a:p>
        </p:txBody>
      </p:sp>
      <p:pic>
        <p:nvPicPr>
          <p:cNvPr id="252" name="Google Shape;252;g2bf64385302_0_16"/>
          <p:cNvPicPr preferRelativeResize="0"/>
          <p:nvPr/>
        </p:nvPicPr>
        <p:blipFill>
          <a:blip r:embed="rId3">
            <a:alphaModFix/>
          </a:blip>
          <a:stretch>
            <a:fillRect/>
          </a:stretch>
        </p:blipFill>
        <p:spPr>
          <a:xfrm>
            <a:off x="152400" y="789950"/>
            <a:ext cx="8839204" cy="47476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bf64385302_0_23"/>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SEQUENCE DIAGRAM</a:t>
            </a:r>
            <a:endParaRPr b="1" sz="3000"/>
          </a:p>
        </p:txBody>
      </p:sp>
      <p:pic>
        <p:nvPicPr>
          <p:cNvPr id="258" name="Google Shape;258;g2bf64385302_0_23"/>
          <p:cNvPicPr preferRelativeResize="0"/>
          <p:nvPr/>
        </p:nvPicPr>
        <p:blipFill rotWithShape="1">
          <a:blip r:embed="rId3">
            <a:alphaModFix/>
          </a:blip>
          <a:srcRect b="18580" l="0" r="0" t="0"/>
          <a:stretch/>
        </p:blipFill>
        <p:spPr>
          <a:xfrm>
            <a:off x="113500" y="1022750"/>
            <a:ext cx="8916999" cy="448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304800" y="1132525"/>
            <a:ext cx="8610600" cy="5620500"/>
          </a:xfrm>
          <a:prstGeom prst="rect">
            <a:avLst/>
          </a:prstGeom>
          <a:noFill/>
          <a:ln>
            <a:noFill/>
          </a:ln>
        </p:spPr>
        <p:txBody>
          <a:bodyPr anchorCtr="0" anchor="t" bIns="45700" lIns="91425" spcFirstLastPara="1" rIns="91425" wrap="square" tIns="45700">
            <a:normAutofit fontScale="77500" lnSpcReduction="20000"/>
          </a:bodyPr>
          <a:lstStyle/>
          <a:p>
            <a:pPr indent="-255587" lvl="0" marL="365125" marR="0" rtl="0" algn="l">
              <a:lnSpc>
                <a:spcPct val="80000"/>
              </a:lnSpc>
              <a:spcBef>
                <a:spcPts val="160"/>
              </a:spcBef>
              <a:spcAft>
                <a:spcPts val="0"/>
              </a:spcAft>
              <a:buClr>
                <a:schemeClr val="dk1"/>
              </a:buClr>
              <a:buSzPct val="100000"/>
              <a:buFont typeface="Arial"/>
              <a:buNone/>
            </a:pPr>
            <a:r>
              <a:rPr b="0" i="0" lang="en-US" sz="800" u="none" cap="none" strike="noStrike">
                <a:solidFill>
                  <a:schemeClr val="dk1"/>
                </a:solidFill>
                <a:latin typeface="Times New Roman"/>
                <a:ea typeface="Times New Roman"/>
                <a:cs typeface="Times New Roman"/>
                <a:sym typeface="Times New Roman"/>
              </a:rPr>
              <a:t> </a:t>
            </a:r>
            <a:endParaRPr/>
          </a:p>
          <a:p>
            <a:pPr indent="-255587" lvl="0" marL="365125" marR="0" rtl="0" algn="l">
              <a:lnSpc>
                <a:spcPct val="80000"/>
              </a:lnSpc>
              <a:spcBef>
                <a:spcPts val="400"/>
              </a:spcBef>
              <a:spcAft>
                <a:spcPts val="0"/>
              </a:spcAft>
              <a:buClr>
                <a:schemeClr val="dk1"/>
              </a:buClr>
              <a:buSzPct val="100000"/>
              <a:buFont typeface="Arial"/>
              <a:buNone/>
            </a:pPr>
            <a:r>
              <a:t/>
            </a:r>
            <a:endParaRPr b="1" sz="2000">
              <a:latin typeface="Garamond"/>
              <a:ea typeface="Garamond"/>
              <a:cs typeface="Garamond"/>
              <a:sym typeface="Garamond"/>
            </a:endParaRPr>
          </a:p>
          <a:p>
            <a:pPr indent="0" lvl="0" marL="0" marR="0" rtl="0" algn="l">
              <a:lnSpc>
                <a:spcPct val="80000"/>
              </a:lnSpc>
              <a:spcBef>
                <a:spcPts val="400"/>
              </a:spcBef>
              <a:spcAft>
                <a:spcPts val="0"/>
              </a:spcAft>
              <a:buClr>
                <a:schemeClr val="dk1"/>
              </a:buClr>
              <a:buSzPct val="100000"/>
              <a:buFont typeface="Arial"/>
              <a:buNone/>
            </a:pPr>
            <a:r>
              <a:rPr b="1" i="0" lang="en-US" sz="2000" u="none" cap="none" strike="noStrike">
                <a:solidFill>
                  <a:schemeClr val="dk1"/>
                </a:solidFill>
                <a:latin typeface="Times New Roman"/>
                <a:ea typeface="Times New Roman"/>
                <a:cs typeface="Times New Roman"/>
                <a:sym typeface="Times New Roman"/>
              </a:rPr>
              <a:t>TITLE / ROLE : </a:t>
            </a:r>
            <a:r>
              <a:rPr b="1" lang="en-US" sz="2103">
                <a:latin typeface="Times New Roman"/>
                <a:ea typeface="Times New Roman"/>
                <a:cs typeface="Times New Roman"/>
                <a:sym typeface="Times New Roman"/>
              </a:rPr>
              <a:t>SRM RESEARCH HUB</a:t>
            </a:r>
            <a:endParaRPr b="1" sz="2000">
              <a:latin typeface="Times New Roman"/>
              <a:ea typeface="Times New Roman"/>
              <a:cs typeface="Times New Roman"/>
              <a:sym typeface="Times New Roman"/>
            </a:endParaRPr>
          </a:p>
          <a:p>
            <a:pPr indent="-255587" lvl="0" marL="365125" marR="0" rtl="0" algn="l">
              <a:lnSpc>
                <a:spcPct val="80000"/>
              </a:lnSpc>
              <a:spcBef>
                <a:spcPts val="400"/>
              </a:spcBef>
              <a:spcAft>
                <a:spcPts val="0"/>
              </a:spcAft>
              <a:buClr>
                <a:schemeClr val="dk1"/>
              </a:buClr>
              <a:buSzPct val="100000"/>
              <a:buFont typeface="Arial"/>
              <a:buNone/>
            </a:pPr>
            <a:r>
              <a:rPr b="0" i="0" lang="en-US" sz="2000" u="none" cap="none" strike="noStrike">
                <a:solidFill>
                  <a:schemeClr val="dk1"/>
                </a:solidFill>
                <a:latin typeface="Garamond"/>
                <a:ea typeface="Garamond"/>
                <a:cs typeface="Garamond"/>
                <a:sym typeface="Garamond"/>
              </a:rPr>
              <a:t> </a:t>
            </a:r>
            <a:endParaRPr/>
          </a:p>
          <a:p>
            <a:pPr indent="-255587" lvl="0" marL="365125" marR="0" rtl="0" algn="l">
              <a:lnSpc>
                <a:spcPct val="80000"/>
              </a:lnSpc>
              <a:spcBef>
                <a:spcPts val="400"/>
              </a:spcBef>
              <a:spcAft>
                <a:spcPts val="0"/>
              </a:spcAft>
              <a:buClr>
                <a:schemeClr val="dk1"/>
              </a:buClr>
              <a:buSzPct val="100000"/>
              <a:buFont typeface="Arial"/>
              <a:buNone/>
            </a:pPr>
            <a:r>
              <a:rPr b="1" lang="en-US" sz="2000">
                <a:latin typeface="Times New Roman"/>
                <a:ea typeface="Times New Roman"/>
                <a:cs typeface="Times New Roman"/>
                <a:sym typeface="Times New Roman"/>
              </a:rPr>
              <a:t>ABOUT </a:t>
            </a:r>
            <a:r>
              <a:rPr b="1" i="0" lang="en-US" sz="2000" u="none" cap="none" strike="noStrike">
                <a:solidFill>
                  <a:schemeClr val="dk1"/>
                </a:solidFill>
                <a:latin typeface="Times New Roman"/>
                <a:ea typeface="Times New Roman"/>
                <a:cs typeface="Times New Roman"/>
                <a:sym typeface="Times New Roman"/>
              </a:rPr>
              <a:t>THE PROJECT</a:t>
            </a:r>
            <a:endParaRPr b="1" i="0" sz="2000" u="none" cap="none" strike="noStrike">
              <a:solidFill>
                <a:schemeClr val="dk1"/>
              </a:solidFill>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105262"/>
              <a:buFont typeface="Arial"/>
              <a:buNone/>
            </a:pPr>
            <a:r>
              <a:t/>
            </a:r>
            <a:endParaRPr b="1" sz="1900">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rPr lang="en-US" sz="2017">
                <a:latin typeface="Times New Roman"/>
                <a:ea typeface="Times New Roman"/>
                <a:cs typeface="Times New Roman"/>
                <a:sym typeface="Times New Roman"/>
              </a:rPr>
              <a:t>●	Current academic research papers are scattered across various sources, making it difficult for researchers to discover and access relevant publications.</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rPr lang="en-US" sz="2017">
                <a:latin typeface="Times New Roman"/>
                <a:ea typeface="Times New Roman"/>
                <a:cs typeface="Times New Roman"/>
                <a:sym typeface="Times New Roman"/>
              </a:rPr>
              <a:t>●	SRM Institute of Science and Technology (SRMIST) research papers may not receive adequate exposure beyond traditional academic circles, hindering their impact and recognition.</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rPr lang="en-US" sz="2017">
                <a:latin typeface="Times New Roman"/>
                <a:ea typeface="Times New Roman"/>
                <a:cs typeface="Times New Roman"/>
                <a:sym typeface="Times New Roman"/>
              </a:rPr>
              <a:t>●	Existing methods for sharing and collaborating on research papers are often cumbersome and lack user-friendly features, leading to inefficiencies in knowledge dissemination and collaboration.</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rPr lang="en-US" sz="2017">
                <a:latin typeface="Times New Roman"/>
                <a:ea typeface="Times New Roman"/>
                <a:cs typeface="Times New Roman"/>
                <a:sym typeface="Times New Roman"/>
              </a:rPr>
              <a:t>●	Researchers require a secure and intuitive platform to access, contribute, and collaborate on research papers while ensuring data privacy and integrity.</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t/>
            </a:r>
            <a:endParaRPr sz="2017">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dk1"/>
              </a:buClr>
              <a:buSzPct val="99125"/>
              <a:buFont typeface="Arial"/>
              <a:buNone/>
            </a:pPr>
            <a:r>
              <a:rPr lang="en-US" sz="2017">
                <a:latin typeface="Times New Roman"/>
                <a:ea typeface="Times New Roman"/>
                <a:cs typeface="Times New Roman"/>
                <a:sym typeface="Times New Roman"/>
              </a:rPr>
              <a:t>●	By providing a centralized repository for research papers, the project aims to facilitate collaboration among researchers, students, and academic professionals, fostering innovation and knowledge exchange within the academic community.</a:t>
            </a:r>
            <a:endParaRPr sz="2017">
              <a:latin typeface="Times New Roman"/>
              <a:ea typeface="Times New Roman"/>
              <a:cs typeface="Times New Roman"/>
              <a:sym typeface="Times New Roman"/>
            </a:endParaRPr>
          </a:p>
          <a:p>
            <a:pPr indent="-255587" lvl="0" marL="365125" marR="0" rtl="0" algn="l">
              <a:lnSpc>
                <a:spcPct val="80000"/>
              </a:lnSpc>
              <a:spcBef>
                <a:spcPts val="400"/>
              </a:spcBef>
              <a:spcAft>
                <a:spcPts val="0"/>
              </a:spcAft>
              <a:buClr>
                <a:schemeClr val="dk1"/>
              </a:buClr>
              <a:buSzPct val="100000"/>
              <a:buFont typeface="Arial"/>
              <a:buNone/>
            </a:pPr>
            <a:r>
              <a:t/>
            </a:r>
            <a:endParaRPr sz="2000">
              <a:latin typeface="Garamond"/>
              <a:ea typeface="Garamond"/>
              <a:cs typeface="Garamond"/>
              <a:sym typeface="Garamond"/>
            </a:endParaRPr>
          </a:p>
          <a:p>
            <a:pPr indent="-255587" lvl="0" marL="365125" marR="0" rtl="0" algn="l">
              <a:lnSpc>
                <a:spcPct val="80000"/>
              </a:lnSpc>
              <a:spcBef>
                <a:spcPts val="400"/>
              </a:spcBef>
              <a:spcAft>
                <a:spcPts val="0"/>
              </a:spcAft>
              <a:buClr>
                <a:schemeClr val="dk1"/>
              </a:buClr>
              <a:buSzPct val="100000"/>
              <a:buFont typeface="Arial"/>
              <a:buNone/>
            </a:pPr>
            <a:r>
              <a:rPr b="0" i="0" lang="en-US" sz="2000" u="none" cap="none" strike="noStrike">
                <a:solidFill>
                  <a:schemeClr val="dk1"/>
                </a:solidFill>
                <a:latin typeface="Garamond"/>
                <a:ea typeface="Garamond"/>
                <a:cs typeface="Garamond"/>
                <a:sym typeface="Garamond"/>
              </a:rPr>
              <a:t> </a:t>
            </a:r>
            <a:endParaRPr/>
          </a:p>
          <a:p>
            <a:pPr indent="-255587" lvl="0" marL="365125" marR="0" rtl="0" algn="l">
              <a:lnSpc>
                <a:spcPct val="80000"/>
              </a:lnSpc>
              <a:spcBef>
                <a:spcPts val="400"/>
              </a:spcBef>
              <a:spcAft>
                <a:spcPts val="0"/>
              </a:spcAft>
              <a:buClr>
                <a:schemeClr val="dk1"/>
              </a:buClr>
              <a:buSzPct val="100000"/>
              <a:buFont typeface="Arial"/>
              <a:buNone/>
            </a:pPr>
            <a:r>
              <a:rPr b="1" i="0" lang="en-US" sz="2000" u="none" cap="none" strike="noStrike">
                <a:solidFill>
                  <a:schemeClr val="dk1"/>
                </a:solidFill>
                <a:latin typeface="Garamond"/>
                <a:ea typeface="Garamond"/>
                <a:cs typeface="Garamond"/>
                <a:sym typeface="Garamond"/>
              </a:rPr>
              <a:t> </a:t>
            </a:r>
            <a:endParaRPr b="0" i="0" sz="800" u="none" cap="none" strike="noStrike">
              <a:solidFill>
                <a:schemeClr val="dk1"/>
              </a:solidFill>
              <a:latin typeface="Times New Roman"/>
              <a:ea typeface="Times New Roman"/>
              <a:cs typeface="Times New Roman"/>
              <a:sym typeface="Times New Roman"/>
            </a:endParaRPr>
          </a:p>
          <a:p>
            <a:pPr indent="-255587" lvl="0" marL="365125" marR="0" rtl="0" algn="l">
              <a:lnSpc>
                <a:spcPct val="80000"/>
              </a:lnSpc>
              <a:spcBef>
                <a:spcPts val="160"/>
              </a:spcBef>
              <a:spcAft>
                <a:spcPts val="0"/>
              </a:spcAft>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a:p>
            <a:pPr indent="-292100" lvl="0" marL="342900" marR="0" rtl="0" algn="l">
              <a:lnSpc>
                <a:spcPct val="100000"/>
              </a:lnSpc>
              <a:spcBef>
                <a:spcPts val="160"/>
              </a:spcBef>
              <a:spcAft>
                <a:spcPts val="0"/>
              </a:spcAft>
              <a:buClr>
                <a:schemeClr val="dk1"/>
              </a:buClr>
              <a:buSzPct val="100000"/>
              <a:buFont typeface="Arial"/>
              <a:buNone/>
            </a:pPr>
            <a:r>
              <a:t/>
            </a:r>
            <a:endParaRPr b="0" i="0" sz="800" u="none">
              <a:solidFill>
                <a:schemeClr val="dk1"/>
              </a:solidFill>
              <a:latin typeface="Calibri"/>
              <a:ea typeface="Calibri"/>
              <a:cs typeface="Calibri"/>
              <a:sym typeface="Calibri"/>
            </a:endParaRPr>
          </a:p>
        </p:txBody>
      </p:sp>
      <p:sp>
        <p:nvSpPr>
          <p:cNvPr id="104" name="Google Shape;104;p3"/>
          <p:cNvSpPr txBox="1"/>
          <p:nvPr/>
        </p:nvSpPr>
        <p:spPr>
          <a:xfrm>
            <a:off x="1076250" y="398425"/>
            <a:ext cx="7067700" cy="734100"/>
          </a:xfrm>
          <a:prstGeom prst="rect">
            <a:avLst/>
          </a:prstGeom>
          <a:noFill/>
          <a:ln>
            <a:noFill/>
          </a:ln>
        </p:spPr>
        <p:txBody>
          <a:bodyPr anchorCtr="0" anchor="t" bIns="91425" lIns="91425" spcFirstLastPara="1" rIns="91425" wrap="square" tIns="91425">
            <a:noAutofit/>
          </a:bodyPr>
          <a:lstStyle/>
          <a:p>
            <a:pPr indent="-255587" lvl="0" marL="365125" marR="0" rtl="0" algn="ctr">
              <a:lnSpc>
                <a:spcPct val="80000"/>
              </a:lnSpc>
              <a:spcBef>
                <a:spcPts val="0"/>
              </a:spcBef>
              <a:spcAft>
                <a:spcPts val="0"/>
              </a:spcAft>
              <a:buClr>
                <a:srgbClr val="000000"/>
              </a:buClr>
              <a:buSzPts val="3000"/>
              <a:buFont typeface="Arial"/>
              <a:buNone/>
            </a:pPr>
            <a:r>
              <a:rPr b="1" i="0" lang="en-US" sz="3000" u="none" cap="none" strike="noStrike">
                <a:solidFill>
                  <a:schemeClr val="dk1"/>
                </a:solidFill>
                <a:latin typeface="Garamond"/>
                <a:ea typeface="Garamond"/>
                <a:cs typeface="Garamond"/>
                <a:sym typeface="Garamond"/>
              </a:rPr>
              <a:t>BUSINESS CASE TEMPLATE</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f62348476_2_0"/>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COLLABORATION DIAGRAM </a:t>
            </a:r>
            <a:endParaRPr b="1" sz="3000"/>
          </a:p>
        </p:txBody>
      </p:sp>
      <p:pic>
        <p:nvPicPr>
          <p:cNvPr id="264" name="Google Shape;264;g2bf62348476_2_0"/>
          <p:cNvPicPr preferRelativeResize="0"/>
          <p:nvPr/>
        </p:nvPicPr>
        <p:blipFill>
          <a:blip r:embed="rId3">
            <a:alphaModFix/>
          </a:blip>
          <a:stretch>
            <a:fillRect/>
          </a:stretch>
        </p:blipFill>
        <p:spPr>
          <a:xfrm>
            <a:off x="1142125" y="1192825"/>
            <a:ext cx="7086600"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c18910b136_0_2"/>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lnSpc>
                <a:spcPct val="150000"/>
              </a:lnSpc>
              <a:spcBef>
                <a:spcPts val="0"/>
              </a:spcBef>
              <a:spcAft>
                <a:spcPts val="1000"/>
              </a:spcAft>
              <a:buClr>
                <a:schemeClr val="dk1"/>
              </a:buClr>
              <a:buSzPts val="1100"/>
              <a:buFont typeface="Arial"/>
              <a:buNone/>
            </a:pPr>
            <a:r>
              <a:rPr lang="en-US" sz="2700">
                <a:latin typeface="Times New Roman"/>
                <a:ea typeface="Times New Roman"/>
                <a:cs typeface="Times New Roman"/>
                <a:sym typeface="Times New Roman"/>
              </a:rPr>
              <a:t>Testing Framework/User Interface</a:t>
            </a:r>
            <a:endParaRPr sz="6000">
              <a:latin typeface="Times New Roman"/>
              <a:ea typeface="Times New Roman"/>
              <a:cs typeface="Times New Roman"/>
              <a:sym typeface="Times New Roman"/>
            </a:endParaRPr>
          </a:p>
        </p:txBody>
      </p:sp>
      <p:sp>
        <p:nvSpPr>
          <p:cNvPr id="271" name="Google Shape;271;g2c18910b136_0_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t/>
            </a:r>
            <a:endParaRPr sz="2200">
              <a:latin typeface="Times New Roman"/>
              <a:ea typeface="Times New Roman"/>
              <a:cs typeface="Times New Roman"/>
              <a:sym typeface="Times New Roman"/>
            </a:endParaRPr>
          </a:p>
          <a:p>
            <a:pPr indent="0" lvl="0" marL="0" rtl="0" algn="just">
              <a:spcBef>
                <a:spcPts val="0"/>
              </a:spcBef>
              <a:spcAft>
                <a:spcPts val="0"/>
              </a:spcAft>
              <a:buNone/>
            </a:pPr>
            <a:r>
              <a:rPr lang="en-US" sz="2000">
                <a:latin typeface="Times New Roman"/>
                <a:ea typeface="Times New Roman"/>
                <a:cs typeface="Times New Roman"/>
                <a:sym typeface="Times New Roman"/>
              </a:rPr>
              <a:t>Functional Testing:</a:t>
            </a:r>
            <a:endParaRPr sz="2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All application modules will be covered, with a focus on core functionalities like user registration, login, research paper management (upload, download, edit, delete), search and filtering, user profiles, and integration with SRMIST sources.</a:t>
            </a:r>
            <a:endParaRPr sz="2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Automation will cover critical functionalities and regression testing of core user flows.</a:t>
            </a:r>
            <a:endParaRPr sz="2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Manual testing will address specific test cases and edge cases that are less suitable for automation.</a:t>
            </a:r>
            <a:endParaRPr sz="3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c18910b136_0_8"/>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lnSpc>
                <a:spcPct val="150000"/>
              </a:lnSpc>
              <a:spcBef>
                <a:spcPts val="0"/>
              </a:spcBef>
              <a:spcAft>
                <a:spcPts val="1000"/>
              </a:spcAft>
              <a:buNone/>
            </a:pPr>
            <a:r>
              <a:rPr lang="en-US" sz="2700">
                <a:latin typeface="Times New Roman"/>
                <a:ea typeface="Times New Roman"/>
                <a:cs typeface="Times New Roman"/>
                <a:sym typeface="Times New Roman"/>
              </a:rPr>
              <a:t>Testing Framework/User Interface</a:t>
            </a:r>
            <a:endParaRPr sz="6000">
              <a:latin typeface="Times New Roman"/>
              <a:ea typeface="Times New Roman"/>
              <a:cs typeface="Times New Roman"/>
              <a:sym typeface="Times New Roman"/>
            </a:endParaRPr>
          </a:p>
        </p:txBody>
      </p:sp>
      <p:sp>
        <p:nvSpPr>
          <p:cNvPr id="278" name="Google Shape;278;g2c18910b136_0_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457200" rtl="0" algn="just">
              <a:spcBef>
                <a:spcPts val="0"/>
              </a:spcBef>
              <a:spcAft>
                <a:spcPts val="0"/>
              </a:spcAft>
              <a:buNone/>
            </a:pPr>
            <a:r>
              <a:t/>
            </a:r>
            <a:endParaRPr sz="2200">
              <a:latin typeface="Times New Roman"/>
              <a:ea typeface="Times New Roman"/>
              <a:cs typeface="Times New Roman"/>
              <a:sym typeface="Times New Roman"/>
            </a:endParaRPr>
          </a:p>
          <a:p>
            <a:pPr indent="457200" lvl="0" marL="0" rtl="0" algn="just">
              <a:spcBef>
                <a:spcPts val="0"/>
              </a:spcBef>
              <a:spcAft>
                <a:spcPts val="0"/>
              </a:spcAft>
              <a:buNone/>
            </a:pPr>
            <a:r>
              <a:rPr lang="en-US" sz="2100">
                <a:latin typeface="Times New Roman"/>
                <a:ea typeface="Times New Roman"/>
                <a:cs typeface="Times New Roman"/>
                <a:sym typeface="Times New Roman"/>
              </a:rPr>
              <a:t>Non-Functional Testing:</a:t>
            </a:r>
            <a:endParaRPr sz="2100">
              <a:latin typeface="Times New Roman"/>
              <a:ea typeface="Times New Roman"/>
              <a:cs typeface="Times New Roman"/>
              <a:sym typeface="Times New Roman"/>
            </a:endParaRPr>
          </a:p>
          <a:p>
            <a:pPr indent="457200" lvl="0" marL="0" rtl="0" algn="just">
              <a:spcBef>
                <a:spcPts val="0"/>
              </a:spcBef>
              <a:spcAft>
                <a:spcPts val="0"/>
              </a:spcAft>
              <a:buNone/>
            </a:pPr>
            <a:r>
              <a:t/>
            </a:r>
            <a:endParaRPr sz="2100">
              <a:latin typeface="Times New Roman"/>
              <a:ea typeface="Times New Roman"/>
              <a:cs typeface="Times New Roman"/>
              <a:sym typeface="Times New Roman"/>
            </a:endParaRPr>
          </a:p>
          <a:p>
            <a:pPr indent="-361950" lvl="2" marL="13716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Performance testing will assess response times, load capacity, and scalability under varying user loads.</a:t>
            </a:r>
            <a:endParaRPr sz="2100">
              <a:latin typeface="Times New Roman"/>
              <a:ea typeface="Times New Roman"/>
              <a:cs typeface="Times New Roman"/>
              <a:sym typeface="Times New Roman"/>
            </a:endParaRPr>
          </a:p>
          <a:p>
            <a:pPr indent="-361950" lvl="2" marL="13716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Usability testing will involve user feedback to evaluate the interface's intuitiveness, learnability, and overall user experience.</a:t>
            </a:r>
            <a:endParaRPr sz="2100">
              <a:latin typeface="Times New Roman"/>
              <a:ea typeface="Times New Roman"/>
              <a:cs typeface="Times New Roman"/>
              <a:sym typeface="Times New Roman"/>
            </a:endParaRPr>
          </a:p>
          <a:p>
            <a:pPr indent="-361950" lvl="2" marL="13716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Security testing will ensure data security, role-based access control, and protection against vulnerabilities.</a:t>
            </a:r>
            <a:endParaRPr sz="3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g26fd96d37a1_0_0"/>
          <p:cNvPicPr preferRelativeResize="0"/>
          <p:nvPr/>
        </p:nvPicPr>
        <p:blipFill>
          <a:blip r:embed="rId3">
            <a:alphaModFix/>
          </a:blip>
          <a:stretch>
            <a:fillRect/>
          </a:stretch>
        </p:blipFill>
        <p:spPr>
          <a:xfrm>
            <a:off x="716800" y="2392900"/>
            <a:ext cx="8162600" cy="3420175"/>
          </a:xfrm>
          <a:prstGeom prst="rect">
            <a:avLst/>
          </a:prstGeom>
          <a:noFill/>
          <a:ln>
            <a:noFill/>
          </a:ln>
        </p:spPr>
      </p:pic>
      <p:sp>
        <p:nvSpPr>
          <p:cNvPr id="285" name="Google Shape;285;g26fd96d37a1_0_0"/>
          <p:cNvSpPr txBox="1"/>
          <p:nvPr/>
        </p:nvSpPr>
        <p:spPr>
          <a:xfrm>
            <a:off x="2049450" y="280275"/>
            <a:ext cx="5045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Testing Progress</a:t>
            </a:r>
            <a:endParaRPr sz="3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6fd96d37a1_0_7"/>
          <p:cNvSpPr txBox="1"/>
          <p:nvPr>
            <p:ph type="title"/>
          </p:nvPr>
        </p:nvSpPr>
        <p:spPr>
          <a:xfrm>
            <a:off x="457200" y="274629"/>
            <a:ext cx="7776000" cy="74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Functional Testing</a:t>
            </a:r>
            <a:endParaRPr/>
          </a:p>
        </p:txBody>
      </p:sp>
      <p:sp>
        <p:nvSpPr>
          <p:cNvPr id="292" name="Google Shape;292;g26fd96d37a1_0_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93" name="Google Shape;293;g26fd96d37a1_0_7"/>
          <p:cNvPicPr preferRelativeResize="0"/>
          <p:nvPr/>
        </p:nvPicPr>
        <p:blipFill>
          <a:blip r:embed="rId3">
            <a:alphaModFix/>
          </a:blip>
          <a:stretch>
            <a:fillRect/>
          </a:stretch>
        </p:blipFill>
        <p:spPr>
          <a:xfrm>
            <a:off x="272748" y="1480700"/>
            <a:ext cx="8229600" cy="470261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6fd96d37a1_0_14"/>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User Registration</a:t>
            </a:r>
            <a:endParaRPr/>
          </a:p>
        </p:txBody>
      </p:sp>
      <p:sp>
        <p:nvSpPr>
          <p:cNvPr id="300" name="Google Shape;300;g26fd96d37a1_0_1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01" name="Google Shape;301;g26fd96d37a1_0_14"/>
          <p:cNvPicPr preferRelativeResize="0"/>
          <p:nvPr/>
        </p:nvPicPr>
        <p:blipFill>
          <a:blip r:embed="rId3">
            <a:alphaModFix/>
          </a:blip>
          <a:stretch>
            <a:fillRect/>
          </a:stretch>
        </p:blipFill>
        <p:spPr>
          <a:xfrm>
            <a:off x="494097" y="1600200"/>
            <a:ext cx="8383149" cy="4358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6fd96d37a1_2_2"/>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User Login</a:t>
            </a:r>
            <a:endParaRPr/>
          </a:p>
        </p:txBody>
      </p:sp>
      <p:sp>
        <p:nvSpPr>
          <p:cNvPr id="308" name="Google Shape;308;g26fd96d37a1_2_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09" name="Google Shape;309;g26fd96d37a1_2_2"/>
          <p:cNvPicPr preferRelativeResize="0"/>
          <p:nvPr/>
        </p:nvPicPr>
        <p:blipFill>
          <a:blip r:embed="rId3">
            <a:alphaModFix/>
          </a:blip>
          <a:stretch>
            <a:fillRect/>
          </a:stretch>
        </p:blipFill>
        <p:spPr>
          <a:xfrm>
            <a:off x="547750" y="1600200"/>
            <a:ext cx="8402949" cy="4526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6fd96d37a1_2_1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Home Page(Landing Page)</a:t>
            </a:r>
            <a:endParaRPr/>
          </a:p>
        </p:txBody>
      </p:sp>
      <p:sp>
        <p:nvSpPr>
          <p:cNvPr id="316" name="Google Shape;316;g26fd96d37a1_2_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17" name="Google Shape;317;g26fd96d37a1_2_10"/>
          <p:cNvPicPr preferRelativeResize="0"/>
          <p:nvPr/>
        </p:nvPicPr>
        <p:blipFill>
          <a:blip r:embed="rId3">
            <a:alphaModFix/>
          </a:blip>
          <a:stretch>
            <a:fillRect/>
          </a:stretch>
        </p:blipFill>
        <p:spPr>
          <a:xfrm>
            <a:off x="457200" y="1638899"/>
            <a:ext cx="8658348" cy="448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6fd96d37a1_2_18"/>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Teacher dashboard</a:t>
            </a:r>
            <a:endParaRPr/>
          </a:p>
        </p:txBody>
      </p:sp>
      <p:sp>
        <p:nvSpPr>
          <p:cNvPr id="324" name="Google Shape;324;g26fd96d37a1_2_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25" name="Google Shape;325;g26fd96d37a1_2_18"/>
          <p:cNvPicPr preferRelativeResize="0"/>
          <p:nvPr/>
        </p:nvPicPr>
        <p:blipFill>
          <a:blip r:embed="rId3">
            <a:alphaModFix/>
          </a:blip>
          <a:stretch>
            <a:fillRect/>
          </a:stretch>
        </p:blipFill>
        <p:spPr>
          <a:xfrm>
            <a:off x="0" y="1551025"/>
            <a:ext cx="9144001" cy="473908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6fd96d37a1_2_26"/>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Student Dashboard</a:t>
            </a:r>
            <a:endParaRPr/>
          </a:p>
        </p:txBody>
      </p:sp>
      <p:sp>
        <p:nvSpPr>
          <p:cNvPr id="332" name="Google Shape;332;g26fd96d37a1_2_2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33" name="Google Shape;333;g26fd96d37a1_2_26"/>
          <p:cNvPicPr preferRelativeResize="0"/>
          <p:nvPr/>
        </p:nvPicPr>
        <p:blipFill>
          <a:blip r:embed="rId3">
            <a:alphaModFix/>
          </a:blip>
          <a:stretch>
            <a:fillRect/>
          </a:stretch>
        </p:blipFill>
        <p:spPr>
          <a:xfrm>
            <a:off x="457200" y="1600200"/>
            <a:ext cx="8229600" cy="452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b81fdbbbf0_4_2"/>
          <p:cNvSpPr txBox="1"/>
          <p:nvPr>
            <p:ph idx="1" type="body"/>
          </p:nvPr>
        </p:nvSpPr>
        <p:spPr>
          <a:xfrm>
            <a:off x="304800" y="457200"/>
            <a:ext cx="8610600" cy="6248400"/>
          </a:xfrm>
          <a:prstGeom prst="rect">
            <a:avLst/>
          </a:prstGeom>
          <a:noFill/>
          <a:ln>
            <a:noFill/>
          </a:ln>
        </p:spPr>
        <p:txBody>
          <a:bodyPr anchorCtr="0" anchor="t" bIns="45700" lIns="91425" spcFirstLastPara="1" rIns="91425" wrap="square" tIns="45700">
            <a:normAutofit/>
          </a:bodyPr>
          <a:lstStyle/>
          <a:p>
            <a:pPr indent="-255587" lvl="0" marL="365125" marR="0" rtl="0" algn="ctr">
              <a:lnSpc>
                <a:spcPct val="80000"/>
              </a:lnSpc>
              <a:spcBef>
                <a:spcPts val="0"/>
              </a:spcBef>
              <a:spcAft>
                <a:spcPts val="0"/>
              </a:spcAft>
              <a:buClr>
                <a:schemeClr val="dk1"/>
              </a:buClr>
              <a:buSzPts val="2400"/>
              <a:buFont typeface="Arial"/>
              <a:buNone/>
            </a:pPr>
            <a:r>
              <a:rPr b="1" i="0" lang="en-US" sz="3000" u="none" cap="none" strike="noStrike">
                <a:solidFill>
                  <a:schemeClr val="dk1"/>
                </a:solidFill>
                <a:latin typeface="Garamond"/>
                <a:ea typeface="Garamond"/>
                <a:cs typeface="Garamond"/>
                <a:sym typeface="Garamond"/>
              </a:rPr>
              <a:t>BUSINESS CASE TEMPLATE</a:t>
            </a:r>
            <a:endParaRPr b="1" i="0" sz="3000" u="none" cap="none" strike="noStrike">
              <a:solidFill>
                <a:schemeClr val="dk1"/>
              </a:solidFill>
              <a:latin typeface="Garamond"/>
              <a:ea typeface="Garamond"/>
              <a:cs typeface="Garamond"/>
              <a:sym typeface="Garamond"/>
            </a:endParaRPr>
          </a:p>
          <a:p>
            <a:pPr indent="-255587" lvl="0" marL="365125" marR="0" rtl="0" algn="ctr">
              <a:lnSpc>
                <a:spcPct val="80000"/>
              </a:lnSpc>
              <a:spcBef>
                <a:spcPts val="0"/>
              </a:spcBef>
              <a:spcAft>
                <a:spcPts val="0"/>
              </a:spcAft>
              <a:buClr>
                <a:schemeClr val="dk1"/>
              </a:buClr>
              <a:buSzPts val="2400"/>
              <a:buFont typeface="Arial"/>
              <a:buNone/>
            </a:pPr>
            <a:r>
              <a:t/>
            </a:r>
            <a:endParaRPr b="1" sz="2400">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 </a:t>
            </a:r>
            <a:endParaRPr/>
          </a:p>
          <a:p>
            <a:pPr indent="-255587" lvl="0" marL="365125" marR="0" rtl="0" algn="l">
              <a:lnSpc>
                <a:spcPct val="80000"/>
              </a:lnSpc>
              <a:spcBef>
                <a:spcPts val="400"/>
              </a:spcBef>
              <a:spcAft>
                <a:spcPts val="0"/>
              </a:spcAft>
              <a:buClr>
                <a:schemeClr val="dk1"/>
              </a:buClr>
              <a:buSzPts val="2000"/>
              <a:buFont typeface="Arial"/>
              <a:buNone/>
            </a:pPr>
            <a:r>
              <a:rPr b="1" i="0" lang="en-US" sz="2000" u="none" cap="none" strike="noStrike">
                <a:solidFill>
                  <a:schemeClr val="dk1"/>
                </a:solidFill>
                <a:latin typeface="Garamond"/>
                <a:ea typeface="Garamond"/>
                <a:cs typeface="Garamond"/>
                <a:sym typeface="Garamond"/>
              </a:rPr>
              <a:t> THE HISTORY</a:t>
            </a:r>
            <a:endParaRPr/>
          </a:p>
          <a:p>
            <a:pPr indent="-255587" lvl="0" marL="365125" marR="0" rtl="0" algn="l">
              <a:lnSpc>
                <a:spcPct val="80000"/>
              </a:lnSpc>
              <a:spcBef>
                <a:spcPts val="400"/>
              </a:spcBef>
              <a:spcAft>
                <a:spcPts val="0"/>
              </a:spcAft>
              <a:buClr>
                <a:schemeClr val="dk1"/>
              </a:buClr>
              <a:buSzPts val="2000"/>
              <a:buFont typeface="Arial"/>
              <a:buNone/>
            </a:pPr>
            <a:r>
              <a:t/>
            </a:r>
            <a:endParaRPr b="0" i="0" sz="800" u="none" cap="none" strike="noStrike">
              <a:solidFill>
                <a:schemeClr val="dk1"/>
              </a:solidFill>
              <a:latin typeface="Calibri"/>
              <a:ea typeface="Calibri"/>
              <a:cs typeface="Calibri"/>
              <a:sym typeface="Calibri"/>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Academic research papers from SRM Institute of Science and Technology (SRMIST) are scattered across various sources including academic journals, conference proceedings, and institutional repositories.</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Researchers, students, and academic professionals struggle to discover and access relevant SRMIST research papers due to the lack of a centralized platform.</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Existing methods for sharing and collaborating on research papers are often inefficient and fragmented, leading to challenges in knowledge dissemination and collaboration.</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SRMIST research papers may not receive adequate visibility and recognition beyond traditional academic circles, limiting their impact and contribution to the broader research community.</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6fd96d37a1_2_34"/>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Admin Dashboard</a:t>
            </a:r>
            <a:endParaRPr/>
          </a:p>
        </p:txBody>
      </p:sp>
      <p:sp>
        <p:nvSpPr>
          <p:cNvPr id="340" name="Google Shape;340;g26fd96d37a1_2_3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41" name="Google Shape;341;g26fd96d37a1_2_34"/>
          <p:cNvPicPr preferRelativeResize="0"/>
          <p:nvPr/>
        </p:nvPicPr>
        <p:blipFill>
          <a:blip r:embed="rId3">
            <a:alphaModFix/>
          </a:blip>
          <a:stretch>
            <a:fillRect/>
          </a:stretch>
        </p:blipFill>
        <p:spPr>
          <a:xfrm>
            <a:off x="123400" y="1600200"/>
            <a:ext cx="9066824" cy="4526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ba6ded9d46_0_0"/>
          <p:cNvSpPr txBox="1"/>
          <p:nvPr>
            <p:ph type="title"/>
          </p:nvPr>
        </p:nvSpPr>
        <p:spPr>
          <a:xfrm>
            <a:off x="0" y="180350"/>
            <a:ext cx="9144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lang="en-US" sz="3000"/>
              <a:t>REFERENCES</a:t>
            </a:r>
            <a:endParaRPr b="1" sz="3000"/>
          </a:p>
        </p:txBody>
      </p:sp>
      <p:sp>
        <p:nvSpPr>
          <p:cNvPr id="347" name="Google Shape;347;g2ba6ded9d46_0_0"/>
          <p:cNvSpPr txBox="1"/>
          <p:nvPr>
            <p:ph type="title"/>
          </p:nvPr>
        </p:nvSpPr>
        <p:spPr>
          <a:xfrm>
            <a:off x="-43800" y="1182425"/>
            <a:ext cx="9144000" cy="4935900"/>
          </a:xfrm>
          <a:prstGeom prst="rect">
            <a:avLst/>
          </a:prstGeom>
          <a:noFill/>
          <a:ln>
            <a:noFill/>
          </a:ln>
        </p:spPr>
        <p:txBody>
          <a:bodyPr anchorCtr="0" anchor="ctr" bIns="45700" lIns="91425" spcFirstLastPara="1" rIns="91425" wrap="square" tIns="45700">
            <a:noAutofit/>
          </a:bodyPr>
          <a:lstStyle/>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Boosting Java Application Development with Eclipse: This book, available as of December 2020, offers a comprehensive guide on using Eclipse for Java application development, covering aspects like configuring servers, automatic code generation, and exception handling, which could be particularly useful for backend development aspects of your project.</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Analysis and Classification of Requirements Specification for Web Application Development: A study from July 2020 that provides a model for classifying stakeholders' requirements in web application development. This could be instrumental in ensuring that your project meets the needs of its intended users and stakeholders effectively.</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Web Application Development Based on Gamification Technique: This thesis from July 2020 explores using gamification techniques in web application development to enhance learning achievement and motivation. This approach could be useful if your project aims to engage users in an educational context or to increase user interaction and retention.</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Leukemia Decision Support Web Application Development Process: A poster from April 2020 detailing the development process of a web application aimed at aiding medical decision-making. This resource could provide insights into designing web applications for specialized fields and ensuring user needs are met effectively.</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Research and Analysis of the Front-end Frameworks and Libraries in E-Business Development: This paper discusses the design and development of web-based platforms for conducting online research, highlighting the importance of scalable architecture and the use of REST API for component communication, which could be applicable to your project's design.</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Clr>
                <a:srgbClr val="222222"/>
              </a:buClr>
              <a:buSzPts val="1100"/>
              <a:buFont typeface="Arial"/>
              <a:buChar char="●"/>
            </a:pPr>
            <a:r>
              <a:rPr lang="en-US" sz="1100">
                <a:solidFill>
                  <a:srgbClr val="222222"/>
                </a:solidFill>
                <a:highlight>
                  <a:srgbClr val="FFFFFF"/>
                </a:highlight>
                <a:latin typeface="Arial"/>
                <a:ea typeface="Arial"/>
                <a:cs typeface="Arial"/>
                <a:sym typeface="Arial"/>
              </a:rPr>
              <a:t>Each of these papers provides a unique perspective that could be applied to different aspects of your project, from technical implementation to user engagement strategies. Exploring these resources could offer valuable insights and methodologies to enhance the development and success of your web application.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b81fdbbbf0_4_6"/>
          <p:cNvSpPr txBox="1"/>
          <p:nvPr>
            <p:ph idx="1" type="body"/>
          </p:nvPr>
        </p:nvSpPr>
        <p:spPr>
          <a:xfrm>
            <a:off x="304800" y="609600"/>
            <a:ext cx="8610600" cy="6248400"/>
          </a:xfrm>
          <a:prstGeom prst="rect">
            <a:avLst/>
          </a:prstGeom>
          <a:noFill/>
          <a:ln>
            <a:noFill/>
          </a:ln>
        </p:spPr>
        <p:txBody>
          <a:bodyPr anchorCtr="0" anchor="t" bIns="45700" lIns="91425" spcFirstLastPara="1" rIns="91425" wrap="square" tIns="45700">
            <a:normAutofit/>
          </a:bodyPr>
          <a:lstStyle/>
          <a:p>
            <a:pPr indent="-255587" lvl="0" marL="365125" marR="0" rtl="0" algn="ctr">
              <a:lnSpc>
                <a:spcPct val="80000"/>
              </a:lnSpc>
              <a:spcBef>
                <a:spcPts val="0"/>
              </a:spcBef>
              <a:spcAft>
                <a:spcPts val="0"/>
              </a:spcAft>
              <a:buClr>
                <a:schemeClr val="dk1"/>
              </a:buClr>
              <a:buSzPts val="2400"/>
              <a:buFont typeface="Arial"/>
              <a:buNone/>
            </a:pPr>
            <a:r>
              <a:rPr b="1" i="0" lang="en-US" sz="3000" u="none" cap="none" strike="noStrike">
                <a:solidFill>
                  <a:schemeClr val="dk1"/>
                </a:solidFill>
                <a:latin typeface="Garamond"/>
                <a:ea typeface="Garamond"/>
                <a:cs typeface="Garamond"/>
                <a:sym typeface="Garamond"/>
              </a:rPr>
              <a:t>BUSINESS CASE TEMPLATE</a:t>
            </a:r>
            <a:endParaRPr b="0" i="0" sz="3000" u="none" cap="none" strike="noStrike">
              <a:solidFill>
                <a:schemeClr val="dk1"/>
              </a:solidFill>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 </a:t>
            </a:r>
            <a:endParaRPr/>
          </a:p>
          <a:p>
            <a:pPr indent="-255587" lvl="0" marL="365125" marR="0" rtl="0" algn="l">
              <a:lnSpc>
                <a:spcPct val="80000"/>
              </a:lnSpc>
              <a:spcBef>
                <a:spcPts val="400"/>
              </a:spcBef>
              <a:spcAft>
                <a:spcPts val="0"/>
              </a:spcAft>
              <a:buClr>
                <a:schemeClr val="dk1"/>
              </a:buClr>
              <a:buSzPts val="2000"/>
              <a:buFont typeface="Arial"/>
              <a:buNone/>
            </a:pPr>
            <a:r>
              <a:t/>
            </a:r>
            <a:endParaRPr b="1" sz="2000">
              <a:latin typeface="Garamond"/>
              <a:ea typeface="Garamond"/>
              <a:cs typeface="Garamond"/>
              <a:sym typeface="Garamond"/>
            </a:endParaRPr>
          </a:p>
          <a:p>
            <a:pPr indent="-255587" lvl="0" marL="365125" marR="0" rtl="0" algn="l">
              <a:lnSpc>
                <a:spcPct val="80000"/>
              </a:lnSpc>
              <a:spcBef>
                <a:spcPts val="400"/>
              </a:spcBef>
              <a:spcAft>
                <a:spcPts val="0"/>
              </a:spcAft>
              <a:buClr>
                <a:schemeClr val="dk1"/>
              </a:buClr>
              <a:buSzPts val="2000"/>
              <a:buFont typeface="Arial"/>
              <a:buNone/>
            </a:pPr>
            <a:r>
              <a:t/>
            </a:r>
            <a:endParaRPr b="1" sz="2000">
              <a:latin typeface="Garamond"/>
              <a:ea typeface="Garamond"/>
              <a:cs typeface="Garamond"/>
              <a:sym typeface="Garamond"/>
            </a:endParaRPr>
          </a:p>
          <a:p>
            <a:pPr indent="-255587" lvl="0" marL="365125" marR="0" rtl="0" algn="l">
              <a:lnSpc>
                <a:spcPct val="80000"/>
              </a:lnSpc>
              <a:spcBef>
                <a:spcPts val="400"/>
              </a:spcBef>
              <a:spcAft>
                <a:spcPts val="0"/>
              </a:spcAft>
              <a:buClr>
                <a:schemeClr val="dk1"/>
              </a:buClr>
              <a:buSzPts val="2000"/>
              <a:buFont typeface="Arial"/>
              <a:buNone/>
            </a:pPr>
            <a:r>
              <a:rPr b="1" i="0" lang="en-US" sz="2000" u="none" cap="none" strike="noStrike">
                <a:solidFill>
                  <a:schemeClr val="dk1"/>
                </a:solidFill>
                <a:latin typeface="Garamond"/>
                <a:ea typeface="Garamond"/>
                <a:cs typeface="Garamond"/>
                <a:sym typeface="Garamond"/>
              </a:rPr>
              <a:t>LIMITATIONS</a:t>
            </a:r>
            <a:endParaRPr b="1" i="0" sz="2000" u="none" cap="none" strike="noStrike">
              <a:solidFill>
                <a:schemeClr val="dk1"/>
              </a:solidFill>
              <a:latin typeface="Garamond"/>
              <a:ea typeface="Garamond"/>
              <a:cs typeface="Garamond"/>
              <a:sym typeface="Garamond"/>
            </a:endParaRPr>
          </a:p>
          <a:p>
            <a:pPr indent="0" lvl="0" marL="0" marR="0" rtl="0" algn="l">
              <a:lnSpc>
                <a:spcPct val="80000"/>
              </a:lnSpc>
              <a:spcBef>
                <a:spcPts val="400"/>
              </a:spcBef>
              <a:spcAft>
                <a:spcPts val="0"/>
              </a:spcAft>
              <a:buClr>
                <a:schemeClr val="dk1"/>
              </a:buClr>
              <a:buSzPts val="2000"/>
              <a:buFont typeface="Arial"/>
              <a:buNone/>
            </a:pPr>
            <a:r>
              <a:t/>
            </a:r>
            <a:endParaRPr b="1" sz="2000">
              <a:latin typeface="Garamond"/>
              <a:ea typeface="Garamond"/>
              <a:cs typeface="Garamond"/>
              <a:sym typeface="Garamond"/>
            </a:endParaRPr>
          </a:p>
          <a:p>
            <a:pPr indent="-292100" lvl="0" marL="342900" marR="0" rtl="0" algn="l">
              <a:lnSpc>
                <a:spcPct val="100000"/>
              </a:lnSpc>
              <a:spcBef>
                <a:spcPts val="160"/>
              </a:spcBef>
              <a:spcAft>
                <a:spcPts val="0"/>
              </a:spcAft>
              <a:buClr>
                <a:schemeClr val="dk1"/>
              </a:buClr>
              <a:buSzPts val="800"/>
              <a:buFont typeface="Arial"/>
              <a:buNone/>
            </a:pPr>
            <a:r>
              <a:rPr lang="en-US" sz="2000">
                <a:latin typeface="Times New Roman"/>
                <a:ea typeface="Times New Roman"/>
                <a:cs typeface="Times New Roman"/>
                <a:sym typeface="Times New Roman"/>
              </a:rPr>
              <a:t>●	Limited access to research papers: The project's success may be hindered if there are restrictions or limitations on accessing SRM Institute of Science and Technology (SRMIST) research papers from official sources.</a:t>
            </a:r>
            <a:endParaRPr sz="20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20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2000">
                <a:latin typeface="Times New Roman"/>
                <a:ea typeface="Times New Roman"/>
                <a:cs typeface="Times New Roman"/>
                <a:sym typeface="Times New Roman"/>
              </a:rPr>
              <a:t>●	Technical challenges: Complexities in integrating with SRMIST's official website or obtaining data from various websites may pose technical hurdles to the project's development and functionality.</a:t>
            </a:r>
            <a:endParaRPr sz="20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2000">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b81fdbbbf0_4_10"/>
          <p:cNvSpPr txBox="1"/>
          <p:nvPr>
            <p:ph idx="1" type="body"/>
          </p:nvPr>
        </p:nvSpPr>
        <p:spPr>
          <a:xfrm>
            <a:off x="304800" y="457200"/>
            <a:ext cx="8610600" cy="6248400"/>
          </a:xfrm>
          <a:prstGeom prst="rect">
            <a:avLst/>
          </a:prstGeom>
          <a:noFill/>
          <a:ln>
            <a:noFill/>
          </a:ln>
        </p:spPr>
        <p:txBody>
          <a:bodyPr anchorCtr="0" anchor="t" bIns="45700" lIns="91425" spcFirstLastPara="1" rIns="91425" wrap="square" tIns="45700">
            <a:normAutofit fontScale="25000"/>
          </a:bodyPr>
          <a:lstStyle/>
          <a:p>
            <a:pPr indent="-255587" lvl="0" marL="365125" marR="0" rtl="0" algn="ctr">
              <a:lnSpc>
                <a:spcPct val="80000"/>
              </a:lnSpc>
              <a:spcBef>
                <a:spcPts val="0"/>
              </a:spcBef>
              <a:spcAft>
                <a:spcPts val="0"/>
              </a:spcAft>
              <a:buClr>
                <a:schemeClr val="dk1"/>
              </a:buClr>
              <a:buSzPts val="600"/>
              <a:buFont typeface="Arial"/>
              <a:buNone/>
            </a:pPr>
            <a:r>
              <a:rPr b="1" i="0" lang="en-US" sz="12000" u="none" cap="none" strike="noStrike">
                <a:solidFill>
                  <a:schemeClr val="dk1"/>
                </a:solidFill>
                <a:latin typeface="Garamond"/>
                <a:ea typeface="Garamond"/>
                <a:cs typeface="Garamond"/>
                <a:sym typeface="Garamond"/>
              </a:rPr>
              <a:t>BUSINESS CASE TEMPLATE</a:t>
            </a:r>
            <a:endParaRPr b="0" i="0" sz="12000" u="none" cap="none" strike="noStrike">
              <a:solidFill>
                <a:schemeClr val="dk1"/>
              </a:solidFill>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200"/>
              <a:buFont typeface="Arial"/>
              <a:buNone/>
            </a:pPr>
            <a:r>
              <a:rPr b="0" i="0" lang="en-US" sz="9600" u="none" cap="none" strike="noStrike">
                <a:solidFill>
                  <a:schemeClr val="dk1"/>
                </a:solidFill>
                <a:latin typeface="Times New Roman"/>
                <a:ea typeface="Times New Roman"/>
                <a:cs typeface="Times New Roman"/>
                <a:sym typeface="Times New Roman"/>
              </a:rPr>
              <a:t> </a:t>
            </a:r>
            <a:endParaRPr sz="9600"/>
          </a:p>
          <a:p>
            <a:pPr indent="-255587" lvl="0" marL="365125" marR="0" rtl="0" algn="l">
              <a:lnSpc>
                <a:spcPct val="80000"/>
              </a:lnSpc>
              <a:spcBef>
                <a:spcPts val="400"/>
              </a:spcBef>
              <a:spcAft>
                <a:spcPts val="0"/>
              </a:spcAft>
              <a:buClr>
                <a:schemeClr val="dk1"/>
              </a:buClr>
              <a:buSzPts val="500"/>
              <a:buFont typeface="Arial"/>
              <a:buNone/>
            </a:pPr>
            <a:r>
              <a:rPr b="1" i="0" lang="en-US" sz="8000" u="none" cap="none" strike="noStrike">
                <a:solidFill>
                  <a:schemeClr val="dk1"/>
                </a:solidFill>
                <a:latin typeface="Garamond"/>
                <a:ea typeface="Garamond"/>
                <a:cs typeface="Garamond"/>
                <a:sym typeface="Garamond"/>
              </a:rPr>
              <a:t>APPROACH</a:t>
            </a:r>
            <a:endParaRPr b="1" i="0" sz="8000" u="none" cap="none" strike="noStrike">
              <a:solidFill>
                <a:schemeClr val="dk1"/>
              </a:solidFill>
              <a:latin typeface="Garamond"/>
              <a:ea typeface="Garamond"/>
              <a:cs typeface="Garamond"/>
              <a:sym typeface="Garamond"/>
            </a:endParaRPr>
          </a:p>
          <a:p>
            <a:pPr indent="-255587" lvl="0" marL="365125" marR="0" rtl="0" algn="l">
              <a:lnSpc>
                <a:spcPct val="80000"/>
              </a:lnSpc>
              <a:spcBef>
                <a:spcPts val="400"/>
              </a:spcBef>
              <a:spcAft>
                <a:spcPts val="0"/>
              </a:spcAft>
              <a:buClr>
                <a:schemeClr val="dk1"/>
              </a:buClr>
              <a:buSzPct val="41666"/>
              <a:buFont typeface="Arial"/>
              <a:buNone/>
            </a:pPr>
            <a:r>
              <a:t/>
            </a:r>
            <a:endParaRPr b="1" sz="4800">
              <a:latin typeface="Garamond"/>
              <a:ea typeface="Garamond"/>
              <a:cs typeface="Garamond"/>
              <a:sym typeface="Garamond"/>
            </a:endParaRPr>
          </a:p>
          <a:p>
            <a:pPr indent="0" lvl="0" marL="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Research and Analysis:</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Conduct research on existing academic repositories and collaboration platforms.</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Analyze user requirements and preferences within the SRM Institute of Science and Technology (SRMIST) community.</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Investigate technical feasibility and compatibility with SRMIST's official website and data sources.</a:t>
            </a:r>
            <a:endParaRPr sz="5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Data Integration:</a:t>
            </a:r>
            <a:endParaRPr sz="5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        Establish connections with SRMIST's official website or data sources to fetch research paper metadata.</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Develop scripts to retrieve and parse data from external sources. `</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Implement a data cleansing process to ensure that the data conforms to the database structure.</a:t>
            </a:r>
            <a:endParaRPr sz="5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Database Management:</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Design and implement a scalable database for storing user information, research papers, and metadata.</a:t>
            </a:r>
            <a:endParaRPr sz="5700">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275"/>
              <a:buFont typeface="Arial"/>
              <a:buNone/>
            </a:pPr>
            <a:r>
              <a:rPr lang="en-US" sz="5700">
                <a:latin typeface="Times New Roman"/>
                <a:ea typeface="Times New Roman"/>
                <a:cs typeface="Times New Roman"/>
                <a:sym typeface="Times New Roman"/>
              </a:rPr>
              <a:t>●        Optimize database queries and indexing for efficient data retrieval and storage.</a:t>
            </a:r>
            <a:endParaRPr sz="5700">
              <a:latin typeface="Times New Roman"/>
              <a:ea typeface="Times New Roman"/>
              <a:cs typeface="Times New Roman"/>
              <a:sym typeface="Times New Roman"/>
            </a:endParaRPr>
          </a:p>
          <a:p>
            <a:pPr indent="-292100" lvl="0" marL="342900" marR="0" rtl="0" algn="l">
              <a:lnSpc>
                <a:spcPct val="100000"/>
              </a:lnSpc>
              <a:spcBef>
                <a:spcPts val="1200"/>
              </a:spcBef>
              <a:spcAft>
                <a:spcPts val="0"/>
              </a:spcAft>
              <a:buClr>
                <a:schemeClr val="dk1"/>
              </a:buClr>
              <a:buSzPct val="40000"/>
              <a:buFont typeface="Arial"/>
              <a:buNone/>
            </a:pPr>
            <a:r>
              <a:t/>
            </a:r>
            <a:endParaRPr sz="2000">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81fdbbbf0_4_14"/>
          <p:cNvSpPr txBox="1"/>
          <p:nvPr>
            <p:ph idx="1" type="body"/>
          </p:nvPr>
        </p:nvSpPr>
        <p:spPr>
          <a:xfrm>
            <a:off x="304800" y="457200"/>
            <a:ext cx="8610600" cy="6248400"/>
          </a:xfrm>
          <a:prstGeom prst="rect">
            <a:avLst/>
          </a:prstGeom>
          <a:noFill/>
          <a:ln>
            <a:noFill/>
          </a:ln>
        </p:spPr>
        <p:txBody>
          <a:bodyPr anchorCtr="0" anchor="t" bIns="45700" lIns="91425" spcFirstLastPara="1" rIns="91425" wrap="square" tIns="45700">
            <a:normAutofit/>
          </a:bodyPr>
          <a:lstStyle/>
          <a:p>
            <a:pPr indent="-255587" lvl="0" marL="365125" marR="0" rtl="0" algn="ctr">
              <a:lnSpc>
                <a:spcPct val="80000"/>
              </a:lnSpc>
              <a:spcBef>
                <a:spcPts val="0"/>
              </a:spcBef>
              <a:spcAft>
                <a:spcPts val="0"/>
              </a:spcAft>
              <a:buClr>
                <a:schemeClr val="dk1"/>
              </a:buClr>
              <a:buSzPts val="2400"/>
              <a:buFont typeface="Arial"/>
              <a:buNone/>
            </a:pPr>
            <a:r>
              <a:rPr b="1" i="0" lang="en-US" sz="3000" u="none" cap="none" strike="noStrike">
                <a:solidFill>
                  <a:schemeClr val="dk1"/>
                </a:solidFill>
                <a:latin typeface="Garamond"/>
                <a:ea typeface="Garamond"/>
                <a:cs typeface="Garamond"/>
                <a:sym typeface="Garamond"/>
              </a:rPr>
              <a:t>BUSINESS CASE TEMPLATE</a:t>
            </a:r>
            <a:endParaRPr b="0" i="0" sz="3000" u="none" cap="none" strike="noStrike">
              <a:solidFill>
                <a:schemeClr val="dk1"/>
              </a:solidFill>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 </a:t>
            </a:r>
            <a:endParaRPr/>
          </a:p>
          <a:p>
            <a:pPr indent="-255587" lvl="0" marL="365125" marR="0" rtl="0" algn="l">
              <a:lnSpc>
                <a:spcPct val="80000"/>
              </a:lnSpc>
              <a:spcBef>
                <a:spcPts val="160"/>
              </a:spcBef>
              <a:spcAft>
                <a:spcPts val="0"/>
              </a:spcAft>
              <a:buClr>
                <a:schemeClr val="dk1"/>
              </a:buClr>
              <a:buSzPts val="800"/>
              <a:buFont typeface="Arial"/>
              <a:buNone/>
            </a:pPr>
            <a:r>
              <a:t/>
            </a:r>
            <a:endParaRPr b="1" sz="2000">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800"/>
              <a:buFont typeface="Arial"/>
              <a:buNone/>
            </a:pPr>
            <a:r>
              <a:rPr b="1" i="0" lang="en-US" sz="2000" u="none" cap="none" strike="noStrike">
                <a:solidFill>
                  <a:schemeClr val="dk1"/>
                </a:solidFill>
                <a:latin typeface="Garamond"/>
                <a:ea typeface="Garamond"/>
                <a:cs typeface="Garamond"/>
                <a:sym typeface="Garamond"/>
              </a:rPr>
              <a:t>BENEFITS</a:t>
            </a:r>
            <a:endParaRPr/>
          </a:p>
          <a:p>
            <a:pPr indent="0" lvl="0" marL="0" marR="0" rtl="0" algn="l">
              <a:lnSpc>
                <a:spcPct val="80000"/>
              </a:lnSpc>
              <a:spcBef>
                <a:spcPts val="160"/>
              </a:spcBef>
              <a:spcAft>
                <a:spcPts val="0"/>
              </a:spcAft>
              <a:buClr>
                <a:schemeClr val="dk1"/>
              </a:buClr>
              <a:buSzPts val="800"/>
              <a:buFont typeface="Arial"/>
              <a:buNone/>
            </a:pPr>
            <a:r>
              <a:t/>
            </a:r>
            <a:endParaRPr sz="2000">
              <a:latin typeface="Garamond"/>
              <a:ea typeface="Garamond"/>
              <a:cs typeface="Garamond"/>
              <a:sym typeface="Garamond"/>
            </a:endParaRPr>
          </a:p>
          <a:p>
            <a:pPr indent="-255587" lvl="0" marL="365125" marR="0" rtl="0" algn="l">
              <a:lnSpc>
                <a:spcPct val="80000"/>
              </a:lnSpc>
              <a:spcBef>
                <a:spcPts val="16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Centralized repository for research papers enhances accessibility and visibility of SRM Institute of Science and Technology (SRMIST) publications.</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Facilitates collaboration and knowledge sharing among researchers, students, and academic professionals within the institution.</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Streamlines the process of discovering, accessing, and citing relevant research papers, thereby fostering academic excellence and innovation.</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Enhances the reputation and recognition of SRMIST as a hub for cutting-edge research and scholarly contributions.</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rPr lang="en-US" sz="1800">
                <a:latin typeface="Times New Roman"/>
                <a:ea typeface="Times New Roman"/>
                <a:cs typeface="Times New Roman"/>
                <a:sym typeface="Times New Roman"/>
              </a:rPr>
              <a:t>●	Encourages interdisciplinary collaboration and cross-departmental engagement by providing a platform for interdisciplinary research exploration.</a:t>
            </a:r>
            <a:endParaRPr sz="1800">
              <a:latin typeface="Times New Roman"/>
              <a:ea typeface="Times New Roman"/>
              <a:cs typeface="Times New Roman"/>
              <a:sym typeface="Times New Roman"/>
            </a:endParaRPr>
          </a:p>
          <a:p>
            <a:pPr indent="-292100" lvl="0" marL="342900" marR="0" rtl="0" algn="l">
              <a:lnSpc>
                <a:spcPct val="100000"/>
              </a:lnSpc>
              <a:spcBef>
                <a:spcPts val="160"/>
              </a:spcBef>
              <a:spcAft>
                <a:spcPts val="0"/>
              </a:spcAft>
              <a:buClr>
                <a:schemeClr val="dk1"/>
              </a:buClr>
              <a:buSzPts val="800"/>
              <a:buFont typeface="Arial"/>
              <a:buNone/>
            </a:pPr>
            <a:r>
              <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615875" y="1688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b="1" i="0" lang="en-US" sz="3000" u="none">
                <a:solidFill>
                  <a:schemeClr val="dk1"/>
                </a:solidFill>
                <a:latin typeface="Garamond"/>
                <a:ea typeface="Garamond"/>
                <a:cs typeface="Garamond"/>
                <a:sym typeface="Garamond"/>
              </a:rPr>
              <a:t>STAKEHOLDERS</a:t>
            </a:r>
            <a:endParaRPr b="1" sz="3000"/>
          </a:p>
        </p:txBody>
      </p:sp>
      <p:graphicFrame>
        <p:nvGraphicFramePr>
          <p:cNvPr id="130" name="Google Shape;130;p10"/>
          <p:cNvGraphicFramePr/>
          <p:nvPr/>
        </p:nvGraphicFramePr>
        <p:xfrm>
          <a:off x="958300" y="1417625"/>
          <a:ext cx="3000000" cy="3000000"/>
        </p:xfrm>
        <a:graphic>
          <a:graphicData uri="http://schemas.openxmlformats.org/drawingml/2006/table">
            <a:tbl>
              <a:tblPr>
                <a:noFill/>
                <a:tableStyleId>{350F44BD-AC8E-4787-A816-2398B58BAC06}</a:tableStyleId>
              </a:tblPr>
              <a:tblGrid>
                <a:gridCol w="1589650"/>
                <a:gridCol w="1757625"/>
                <a:gridCol w="1344100"/>
                <a:gridCol w="1525000"/>
                <a:gridCol w="1512125"/>
              </a:tblGrid>
              <a:tr h="7556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Stakeholder Name</a:t>
                      </a:r>
                      <a:endParaRPr b="1"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Activity/ Area /Phase</a:t>
                      </a:r>
                      <a:endParaRPr b="1"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Interest</a:t>
                      </a:r>
                      <a:endParaRPr b="1"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Influence</a:t>
                      </a:r>
                      <a:endParaRPr b="1"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Priority (High/ Medium/ Low)</a:t>
                      </a:r>
                      <a:endParaRPr b="1"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56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Researchers</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Access to latest research papers</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Low</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Medium</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9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Students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Access to educational resources  </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33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Faculty Members</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Research dissemination and collaboration</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33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External Researchers</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Access to SRMIST research papers</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High</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Low </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Low</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b81fdbbbf0_0_12"/>
          <p:cNvSpPr txBox="1"/>
          <p:nvPr>
            <p:ph type="title"/>
          </p:nvPr>
        </p:nvSpPr>
        <p:spPr>
          <a:xfrm>
            <a:off x="457200" y="2210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Garamond"/>
              <a:buNone/>
            </a:pPr>
            <a:r>
              <a:rPr lang="en-US" sz="3000">
                <a:latin typeface="Georgia"/>
                <a:ea typeface="Georgia"/>
                <a:cs typeface="Georgia"/>
                <a:sym typeface="Georgia"/>
              </a:rPr>
              <a:t>WATERFALL METHODOLOGY</a:t>
            </a:r>
            <a:endParaRPr sz="3000">
              <a:latin typeface="Georgia"/>
              <a:ea typeface="Georgia"/>
              <a:cs typeface="Georgia"/>
              <a:sym typeface="Georgia"/>
            </a:endParaRPr>
          </a:p>
        </p:txBody>
      </p:sp>
      <p:sp>
        <p:nvSpPr>
          <p:cNvPr id="136" name="Google Shape;136;g2b81fdbbbf0_0_12"/>
          <p:cNvSpPr txBox="1"/>
          <p:nvPr/>
        </p:nvSpPr>
        <p:spPr>
          <a:xfrm>
            <a:off x="722825" y="1604400"/>
            <a:ext cx="7774800" cy="4248300"/>
          </a:xfrm>
          <a:prstGeom prst="rect">
            <a:avLst/>
          </a:prstGeom>
          <a:noFill/>
          <a:ln>
            <a:noFill/>
          </a:ln>
        </p:spPr>
        <p:txBody>
          <a:bodyPr anchorCtr="0" anchor="t" bIns="91425" lIns="91425" spcFirstLastPara="1" rIns="91425" wrap="square" tIns="91425">
            <a:spAutoFit/>
          </a:bodyPr>
          <a:lstStyle/>
          <a:p>
            <a:pPr indent="-304800" lvl="0" marL="914400" marR="0" rtl="0" algn="just">
              <a:lnSpc>
                <a:spcPct val="150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Well-defined Requirements: If the requirements for the SRM Research Hub are clear from the outset, with little expectation of change, the Waterfall model allows for a systematic progression through the stages of development.</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50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Sequential Phases: The Waterfall model sequential nature – with distinct phases for requirements gathering, design, implementation, verification, and maintenance – ensures that each phase can be completed and reviewed for quality before moving on to the next.</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50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Documentation and Rigor: This model emphasizes rigorous documentation and adherence to initial plans, which can be beneficial for aligning with institutional policies and maintaining clarity of purpose throughout the project lifecycle.</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50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Stakeholder Communications: It can be easier to communicate progress to stakeholders with a Waterfall approach because the project is divided into distinct stages with concrete deliverables at the end of each phase.</a:t>
            </a:r>
            <a:endParaRPr b="0" i="0" sz="1200" u="none" cap="none" strike="noStrike">
              <a:solidFill>
                <a:schemeClr val="dk1"/>
              </a:solidFill>
              <a:latin typeface="Times New Roman"/>
              <a:ea typeface="Times New Roman"/>
              <a:cs typeface="Times New Roman"/>
              <a:sym typeface="Times New Roman"/>
            </a:endParaRPr>
          </a:p>
          <a:p>
            <a:pPr indent="-304800" lvl="0" marL="914400" marR="0" rtl="0" algn="just">
              <a:lnSpc>
                <a:spcPct val="150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Resource Planning: The Waterfall model allows for more predictable resource allocation and scheduling since each phase is planned in detail at the start of the project.</a:t>
            </a:r>
            <a:endParaRPr b="0" i="0" u="none" cap="none" strike="noStrike">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100617</dc:creator>
</cp:coreProperties>
</file>