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1" r:id="rId4"/>
    <p:sldId id="272" r:id="rId5"/>
    <p:sldId id="282" r:id="rId6"/>
    <p:sldId id="261" r:id="rId7"/>
    <p:sldId id="262" r:id="rId8"/>
    <p:sldId id="273" r:id="rId9"/>
    <p:sldId id="274" r:id="rId10"/>
    <p:sldId id="275" r:id="rId11"/>
    <p:sldId id="266" r:id="rId12"/>
    <p:sldId id="267" r:id="rId13"/>
    <p:sldId id="263" r:id="rId14"/>
    <p:sldId id="264" r:id="rId15"/>
    <p:sldId id="265" r:id="rId16"/>
    <p:sldId id="268" r:id="rId17"/>
    <p:sldId id="269" r:id="rId18"/>
    <p:sldId id="277" r:id="rId19"/>
    <p:sldId id="270" r:id="rId20"/>
    <p:sldId id="276" r:id="rId21"/>
    <p:sldId id="258" r:id="rId22"/>
    <p:sldId id="278" r:id="rId23"/>
    <p:sldId id="279" r:id="rId24"/>
    <p:sldId id="281"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411B4F-74AE-4EC7-A275-572797DF50CB}"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381282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11B4F-74AE-4EC7-A275-572797DF50CB}"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409308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11B4F-74AE-4EC7-A275-572797DF50CB}"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322049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11B4F-74AE-4EC7-A275-572797DF50CB}"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132636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411B4F-74AE-4EC7-A275-572797DF50CB}"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258231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411B4F-74AE-4EC7-A275-572797DF50CB}"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83320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411B4F-74AE-4EC7-A275-572797DF50CB}" type="datetimeFigureOut">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182369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411B4F-74AE-4EC7-A275-572797DF50CB}" type="datetimeFigureOut">
              <a:rPr lang="en-US" smtClean="0"/>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13021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1B4F-74AE-4EC7-A275-572797DF50CB}" type="datetimeFigureOut">
              <a:rPr lang="en-US" smtClean="0"/>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288859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411B4F-74AE-4EC7-A275-572797DF50CB}"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237149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411B4F-74AE-4EC7-A275-572797DF50CB}"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E8063-33EE-4734-8926-88C964ADD6E9}" type="slidenum">
              <a:rPr lang="en-US" smtClean="0"/>
              <a:t>‹#›</a:t>
            </a:fld>
            <a:endParaRPr lang="en-US"/>
          </a:p>
        </p:txBody>
      </p:sp>
    </p:spTree>
    <p:extLst>
      <p:ext uri="{BB962C8B-B14F-4D97-AF65-F5344CB8AC3E}">
        <p14:creationId xmlns:p14="http://schemas.microsoft.com/office/powerpoint/2010/main" val="409414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11B4F-74AE-4EC7-A275-572797DF50CB}" type="datetimeFigureOut">
              <a:rPr lang="en-US" smtClean="0"/>
              <a:t>8/2/2024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E8063-33EE-4734-8926-88C964ADD6E9}" type="slidenum">
              <a:rPr lang="en-US" smtClean="0"/>
              <a:t>‹#›</a:t>
            </a:fld>
            <a:endParaRPr lang="en-US"/>
          </a:p>
        </p:txBody>
      </p:sp>
    </p:spTree>
    <p:extLst>
      <p:ext uri="{BB962C8B-B14F-4D97-AF65-F5344CB8AC3E}">
        <p14:creationId xmlns:p14="http://schemas.microsoft.com/office/powerpoint/2010/main" val="39902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introduction-to-javascrip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DHTML</a:t>
            </a:r>
            <a:endParaRPr lang="en-US" dirty="0"/>
          </a:p>
        </p:txBody>
      </p:sp>
      <p:sp>
        <p:nvSpPr>
          <p:cNvPr id="3" name="Content Placeholder 2"/>
          <p:cNvSpPr>
            <a:spLocks noGrp="1"/>
          </p:cNvSpPr>
          <p:nvPr>
            <p:ph idx="1"/>
          </p:nvPr>
        </p:nvSpPr>
        <p:spPr/>
        <p:txBody>
          <a:bodyPr/>
          <a:lstStyle/>
          <a:p>
            <a:r>
              <a:rPr lang="en-US" dirty="0"/>
              <a:t>DHTML, or Dynamic HTML, is a web-development technique combining HTML, CSS, and JavaScript to create dynamic, interactive web pages and complex web applications. </a:t>
            </a:r>
            <a:endParaRPr lang="en-US" dirty="0" smtClean="0"/>
          </a:p>
          <a:p>
            <a:r>
              <a:rPr lang="en-US" dirty="0" smtClean="0"/>
              <a:t>It </a:t>
            </a:r>
            <a:r>
              <a:rPr lang="en-US" dirty="0"/>
              <a:t>uses the Document Object Model (DOM) to manipulate content spontaneously and respond to user interactions in real time without reloading the entire page.</a:t>
            </a:r>
          </a:p>
        </p:txBody>
      </p:sp>
    </p:spTree>
    <p:extLst>
      <p:ext uri="{BB962C8B-B14F-4D97-AF65-F5344CB8AC3E}">
        <p14:creationId xmlns:p14="http://schemas.microsoft.com/office/powerpoint/2010/main" val="1549089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75997" cy="726696"/>
          </a:xfrm>
        </p:spPr>
        <p:txBody>
          <a:bodyPr>
            <a:normAutofit fontScale="90000"/>
          </a:bodyPr>
          <a:lstStyle/>
          <a:p>
            <a:r>
              <a:rPr lang="en-US" dirty="0" smtClean="0"/>
              <a:t>External Styles Example</a:t>
            </a:r>
            <a:endParaRPr lang="en-US" dirty="0"/>
          </a:p>
        </p:txBody>
      </p:sp>
      <p:sp>
        <p:nvSpPr>
          <p:cNvPr id="3" name="Content Placeholder 2"/>
          <p:cNvSpPr>
            <a:spLocks noGrp="1"/>
          </p:cNvSpPr>
          <p:nvPr>
            <p:ph idx="1"/>
          </p:nvPr>
        </p:nvSpPr>
        <p:spPr>
          <a:xfrm>
            <a:off x="838200" y="1825625"/>
            <a:ext cx="5658134" cy="4351338"/>
          </a:xfrm>
        </p:spPr>
        <p:txBody>
          <a:bodyPr>
            <a:normAutofit fontScale="92500" lnSpcReduction="10000"/>
          </a:bodyPr>
          <a:lstStyle/>
          <a:p>
            <a:pPr marL="0" indent="0">
              <a:buNone/>
            </a:pPr>
            <a:r>
              <a:rPr lang="en-US" dirty="0"/>
              <a:t>&lt;html&gt;</a:t>
            </a:r>
          </a:p>
          <a:p>
            <a:pPr marL="0" indent="0">
              <a:buNone/>
            </a:pPr>
            <a:r>
              <a:rPr lang="en-US" dirty="0"/>
              <a:t>&lt;head&gt;</a:t>
            </a:r>
          </a:p>
          <a:p>
            <a:pPr marL="0" indent="0">
              <a:buNone/>
            </a:pPr>
            <a:r>
              <a:rPr lang="en-US" dirty="0"/>
              <a:t>  &lt;link </a:t>
            </a:r>
            <a:r>
              <a:rPr lang="en-US" dirty="0" err="1"/>
              <a:t>rel</a:t>
            </a:r>
            <a:r>
              <a:rPr lang="en-US" dirty="0"/>
              <a:t>="stylesheet" type="text/</a:t>
            </a:r>
            <a:r>
              <a:rPr lang="en-US" dirty="0" err="1"/>
              <a:t>css</a:t>
            </a:r>
            <a:r>
              <a:rPr lang="en-US" dirty="0"/>
              <a:t>" </a:t>
            </a:r>
            <a:r>
              <a:rPr lang="en-US" dirty="0" err="1"/>
              <a:t>href</a:t>
            </a:r>
            <a:r>
              <a:rPr lang="en-US" dirty="0"/>
              <a:t>="styles.css"&gt;</a:t>
            </a:r>
          </a:p>
          <a:p>
            <a:pPr marL="0" indent="0">
              <a:buNone/>
            </a:pPr>
            <a:r>
              <a:rPr lang="en-US" dirty="0"/>
              <a:t>&lt;/head&gt;</a:t>
            </a:r>
          </a:p>
          <a:p>
            <a:pPr marL="0" indent="0">
              <a:buNone/>
            </a:pPr>
            <a:r>
              <a:rPr lang="en-US" dirty="0"/>
              <a:t>&lt;body&gt;</a:t>
            </a:r>
          </a:p>
          <a:p>
            <a:pPr marL="0" indent="0">
              <a:buNone/>
            </a:pPr>
            <a:r>
              <a:rPr lang="en-US" dirty="0"/>
              <a:t>  &lt;h1&gt;Welcome to My Website&lt;/h1&gt;</a:t>
            </a:r>
          </a:p>
          <a:p>
            <a:pPr marL="0" indent="0">
              <a:buNone/>
            </a:pPr>
            <a:r>
              <a:rPr lang="en-US" dirty="0"/>
              <a:t>  &lt;p&gt;This is a sample paragraph.&lt;/p&gt;</a:t>
            </a:r>
          </a:p>
          <a:p>
            <a:pPr marL="0" indent="0">
              <a:buNone/>
            </a:pPr>
            <a:r>
              <a:rPr lang="en-US" dirty="0"/>
              <a:t>&lt;/body&gt;</a:t>
            </a:r>
          </a:p>
          <a:p>
            <a:pPr marL="0" indent="0">
              <a:buNone/>
            </a:pPr>
            <a:r>
              <a:rPr lang="en-US" dirty="0"/>
              <a:t>&lt;/html&gt;</a:t>
            </a:r>
          </a:p>
          <a:p>
            <a:endParaRPr lang="en-US" dirty="0"/>
          </a:p>
        </p:txBody>
      </p:sp>
      <p:sp>
        <p:nvSpPr>
          <p:cNvPr id="4" name="Content Placeholder 2"/>
          <p:cNvSpPr txBox="1">
            <a:spLocks/>
          </p:cNvSpPr>
          <p:nvPr/>
        </p:nvSpPr>
        <p:spPr>
          <a:xfrm>
            <a:off x="7246961" y="1296537"/>
            <a:ext cx="5393141" cy="456880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body {</a:t>
            </a:r>
          </a:p>
          <a:p>
            <a:pPr marL="0" indent="0">
              <a:buNone/>
            </a:pPr>
            <a:r>
              <a:rPr lang="en-US" dirty="0"/>
              <a:t>  background-color: #f0f0f0;</a:t>
            </a:r>
          </a:p>
          <a:p>
            <a:pPr marL="0" indent="0">
              <a:buNone/>
            </a:pPr>
            <a:r>
              <a:rPr lang="en-US" dirty="0"/>
              <a:t>  font-family: Arial, sans-serif;</a:t>
            </a:r>
          </a:p>
          <a:p>
            <a:pPr marL="0" indent="0">
              <a:buNone/>
            </a:pPr>
            <a:r>
              <a:rPr lang="en-US" dirty="0"/>
              <a:t>}</a:t>
            </a:r>
          </a:p>
          <a:p>
            <a:pPr marL="0" indent="0">
              <a:buNone/>
            </a:pPr>
            <a:r>
              <a:rPr lang="en-US" dirty="0"/>
              <a:t> </a:t>
            </a:r>
          </a:p>
          <a:p>
            <a:pPr marL="0" indent="0">
              <a:buNone/>
            </a:pPr>
            <a:r>
              <a:rPr lang="en-US" dirty="0"/>
              <a:t>h1 {</a:t>
            </a:r>
          </a:p>
          <a:p>
            <a:pPr marL="0" indent="0">
              <a:buNone/>
            </a:pPr>
            <a:r>
              <a:rPr lang="en-US" dirty="0"/>
              <a:t>  color: #333;</a:t>
            </a:r>
          </a:p>
          <a:p>
            <a:pPr marL="0" indent="0">
              <a:buNone/>
            </a:pPr>
            <a:r>
              <a:rPr lang="en-US" dirty="0"/>
              <a:t>  text-align: center;</a:t>
            </a:r>
          </a:p>
          <a:p>
            <a:pPr marL="0" indent="0">
              <a:buNone/>
            </a:pPr>
            <a:r>
              <a:rPr lang="en-US" dirty="0"/>
              <a:t>}</a:t>
            </a:r>
          </a:p>
          <a:p>
            <a:pPr marL="0" indent="0">
              <a:buNone/>
            </a:pPr>
            <a:r>
              <a:rPr lang="en-US" dirty="0"/>
              <a:t> </a:t>
            </a:r>
          </a:p>
          <a:p>
            <a:pPr marL="0" indent="0">
              <a:buNone/>
            </a:pPr>
            <a:r>
              <a:rPr lang="en-US" dirty="0"/>
              <a:t>p {</a:t>
            </a:r>
          </a:p>
          <a:p>
            <a:pPr marL="0" indent="0">
              <a:buNone/>
            </a:pPr>
            <a:r>
              <a:rPr lang="en-US" dirty="0"/>
              <a:t>  color: #666;</a:t>
            </a:r>
          </a:p>
          <a:p>
            <a:pPr marL="0" indent="0">
              <a:buNone/>
            </a:pPr>
            <a:r>
              <a:rPr lang="en-US" dirty="0"/>
              <a:t>  font-size: 16px;</a:t>
            </a:r>
          </a:p>
          <a:p>
            <a:pPr marL="0" indent="0">
              <a:buNone/>
            </a:pPr>
            <a:r>
              <a:rPr lang="en-US" dirty="0"/>
              <a:t>  line-height: 1.5;</a:t>
            </a:r>
          </a:p>
          <a:p>
            <a:pPr marL="0" indent="0">
              <a:buNone/>
            </a:pPr>
            <a:r>
              <a:rPr lang="en-US" dirty="0"/>
              <a:t>}</a:t>
            </a:r>
          </a:p>
        </p:txBody>
      </p:sp>
      <p:sp>
        <p:nvSpPr>
          <p:cNvPr id="5" name="TextBox 4"/>
          <p:cNvSpPr txBox="1"/>
          <p:nvPr/>
        </p:nvSpPr>
        <p:spPr>
          <a:xfrm>
            <a:off x="7601803" y="791570"/>
            <a:ext cx="1433015" cy="369332"/>
          </a:xfrm>
          <a:prstGeom prst="rect">
            <a:avLst/>
          </a:prstGeom>
          <a:noFill/>
        </p:spPr>
        <p:txBody>
          <a:bodyPr wrap="square" rtlCol="0">
            <a:spAutoFit/>
          </a:bodyPr>
          <a:lstStyle/>
          <a:p>
            <a:r>
              <a:rPr lang="en-US" dirty="0" smtClean="0"/>
              <a:t>Style.css</a:t>
            </a:r>
            <a:endParaRPr lang="en-US" dirty="0"/>
          </a:p>
        </p:txBody>
      </p:sp>
    </p:spTree>
    <p:extLst>
      <p:ext uri="{BB962C8B-B14F-4D97-AF65-F5344CB8AC3E}">
        <p14:creationId xmlns:p14="http://schemas.microsoft.com/office/powerpoint/2010/main" val="2789514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75997" cy="726696"/>
          </a:xfrm>
        </p:spPr>
        <p:txBody>
          <a:bodyPr>
            <a:normAutofit fontScale="90000"/>
          </a:bodyPr>
          <a:lstStyle/>
          <a:p>
            <a:r>
              <a:rPr lang="en-US" dirty="0" smtClean="0"/>
              <a:t>External Styles Example</a:t>
            </a:r>
            <a:endParaRPr lang="en-US" dirty="0"/>
          </a:p>
        </p:txBody>
      </p:sp>
      <p:sp>
        <p:nvSpPr>
          <p:cNvPr id="3" name="Content Placeholder 2"/>
          <p:cNvSpPr>
            <a:spLocks noGrp="1"/>
          </p:cNvSpPr>
          <p:nvPr>
            <p:ph idx="1"/>
          </p:nvPr>
        </p:nvSpPr>
        <p:spPr>
          <a:xfrm>
            <a:off x="838200" y="1825625"/>
            <a:ext cx="5658134" cy="4351338"/>
          </a:xfrm>
        </p:spPr>
        <p:txBody>
          <a:bodyPr>
            <a:normAutofit fontScale="92500" lnSpcReduction="10000"/>
          </a:bodyPr>
          <a:lstStyle/>
          <a:p>
            <a:pPr marL="0" indent="0">
              <a:buNone/>
            </a:pPr>
            <a:r>
              <a:rPr lang="en-US" dirty="0"/>
              <a:t>&lt;html&gt;</a:t>
            </a:r>
          </a:p>
          <a:p>
            <a:pPr marL="0" indent="0">
              <a:buNone/>
            </a:pPr>
            <a:r>
              <a:rPr lang="en-US" dirty="0"/>
              <a:t>&lt;head&gt;</a:t>
            </a:r>
          </a:p>
          <a:p>
            <a:pPr marL="0" indent="0">
              <a:buNone/>
            </a:pPr>
            <a:r>
              <a:rPr lang="en-US" dirty="0"/>
              <a:t>  &lt;link </a:t>
            </a:r>
            <a:r>
              <a:rPr lang="en-US" dirty="0" err="1"/>
              <a:t>rel</a:t>
            </a:r>
            <a:r>
              <a:rPr lang="en-US" dirty="0"/>
              <a:t>="stylesheet" type="text/</a:t>
            </a:r>
            <a:r>
              <a:rPr lang="en-US" dirty="0" err="1"/>
              <a:t>css</a:t>
            </a:r>
            <a:r>
              <a:rPr lang="en-US" dirty="0"/>
              <a:t>" </a:t>
            </a:r>
            <a:r>
              <a:rPr lang="en-US" dirty="0" err="1"/>
              <a:t>href</a:t>
            </a:r>
            <a:r>
              <a:rPr lang="en-US" dirty="0"/>
              <a:t>="styles.css"&gt;</a:t>
            </a:r>
          </a:p>
          <a:p>
            <a:pPr marL="0" indent="0">
              <a:buNone/>
            </a:pPr>
            <a:r>
              <a:rPr lang="en-US" dirty="0"/>
              <a:t>&lt;/head&gt;</a:t>
            </a:r>
          </a:p>
          <a:p>
            <a:pPr marL="0" indent="0">
              <a:buNone/>
            </a:pPr>
            <a:r>
              <a:rPr lang="en-US" dirty="0"/>
              <a:t>&lt;body&gt;</a:t>
            </a:r>
          </a:p>
          <a:p>
            <a:pPr marL="0" indent="0">
              <a:buNone/>
            </a:pPr>
            <a:r>
              <a:rPr lang="en-US" dirty="0"/>
              <a:t>  &lt;h1&gt;Welcome to My Website&lt;/h1&gt;</a:t>
            </a:r>
          </a:p>
          <a:p>
            <a:pPr marL="0" indent="0">
              <a:buNone/>
            </a:pPr>
            <a:r>
              <a:rPr lang="en-US" dirty="0"/>
              <a:t>  &lt;p&gt;This is a sample paragraph.&lt;/p&gt;</a:t>
            </a:r>
          </a:p>
          <a:p>
            <a:pPr marL="0" indent="0">
              <a:buNone/>
            </a:pPr>
            <a:r>
              <a:rPr lang="en-US" dirty="0"/>
              <a:t>&lt;/body&gt;</a:t>
            </a:r>
          </a:p>
          <a:p>
            <a:pPr marL="0" indent="0">
              <a:buNone/>
            </a:pPr>
            <a:r>
              <a:rPr lang="en-US" dirty="0"/>
              <a:t>&lt;/html&gt;</a:t>
            </a:r>
          </a:p>
          <a:p>
            <a:endParaRPr lang="en-US" dirty="0"/>
          </a:p>
        </p:txBody>
      </p:sp>
      <p:sp>
        <p:nvSpPr>
          <p:cNvPr id="4" name="Content Placeholder 2"/>
          <p:cNvSpPr txBox="1">
            <a:spLocks/>
          </p:cNvSpPr>
          <p:nvPr/>
        </p:nvSpPr>
        <p:spPr>
          <a:xfrm>
            <a:off x="7246961" y="1296537"/>
            <a:ext cx="5393141" cy="456880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body {</a:t>
            </a:r>
          </a:p>
          <a:p>
            <a:pPr marL="0" indent="0">
              <a:buNone/>
            </a:pPr>
            <a:r>
              <a:rPr lang="en-US" dirty="0"/>
              <a:t>  background-color: #f0f0f0;</a:t>
            </a:r>
          </a:p>
          <a:p>
            <a:pPr marL="0" indent="0">
              <a:buNone/>
            </a:pPr>
            <a:r>
              <a:rPr lang="en-US" dirty="0"/>
              <a:t>  font-family: Arial, sans-serif;</a:t>
            </a:r>
          </a:p>
          <a:p>
            <a:pPr marL="0" indent="0">
              <a:buNone/>
            </a:pPr>
            <a:r>
              <a:rPr lang="en-US" dirty="0"/>
              <a:t>}</a:t>
            </a:r>
          </a:p>
          <a:p>
            <a:pPr marL="0" indent="0">
              <a:buNone/>
            </a:pPr>
            <a:r>
              <a:rPr lang="en-US" dirty="0"/>
              <a:t> </a:t>
            </a:r>
          </a:p>
          <a:p>
            <a:pPr marL="0" indent="0">
              <a:buNone/>
            </a:pPr>
            <a:r>
              <a:rPr lang="en-US" dirty="0"/>
              <a:t>h1 {</a:t>
            </a:r>
          </a:p>
          <a:p>
            <a:pPr marL="0" indent="0">
              <a:buNone/>
            </a:pPr>
            <a:r>
              <a:rPr lang="en-US" dirty="0"/>
              <a:t>  color: </a:t>
            </a:r>
            <a:r>
              <a:rPr lang="en-US" dirty="0" smtClean="0"/>
              <a:t>red;</a:t>
            </a:r>
            <a:endParaRPr lang="en-US" dirty="0"/>
          </a:p>
          <a:p>
            <a:pPr marL="0" indent="0">
              <a:buNone/>
            </a:pPr>
            <a:r>
              <a:rPr lang="en-US" dirty="0"/>
              <a:t>  text-align: center;</a:t>
            </a:r>
          </a:p>
          <a:p>
            <a:pPr marL="0" indent="0">
              <a:buNone/>
            </a:pPr>
            <a:r>
              <a:rPr lang="en-US" dirty="0"/>
              <a:t>}</a:t>
            </a:r>
          </a:p>
          <a:p>
            <a:pPr marL="0" indent="0">
              <a:buNone/>
            </a:pPr>
            <a:r>
              <a:rPr lang="en-US" dirty="0"/>
              <a:t> </a:t>
            </a:r>
          </a:p>
          <a:p>
            <a:pPr marL="0" indent="0">
              <a:buNone/>
            </a:pPr>
            <a:r>
              <a:rPr lang="en-US" dirty="0"/>
              <a:t>p {</a:t>
            </a:r>
          </a:p>
          <a:p>
            <a:pPr marL="0" indent="0">
              <a:buNone/>
            </a:pPr>
            <a:r>
              <a:rPr lang="en-US" dirty="0"/>
              <a:t>  color: </a:t>
            </a:r>
            <a:r>
              <a:rPr lang="en-US" dirty="0" smtClean="0"/>
              <a:t>blue;</a:t>
            </a:r>
            <a:endParaRPr lang="en-US" dirty="0"/>
          </a:p>
          <a:p>
            <a:pPr marL="0" indent="0">
              <a:buNone/>
            </a:pPr>
            <a:r>
              <a:rPr lang="en-US" dirty="0"/>
              <a:t>  font-size: 16px;</a:t>
            </a:r>
          </a:p>
          <a:p>
            <a:pPr marL="0" indent="0">
              <a:buNone/>
            </a:pPr>
            <a:r>
              <a:rPr lang="en-US" dirty="0"/>
              <a:t>  line-height: 1.5;</a:t>
            </a:r>
          </a:p>
          <a:p>
            <a:pPr marL="0" indent="0">
              <a:buNone/>
            </a:pPr>
            <a:r>
              <a:rPr lang="en-US" dirty="0"/>
              <a:t>}</a:t>
            </a:r>
          </a:p>
        </p:txBody>
      </p:sp>
      <p:sp>
        <p:nvSpPr>
          <p:cNvPr id="5" name="TextBox 4"/>
          <p:cNvSpPr txBox="1"/>
          <p:nvPr/>
        </p:nvSpPr>
        <p:spPr>
          <a:xfrm>
            <a:off x="7601803" y="791570"/>
            <a:ext cx="1433015" cy="369332"/>
          </a:xfrm>
          <a:prstGeom prst="rect">
            <a:avLst/>
          </a:prstGeom>
          <a:noFill/>
        </p:spPr>
        <p:txBody>
          <a:bodyPr wrap="square" rtlCol="0">
            <a:spAutoFit/>
          </a:bodyPr>
          <a:lstStyle/>
          <a:p>
            <a:r>
              <a:rPr lang="en-US" dirty="0" smtClean="0"/>
              <a:t>Style.css</a:t>
            </a:r>
            <a:endParaRPr lang="en-US" dirty="0"/>
          </a:p>
        </p:txBody>
      </p:sp>
    </p:spTree>
    <p:extLst>
      <p:ext uri="{BB962C8B-B14F-4D97-AF65-F5344CB8AC3E}">
        <p14:creationId xmlns:p14="http://schemas.microsoft.com/office/powerpoint/2010/main" val="1380129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959591" cy="726696"/>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838200" y="1825625"/>
            <a:ext cx="5658134" cy="4351338"/>
          </a:xfrm>
        </p:spPr>
        <p:txBody>
          <a:bodyPr>
            <a:normAutofit fontScale="70000" lnSpcReduction="20000"/>
          </a:bodyPr>
          <a:lstStyle/>
          <a:p>
            <a:pPr marL="0" indent="0">
              <a:buNone/>
            </a:pPr>
            <a:r>
              <a:rPr lang="en-US" dirty="0" smtClean="0"/>
              <a:t>&lt;!DOCTYPE html&gt;</a:t>
            </a:r>
          </a:p>
          <a:p>
            <a:pPr marL="0" indent="0">
              <a:buNone/>
            </a:pPr>
            <a:r>
              <a:rPr lang="en-US" dirty="0" smtClean="0"/>
              <a:t>&lt;html&gt;</a:t>
            </a:r>
          </a:p>
          <a:p>
            <a:pPr marL="0" indent="0">
              <a:buNone/>
            </a:pPr>
            <a:r>
              <a:rPr lang="en-US" dirty="0" smtClean="0"/>
              <a:t>&lt;head&gt;</a:t>
            </a:r>
          </a:p>
          <a:p>
            <a:pPr marL="0" indent="0">
              <a:buNone/>
            </a:pPr>
            <a:r>
              <a:rPr lang="en-US" dirty="0" smtClean="0"/>
              <a:t>  &lt;link </a:t>
            </a:r>
            <a:r>
              <a:rPr lang="en-US" dirty="0" err="1" smtClean="0"/>
              <a:t>rel</a:t>
            </a:r>
            <a:r>
              <a:rPr lang="en-US" dirty="0" smtClean="0"/>
              <a:t>="stylesheet" type="text/</a:t>
            </a:r>
            <a:r>
              <a:rPr lang="en-US" dirty="0" err="1" smtClean="0"/>
              <a:t>css</a:t>
            </a:r>
            <a:r>
              <a:rPr lang="en-US" dirty="0" smtClean="0"/>
              <a:t>" </a:t>
            </a:r>
            <a:r>
              <a:rPr lang="en-US" dirty="0" err="1" smtClean="0"/>
              <a:t>href</a:t>
            </a:r>
            <a:r>
              <a:rPr lang="en-US" dirty="0" smtClean="0"/>
              <a:t>="styles.css"&gt;</a:t>
            </a:r>
          </a:p>
          <a:p>
            <a:pPr marL="0" indent="0">
              <a:buNone/>
            </a:pPr>
            <a:r>
              <a:rPr lang="en-US" dirty="0" smtClean="0"/>
              <a:t>&lt;/head&gt;</a:t>
            </a:r>
          </a:p>
          <a:p>
            <a:pPr marL="0" indent="0">
              <a:buNone/>
            </a:pPr>
            <a:r>
              <a:rPr lang="en-US" dirty="0" smtClean="0"/>
              <a:t>&lt;body&gt;</a:t>
            </a:r>
          </a:p>
          <a:p>
            <a:pPr marL="0" indent="0">
              <a:buNone/>
            </a:pPr>
            <a:r>
              <a:rPr lang="en-US" dirty="0" smtClean="0"/>
              <a:t>  &lt;h1 id="</a:t>
            </a:r>
            <a:r>
              <a:rPr lang="en-US" dirty="0" err="1" smtClean="0"/>
              <a:t>mainTitle</a:t>
            </a:r>
            <a:r>
              <a:rPr lang="en-US" dirty="0" smtClean="0"/>
              <a:t>"&gt;Welcome to My Website&lt;/h1&gt;</a:t>
            </a:r>
          </a:p>
          <a:p>
            <a:pPr marL="0" indent="0">
              <a:buNone/>
            </a:pPr>
            <a:r>
              <a:rPr lang="en-US" dirty="0" smtClean="0"/>
              <a:t>  &lt;p&gt;This is a sample paragraph.&lt;/p&gt;</a:t>
            </a:r>
          </a:p>
          <a:p>
            <a:pPr marL="0" indent="0">
              <a:buNone/>
            </a:pPr>
            <a:r>
              <a:rPr lang="en-US" dirty="0" smtClean="0"/>
              <a:t>  &lt;p id="</a:t>
            </a:r>
            <a:r>
              <a:rPr lang="en-US" dirty="0" err="1" smtClean="0"/>
              <a:t>specialParagraph</a:t>
            </a:r>
            <a:r>
              <a:rPr lang="en-US" dirty="0" smtClean="0"/>
              <a:t>"&gt;This paragraph has a special style.&lt;/p&gt;</a:t>
            </a:r>
          </a:p>
          <a:p>
            <a:pPr marL="0" indent="0">
              <a:buNone/>
            </a:pPr>
            <a:r>
              <a:rPr lang="en-US" dirty="0" smtClean="0"/>
              <a:t>&lt;/body&gt;</a:t>
            </a:r>
          </a:p>
          <a:p>
            <a:pPr marL="0" indent="0">
              <a:buNone/>
            </a:pPr>
            <a:r>
              <a:rPr lang="en-US" dirty="0" smtClean="0"/>
              <a:t>&lt;/html&gt;</a:t>
            </a:r>
          </a:p>
          <a:p>
            <a:endParaRPr lang="en-US" dirty="0"/>
          </a:p>
        </p:txBody>
      </p:sp>
      <p:sp>
        <p:nvSpPr>
          <p:cNvPr id="4" name="Content Placeholder 2"/>
          <p:cNvSpPr txBox="1">
            <a:spLocks/>
          </p:cNvSpPr>
          <p:nvPr/>
        </p:nvSpPr>
        <p:spPr>
          <a:xfrm>
            <a:off x="7246961" y="1296537"/>
            <a:ext cx="5393141" cy="4568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a:t>
            </a:r>
            <a:r>
              <a:rPr lang="en-US" dirty="0" err="1" smtClean="0"/>
              <a:t>mainTitle</a:t>
            </a:r>
            <a:r>
              <a:rPr lang="en-US" dirty="0" smtClean="0"/>
              <a:t> {</a:t>
            </a:r>
          </a:p>
          <a:p>
            <a:pPr marL="0" indent="0">
              <a:buNone/>
            </a:pPr>
            <a:r>
              <a:rPr lang="en-US" dirty="0" smtClean="0"/>
              <a:t>  color: blue;</a:t>
            </a:r>
          </a:p>
          <a:p>
            <a:pPr marL="0" indent="0">
              <a:buNone/>
            </a:pPr>
            <a:r>
              <a:rPr lang="en-US" dirty="0" smtClean="0"/>
              <a:t>  text-align: center;</a:t>
            </a:r>
          </a:p>
          <a:p>
            <a:pPr marL="0" indent="0">
              <a:buNone/>
            </a:pPr>
            <a:r>
              <a:rPr lang="en-US" dirty="0" smtClean="0"/>
              <a:t>}</a:t>
            </a:r>
          </a:p>
          <a:p>
            <a:pPr marL="0" indent="0">
              <a:buNone/>
            </a:pPr>
            <a:endParaRPr lang="en-US" dirty="0" smtClean="0"/>
          </a:p>
          <a:p>
            <a:pPr marL="0" indent="0">
              <a:buNone/>
            </a:pPr>
            <a:r>
              <a:rPr lang="en-US" dirty="0" smtClean="0"/>
              <a:t>#</a:t>
            </a:r>
            <a:r>
              <a:rPr lang="en-US" dirty="0" err="1" smtClean="0"/>
              <a:t>specialParagraph</a:t>
            </a:r>
            <a:r>
              <a:rPr lang="en-US" dirty="0" smtClean="0"/>
              <a:t> {</a:t>
            </a:r>
          </a:p>
          <a:p>
            <a:pPr marL="0" indent="0">
              <a:buNone/>
            </a:pPr>
            <a:r>
              <a:rPr lang="en-US" dirty="0" smtClean="0"/>
              <a:t>  color: green;</a:t>
            </a:r>
          </a:p>
          <a:p>
            <a:pPr marL="0" indent="0">
              <a:buNone/>
            </a:pPr>
            <a:r>
              <a:rPr lang="en-US" dirty="0" smtClean="0"/>
              <a:t>  font-weight: bold;</a:t>
            </a:r>
          </a:p>
          <a:p>
            <a:pPr marL="0" indent="0">
              <a:buNone/>
            </a:pPr>
            <a:r>
              <a:rPr lang="en-US" dirty="0" smtClean="0"/>
              <a:t>}</a:t>
            </a:r>
            <a:endParaRPr lang="en-US" dirty="0"/>
          </a:p>
        </p:txBody>
      </p:sp>
      <p:sp>
        <p:nvSpPr>
          <p:cNvPr id="5" name="TextBox 4"/>
          <p:cNvSpPr txBox="1"/>
          <p:nvPr/>
        </p:nvSpPr>
        <p:spPr>
          <a:xfrm>
            <a:off x="7601803" y="791570"/>
            <a:ext cx="1433015" cy="369332"/>
          </a:xfrm>
          <a:prstGeom prst="rect">
            <a:avLst/>
          </a:prstGeom>
          <a:noFill/>
        </p:spPr>
        <p:txBody>
          <a:bodyPr wrap="square" rtlCol="0">
            <a:spAutoFit/>
          </a:bodyPr>
          <a:lstStyle/>
          <a:p>
            <a:r>
              <a:rPr lang="en-US" dirty="0" smtClean="0"/>
              <a:t>Style.css</a:t>
            </a:r>
            <a:endParaRPr lang="en-US" dirty="0"/>
          </a:p>
        </p:txBody>
      </p:sp>
    </p:spTree>
    <p:extLst>
      <p:ext uri="{BB962C8B-B14F-4D97-AF65-F5344CB8AC3E}">
        <p14:creationId xmlns:p14="http://schemas.microsoft.com/office/powerpoint/2010/main" val="761002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normAutofit/>
          </a:bodyPr>
          <a:lstStyle/>
          <a:p>
            <a:r>
              <a:rPr lang="en-US" dirty="0" smtClean="0"/>
              <a:t>The Document Object Model (DOM) is the skeleton that gives it structure. It's a tree-like representation where every element, attribute, and text content is a node.</a:t>
            </a:r>
          </a:p>
          <a:p>
            <a:r>
              <a:rPr lang="en-US" dirty="0" smtClean="0"/>
              <a:t>Key Components of a DOM Tree:</a:t>
            </a:r>
          </a:p>
          <a:p>
            <a:pPr lvl="1"/>
            <a:r>
              <a:rPr lang="en-US" dirty="0" smtClean="0"/>
              <a:t>Root Node: The topmost node, representing the entire document (usually the &lt;html&gt; element).</a:t>
            </a:r>
          </a:p>
          <a:p>
            <a:pPr lvl="1"/>
            <a:r>
              <a:rPr lang="en-US" dirty="0" smtClean="0"/>
              <a:t>Child Nodes: Elements nested within a parent node.</a:t>
            </a:r>
          </a:p>
          <a:p>
            <a:pPr lvl="1"/>
            <a:r>
              <a:rPr lang="en-US" dirty="0" smtClean="0"/>
              <a:t>Parent Node: The element that contains a child node.</a:t>
            </a:r>
          </a:p>
          <a:p>
            <a:pPr lvl="1"/>
            <a:r>
              <a:rPr lang="en-US" dirty="0" smtClean="0"/>
              <a:t>Sibling Nodes: Elements sharing the same parent.</a:t>
            </a:r>
          </a:p>
          <a:p>
            <a:pPr lvl="1"/>
            <a:r>
              <a:rPr lang="en-US" dirty="0" smtClean="0"/>
              <a:t>Leaf Nodes: Nodes without children (usually text nodes).</a:t>
            </a:r>
            <a:endParaRPr lang="en-US" dirty="0"/>
          </a:p>
        </p:txBody>
      </p:sp>
    </p:spTree>
    <p:extLst>
      <p:ext uri="{BB962C8B-B14F-4D97-AF65-F5344CB8AC3E}">
        <p14:creationId xmlns:p14="http://schemas.microsoft.com/office/powerpoint/2010/main" val="245297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HTML is used to </a:t>
            </a:r>
            <a:r>
              <a:rPr lang="en-US" b="1" dirty="0"/>
              <a:t>structure </a:t>
            </a:r>
            <a:r>
              <a:rPr lang="en-US" dirty="0"/>
              <a:t>the web pages and </a:t>
            </a:r>
            <a:r>
              <a:rPr lang="en-US" b="1" u="sng" dirty="0" err="1">
                <a:hlinkClick r:id="rId2"/>
              </a:rPr>
              <a:t>Javascript</a:t>
            </a:r>
            <a:r>
              <a:rPr lang="en-US" b="1" u="sng" dirty="0">
                <a:hlinkClick r:id="rId2"/>
              </a:rPr>
              <a:t> </a:t>
            </a:r>
            <a:r>
              <a:rPr lang="en-US" dirty="0"/>
              <a:t>is used to add </a:t>
            </a:r>
            <a:r>
              <a:rPr lang="en-US" b="1" dirty="0"/>
              <a:t>behavior </a:t>
            </a:r>
            <a:r>
              <a:rPr lang="en-US" dirty="0"/>
              <a:t>to our web pages. </a:t>
            </a:r>
            <a:endParaRPr lang="en-US" dirty="0" smtClean="0"/>
          </a:p>
          <a:p>
            <a:r>
              <a:rPr lang="en-US" dirty="0" smtClean="0"/>
              <a:t>When </a:t>
            </a:r>
            <a:r>
              <a:rPr lang="en-US" dirty="0"/>
              <a:t>an HTML file is loaded into the browser, the JavaScript can not understand the HTML document directly. So it interprets and interacts with the Document Object Model (DOM), which is created by the browser based on the HTML document.</a:t>
            </a:r>
          </a:p>
        </p:txBody>
      </p:sp>
    </p:spTree>
    <p:extLst>
      <p:ext uri="{BB962C8B-B14F-4D97-AF65-F5344CB8AC3E}">
        <p14:creationId xmlns:p14="http://schemas.microsoft.com/office/powerpoint/2010/main" val="54666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Dom Tree of An Example Web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27" y="750627"/>
            <a:ext cx="7784712" cy="49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893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lstStyle/>
          <a:p>
            <a:r>
              <a:rPr lang="en-US" dirty="0" smtClean="0"/>
              <a:t>JavaScript is a versatile programming language primarily used to create and control dynamic website content. It enables interactive web pages and is an essential part of web development, alongside HTML and CSS.</a:t>
            </a:r>
            <a:endParaRPr lang="en-US" dirty="0"/>
          </a:p>
        </p:txBody>
      </p:sp>
    </p:spTree>
    <p:extLst>
      <p:ext uri="{BB962C8B-B14F-4D97-AF65-F5344CB8AC3E}">
        <p14:creationId xmlns:p14="http://schemas.microsoft.com/office/powerpoint/2010/main" val="3539646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Features of JavaScript: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Interactivity:</a:t>
            </a:r>
            <a:endParaRPr lang="en-US" dirty="0" smtClean="0"/>
          </a:p>
          <a:p>
            <a:pPr lvl="1"/>
            <a:r>
              <a:rPr lang="en-US" dirty="0" smtClean="0"/>
              <a:t>JavaScript makes web pages interactive, allowing them to respond to user actions such as clicks, form submissions, and mouse movements.</a:t>
            </a:r>
          </a:p>
          <a:p>
            <a:r>
              <a:rPr lang="en-US" b="1" dirty="0" smtClean="0"/>
              <a:t>Client-Side Execution:</a:t>
            </a:r>
            <a:endParaRPr lang="en-US" dirty="0" smtClean="0"/>
          </a:p>
          <a:p>
            <a:pPr lvl="1"/>
            <a:r>
              <a:rPr lang="en-US" dirty="0" smtClean="0"/>
              <a:t>JavaScript is executed on the client side, meaning it runs in the user's web browser, reducing the need for server-side processing and making web pages more responsive.</a:t>
            </a:r>
          </a:p>
          <a:p>
            <a:r>
              <a:rPr lang="en-US" b="1" dirty="0" smtClean="0"/>
              <a:t>Dynamic Content:</a:t>
            </a:r>
            <a:endParaRPr lang="en-US" dirty="0" smtClean="0"/>
          </a:p>
          <a:p>
            <a:pPr lvl="1"/>
            <a:r>
              <a:rPr lang="en-US" dirty="0" smtClean="0"/>
              <a:t>JavaScript can modify HTML and CSS to update the content, structure, and style of web pages in real-time without needing to reload the page.</a:t>
            </a:r>
          </a:p>
          <a:p>
            <a:r>
              <a:rPr lang="en-US" b="1" dirty="0" smtClean="0"/>
              <a:t>Event Handling:</a:t>
            </a:r>
            <a:endParaRPr lang="en-US" dirty="0" smtClean="0"/>
          </a:p>
          <a:p>
            <a:pPr lvl="1"/>
            <a:r>
              <a:rPr lang="en-US" dirty="0" smtClean="0"/>
              <a:t>JavaScript can capture and respond to events such as user inputs, mouse actions, and keyboard events, providing a rich user experience.</a:t>
            </a:r>
          </a:p>
          <a:p>
            <a:endParaRPr lang="en-US" dirty="0"/>
          </a:p>
        </p:txBody>
      </p:sp>
    </p:spTree>
    <p:extLst>
      <p:ext uri="{BB962C8B-B14F-4D97-AF65-F5344CB8AC3E}">
        <p14:creationId xmlns:p14="http://schemas.microsoft.com/office/powerpoint/2010/main" val="1136235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err="1" smtClean="0"/>
              <a:t>javascript</a:t>
            </a:r>
            <a:endParaRPr lang="en-US" dirty="0"/>
          </a:p>
        </p:txBody>
      </p:sp>
      <p:sp>
        <p:nvSpPr>
          <p:cNvPr id="3" name="Content Placeholder 2"/>
          <p:cNvSpPr>
            <a:spLocks noGrp="1"/>
          </p:cNvSpPr>
          <p:nvPr>
            <p:ph idx="1"/>
          </p:nvPr>
        </p:nvSpPr>
        <p:spPr/>
        <p:txBody>
          <a:bodyPr>
            <a:noAutofit/>
          </a:bodyPr>
          <a:lstStyle/>
          <a:p>
            <a:pPr marL="0" indent="0">
              <a:buNone/>
            </a:pPr>
            <a:r>
              <a:rPr lang="en-US" sz="1200" dirty="0"/>
              <a:t>&lt;html&gt;</a:t>
            </a:r>
          </a:p>
          <a:p>
            <a:pPr marL="0" indent="0">
              <a:buNone/>
            </a:pPr>
            <a:r>
              <a:rPr lang="en-US" sz="1200" dirty="0"/>
              <a:t>&lt;head&gt;</a:t>
            </a:r>
          </a:p>
          <a:p>
            <a:pPr marL="0" indent="0">
              <a:buNone/>
            </a:pPr>
            <a:r>
              <a:rPr lang="en-US" sz="1200" dirty="0"/>
              <a:t>    &lt;title&gt;Simple JavaScript Program&lt;/title&gt;</a:t>
            </a:r>
          </a:p>
          <a:p>
            <a:pPr marL="0" indent="0">
              <a:buNone/>
            </a:pPr>
            <a:r>
              <a:rPr lang="en-US" sz="1200" dirty="0"/>
              <a:t>&lt;/head&gt;</a:t>
            </a:r>
          </a:p>
          <a:p>
            <a:pPr marL="0" indent="0">
              <a:buNone/>
            </a:pPr>
            <a:r>
              <a:rPr lang="en-US" sz="1200" dirty="0"/>
              <a:t>&lt;body&gt;</a:t>
            </a:r>
          </a:p>
          <a:p>
            <a:pPr marL="0" indent="0">
              <a:buNone/>
            </a:pPr>
            <a:r>
              <a:rPr lang="en-US" sz="1200" dirty="0"/>
              <a:t>    &lt;script&gt;</a:t>
            </a:r>
          </a:p>
          <a:p>
            <a:pPr marL="0" indent="0">
              <a:buNone/>
            </a:pPr>
            <a:r>
              <a:rPr lang="en-US" sz="1200" dirty="0"/>
              <a:t> </a:t>
            </a:r>
            <a:r>
              <a:rPr lang="en-US" sz="1200" dirty="0" smtClean="0"/>
              <a:t>       </a:t>
            </a:r>
            <a:r>
              <a:rPr lang="en-US" sz="1200" dirty="0" err="1" smtClean="0"/>
              <a:t>var</a:t>
            </a:r>
            <a:r>
              <a:rPr lang="en-US" sz="1200" dirty="0" smtClean="0"/>
              <a:t> </a:t>
            </a:r>
            <a:r>
              <a:rPr lang="en-US" sz="1200" dirty="0"/>
              <a:t>num1 = 10;</a:t>
            </a:r>
          </a:p>
          <a:p>
            <a:pPr marL="0" indent="0">
              <a:buNone/>
            </a:pPr>
            <a:r>
              <a:rPr lang="en-US" sz="1200" dirty="0"/>
              <a:t>        </a:t>
            </a:r>
            <a:r>
              <a:rPr lang="en-US" sz="1200" dirty="0" err="1"/>
              <a:t>var</a:t>
            </a:r>
            <a:r>
              <a:rPr lang="en-US" sz="1200" dirty="0"/>
              <a:t> num2 = 20;</a:t>
            </a:r>
          </a:p>
          <a:p>
            <a:pPr marL="0" indent="0">
              <a:buNone/>
            </a:pPr>
            <a:r>
              <a:rPr lang="en-US" sz="1200" dirty="0"/>
              <a:t> </a:t>
            </a:r>
            <a:r>
              <a:rPr lang="en-US" sz="1200" dirty="0" smtClean="0"/>
              <a:t>      </a:t>
            </a:r>
            <a:r>
              <a:rPr lang="en-US" sz="1200" dirty="0" err="1" smtClean="0"/>
              <a:t>var</a:t>
            </a:r>
            <a:r>
              <a:rPr lang="en-US" sz="1200" dirty="0" smtClean="0"/>
              <a:t> </a:t>
            </a:r>
            <a:r>
              <a:rPr lang="en-US" sz="1200" dirty="0"/>
              <a:t>sum = num1 + num2;</a:t>
            </a:r>
          </a:p>
          <a:p>
            <a:pPr marL="0" indent="0">
              <a:buNone/>
            </a:pPr>
            <a:r>
              <a:rPr lang="en-US" sz="1200" dirty="0"/>
              <a:t> </a:t>
            </a:r>
            <a:r>
              <a:rPr lang="en-US" sz="1200" dirty="0" smtClean="0"/>
              <a:t>       alert(sum);</a:t>
            </a:r>
            <a:endParaRPr lang="en-US" sz="1200" dirty="0"/>
          </a:p>
          <a:p>
            <a:pPr marL="0" indent="0">
              <a:buNone/>
            </a:pPr>
            <a:r>
              <a:rPr lang="en-US" sz="1200" dirty="0"/>
              <a:t>    &lt;/script&gt;</a:t>
            </a:r>
          </a:p>
          <a:p>
            <a:pPr marL="0" indent="0">
              <a:buNone/>
            </a:pPr>
            <a:r>
              <a:rPr lang="en-US" sz="1200" dirty="0"/>
              <a:t>&lt;/body&gt;</a:t>
            </a:r>
          </a:p>
          <a:p>
            <a:pPr marL="0" indent="0">
              <a:buNone/>
            </a:pPr>
            <a:r>
              <a:rPr lang="en-US" sz="1200" dirty="0"/>
              <a:t>&lt;/html&gt;</a:t>
            </a:r>
          </a:p>
          <a:p>
            <a:pPr marL="0" indent="0">
              <a:buNone/>
            </a:pPr>
            <a:endParaRPr lang="en-US" sz="1200" dirty="0"/>
          </a:p>
        </p:txBody>
      </p:sp>
    </p:spTree>
    <p:extLst>
      <p:ext uri="{BB962C8B-B14F-4D97-AF65-F5344CB8AC3E}">
        <p14:creationId xmlns:p14="http://schemas.microsoft.com/office/powerpoint/2010/main" val="4044167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2"/>
            <a:ext cx="10515600" cy="399150"/>
          </a:xfrm>
        </p:spPr>
        <p:txBody>
          <a:bodyPr>
            <a:normAutofit fontScale="90000"/>
          </a:bodyPr>
          <a:lstStyle/>
          <a:p>
            <a:endParaRPr lang="en-US" dirty="0"/>
          </a:p>
        </p:txBody>
      </p:sp>
      <p:sp>
        <p:nvSpPr>
          <p:cNvPr id="3" name="Content Placeholder 2"/>
          <p:cNvSpPr>
            <a:spLocks noGrp="1"/>
          </p:cNvSpPr>
          <p:nvPr>
            <p:ph idx="1"/>
          </p:nvPr>
        </p:nvSpPr>
        <p:spPr>
          <a:xfrm>
            <a:off x="715370" y="545912"/>
            <a:ext cx="10515600" cy="6312088"/>
          </a:xfrm>
        </p:spPr>
        <p:txBody>
          <a:bodyPr>
            <a:noAutofit/>
          </a:bodyPr>
          <a:lstStyle/>
          <a:p>
            <a:pPr marL="0" indent="0">
              <a:buNone/>
            </a:pPr>
            <a:r>
              <a:rPr lang="en-US" sz="1600" dirty="0" smtClean="0"/>
              <a:t>&lt;html&gt;</a:t>
            </a:r>
          </a:p>
          <a:p>
            <a:pPr marL="0" indent="0">
              <a:buNone/>
            </a:pPr>
            <a:r>
              <a:rPr lang="en-US" sz="1600" dirty="0" smtClean="0"/>
              <a:t>&lt;head&gt;</a:t>
            </a:r>
          </a:p>
          <a:p>
            <a:pPr marL="0" indent="0">
              <a:buNone/>
            </a:pPr>
            <a:r>
              <a:rPr lang="en-US" sz="1600" dirty="0" smtClean="0"/>
              <a:t>  &lt;script&gt;</a:t>
            </a:r>
          </a:p>
          <a:p>
            <a:pPr marL="0" indent="0">
              <a:buNone/>
            </a:pPr>
            <a:r>
              <a:rPr lang="en-US" sz="1600" dirty="0" smtClean="0"/>
              <a:t>    function </a:t>
            </a:r>
            <a:r>
              <a:rPr lang="en-US" sz="1600" dirty="0" err="1" smtClean="0"/>
              <a:t>greetUser</a:t>
            </a:r>
            <a:r>
              <a:rPr lang="en-US" sz="1600" dirty="0" smtClean="0"/>
              <a:t>() {</a:t>
            </a:r>
          </a:p>
          <a:p>
            <a:pPr marL="0" indent="0">
              <a:buNone/>
            </a:pPr>
            <a:r>
              <a:rPr lang="en-US" sz="1600" dirty="0" smtClean="0"/>
              <a:t>      // Prompt the user for their name and age</a:t>
            </a:r>
          </a:p>
          <a:p>
            <a:pPr marL="0" indent="0">
              <a:buNone/>
            </a:pPr>
            <a:r>
              <a:rPr lang="en-US" sz="1600" dirty="0" smtClean="0"/>
              <a:t>      </a:t>
            </a:r>
            <a:r>
              <a:rPr lang="en-US" sz="1600" dirty="0" err="1" smtClean="0"/>
              <a:t>var</a:t>
            </a:r>
            <a:r>
              <a:rPr lang="en-US" sz="1600" dirty="0" smtClean="0"/>
              <a:t> name = prompt("Please enter your name:");</a:t>
            </a:r>
          </a:p>
          <a:p>
            <a:pPr marL="0" indent="0">
              <a:buNone/>
            </a:pPr>
            <a:r>
              <a:rPr lang="en-US" sz="1600" dirty="0" smtClean="0"/>
              <a:t>      </a:t>
            </a:r>
            <a:r>
              <a:rPr lang="en-US" sz="1600" dirty="0" err="1" smtClean="0"/>
              <a:t>var</a:t>
            </a:r>
            <a:r>
              <a:rPr lang="en-US" sz="1600" dirty="0" smtClean="0"/>
              <a:t> age = prompt("Please enter your age:");</a:t>
            </a:r>
          </a:p>
          <a:p>
            <a:pPr marL="0" indent="0">
              <a:buNone/>
            </a:pPr>
            <a:endParaRPr lang="en-US" sz="1600" dirty="0" smtClean="0"/>
          </a:p>
          <a:p>
            <a:pPr marL="0" indent="0">
              <a:buNone/>
            </a:pPr>
            <a:r>
              <a:rPr lang="en-US" sz="1600" dirty="0" smtClean="0"/>
              <a:t>      // Display a greeting message</a:t>
            </a:r>
          </a:p>
          <a:p>
            <a:pPr marL="0" indent="0">
              <a:buNone/>
            </a:pPr>
            <a:r>
              <a:rPr lang="en-US" sz="1600" dirty="0" smtClean="0"/>
              <a:t>      alert("Hello, " + name + "! You are " + age + " years old.");</a:t>
            </a:r>
          </a:p>
          <a:p>
            <a:pPr marL="0" indent="0">
              <a:buNone/>
            </a:pPr>
            <a:r>
              <a:rPr lang="en-US" sz="1600" dirty="0" smtClean="0"/>
              <a:t>    }</a:t>
            </a:r>
          </a:p>
          <a:p>
            <a:pPr marL="0" indent="0">
              <a:buNone/>
            </a:pPr>
            <a:r>
              <a:rPr lang="en-US" sz="1600" dirty="0" smtClean="0"/>
              <a:t>  &lt;/script&gt;</a:t>
            </a:r>
          </a:p>
          <a:p>
            <a:pPr marL="0" indent="0">
              <a:buNone/>
            </a:pPr>
            <a:r>
              <a:rPr lang="en-US" sz="1600" dirty="0" smtClean="0"/>
              <a:t>&lt;/head&gt;</a:t>
            </a:r>
          </a:p>
          <a:p>
            <a:pPr marL="0" indent="0">
              <a:buNone/>
            </a:pPr>
            <a:r>
              <a:rPr lang="en-US" sz="1600" dirty="0" smtClean="0"/>
              <a:t>&lt;body&gt;</a:t>
            </a:r>
          </a:p>
          <a:p>
            <a:pPr marL="0" indent="0">
              <a:buNone/>
            </a:pPr>
            <a:r>
              <a:rPr lang="en-US" sz="1600" dirty="0" smtClean="0"/>
              <a:t>  &lt;h1&gt;Welcome to the JavaScript Program&lt;/h1&gt;</a:t>
            </a:r>
          </a:p>
          <a:p>
            <a:pPr marL="0" indent="0">
              <a:buNone/>
            </a:pPr>
            <a:r>
              <a:rPr lang="en-US" sz="1600" dirty="0" smtClean="0"/>
              <a:t>  &lt;button </a:t>
            </a:r>
            <a:r>
              <a:rPr lang="en-US" sz="1600" dirty="0" err="1" smtClean="0"/>
              <a:t>onclick</a:t>
            </a:r>
            <a:r>
              <a:rPr lang="en-US" sz="1600" dirty="0" smtClean="0"/>
              <a:t>="</a:t>
            </a:r>
            <a:r>
              <a:rPr lang="en-US" sz="1600" dirty="0" err="1" smtClean="0"/>
              <a:t>greetUser</a:t>
            </a:r>
            <a:r>
              <a:rPr lang="en-US" sz="1600" dirty="0" smtClean="0"/>
              <a:t>()"&gt;Click Me!&lt;/button&gt; </a:t>
            </a:r>
          </a:p>
          <a:p>
            <a:pPr marL="0" indent="0">
              <a:buNone/>
            </a:pPr>
            <a:r>
              <a:rPr lang="en-US" sz="1600" dirty="0" smtClean="0"/>
              <a:t>&lt;/body&gt;</a:t>
            </a:r>
          </a:p>
          <a:p>
            <a:pPr marL="0" indent="0">
              <a:buNone/>
            </a:pPr>
            <a:r>
              <a:rPr lang="en-US" sz="1600" dirty="0" smtClean="0"/>
              <a:t>&lt;/html&gt;</a:t>
            </a:r>
            <a:endParaRPr lang="en-US" sz="1600" dirty="0"/>
          </a:p>
        </p:txBody>
      </p:sp>
    </p:spTree>
    <p:extLst>
      <p:ext uri="{BB962C8B-B14F-4D97-AF65-F5344CB8AC3E}">
        <p14:creationId xmlns:p14="http://schemas.microsoft.com/office/powerpoint/2010/main" val="3322860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DHTML</a:t>
            </a:r>
            <a:endParaRPr lang="en-US" dirty="0"/>
          </a:p>
        </p:txBody>
      </p:sp>
      <p:sp>
        <p:nvSpPr>
          <p:cNvPr id="3" name="Content Placeholder 2"/>
          <p:cNvSpPr>
            <a:spLocks noGrp="1"/>
          </p:cNvSpPr>
          <p:nvPr>
            <p:ph idx="1"/>
          </p:nvPr>
        </p:nvSpPr>
        <p:spPr/>
        <p:txBody>
          <a:bodyPr/>
          <a:lstStyle/>
          <a:p>
            <a:r>
              <a:rPr lang="en-US" dirty="0" smtClean="0"/>
              <a:t>HTML (Hypertext Markup Language): The standard markup language for creating web pages and web applications.</a:t>
            </a:r>
          </a:p>
          <a:p>
            <a:r>
              <a:rPr lang="en-US" dirty="0" smtClean="0"/>
              <a:t>CSS (Cascading Style Sheets): A style sheet language used for describing the presentation of a document written in HTML or XML.</a:t>
            </a:r>
          </a:p>
          <a:p>
            <a:r>
              <a:rPr lang="en-US" dirty="0" smtClean="0"/>
              <a:t>JavaScript: A programming language that allows you to implement complex features on web pages, such as interactive forms, animations, and real-time updates.</a:t>
            </a:r>
            <a:endParaRPr lang="en-US" dirty="0"/>
          </a:p>
        </p:txBody>
      </p:sp>
    </p:spTree>
    <p:extLst>
      <p:ext uri="{BB962C8B-B14F-4D97-AF65-F5344CB8AC3E}">
        <p14:creationId xmlns:p14="http://schemas.microsoft.com/office/powerpoint/2010/main" val="2929286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a:xfrm>
            <a:off x="838200" y="1825625"/>
            <a:ext cx="5658134" cy="4351338"/>
          </a:xfrm>
        </p:spPr>
        <p:txBody>
          <a:bodyPr>
            <a:normAutofit fontScale="625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  #</a:t>
            </a:r>
            <a:r>
              <a:rPr lang="en-US" dirty="0" err="1"/>
              <a:t>myParagraph</a:t>
            </a:r>
            <a:r>
              <a:rPr lang="en-US" dirty="0"/>
              <a:t> {</a:t>
            </a:r>
          </a:p>
          <a:p>
            <a:pPr marL="0" indent="0">
              <a:buNone/>
            </a:pPr>
            <a:r>
              <a:rPr lang="en-US" dirty="0"/>
              <a:t>    color: black;</a:t>
            </a:r>
          </a:p>
          <a:p>
            <a:pPr marL="0" indent="0">
              <a:buNone/>
            </a:pPr>
            <a:r>
              <a:rPr lang="en-US" dirty="0"/>
              <a:t>  }</a:t>
            </a:r>
          </a:p>
          <a:p>
            <a:pPr marL="0" indent="0">
              <a:buNone/>
            </a:pPr>
            <a:r>
              <a:rPr lang="en-US" dirty="0"/>
              <a:t>&lt;/style&gt;</a:t>
            </a:r>
          </a:p>
          <a:p>
            <a:pPr marL="0" indent="0">
              <a:buNone/>
            </a:pPr>
            <a:r>
              <a:rPr lang="en-US" dirty="0"/>
              <a:t>&lt;script&gt;</a:t>
            </a:r>
          </a:p>
          <a:p>
            <a:pPr marL="0" indent="0">
              <a:buNone/>
            </a:pPr>
            <a:r>
              <a:rPr lang="en-US" dirty="0"/>
              <a:t>  function </a:t>
            </a:r>
            <a:r>
              <a:rPr lang="en-US" dirty="0" err="1"/>
              <a:t>changeColor</a:t>
            </a:r>
            <a:r>
              <a:rPr lang="en-US" dirty="0"/>
              <a:t>() {</a:t>
            </a:r>
          </a:p>
          <a:p>
            <a:pPr marL="0" indent="0">
              <a:buNone/>
            </a:pPr>
            <a:r>
              <a:rPr lang="en-US" dirty="0"/>
              <a:t>    </a:t>
            </a:r>
            <a:r>
              <a:rPr lang="en-US" dirty="0" err="1"/>
              <a:t>document.getElementById</a:t>
            </a:r>
            <a:r>
              <a:rPr lang="en-US" dirty="0"/>
              <a:t>("</a:t>
            </a:r>
            <a:r>
              <a:rPr lang="en-US" dirty="0" err="1"/>
              <a:t>myParagraph</a:t>
            </a:r>
            <a:r>
              <a:rPr lang="en-US" dirty="0"/>
              <a:t>").</a:t>
            </a:r>
            <a:r>
              <a:rPr lang="en-US" dirty="0" err="1"/>
              <a:t>style.color</a:t>
            </a:r>
            <a:r>
              <a:rPr lang="en-US" dirty="0"/>
              <a:t> = "blue";</a:t>
            </a:r>
          </a:p>
          <a:p>
            <a:pPr marL="0" indent="0">
              <a:buNone/>
            </a:pPr>
            <a:r>
              <a:rPr lang="en-US" dirty="0"/>
              <a:t>  }</a:t>
            </a:r>
          </a:p>
          <a:p>
            <a:pPr marL="0" indent="0">
              <a:buNone/>
            </a:pPr>
            <a:r>
              <a:rPr lang="en-US" dirty="0"/>
              <a:t>&lt;/script&gt;</a:t>
            </a:r>
          </a:p>
          <a:p>
            <a:pPr marL="0" indent="0">
              <a:buNone/>
            </a:pPr>
            <a:r>
              <a:rPr lang="en-US" dirty="0"/>
              <a:t>&lt;/head&gt;</a:t>
            </a:r>
          </a:p>
          <a:p>
            <a:endParaRPr lang="en-US" dirty="0"/>
          </a:p>
        </p:txBody>
      </p:sp>
      <p:sp>
        <p:nvSpPr>
          <p:cNvPr id="4" name="Content Placeholder 2"/>
          <p:cNvSpPr txBox="1">
            <a:spLocks/>
          </p:cNvSpPr>
          <p:nvPr/>
        </p:nvSpPr>
        <p:spPr>
          <a:xfrm>
            <a:off x="7310023" y="2044439"/>
            <a:ext cx="5393141" cy="3913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&lt;body&gt;</a:t>
            </a:r>
            <a:br>
              <a:rPr lang="en-US" sz="1800" dirty="0" smtClean="0"/>
            </a:br>
            <a:r>
              <a:rPr lang="en-US" sz="1800" dirty="0" smtClean="0"/>
              <a:t> </a:t>
            </a:r>
            <a:br>
              <a:rPr lang="en-US" sz="1800" dirty="0" smtClean="0"/>
            </a:br>
            <a:r>
              <a:rPr lang="en-US" sz="1800" dirty="0" smtClean="0"/>
              <a:t>&lt;p id="</a:t>
            </a:r>
            <a:r>
              <a:rPr lang="en-US" sz="1800" dirty="0" err="1" smtClean="0"/>
              <a:t>myParagraph</a:t>
            </a:r>
            <a:r>
              <a:rPr lang="en-US" sz="1800" dirty="0" smtClean="0"/>
              <a:t>"&gt;This is a paragraph.&lt;/p&gt;</a:t>
            </a:r>
            <a:br>
              <a:rPr lang="en-US" sz="1800" dirty="0" smtClean="0"/>
            </a:br>
            <a:r>
              <a:rPr lang="en-US" sz="1800" dirty="0" smtClean="0"/>
              <a:t>&lt;button </a:t>
            </a:r>
            <a:r>
              <a:rPr lang="en-US" sz="1800" dirty="0" err="1" smtClean="0"/>
              <a:t>onclick</a:t>
            </a:r>
            <a:r>
              <a:rPr lang="en-US" sz="1800" dirty="0" smtClean="0"/>
              <a:t>="</a:t>
            </a:r>
            <a:r>
              <a:rPr lang="en-US" sz="1800" dirty="0" err="1" smtClean="0"/>
              <a:t>changeColor</a:t>
            </a:r>
            <a:r>
              <a:rPr lang="en-US" sz="1800" dirty="0" smtClean="0"/>
              <a:t>()"&gt;Change Color&lt;/button&gt;</a:t>
            </a:r>
            <a:br>
              <a:rPr lang="en-US" sz="1800" dirty="0" smtClean="0"/>
            </a:br>
            <a:r>
              <a:rPr lang="en-US" sz="1800" dirty="0" smtClean="0"/>
              <a:t> </a:t>
            </a:r>
            <a:br>
              <a:rPr lang="en-US" sz="1800" dirty="0" smtClean="0"/>
            </a:br>
            <a:r>
              <a:rPr lang="en-US" sz="1800" dirty="0" smtClean="0"/>
              <a:t>&lt;/body&gt;</a:t>
            </a:r>
            <a:br>
              <a:rPr lang="en-US" sz="1800" dirty="0" smtClean="0"/>
            </a:br>
            <a:r>
              <a:rPr lang="en-US" sz="1800" dirty="0" smtClean="0"/>
              <a:t>&lt;/html&gt;</a:t>
            </a:r>
            <a:br>
              <a:rPr lang="en-US" sz="1800" dirty="0" smtClean="0"/>
            </a:br>
            <a:endParaRPr lang="en-US" sz="1800" dirty="0"/>
          </a:p>
        </p:txBody>
      </p:sp>
    </p:spTree>
    <p:extLst>
      <p:ext uri="{BB962C8B-B14F-4D97-AF65-F5344CB8AC3E}">
        <p14:creationId xmlns:p14="http://schemas.microsoft.com/office/powerpoint/2010/main" val="1116765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510" y="194315"/>
            <a:ext cx="9144000" cy="979392"/>
          </a:xfrm>
        </p:spPr>
        <p:txBody>
          <a:bodyPr/>
          <a:lstStyle/>
          <a:p>
            <a:r>
              <a:rPr lang="en-US" dirty="0" smtClean="0"/>
              <a:t>Form Validation Program</a:t>
            </a:r>
            <a:endParaRPr lang="en-US" dirty="0"/>
          </a:p>
        </p:txBody>
      </p:sp>
      <p:sp>
        <p:nvSpPr>
          <p:cNvPr id="3" name="Subtitle 2"/>
          <p:cNvSpPr>
            <a:spLocks noGrp="1"/>
          </p:cNvSpPr>
          <p:nvPr>
            <p:ph type="subTitle" idx="1"/>
          </p:nvPr>
        </p:nvSpPr>
        <p:spPr>
          <a:xfrm>
            <a:off x="914401" y="1392070"/>
            <a:ext cx="4572000" cy="4885899"/>
          </a:xfrm>
        </p:spPr>
        <p:txBody>
          <a:bodyPr>
            <a:normAutofit fontScale="25000" lnSpcReduction="20000"/>
          </a:bodyPr>
          <a:lstStyle/>
          <a:p>
            <a:pPr algn="l"/>
            <a:endParaRPr lang="en-US" dirty="0"/>
          </a:p>
          <a:p>
            <a:pPr algn="l"/>
            <a:r>
              <a:rPr lang="en-US" dirty="0"/>
              <a:t>&lt;html&gt;</a:t>
            </a:r>
          </a:p>
          <a:p>
            <a:pPr algn="l"/>
            <a:r>
              <a:rPr lang="en-US" dirty="0"/>
              <a:t>&lt;head&gt;</a:t>
            </a:r>
          </a:p>
          <a:p>
            <a:pPr algn="l"/>
            <a:r>
              <a:rPr lang="en-US" dirty="0"/>
              <a:t>    &lt;script&gt;</a:t>
            </a:r>
          </a:p>
          <a:p>
            <a:pPr algn="l"/>
            <a:r>
              <a:rPr lang="en-US" dirty="0"/>
              <a:t>        function </a:t>
            </a:r>
            <a:r>
              <a:rPr lang="en-US" dirty="0" err="1"/>
              <a:t>validateForm</a:t>
            </a:r>
            <a:r>
              <a:rPr lang="en-US" dirty="0"/>
              <a:t>() {</a:t>
            </a:r>
          </a:p>
          <a:p>
            <a:pPr algn="l"/>
            <a:r>
              <a:rPr lang="en-US" dirty="0"/>
              <a:t>            </a:t>
            </a:r>
            <a:r>
              <a:rPr lang="en-US" dirty="0" err="1"/>
              <a:t>var</a:t>
            </a:r>
            <a:r>
              <a:rPr lang="en-US" dirty="0"/>
              <a:t> </a:t>
            </a:r>
            <a:r>
              <a:rPr lang="en-US" dirty="0" err="1"/>
              <a:t>regNumber</a:t>
            </a:r>
            <a:r>
              <a:rPr lang="en-US" dirty="0"/>
              <a:t> = document.f1.regNumber.value;</a:t>
            </a:r>
          </a:p>
          <a:p>
            <a:pPr algn="l"/>
            <a:r>
              <a:rPr lang="en-US" dirty="0"/>
              <a:t>            </a:t>
            </a:r>
            <a:r>
              <a:rPr lang="en-US" dirty="0" err="1"/>
              <a:t>var</a:t>
            </a:r>
            <a:r>
              <a:rPr lang="en-US" dirty="0"/>
              <a:t> name = document.f1.name.value;</a:t>
            </a:r>
          </a:p>
          <a:p>
            <a:pPr algn="l"/>
            <a:r>
              <a:rPr lang="en-US" dirty="0"/>
              <a:t>            </a:t>
            </a:r>
            <a:r>
              <a:rPr lang="en-US" dirty="0" err="1"/>
              <a:t>var</a:t>
            </a:r>
            <a:r>
              <a:rPr lang="en-US" dirty="0"/>
              <a:t> department = document.f1.department.value;</a:t>
            </a:r>
          </a:p>
          <a:p>
            <a:pPr algn="l"/>
            <a:r>
              <a:rPr lang="en-US" dirty="0"/>
              <a:t>            </a:t>
            </a:r>
            <a:r>
              <a:rPr lang="en-US" dirty="0" err="1"/>
              <a:t>var</a:t>
            </a:r>
            <a:r>
              <a:rPr lang="en-US" dirty="0"/>
              <a:t> gender = document.f1.gender.value;</a:t>
            </a:r>
          </a:p>
          <a:p>
            <a:pPr algn="l"/>
            <a:r>
              <a:rPr lang="en-US" dirty="0"/>
              <a:t>            </a:t>
            </a:r>
            <a:r>
              <a:rPr lang="en-US" dirty="0" err="1"/>
              <a:t>var</a:t>
            </a:r>
            <a:r>
              <a:rPr lang="en-US" dirty="0"/>
              <a:t> hobbies = document.f1.hobbies;</a:t>
            </a:r>
          </a:p>
          <a:p>
            <a:pPr algn="l"/>
            <a:r>
              <a:rPr lang="en-US" dirty="0"/>
              <a:t>            </a:t>
            </a:r>
            <a:r>
              <a:rPr lang="en-US" dirty="0" err="1"/>
              <a:t>var</a:t>
            </a:r>
            <a:r>
              <a:rPr lang="en-US" dirty="0"/>
              <a:t> address = document.f1.address.value;</a:t>
            </a:r>
          </a:p>
          <a:p>
            <a:pPr algn="l"/>
            <a:r>
              <a:rPr lang="en-US" dirty="0"/>
              <a:t>		</a:t>
            </a:r>
            <a:r>
              <a:rPr lang="en-US" dirty="0" err="1"/>
              <a:t>var</a:t>
            </a:r>
            <a:r>
              <a:rPr lang="en-US" dirty="0"/>
              <a:t> </a:t>
            </a:r>
            <a:r>
              <a:rPr lang="en-US" dirty="0" err="1"/>
              <a:t>hobbyChecked</a:t>
            </a:r>
            <a:r>
              <a:rPr lang="en-US" dirty="0"/>
              <a:t> = false;</a:t>
            </a:r>
          </a:p>
          <a:p>
            <a:pPr algn="l"/>
            <a:r>
              <a:rPr lang="en-US" dirty="0"/>
              <a:t>		</a:t>
            </a:r>
          </a:p>
          <a:p>
            <a:pPr algn="l"/>
            <a:r>
              <a:rPr lang="en-US" dirty="0"/>
              <a:t>         </a:t>
            </a:r>
          </a:p>
          <a:p>
            <a:pPr algn="l"/>
            <a:r>
              <a:rPr lang="en-US" dirty="0"/>
              <a:t>            if (</a:t>
            </a:r>
            <a:r>
              <a:rPr lang="en-US" dirty="0" err="1"/>
              <a:t>regNumber</a:t>
            </a:r>
            <a:r>
              <a:rPr lang="en-US" dirty="0"/>
              <a:t> == "") {</a:t>
            </a:r>
          </a:p>
          <a:p>
            <a:pPr algn="l"/>
            <a:r>
              <a:rPr lang="en-US" dirty="0"/>
              <a:t>                alert("Registration Number must be filled out");</a:t>
            </a:r>
          </a:p>
          <a:p>
            <a:pPr algn="l"/>
            <a:r>
              <a:rPr lang="en-US" dirty="0"/>
              <a:t>                return false;</a:t>
            </a:r>
          </a:p>
          <a:p>
            <a:pPr algn="l"/>
            <a:r>
              <a:rPr lang="en-US" dirty="0"/>
              <a:t>            }</a:t>
            </a:r>
          </a:p>
          <a:p>
            <a:pPr algn="l"/>
            <a:endParaRPr lang="en-US" dirty="0"/>
          </a:p>
          <a:p>
            <a:pPr algn="l"/>
            <a:r>
              <a:rPr lang="en-US" dirty="0"/>
              <a:t>            if (name == "") {</a:t>
            </a:r>
          </a:p>
          <a:p>
            <a:pPr algn="l"/>
            <a:r>
              <a:rPr lang="en-US" dirty="0"/>
              <a:t>                alert("Name must be filled out");</a:t>
            </a:r>
          </a:p>
          <a:p>
            <a:pPr algn="l"/>
            <a:r>
              <a:rPr lang="en-US" dirty="0"/>
              <a:t>                return false;</a:t>
            </a:r>
          </a:p>
          <a:p>
            <a:pPr algn="l"/>
            <a:r>
              <a:rPr lang="en-US" dirty="0"/>
              <a:t>            }</a:t>
            </a:r>
          </a:p>
          <a:p>
            <a:pPr algn="l"/>
            <a:endParaRPr lang="en-US" dirty="0"/>
          </a:p>
          <a:p>
            <a:pPr algn="l"/>
            <a:r>
              <a:rPr lang="en-US" dirty="0"/>
              <a:t>            if (department == "Select") {</a:t>
            </a:r>
          </a:p>
          <a:p>
            <a:pPr algn="l"/>
            <a:r>
              <a:rPr lang="en-US" dirty="0"/>
              <a:t>                alert("Please select a department");</a:t>
            </a:r>
          </a:p>
          <a:p>
            <a:pPr algn="l"/>
            <a:r>
              <a:rPr lang="en-US" dirty="0"/>
              <a:t>                return false;</a:t>
            </a:r>
          </a:p>
          <a:p>
            <a:pPr algn="l"/>
            <a:r>
              <a:rPr lang="en-US" dirty="0"/>
              <a:t>            }</a:t>
            </a:r>
          </a:p>
          <a:p>
            <a:pPr algn="l"/>
            <a:endParaRPr lang="en-US" dirty="0"/>
          </a:p>
          <a:p>
            <a:pPr algn="l"/>
            <a:r>
              <a:rPr lang="en-US" dirty="0"/>
              <a:t>            </a:t>
            </a:r>
          </a:p>
        </p:txBody>
      </p:sp>
      <p:sp>
        <p:nvSpPr>
          <p:cNvPr id="4" name="Subtitle 2"/>
          <p:cNvSpPr txBox="1">
            <a:spLocks/>
          </p:cNvSpPr>
          <p:nvPr/>
        </p:nvSpPr>
        <p:spPr>
          <a:xfrm>
            <a:off x="6116472" y="1173707"/>
            <a:ext cx="4572000" cy="4885899"/>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smtClean="0"/>
          </a:p>
          <a:p>
            <a:pPr algn="l"/>
            <a:r>
              <a:rPr lang="en-US" dirty="0" smtClean="0"/>
              <a:t>            if (!gender) {</a:t>
            </a:r>
          </a:p>
          <a:p>
            <a:pPr algn="l"/>
            <a:r>
              <a:rPr lang="en-US" dirty="0" smtClean="0"/>
              <a:t>                alert("Please select a gender");</a:t>
            </a:r>
          </a:p>
          <a:p>
            <a:pPr algn="l"/>
            <a:r>
              <a:rPr lang="en-US" dirty="0" smtClean="0"/>
              <a:t>                return false;</a:t>
            </a:r>
          </a:p>
          <a:p>
            <a:pPr algn="l"/>
            <a:r>
              <a:rPr lang="en-US" dirty="0" smtClean="0"/>
              <a:t>            }</a:t>
            </a:r>
          </a:p>
          <a:p>
            <a:pPr algn="l"/>
            <a:endParaRPr lang="en-US" dirty="0" smtClean="0"/>
          </a:p>
          <a:p>
            <a:pPr algn="l"/>
            <a:r>
              <a:rPr lang="en-US" dirty="0" smtClean="0"/>
              <a:t>           // Check if at least one hobby is selected  </a:t>
            </a:r>
          </a:p>
          <a:p>
            <a:pPr algn="l"/>
            <a:r>
              <a:rPr lang="en-US" dirty="0" smtClean="0"/>
              <a:t>        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hobbies.length</a:t>
            </a:r>
            <a:r>
              <a:rPr lang="en-US" dirty="0" smtClean="0"/>
              <a:t>; </a:t>
            </a:r>
            <a:r>
              <a:rPr lang="en-US" dirty="0" err="1" smtClean="0"/>
              <a:t>i</a:t>
            </a:r>
            <a:r>
              <a:rPr lang="en-US" dirty="0" smtClean="0"/>
              <a:t>++) {          </a:t>
            </a:r>
          </a:p>
          <a:p>
            <a:pPr algn="l"/>
            <a:r>
              <a:rPr lang="en-US" dirty="0" smtClean="0"/>
              <a:t>      		if (hobbies[</a:t>
            </a:r>
            <a:r>
              <a:rPr lang="en-US" dirty="0" err="1" smtClean="0"/>
              <a:t>i</a:t>
            </a:r>
            <a:r>
              <a:rPr lang="en-US" dirty="0" smtClean="0"/>
              <a:t>].checked) {                   </a:t>
            </a:r>
          </a:p>
          <a:p>
            <a:pPr algn="l"/>
            <a:r>
              <a:rPr lang="en-US" dirty="0" smtClean="0"/>
              <a:t> 			</a:t>
            </a:r>
            <a:r>
              <a:rPr lang="en-US" dirty="0" err="1" smtClean="0"/>
              <a:t>hobbyChecked</a:t>
            </a:r>
            <a:r>
              <a:rPr lang="en-US" dirty="0" smtClean="0"/>
              <a:t> = true;                  </a:t>
            </a:r>
          </a:p>
          <a:p>
            <a:pPr algn="l"/>
            <a:r>
              <a:rPr lang="en-US" dirty="0" smtClean="0"/>
              <a:t>  			break;                }            </a:t>
            </a:r>
          </a:p>
          <a:p>
            <a:pPr algn="l"/>
            <a:r>
              <a:rPr lang="en-US" dirty="0" smtClean="0"/>
              <a:t>						   }</a:t>
            </a:r>
          </a:p>
          <a:p>
            <a:pPr algn="l"/>
            <a:r>
              <a:rPr lang="en-US" dirty="0" smtClean="0"/>
              <a:t>            if (!</a:t>
            </a:r>
            <a:r>
              <a:rPr lang="en-US" dirty="0" err="1" smtClean="0"/>
              <a:t>hobbyChecked</a:t>
            </a:r>
            <a:r>
              <a:rPr lang="en-US" dirty="0" smtClean="0"/>
              <a:t>) {   </a:t>
            </a:r>
          </a:p>
          <a:p>
            <a:pPr algn="l"/>
            <a:r>
              <a:rPr lang="en-US" dirty="0" smtClean="0"/>
              <a:t>             alert("Please select at least one hobby");  </a:t>
            </a:r>
          </a:p>
          <a:p>
            <a:pPr algn="l"/>
            <a:r>
              <a:rPr lang="en-US" dirty="0" smtClean="0"/>
              <a:t>              return false;            </a:t>
            </a:r>
          </a:p>
          <a:p>
            <a:pPr algn="l"/>
            <a:r>
              <a:rPr lang="en-US" dirty="0" smtClean="0"/>
              <a:t>                              }</a:t>
            </a:r>
          </a:p>
          <a:p>
            <a:pPr algn="l"/>
            <a:endParaRPr lang="en-US" dirty="0" smtClean="0"/>
          </a:p>
          <a:p>
            <a:pPr algn="l"/>
            <a:r>
              <a:rPr lang="en-US" dirty="0" smtClean="0"/>
              <a:t>            if (address == "") {</a:t>
            </a:r>
          </a:p>
          <a:p>
            <a:pPr algn="l"/>
            <a:r>
              <a:rPr lang="en-US" dirty="0" smtClean="0"/>
              <a:t>                alert("Address must be filled out");</a:t>
            </a:r>
          </a:p>
          <a:p>
            <a:pPr algn="l"/>
            <a:r>
              <a:rPr lang="en-US" dirty="0" smtClean="0"/>
              <a:t>                return false;</a:t>
            </a:r>
          </a:p>
          <a:p>
            <a:pPr algn="l"/>
            <a:r>
              <a:rPr lang="en-US" dirty="0" smtClean="0"/>
              <a:t>            }</a:t>
            </a:r>
          </a:p>
          <a:p>
            <a:pPr algn="l"/>
            <a:endParaRPr lang="en-US" dirty="0" smtClean="0"/>
          </a:p>
          <a:p>
            <a:pPr algn="l"/>
            <a:r>
              <a:rPr lang="en-US" dirty="0" smtClean="0"/>
              <a:t>            alert("Form submitted successfully!");</a:t>
            </a:r>
          </a:p>
          <a:p>
            <a:pPr algn="l"/>
            <a:r>
              <a:rPr lang="en-US" dirty="0" smtClean="0"/>
              <a:t>            return true;</a:t>
            </a:r>
          </a:p>
          <a:p>
            <a:pPr algn="l"/>
            <a:r>
              <a:rPr lang="en-US" dirty="0" smtClean="0"/>
              <a:t>        }</a:t>
            </a:r>
          </a:p>
          <a:p>
            <a:pPr algn="l"/>
            <a:r>
              <a:rPr lang="en-US" dirty="0" smtClean="0"/>
              <a:t>    &lt;/script&gt;</a:t>
            </a:r>
          </a:p>
          <a:p>
            <a:pPr algn="l"/>
            <a:r>
              <a:rPr lang="en-US" dirty="0" smtClean="0"/>
              <a:t>&lt;/head&gt;</a:t>
            </a:r>
          </a:p>
          <a:p>
            <a:pPr algn="l"/>
            <a:r>
              <a:rPr lang="en-US" dirty="0" smtClean="0"/>
              <a:t>&lt;body&gt;</a:t>
            </a:r>
          </a:p>
          <a:p>
            <a:pPr algn="l"/>
            <a:r>
              <a:rPr lang="en-US" dirty="0" smtClean="0"/>
              <a:t>    &lt;h2&gt;Form Validation Example&lt;/h2&gt;</a:t>
            </a:r>
          </a:p>
          <a:p>
            <a:pPr algn="l"/>
            <a:r>
              <a:rPr lang="en-US" dirty="0" smtClean="0"/>
              <a:t>    &lt;form name="f1" </a:t>
            </a:r>
            <a:r>
              <a:rPr lang="en-US" dirty="0" err="1" smtClean="0"/>
              <a:t>onsubmit</a:t>
            </a:r>
            <a:r>
              <a:rPr lang="en-US" dirty="0" smtClean="0"/>
              <a:t>="return </a:t>
            </a:r>
            <a:r>
              <a:rPr lang="en-US" dirty="0" err="1" smtClean="0"/>
              <a:t>validateForm</a:t>
            </a:r>
            <a:r>
              <a:rPr lang="en-US" dirty="0" smtClean="0"/>
              <a:t>()"&gt;</a:t>
            </a:r>
          </a:p>
          <a:p>
            <a:pPr algn="l"/>
            <a:r>
              <a:rPr lang="en-US" dirty="0" smtClean="0"/>
              <a:t>        &lt;label&gt;</a:t>
            </a:r>
            <a:r>
              <a:rPr lang="en-US" dirty="0" err="1" smtClean="0"/>
              <a:t>Reg</a:t>
            </a:r>
            <a:r>
              <a:rPr lang="en-US" dirty="0" smtClean="0"/>
              <a:t> NO:&lt;/label&gt;</a:t>
            </a:r>
          </a:p>
          <a:p>
            <a:pPr algn="l"/>
            <a:r>
              <a:rPr lang="en-US" dirty="0" smtClean="0"/>
              <a:t>        &lt;input type="text" name="</a:t>
            </a:r>
            <a:r>
              <a:rPr lang="en-US" dirty="0" err="1" smtClean="0"/>
              <a:t>regNumber</a:t>
            </a:r>
            <a:r>
              <a:rPr lang="en-US" dirty="0" smtClean="0"/>
              <a:t>"&gt;&lt;</a:t>
            </a:r>
            <a:r>
              <a:rPr lang="en-US" dirty="0" err="1" smtClean="0"/>
              <a:t>br</a:t>
            </a:r>
            <a:r>
              <a:rPr lang="en-US" dirty="0" smtClean="0"/>
              <a:t>&gt;&lt;</a:t>
            </a:r>
            <a:r>
              <a:rPr lang="en-US" dirty="0" err="1" smtClean="0"/>
              <a:t>br</a:t>
            </a:r>
            <a:r>
              <a:rPr lang="en-US" dirty="0" smtClean="0"/>
              <a:t>&gt;</a:t>
            </a:r>
          </a:p>
          <a:p>
            <a:pPr algn="l"/>
            <a:endParaRPr lang="en-US" dirty="0" smtClean="0"/>
          </a:p>
          <a:p>
            <a:pPr algn="l"/>
            <a:r>
              <a:rPr lang="en-US" dirty="0" smtClean="0"/>
              <a:t>        &lt;label&gt;Name:&lt;/label&gt;</a:t>
            </a:r>
          </a:p>
          <a:p>
            <a:pPr algn="l"/>
            <a:r>
              <a:rPr lang="en-US" dirty="0" smtClean="0"/>
              <a:t>        &lt;input type="text" name="name"&gt;&lt;</a:t>
            </a:r>
            <a:r>
              <a:rPr lang="en-US" dirty="0" err="1" smtClean="0"/>
              <a:t>br</a:t>
            </a:r>
            <a:r>
              <a:rPr lang="en-US" dirty="0" smtClean="0"/>
              <a:t>&gt;&lt;</a:t>
            </a:r>
            <a:r>
              <a:rPr lang="en-US" dirty="0" err="1" smtClean="0"/>
              <a:t>br</a:t>
            </a:r>
            <a:r>
              <a:rPr lang="en-US" dirty="0" smtClean="0"/>
              <a:t>&gt;</a:t>
            </a:r>
          </a:p>
          <a:p>
            <a:pPr algn="l"/>
            <a:endParaRPr lang="en-US" dirty="0" smtClean="0"/>
          </a:p>
          <a:p>
            <a:pPr algn="l"/>
            <a:r>
              <a:rPr lang="en-US" dirty="0" smtClean="0"/>
              <a:t>        &lt;label&gt;Department:&lt;/label&gt;</a:t>
            </a:r>
          </a:p>
          <a:p>
            <a:pPr algn="l"/>
            <a:r>
              <a:rPr lang="en-US" dirty="0" smtClean="0"/>
              <a:t>        &lt;select name="department"&gt;</a:t>
            </a:r>
          </a:p>
          <a:p>
            <a:pPr algn="l"/>
            <a:r>
              <a:rPr lang="en-US" dirty="0" smtClean="0"/>
              <a:t>            &lt;option value="Select"&gt;Select&lt;/option&gt;</a:t>
            </a:r>
          </a:p>
          <a:p>
            <a:pPr algn="l"/>
            <a:r>
              <a:rPr lang="en-US" dirty="0" smtClean="0"/>
              <a:t>            &lt;option value="Computer Science"&gt;Computer Science&lt;/option&gt;</a:t>
            </a:r>
          </a:p>
          <a:p>
            <a:pPr algn="l"/>
            <a:r>
              <a:rPr lang="en-US" dirty="0" smtClean="0"/>
              <a:t>            &lt;option value="Electrical Engineering"&gt;Electrical Engineering&lt;/option&gt;</a:t>
            </a:r>
          </a:p>
          <a:p>
            <a:pPr algn="l"/>
            <a:r>
              <a:rPr lang="en-US" dirty="0" smtClean="0"/>
              <a:t>            &lt;option value="Mechanical Engineering"&gt;Mechanical Engineering&lt;/option&gt;</a:t>
            </a:r>
          </a:p>
          <a:p>
            <a:pPr algn="l"/>
            <a:r>
              <a:rPr lang="en-US" dirty="0" smtClean="0"/>
              <a:t>        &lt;/select&gt;&lt;</a:t>
            </a:r>
            <a:r>
              <a:rPr lang="en-US" dirty="0" err="1" smtClean="0"/>
              <a:t>br</a:t>
            </a:r>
            <a:r>
              <a:rPr lang="en-US" dirty="0" smtClean="0"/>
              <a:t>&gt;&lt;</a:t>
            </a:r>
            <a:r>
              <a:rPr lang="en-US" dirty="0" err="1" smtClean="0"/>
              <a:t>br</a:t>
            </a:r>
            <a:r>
              <a:rPr lang="en-US" dirty="0" smtClean="0"/>
              <a:t>&gt;</a:t>
            </a:r>
          </a:p>
          <a:p>
            <a:pPr algn="l"/>
            <a:endParaRPr lang="en-US" dirty="0" smtClean="0"/>
          </a:p>
          <a:p>
            <a:pPr algn="l"/>
            <a:r>
              <a:rPr lang="en-US" dirty="0" smtClean="0"/>
              <a:t>        &lt;label&gt;Gender:&lt;/label&gt;</a:t>
            </a:r>
          </a:p>
          <a:p>
            <a:pPr algn="l"/>
            <a:r>
              <a:rPr lang="en-US" dirty="0" smtClean="0"/>
              <a:t>        &lt;input type="radio" name="gender" value="Male"&gt; Male</a:t>
            </a:r>
          </a:p>
          <a:p>
            <a:pPr algn="l"/>
            <a:r>
              <a:rPr lang="en-US" dirty="0" smtClean="0"/>
              <a:t>        &lt;input type="radio" name="gender" value="Female"&gt; Female&lt;</a:t>
            </a:r>
            <a:r>
              <a:rPr lang="en-US" dirty="0" err="1" smtClean="0"/>
              <a:t>br</a:t>
            </a:r>
            <a:r>
              <a:rPr lang="en-US" dirty="0" smtClean="0"/>
              <a:t>&gt;&lt;</a:t>
            </a:r>
            <a:r>
              <a:rPr lang="en-US" dirty="0" err="1" smtClean="0"/>
              <a:t>br</a:t>
            </a:r>
            <a:r>
              <a:rPr lang="en-US" dirty="0" smtClean="0"/>
              <a:t>&gt;</a:t>
            </a:r>
          </a:p>
          <a:p>
            <a:pPr algn="l"/>
            <a:endParaRPr lang="en-US" dirty="0" smtClean="0"/>
          </a:p>
          <a:p>
            <a:pPr algn="l"/>
            <a:r>
              <a:rPr lang="en-US" dirty="0" smtClean="0"/>
              <a:t>        &lt;label&gt;Hobbies:&lt;/label&gt;</a:t>
            </a:r>
          </a:p>
          <a:p>
            <a:pPr algn="l"/>
            <a:r>
              <a:rPr lang="en-US" dirty="0" smtClean="0"/>
              <a:t>        &lt;input type="checkbox" name="hobbies" value="Reading"&gt; Reading</a:t>
            </a:r>
          </a:p>
          <a:p>
            <a:pPr algn="l"/>
            <a:r>
              <a:rPr lang="en-US" dirty="0" smtClean="0"/>
              <a:t>        &lt;input type="checkbox" name="hobbies" value="Sports"&gt; Sports&lt;</a:t>
            </a:r>
            <a:r>
              <a:rPr lang="en-US" dirty="0" err="1" smtClean="0"/>
              <a:t>br</a:t>
            </a:r>
            <a:r>
              <a:rPr lang="en-US" dirty="0" smtClean="0"/>
              <a:t>&gt;&lt;</a:t>
            </a:r>
            <a:r>
              <a:rPr lang="en-US" dirty="0" err="1" smtClean="0"/>
              <a:t>br</a:t>
            </a:r>
            <a:r>
              <a:rPr lang="en-US" dirty="0" smtClean="0"/>
              <a:t>&gt;</a:t>
            </a:r>
          </a:p>
          <a:p>
            <a:pPr algn="l"/>
            <a:endParaRPr lang="en-US" dirty="0" smtClean="0"/>
          </a:p>
          <a:p>
            <a:pPr algn="l"/>
            <a:r>
              <a:rPr lang="en-US" dirty="0" smtClean="0"/>
              <a:t>        &lt;label for="address"&gt;Address:&lt;/label&gt;&lt;</a:t>
            </a:r>
            <a:r>
              <a:rPr lang="en-US" dirty="0" err="1" smtClean="0"/>
              <a:t>br</a:t>
            </a:r>
            <a:r>
              <a:rPr lang="en-US" dirty="0" smtClean="0"/>
              <a:t>&gt;</a:t>
            </a:r>
          </a:p>
          <a:p>
            <a:pPr algn="l"/>
            <a:r>
              <a:rPr lang="en-US" dirty="0" smtClean="0"/>
              <a:t>        &lt;</a:t>
            </a:r>
            <a:r>
              <a:rPr lang="en-US" dirty="0" err="1" smtClean="0"/>
              <a:t>textarea</a:t>
            </a:r>
            <a:r>
              <a:rPr lang="en-US" dirty="0" smtClean="0"/>
              <a:t> id="address" name="address" rows="4" cols="50"&gt;&lt;/</a:t>
            </a:r>
            <a:r>
              <a:rPr lang="en-US" dirty="0" err="1" smtClean="0"/>
              <a:t>textarea</a:t>
            </a:r>
            <a:r>
              <a:rPr lang="en-US" dirty="0" smtClean="0"/>
              <a:t>&gt;&lt;</a:t>
            </a:r>
            <a:r>
              <a:rPr lang="en-US" dirty="0" err="1" smtClean="0"/>
              <a:t>br</a:t>
            </a:r>
            <a:r>
              <a:rPr lang="en-US" dirty="0" smtClean="0"/>
              <a:t>&gt;&lt;</a:t>
            </a:r>
            <a:r>
              <a:rPr lang="en-US" dirty="0" err="1" smtClean="0"/>
              <a:t>br</a:t>
            </a:r>
            <a:r>
              <a:rPr lang="en-US" dirty="0" smtClean="0"/>
              <a:t>&gt;</a:t>
            </a:r>
          </a:p>
          <a:p>
            <a:pPr algn="l"/>
            <a:endParaRPr lang="en-US" dirty="0" smtClean="0"/>
          </a:p>
          <a:p>
            <a:pPr algn="l"/>
            <a:r>
              <a:rPr lang="en-US" dirty="0" smtClean="0"/>
              <a:t>        &lt;input type="submit" value="Submit"&gt;</a:t>
            </a:r>
          </a:p>
          <a:p>
            <a:pPr algn="l"/>
            <a:r>
              <a:rPr lang="en-US" dirty="0" smtClean="0"/>
              <a:t>    &lt;/form&gt;</a:t>
            </a:r>
          </a:p>
          <a:p>
            <a:pPr algn="l"/>
            <a:r>
              <a:rPr lang="en-US" dirty="0" smtClean="0"/>
              <a:t>&lt;/body&gt;</a:t>
            </a:r>
          </a:p>
          <a:p>
            <a:pPr algn="l"/>
            <a:r>
              <a:rPr lang="en-US" dirty="0" smtClean="0"/>
              <a:t>&lt;/html&gt;</a:t>
            </a:r>
          </a:p>
          <a:p>
            <a:pPr algn="l"/>
            <a:endParaRPr lang="en-US" dirty="0"/>
          </a:p>
        </p:txBody>
      </p:sp>
    </p:spTree>
    <p:extLst>
      <p:ext uri="{BB962C8B-B14F-4D97-AF65-F5344CB8AC3E}">
        <p14:creationId xmlns:p14="http://schemas.microsoft.com/office/powerpoint/2010/main" val="260669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lstStyle/>
          <a:p>
            <a:r>
              <a:rPr lang="en-US" dirty="0"/>
              <a:t>Regular expressions (regex) in JavaScript are patterns used to match character combinations in strings. They are a powerful tool for tasks such as validation, search, and text manipulation</a:t>
            </a:r>
            <a:r>
              <a:rPr lang="en-US" dirty="0" smtClean="0"/>
              <a:t>.</a:t>
            </a:r>
          </a:p>
          <a:p>
            <a:endParaRPr lang="en-US" dirty="0"/>
          </a:p>
          <a:p>
            <a:r>
              <a:rPr lang="en-US" dirty="0" smtClean="0"/>
              <a:t>Syntax</a:t>
            </a:r>
          </a:p>
          <a:p>
            <a:pPr marL="0" indent="0">
              <a:buNone/>
            </a:pPr>
            <a:endParaRPr lang="en-US" dirty="0"/>
          </a:p>
          <a:p>
            <a:pPr marL="0" indent="0">
              <a:buNone/>
            </a:pPr>
            <a:r>
              <a:rPr lang="en-US" dirty="0" smtClean="0"/>
              <a:t>/^</a:t>
            </a:r>
            <a:r>
              <a:rPr lang="en-US" dirty="0" err="1" smtClean="0"/>
              <a:t>reg_ex</a:t>
            </a:r>
            <a:r>
              <a:rPr lang="en-US" dirty="0" smtClean="0"/>
              <a:t>$/;</a:t>
            </a:r>
            <a:endParaRPr lang="en-US" dirty="0"/>
          </a:p>
        </p:txBody>
      </p:sp>
    </p:spTree>
    <p:extLst>
      <p:ext uri="{BB962C8B-B14F-4D97-AF65-F5344CB8AC3E}">
        <p14:creationId xmlns:p14="http://schemas.microsoft.com/office/powerpoint/2010/main" val="175782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Regular Expression: </a:t>
            </a:r>
            <a:endParaRPr lang="en-US" dirty="0" smtClean="0"/>
          </a:p>
          <a:p>
            <a:r>
              <a:rPr lang="en-US" dirty="0" smtClean="0"/>
              <a:t>^ </a:t>
            </a:r>
            <a:r>
              <a:rPr lang="en-US" dirty="0"/>
              <a:t>asserts the start of the string</a:t>
            </a:r>
            <a:r>
              <a:rPr lang="en-US" dirty="0" smtClean="0"/>
              <a:t>.</a:t>
            </a:r>
          </a:p>
          <a:p>
            <a:r>
              <a:rPr lang="en-US" dirty="0" smtClean="0"/>
              <a:t>\d+ </a:t>
            </a:r>
            <a:r>
              <a:rPr lang="en-US" dirty="0"/>
              <a:t>matches </a:t>
            </a:r>
            <a:r>
              <a:rPr lang="en-US" dirty="0" smtClean="0"/>
              <a:t>one or more </a:t>
            </a:r>
            <a:r>
              <a:rPr lang="en-US" dirty="0"/>
              <a:t>digits</a:t>
            </a:r>
            <a:r>
              <a:rPr lang="en-US" dirty="0" smtClean="0"/>
              <a:t>.</a:t>
            </a:r>
          </a:p>
          <a:p>
            <a:r>
              <a:rPr lang="en-US" dirty="0"/>
              <a:t>[A-</a:t>
            </a:r>
            <a:r>
              <a:rPr lang="en-US" dirty="0" err="1"/>
              <a:t>Za</a:t>
            </a:r>
            <a:r>
              <a:rPr lang="en-US" dirty="0"/>
              <a:t>-z]+ matches one or more alphabetic characters (both uppercase and lowercase</a:t>
            </a:r>
            <a:r>
              <a:rPr lang="en-US" dirty="0" smtClean="0"/>
              <a:t>).</a:t>
            </a:r>
          </a:p>
          <a:p>
            <a:r>
              <a:rPr lang="en-US" dirty="0"/>
              <a:t>\w: Matches any word character, </a:t>
            </a:r>
            <a:endParaRPr lang="en-US" dirty="0" smtClean="0"/>
          </a:p>
          <a:p>
            <a:r>
              <a:rPr lang="en-US" dirty="0" smtClean="0"/>
              <a:t>which </a:t>
            </a:r>
            <a:r>
              <a:rPr lang="en-US" dirty="0" err="1"/>
              <a:t>includes:Alphanumeric</a:t>
            </a:r>
            <a:r>
              <a:rPr lang="en-US" dirty="0"/>
              <a:t> characters: a-z, A-Z, </a:t>
            </a:r>
            <a:r>
              <a:rPr lang="en-US" dirty="0" smtClean="0"/>
              <a:t>0-9 Underscore</a:t>
            </a:r>
            <a:r>
              <a:rPr lang="en-US" dirty="0"/>
              <a:t>: </a:t>
            </a:r>
            <a:r>
              <a:rPr lang="en-US" dirty="0" smtClean="0"/>
              <a:t>_</a:t>
            </a:r>
          </a:p>
          <a:p>
            <a:pPr marL="0" indent="0">
              <a:buNone/>
            </a:pPr>
            <a:r>
              <a:rPr lang="en-US" dirty="0"/>
              <a:t>	</a:t>
            </a:r>
            <a:r>
              <a:rPr lang="en-US" dirty="0" smtClean="0"/>
              <a:t>In </a:t>
            </a:r>
            <a:r>
              <a:rPr lang="en-US" dirty="0"/>
              <a:t>other words, \w matches letters, digits, and underscores.</a:t>
            </a:r>
            <a:endParaRPr lang="en-US" dirty="0" smtClean="0"/>
          </a:p>
          <a:p>
            <a:r>
              <a:rPr lang="en-US" dirty="0" smtClean="0"/>
              <a:t>$ </a:t>
            </a:r>
            <a:r>
              <a:rPr lang="en-US" dirty="0"/>
              <a:t>asserts the end of the string</a:t>
            </a:r>
            <a:r>
              <a:rPr lang="en-US" dirty="0" smtClean="0"/>
              <a:t>.</a:t>
            </a:r>
          </a:p>
          <a:p>
            <a:r>
              <a:rPr lang="en-US" dirty="0" smtClean="0"/>
              <a:t>Validation</a:t>
            </a:r>
            <a:r>
              <a:rPr lang="en-US" dirty="0"/>
              <a:t>: Uses the test() method to check if the input value matches the pattern.</a:t>
            </a:r>
          </a:p>
        </p:txBody>
      </p:sp>
    </p:spTree>
    <p:extLst>
      <p:ext uri="{BB962C8B-B14F-4D97-AF65-F5344CB8AC3E}">
        <p14:creationId xmlns:p14="http://schemas.microsoft.com/office/powerpoint/2010/main" val="4120398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Email pattern:     ^[</a:t>
            </a:r>
            <a:r>
              <a:rPr lang="en-US" dirty="0"/>
              <a:t>a-zA-Z0-9]+@</a:t>
            </a:r>
            <a:r>
              <a:rPr lang="en-US" dirty="0" err="1"/>
              <a:t>gmail</a:t>
            </a:r>
            <a:r>
              <a:rPr lang="en-US" dirty="0"/>
              <a:t>\.com</a:t>
            </a:r>
            <a:r>
              <a:rPr lang="en-US" dirty="0" smtClean="0"/>
              <a:t>$</a:t>
            </a:r>
          </a:p>
          <a:p>
            <a:endParaRPr lang="en-US" dirty="0"/>
          </a:p>
          <a:p>
            <a:r>
              <a:rPr lang="en-US" dirty="0" err="1"/>
              <a:t>var</a:t>
            </a:r>
            <a:r>
              <a:rPr lang="en-US" dirty="0"/>
              <a:t> </a:t>
            </a:r>
            <a:r>
              <a:rPr lang="en-US" dirty="0" err="1"/>
              <a:t>emailPattern</a:t>
            </a:r>
            <a:r>
              <a:rPr lang="en-US" dirty="0"/>
              <a:t> = /^\w+@</a:t>
            </a:r>
            <a:r>
              <a:rPr lang="en-US" dirty="0" err="1"/>
              <a:t>gmail</a:t>
            </a:r>
            <a:r>
              <a:rPr lang="en-US" dirty="0"/>
              <a:t>\.com$/; </a:t>
            </a:r>
          </a:p>
        </p:txBody>
      </p:sp>
    </p:spTree>
    <p:extLst>
      <p:ext uri="{BB962C8B-B14F-4D97-AF65-F5344CB8AC3E}">
        <p14:creationId xmlns:p14="http://schemas.microsoft.com/office/powerpoint/2010/main" val="720865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6077878"/>
          </a:xfrm>
        </p:spPr>
        <p:txBody>
          <a:bodyPr>
            <a:normAutofit fontScale="32500" lnSpcReduction="20000"/>
          </a:bodyPr>
          <a:lstStyle/>
          <a:p>
            <a:endParaRPr lang="en-US" dirty="0"/>
          </a:p>
          <a:p>
            <a:pPr marL="0" indent="0">
              <a:buNone/>
            </a:pPr>
            <a:r>
              <a:rPr lang="en-US" sz="4800" dirty="0"/>
              <a:t>&lt;html&gt;</a:t>
            </a:r>
          </a:p>
          <a:p>
            <a:pPr marL="0" indent="0">
              <a:buNone/>
            </a:pPr>
            <a:r>
              <a:rPr lang="en-US" sz="4800" dirty="0"/>
              <a:t>&lt;head&gt;</a:t>
            </a:r>
          </a:p>
          <a:p>
            <a:pPr marL="0" indent="0">
              <a:buNone/>
            </a:pPr>
            <a:r>
              <a:rPr lang="en-US" sz="4800" dirty="0"/>
              <a:t>&lt;script&gt;</a:t>
            </a:r>
          </a:p>
          <a:p>
            <a:pPr marL="0" indent="0">
              <a:buNone/>
            </a:pPr>
            <a:endParaRPr lang="en-US" sz="4800" dirty="0"/>
          </a:p>
          <a:p>
            <a:pPr marL="0" indent="0">
              <a:buNone/>
            </a:pPr>
            <a:r>
              <a:rPr lang="en-US" sz="4800" dirty="0"/>
              <a:t>function </a:t>
            </a:r>
            <a:r>
              <a:rPr lang="en-US" sz="4800" dirty="0" err="1"/>
              <a:t>validateForm</a:t>
            </a:r>
            <a:r>
              <a:rPr lang="en-US" sz="4800" dirty="0"/>
              <a:t>() {</a:t>
            </a:r>
          </a:p>
          <a:p>
            <a:pPr marL="0" indent="0">
              <a:buNone/>
            </a:pPr>
            <a:r>
              <a:rPr lang="en-US" sz="4800" dirty="0"/>
              <a:t>    // Get the input fields</a:t>
            </a:r>
          </a:p>
          <a:p>
            <a:pPr marL="0" indent="0">
              <a:buNone/>
            </a:pPr>
            <a:r>
              <a:rPr lang="en-US" sz="4800" dirty="0"/>
              <a:t>    </a:t>
            </a:r>
            <a:r>
              <a:rPr lang="en-US" sz="4800" dirty="0" err="1"/>
              <a:t>var</a:t>
            </a:r>
            <a:r>
              <a:rPr lang="en-US" sz="4800" dirty="0"/>
              <a:t> name = document.f1.name.value;</a:t>
            </a:r>
          </a:p>
          <a:p>
            <a:pPr marL="0" indent="0">
              <a:buNone/>
            </a:pPr>
            <a:r>
              <a:rPr lang="en-US" sz="4800" dirty="0"/>
              <a:t>    </a:t>
            </a:r>
            <a:r>
              <a:rPr lang="en-US" sz="4800" dirty="0" err="1"/>
              <a:t>var</a:t>
            </a:r>
            <a:r>
              <a:rPr lang="en-US" sz="4800" dirty="0"/>
              <a:t> phone = document.f1.phone.value;</a:t>
            </a:r>
          </a:p>
          <a:p>
            <a:pPr marL="0" indent="0">
              <a:buNone/>
            </a:pPr>
            <a:endParaRPr lang="en-US" sz="4800" dirty="0"/>
          </a:p>
          <a:p>
            <a:pPr marL="0" indent="0">
              <a:buNone/>
            </a:pPr>
            <a:r>
              <a:rPr lang="en-US" sz="4800" dirty="0"/>
              <a:t>    // Regular expressions</a:t>
            </a:r>
          </a:p>
          <a:p>
            <a:pPr marL="0" indent="0">
              <a:buNone/>
            </a:pPr>
            <a:r>
              <a:rPr lang="en-US" sz="4800" dirty="0"/>
              <a:t>    </a:t>
            </a:r>
            <a:r>
              <a:rPr lang="en-US" sz="4800" dirty="0" err="1"/>
              <a:t>var</a:t>
            </a:r>
            <a:r>
              <a:rPr lang="en-US" sz="4800" dirty="0"/>
              <a:t> </a:t>
            </a:r>
            <a:r>
              <a:rPr lang="en-US" sz="4800" dirty="0" err="1"/>
              <a:t>nameRegex</a:t>
            </a:r>
            <a:r>
              <a:rPr lang="en-US" sz="4800" dirty="0"/>
              <a:t> = /^[a-</a:t>
            </a:r>
            <a:r>
              <a:rPr lang="en-US" sz="4800" dirty="0" err="1"/>
              <a:t>zA</a:t>
            </a:r>
            <a:r>
              <a:rPr lang="en-US" sz="4800" dirty="0"/>
              <a:t>-Z]+$/;</a:t>
            </a:r>
          </a:p>
          <a:p>
            <a:pPr marL="0" indent="0">
              <a:buNone/>
            </a:pPr>
            <a:r>
              <a:rPr lang="en-US" sz="4800" dirty="0"/>
              <a:t>    </a:t>
            </a:r>
            <a:r>
              <a:rPr lang="en-US" sz="4800" dirty="0" err="1"/>
              <a:t>var</a:t>
            </a:r>
            <a:r>
              <a:rPr lang="en-US" sz="4800" dirty="0"/>
              <a:t> </a:t>
            </a:r>
            <a:r>
              <a:rPr lang="en-US" sz="4800" dirty="0" err="1"/>
              <a:t>phoneRegex</a:t>
            </a:r>
            <a:r>
              <a:rPr lang="en-US" sz="4800" dirty="0"/>
              <a:t> = /^\d+$/;</a:t>
            </a:r>
          </a:p>
          <a:p>
            <a:pPr marL="0" indent="0">
              <a:buNone/>
            </a:pPr>
            <a:endParaRPr lang="en-US" sz="4800" dirty="0"/>
          </a:p>
          <a:p>
            <a:pPr marL="0" indent="0">
              <a:buNone/>
            </a:pPr>
            <a:r>
              <a:rPr lang="en-US" sz="4800" dirty="0"/>
              <a:t>    // Validate the name field</a:t>
            </a:r>
          </a:p>
          <a:p>
            <a:pPr marL="0" indent="0">
              <a:buNone/>
            </a:pPr>
            <a:r>
              <a:rPr lang="en-US" sz="4800" dirty="0" smtClean="0"/>
              <a:t>    if (!</a:t>
            </a:r>
            <a:r>
              <a:rPr lang="en-US" sz="4800" dirty="0" err="1" smtClean="0"/>
              <a:t>nameRegex.test</a:t>
            </a:r>
            <a:r>
              <a:rPr lang="en-US" sz="4800" dirty="0" smtClean="0"/>
              <a:t>(name)) {</a:t>
            </a:r>
          </a:p>
          <a:p>
            <a:pPr marL="0" indent="0">
              <a:buNone/>
            </a:pPr>
            <a:r>
              <a:rPr lang="en-US" sz="4800" dirty="0" smtClean="0"/>
              <a:t>        alert("Name must contain only letters.");</a:t>
            </a:r>
          </a:p>
          <a:p>
            <a:pPr marL="0" indent="0">
              <a:buNone/>
            </a:pPr>
            <a:r>
              <a:rPr lang="en-US" sz="4800" dirty="0" smtClean="0"/>
              <a:t>        return false;</a:t>
            </a:r>
          </a:p>
          <a:p>
            <a:pPr marL="0" indent="0">
              <a:buNone/>
            </a:pPr>
            <a:r>
              <a:rPr lang="en-US" sz="4800" dirty="0" smtClean="0"/>
              <a:t>    }</a:t>
            </a:r>
          </a:p>
          <a:p>
            <a:pPr marL="0" indent="0">
              <a:buNone/>
            </a:pPr>
            <a:endParaRPr lang="en-US" sz="4800" dirty="0" smtClean="0"/>
          </a:p>
        </p:txBody>
      </p:sp>
      <p:sp>
        <p:nvSpPr>
          <p:cNvPr id="4" name="Content Placeholder 2"/>
          <p:cNvSpPr txBox="1">
            <a:spLocks/>
          </p:cNvSpPr>
          <p:nvPr/>
        </p:nvSpPr>
        <p:spPr>
          <a:xfrm>
            <a:off x="5834506" y="367689"/>
            <a:ext cx="5869814" cy="57939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4800" dirty="0" smtClean="0"/>
          </a:p>
          <a:p>
            <a:pPr marL="0" indent="0">
              <a:buNone/>
            </a:pPr>
            <a:r>
              <a:rPr lang="en-US" sz="2600" dirty="0"/>
              <a:t>    // Validate the phone field</a:t>
            </a:r>
          </a:p>
          <a:p>
            <a:pPr marL="0" indent="0">
              <a:buNone/>
            </a:pPr>
            <a:r>
              <a:rPr lang="en-US" sz="2600" dirty="0"/>
              <a:t>    if (!</a:t>
            </a:r>
            <a:r>
              <a:rPr lang="en-US" sz="2600" dirty="0" err="1"/>
              <a:t>phoneRegex.test</a:t>
            </a:r>
            <a:r>
              <a:rPr lang="en-US" sz="2600" dirty="0"/>
              <a:t>(phone)) {</a:t>
            </a:r>
          </a:p>
          <a:p>
            <a:pPr marL="0" indent="0">
              <a:buNone/>
            </a:pPr>
            <a:r>
              <a:rPr lang="en-US" sz="2600" dirty="0"/>
              <a:t>        alert("Phone number must contain only numbers.");</a:t>
            </a:r>
          </a:p>
          <a:p>
            <a:pPr marL="0" indent="0">
              <a:buNone/>
            </a:pPr>
            <a:r>
              <a:rPr lang="en-US" sz="2600" dirty="0"/>
              <a:t>        return false;</a:t>
            </a:r>
          </a:p>
          <a:p>
            <a:pPr marL="0" indent="0">
              <a:buNone/>
            </a:pPr>
            <a:r>
              <a:rPr lang="en-US" sz="2600" dirty="0"/>
              <a:t>    }</a:t>
            </a:r>
          </a:p>
          <a:p>
            <a:pPr marL="0" indent="0">
              <a:buNone/>
            </a:pPr>
            <a:endParaRPr lang="en-US" sz="2600" dirty="0"/>
          </a:p>
          <a:p>
            <a:pPr marL="0" indent="0">
              <a:buNone/>
            </a:pPr>
            <a:r>
              <a:rPr lang="en-US" sz="2600" dirty="0"/>
              <a:t>    // If both validations pass</a:t>
            </a:r>
          </a:p>
          <a:p>
            <a:pPr marL="0" indent="0">
              <a:buNone/>
            </a:pPr>
            <a:r>
              <a:rPr lang="en-US" sz="2600" dirty="0"/>
              <a:t>    alert("Form is valid!");</a:t>
            </a:r>
          </a:p>
          <a:p>
            <a:pPr marL="0" indent="0">
              <a:buNone/>
            </a:pPr>
            <a:r>
              <a:rPr lang="en-US" sz="2600" dirty="0"/>
              <a:t>    return true;</a:t>
            </a:r>
          </a:p>
          <a:p>
            <a:pPr marL="0" indent="0">
              <a:buNone/>
            </a:pPr>
            <a:r>
              <a:rPr lang="en-US" sz="2600" dirty="0"/>
              <a:t>}</a:t>
            </a:r>
          </a:p>
          <a:p>
            <a:pPr marL="0" indent="0">
              <a:buNone/>
            </a:pPr>
            <a:r>
              <a:rPr lang="en-US" sz="2600" dirty="0"/>
              <a:t>&lt;/script&gt;</a:t>
            </a:r>
          </a:p>
        </p:txBody>
      </p:sp>
    </p:spTree>
    <p:extLst>
      <p:ext uri="{BB962C8B-B14F-4D97-AF65-F5344CB8AC3E}">
        <p14:creationId xmlns:p14="http://schemas.microsoft.com/office/powerpoint/2010/main" val="4265524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39272"/>
            <a:ext cx="10515600" cy="4351338"/>
          </a:xfrm>
        </p:spPr>
        <p:txBody>
          <a:bodyPr>
            <a:normAutofit fontScale="92500" lnSpcReduction="20000"/>
          </a:bodyPr>
          <a:lstStyle/>
          <a:p>
            <a:endParaRPr lang="en-US" dirty="0"/>
          </a:p>
          <a:p>
            <a:pPr marL="0" indent="0">
              <a:buNone/>
            </a:pPr>
            <a:r>
              <a:rPr lang="en-US" dirty="0" smtClean="0"/>
              <a:t>&lt;/</a:t>
            </a:r>
            <a:r>
              <a:rPr lang="en-US" dirty="0"/>
              <a:t>head&gt;</a:t>
            </a:r>
          </a:p>
          <a:p>
            <a:pPr marL="0" indent="0">
              <a:buNone/>
            </a:pPr>
            <a:endParaRPr lang="en-US" dirty="0"/>
          </a:p>
          <a:p>
            <a:pPr marL="0" indent="0">
              <a:buNone/>
            </a:pPr>
            <a:r>
              <a:rPr lang="en-US" dirty="0"/>
              <a:t>&lt;body&gt;</a:t>
            </a:r>
          </a:p>
          <a:p>
            <a:pPr marL="0" indent="0">
              <a:buNone/>
            </a:pPr>
            <a:r>
              <a:rPr lang="en-US" dirty="0"/>
              <a:t>&lt;form name="f1"&gt;</a:t>
            </a:r>
          </a:p>
          <a:p>
            <a:pPr marL="0" indent="0">
              <a:buNone/>
            </a:pPr>
            <a:r>
              <a:rPr lang="en-US" dirty="0"/>
              <a:t>Name &lt;input type=text name="name"&gt;&lt;/</a:t>
            </a:r>
            <a:r>
              <a:rPr lang="en-US" dirty="0" err="1"/>
              <a:t>br</a:t>
            </a:r>
            <a:r>
              <a:rPr lang="en-US" dirty="0"/>
              <a:t>&gt;</a:t>
            </a:r>
          </a:p>
          <a:p>
            <a:pPr marL="0" indent="0">
              <a:buNone/>
            </a:pPr>
            <a:r>
              <a:rPr lang="en-US" dirty="0"/>
              <a:t>Phone &lt;input type=text name="phone"&gt;&lt;/</a:t>
            </a:r>
            <a:r>
              <a:rPr lang="en-US" dirty="0" err="1"/>
              <a:t>br</a:t>
            </a:r>
            <a:r>
              <a:rPr lang="en-US" dirty="0"/>
              <a:t>&gt;</a:t>
            </a:r>
          </a:p>
          <a:p>
            <a:pPr marL="0" indent="0">
              <a:buNone/>
            </a:pPr>
            <a:r>
              <a:rPr lang="en-US" dirty="0"/>
              <a:t>&lt;button </a:t>
            </a:r>
            <a:r>
              <a:rPr lang="en-US" dirty="0" err="1"/>
              <a:t>onclick</a:t>
            </a:r>
            <a:r>
              <a:rPr lang="en-US" dirty="0"/>
              <a:t>=</a:t>
            </a:r>
            <a:r>
              <a:rPr lang="en-US" dirty="0" err="1"/>
              <a:t>validateForm</a:t>
            </a:r>
            <a:r>
              <a:rPr lang="en-US" dirty="0"/>
              <a:t>()&gt;Click&lt;/button&gt;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71594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&lt;html&gt;</a:t>
            </a:r>
          </a:p>
          <a:p>
            <a:r>
              <a:rPr lang="en-US" dirty="0"/>
              <a:t>&lt;head&gt;</a:t>
            </a:r>
          </a:p>
          <a:p>
            <a:r>
              <a:rPr lang="en-US" dirty="0"/>
              <a:t>    &lt;title&gt;Two Rows and Two Columns Frameset&lt;/title&gt;</a:t>
            </a:r>
          </a:p>
          <a:p>
            <a:r>
              <a:rPr lang="en-US" dirty="0"/>
              <a:t>&lt;/head&gt;</a:t>
            </a:r>
          </a:p>
          <a:p>
            <a:r>
              <a:rPr lang="en-US" dirty="0"/>
              <a:t>&lt;frameset rows="50%,50%"&gt;</a:t>
            </a:r>
          </a:p>
          <a:p>
            <a:r>
              <a:rPr lang="en-US" dirty="0"/>
              <a:t>    &lt;frame </a:t>
            </a:r>
            <a:r>
              <a:rPr lang="en-US" dirty="0" err="1"/>
              <a:t>src</a:t>
            </a:r>
            <a:r>
              <a:rPr lang="en-US" dirty="0"/>
              <a:t>="top.html" name="</a:t>
            </a:r>
            <a:r>
              <a:rPr lang="en-US" dirty="0" err="1"/>
              <a:t>topFrame</a:t>
            </a:r>
            <a:r>
              <a:rPr lang="en-US" dirty="0"/>
              <a:t>"&gt;</a:t>
            </a:r>
          </a:p>
          <a:p>
            <a:r>
              <a:rPr lang="en-US" dirty="0"/>
              <a:t>    &lt;frameset cols="50%,50%"&gt;</a:t>
            </a:r>
          </a:p>
          <a:p>
            <a:r>
              <a:rPr lang="en-US" dirty="0"/>
              <a:t>        &lt;frame </a:t>
            </a:r>
            <a:r>
              <a:rPr lang="en-US" dirty="0" err="1"/>
              <a:t>src</a:t>
            </a:r>
            <a:r>
              <a:rPr lang="en-US" dirty="0"/>
              <a:t>="left.html" name="</a:t>
            </a:r>
            <a:r>
              <a:rPr lang="en-US" dirty="0" err="1"/>
              <a:t>leftFrame</a:t>
            </a:r>
            <a:r>
              <a:rPr lang="en-US" dirty="0"/>
              <a:t>"&gt;</a:t>
            </a:r>
          </a:p>
          <a:p>
            <a:r>
              <a:rPr lang="en-US" dirty="0"/>
              <a:t>        &lt;frame </a:t>
            </a:r>
            <a:r>
              <a:rPr lang="en-US" dirty="0" err="1"/>
              <a:t>src</a:t>
            </a:r>
            <a:r>
              <a:rPr lang="en-US" dirty="0"/>
              <a:t>="right.html" name="</a:t>
            </a:r>
            <a:r>
              <a:rPr lang="en-US" dirty="0" err="1"/>
              <a:t>rightFrame</a:t>
            </a:r>
            <a:r>
              <a:rPr lang="en-US" dirty="0"/>
              <a:t>"&gt;</a:t>
            </a:r>
          </a:p>
          <a:p>
            <a:r>
              <a:rPr lang="en-US" dirty="0"/>
              <a:t>    &lt;/frameset&gt;</a:t>
            </a:r>
          </a:p>
          <a:p>
            <a:r>
              <a:rPr lang="en-US" dirty="0"/>
              <a:t>&lt;/frameset&gt;</a:t>
            </a:r>
          </a:p>
          <a:p>
            <a:r>
              <a:rPr lang="en-US" dirty="0"/>
              <a:t>&lt;/html&gt;</a:t>
            </a:r>
          </a:p>
          <a:p>
            <a:endParaRPr lang="en-US" dirty="0"/>
          </a:p>
        </p:txBody>
      </p:sp>
    </p:spTree>
    <p:extLst>
      <p:ext uri="{BB962C8B-B14F-4D97-AF65-F5344CB8AC3E}">
        <p14:creationId xmlns:p14="http://schemas.microsoft.com/office/powerpoint/2010/main" val="3392607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a:t>
            </a:r>
            <a:endParaRPr lang="en-US" dirty="0"/>
          </a:p>
        </p:txBody>
      </p:sp>
      <p:sp>
        <p:nvSpPr>
          <p:cNvPr id="3" name="Content Placeholder 2"/>
          <p:cNvSpPr>
            <a:spLocks noGrp="1"/>
          </p:cNvSpPr>
          <p:nvPr>
            <p:ph idx="1"/>
          </p:nvPr>
        </p:nvSpPr>
        <p:spPr>
          <a:xfrm>
            <a:off x="838200" y="1825625"/>
            <a:ext cx="2382672" cy="4534232"/>
          </a:xfrm>
        </p:spPr>
        <p:txBody>
          <a:bodyPr>
            <a:normAutofit fontScale="55000" lnSpcReduction="20000"/>
          </a:bodyPr>
          <a:lstStyle/>
          <a:p>
            <a:pPr marL="0" indent="0">
              <a:buNone/>
            </a:pPr>
            <a:r>
              <a:rPr lang="en-US" dirty="0"/>
              <a:t>&lt;html&gt;</a:t>
            </a:r>
          </a:p>
          <a:p>
            <a:pPr marL="0" indent="0">
              <a:buNone/>
            </a:pPr>
            <a:r>
              <a:rPr lang="en-US" dirty="0"/>
              <a:t>&lt;body&gt;</a:t>
            </a:r>
          </a:p>
          <a:p>
            <a:pPr marL="0" indent="0">
              <a:buNone/>
            </a:pPr>
            <a:r>
              <a:rPr lang="en-US" dirty="0"/>
              <a:t>&lt;table border=1&gt;</a:t>
            </a:r>
          </a:p>
          <a:p>
            <a:pPr marL="0" indent="0">
              <a:buNone/>
            </a:pPr>
            <a:r>
              <a:rPr lang="en-US" dirty="0"/>
              <a:t>&lt;</a:t>
            </a:r>
            <a:r>
              <a:rPr lang="en-US" dirty="0" err="1"/>
              <a:t>tr</a:t>
            </a:r>
            <a:r>
              <a:rPr lang="en-US" dirty="0"/>
              <a:t>&gt;</a:t>
            </a:r>
          </a:p>
          <a:p>
            <a:pPr marL="0" indent="0">
              <a:buNone/>
            </a:pPr>
            <a:r>
              <a:rPr lang="en-US" dirty="0"/>
              <a:t>&lt;td </a:t>
            </a:r>
            <a:r>
              <a:rPr lang="en-US" dirty="0" err="1"/>
              <a:t>rowspan</a:t>
            </a:r>
            <a:r>
              <a:rPr lang="en-US" dirty="0"/>
              <a:t>=2&gt; 1 &lt;/td&gt;</a:t>
            </a:r>
          </a:p>
          <a:p>
            <a:pPr marL="0" indent="0">
              <a:buNone/>
            </a:pPr>
            <a:r>
              <a:rPr lang="en-US" dirty="0"/>
              <a:t>&lt;td&gt; 2 &lt;/td&gt;</a:t>
            </a:r>
          </a:p>
          <a:p>
            <a:pPr marL="0" indent="0">
              <a:buNone/>
            </a:pPr>
            <a:endParaRPr lang="en-US" dirty="0"/>
          </a:p>
          <a:p>
            <a:pPr marL="0" indent="0">
              <a:buNone/>
            </a:pPr>
            <a:r>
              <a:rPr lang="en-US" dirty="0"/>
              <a:t>&lt;</a:t>
            </a:r>
            <a:r>
              <a:rPr lang="en-US" dirty="0" err="1"/>
              <a:t>tr</a:t>
            </a:r>
            <a:r>
              <a:rPr lang="en-US" dirty="0"/>
              <a:t>&gt;</a:t>
            </a:r>
          </a:p>
          <a:p>
            <a:pPr marL="0" indent="0">
              <a:buNone/>
            </a:pPr>
            <a:r>
              <a:rPr lang="en-US" dirty="0"/>
              <a:t>&lt;td&gt; 3 &lt;/td&gt;</a:t>
            </a:r>
          </a:p>
          <a:p>
            <a:pPr marL="0" indent="0">
              <a:buNone/>
            </a:pPr>
            <a:r>
              <a:rPr lang="en-US" dirty="0"/>
              <a:t>&lt;/</a:t>
            </a:r>
            <a:r>
              <a:rPr lang="en-US" dirty="0" err="1"/>
              <a:t>tr</a:t>
            </a:r>
            <a:r>
              <a:rPr lang="en-US" dirty="0"/>
              <a:t>&gt;</a:t>
            </a:r>
          </a:p>
          <a:p>
            <a:pPr marL="0" indent="0">
              <a:buNone/>
            </a:pPr>
            <a:endParaRPr lang="en-US" dirty="0"/>
          </a:p>
          <a:p>
            <a:pPr marL="0" indent="0">
              <a:buNone/>
            </a:pPr>
            <a:r>
              <a:rPr lang="en-US" dirty="0"/>
              <a:t>&lt;</a:t>
            </a:r>
            <a:r>
              <a:rPr lang="en-US" dirty="0" err="1"/>
              <a:t>tr</a:t>
            </a:r>
            <a:r>
              <a:rPr lang="en-US" dirty="0"/>
              <a:t>&gt;</a:t>
            </a:r>
          </a:p>
          <a:p>
            <a:pPr marL="0" indent="0">
              <a:buNone/>
            </a:pPr>
            <a:r>
              <a:rPr lang="en-US" dirty="0"/>
              <a:t>&lt;td&gt; 4 &lt;/td&gt;</a:t>
            </a:r>
          </a:p>
          <a:p>
            <a:pPr marL="0" indent="0">
              <a:buNone/>
            </a:pPr>
            <a:r>
              <a:rPr lang="en-US" dirty="0"/>
              <a:t>&lt;td&gt; 5 &lt;/td&gt;</a:t>
            </a:r>
          </a:p>
          <a:p>
            <a:pPr marL="0" indent="0">
              <a:buNone/>
            </a:pPr>
            <a:r>
              <a:rPr lang="en-US" dirty="0"/>
              <a:t>&lt;/</a:t>
            </a:r>
            <a:r>
              <a:rPr lang="en-US" dirty="0" err="1"/>
              <a:t>tr</a:t>
            </a:r>
            <a:r>
              <a:rPr lang="en-US" dirty="0"/>
              <a:t>&gt;</a:t>
            </a:r>
          </a:p>
          <a:p>
            <a:endParaRPr lang="en-US" dirty="0"/>
          </a:p>
          <a:p>
            <a:endParaRPr lang="en-US" dirty="0"/>
          </a:p>
        </p:txBody>
      </p:sp>
      <p:sp>
        <p:nvSpPr>
          <p:cNvPr id="4" name="Content Placeholder 2"/>
          <p:cNvSpPr txBox="1">
            <a:spLocks/>
          </p:cNvSpPr>
          <p:nvPr/>
        </p:nvSpPr>
        <p:spPr>
          <a:xfrm>
            <a:off x="6449705" y="1690688"/>
            <a:ext cx="3827059" cy="496941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a:t>
            </a:r>
            <a:r>
              <a:rPr lang="en-US" dirty="0" err="1"/>
              <a:t>tr</a:t>
            </a:r>
            <a:r>
              <a:rPr lang="en-US" dirty="0"/>
              <a:t>&gt;</a:t>
            </a:r>
          </a:p>
          <a:p>
            <a:pPr marL="0" indent="0">
              <a:buNone/>
            </a:pPr>
            <a:r>
              <a:rPr lang="en-US" dirty="0" smtClean="0"/>
              <a:t>&lt;</a:t>
            </a:r>
            <a:r>
              <a:rPr lang="en-US" dirty="0"/>
              <a:t>td </a:t>
            </a:r>
            <a:r>
              <a:rPr lang="en-US" dirty="0" err="1"/>
              <a:t>colspan</a:t>
            </a:r>
            <a:r>
              <a:rPr lang="en-US" dirty="0"/>
              <a:t>=2&gt;6&lt;/td&gt;</a:t>
            </a:r>
            <a:br>
              <a:rPr lang="en-US" dirty="0"/>
            </a:br>
            <a:r>
              <a:rPr lang="en-US" dirty="0"/>
              <a:t>&lt;/</a:t>
            </a:r>
            <a:r>
              <a:rPr lang="en-US" dirty="0" err="1"/>
              <a:t>tr</a:t>
            </a:r>
            <a:r>
              <a:rPr lang="en-US" dirty="0"/>
              <a:t>&gt;</a:t>
            </a:r>
            <a:br>
              <a:rPr lang="en-US" dirty="0"/>
            </a:br>
            <a:r>
              <a:rPr lang="en-US" dirty="0"/>
              <a:t/>
            </a:r>
            <a:br>
              <a:rPr lang="en-US" dirty="0"/>
            </a:br>
            <a:r>
              <a:rPr lang="en-US" dirty="0"/>
              <a:t>&lt;</a:t>
            </a:r>
            <a:r>
              <a:rPr lang="en-US" dirty="0" err="1"/>
              <a:t>tr</a:t>
            </a:r>
            <a:r>
              <a:rPr lang="en-US" dirty="0"/>
              <a:t>&gt;</a:t>
            </a:r>
            <a:br>
              <a:rPr lang="en-US" dirty="0"/>
            </a:br>
            <a:r>
              <a:rPr lang="en-US" dirty="0"/>
              <a:t>&lt;td&gt;</a:t>
            </a:r>
            <a:br>
              <a:rPr lang="en-US" dirty="0"/>
            </a:br>
            <a:r>
              <a:rPr lang="en-US" dirty="0"/>
              <a:t>7</a:t>
            </a:r>
            <a:br>
              <a:rPr lang="en-US" dirty="0"/>
            </a:br>
            <a:r>
              <a:rPr lang="en-US" dirty="0"/>
              <a:t>&lt;/td&gt;</a:t>
            </a:r>
            <a:br>
              <a:rPr lang="en-US" dirty="0"/>
            </a:br>
            <a:r>
              <a:rPr lang="en-US" dirty="0"/>
              <a:t>&lt;td&gt; 8 &lt;/td&gt;</a:t>
            </a:r>
            <a:br>
              <a:rPr lang="en-US" dirty="0"/>
            </a:br>
            <a:r>
              <a:rPr lang="en-US" dirty="0"/>
              <a:t>&lt;/</a:t>
            </a:r>
            <a:r>
              <a:rPr lang="en-US" dirty="0" err="1"/>
              <a:t>tr</a:t>
            </a:r>
            <a:r>
              <a:rPr lang="en-US" dirty="0"/>
              <a:t>&gt;</a:t>
            </a:r>
            <a:br>
              <a:rPr lang="en-US" dirty="0"/>
            </a:br>
            <a:r>
              <a:rPr lang="en-US" dirty="0"/>
              <a:t>&lt;/table&gt;</a:t>
            </a:r>
            <a:br>
              <a:rPr lang="en-US" dirty="0"/>
            </a:br>
            <a:r>
              <a:rPr lang="en-US" dirty="0"/>
              <a:t>&lt;/body&gt;</a:t>
            </a:r>
            <a:br>
              <a:rPr lang="en-US" dirty="0"/>
            </a:br>
            <a:r>
              <a:rPr lang="en-US" dirty="0"/>
              <a:t>&lt;/html&gt; </a:t>
            </a:r>
            <a:br>
              <a:rPr lang="en-US" dirty="0"/>
            </a:br>
            <a:r>
              <a:rPr lang="en-US" dirty="0"/>
              <a:t/>
            </a:r>
            <a:br>
              <a:rPr lang="en-US" dirty="0"/>
            </a:br>
            <a:endParaRPr lang="en-US" dirty="0"/>
          </a:p>
        </p:txBody>
      </p:sp>
    </p:spTree>
    <p:extLst>
      <p:ext uri="{BB962C8B-B14F-4D97-AF65-F5344CB8AC3E}">
        <p14:creationId xmlns:p14="http://schemas.microsoft.com/office/powerpoint/2010/main" val="1711195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smtClean="0"/>
              <a:t>Textboxes</a:t>
            </a:r>
          </a:p>
          <a:p>
            <a:r>
              <a:rPr lang="en-US" dirty="0" smtClean="0"/>
              <a:t>Radio button</a:t>
            </a:r>
          </a:p>
          <a:p>
            <a:r>
              <a:rPr lang="en-US" dirty="0" smtClean="0"/>
              <a:t>Check boxes</a:t>
            </a:r>
          </a:p>
          <a:p>
            <a:r>
              <a:rPr lang="en-US" dirty="0" smtClean="0"/>
              <a:t>Submit</a:t>
            </a:r>
          </a:p>
          <a:p>
            <a:r>
              <a:rPr lang="en-US" dirty="0" err="1" smtClean="0"/>
              <a:t>TextArea</a:t>
            </a:r>
            <a:endParaRPr lang="en-US" dirty="0" smtClean="0"/>
          </a:p>
          <a:p>
            <a:endParaRPr lang="en-US" dirty="0"/>
          </a:p>
        </p:txBody>
      </p:sp>
    </p:spTree>
    <p:extLst>
      <p:ext uri="{BB962C8B-B14F-4D97-AF65-F5344CB8AC3E}">
        <p14:creationId xmlns:p14="http://schemas.microsoft.com/office/powerpoint/2010/main" val="695808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smtClean="0"/>
              <a:t>CSS (Cascading Style Sheets) is a stylesheet language used to describe the presentation of a document written in HTML or XML. </a:t>
            </a:r>
          </a:p>
          <a:p>
            <a:r>
              <a:rPr lang="en-US" dirty="0" smtClean="0"/>
              <a:t>CSS controls the layout, formatting, and visual presentation of web pages. By separating content from design, CSS allows for more flexibility and control in the specification of presentation characteristics.</a:t>
            </a:r>
            <a:endParaRPr lang="en-US" dirty="0"/>
          </a:p>
        </p:txBody>
      </p:sp>
    </p:spTree>
    <p:extLst>
      <p:ext uri="{BB962C8B-B14F-4D97-AF65-F5344CB8AC3E}">
        <p14:creationId xmlns:p14="http://schemas.microsoft.com/office/powerpoint/2010/main" val="587516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a:t>
            </a:r>
            <a:endParaRPr lang="en-US" dirty="0"/>
          </a:p>
        </p:txBody>
      </p:sp>
      <p:sp>
        <p:nvSpPr>
          <p:cNvPr id="3" name="Content Placeholder 2"/>
          <p:cNvSpPr>
            <a:spLocks noGrp="1"/>
          </p:cNvSpPr>
          <p:nvPr>
            <p:ph idx="1"/>
          </p:nvPr>
        </p:nvSpPr>
        <p:spPr/>
        <p:txBody>
          <a:bodyPr/>
          <a:lstStyle/>
          <a:p>
            <a:r>
              <a:rPr lang="en-US" dirty="0" smtClean="0"/>
              <a:t>CSS consists of selectors and declarations. A declaration block contains one or more declarations separated by semicolons. Each declaration includes a property name and a value, separated by a colon.</a:t>
            </a:r>
          </a:p>
          <a:p>
            <a:pPr marL="0" indent="0">
              <a:buNone/>
            </a:pPr>
            <a:r>
              <a:rPr lang="en-US" dirty="0" smtClean="0"/>
              <a:t>Selector</a:t>
            </a:r>
          </a:p>
          <a:p>
            <a:pPr marL="0" indent="0">
              <a:buNone/>
            </a:pPr>
            <a:r>
              <a:rPr lang="en-US" dirty="0" smtClean="0"/>
              <a:t> { property: value; </a:t>
            </a:r>
          </a:p>
          <a:p>
            <a:pPr marL="0" indent="0">
              <a:buNone/>
            </a:pPr>
            <a:r>
              <a:rPr lang="en-US" dirty="0" smtClean="0"/>
              <a:t>property: value; </a:t>
            </a:r>
          </a:p>
          <a:p>
            <a:pPr marL="0" indent="0">
              <a:buNone/>
            </a:pPr>
            <a:r>
              <a:rPr lang="en-US" dirty="0" smtClean="0"/>
              <a:t>}</a:t>
            </a:r>
          </a:p>
          <a:p>
            <a:endParaRPr lang="en-US" dirty="0"/>
          </a:p>
        </p:txBody>
      </p:sp>
    </p:spTree>
    <p:extLst>
      <p:ext uri="{BB962C8B-B14F-4D97-AF65-F5344CB8AC3E}">
        <p14:creationId xmlns:p14="http://schemas.microsoft.com/office/powerpoint/2010/main" val="1432926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 sheet</a:t>
            </a:r>
            <a:endParaRPr lang="en-US" dirty="0"/>
          </a:p>
        </p:txBody>
      </p:sp>
      <p:sp>
        <p:nvSpPr>
          <p:cNvPr id="3" name="Content Placeholder 2"/>
          <p:cNvSpPr>
            <a:spLocks noGrp="1"/>
          </p:cNvSpPr>
          <p:nvPr>
            <p:ph idx="1"/>
          </p:nvPr>
        </p:nvSpPr>
        <p:spPr/>
        <p:txBody>
          <a:bodyPr/>
          <a:lstStyle/>
          <a:p>
            <a:r>
              <a:rPr lang="en-US" dirty="0"/>
              <a:t>An inline style sheet allows you to include CSS (Cascading Style Sheets) directly within an HTML element using the style attribute. This method is useful for applying quick, one-off styles to specific elements without </a:t>
            </a:r>
            <a:r>
              <a:rPr lang="en-US" dirty="0" smtClean="0"/>
              <a:t>affecting </a:t>
            </a:r>
            <a:r>
              <a:rPr lang="en-US" dirty="0"/>
              <a:t>the rest of the document.</a:t>
            </a:r>
          </a:p>
        </p:txBody>
      </p:sp>
      <p:sp>
        <p:nvSpPr>
          <p:cNvPr id="5" name="Content Placeholder 2"/>
          <p:cNvSpPr txBox="1">
            <a:spLocks/>
          </p:cNvSpPr>
          <p:nvPr/>
        </p:nvSpPr>
        <p:spPr>
          <a:xfrm>
            <a:off x="1550159" y="3411041"/>
            <a:ext cx="7102522" cy="300340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dirty="0"/>
              <a:t>&lt;html&gt;</a:t>
            </a:r>
          </a:p>
          <a:p>
            <a:pPr marL="0" indent="0">
              <a:buNone/>
            </a:pPr>
            <a:r>
              <a:rPr lang="en-US" dirty="0"/>
              <a:t>&lt;head&gt;</a:t>
            </a:r>
          </a:p>
          <a:p>
            <a:pPr marL="0" indent="0">
              <a:buNone/>
            </a:pPr>
            <a:r>
              <a:rPr lang="en-US" dirty="0"/>
              <a:t>    &lt;title&gt;Inline Style Example&lt;/title&gt;</a:t>
            </a:r>
          </a:p>
          <a:p>
            <a:pPr marL="0" indent="0">
              <a:buNone/>
            </a:pPr>
            <a:r>
              <a:rPr lang="en-US" dirty="0"/>
              <a:t>&lt;/head&gt;</a:t>
            </a:r>
          </a:p>
          <a:p>
            <a:pPr marL="0" indent="0">
              <a:buNone/>
            </a:pPr>
            <a:r>
              <a:rPr lang="en-US" dirty="0"/>
              <a:t>&lt;body&gt;</a:t>
            </a:r>
          </a:p>
          <a:p>
            <a:pPr marL="0" indent="0">
              <a:buNone/>
            </a:pPr>
            <a:r>
              <a:rPr lang="en-US" dirty="0"/>
              <a:t>    &lt;h1 style="color: blue; font-family: Arial, sans-serif;"&gt;This is a heading&lt;/h1&gt;</a:t>
            </a:r>
          </a:p>
          <a:p>
            <a:pPr marL="0" indent="0">
              <a:buNone/>
            </a:pPr>
            <a:r>
              <a:rPr lang="en-US" dirty="0"/>
              <a:t>    &lt;p style="color: green; font-size: 20px;"&gt;This is a paragraph.&lt;/p&gt;</a:t>
            </a:r>
          </a:p>
          <a:p>
            <a:pPr marL="0" indent="0">
              <a:buNone/>
            </a:pPr>
            <a:r>
              <a:rPr lang="en-US" dirty="0" smtClean="0"/>
              <a:t>&lt;/</a:t>
            </a:r>
            <a:r>
              <a:rPr lang="en-US" dirty="0"/>
              <a:t>body&gt;</a:t>
            </a:r>
          </a:p>
          <a:p>
            <a:pPr marL="0" indent="0">
              <a:buNone/>
            </a:pPr>
            <a:r>
              <a:rPr lang="en-US" dirty="0"/>
              <a:t>&lt;/html&gt;</a:t>
            </a:r>
          </a:p>
          <a:p>
            <a:endParaRPr lang="en-US" dirty="0"/>
          </a:p>
        </p:txBody>
      </p:sp>
    </p:spTree>
    <p:extLst>
      <p:ext uri="{BB962C8B-B14F-4D97-AF65-F5344CB8AC3E}">
        <p14:creationId xmlns:p14="http://schemas.microsoft.com/office/powerpoint/2010/main" val="1573681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75997" cy="726696"/>
          </a:xfrm>
        </p:spPr>
        <p:txBody>
          <a:bodyPr>
            <a:normAutofit fontScale="90000"/>
          </a:bodyPr>
          <a:lstStyle/>
          <a:p>
            <a:r>
              <a:rPr lang="en-US" dirty="0" smtClean="0"/>
              <a:t>Internal Styles Example</a:t>
            </a:r>
            <a:endParaRPr lang="en-US" dirty="0"/>
          </a:p>
        </p:txBody>
      </p:sp>
      <p:sp>
        <p:nvSpPr>
          <p:cNvPr id="3" name="Content Placeholder 2"/>
          <p:cNvSpPr>
            <a:spLocks noGrp="1"/>
          </p:cNvSpPr>
          <p:nvPr>
            <p:ph idx="1"/>
          </p:nvPr>
        </p:nvSpPr>
        <p:spPr>
          <a:xfrm>
            <a:off x="838200" y="1825625"/>
            <a:ext cx="5658134" cy="4351338"/>
          </a:xfrm>
        </p:spPr>
        <p:txBody>
          <a:bodyPr>
            <a:normAutofit fontScale="55000" lnSpcReduction="20000"/>
          </a:bodyPr>
          <a:lstStyle/>
          <a:p>
            <a:pPr marL="0" indent="0">
              <a:buNone/>
            </a:pPr>
            <a:endParaRPr lang="en-US" dirty="0"/>
          </a:p>
          <a:p>
            <a:pPr marL="0" indent="0">
              <a:buNone/>
            </a:pPr>
            <a:r>
              <a:rPr lang="en-US" dirty="0"/>
              <a:t>&lt;html&gt;</a:t>
            </a:r>
          </a:p>
          <a:p>
            <a:pPr marL="0" indent="0">
              <a:buNone/>
            </a:pPr>
            <a:r>
              <a:rPr lang="en-US" dirty="0"/>
              <a:t>&lt;head&gt;</a:t>
            </a:r>
          </a:p>
          <a:p>
            <a:pPr marL="0" indent="0">
              <a:buNone/>
            </a:pPr>
            <a:r>
              <a:rPr lang="en-US" dirty="0"/>
              <a:t>    &lt;title&gt;Internal Style Sheet Example&lt;/title&gt;</a:t>
            </a:r>
          </a:p>
          <a:p>
            <a:pPr marL="0" indent="0">
              <a:buNone/>
            </a:pPr>
            <a:r>
              <a:rPr lang="en-US" dirty="0"/>
              <a:t>    &lt;style&gt;</a:t>
            </a:r>
          </a:p>
          <a:p>
            <a:pPr marL="0" indent="0">
              <a:buNone/>
            </a:pPr>
            <a:r>
              <a:rPr lang="en-US" dirty="0"/>
              <a:t>        body {</a:t>
            </a:r>
          </a:p>
          <a:p>
            <a:pPr marL="0" indent="0">
              <a:buNone/>
            </a:pPr>
            <a:r>
              <a:rPr lang="en-US" dirty="0"/>
              <a:t>            font-family: Arial, sans-serif;</a:t>
            </a:r>
          </a:p>
          <a:p>
            <a:pPr marL="0" indent="0">
              <a:buNone/>
            </a:pPr>
            <a:r>
              <a:rPr lang="en-US" dirty="0"/>
              <a:t>            background-color: #f0f0f0;</a:t>
            </a:r>
          </a:p>
          <a:p>
            <a:pPr marL="0" indent="0">
              <a:buNone/>
            </a:pPr>
            <a:r>
              <a:rPr lang="en-US" dirty="0"/>
              <a:t>        }</a:t>
            </a:r>
          </a:p>
          <a:p>
            <a:pPr marL="0" indent="0">
              <a:buNone/>
            </a:pPr>
            <a:endParaRPr lang="en-US" dirty="0"/>
          </a:p>
          <a:p>
            <a:pPr marL="0" indent="0">
              <a:buNone/>
            </a:pPr>
            <a:r>
              <a:rPr lang="en-US" dirty="0"/>
              <a:t>        .container {</a:t>
            </a:r>
          </a:p>
          <a:p>
            <a:pPr marL="0" indent="0">
              <a:buNone/>
            </a:pPr>
            <a:r>
              <a:rPr lang="en-US" dirty="0" smtClean="0"/>
              <a:t>                     background-color</a:t>
            </a:r>
            <a:r>
              <a:rPr lang="en-US" dirty="0"/>
              <a:t>: white;</a:t>
            </a:r>
          </a:p>
          <a:p>
            <a:pPr marL="0" indent="0">
              <a:buNone/>
            </a:pPr>
            <a:r>
              <a:rPr lang="en-US" dirty="0"/>
              <a:t>        }</a:t>
            </a:r>
          </a:p>
          <a:p>
            <a:pPr marL="0" indent="0">
              <a:buNone/>
            </a:pPr>
            <a:r>
              <a:rPr lang="en-US" dirty="0"/>
              <a:t>    &lt;/style&gt;</a:t>
            </a:r>
          </a:p>
          <a:p>
            <a:pPr marL="0" indent="0">
              <a:buNone/>
            </a:pPr>
            <a:r>
              <a:rPr lang="en-US" dirty="0"/>
              <a:t>&lt;/head</a:t>
            </a:r>
            <a:r>
              <a:rPr lang="en-US" dirty="0" smtClean="0"/>
              <a:t>&gt;</a:t>
            </a:r>
            <a:endParaRPr lang="en-US" dirty="0"/>
          </a:p>
        </p:txBody>
      </p:sp>
      <p:sp>
        <p:nvSpPr>
          <p:cNvPr id="5" name="TextBox 4"/>
          <p:cNvSpPr txBox="1"/>
          <p:nvPr/>
        </p:nvSpPr>
        <p:spPr>
          <a:xfrm>
            <a:off x="7601803" y="791570"/>
            <a:ext cx="1433015" cy="369332"/>
          </a:xfrm>
          <a:prstGeom prst="rect">
            <a:avLst/>
          </a:prstGeom>
          <a:noFill/>
        </p:spPr>
        <p:txBody>
          <a:bodyPr wrap="square" rtlCol="0">
            <a:spAutoFit/>
          </a:bodyPr>
          <a:lstStyle/>
          <a:p>
            <a:r>
              <a:rPr lang="en-US" dirty="0" smtClean="0"/>
              <a:t>Style.css</a:t>
            </a:r>
            <a:endParaRPr lang="en-US" dirty="0"/>
          </a:p>
        </p:txBody>
      </p:sp>
      <p:sp>
        <p:nvSpPr>
          <p:cNvPr id="6" name="Content Placeholder 2"/>
          <p:cNvSpPr txBox="1">
            <a:spLocks/>
          </p:cNvSpPr>
          <p:nvPr/>
        </p:nvSpPr>
        <p:spPr>
          <a:xfrm>
            <a:off x="6722659" y="1664126"/>
            <a:ext cx="56581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&lt;body&gt;</a:t>
            </a:r>
          </a:p>
          <a:p>
            <a:pPr marL="0" indent="0">
              <a:buFont typeface="Arial" panose="020B0604020202020204" pitchFamily="34" charset="0"/>
              <a:buNone/>
            </a:pPr>
            <a:r>
              <a:rPr lang="en-US" dirty="0" smtClean="0"/>
              <a:t>    &lt;h1&gt;This is a heading&lt;/h1&gt;</a:t>
            </a:r>
          </a:p>
          <a:p>
            <a:pPr marL="0" indent="0">
              <a:buFont typeface="Arial" panose="020B0604020202020204" pitchFamily="34" charset="0"/>
              <a:buNone/>
            </a:pPr>
            <a:r>
              <a:rPr lang="en-US" dirty="0" smtClean="0"/>
              <a:t>    &lt;p class =“container”&gt;This is a paragraph.&lt;/p&gt;</a:t>
            </a:r>
          </a:p>
          <a:p>
            <a:pPr marL="0" indent="0">
              <a:buFont typeface="Arial" panose="020B0604020202020204" pitchFamily="34" charset="0"/>
              <a:buNone/>
            </a:pPr>
            <a:r>
              <a:rPr lang="en-US" dirty="0" smtClean="0"/>
              <a:t>&lt;/body&gt;</a:t>
            </a:r>
          </a:p>
          <a:p>
            <a:pPr marL="0" indent="0">
              <a:buFont typeface="Arial" panose="020B0604020202020204" pitchFamily="34" charset="0"/>
              <a:buNone/>
            </a:pPr>
            <a:r>
              <a:rPr lang="en-US" dirty="0" smtClean="0"/>
              <a:t>&lt;/html&gt;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34543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1657</Words>
  <Application>Microsoft Office PowerPoint</Application>
  <PresentationFormat>Widescreen</PresentationFormat>
  <Paragraphs>378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DHTML</vt:lpstr>
      <vt:lpstr>Components of DHTML</vt:lpstr>
      <vt:lpstr>Frames</vt:lpstr>
      <vt:lpstr>Table</vt:lpstr>
      <vt:lpstr>Forms</vt:lpstr>
      <vt:lpstr>CSS</vt:lpstr>
      <vt:lpstr>CSS Syntax</vt:lpstr>
      <vt:lpstr>Inline Style sheet</vt:lpstr>
      <vt:lpstr>Internal Styles Example</vt:lpstr>
      <vt:lpstr>External Styles Example</vt:lpstr>
      <vt:lpstr>External Styles Example</vt:lpstr>
      <vt:lpstr>Example</vt:lpstr>
      <vt:lpstr>DOM</vt:lpstr>
      <vt:lpstr>PowerPoint Presentation</vt:lpstr>
      <vt:lpstr>PowerPoint Presentation</vt:lpstr>
      <vt:lpstr>JavaScript</vt:lpstr>
      <vt:lpstr>Key Features of JavaScript:</vt:lpstr>
      <vt:lpstr>Simple javascript</vt:lpstr>
      <vt:lpstr>PowerPoint Presentation</vt:lpstr>
      <vt:lpstr>Example</vt:lpstr>
      <vt:lpstr>Form Validation Program</vt:lpstr>
      <vt:lpstr>Regular Expression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DHTML</dc:title>
  <dc:creator>user</dc:creator>
  <cp:lastModifiedBy>user</cp:lastModifiedBy>
  <cp:revision>27</cp:revision>
  <dcterms:created xsi:type="dcterms:W3CDTF">2024-07-29T02:50:43Z</dcterms:created>
  <dcterms:modified xsi:type="dcterms:W3CDTF">2024-08-02T14:05:02Z</dcterms:modified>
</cp:coreProperties>
</file>