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95" r:id="rId2"/>
    <p:sldId id="274" r:id="rId3"/>
    <p:sldId id="256" r:id="rId4"/>
    <p:sldId id="257" r:id="rId5"/>
    <p:sldId id="258" r:id="rId6"/>
    <p:sldId id="259" r:id="rId7"/>
    <p:sldId id="260" r:id="rId8"/>
    <p:sldId id="262" r:id="rId9"/>
    <p:sldId id="263" r:id="rId10"/>
    <p:sldId id="264" r:id="rId11"/>
    <p:sldId id="265" r:id="rId12"/>
    <p:sldId id="280" r:id="rId13"/>
    <p:sldId id="268" r:id="rId14"/>
    <p:sldId id="269" r:id="rId15"/>
    <p:sldId id="270" r:id="rId16"/>
    <p:sldId id="271" r:id="rId17"/>
    <p:sldId id="275" r:id="rId18"/>
    <p:sldId id="276" r:id="rId19"/>
    <p:sldId id="277" r:id="rId20"/>
    <p:sldId id="282" r:id="rId21"/>
    <p:sldId id="281" r:id="rId22"/>
    <p:sldId id="278" r:id="rId23"/>
    <p:sldId id="279" r:id="rId24"/>
    <p:sldId id="272" r:id="rId25"/>
    <p:sldId id="273" r:id="rId26"/>
    <p:sldId id="266" r:id="rId27"/>
    <p:sldId id="261" r:id="rId28"/>
    <p:sldId id="283" r:id="rId29"/>
    <p:sldId id="284" r:id="rId30"/>
    <p:sldId id="285" r:id="rId31"/>
    <p:sldId id="289" r:id="rId32"/>
    <p:sldId id="290" r:id="rId33"/>
    <p:sldId id="291" r:id="rId34"/>
    <p:sldId id="292" r:id="rId35"/>
    <p:sldId id="293" r:id="rId36"/>
    <p:sldId id="294" r:id="rId37"/>
    <p:sldId id="296"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7BF5443-B677-46FD-8BF9-DE9BB2B35EDA}">
          <p14:sldIdLst>
            <p14:sldId id="295"/>
            <p14:sldId id="274"/>
            <p14:sldId id="256"/>
            <p14:sldId id="257"/>
            <p14:sldId id="258"/>
            <p14:sldId id="259"/>
            <p14:sldId id="260"/>
            <p14:sldId id="262"/>
            <p14:sldId id="263"/>
            <p14:sldId id="264"/>
            <p14:sldId id="265"/>
            <p14:sldId id="280"/>
            <p14:sldId id="268"/>
            <p14:sldId id="269"/>
            <p14:sldId id="270"/>
            <p14:sldId id="271"/>
            <p14:sldId id="275"/>
            <p14:sldId id="276"/>
            <p14:sldId id="277"/>
            <p14:sldId id="282"/>
            <p14:sldId id="281"/>
            <p14:sldId id="278"/>
            <p14:sldId id="279"/>
            <p14:sldId id="272"/>
            <p14:sldId id="273"/>
            <p14:sldId id="266"/>
            <p14:sldId id="261"/>
            <p14:sldId id="283"/>
            <p14:sldId id="284"/>
            <p14:sldId id="285"/>
            <p14:sldId id="289"/>
            <p14:sldId id="290"/>
            <p14:sldId id="291"/>
            <p14:sldId id="292"/>
            <p14:sldId id="293"/>
            <p14:sldId id="294"/>
            <p14:sldId id="296"/>
          </p14:sldIdLst>
        </p14:section>
        <p14:section name="Untitled Section" id="{EA56964C-64A3-4B66-9B74-827178FC071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57" autoAdjust="0"/>
    <p:restoredTop sz="94660"/>
  </p:normalViewPr>
  <p:slideViewPr>
    <p:cSldViewPr snapToGrid="0">
      <p:cViewPr varScale="1">
        <p:scale>
          <a:sx n="46" d="100"/>
          <a:sy n="46" d="100"/>
        </p:scale>
        <p:origin x="75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0DABE7E-6B96-4216-B5A7-DF4FB18747ED}" type="datetimeFigureOut">
              <a:rPr lang="en-US" smtClean="0"/>
              <a:t>8/21/2024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9049F3-3559-4382-AA1A-EE84C50932EF}" type="slidenum">
              <a:rPr lang="en-US" smtClean="0"/>
              <a:t>‹#›</a:t>
            </a:fld>
            <a:endParaRPr lang="en-US"/>
          </a:p>
        </p:txBody>
      </p:sp>
    </p:spTree>
    <p:extLst>
      <p:ext uri="{BB962C8B-B14F-4D97-AF65-F5344CB8AC3E}">
        <p14:creationId xmlns:p14="http://schemas.microsoft.com/office/powerpoint/2010/main" val="20726166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0DABE7E-6B96-4216-B5A7-DF4FB18747ED}" type="datetimeFigureOut">
              <a:rPr lang="en-US" smtClean="0"/>
              <a:t>8/21/2024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9049F3-3559-4382-AA1A-EE84C50932EF}" type="slidenum">
              <a:rPr lang="en-US" smtClean="0"/>
              <a:t>‹#›</a:t>
            </a:fld>
            <a:endParaRPr lang="en-US"/>
          </a:p>
        </p:txBody>
      </p:sp>
    </p:spTree>
    <p:extLst>
      <p:ext uri="{BB962C8B-B14F-4D97-AF65-F5344CB8AC3E}">
        <p14:creationId xmlns:p14="http://schemas.microsoft.com/office/powerpoint/2010/main" val="41953308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0DABE7E-6B96-4216-B5A7-DF4FB18747ED}" type="datetimeFigureOut">
              <a:rPr lang="en-US" smtClean="0"/>
              <a:t>8/21/2024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9049F3-3559-4382-AA1A-EE84C50932EF}" type="slidenum">
              <a:rPr lang="en-US" smtClean="0"/>
              <a:t>‹#›</a:t>
            </a:fld>
            <a:endParaRPr lang="en-US"/>
          </a:p>
        </p:txBody>
      </p:sp>
    </p:spTree>
    <p:extLst>
      <p:ext uri="{BB962C8B-B14F-4D97-AF65-F5344CB8AC3E}">
        <p14:creationId xmlns:p14="http://schemas.microsoft.com/office/powerpoint/2010/main" val="20307749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0DABE7E-6B96-4216-B5A7-DF4FB18747ED}" type="datetimeFigureOut">
              <a:rPr lang="en-US" smtClean="0"/>
              <a:t>8/21/2024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9049F3-3559-4382-AA1A-EE84C50932EF}" type="slidenum">
              <a:rPr lang="en-US" smtClean="0"/>
              <a:t>‹#›</a:t>
            </a:fld>
            <a:endParaRPr lang="en-US"/>
          </a:p>
        </p:txBody>
      </p:sp>
    </p:spTree>
    <p:extLst>
      <p:ext uri="{BB962C8B-B14F-4D97-AF65-F5344CB8AC3E}">
        <p14:creationId xmlns:p14="http://schemas.microsoft.com/office/powerpoint/2010/main" val="34288567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0DABE7E-6B96-4216-B5A7-DF4FB18747ED}" type="datetimeFigureOut">
              <a:rPr lang="en-US" smtClean="0"/>
              <a:t>8/21/2024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9049F3-3559-4382-AA1A-EE84C50932EF}" type="slidenum">
              <a:rPr lang="en-US" smtClean="0"/>
              <a:t>‹#›</a:t>
            </a:fld>
            <a:endParaRPr lang="en-US"/>
          </a:p>
        </p:txBody>
      </p:sp>
    </p:spTree>
    <p:extLst>
      <p:ext uri="{BB962C8B-B14F-4D97-AF65-F5344CB8AC3E}">
        <p14:creationId xmlns:p14="http://schemas.microsoft.com/office/powerpoint/2010/main" val="25618264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0DABE7E-6B96-4216-B5A7-DF4FB18747ED}" type="datetimeFigureOut">
              <a:rPr lang="en-US" smtClean="0"/>
              <a:t>8/21/2024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9049F3-3559-4382-AA1A-EE84C50932EF}" type="slidenum">
              <a:rPr lang="en-US" smtClean="0"/>
              <a:t>‹#›</a:t>
            </a:fld>
            <a:endParaRPr lang="en-US"/>
          </a:p>
        </p:txBody>
      </p:sp>
    </p:spTree>
    <p:extLst>
      <p:ext uri="{BB962C8B-B14F-4D97-AF65-F5344CB8AC3E}">
        <p14:creationId xmlns:p14="http://schemas.microsoft.com/office/powerpoint/2010/main" val="7123770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0DABE7E-6B96-4216-B5A7-DF4FB18747ED}" type="datetimeFigureOut">
              <a:rPr lang="en-US" smtClean="0"/>
              <a:t>8/21/2024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19049F3-3559-4382-AA1A-EE84C50932EF}" type="slidenum">
              <a:rPr lang="en-US" smtClean="0"/>
              <a:t>‹#›</a:t>
            </a:fld>
            <a:endParaRPr lang="en-US"/>
          </a:p>
        </p:txBody>
      </p:sp>
    </p:spTree>
    <p:extLst>
      <p:ext uri="{BB962C8B-B14F-4D97-AF65-F5344CB8AC3E}">
        <p14:creationId xmlns:p14="http://schemas.microsoft.com/office/powerpoint/2010/main" val="43729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0DABE7E-6B96-4216-B5A7-DF4FB18747ED}" type="datetimeFigureOut">
              <a:rPr lang="en-US" smtClean="0"/>
              <a:t>8/21/2024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19049F3-3559-4382-AA1A-EE84C50932EF}" type="slidenum">
              <a:rPr lang="en-US" smtClean="0"/>
              <a:t>‹#›</a:t>
            </a:fld>
            <a:endParaRPr lang="en-US"/>
          </a:p>
        </p:txBody>
      </p:sp>
    </p:spTree>
    <p:extLst>
      <p:ext uri="{BB962C8B-B14F-4D97-AF65-F5344CB8AC3E}">
        <p14:creationId xmlns:p14="http://schemas.microsoft.com/office/powerpoint/2010/main" val="15536195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DABE7E-6B96-4216-B5A7-DF4FB18747ED}" type="datetimeFigureOut">
              <a:rPr lang="en-US" smtClean="0"/>
              <a:t>8/21/2024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19049F3-3559-4382-AA1A-EE84C50932EF}" type="slidenum">
              <a:rPr lang="en-US" smtClean="0"/>
              <a:t>‹#›</a:t>
            </a:fld>
            <a:endParaRPr lang="en-US"/>
          </a:p>
        </p:txBody>
      </p:sp>
    </p:spTree>
    <p:extLst>
      <p:ext uri="{BB962C8B-B14F-4D97-AF65-F5344CB8AC3E}">
        <p14:creationId xmlns:p14="http://schemas.microsoft.com/office/powerpoint/2010/main" val="76349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0DABE7E-6B96-4216-B5A7-DF4FB18747ED}" type="datetimeFigureOut">
              <a:rPr lang="en-US" smtClean="0"/>
              <a:t>8/21/2024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9049F3-3559-4382-AA1A-EE84C50932EF}" type="slidenum">
              <a:rPr lang="en-US" smtClean="0"/>
              <a:t>‹#›</a:t>
            </a:fld>
            <a:endParaRPr lang="en-US"/>
          </a:p>
        </p:txBody>
      </p:sp>
    </p:spTree>
    <p:extLst>
      <p:ext uri="{BB962C8B-B14F-4D97-AF65-F5344CB8AC3E}">
        <p14:creationId xmlns:p14="http://schemas.microsoft.com/office/powerpoint/2010/main" val="40415225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0DABE7E-6B96-4216-B5A7-DF4FB18747ED}" type="datetimeFigureOut">
              <a:rPr lang="en-US" smtClean="0"/>
              <a:t>8/21/2024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9049F3-3559-4382-AA1A-EE84C50932EF}" type="slidenum">
              <a:rPr lang="en-US" smtClean="0"/>
              <a:t>‹#›</a:t>
            </a:fld>
            <a:endParaRPr lang="en-US"/>
          </a:p>
        </p:txBody>
      </p:sp>
    </p:spTree>
    <p:extLst>
      <p:ext uri="{BB962C8B-B14F-4D97-AF65-F5344CB8AC3E}">
        <p14:creationId xmlns:p14="http://schemas.microsoft.com/office/powerpoint/2010/main" val="19026964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DABE7E-6B96-4216-B5A7-DF4FB18747ED}" type="datetimeFigureOut">
              <a:rPr lang="en-US" smtClean="0"/>
              <a:t>8/21/2024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9049F3-3559-4382-AA1A-EE84C50932EF}" type="slidenum">
              <a:rPr lang="en-US" smtClean="0"/>
              <a:t>‹#›</a:t>
            </a:fld>
            <a:endParaRPr lang="en-US"/>
          </a:p>
        </p:txBody>
      </p:sp>
    </p:spTree>
    <p:extLst>
      <p:ext uri="{BB962C8B-B14F-4D97-AF65-F5344CB8AC3E}">
        <p14:creationId xmlns:p14="http://schemas.microsoft.com/office/powerpoint/2010/main" val="32888998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Use%20Case.docx"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UNIT-2</a:t>
            </a:r>
            <a:endParaRPr lang="en-US" b="1" dirty="0"/>
          </a:p>
        </p:txBody>
      </p:sp>
      <p:sp>
        <p:nvSpPr>
          <p:cNvPr id="3" name="Content Placeholder 2"/>
          <p:cNvSpPr>
            <a:spLocks noGrp="1"/>
          </p:cNvSpPr>
          <p:nvPr>
            <p:ph idx="1"/>
          </p:nvPr>
        </p:nvSpPr>
        <p:spPr/>
        <p:txBody>
          <a:bodyPr>
            <a:normAutofit/>
          </a:bodyPr>
          <a:lstStyle/>
          <a:p>
            <a:pPr marL="0" indent="0" algn="ctr">
              <a:buNone/>
            </a:pPr>
            <a:endParaRPr lang="en-US" sz="6600" dirty="0" smtClean="0"/>
          </a:p>
          <a:p>
            <a:pPr marL="0" indent="0" algn="ctr">
              <a:buNone/>
            </a:pPr>
            <a:r>
              <a:rPr lang="en-US" sz="6600" dirty="0" smtClean="0"/>
              <a:t>XML and JSON</a:t>
            </a:r>
            <a:endParaRPr lang="en-US" sz="6600" dirty="0"/>
          </a:p>
        </p:txBody>
      </p:sp>
    </p:spTree>
    <p:extLst>
      <p:ext uri="{BB962C8B-B14F-4D97-AF65-F5344CB8AC3E}">
        <p14:creationId xmlns:p14="http://schemas.microsoft.com/office/powerpoint/2010/main" val="23344114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XML Document with an Internal DTD</a:t>
            </a:r>
            <a:endParaRPr lang="en-US" dirty="0"/>
          </a:p>
        </p:txBody>
      </p:sp>
      <p:sp>
        <p:nvSpPr>
          <p:cNvPr id="3" name="Content Placeholder 2"/>
          <p:cNvSpPr>
            <a:spLocks noGrp="1"/>
          </p:cNvSpPr>
          <p:nvPr>
            <p:ph idx="1"/>
          </p:nvPr>
        </p:nvSpPr>
        <p:spPr/>
        <p:txBody>
          <a:bodyPr>
            <a:normAutofit fontScale="47500" lnSpcReduction="20000"/>
          </a:bodyPr>
          <a:lstStyle/>
          <a:p>
            <a:pPr marL="0" indent="0">
              <a:buNone/>
            </a:pPr>
            <a:r>
              <a:rPr lang="en-US" dirty="0" smtClean="0"/>
              <a:t>&lt;?xml version="1.0" encoding="UTF-8"?&gt;</a:t>
            </a:r>
          </a:p>
          <a:p>
            <a:pPr marL="0" indent="0">
              <a:buNone/>
            </a:pPr>
            <a:r>
              <a:rPr lang="en-US" dirty="0" smtClean="0"/>
              <a:t>&lt;!DOCTYPE note [</a:t>
            </a:r>
          </a:p>
          <a:p>
            <a:pPr marL="0" indent="0">
              <a:buNone/>
            </a:pPr>
            <a:r>
              <a:rPr lang="en-US" dirty="0" smtClean="0"/>
              <a:t>    &lt;!ELEMENT note (to, from, heading, body)&gt;</a:t>
            </a:r>
          </a:p>
          <a:p>
            <a:pPr marL="0" indent="0">
              <a:buNone/>
            </a:pPr>
            <a:r>
              <a:rPr lang="en-US" dirty="0" smtClean="0"/>
              <a:t>    &lt;!ELEMENT to (#PCDATA)&gt;</a:t>
            </a:r>
          </a:p>
          <a:p>
            <a:pPr marL="0" indent="0">
              <a:buNone/>
            </a:pPr>
            <a:r>
              <a:rPr lang="en-US" dirty="0" smtClean="0"/>
              <a:t>    &lt;!ELEMENT from (#PCDATA)&gt;</a:t>
            </a:r>
          </a:p>
          <a:p>
            <a:pPr marL="0" indent="0">
              <a:buNone/>
            </a:pPr>
            <a:r>
              <a:rPr lang="en-US" dirty="0" smtClean="0"/>
              <a:t>    &lt;!ELEMENT heading (#PCDATA)&gt;</a:t>
            </a:r>
          </a:p>
          <a:p>
            <a:pPr marL="0" indent="0">
              <a:buNone/>
            </a:pPr>
            <a:r>
              <a:rPr lang="en-US" dirty="0" smtClean="0"/>
              <a:t>    &lt;!ELEMENT body (#PCDATA)&gt;</a:t>
            </a:r>
          </a:p>
          <a:p>
            <a:pPr marL="0" indent="0">
              <a:buNone/>
            </a:pPr>
            <a:r>
              <a:rPr lang="en-US" dirty="0" smtClean="0"/>
              <a:t>    &lt;!ATTLIST note</a:t>
            </a:r>
          </a:p>
          <a:p>
            <a:pPr marL="0" indent="0">
              <a:buNone/>
            </a:pPr>
            <a:r>
              <a:rPr lang="en-US" dirty="0" smtClean="0"/>
              <a:t>        date CDATA #IMPLIED&gt;</a:t>
            </a:r>
          </a:p>
          <a:p>
            <a:pPr marL="0" indent="0">
              <a:buNone/>
            </a:pPr>
            <a:r>
              <a:rPr lang="en-US" dirty="0" smtClean="0"/>
              <a:t>]&gt;</a:t>
            </a:r>
          </a:p>
          <a:p>
            <a:pPr marL="0" indent="0">
              <a:buNone/>
            </a:pPr>
            <a:r>
              <a:rPr lang="en-US" dirty="0" smtClean="0"/>
              <a:t>&lt;note date="2024-08-01"&gt;</a:t>
            </a:r>
          </a:p>
          <a:p>
            <a:pPr marL="0" indent="0">
              <a:buNone/>
            </a:pPr>
            <a:r>
              <a:rPr lang="en-US" dirty="0" smtClean="0"/>
              <a:t>    &lt;to&gt;</a:t>
            </a:r>
            <a:r>
              <a:rPr lang="en-US" dirty="0" err="1" smtClean="0"/>
              <a:t>Tove</a:t>
            </a:r>
            <a:r>
              <a:rPr lang="en-US" dirty="0" smtClean="0"/>
              <a:t>&lt;/to&gt;</a:t>
            </a:r>
          </a:p>
          <a:p>
            <a:pPr marL="0" indent="0">
              <a:buNone/>
            </a:pPr>
            <a:r>
              <a:rPr lang="en-US" dirty="0" smtClean="0"/>
              <a:t>    &lt;from&gt;</a:t>
            </a:r>
            <a:r>
              <a:rPr lang="en-US" dirty="0" err="1" smtClean="0"/>
              <a:t>Jani</a:t>
            </a:r>
            <a:r>
              <a:rPr lang="en-US" dirty="0" smtClean="0"/>
              <a:t>&lt;/from&gt;</a:t>
            </a:r>
          </a:p>
          <a:p>
            <a:pPr marL="0" indent="0">
              <a:buNone/>
            </a:pPr>
            <a:r>
              <a:rPr lang="en-US" dirty="0" smtClean="0"/>
              <a:t>    &lt;heading&gt;Reminder&lt;/heading&gt;</a:t>
            </a:r>
          </a:p>
          <a:p>
            <a:pPr marL="0" indent="0">
              <a:buNone/>
            </a:pPr>
            <a:r>
              <a:rPr lang="en-US" dirty="0" smtClean="0"/>
              <a:t>    &lt;body&gt;Don't forget me this weekend!&lt;/body&gt;</a:t>
            </a:r>
          </a:p>
          <a:p>
            <a:pPr marL="0" indent="0">
              <a:buNone/>
            </a:pPr>
            <a:r>
              <a:rPr lang="en-US" dirty="0" smtClean="0"/>
              <a:t>&lt;/note&gt;</a:t>
            </a:r>
          </a:p>
          <a:p>
            <a:endParaRPr lang="en-US" dirty="0"/>
          </a:p>
        </p:txBody>
      </p:sp>
    </p:spTree>
    <p:extLst>
      <p:ext uri="{BB962C8B-B14F-4D97-AF65-F5344CB8AC3E}">
        <p14:creationId xmlns:p14="http://schemas.microsoft.com/office/powerpoint/2010/main" val="31149143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XML Document with an External DTD</a:t>
            </a:r>
            <a:endParaRPr lang="en-US" dirty="0"/>
          </a:p>
        </p:txBody>
      </p:sp>
      <p:sp>
        <p:nvSpPr>
          <p:cNvPr id="3" name="Content Placeholder 2"/>
          <p:cNvSpPr>
            <a:spLocks noGrp="1"/>
          </p:cNvSpPr>
          <p:nvPr>
            <p:ph idx="1"/>
          </p:nvPr>
        </p:nvSpPr>
        <p:spPr>
          <a:xfrm>
            <a:off x="838200" y="1825625"/>
            <a:ext cx="4429836" cy="4274924"/>
          </a:xfrm>
        </p:spPr>
        <p:txBody>
          <a:bodyPr/>
          <a:lstStyle/>
          <a:p>
            <a:pPr marL="0" indent="0">
              <a:buNone/>
            </a:pPr>
            <a:r>
              <a:rPr lang="en-US" sz="1800" dirty="0" smtClean="0"/>
              <a:t>&lt;!ELEMENT note (to, from, heading, body)&gt;</a:t>
            </a:r>
          </a:p>
          <a:p>
            <a:pPr marL="0" indent="0">
              <a:buNone/>
            </a:pPr>
            <a:r>
              <a:rPr lang="en-US" sz="1800" dirty="0" smtClean="0"/>
              <a:t>&lt;!ELEMENT to (#PCDATA)&gt;</a:t>
            </a:r>
          </a:p>
          <a:p>
            <a:pPr marL="0" indent="0">
              <a:buNone/>
            </a:pPr>
            <a:r>
              <a:rPr lang="en-US" sz="1800" dirty="0" smtClean="0"/>
              <a:t>&lt;!ELEMENT from (#PCDATA)&gt;</a:t>
            </a:r>
          </a:p>
          <a:p>
            <a:pPr marL="0" indent="0">
              <a:buNone/>
            </a:pPr>
            <a:r>
              <a:rPr lang="en-US" sz="1800" dirty="0" smtClean="0"/>
              <a:t>&lt;!ELEMENT heading (#PCDATA)&gt;</a:t>
            </a:r>
          </a:p>
          <a:p>
            <a:pPr marL="0" indent="0">
              <a:buNone/>
            </a:pPr>
            <a:r>
              <a:rPr lang="en-US" sz="1800" dirty="0" smtClean="0"/>
              <a:t>&lt;!ELEMENT body (#PCDATA)&gt;</a:t>
            </a:r>
          </a:p>
          <a:p>
            <a:pPr marL="0" indent="0">
              <a:buNone/>
            </a:pPr>
            <a:r>
              <a:rPr lang="en-US" sz="1800" dirty="0" smtClean="0"/>
              <a:t>&lt;!ATTLIST note</a:t>
            </a:r>
          </a:p>
          <a:p>
            <a:pPr marL="0" indent="0">
              <a:buNone/>
            </a:pPr>
            <a:r>
              <a:rPr lang="en-US" sz="1800" dirty="0" smtClean="0"/>
              <a:t>    date CDATA #IMPLIED&gt;</a:t>
            </a:r>
          </a:p>
          <a:p>
            <a:endParaRPr lang="en-US" dirty="0"/>
          </a:p>
        </p:txBody>
      </p:sp>
      <p:sp>
        <p:nvSpPr>
          <p:cNvPr id="4" name="Content Placeholder 2"/>
          <p:cNvSpPr txBox="1">
            <a:spLocks/>
          </p:cNvSpPr>
          <p:nvPr/>
        </p:nvSpPr>
        <p:spPr>
          <a:xfrm>
            <a:off x="6096000" y="1825625"/>
            <a:ext cx="5426122" cy="427492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smtClean="0"/>
              <a:t>&lt;?xml version="1.0" encoding="UTF-8"?&gt;</a:t>
            </a:r>
          </a:p>
          <a:p>
            <a:pPr marL="0" indent="0">
              <a:buNone/>
            </a:pPr>
            <a:r>
              <a:rPr lang="en-US" sz="2000" dirty="0" smtClean="0"/>
              <a:t>&lt;!DOCTYPE note SYSTEM "note.dtd"&gt;</a:t>
            </a:r>
          </a:p>
          <a:p>
            <a:pPr marL="0" indent="0">
              <a:buNone/>
            </a:pPr>
            <a:r>
              <a:rPr lang="en-US" sz="2000" dirty="0" smtClean="0"/>
              <a:t>&lt;note date="2024-08-01"&gt;</a:t>
            </a:r>
          </a:p>
          <a:p>
            <a:pPr marL="0" indent="0">
              <a:buNone/>
            </a:pPr>
            <a:r>
              <a:rPr lang="en-US" sz="2000" dirty="0" smtClean="0"/>
              <a:t>    &lt;to&gt;</a:t>
            </a:r>
            <a:r>
              <a:rPr lang="en-US" sz="2000" dirty="0" err="1" smtClean="0"/>
              <a:t>Tove</a:t>
            </a:r>
            <a:r>
              <a:rPr lang="en-US" sz="2000" dirty="0" smtClean="0"/>
              <a:t>&lt;/to&gt;</a:t>
            </a:r>
          </a:p>
          <a:p>
            <a:pPr marL="0" indent="0">
              <a:buNone/>
            </a:pPr>
            <a:r>
              <a:rPr lang="en-US" sz="2000" dirty="0" smtClean="0"/>
              <a:t>    &lt;from&gt;</a:t>
            </a:r>
            <a:r>
              <a:rPr lang="en-US" sz="2000" dirty="0" err="1" smtClean="0"/>
              <a:t>Jani</a:t>
            </a:r>
            <a:r>
              <a:rPr lang="en-US" sz="2000" dirty="0" smtClean="0"/>
              <a:t>&lt;/from&gt;</a:t>
            </a:r>
          </a:p>
          <a:p>
            <a:pPr marL="0" indent="0">
              <a:buNone/>
            </a:pPr>
            <a:r>
              <a:rPr lang="en-US" sz="2000" dirty="0" smtClean="0"/>
              <a:t>    &lt;heading&gt;Reminder&lt;/heading&gt;</a:t>
            </a:r>
          </a:p>
          <a:p>
            <a:pPr marL="0" indent="0">
              <a:buNone/>
            </a:pPr>
            <a:r>
              <a:rPr lang="en-US" sz="2000" dirty="0" smtClean="0"/>
              <a:t>    &lt;body&gt;Don't forget me this weekend!&lt;/body&gt;</a:t>
            </a:r>
          </a:p>
          <a:p>
            <a:pPr marL="0" indent="0">
              <a:buNone/>
            </a:pPr>
            <a:r>
              <a:rPr lang="en-US" sz="2000" dirty="0" smtClean="0"/>
              <a:t>&lt;/note&gt;</a:t>
            </a:r>
          </a:p>
          <a:p>
            <a:endParaRPr lang="en-US" sz="2000" dirty="0"/>
          </a:p>
        </p:txBody>
      </p:sp>
      <p:sp>
        <p:nvSpPr>
          <p:cNvPr id="5" name="TextBox 4"/>
          <p:cNvSpPr txBox="1"/>
          <p:nvPr/>
        </p:nvSpPr>
        <p:spPr>
          <a:xfrm>
            <a:off x="1616122" y="4817660"/>
            <a:ext cx="1850409" cy="369332"/>
          </a:xfrm>
          <a:prstGeom prst="rect">
            <a:avLst/>
          </a:prstGeom>
          <a:noFill/>
        </p:spPr>
        <p:txBody>
          <a:bodyPr wrap="square" rtlCol="0">
            <a:spAutoFit/>
          </a:bodyPr>
          <a:lstStyle/>
          <a:p>
            <a:r>
              <a:rPr lang="en-US" b="1" dirty="0" smtClean="0"/>
              <a:t>Note.dtd</a:t>
            </a:r>
            <a:endParaRPr lang="en-US" b="1" dirty="0"/>
          </a:p>
        </p:txBody>
      </p:sp>
      <p:sp>
        <p:nvSpPr>
          <p:cNvPr id="6" name="TextBox 5"/>
          <p:cNvSpPr txBox="1"/>
          <p:nvPr/>
        </p:nvSpPr>
        <p:spPr>
          <a:xfrm>
            <a:off x="7582468" y="5050515"/>
            <a:ext cx="1850409" cy="369332"/>
          </a:xfrm>
          <a:prstGeom prst="rect">
            <a:avLst/>
          </a:prstGeom>
          <a:noFill/>
        </p:spPr>
        <p:txBody>
          <a:bodyPr wrap="square" rtlCol="0">
            <a:spAutoFit/>
          </a:bodyPr>
          <a:lstStyle/>
          <a:p>
            <a:r>
              <a:rPr lang="en-US" b="1" dirty="0" smtClean="0"/>
              <a:t>Ex.xml</a:t>
            </a:r>
            <a:endParaRPr lang="en-US" b="1" dirty="0"/>
          </a:p>
        </p:txBody>
      </p:sp>
    </p:spTree>
    <p:extLst>
      <p:ext uri="{BB962C8B-B14F-4D97-AF65-F5344CB8AC3E}">
        <p14:creationId xmlns:p14="http://schemas.microsoft.com/office/powerpoint/2010/main" val="30921848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XML Entity</a:t>
            </a:r>
            <a:endParaRPr lang="en-US" dirty="0"/>
          </a:p>
        </p:txBody>
      </p:sp>
      <p:sp>
        <p:nvSpPr>
          <p:cNvPr id="3" name="Content Placeholder 2"/>
          <p:cNvSpPr>
            <a:spLocks noGrp="1"/>
          </p:cNvSpPr>
          <p:nvPr>
            <p:ph idx="1"/>
          </p:nvPr>
        </p:nvSpPr>
        <p:spPr/>
        <p:txBody>
          <a:bodyPr/>
          <a:lstStyle/>
          <a:p>
            <a:r>
              <a:rPr lang="en-US" dirty="0" smtClean="0"/>
              <a:t>Entities in a DTD allow us to define reusable pieces of text or special characters that can be referenced throughout the XML document.</a:t>
            </a:r>
            <a:endParaRPr lang="en-US" dirty="0"/>
          </a:p>
        </p:txBody>
      </p:sp>
    </p:spTree>
    <p:extLst>
      <p:ext uri="{BB962C8B-B14F-4D97-AF65-F5344CB8AC3E}">
        <p14:creationId xmlns:p14="http://schemas.microsoft.com/office/powerpoint/2010/main" val="32507288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XML with Entity Definition</a:t>
            </a:r>
            <a:endParaRPr lang="en-US" dirty="0"/>
          </a:p>
        </p:txBody>
      </p:sp>
      <p:sp>
        <p:nvSpPr>
          <p:cNvPr id="3" name="Content Placeholder 2"/>
          <p:cNvSpPr>
            <a:spLocks noGrp="1"/>
          </p:cNvSpPr>
          <p:nvPr>
            <p:ph idx="1"/>
          </p:nvPr>
        </p:nvSpPr>
        <p:spPr/>
        <p:txBody>
          <a:bodyPr>
            <a:normAutofit fontScale="32500" lnSpcReduction="20000"/>
          </a:bodyPr>
          <a:lstStyle/>
          <a:p>
            <a:r>
              <a:rPr lang="en-US" dirty="0" smtClean="0"/>
              <a:t>&lt;?xml version="1.0" encoding="UTF-8"?&gt;</a:t>
            </a:r>
          </a:p>
          <a:p>
            <a:r>
              <a:rPr lang="en-US" dirty="0" smtClean="0"/>
              <a:t>&lt;!DOCTYPE note [</a:t>
            </a:r>
          </a:p>
          <a:p>
            <a:r>
              <a:rPr lang="en-US" dirty="0" smtClean="0"/>
              <a:t>    &lt;!ENTITY author "John Doe"&gt;</a:t>
            </a:r>
          </a:p>
          <a:p>
            <a:r>
              <a:rPr lang="en-US" dirty="0" smtClean="0"/>
              <a:t>    &lt;!ENTITY date "2024-08-01"&gt;</a:t>
            </a:r>
          </a:p>
          <a:p>
            <a:r>
              <a:rPr lang="en-US" dirty="0" smtClean="0"/>
              <a:t>    &lt;!ELEMENT note (to, from, heading, body)&gt;</a:t>
            </a:r>
          </a:p>
          <a:p>
            <a:r>
              <a:rPr lang="en-US" dirty="0" smtClean="0"/>
              <a:t>    &lt;!ELEMENT to (#PCDATA)&gt;</a:t>
            </a:r>
          </a:p>
          <a:p>
            <a:r>
              <a:rPr lang="en-US" dirty="0" smtClean="0"/>
              <a:t>    &lt;!ELEMENT from (#PCDATA)&gt;</a:t>
            </a:r>
          </a:p>
          <a:p>
            <a:r>
              <a:rPr lang="en-US" dirty="0" smtClean="0"/>
              <a:t>    &lt;!ELEMENT heading (#PCDATA)&gt;</a:t>
            </a:r>
          </a:p>
          <a:p>
            <a:r>
              <a:rPr lang="en-US" dirty="0" smtClean="0"/>
              <a:t>    &lt;!ELEMENT body (#PCDATA)&gt;</a:t>
            </a:r>
          </a:p>
          <a:p>
            <a:r>
              <a:rPr lang="en-US" dirty="0" smtClean="0"/>
              <a:t>    &lt;!ATTLIST note</a:t>
            </a:r>
          </a:p>
          <a:p>
            <a:r>
              <a:rPr lang="en-US" dirty="0" smtClean="0"/>
              <a:t>        date CDATA #IMPLIED&gt;</a:t>
            </a:r>
          </a:p>
          <a:p>
            <a:r>
              <a:rPr lang="en-US" dirty="0" smtClean="0"/>
              <a:t>]&gt;</a:t>
            </a:r>
          </a:p>
          <a:p>
            <a:r>
              <a:rPr lang="en-US" dirty="0" smtClean="0"/>
              <a:t>&lt;note date="&amp;date;"&gt;</a:t>
            </a:r>
          </a:p>
          <a:p>
            <a:r>
              <a:rPr lang="en-US" dirty="0" smtClean="0"/>
              <a:t>    &lt;to&gt;</a:t>
            </a:r>
            <a:r>
              <a:rPr lang="en-US" dirty="0" err="1" smtClean="0"/>
              <a:t>Tove</a:t>
            </a:r>
            <a:r>
              <a:rPr lang="en-US" dirty="0" smtClean="0"/>
              <a:t>&lt;/to&gt;</a:t>
            </a:r>
          </a:p>
          <a:p>
            <a:r>
              <a:rPr lang="en-US" dirty="0" smtClean="0"/>
              <a:t>    &lt;from&gt;&amp;author;&lt;/from&gt;</a:t>
            </a:r>
          </a:p>
          <a:p>
            <a:r>
              <a:rPr lang="en-US" dirty="0" smtClean="0"/>
              <a:t>    &lt;heading&gt;Reminder&lt;/heading&gt;</a:t>
            </a:r>
          </a:p>
          <a:p>
            <a:r>
              <a:rPr lang="en-US" dirty="0" smtClean="0"/>
              <a:t>    &lt;body&gt;Don't forget me this weekend!&lt;/body&gt;</a:t>
            </a:r>
          </a:p>
          <a:p>
            <a:r>
              <a:rPr lang="en-US" dirty="0" smtClean="0"/>
              <a:t>&lt;/note&gt;</a:t>
            </a:r>
          </a:p>
          <a:p>
            <a:endParaRPr lang="en-US" dirty="0"/>
          </a:p>
        </p:txBody>
      </p:sp>
    </p:spTree>
    <p:extLst>
      <p:ext uri="{BB962C8B-B14F-4D97-AF65-F5344CB8AC3E}">
        <p14:creationId xmlns:p14="http://schemas.microsoft.com/office/powerpoint/2010/main" val="28308592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XML Schema</a:t>
            </a:r>
            <a:endParaRPr lang="en-US" dirty="0"/>
          </a:p>
        </p:txBody>
      </p:sp>
      <p:sp>
        <p:nvSpPr>
          <p:cNvPr id="3" name="Content Placeholder 2"/>
          <p:cNvSpPr>
            <a:spLocks noGrp="1"/>
          </p:cNvSpPr>
          <p:nvPr>
            <p:ph idx="1"/>
          </p:nvPr>
        </p:nvSpPr>
        <p:spPr/>
        <p:txBody>
          <a:bodyPr/>
          <a:lstStyle/>
          <a:p>
            <a:r>
              <a:rPr lang="en-US" dirty="0" smtClean="0"/>
              <a:t>XML Schema (often referred to as XSD, XML Schema Definition) is a powerful language used to define the structure, content, and semantics of XML documents. XML Schema is more advanced than DTD (Document Type Definition) and provides a richer set of features for validating XML documents.</a:t>
            </a:r>
            <a:endParaRPr lang="en-US" dirty="0"/>
          </a:p>
        </p:txBody>
      </p:sp>
    </p:spTree>
    <p:extLst>
      <p:ext uri="{BB962C8B-B14F-4D97-AF65-F5344CB8AC3E}">
        <p14:creationId xmlns:p14="http://schemas.microsoft.com/office/powerpoint/2010/main" val="39883119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Features of XML Schema</a:t>
            </a:r>
            <a:endParaRPr lang="en-US" dirty="0"/>
          </a:p>
        </p:txBody>
      </p:sp>
      <p:sp>
        <p:nvSpPr>
          <p:cNvPr id="3" name="Content Placeholder 2"/>
          <p:cNvSpPr>
            <a:spLocks noGrp="1"/>
          </p:cNvSpPr>
          <p:nvPr>
            <p:ph idx="1"/>
          </p:nvPr>
        </p:nvSpPr>
        <p:spPr>
          <a:xfrm>
            <a:off x="537949" y="1566317"/>
            <a:ext cx="10515600" cy="4351338"/>
          </a:xfrm>
        </p:spPr>
        <p:txBody>
          <a:bodyPr>
            <a:normAutofit fontScale="92500" lnSpcReduction="20000"/>
          </a:bodyPr>
          <a:lstStyle/>
          <a:p>
            <a:r>
              <a:rPr lang="en-US" dirty="0" smtClean="0"/>
              <a:t>Data Types: XML Schema supports a wide range of built-in data types, such as string, integer, date, and more, allowing for more precise validation compared to DTD.</a:t>
            </a:r>
          </a:p>
          <a:p>
            <a:r>
              <a:rPr lang="en-US" dirty="0" smtClean="0"/>
              <a:t>Namespaces: XML Schema supports XML namespaces, which helps in avoiding name conflicts and allows for modular and reusable schema components.</a:t>
            </a:r>
          </a:p>
          <a:p>
            <a:r>
              <a:rPr lang="en-US" dirty="0" smtClean="0"/>
              <a:t>Complex Types: Defines complex structures and relationships between elements, including sequences, choices, and groups of elements.</a:t>
            </a:r>
          </a:p>
          <a:p>
            <a:r>
              <a:rPr lang="en-US" dirty="0" smtClean="0"/>
              <a:t>Constraints: Provides detailed constraints on elements and attributes, such as minimum and maximum values, patterns, and more.</a:t>
            </a:r>
          </a:p>
          <a:p>
            <a:r>
              <a:rPr lang="en-US" dirty="0" smtClean="0"/>
              <a:t>Extensibility: Allows for extension and restriction of existing schema definitions.</a:t>
            </a:r>
            <a:endParaRPr lang="en-US" dirty="0"/>
          </a:p>
        </p:txBody>
      </p:sp>
    </p:spTree>
    <p:extLst>
      <p:ext uri="{BB962C8B-B14F-4D97-AF65-F5344CB8AC3E}">
        <p14:creationId xmlns:p14="http://schemas.microsoft.com/office/powerpoint/2010/main" val="37998738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Structure of XML Schema</a:t>
            </a:r>
            <a:endParaRPr lang="en-US" dirty="0"/>
          </a:p>
        </p:txBody>
      </p:sp>
      <p:sp>
        <p:nvSpPr>
          <p:cNvPr id="4" name="Rectangle 1"/>
          <p:cNvSpPr>
            <a:spLocks noGrp="1" noChangeArrowheads="1"/>
          </p:cNvSpPr>
          <p:nvPr>
            <p:ph idx="1"/>
          </p:nvPr>
        </p:nvSpPr>
        <p:spPr bwMode="auto">
          <a:xfrm>
            <a:off x="690290" y="1549392"/>
            <a:ext cx="9944886" cy="4893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600" b="0" i="0" u="none" strike="noStrike" cap="none" normalizeH="0" baseline="0" dirty="0" smtClean="0">
                <a:ln>
                  <a:noFill/>
                </a:ln>
                <a:solidFill>
                  <a:schemeClr val="tx1"/>
                </a:solidFill>
                <a:effectLst/>
                <a:latin typeface="Arial" panose="020B0604020202020204" pitchFamily="34" charset="0"/>
              </a:rPr>
              <a:t>An XML Schema document itself is written in XML and typically includes the following main components:</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600" b="1" i="0" u="none" strike="noStrike" cap="none" normalizeH="0" baseline="0" dirty="0" smtClean="0">
                <a:ln>
                  <a:noFill/>
                </a:ln>
                <a:solidFill>
                  <a:schemeClr val="tx1"/>
                </a:solidFill>
                <a:effectLst/>
                <a:latin typeface="Arial" panose="020B0604020202020204" pitchFamily="34" charset="0"/>
              </a:rPr>
              <a:t>Schema Declaration</a:t>
            </a:r>
            <a:r>
              <a:rPr kumimoji="0" lang="en-US" altLang="en-US" sz="2600" b="0" i="0" u="none" strike="noStrike" cap="none" normalizeH="0" baseline="0" dirty="0" smtClean="0">
                <a:ln>
                  <a:noFill/>
                </a:ln>
                <a:solidFill>
                  <a:schemeClr val="tx1"/>
                </a:solidFill>
                <a:effectLst/>
                <a:latin typeface="Arial" panose="020B0604020202020204" pitchFamily="34" charset="0"/>
              </a:rPr>
              <a:t>: The root element </a:t>
            </a:r>
            <a:r>
              <a:rPr kumimoji="0" lang="en-US" altLang="en-US" sz="2600" b="0" i="0" u="none" strike="noStrike" cap="none" normalizeH="0" baseline="0" dirty="0" smtClean="0">
                <a:ln>
                  <a:noFill/>
                </a:ln>
                <a:solidFill>
                  <a:schemeClr val="tx1"/>
                </a:solidFill>
                <a:effectLst/>
                <a:latin typeface="Arial Unicode MS"/>
              </a:rPr>
              <a:t>&lt;</a:t>
            </a:r>
            <a:r>
              <a:rPr kumimoji="0" lang="en-US" altLang="en-US" sz="2600" b="0" i="0" u="none" strike="noStrike" cap="none" normalizeH="0" baseline="0" dirty="0" err="1" smtClean="0">
                <a:ln>
                  <a:noFill/>
                </a:ln>
                <a:solidFill>
                  <a:schemeClr val="tx1"/>
                </a:solidFill>
                <a:effectLst/>
                <a:latin typeface="Arial Unicode MS"/>
              </a:rPr>
              <a:t>xs:schema</a:t>
            </a:r>
            <a:r>
              <a:rPr kumimoji="0" lang="en-US" altLang="en-US" sz="2600" b="0" i="0" u="none" strike="noStrike" cap="none" normalizeH="0" baseline="0" dirty="0" smtClean="0">
                <a:ln>
                  <a:noFill/>
                </a:ln>
                <a:solidFill>
                  <a:schemeClr val="tx1"/>
                </a:solidFill>
                <a:effectLst/>
                <a:latin typeface="Arial Unicode MS"/>
              </a:rPr>
              <a:t>&gt;</a:t>
            </a:r>
            <a:r>
              <a:rPr kumimoji="0" lang="en-US" altLang="en-US" sz="2600" b="0" i="0" u="none" strike="noStrike" cap="none" normalizeH="0" baseline="0" dirty="0" smtClean="0">
                <a:ln>
                  <a:noFill/>
                </a:ln>
                <a:solidFill>
                  <a:schemeClr val="tx1"/>
                </a:solidFill>
                <a:effectLst/>
              </a:rPr>
              <a:t> that defines the namespace and schema details.</a:t>
            </a:r>
            <a:endParaRPr kumimoji="0" lang="en-US" altLang="en-US" sz="26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600" b="1" i="0" u="none" strike="noStrike" cap="none" normalizeH="0" baseline="0" dirty="0" smtClean="0">
                <a:ln>
                  <a:noFill/>
                </a:ln>
                <a:solidFill>
                  <a:schemeClr val="tx1"/>
                </a:solidFill>
                <a:effectLst/>
                <a:latin typeface="Arial" panose="020B0604020202020204" pitchFamily="34" charset="0"/>
              </a:rPr>
              <a:t>Element Definitions</a:t>
            </a:r>
            <a:r>
              <a:rPr kumimoji="0" lang="en-US" altLang="en-US" sz="2600" b="0" i="0" u="none" strike="noStrike" cap="none" normalizeH="0" baseline="0" dirty="0" smtClean="0">
                <a:ln>
                  <a:noFill/>
                </a:ln>
                <a:solidFill>
                  <a:schemeClr val="tx1"/>
                </a:solidFill>
                <a:effectLst/>
                <a:latin typeface="Arial" panose="020B0604020202020204" pitchFamily="34" charset="0"/>
              </a:rPr>
              <a:t>: Defines the elements that can appear in XML documents.</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600" b="1" i="0" u="none" strike="noStrike" cap="none" normalizeH="0" baseline="0" dirty="0" smtClean="0">
                <a:ln>
                  <a:noFill/>
                </a:ln>
                <a:solidFill>
                  <a:schemeClr val="tx1"/>
                </a:solidFill>
                <a:effectLst/>
                <a:latin typeface="Arial" panose="020B0604020202020204" pitchFamily="34" charset="0"/>
              </a:rPr>
              <a:t>Attribute Definitions</a:t>
            </a:r>
            <a:r>
              <a:rPr kumimoji="0" lang="en-US" altLang="en-US" sz="2600" b="0" i="0" u="none" strike="noStrike" cap="none" normalizeH="0" baseline="0" dirty="0" smtClean="0">
                <a:ln>
                  <a:noFill/>
                </a:ln>
                <a:solidFill>
                  <a:schemeClr val="tx1"/>
                </a:solidFill>
                <a:effectLst/>
                <a:latin typeface="Arial" panose="020B0604020202020204" pitchFamily="34" charset="0"/>
              </a:rPr>
              <a:t>: Defines the attributes for elements.</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2600" b="1" i="0" u="none" strike="noStrike" cap="none" normalizeH="0" baseline="0" dirty="0" smtClean="0">
                <a:ln>
                  <a:noFill/>
                </a:ln>
                <a:solidFill>
                  <a:schemeClr val="tx1"/>
                </a:solidFill>
                <a:effectLst/>
                <a:latin typeface="Arial" panose="020B0604020202020204" pitchFamily="34" charset="0"/>
              </a:rPr>
              <a:t>Data Types</a:t>
            </a:r>
            <a:r>
              <a:rPr kumimoji="0" lang="en-US" altLang="en-US" sz="2600" b="0" i="0" u="none" strike="noStrike" cap="none" normalizeH="0" baseline="0" dirty="0" smtClean="0">
                <a:ln>
                  <a:noFill/>
                </a:ln>
                <a:solidFill>
                  <a:schemeClr val="tx1"/>
                </a:solidFill>
                <a:effectLst/>
                <a:latin typeface="Arial" panose="020B0604020202020204" pitchFamily="34" charset="0"/>
              </a:rPr>
              <a:t>: Specifies the types of data that elements and attributes can contain.</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2600" b="1" i="0" u="none" strike="noStrike" cap="none" normalizeH="0" baseline="0" dirty="0" smtClean="0">
                <a:ln>
                  <a:noFill/>
                </a:ln>
                <a:solidFill>
                  <a:schemeClr val="tx1"/>
                </a:solidFill>
                <a:effectLst/>
                <a:latin typeface="Arial" panose="020B0604020202020204" pitchFamily="34" charset="0"/>
              </a:rPr>
              <a:t>Complex Types</a:t>
            </a:r>
            <a:r>
              <a:rPr kumimoji="0" lang="en-US" altLang="en-US" sz="2600" b="0" i="0" u="none" strike="noStrike" cap="none" normalizeH="0" baseline="0" dirty="0" smtClean="0">
                <a:ln>
                  <a:noFill/>
                </a:ln>
                <a:solidFill>
                  <a:schemeClr val="tx1"/>
                </a:solidFill>
                <a:effectLst/>
                <a:latin typeface="Arial" panose="020B0604020202020204" pitchFamily="34" charset="0"/>
              </a:rPr>
              <a:t>: Defines elements that can contain other elements and attributes.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6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056573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XML Schema</a:t>
            </a: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en-US" dirty="0" smtClean="0"/>
              <a:t>&lt;</a:t>
            </a:r>
            <a:r>
              <a:rPr lang="en-US" dirty="0" err="1" smtClean="0"/>
              <a:t>xs:schema</a:t>
            </a:r>
            <a:r>
              <a:rPr lang="en-US" dirty="0" smtClean="0"/>
              <a:t> </a:t>
            </a:r>
            <a:r>
              <a:rPr lang="en-US" dirty="0" err="1" smtClean="0"/>
              <a:t>xmlns:xs</a:t>
            </a:r>
            <a:r>
              <a:rPr lang="en-US" dirty="0" smtClean="0"/>
              <a:t>="http://www.w3.org/2001/XMLSchema"&gt;</a:t>
            </a:r>
          </a:p>
          <a:p>
            <a:pPr marL="0" indent="0">
              <a:buNone/>
            </a:pPr>
            <a:r>
              <a:rPr lang="en-US" dirty="0" smtClean="0"/>
              <a:t>    &lt;</a:t>
            </a:r>
            <a:r>
              <a:rPr lang="en-US" dirty="0" err="1" smtClean="0"/>
              <a:t>xs:element</a:t>
            </a:r>
            <a:r>
              <a:rPr lang="en-US" dirty="0" smtClean="0"/>
              <a:t> name="employee"&gt;</a:t>
            </a:r>
          </a:p>
          <a:p>
            <a:pPr marL="0" indent="0">
              <a:buNone/>
            </a:pPr>
            <a:r>
              <a:rPr lang="en-US" dirty="0" smtClean="0"/>
              <a:t>        &lt;</a:t>
            </a:r>
            <a:r>
              <a:rPr lang="en-US" dirty="0" err="1" smtClean="0"/>
              <a:t>xs:complexType</a:t>
            </a:r>
            <a:r>
              <a:rPr lang="en-US" dirty="0" smtClean="0"/>
              <a:t>&gt;</a:t>
            </a:r>
          </a:p>
          <a:p>
            <a:pPr marL="0" indent="0">
              <a:buNone/>
            </a:pPr>
            <a:r>
              <a:rPr lang="en-US" dirty="0" smtClean="0"/>
              <a:t>            &lt;</a:t>
            </a:r>
            <a:r>
              <a:rPr lang="en-US" dirty="0" err="1" smtClean="0"/>
              <a:t>xs:sequence</a:t>
            </a:r>
            <a:r>
              <a:rPr lang="en-US" dirty="0" smtClean="0"/>
              <a:t>&gt;</a:t>
            </a:r>
          </a:p>
          <a:p>
            <a:pPr marL="0" indent="0">
              <a:buNone/>
            </a:pPr>
            <a:r>
              <a:rPr lang="en-US" dirty="0" smtClean="0"/>
              <a:t>                &lt;</a:t>
            </a:r>
            <a:r>
              <a:rPr lang="en-US" dirty="0" err="1" smtClean="0"/>
              <a:t>xs:element</a:t>
            </a:r>
            <a:r>
              <a:rPr lang="en-US" dirty="0" smtClean="0"/>
              <a:t> name="</a:t>
            </a:r>
            <a:r>
              <a:rPr lang="en-US" dirty="0" err="1" smtClean="0"/>
              <a:t>empid</a:t>
            </a:r>
            <a:r>
              <a:rPr lang="en-US" dirty="0" smtClean="0"/>
              <a:t>" type="</a:t>
            </a:r>
            <a:r>
              <a:rPr lang="en-US" dirty="0" err="1" smtClean="0"/>
              <a:t>xs:integer</a:t>
            </a:r>
            <a:r>
              <a:rPr lang="en-US" dirty="0" smtClean="0"/>
              <a:t>"/&gt;</a:t>
            </a:r>
          </a:p>
          <a:p>
            <a:pPr marL="0" indent="0">
              <a:buNone/>
            </a:pPr>
            <a:r>
              <a:rPr lang="en-US" dirty="0" smtClean="0"/>
              <a:t>                &lt;</a:t>
            </a:r>
            <a:r>
              <a:rPr lang="en-US" dirty="0" err="1" smtClean="0"/>
              <a:t>xs:element</a:t>
            </a:r>
            <a:r>
              <a:rPr lang="en-US" dirty="0" smtClean="0"/>
              <a:t> name="name" type="</a:t>
            </a:r>
            <a:r>
              <a:rPr lang="en-US" dirty="0" err="1" smtClean="0"/>
              <a:t>xs:string</a:t>
            </a:r>
            <a:r>
              <a:rPr lang="en-US" dirty="0" smtClean="0"/>
              <a:t>"/&gt;</a:t>
            </a:r>
          </a:p>
          <a:p>
            <a:pPr marL="0" indent="0">
              <a:buNone/>
            </a:pPr>
            <a:r>
              <a:rPr lang="en-US" dirty="0" smtClean="0"/>
              <a:t>                &lt;</a:t>
            </a:r>
            <a:r>
              <a:rPr lang="en-US" dirty="0" err="1" smtClean="0"/>
              <a:t>xs:element</a:t>
            </a:r>
            <a:r>
              <a:rPr lang="en-US" dirty="0" smtClean="0"/>
              <a:t> name="</a:t>
            </a:r>
            <a:r>
              <a:rPr lang="en-US" dirty="0" err="1" smtClean="0"/>
              <a:t>dept</a:t>
            </a:r>
            <a:r>
              <a:rPr lang="en-US" dirty="0" smtClean="0"/>
              <a:t>" type="</a:t>
            </a:r>
            <a:r>
              <a:rPr lang="en-US" dirty="0" err="1" smtClean="0"/>
              <a:t>xs:string</a:t>
            </a:r>
            <a:r>
              <a:rPr lang="en-US" dirty="0" smtClean="0"/>
              <a:t>"/&gt;</a:t>
            </a:r>
          </a:p>
          <a:p>
            <a:pPr marL="0" indent="0">
              <a:buNone/>
            </a:pPr>
            <a:r>
              <a:rPr lang="en-US" dirty="0" smtClean="0"/>
              <a:t>            &lt;/</a:t>
            </a:r>
            <a:r>
              <a:rPr lang="en-US" dirty="0" err="1" smtClean="0"/>
              <a:t>xs:sequence</a:t>
            </a:r>
            <a:r>
              <a:rPr lang="en-US" dirty="0" smtClean="0"/>
              <a:t>&gt;</a:t>
            </a:r>
          </a:p>
          <a:p>
            <a:pPr marL="0" indent="0">
              <a:buNone/>
            </a:pPr>
            <a:r>
              <a:rPr lang="en-US" dirty="0" smtClean="0"/>
              <a:t>            &lt;</a:t>
            </a:r>
            <a:r>
              <a:rPr lang="en-US" dirty="0" err="1" smtClean="0"/>
              <a:t>xs:attribute</a:t>
            </a:r>
            <a:r>
              <a:rPr lang="en-US" dirty="0" smtClean="0"/>
              <a:t> name="date" type="</a:t>
            </a:r>
            <a:r>
              <a:rPr lang="en-US" dirty="0" err="1" smtClean="0"/>
              <a:t>xs:date</a:t>
            </a:r>
            <a:r>
              <a:rPr lang="en-US" dirty="0" smtClean="0"/>
              <a:t>" use="optional"/&gt;</a:t>
            </a:r>
          </a:p>
          <a:p>
            <a:pPr marL="0" indent="0">
              <a:buNone/>
            </a:pPr>
            <a:r>
              <a:rPr lang="en-US" dirty="0" smtClean="0"/>
              <a:t>        &lt;/</a:t>
            </a:r>
            <a:r>
              <a:rPr lang="en-US" dirty="0" err="1" smtClean="0"/>
              <a:t>xs:complexType</a:t>
            </a:r>
            <a:r>
              <a:rPr lang="en-US" dirty="0" smtClean="0"/>
              <a:t>&gt;</a:t>
            </a:r>
          </a:p>
          <a:p>
            <a:pPr marL="0" indent="0">
              <a:buNone/>
            </a:pPr>
            <a:r>
              <a:rPr lang="en-US" dirty="0" smtClean="0"/>
              <a:t>    &lt;/</a:t>
            </a:r>
            <a:r>
              <a:rPr lang="en-US" dirty="0" err="1" smtClean="0"/>
              <a:t>xs:element</a:t>
            </a:r>
            <a:r>
              <a:rPr lang="en-US" dirty="0" smtClean="0"/>
              <a:t>&gt;</a:t>
            </a:r>
          </a:p>
          <a:p>
            <a:pPr marL="0" indent="0">
              <a:buNone/>
            </a:pPr>
            <a:r>
              <a:rPr lang="en-US" dirty="0" smtClean="0"/>
              <a:t>&lt;/</a:t>
            </a:r>
            <a:r>
              <a:rPr lang="en-US" dirty="0" err="1" smtClean="0"/>
              <a:t>xs:schema</a:t>
            </a:r>
            <a:r>
              <a:rPr lang="en-US" dirty="0" smtClean="0"/>
              <a:t>&gt;</a:t>
            </a:r>
          </a:p>
          <a:p>
            <a:endParaRPr lang="en-US" dirty="0"/>
          </a:p>
        </p:txBody>
      </p:sp>
    </p:spTree>
    <p:extLst>
      <p:ext uri="{BB962C8B-B14F-4D97-AF65-F5344CB8AC3E}">
        <p14:creationId xmlns:p14="http://schemas.microsoft.com/office/powerpoint/2010/main" val="42005934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68490"/>
            <a:ext cx="10515600" cy="5808473"/>
          </a:xfrm>
        </p:spPr>
        <p:txBody>
          <a:bodyPr>
            <a:normAutofit fontScale="55000" lnSpcReduction="20000"/>
          </a:bodyPr>
          <a:lstStyle/>
          <a:p>
            <a:r>
              <a:rPr lang="en-US" dirty="0" smtClean="0"/>
              <a:t>&lt;?xml version="1.0" encoding="UTF-8"?&gt;</a:t>
            </a:r>
          </a:p>
          <a:p>
            <a:r>
              <a:rPr lang="en-US" dirty="0" smtClean="0"/>
              <a:t>&lt;employees </a:t>
            </a:r>
            <a:r>
              <a:rPr lang="en-US" dirty="0" err="1" smtClean="0"/>
              <a:t>xmlns:xsi</a:t>
            </a:r>
            <a:r>
              <a:rPr lang="en-US" dirty="0" smtClean="0"/>
              <a:t>="http://www.w3.org/2001/XMLSchema-instance"</a:t>
            </a:r>
          </a:p>
          <a:p>
            <a:r>
              <a:rPr lang="en-US" dirty="0" smtClean="0"/>
              <a:t>           </a:t>
            </a:r>
            <a:r>
              <a:rPr lang="en-US" dirty="0" err="1" smtClean="0"/>
              <a:t>xsi:noNamespaceSchemaLocation</a:t>
            </a:r>
            <a:r>
              <a:rPr lang="en-US" dirty="0" smtClean="0"/>
              <a:t>="example.xsd"&gt;</a:t>
            </a:r>
          </a:p>
          <a:p>
            <a:r>
              <a:rPr lang="en-US" dirty="0" smtClean="0"/>
              <a:t>    &lt;employee date="2024-08-01"&gt;</a:t>
            </a:r>
          </a:p>
          <a:p>
            <a:r>
              <a:rPr lang="en-US" dirty="0" smtClean="0"/>
              <a:t>        &lt;</a:t>
            </a:r>
            <a:r>
              <a:rPr lang="en-US" dirty="0" err="1" smtClean="0"/>
              <a:t>empid</a:t>
            </a:r>
            <a:r>
              <a:rPr lang="en-US" dirty="0" smtClean="0"/>
              <a:t>&gt;1001&lt;/</a:t>
            </a:r>
            <a:r>
              <a:rPr lang="en-US" dirty="0" err="1" smtClean="0"/>
              <a:t>empid</a:t>
            </a:r>
            <a:r>
              <a:rPr lang="en-US" dirty="0" smtClean="0"/>
              <a:t>&gt;</a:t>
            </a:r>
          </a:p>
          <a:p>
            <a:r>
              <a:rPr lang="en-US" dirty="0" smtClean="0"/>
              <a:t>        &lt;name&gt;John Smith&lt;/name&gt;</a:t>
            </a:r>
          </a:p>
          <a:p>
            <a:r>
              <a:rPr lang="en-US" dirty="0" smtClean="0"/>
              <a:t>        &lt;</a:t>
            </a:r>
            <a:r>
              <a:rPr lang="en-US" dirty="0" err="1" smtClean="0"/>
              <a:t>dept</a:t>
            </a:r>
            <a:r>
              <a:rPr lang="en-US" dirty="0" smtClean="0"/>
              <a:t>&gt;HR&lt;/</a:t>
            </a:r>
            <a:r>
              <a:rPr lang="en-US" dirty="0" err="1" smtClean="0"/>
              <a:t>dept</a:t>
            </a:r>
            <a:r>
              <a:rPr lang="en-US" dirty="0" smtClean="0"/>
              <a:t>&gt;</a:t>
            </a:r>
          </a:p>
          <a:p>
            <a:r>
              <a:rPr lang="en-US" dirty="0" smtClean="0"/>
              <a:t>    &lt;/employee&gt;</a:t>
            </a:r>
          </a:p>
          <a:p>
            <a:r>
              <a:rPr lang="en-US" dirty="0" smtClean="0"/>
              <a:t>    &lt;employee date="2024-08-02"&gt;</a:t>
            </a:r>
          </a:p>
          <a:p>
            <a:r>
              <a:rPr lang="en-US" dirty="0" smtClean="0"/>
              <a:t>        &lt;</a:t>
            </a:r>
            <a:r>
              <a:rPr lang="en-US" dirty="0" err="1" smtClean="0"/>
              <a:t>empid</a:t>
            </a:r>
            <a:r>
              <a:rPr lang="en-US" dirty="0" smtClean="0"/>
              <a:t>&gt;1002&lt;/</a:t>
            </a:r>
            <a:r>
              <a:rPr lang="en-US" dirty="0" err="1" smtClean="0"/>
              <a:t>empid</a:t>
            </a:r>
            <a:r>
              <a:rPr lang="en-US" dirty="0" smtClean="0"/>
              <a:t>&gt;</a:t>
            </a:r>
          </a:p>
          <a:p>
            <a:r>
              <a:rPr lang="en-US" dirty="0" smtClean="0"/>
              <a:t>        &lt;name&gt;Emily Johnson&lt;/name&gt;</a:t>
            </a:r>
          </a:p>
          <a:p>
            <a:r>
              <a:rPr lang="en-US" dirty="0" smtClean="0"/>
              <a:t>        &lt;</a:t>
            </a:r>
            <a:r>
              <a:rPr lang="en-US" dirty="0" err="1" smtClean="0"/>
              <a:t>dept</a:t>
            </a:r>
            <a:r>
              <a:rPr lang="en-US" dirty="0" smtClean="0"/>
              <a:t>&gt;Marketing&lt;/</a:t>
            </a:r>
            <a:r>
              <a:rPr lang="en-US" dirty="0" err="1" smtClean="0"/>
              <a:t>dept</a:t>
            </a:r>
            <a:r>
              <a:rPr lang="en-US" dirty="0" smtClean="0"/>
              <a:t>&gt;</a:t>
            </a:r>
          </a:p>
          <a:p>
            <a:r>
              <a:rPr lang="en-US" dirty="0" smtClean="0"/>
              <a:t>    &lt;/employee&gt;</a:t>
            </a:r>
          </a:p>
          <a:p>
            <a:r>
              <a:rPr lang="en-US" dirty="0" smtClean="0"/>
              <a:t>    &lt;employee date="2024-08-03"&gt;</a:t>
            </a:r>
          </a:p>
          <a:p>
            <a:r>
              <a:rPr lang="en-US" dirty="0" smtClean="0"/>
              <a:t>        &lt;</a:t>
            </a:r>
            <a:r>
              <a:rPr lang="en-US" dirty="0" err="1" smtClean="0"/>
              <a:t>empid</a:t>
            </a:r>
            <a:r>
              <a:rPr lang="en-US" dirty="0" smtClean="0"/>
              <a:t>&gt;1003&lt;/</a:t>
            </a:r>
            <a:r>
              <a:rPr lang="en-US" dirty="0" err="1" smtClean="0"/>
              <a:t>empid</a:t>
            </a:r>
            <a:r>
              <a:rPr lang="en-US" dirty="0" smtClean="0"/>
              <a:t>&gt;</a:t>
            </a:r>
          </a:p>
          <a:p>
            <a:r>
              <a:rPr lang="en-US" dirty="0" smtClean="0"/>
              <a:t>        &lt;name&gt;Michael Brown&lt;/name&gt;</a:t>
            </a:r>
          </a:p>
          <a:p>
            <a:r>
              <a:rPr lang="en-US" dirty="0" smtClean="0"/>
              <a:t>        &lt;</a:t>
            </a:r>
            <a:r>
              <a:rPr lang="en-US" dirty="0" err="1" smtClean="0"/>
              <a:t>dept</a:t>
            </a:r>
            <a:r>
              <a:rPr lang="en-US" dirty="0" smtClean="0"/>
              <a:t>&gt;Finance&lt;/</a:t>
            </a:r>
            <a:r>
              <a:rPr lang="en-US" dirty="0" err="1" smtClean="0"/>
              <a:t>dept</a:t>
            </a:r>
            <a:r>
              <a:rPr lang="en-US" dirty="0" smtClean="0"/>
              <a:t>&gt;</a:t>
            </a:r>
          </a:p>
          <a:p>
            <a:r>
              <a:rPr lang="en-US" dirty="0" smtClean="0"/>
              <a:t>    &lt;/employee&gt;</a:t>
            </a:r>
          </a:p>
          <a:p>
            <a:r>
              <a:rPr lang="en-US" dirty="0" smtClean="0"/>
              <a:t>&lt;/employees&gt;</a:t>
            </a:r>
          </a:p>
          <a:p>
            <a:endParaRPr lang="en-US" dirty="0"/>
          </a:p>
        </p:txBody>
      </p:sp>
    </p:spTree>
    <p:extLst>
      <p:ext uri="{BB962C8B-B14F-4D97-AF65-F5344CB8AC3E}">
        <p14:creationId xmlns:p14="http://schemas.microsoft.com/office/powerpoint/2010/main" val="12111446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XSLT</a:t>
            </a:r>
            <a:endParaRPr lang="en-US" dirty="0"/>
          </a:p>
        </p:txBody>
      </p:sp>
      <p:sp>
        <p:nvSpPr>
          <p:cNvPr id="3" name="Content Placeholder 2"/>
          <p:cNvSpPr>
            <a:spLocks noGrp="1"/>
          </p:cNvSpPr>
          <p:nvPr>
            <p:ph idx="1"/>
          </p:nvPr>
        </p:nvSpPr>
        <p:spPr/>
        <p:txBody>
          <a:bodyPr/>
          <a:lstStyle/>
          <a:p>
            <a:r>
              <a:rPr lang="en-US" dirty="0" smtClean="0"/>
              <a:t>XSLT (Extensible Stylesheet Language Transformations) is a language used for transforming XML documents into other formats, such as HTML, plain text, or even other XML formats. XSLT uses XSL (Extensible Stylesheet Language), which consists of three parts: XSLT itself, XPath (used for navigating XML documents), and XSL-FO (used for formatting XML data).</a:t>
            </a:r>
            <a:endParaRPr lang="en-US" dirty="0"/>
          </a:p>
        </p:txBody>
      </p:sp>
    </p:spTree>
    <p:extLst>
      <p:ext uri="{BB962C8B-B14F-4D97-AF65-F5344CB8AC3E}">
        <p14:creationId xmlns:p14="http://schemas.microsoft.com/office/powerpoint/2010/main" val="18427719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XML</a:t>
            </a:r>
            <a:endParaRPr lang="en-US" dirty="0"/>
          </a:p>
        </p:txBody>
      </p:sp>
      <p:sp>
        <p:nvSpPr>
          <p:cNvPr id="3" name="Content Placeholder 2"/>
          <p:cNvSpPr>
            <a:spLocks noGrp="1"/>
          </p:cNvSpPr>
          <p:nvPr>
            <p:ph idx="1"/>
          </p:nvPr>
        </p:nvSpPr>
        <p:spPr/>
        <p:txBody>
          <a:bodyPr/>
          <a:lstStyle/>
          <a:p>
            <a:r>
              <a:rPr lang="en-US" dirty="0" smtClean="0"/>
              <a:t>XML (</a:t>
            </a:r>
            <a:r>
              <a:rPr lang="en-US" dirty="0" err="1" smtClean="0"/>
              <a:t>eXtensible</a:t>
            </a:r>
            <a:r>
              <a:rPr lang="en-US" dirty="0" smtClean="0"/>
              <a:t> Markup Language) is a markup language designed to store and transport data. It is both human-readable and machine-readable, making it a versatile tool for data interchange between systems. </a:t>
            </a:r>
            <a:endParaRPr lang="en-US" dirty="0"/>
          </a:p>
        </p:txBody>
      </p:sp>
    </p:spTree>
    <p:extLst>
      <p:ext uri="{BB962C8B-B14F-4D97-AF65-F5344CB8AC3E}">
        <p14:creationId xmlns:p14="http://schemas.microsoft.com/office/powerpoint/2010/main" val="17864027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XSLT</a:t>
            </a:r>
            <a:endParaRPr lang="en-US" dirty="0"/>
          </a:p>
        </p:txBody>
      </p:sp>
      <p:sp>
        <p:nvSpPr>
          <p:cNvPr id="3" name="Content Placeholder 2"/>
          <p:cNvSpPr>
            <a:spLocks noGrp="1"/>
          </p:cNvSpPr>
          <p:nvPr>
            <p:ph idx="1"/>
          </p:nvPr>
        </p:nvSpPr>
        <p:spPr/>
        <p:txBody>
          <a:bodyPr/>
          <a:lstStyle/>
          <a:p>
            <a:endParaRPr lang="en-US"/>
          </a:p>
        </p:txBody>
      </p:sp>
      <p:pic>
        <p:nvPicPr>
          <p:cNvPr id="8194" name="Picture 2" descr="A quick introduction to using XSL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6663" y="1644698"/>
            <a:ext cx="7691871" cy="36506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1252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Terminologies in XSLT</a:t>
            </a:r>
            <a:endParaRPr lang="en-US" dirty="0"/>
          </a:p>
        </p:txBody>
      </p:sp>
      <p:sp>
        <p:nvSpPr>
          <p:cNvPr id="4" name="Rectangle 1"/>
          <p:cNvSpPr>
            <a:spLocks noGrp="1" noChangeArrowheads="1"/>
          </p:cNvSpPr>
          <p:nvPr>
            <p:ph idx="1"/>
          </p:nvPr>
        </p:nvSpPr>
        <p:spPr bwMode="auto">
          <a:xfrm>
            <a:off x="742665" y="1799077"/>
            <a:ext cx="10515600"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Stylesheet</a:t>
            </a:r>
            <a:r>
              <a:rPr kumimoji="0" lang="en-US" altLang="en-US" sz="1800" b="0" i="0" u="none" strike="noStrike" cap="none" normalizeH="0" baseline="0" dirty="0" smtClean="0">
                <a:ln>
                  <a:noFill/>
                </a:ln>
                <a:solidFill>
                  <a:schemeClr val="tx1"/>
                </a:solidFill>
                <a:effectLst/>
                <a:latin typeface="Arial" panose="020B0604020202020204" pitchFamily="34" charset="0"/>
              </a:rPr>
              <a:t>:</a:t>
            </a:r>
          </a:p>
          <a:p>
            <a:pPr marL="457200" lvl="1" indent="0" eaLnBrk="0" fontAlgn="base" hangingPunct="0">
              <a:lnSpc>
                <a:spcPct val="100000"/>
              </a:lnSpc>
              <a:spcBef>
                <a:spcPct val="0"/>
              </a:spcBef>
              <a:spcAft>
                <a:spcPct val="0"/>
              </a:spcAft>
              <a:buFontTx/>
              <a:buChar char="•"/>
            </a:pPr>
            <a:r>
              <a:rPr kumimoji="0" lang="en-US" altLang="en-US" sz="1800" b="0" i="0" u="none" strike="noStrike" cap="none" normalizeH="0" baseline="0" dirty="0" smtClean="0">
                <a:ln>
                  <a:noFill/>
                </a:ln>
                <a:solidFill>
                  <a:schemeClr val="tx1"/>
                </a:solidFill>
                <a:effectLst/>
                <a:latin typeface="Arial" panose="020B0604020202020204" pitchFamily="34" charset="0"/>
              </a:rPr>
              <a:t>An XSLT stylesheet defines how to transform XML data. It consists of one or more </a:t>
            </a:r>
            <a:r>
              <a:rPr kumimoji="0" lang="en-US" altLang="en-US" sz="1800" b="0" i="0" u="none" strike="noStrike" cap="none" normalizeH="0" baseline="0" dirty="0" smtClean="0">
                <a:ln>
                  <a:noFill/>
                </a:ln>
                <a:solidFill>
                  <a:schemeClr val="tx1"/>
                </a:solidFill>
                <a:effectLst/>
                <a:latin typeface="Arial Unicode MS"/>
              </a:rPr>
              <a:t>&lt;</a:t>
            </a:r>
            <a:r>
              <a:rPr kumimoji="0" lang="en-US" altLang="en-US" sz="1800" b="0" i="0" u="none" strike="noStrike" cap="none" normalizeH="0" baseline="0" dirty="0" err="1" smtClean="0">
                <a:ln>
                  <a:noFill/>
                </a:ln>
                <a:solidFill>
                  <a:schemeClr val="tx1"/>
                </a:solidFill>
                <a:effectLst/>
                <a:latin typeface="Arial Unicode MS"/>
              </a:rPr>
              <a:t>xsl:stylesheet</a:t>
            </a:r>
            <a:r>
              <a:rPr kumimoji="0" lang="en-US" altLang="en-US" sz="1800" b="0" i="0" u="none" strike="noStrike" cap="none" normalizeH="0" baseline="0" dirty="0" smtClean="0">
                <a:ln>
                  <a:noFill/>
                </a:ln>
                <a:solidFill>
                  <a:schemeClr val="tx1"/>
                </a:solidFill>
                <a:effectLst/>
                <a:latin typeface="Arial Unicode MS"/>
              </a:rPr>
              <a:t>&gt;</a:t>
            </a:r>
            <a:r>
              <a:rPr kumimoji="0" lang="en-US" altLang="en-US" sz="1800" b="0" i="0" u="none" strike="noStrike" cap="none" normalizeH="0" baseline="0" dirty="0" smtClean="0">
                <a:ln>
                  <a:noFill/>
                </a:ln>
                <a:solidFill>
                  <a:schemeClr val="tx1"/>
                </a:solidFill>
                <a:effectLst/>
              </a:rPr>
              <a:t> or </a:t>
            </a:r>
            <a:r>
              <a:rPr kumimoji="0" lang="en-US" altLang="en-US" sz="1800" b="0" i="0" u="none" strike="noStrike" cap="none" normalizeH="0" baseline="0" dirty="0" smtClean="0">
                <a:ln>
                  <a:noFill/>
                </a:ln>
                <a:solidFill>
                  <a:schemeClr val="tx1"/>
                </a:solidFill>
                <a:effectLst/>
                <a:latin typeface="Arial Unicode MS"/>
              </a:rPr>
              <a:t>&lt;</a:t>
            </a:r>
            <a:r>
              <a:rPr kumimoji="0" lang="en-US" altLang="en-US" sz="1800" b="0" i="0" u="none" strike="noStrike" cap="none" normalizeH="0" baseline="0" dirty="0" err="1" smtClean="0">
                <a:ln>
                  <a:noFill/>
                </a:ln>
                <a:solidFill>
                  <a:schemeClr val="tx1"/>
                </a:solidFill>
                <a:effectLst/>
                <a:latin typeface="Arial Unicode MS"/>
              </a:rPr>
              <a:t>xsl:transform</a:t>
            </a:r>
            <a:r>
              <a:rPr kumimoji="0" lang="en-US" altLang="en-US" sz="1800" b="0" i="0" u="none" strike="noStrike" cap="none" normalizeH="0" baseline="0" dirty="0" smtClean="0">
                <a:ln>
                  <a:noFill/>
                </a:ln>
                <a:solidFill>
                  <a:schemeClr val="tx1"/>
                </a:solidFill>
                <a:effectLst/>
                <a:latin typeface="Arial Unicode MS"/>
              </a:rPr>
              <a:t>&gt;</a:t>
            </a:r>
            <a:r>
              <a:rPr kumimoji="0" lang="en-US" altLang="en-US" sz="1800" b="0" i="0" u="none" strike="noStrike" cap="none" normalizeH="0" baseline="0" dirty="0" smtClean="0">
                <a:ln>
                  <a:noFill/>
                </a:ln>
                <a:solidFill>
                  <a:schemeClr val="tx1"/>
                </a:solidFill>
                <a:effectLst/>
              </a:rPr>
              <a:t> elements that contain transformation rules.</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Templates</a:t>
            </a:r>
            <a:r>
              <a:rPr kumimoji="0" lang="en-US" altLang="en-US" sz="1800" b="0" i="0" u="none" strike="noStrike" cap="none" normalizeH="0" baseline="0" dirty="0" smtClean="0">
                <a:ln>
                  <a:noFill/>
                </a:ln>
                <a:solidFill>
                  <a:schemeClr val="tx1"/>
                </a:solidFill>
                <a:effectLst/>
                <a:latin typeface="Arial" panose="020B0604020202020204" pitchFamily="34" charset="0"/>
              </a:rPr>
              <a:t>:</a:t>
            </a:r>
          </a:p>
          <a:p>
            <a:pPr marL="457200" lvl="1" indent="0" eaLnBrk="0" fontAlgn="base" hangingPunct="0">
              <a:lnSpc>
                <a:spcPct val="100000"/>
              </a:lnSpc>
              <a:spcBef>
                <a:spcPct val="0"/>
              </a:spcBef>
              <a:spcAft>
                <a:spcPct val="0"/>
              </a:spcAft>
              <a:buFontTx/>
              <a:buChar char="•"/>
            </a:pPr>
            <a:r>
              <a:rPr kumimoji="0" lang="en-US" altLang="en-US" sz="1800" b="0" i="0" u="none" strike="noStrike" cap="none" normalizeH="0" baseline="0" dirty="0" smtClean="0">
                <a:ln>
                  <a:noFill/>
                </a:ln>
                <a:solidFill>
                  <a:schemeClr val="tx1"/>
                </a:solidFill>
                <a:effectLst/>
                <a:latin typeface="Arial" panose="020B0604020202020204" pitchFamily="34" charset="0"/>
              </a:rPr>
              <a:t>XSLT uses templates defined by </a:t>
            </a:r>
            <a:r>
              <a:rPr kumimoji="0" lang="en-US" altLang="en-US" sz="1800" b="0" i="0" u="none" strike="noStrike" cap="none" normalizeH="0" baseline="0" dirty="0" smtClean="0">
                <a:ln>
                  <a:noFill/>
                </a:ln>
                <a:solidFill>
                  <a:schemeClr val="tx1"/>
                </a:solidFill>
                <a:effectLst/>
                <a:latin typeface="Arial Unicode MS"/>
              </a:rPr>
              <a:t>&lt;</a:t>
            </a:r>
            <a:r>
              <a:rPr kumimoji="0" lang="en-US" altLang="en-US" sz="1800" b="0" i="0" u="none" strike="noStrike" cap="none" normalizeH="0" baseline="0" dirty="0" err="1" smtClean="0">
                <a:ln>
                  <a:noFill/>
                </a:ln>
                <a:solidFill>
                  <a:schemeClr val="tx1"/>
                </a:solidFill>
                <a:effectLst/>
                <a:latin typeface="Arial Unicode MS"/>
              </a:rPr>
              <a:t>xsl:template</a:t>
            </a:r>
            <a:r>
              <a:rPr kumimoji="0" lang="en-US" altLang="en-US" sz="1800" b="0" i="0" u="none" strike="noStrike" cap="none" normalizeH="0" baseline="0" dirty="0" smtClean="0">
                <a:ln>
                  <a:noFill/>
                </a:ln>
                <a:solidFill>
                  <a:schemeClr val="tx1"/>
                </a:solidFill>
                <a:effectLst/>
                <a:latin typeface="Arial Unicode MS"/>
              </a:rPr>
              <a:t>&gt;</a:t>
            </a:r>
            <a:r>
              <a:rPr kumimoji="0" lang="en-US" altLang="en-US" sz="1800" b="0" i="0" u="none" strike="noStrike" cap="none" normalizeH="0" baseline="0" dirty="0" smtClean="0">
                <a:ln>
                  <a:noFill/>
                </a:ln>
                <a:solidFill>
                  <a:schemeClr val="tx1"/>
                </a:solidFill>
                <a:effectLst/>
              </a:rPr>
              <a:t> elements to match parts of the XML document and specify how to transform them. Each template matches a particular pattern in the XML document.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XPath</a:t>
            </a:r>
            <a:r>
              <a:rPr kumimoji="0" lang="en-US" altLang="en-US" sz="1800" b="0" i="0" u="none" strike="noStrike" cap="none" normalizeH="0" baseline="0" dirty="0" smtClean="0">
                <a:ln>
                  <a:noFill/>
                </a:ln>
                <a:solidFill>
                  <a:schemeClr val="tx1"/>
                </a:solidFill>
                <a:effectLst/>
                <a:latin typeface="Arial" panose="020B0604020202020204" pitchFamily="34" charset="0"/>
              </a:rPr>
              <a:t>:</a:t>
            </a:r>
          </a:p>
          <a:p>
            <a:pPr marL="457200" lvl="1" indent="0" eaLnBrk="0" fontAlgn="base" hangingPunct="0">
              <a:lnSpc>
                <a:spcPct val="100000"/>
              </a:lnSpc>
              <a:spcBef>
                <a:spcPct val="0"/>
              </a:spcBef>
              <a:spcAft>
                <a:spcPct val="0"/>
              </a:spcAft>
              <a:buFontTx/>
              <a:buChar char="•"/>
            </a:pPr>
            <a:r>
              <a:rPr kumimoji="0" lang="en-US" altLang="en-US" sz="1800" b="0" i="0" u="none" strike="noStrike" cap="none" normalizeH="0" baseline="0" dirty="0" smtClean="0">
                <a:ln>
                  <a:noFill/>
                </a:ln>
                <a:solidFill>
                  <a:schemeClr val="tx1"/>
                </a:solidFill>
                <a:effectLst/>
                <a:latin typeface="Arial" panose="020B0604020202020204" pitchFamily="34" charset="0"/>
              </a:rPr>
              <a:t>XPath is used within XSLT to navigate and select nodes in the XML document. It allows for querying and filtering the XML content.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Transformation</a:t>
            </a:r>
            <a:r>
              <a:rPr kumimoji="0" lang="en-US" altLang="en-US" sz="1800" b="0" i="0" u="none" strike="noStrike" cap="none" normalizeH="0" baseline="0" dirty="0" smtClean="0">
                <a:ln>
                  <a:noFill/>
                </a:ln>
                <a:solidFill>
                  <a:schemeClr val="tx1"/>
                </a:solidFill>
                <a:effectLst/>
                <a:latin typeface="Arial" panose="020B0604020202020204" pitchFamily="34" charset="0"/>
              </a:rPr>
              <a:t>:</a:t>
            </a:r>
          </a:p>
          <a:p>
            <a:pPr marL="457200" lvl="1" indent="0" eaLnBrk="0" fontAlgn="base" hangingPunct="0">
              <a:lnSpc>
                <a:spcPct val="100000"/>
              </a:lnSpc>
              <a:spcBef>
                <a:spcPct val="0"/>
              </a:spcBef>
              <a:spcAft>
                <a:spcPct val="0"/>
              </a:spcAft>
              <a:buFontTx/>
              <a:buChar char="•"/>
            </a:pPr>
            <a:r>
              <a:rPr kumimoji="0" lang="en-US" altLang="en-US" sz="1800" b="0" i="0" u="none" strike="noStrike" cap="none" normalizeH="0" baseline="0" dirty="0" smtClean="0">
                <a:ln>
                  <a:noFill/>
                </a:ln>
                <a:solidFill>
                  <a:schemeClr val="tx1"/>
                </a:solidFill>
                <a:effectLst/>
                <a:latin typeface="Arial" panose="020B0604020202020204" pitchFamily="34" charset="0"/>
              </a:rPr>
              <a:t>XSLT processes the XML document according to the rules defined in the stylesheet, producing a new document in the desired format.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059154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0914" y="925292"/>
            <a:ext cx="10515600" cy="6554799"/>
          </a:xfrm>
        </p:spPr>
        <p:txBody>
          <a:bodyPr>
            <a:normAutofit fontScale="25000" lnSpcReduction="20000"/>
          </a:bodyPr>
          <a:lstStyle/>
          <a:p>
            <a:pPr marL="0" indent="0">
              <a:buNone/>
            </a:pPr>
            <a:r>
              <a:rPr lang="en-US" sz="4800" dirty="0"/>
              <a:t>&lt;?xml version="1.0" encoding="UTF-8"?&gt;</a:t>
            </a:r>
          </a:p>
          <a:p>
            <a:pPr marL="0" indent="0">
              <a:buNone/>
            </a:pPr>
            <a:r>
              <a:rPr lang="en-US" sz="4800" dirty="0"/>
              <a:t>&lt;</a:t>
            </a:r>
            <a:r>
              <a:rPr lang="en-US" sz="4800" dirty="0" err="1"/>
              <a:t>xsl:stylesheet</a:t>
            </a:r>
            <a:r>
              <a:rPr lang="en-US" sz="4800" dirty="0"/>
              <a:t> version="1.0" </a:t>
            </a:r>
            <a:r>
              <a:rPr lang="en-US" sz="4800" dirty="0" err="1"/>
              <a:t>xmlns:xsl</a:t>
            </a:r>
            <a:r>
              <a:rPr lang="en-US" sz="4800" dirty="0"/>
              <a:t>="http://www.w3.org/1999/XSL/Transform"&gt;</a:t>
            </a:r>
          </a:p>
          <a:p>
            <a:pPr marL="0" indent="0">
              <a:buNone/>
            </a:pPr>
            <a:r>
              <a:rPr lang="en-US" sz="4800" dirty="0"/>
              <a:t>    </a:t>
            </a:r>
          </a:p>
          <a:p>
            <a:pPr marL="0" indent="0">
              <a:buNone/>
            </a:pPr>
            <a:r>
              <a:rPr lang="en-US" sz="4800" dirty="0"/>
              <a:t>    &lt;</a:t>
            </a:r>
            <a:r>
              <a:rPr lang="en-US" sz="4800" dirty="0" err="1"/>
              <a:t>xsl:template</a:t>
            </a:r>
            <a:r>
              <a:rPr lang="en-US" sz="4800" dirty="0"/>
              <a:t> match="/"&gt;</a:t>
            </a:r>
          </a:p>
          <a:p>
            <a:pPr marL="0" indent="0">
              <a:buNone/>
            </a:pPr>
            <a:r>
              <a:rPr lang="en-US" sz="4800" dirty="0"/>
              <a:t>        &lt;html&gt;</a:t>
            </a:r>
          </a:p>
          <a:p>
            <a:pPr marL="0" indent="0">
              <a:buNone/>
            </a:pPr>
            <a:r>
              <a:rPr lang="en-US" sz="4800" dirty="0"/>
              <a:t>            &lt;head&gt;</a:t>
            </a:r>
          </a:p>
          <a:p>
            <a:pPr marL="0" indent="0">
              <a:buNone/>
            </a:pPr>
            <a:r>
              <a:rPr lang="en-US" sz="4800" dirty="0"/>
              <a:t>                &lt;title&gt;Employee Details&lt;/title&gt;</a:t>
            </a:r>
          </a:p>
          <a:p>
            <a:pPr marL="0" indent="0">
              <a:buNone/>
            </a:pPr>
            <a:r>
              <a:rPr lang="en-US" sz="4800" dirty="0"/>
              <a:t>            &lt;/head&gt;</a:t>
            </a:r>
          </a:p>
          <a:p>
            <a:pPr marL="0" indent="0">
              <a:buNone/>
            </a:pPr>
            <a:r>
              <a:rPr lang="en-US" sz="4800" dirty="0"/>
              <a:t>            &lt;body&gt;</a:t>
            </a:r>
          </a:p>
          <a:p>
            <a:pPr marL="0" indent="0">
              <a:buNone/>
            </a:pPr>
            <a:r>
              <a:rPr lang="en-US" sz="4800" dirty="0"/>
              <a:t>                &lt;h2&gt;Employee List&lt;/h2&gt;</a:t>
            </a:r>
          </a:p>
          <a:p>
            <a:pPr marL="0" indent="0">
              <a:buNone/>
            </a:pPr>
            <a:r>
              <a:rPr lang="en-US" sz="4800" dirty="0"/>
              <a:t>                &lt;table border="1"&gt;</a:t>
            </a:r>
          </a:p>
          <a:p>
            <a:pPr marL="0" indent="0">
              <a:buNone/>
            </a:pPr>
            <a:r>
              <a:rPr lang="en-US" sz="4800" dirty="0"/>
              <a:t>                    &lt;</a:t>
            </a:r>
            <a:r>
              <a:rPr lang="en-US" sz="4800" dirty="0" err="1"/>
              <a:t>tr</a:t>
            </a:r>
            <a:r>
              <a:rPr lang="en-US" sz="4800" dirty="0"/>
              <a:t>&gt;</a:t>
            </a:r>
          </a:p>
          <a:p>
            <a:pPr marL="0" indent="0">
              <a:buNone/>
            </a:pPr>
            <a:r>
              <a:rPr lang="en-US" sz="4800" dirty="0"/>
              <a:t>                        &lt;</a:t>
            </a:r>
            <a:r>
              <a:rPr lang="en-US" sz="4800" dirty="0" err="1"/>
              <a:t>th</a:t>
            </a:r>
            <a:r>
              <a:rPr lang="en-US" sz="4800" dirty="0"/>
              <a:t>&gt;Employee ID&lt;/</a:t>
            </a:r>
            <a:r>
              <a:rPr lang="en-US" sz="4800" dirty="0" err="1"/>
              <a:t>th</a:t>
            </a:r>
            <a:r>
              <a:rPr lang="en-US" sz="4800" dirty="0"/>
              <a:t>&gt;</a:t>
            </a:r>
          </a:p>
          <a:p>
            <a:pPr marL="0" indent="0">
              <a:buNone/>
            </a:pPr>
            <a:r>
              <a:rPr lang="en-US" sz="4800" dirty="0"/>
              <a:t>                        &lt;</a:t>
            </a:r>
            <a:r>
              <a:rPr lang="en-US" sz="4800" dirty="0" err="1"/>
              <a:t>th</a:t>
            </a:r>
            <a:r>
              <a:rPr lang="en-US" sz="4800" dirty="0"/>
              <a:t>&gt;Name&lt;/</a:t>
            </a:r>
            <a:r>
              <a:rPr lang="en-US" sz="4800" dirty="0" err="1"/>
              <a:t>th</a:t>
            </a:r>
            <a:r>
              <a:rPr lang="en-US" sz="4800" dirty="0"/>
              <a:t>&gt;</a:t>
            </a:r>
          </a:p>
          <a:p>
            <a:pPr marL="0" indent="0">
              <a:buNone/>
            </a:pPr>
            <a:r>
              <a:rPr lang="en-US" sz="4800" dirty="0"/>
              <a:t>                    &lt;/</a:t>
            </a:r>
            <a:r>
              <a:rPr lang="en-US" sz="4800" dirty="0" err="1"/>
              <a:t>tr</a:t>
            </a:r>
            <a:r>
              <a:rPr lang="en-US" sz="4800" dirty="0"/>
              <a:t>&gt;</a:t>
            </a:r>
          </a:p>
          <a:p>
            <a:pPr marL="0" indent="0">
              <a:buNone/>
            </a:pPr>
            <a:r>
              <a:rPr lang="en-US" sz="4800" dirty="0"/>
              <a:t>                    &lt;</a:t>
            </a:r>
            <a:r>
              <a:rPr lang="en-US" sz="4800" dirty="0" err="1"/>
              <a:t>xsl:for-each</a:t>
            </a:r>
            <a:r>
              <a:rPr lang="en-US" sz="4800" dirty="0"/>
              <a:t> select="employees/employee"&gt;</a:t>
            </a:r>
          </a:p>
          <a:p>
            <a:pPr marL="0" indent="0">
              <a:buNone/>
            </a:pPr>
            <a:r>
              <a:rPr lang="en-US" sz="4800" dirty="0"/>
              <a:t>                        &lt;</a:t>
            </a:r>
            <a:r>
              <a:rPr lang="en-US" sz="4800" dirty="0" err="1"/>
              <a:t>tr</a:t>
            </a:r>
            <a:r>
              <a:rPr lang="en-US" sz="4800" dirty="0"/>
              <a:t>&gt;</a:t>
            </a:r>
          </a:p>
          <a:p>
            <a:pPr marL="0" indent="0">
              <a:buNone/>
            </a:pPr>
            <a:r>
              <a:rPr lang="en-US" sz="4800" dirty="0"/>
              <a:t>                            &lt;td&gt;&lt;</a:t>
            </a:r>
            <a:r>
              <a:rPr lang="en-US" sz="4800" dirty="0" err="1"/>
              <a:t>xsl:value-of</a:t>
            </a:r>
            <a:r>
              <a:rPr lang="en-US" sz="4800" dirty="0"/>
              <a:t> select="</a:t>
            </a:r>
            <a:r>
              <a:rPr lang="en-US" sz="4800" dirty="0" err="1"/>
              <a:t>empid</a:t>
            </a:r>
            <a:r>
              <a:rPr lang="en-US" sz="4800" dirty="0"/>
              <a:t>"/&gt;&lt;/td&gt;</a:t>
            </a:r>
          </a:p>
          <a:p>
            <a:pPr marL="0" indent="0">
              <a:buNone/>
            </a:pPr>
            <a:r>
              <a:rPr lang="en-US" sz="4800" dirty="0"/>
              <a:t>                            &lt;td&gt;&lt;</a:t>
            </a:r>
            <a:r>
              <a:rPr lang="en-US" sz="4800" dirty="0" err="1"/>
              <a:t>xsl:value-of</a:t>
            </a:r>
            <a:r>
              <a:rPr lang="en-US" sz="4800" dirty="0"/>
              <a:t> select="name"/&gt;&lt;/td&gt;</a:t>
            </a:r>
          </a:p>
          <a:p>
            <a:pPr marL="0" indent="0">
              <a:buNone/>
            </a:pPr>
            <a:r>
              <a:rPr lang="en-US" sz="4800" dirty="0"/>
              <a:t>                        &lt;/</a:t>
            </a:r>
            <a:r>
              <a:rPr lang="en-US" sz="4800" dirty="0" err="1"/>
              <a:t>tr</a:t>
            </a:r>
            <a:r>
              <a:rPr lang="en-US" sz="4800" dirty="0"/>
              <a:t>&gt;</a:t>
            </a:r>
          </a:p>
          <a:p>
            <a:pPr marL="0" indent="0">
              <a:buNone/>
            </a:pPr>
            <a:r>
              <a:rPr lang="en-US" sz="4800" dirty="0"/>
              <a:t>                    &lt;/</a:t>
            </a:r>
            <a:r>
              <a:rPr lang="en-US" sz="4800" dirty="0" err="1"/>
              <a:t>xsl:for-each</a:t>
            </a:r>
            <a:r>
              <a:rPr lang="en-US" sz="4800" dirty="0"/>
              <a:t>&gt;</a:t>
            </a:r>
          </a:p>
          <a:p>
            <a:pPr marL="0" indent="0">
              <a:buNone/>
            </a:pPr>
            <a:r>
              <a:rPr lang="en-US" sz="4800" dirty="0"/>
              <a:t>                &lt;/table&gt;</a:t>
            </a:r>
          </a:p>
          <a:p>
            <a:pPr marL="0" indent="0">
              <a:buNone/>
            </a:pPr>
            <a:r>
              <a:rPr lang="en-US" sz="4800" dirty="0"/>
              <a:t>            &lt;/body&gt;</a:t>
            </a:r>
          </a:p>
          <a:p>
            <a:pPr marL="0" indent="0">
              <a:buNone/>
            </a:pPr>
            <a:r>
              <a:rPr lang="en-US" sz="4800" dirty="0"/>
              <a:t>        &lt;/html&gt;</a:t>
            </a:r>
          </a:p>
          <a:p>
            <a:pPr marL="0" indent="0">
              <a:buNone/>
            </a:pPr>
            <a:r>
              <a:rPr lang="en-US" sz="4800" dirty="0"/>
              <a:t>    &lt;/</a:t>
            </a:r>
            <a:r>
              <a:rPr lang="en-US" sz="4800" dirty="0" err="1"/>
              <a:t>xsl:template</a:t>
            </a:r>
            <a:r>
              <a:rPr lang="en-US" sz="4800" dirty="0"/>
              <a:t>&gt;</a:t>
            </a:r>
          </a:p>
          <a:p>
            <a:pPr marL="0" indent="0">
              <a:buNone/>
            </a:pPr>
            <a:r>
              <a:rPr lang="en-US" sz="4800" dirty="0"/>
              <a:t>&lt;/</a:t>
            </a:r>
            <a:r>
              <a:rPr lang="en-US" sz="4800" dirty="0" err="1"/>
              <a:t>xsl:stylesheet</a:t>
            </a:r>
            <a:r>
              <a:rPr lang="en-US" sz="4800" dirty="0"/>
              <a:t>&gt;</a:t>
            </a:r>
          </a:p>
          <a:p>
            <a:pPr marL="0" indent="0">
              <a:buNone/>
            </a:pPr>
            <a:endParaRPr lang="en-US" sz="4800" dirty="0" smtClean="0"/>
          </a:p>
        </p:txBody>
      </p:sp>
      <p:sp>
        <p:nvSpPr>
          <p:cNvPr id="4" name="Content Placeholder 2"/>
          <p:cNvSpPr txBox="1">
            <a:spLocks/>
          </p:cNvSpPr>
          <p:nvPr/>
        </p:nvSpPr>
        <p:spPr>
          <a:xfrm>
            <a:off x="6518994" y="1488000"/>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6" name="TextBox 5"/>
          <p:cNvSpPr txBox="1"/>
          <p:nvPr/>
        </p:nvSpPr>
        <p:spPr>
          <a:xfrm>
            <a:off x="3756074" y="379828"/>
            <a:ext cx="3165231" cy="369332"/>
          </a:xfrm>
          <a:prstGeom prst="rect">
            <a:avLst/>
          </a:prstGeom>
          <a:noFill/>
        </p:spPr>
        <p:txBody>
          <a:bodyPr wrap="square" rtlCol="0">
            <a:spAutoFit/>
          </a:bodyPr>
          <a:lstStyle/>
          <a:p>
            <a:r>
              <a:rPr lang="en-US" dirty="0" smtClean="0"/>
              <a:t>Transform.xsl</a:t>
            </a:r>
            <a:endParaRPr lang="en-US" dirty="0"/>
          </a:p>
        </p:txBody>
      </p:sp>
    </p:spTree>
    <p:extLst>
      <p:ext uri="{BB962C8B-B14F-4D97-AF65-F5344CB8AC3E}">
        <p14:creationId xmlns:p14="http://schemas.microsoft.com/office/powerpoint/2010/main" val="29530094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Xslt_ex.xml</a:t>
            </a: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en-US" dirty="0" smtClean="0"/>
              <a:t>&lt;?xml version="1.0" encoding="UTF-8"?&gt;</a:t>
            </a:r>
          </a:p>
          <a:p>
            <a:pPr marL="0" indent="0">
              <a:buNone/>
            </a:pPr>
            <a:r>
              <a:rPr lang="en-US" dirty="0" smtClean="0"/>
              <a:t>&lt;?xml-stylesheet type="text/</a:t>
            </a:r>
            <a:r>
              <a:rPr lang="en-US" dirty="0" err="1" smtClean="0"/>
              <a:t>xsl</a:t>
            </a:r>
            <a:r>
              <a:rPr lang="en-US" dirty="0" smtClean="0"/>
              <a:t>" </a:t>
            </a:r>
            <a:r>
              <a:rPr lang="en-US" dirty="0" err="1" smtClean="0"/>
              <a:t>href</a:t>
            </a:r>
            <a:r>
              <a:rPr lang="en-US" dirty="0" smtClean="0"/>
              <a:t>="transform.xsl"?&gt;</a:t>
            </a:r>
          </a:p>
          <a:p>
            <a:pPr marL="0" indent="0">
              <a:buNone/>
            </a:pPr>
            <a:r>
              <a:rPr lang="en-US" dirty="0" smtClean="0"/>
              <a:t>&lt;employees&gt;</a:t>
            </a:r>
          </a:p>
          <a:p>
            <a:pPr marL="0" indent="0">
              <a:buNone/>
            </a:pPr>
            <a:r>
              <a:rPr lang="en-US" dirty="0" smtClean="0"/>
              <a:t>    &lt;employee&gt;</a:t>
            </a:r>
          </a:p>
          <a:p>
            <a:pPr marL="0" indent="0">
              <a:buNone/>
            </a:pPr>
            <a:r>
              <a:rPr lang="en-US" dirty="0" smtClean="0"/>
              <a:t>        &lt;</a:t>
            </a:r>
            <a:r>
              <a:rPr lang="en-US" dirty="0" err="1" smtClean="0"/>
              <a:t>empid</a:t>
            </a:r>
            <a:r>
              <a:rPr lang="en-US" dirty="0" smtClean="0"/>
              <a:t>&gt;1001&lt;/</a:t>
            </a:r>
            <a:r>
              <a:rPr lang="en-US" dirty="0" err="1" smtClean="0"/>
              <a:t>empid</a:t>
            </a:r>
            <a:r>
              <a:rPr lang="en-US" dirty="0" smtClean="0"/>
              <a:t>&gt;</a:t>
            </a:r>
          </a:p>
          <a:p>
            <a:pPr marL="0" indent="0">
              <a:buNone/>
            </a:pPr>
            <a:r>
              <a:rPr lang="en-US" dirty="0" smtClean="0"/>
              <a:t>        &lt;name&gt;John Smith&lt;/name&gt;</a:t>
            </a:r>
          </a:p>
          <a:p>
            <a:pPr marL="0" indent="0">
              <a:buNone/>
            </a:pPr>
            <a:r>
              <a:rPr lang="en-US" dirty="0" smtClean="0"/>
              <a:t>    &lt;/employee&gt;</a:t>
            </a:r>
          </a:p>
          <a:p>
            <a:pPr marL="0" indent="0">
              <a:buNone/>
            </a:pPr>
            <a:r>
              <a:rPr lang="en-US" dirty="0" smtClean="0"/>
              <a:t>    &lt;employee&gt;</a:t>
            </a:r>
          </a:p>
          <a:p>
            <a:pPr marL="0" indent="0">
              <a:buNone/>
            </a:pPr>
            <a:r>
              <a:rPr lang="en-US" dirty="0" smtClean="0"/>
              <a:t>        &lt;</a:t>
            </a:r>
            <a:r>
              <a:rPr lang="en-US" dirty="0" err="1" smtClean="0"/>
              <a:t>empid</a:t>
            </a:r>
            <a:r>
              <a:rPr lang="en-US" dirty="0" smtClean="0"/>
              <a:t>&gt;1002&lt;/</a:t>
            </a:r>
            <a:r>
              <a:rPr lang="en-US" dirty="0" err="1" smtClean="0"/>
              <a:t>empid</a:t>
            </a:r>
            <a:r>
              <a:rPr lang="en-US" dirty="0" smtClean="0"/>
              <a:t>&gt;</a:t>
            </a:r>
          </a:p>
          <a:p>
            <a:pPr marL="0" indent="0">
              <a:buNone/>
            </a:pPr>
            <a:r>
              <a:rPr lang="en-US" dirty="0" smtClean="0"/>
              <a:t>        &lt;name&gt;Emily Johnson&lt;/name&gt;</a:t>
            </a:r>
          </a:p>
          <a:p>
            <a:pPr marL="0" indent="0">
              <a:buNone/>
            </a:pPr>
            <a:r>
              <a:rPr lang="en-US" dirty="0" smtClean="0"/>
              <a:t>    &lt;/employee&gt;</a:t>
            </a:r>
          </a:p>
          <a:p>
            <a:pPr marL="0" indent="0">
              <a:buNone/>
            </a:pPr>
            <a:r>
              <a:rPr lang="en-US" dirty="0" smtClean="0"/>
              <a:t>&lt;/employees&gt;</a:t>
            </a:r>
          </a:p>
          <a:p>
            <a:endParaRPr lang="en-US" dirty="0"/>
          </a:p>
        </p:txBody>
      </p:sp>
    </p:spTree>
    <p:extLst>
      <p:ext uri="{BB962C8B-B14F-4D97-AF65-F5344CB8AC3E}">
        <p14:creationId xmlns:p14="http://schemas.microsoft.com/office/powerpoint/2010/main" val="26625047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JSON</a:t>
            </a:r>
            <a:endParaRPr lang="en-US" dirty="0"/>
          </a:p>
        </p:txBody>
      </p:sp>
      <p:sp>
        <p:nvSpPr>
          <p:cNvPr id="3" name="Content Placeholder 2"/>
          <p:cNvSpPr>
            <a:spLocks noGrp="1"/>
          </p:cNvSpPr>
          <p:nvPr>
            <p:ph idx="1"/>
          </p:nvPr>
        </p:nvSpPr>
        <p:spPr/>
        <p:txBody>
          <a:bodyPr/>
          <a:lstStyle/>
          <a:p>
            <a:r>
              <a:rPr lang="en-US" dirty="0" smtClean="0"/>
              <a:t>JSON, which stands for JavaScript Object Notation, is a lightweight data interchange format that's easy for humans to read and write and easy for machines to parse and generate. It’s widely used for data exchange in web applications, APIs, and configuration files.</a:t>
            </a:r>
            <a:endParaRPr lang="en-US" dirty="0"/>
          </a:p>
        </p:txBody>
      </p:sp>
    </p:spTree>
    <p:extLst>
      <p:ext uri="{BB962C8B-B14F-4D97-AF65-F5344CB8AC3E}">
        <p14:creationId xmlns:p14="http://schemas.microsoft.com/office/powerpoint/2010/main" val="12521022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 of JSON</a:t>
            </a:r>
            <a:endParaRPr lang="en-US" dirty="0"/>
          </a:p>
        </p:txBody>
      </p:sp>
      <p:sp>
        <p:nvSpPr>
          <p:cNvPr id="4" name="Rectangle 1"/>
          <p:cNvSpPr>
            <a:spLocks noGrp="1" noChangeArrowheads="1"/>
          </p:cNvSpPr>
          <p:nvPr>
            <p:ph idx="1"/>
          </p:nvPr>
        </p:nvSpPr>
        <p:spPr bwMode="auto">
          <a:xfrm>
            <a:off x="838200" y="1586049"/>
            <a:ext cx="10515600" cy="4370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600" b="1" i="0" u="none" strike="noStrike" cap="none" normalizeH="0" baseline="0" dirty="0" smtClean="0">
                <a:ln>
                  <a:noFill/>
                </a:ln>
                <a:solidFill>
                  <a:schemeClr val="tx1"/>
                </a:solidFill>
                <a:effectLst/>
                <a:latin typeface="Arial" panose="020B0604020202020204" pitchFamily="34" charset="0"/>
              </a:rPr>
              <a:t>Simplicity</a:t>
            </a:r>
            <a:r>
              <a:rPr kumimoji="0" lang="en-US" altLang="en-US" sz="2600" b="0" i="0" u="none" strike="noStrike" cap="none" normalizeH="0" baseline="0" dirty="0" smtClean="0">
                <a:ln>
                  <a:noFill/>
                </a:ln>
                <a:solidFill>
                  <a:schemeClr val="tx1"/>
                </a:solidFill>
                <a:effectLst/>
                <a:latin typeface="Arial" panose="020B0604020202020204" pitchFamily="34" charset="0"/>
              </a:rPr>
              <a:t>:</a:t>
            </a:r>
          </a:p>
          <a:p>
            <a:pPr marL="457200" lvl="1" indent="0" eaLnBrk="0" fontAlgn="base" hangingPunct="0">
              <a:lnSpc>
                <a:spcPct val="100000"/>
              </a:lnSpc>
              <a:spcBef>
                <a:spcPct val="0"/>
              </a:spcBef>
              <a:spcAft>
                <a:spcPct val="0"/>
              </a:spcAft>
              <a:buFontTx/>
              <a:buChar char="•"/>
            </a:pPr>
            <a:r>
              <a:rPr kumimoji="0" lang="en-US" altLang="en-US" sz="2600" b="0" i="0" u="none" strike="noStrike" cap="none" normalizeH="0" baseline="0" dirty="0" smtClean="0">
                <a:ln>
                  <a:noFill/>
                </a:ln>
                <a:solidFill>
                  <a:schemeClr val="tx1"/>
                </a:solidFill>
                <a:effectLst/>
                <a:latin typeface="Arial" panose="020B0604020202020204" pitchFamily="34" charset="0"/>
              </a:rPr>
              <a:t>JSON is simple and human-readable. Its structure is easy to understand and use.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600" b="1" i="0" u="none" strike="noStrike" cap="none" normalizeH="0" baseline="0" dirty="0" smtClean="0">
                <a:ln>
                  <a:noFill/>
                </a:ln>
                <a:solidFill>
                  <a:schemeClr val="tx1"/>
                </a:solidFill>
                <a:effectLst/>
                <a:latin typeface="Arial" panose="020B0604020202020204" pitchFamily="34" charset="0"/>
              </a:rPr>
              <a:t>Data Representation</a:t>
            </a:r>
            <a:r>
              <a:rPr kumimoji="0" lang="en-US" altLang="en-US" sz="2600" b="0" i="0" u="none" strike="noStrike" cap="none" normalizeH="0" baseline="0" dirty="0" smtClean="0">
                <a:ln>
                  <a:noFill/>
                </a:ln>
                <a:solidFill>
                  <a:schemeClr val="tx1"/>
                </a:solidFill>
                <a:effectLst/>
                <a:latin typeface="Arial" panose="020B0604020202020204" pitchFamily="34" charset="0"/>
              </a:rPr>
              <a:t>:</a:t>
            </a:r>
          </a:p>
          <a:p>
            <a:pPr marL="457200" lvl="1" indent="0" eaLnBrk="0" fontAlgn="base" hangingPunct="0">
              <a:lnSpc>
                <a:spcPct val="100000"/>
              </a:lnSpc>
              <a:spcBef>
                <a:spcPct val="0"/>
              </a:spcBef>
              <a:spcAft>
                <a:spcPct val="0"/>
              </a:spcAft>
              <a:buFontTx/>
              <a:buChar char="•"/>
            </a:pPr>
            <a:r>
              <a:rPr kumimoji="0" lang="en-US" altLang="en-US" sz="2600" b="0" i="0" u="none" strike="noStrike" cap="none" normalizeH="0" baseline="0" dirty="0" smtClean="0">
                <a:ln>
                  <a:noFill/>
                </a:ln>
                <a:solidFill>
                  <a:schemeClr val="tx1"/>
                </a:solidFill>
                <a:effectLst/>
                <a:latin typeface="Arial" panose="020B0604020202020204" pitchFamily="34" charset="0"/>
              </a:rPr>
              <a:t>JSON represents data as key-value pairs, which makes it straightforward to map to data structures in many programming languages.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600" b="1" i="0" u="none" strike="noStrike" cap="none" normalizeH="0" baseline="0" dirty="0" smtClean="0">
                <a:ln>
                  <a:noFill/>
                </a:ln>
                <a:solidFill>
                  <a:schemeClr val="tx1"/>
                </a:solidFill>
                <a:effectLst/>
                <a:latin typeface="Arial" panose="020B0604020202020204" pitchFamily="34" charset="0"/>
              </a:rPr>
              <a:t>Text Format</a:t>
            </a:r>
            <a:r>
              <a:rPr kumimoji="0" lang="en-US" altLang="en-US" sz="2600" b="0" i="0" u="none" strike="noStrike" cap="none" normalizeH="0" baseline="0" dirty="0" smtClean="0">
                <a:ln>
                  <a:noFill/>
                </a:ln>
                <a:solidFill>
                  <a:schemeClr val="tx1"/>
                </a:solidFill>
                <a:effectLst/>
                <a:latin typeface="Arial" panose="020B0604020202020204" pitchFamily="34" charset="0"/>
              </a:rPr>
              <a:t>:</a:t>
            </a:r>
          </a:p>
          <a:p>
            <a:pPr marL="457200" lvl="1" indent="0" eaLnBrk="0" fontAlgn="base" hangingPunct="0">
              <a:lnSpc>
                <a:spcPct val="100000"/>
              </a:lnSpc>
              <a:spcBef>
                <a:spcPct val="0"/>
              </a:spcBef>
              <a:spcAft>
                <a:spcPct val="0"/>
              </a:spcAft>
              <a:buFontTx/>
              <a:buChar char="•"/>
            </a:pPr>
            <a:r>
              <a:rPr kumimoji="0" lang="en-US" altLang="en-US" sz="2600" b="0" i="0" u="none" strike="noStrike" cap="none" normalizeH="0" baseline="0" dirty="0" smtClean="0">
                <a:ln>
                  <a:noFill/>
                </a:ln>
                <a:solidFill>
                  <a:schemeClr val="tx1"/>
                </a:solidFill>
                <a:effectLst/>
                <a:latin typeface="Arial" panose="020B0604020202020204" pitchFamily="34" charset="0"/>
              </a:rPr>
              <a:t>JSON is a text format, which means it's easily transmitted over networks and stored in text files.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079780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JSON Syntax</a:t>
            </a:r>
            <a:endParaRPr lang="en-US" dirty="0"/>
          </a:p>
        </p:txBody>
      </p:sp>
      <p:sp>
        <p:nvSpPr>
          <p:cNvPr id="3" name="Content Placeholder 2"/>
          <p:cNvSpPr>
            <a:spLocks noGrp="1"/>
          </p:cNvSpPr>
          <p:nvPr>
            <p:ph idx="1"/>
          </p:nvPr>
        </p:nvSpPr>
        <p:spPr/>
        <p:txBody>
          <a:bodyPr/>
          <a:lstStyle/>
          <a:p>
            <a:r>
              <a:rPr lang="en-US" b="1" dirty="0" smtClean="0"/>
              <a:t>Objects</a:t>
            </a:r>
            <a:r>
              <a:rPr lang="en-US" dirty="0" smtClean="0"/>
              <a:t>: An object is an unordered collection of key-value pairs enclosed in curly braces {}. Keys are strings, and values can be strings, numbers, objects, arrays, true, false, or null.</a:t>
            </a:r>
          </a:p>
          <a:p>
            <a:r>
              <a:rPr lang="en-US" dirty="0" smtClean="0"/>
              <a:t>Ex:</a:t>
            </a:r>
          </a:p>
          <a:p>
            <a:pPr marL="0" indent="0">
              <a:buNone/>
            </a:pPr>
            <a:r>
              <a:rPr lang="en-US" dirty="0" smtClean="0"/>
              <a:t>{</a:t>
            </a:r>
          </a:p>
          <a:p>
            <a:pPr marL="0" indent="0">
              <a:buNone/>
            </a:pPr>
            <a:r>
              <a:rPr lang="en-US" dirty="0" smtClean="0"/>
              <a:t>  "name": "John Doe",</a:t>
            </a:r>
          </a:p>
          <a:p>
            <a:pPr marL="0" indent="0">
              <a:buNone/>
            </a:pPr>
            <a:r>
              <a:rPr lang="en-US" dirty="0" smtClean="0"/>
              <a:t>  "age": 30,</a:t>
            </a:r>
          </a:p>
          <a:p>
            <a:pPr marL="0" indent="0">
              <a:buNone/>
            </a:pPr>
            <a:r>
              <a:rPr lang="en-US" dirty="0" smtClean="0"/>
              <a:t>  "</a:t>
            </a:r>
            <a:r>
              <a:rPr lang="en-US" dirty="0" err="1" smtClean="0"/>
              <a:t>isEmployee</a:t>
            </a:r>
            <a:r>
              <a:rPr lang="en-US" dirty="0" smtClean="0"/>
              <a:t>": true</a:t>
            </a:r>
          </a:p>
          <a:p>
            <a:pPr marL="0" indent="0">
              <a:buNone/>
            </a:pPr>
            <a:r>
              <a:rPr lang="en-US" dirty="0" smtClean="0"/>
              <a:t>}</a:t>
            </a:r>
          </a:p>
          <a:p>
            <a:endParaRPr lang="en-US" dirty="0"/>
          </a:p>
        </p:txBody>
      </p:sp>
    </p:spTree>
    <p:extLst>
      <p:ext uri="{BB962C8B-B14F-4D97-AF65-F5344CB8AC3E}">
        <p14:creationId xmlns:p14="http://schemas.microsoft.com/office/powerpoint/2010/main" val="19558595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Uses of JSON</a:t>
            </a:r>
            <a:endParaRPr lang="en-US" dirty="0"/>
          </a:p>
        </p:txBody>
      </p:sp>
      <p:sp>
        <p:nvSpPr>
          <p:cNvPr id="4" name="Rectangle 1"/>
          <p:cNvSpPr>
            <a:spLocks noGrp="1" noChangeArrowheads="1"/>
          </p:cNvSpPr>
          <p:nvPr>
            <p:ph idx="1"/>
          </p:nvPr>
        </p:nvSpPr>
        <p:spPr bwMode="auto">
          <a:xfrm>
            <a:off x="838200" y="1932475"/>
            <a:ext cx="9839178" cy="4893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600" b="1" i="0" u="none" strike="noStrike" cap="none" normalizeH="0" baseline="0" dirty="0" smtClean="0">
                <a:ln>
                  <a:noFill/>
                </a:ln>
                <a:solidFill>
                  <a:schemeClr val="tx1"/>
                </a:solidFill>
                <a:effectLst/>
                <a:latin typeface="Arial" panose="020B0604020202020204" pitchFamily="34" charset="0"/>
              </a:rPr>
              <a:t>APIs</a:t>
            </a:r>
            <a:r>
              <a:rPr kumimoji="0" lang="en-US" altLang="en-US" sz="2600" b="0" i="0" u="none" strike="noStrike" cap="none" normalizeH="0" baseline="0" dirty="0" smtClean="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600" b="0" i="0" u="none" strike="noStrike" cap="none" normalizeH="0" baseline="0" dirty="0" smtClean="0">
                <a:ln>
                  <a:noFill/>
                </a:ln>
                <a:solidFill>
                  <a:schemeClr val="tx1"/>
                </a:solidFill>
                <a:effectLst/>
                <a:latin typeface="Arial" panose="020B0604020202020204" pitchFamily="34" charset="0"/>
              </a:rPr>
              <a:t>JSON is commonly used for data exchange between web services and clients, as most modern APIs use JSON to format responses.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600" b="1" i="0" u="none" strike="noStrike" cap="none" normalizeH="0" baseline="0" dirty="0" smtClean="0">
                <a:ln>
                  <a:noFill/>
                </a:ln>
                <a:solidFill>
                  <a:schemeClr val="tx1"/>
                </a:solidFill>
                <a:effectLst/>
                <a:latin typeface="Arial" panose="020B0604020202020204" pitchFamily="34" charset="0"/>
              </a:rPr>
              <a:t>Configuration Files</a:t>
            </a:r>
            <a:r>
              <a:rPr kumimoji="0" lang="en-US" altLang="en-US" sz="2600" b="0" i="0" u="none" strike="noStrike" cap="none" normalizeH="0" baseline="0" dirty="0" smtClean="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600" b="0" i="0" u="none" strike="noStrike" cap="none" normalizeH="0" baseline="0" dirty="0" smtClean="0">
                <a:ln>
                  <a:noFill/>
                </a:ln>
                <a:solidFill>
                  <a:schemeClr val="tx1"/>
                </a:solidFill>
                <a:effectLst/>
                <a:latin typeface="Arial" panose="020B0604020202020204" pitchFamily="34" charset="0"/>
              </a:rPr>
              <a:t>JSON is often used in configuration files due to its simplicity and readability.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600" b="1" i="0" u="none" strike="noStrike" cap="none" normalizeH="0" baseline="0" dirty="0" smtClean="0">
                <a:ln>
                  <a:noFill/>
                </a:ln>
                <a:solidFill>
                  <a:schemeClr val="tx1"/>
                </a:solidFill>
                <a:effectLst/>
                <a:latin typeface="Arial" panose="020B0604020202020204" pitchFamily="34" charset="0"/>
              </a:rPr>
              <a:t>Data Storage</a:t>
            </a:r>
            <a:r>
              <a:rPr kumimoji="0" lang="en-US" altLang="en-US" sz="2600" b="0" i="0" u="none" strike="noStrike" cap="none" normalizeH="0" baseline="0" dirty="0" smtClean="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600" b="0" i="0" u="none" strike="noStrike" cap="none" normalizeH="0" baseline="0" dirty="0" smtClean="0">
                <a:ln>
                  <a:noFill/>
                </a:ln>
                <a:solidFill>
                  <a:schemeClr val="tx1"/>
                </a:solidFill>
                <a:effectLst/>
                <a:latin typeface="Arial" panose="020B0604020202020204" pitchFamily="34" charset="0"/>
              </a:rPr>
              <a:t>JSON can be used to store data in databases or files where the data is structured but not requiring the complexity of a full relational database.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6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297036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JSON Uses</a:t>
            </a:r>
            <a:endParaRPr lang="en-US" dirty="0"/>
          </a:p>
        </p:txBody>
      </p:sp>
      <p:sp>
        <p:nvSpPr>
          <p:cNvPr id="4" name="Rectangle 1"/>
          <p:cNvSpPr>
            <a:spLocks noGrp="1" noChangeArrowheads="1"/>
          </p:cNvSpPr>
          <p:nvPr>
            <p:ph idx="1"/>
          </p:nvPr>
        </p:nvSpPr>
        <p:spPr bwMode="auto">
          <a:xfrm>
            <a:off x="592540" y="1690688"/>
            <a:ext cx="10655105" cy="41305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t>Most programming languages have built-in support or libraries for parsing and generating JSON. For example:</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dirty="0"/>
              <a:t>JavaScript:</a:t>
            </a:r>
          </a:p>
          <a:p>
            <a:pPr marL="457200" marR="0" lvl="1" indent="0" algn="l" defTabSz="914400" rtl="0" eaLnBrk="0" fontAlgn="base" latinLnBrk="0" hangingPunct="0">
              <a:lnSpc>
                <a:spcPct val="100000"/>
              </a:lnSpc>
              <a:spcBef>
                <a:spcPct val="0"/>
              </a:spcBef>
              <a:spcAft>
                <a:spcPct val="0"/>
              </a:spcAft>
              <a:buClrTx/>
              <a:buSzTx/>
              <a:buFontTx/>
              <a:buChar char="•"/>
              <a:tabLst/>
            </a:pPr>
            <a:r>
              <a:rPr lang="en-US" altLang="en-US" dirty="0" err="1"/>
              <a:t>JSON.parse</a:t>
            </a:r>
            <a:r>
              <a:rPr lang="en-US" altLang="en-US" dirty="0"/>
              <a:t>() to convert JSON text into JavaScript objects.</a:t>
            </a:r>
          </a:p>
          <a:p>
            <a:pPr marL="457200" marR="0" lvl="1" indent="0" algn="l" defTabSz="914400" rtl="0" eaLnBrk="0" fontAlgn="base" latinLnBrk="0" hangingPunct="0">
              <a:lnSpc>
                <a:spcPct val="100000"/>
              </a:lnSpc>
              <a:spcBef>
                <a:spcPct val="0"/>
              </a:spcBef>
              <a:spcAft>
                <a:spcPct val="0"/>
              </a:spcAft>
              <a:buClrTx/>
              <a:buSzTx/>
              <a:buFontTx/>
              <a:buChar char="•"/>
              <a:tabLst/>
            </a:pPr>
            <a:r>
              <a:rPr lang="en-US" altLang="en-US" dirty="0" err="1"/>
              <a:t>JSON.stringify</a:t>
            </a:r>
            <a:r>
              <a:rPr lang="en-US" altLang="en-US" dirty="0"/>
              <a:t>() to convert JavaScript objects into JSON text.</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dirty="0"/>
              <a:t>Python:</a:t>
            </a:r>
          </a:p>
          <a:p>
            <a:pPr marL="457200" marR="0" lvl="1" indent="0" algn="l" defTabSz="914400" rtl="0" eaLnBrk="0" fontAlgn="base" latinLnBrk="0" hangingPunct="0">
              <a:lnSpc>
                <a:spcPct val="100000"/>
              </a:lnSpc>
              <a:spcBef>
                <a:spcPct val="0"/>
              </a:spcBef>
              <a:spcAft>
                <a:spcPct val="0"/>
              </a:spcAft>
              <a:buClrTx/>
              <a:buSzTx/>
              <a:buFontTx/>
              <a:buChar char="•"/>
              <a:tabLst/>
            </a:pPr>
            <a:r>
              <a:rPr lang="en-US" altLang="en-US" dirty="0" err="1"/>
              <a:t>json.loads</a:t>
            </a:r>
            <a:r>
              <a:rPr lang="en-US" altLang="en-US" dirty="0"/>
              <a:t>() to parse JSON into Python objects.</a:t>
            </a:r>
          </a:p>
          <a:p>
            <a:pPr marL="457200" marR="0" lvl="1" indent="0" algn="l" defTabSz="914400" rtl="0" eaLnBrk="0" fontAlgn="base" latinLnBrk="0" hangingPunct="0">
              <a:lnSpc>
                <a:spcPct val="100000"/>
              </a:lnSpc>
              <a:spcBef>
                <a:spcPct val="0"/>
              </a:spcBef>
              <a:spcAft>
                <a:spcPct val="0"/>
              </a:spcAft>
              <a:buClrTx/>
              <a:buSzTx/>
              <a:buFontTx/>
              <a:buChar char="•"/>
              <a:tabLst/>
            </a:pPr>
            <a:r>
              <a:rPr lang="en-US" altLang="en-US" dirty="0" err="1"/>
              <a:t>json.dumps</a:t>
            </a:r>
            <a:r>
              <a:rPr lang="en-US" altLang="en-US" dirty="0"/>
              <a:t>() to convert Python objects into JSON.</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t>JSON's simplicity, readability, and ease of use make it a popular choice for data interchange in modern software development.</a:t>
            </a:r>
          </a:p>
        </p:txBody>
      </p:sp>
    </p:spTree>
    <p:extLst>
      <p:ext uri="{BB962C8B-B14F-4D97-AF65-F5344CB8AC3E}">
        <p14:creationId xmlns:p14="http://schemas.microsoft.com/office/powerpoint/2010/main" val="7831273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JSON </a:t>
            </a:r>
            <a:r>
              <a:rPr lang="en-US" dirty="0"/>
              <a:t>D</a:t>
            </a:r>
            <a:r>
              <a:rPr lang="en-US" dirty="0" smtClean="0"/>
              <a:t>ata types</a:t>
            </a:r>
            <a:endParaRPr lang="en-US" dirty="0"/>
          </a:p>
        </p:txBody>
      </p:sp>
      <p:sp>
        <p:nvSpPr>
          <p:cNvPr id="3" name="Content Placeholder 2"/>
          <p:cNvSpPr>
            <a:spLocks noGrp="1"/>
          </p:cNvSpPr>
          <p:nvPr>
            <p:ph idx="1"/>
          </p:nvPr>
        </p:nvSpPr>
        <p:spPr/>
        <p:txBody>
          <a:bodyPr/>
          <a:lstStyle/>
          <a:p>
            <a:r>
              <a:rPr lang="en-US" dirty="0"/>
              <a:t>JSON supports a variety of data types that help in representing complex data structures in a simple and readable format. Here’s an overview of the JSON data types:</a:t>
            </a:r>
          </a:p>
          <a:p>
            <a:pPr marL="0" indent="0">
              <a:buNone/>
            </a:pPr>
            <a:r>
              <a:rPr lang="en-US" b="1" dirty="0" smtClean="0"/>
              <a:t>1. String</a:t>
            </a:r>
            <a:endParaRPr lang="en-US" dirty="0"/>
          </a:p>
          <a:p>
            <a:pPr marL="0" lvl="0" indent="0">
              <a:buNone/>
            </a:pPr>
            <a:r>
              <a:rPr lang="en-US" b="1" dirty="0"/>
              <a:t>Format</a:t>
            </a:r>
            <a:r>
              <a:rPr lang="en-US" dirty="0"/>
              <a:t>: A sequence of characters enclosed in double quotes ("").</a:t>
            </a:r>
          </a:p>
          <a:p>
            <a:pPr marL="0" lvl="0" indent="0">
              <a:buNone/>
            </a:pPr>
            <a:r>
              <a:rPr lang="en-US" b="1" dirty="0"/>
              <a:t>Example</a:t>
            </a:r>
            <a:r>
              <a:rPr lang="en-US" dirty="0"/>
              <a:t>:</a:t>
            </a:r>
          </a:p>
          <a:p>
            <a:pPr marL="0" indent="0">
              <a:buNone/>
            </a:pPr>
            <a:r>
              <a:rPr lang="en-US" dirty="0"/>
              <a:t>"Hello, World!"</a:t>
            </a:r>
          </a:p>
          <a:p>
            <a:endParaRPr lang="en-US" dirty="0"/>
          </a:p>
        </p:txBody>
      </p:sp>
    </p:spTree>
    <p:extLst>
      <p:ext uri="{BB962C8B-B14F-4D97-AF65-F5344CB8AC3E}">
        <p14:creationId xmlns:p14="http://schemas.microsoft.com/office/powerpoint/2010/main" val="26261801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Features of XML</a:t>
            </a:r>
            <a:endParaRPr lang="en-US" dirty="0"/>
          </a:p>
        </p:txBody>
      </p:sp>
      <p:sp>
        <p:nvSpPr>
          <p:cNvPr id="3" name="Content Placeholder 2"/>
          <p:cNvSpPr>
            <a:spLocks noGrp="1"/>
          </p:cNvSpPr>
          <p:nvPr>
            <p:ph idx="1"/>
          </p:nvPr>
        </p:nvSpPr>
        <p:spPr/>
        <p:txBody>
          <a:bodyPr/>
          <a:lstStyle/>
          <a:p>
            <a:r>
              <a:rPr lang="en-US" dirty="0" smtClean="0"/>
              <a:t>Self-descriptive: XML documents are self-descriptive because they include both data and metadata (data about data).</a:t>
            </a:r>
          </a:p>
          <a:p>
            <a:r>
              <a:rPr lang="en-US" dirty="0" smtClean="0"/>
              <a:t>Structured: Data is structured in a tree-like format, with elements nested within other elements.</a:t>
            </a:r>
          </a:p>
          <a:p>
            <a:r>
              <a:rPr lang="en-US" dirty="0" smtClean="0"/>
              <a:t>Platform-independent: XML is a text-based format that can be used across different systems and platforms.</a:t>
            </a:r>
          </a:p>
          <a:p>
            <a:r>
              <a:rPr lang="en-US" dirty="0" smtClean="0"/>
              <a:t>Extensible: Unlike HTML, XML doesn't have a predefined set of tags. You can create your own tags based on your needs.</a:t>
            </a:r>
            <a:endParaRPr lang="en-US" dirty="0"/>
          </a:p>
        </p:txBody>
      </p:sp>
    </p:spTree>
    <p:extLst>
      <p:ext uri="{BB962C8B-B14F-4D97-AF65-F5344CB8AC3E}">
        <p14:creationId xmlns:p14="http://schemas.microsoft.com/office/powerpoint/2010/main" val="41671829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pPr marL="0" indent="0">
              <a:buNone/>
            </a:pPr>
            <a:r>
              <a:rPr lang="en-US" b="1" dirty="0" smtClean="0"/>
              <a:t>2. Number</a:t>
            </a:r>
            <a:endParaRPr lang="en-US" dirty="0"/>
          </a:p>
          <a:p>
            <a:pPr marL="0" lvl="0" indent="0">
              <a:buNone/>
            </a:pPr>
            <a:r>
              <a:rPr lang="en-US" b="1" dirty="0"/>
              <a:t>Format</a:t>
            </a:r>
            <a:r>
              <a:rPr lang="en-US" dirty="0"/>
              <a:t>: Numeric values, which can be integers or floating-point numbers. Numbers are written without quotes.</a:t>
            </a:r>
          </a:p>
          <a:p>
            <a:pPr marL="0" lvl="0" indent="0">
              <a:buNone/>
            </a:pPr>
            <a:r>
              <a:rPr lang="en-US" b="1" dirty="0"/>
              <a:t>Examples</a:t>
            </a:r>
            <a:r>
              <a:rPr lang="en-US" dirty="0"/>
              <a:t>:</a:t>
            </a:r>
          </a:p>
          <a:p>
            <a:pPr marL="0" indent="0">
              <a:buNone/>
            </a:pPr>
            <a:r>
              <a:rPr lang="en-US" dirty="0"/>
              <a:t>42</a:t>
            </a:r>
          </a:p>
          <a:p>
            <a:pPr marL="0" indent="0">
              <a:buNone/>
            </a:pPr>
            <a:r>
              <a:rPr lang="en-US" dirty="0"/>
              <a:t>3.14</a:t>
            </a:r>
          </a:p>
          <a:p>
            <a:pPr marL="0" indent="0">
              <a:buNone/>
            </a:pPr>
            <a:r>
              <a:rPr lang="en-US" dirty="0"/>
              <a:t>-7</a:t>
            </a:r>
          </a:p>
          <a:p>
            <a:pPr marL="0" indent="0">
              <a:buNone/>
            </a:pPr>
            <a:r>
              <a:rPr lang="en-US" b="1" dirty="0"/>
              <a:t>3. Boolean</a:t>
            </a:r>
            <a:endParaRPr lang="en-US" dirty="0"/>
          </a:p>
          <a:p>
            <a:pPr marL="0" lvl="0" indent="0">
              <a:buNone/>
            </a:pPr>
            <a:r>
              <a:rPr lang="en-US" b="1" dirty="0"/>
              <a:t>Format</a:t>
            </a:r>
            <a:r>
              <a:rPr lang="en-US" dirty="0"/>
              <a:t>: Represents a logical value. Can be either true or false.</a:t>
            </a:r>
          </a:p>
          <a:p>
            <a:pPr marL="0" lvl="0" indent="0">
              <a:buNone/>
            </a:pPr>
            <a:r>
              <a:rPr lang="en-US" b="1" dirty="0"/>
              <a:t>Examples</a:t>
            </a:r>
            <a:r>
              <a:rPr lang="en-US" dirty="0"/>
              <a:t>:</a:t>
            </a:r>
          </a:p>
          <a:p>
            <a:pPr marL="0" indent="0">
              <a:buNone/>
            </a:pPr>
            <a:r>
              <a:rPr lang="en-US" dirty="0"/>
              <a:t>true</a:t>
            </a:r>
          </a:p>
          <a:p>
            <a:pPr marL="0" indent="0">
              <a:buNone/>
            </a:pPr>
            <a:r>
              <a:rPr lang="en-US" dirty="0"/>
              <a:t>false</a:t>
            </a:r>
          </a:p>
          <a:p>
            <a:endParaRPr lang="en-US" dirty="0"/>
          </a:p>
        </p:txBody>
      </p:sp>
    </p:spTree>
    <p:extLst>
      <p:ext uri="{BB962C8B-B14F-4D97-AF65-F5344CB8AC3E}">
        <p14:creationId xmlns:p14="http://schemas.microsoft.com/office/powerpoint/2010/main" val="38946220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62500" lnSpcReduction="20000"/>
          </a:bodyPr>
          <a:lstStyle/>
          <a:p>
            <a:pPr marL="0" indent="0">
              <a:buNone/>
            </a:pPr>
            <a:r>
              <a:rPr lang="en-US" b="1" dirty="0"/>
              <a:t>4. Null</a:t>
            </a:r>
            <a:endParaRPr lang="en-US" dirty="0"/>
          </a:p>
          <a:p>
            <a:pPr marL="0" lvl="0" indent="0">
              <a:buNone/>
            </a:pPr>
            <a:r>
              <a:rPr lang="en-US" b="1" dirty="0"/>
              <a:t>Format</a:t>
            </a:r>
            <a:r>
              <a:rPr lang="en-US" dirty="0"/>
              <a:t>: Represents a null value, indicating the absence of a value.</a:t>
            </a:r>
          </a:p>
          <a:p>
            <a:pPr marL="0" lvl="0" indent="0">
              <a:buNone/>
            </a:pPr>
            <a:r>
              <a:rPr lang="en-US" b="1" dirty="0"/>
              <a:t>Example</a:t>
            </a:r>
            <a:r>
              <a:rPr lang="en-US" dirty="0"/>
              <a:t>:</a:t>
            </a:r>
          </a:p>
          <a:p>
            <a:pPr marL="0" indent="0">
              <a:buNone/>
            </a:pPr>
            <a:r>
              <a:rPr lang="en-US" dirty="0" smtClean="0"/>
              <a:t>null</a:t>
            </a:r>
            <a:endParaRPr lang="en-US" dirty="0"/>
          </a:p>
          <a:p>
            <a:pPr marL="0" indent="0">
              <a:buNone/>
            </a:pPr>
            <a:r>
              <a:rPr lang="en-US" b="1" dirty="0"/>
              <a:t>5. Object</a:t>
            </a:r>
            <a:endParaRPr lang="en-US" dirty="0"/>
          </a:p>
          <a:p>
            <a:pPr marL="0" lvl="0" indent="0">
              <a:buNone/>
            </a:pPr>
            <a:r>
              <a:rPr lang="en-US" b="1" dirty="0"/>
              <a:t>Format</a:t>
            </a:r>
            <a:r>
              <a:rPr lang="en-US" dirty="0"/>
              <a:t>: An unordered collection of key-value pairs enclosed in curly braces ({}). Keys are strings, and values can be any JSON data type.</a:t>
            </a:r>
          </a:p>
          <a:p>
            <a:pPr marL="0" lvl="0" indent="0">
              <a:buNone/>
            </a:pPr>
            <a:r>
              <a:rPr lang="en-US" b="1" dirty="0"/>
              <a:t>Example</a:t>
            </a:r>
            <a:r>
              <a:rPr lang="en-US" dirty="0"/>
              <a:t>:</a:t>
            </a:r>
          </a:p>
          <a:p>
            <a:pPr marL="0" indent="0">
              <a:buNone/>
            </a:pPr>
            <a:r>
              <a:rPr lang="en-US" dirty="0"/>
              <a:t> </a:t>
            </a:r>
          </a:p>
          <a:p>
            <a:pPr marL="0" indent="0">
              <a:buNone/>
            </a:pPr>
            <a:r>
              <a:rPr lang="en-US" dirty="0"/>
              <a:t>{</a:t>
            </a:r>
          </a:p>
          <a:p>
            <a:pPr marL="0" indent="0">
              <a:buNone/>
            </a:pPr>
            <a:r>
              <a:rPr lang="en-US" dirty="0"/>
              <a:t>  "name": "Alice",</a:t>
            </a:r>
          </a:p>
          <a:p>
            <a:pPr marL="0" indent="0">
              <a:buNone/>
            </a:pPr>
            <a:r>
              <a:rPr lang="en-US" dirty="0"/>
              <a:t>  "age": 30,</a:t>
            </a:r>
          </a:p>
          <a:p>
            <a:pPr marL="0" indent="0">
              <a:buNone/>
            </a:pPr>
            <a:r>
              <a:rPr lang="en-US" dirty="0"/>
              <a:t>  "</a:t>
            </a:r>
            <a:r>
              <a:rPr lang="en-US" dirty="0" err="1"/>
              <a:t>isEmployee</a:t>
            </a:r>
            <a:r>
              <a:rPr lang="en-US" dirty="0"/>
              <a:t>": true</a:t>
            </a:r>
          </a:p>
          <a:p>
            <a:pPr marL="0" indent="0">
              <a:buNone/>
            </a:pPr>
            <a:r>
              <a:rPr lang="en-US" dirty="0"/>
              <a:t>}</a:t>
            </a:r>
          </a:p>
          <a:p>
            <a:endParaRPr lang="en-US" dirty="0"/>
          </a:p>
        </p:txBody>
      </p:sp>
    </p:spTree>
    <p:extLst>
      <p:ext uri="{BB962C8B-B14F-4D97-AF65-F5344CB8AC3E}">
        <p14:creationId xmlns:p14="http://schemas.microsoft.com/office/powerpoint/2010/main" val="40671546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62500" lnSpcReduction="20000"/>
          </a:bodyPr>
          <a:lstStyle/>
          <a:p>
            <a:pPr marL="0" indent="0">
              <a:buNone/>
            </a:pPr>
            <a:r>
              <a:rPr lang="en-US" b="1" dirty="0"/>
              <a:t>6. Array</a:t>
            </a:r>
            <a:endParaRPr lang="en-US" dirty="0"/>
          </a:p>
          <a:p>
            <a:pPr marL="0" lvl="0" indent="0">
              <a:buNone/>
            </a:pPr>
            <a:r>
              <a:rPr lang="en-US" b="1" dirty="0"/>
              <a:t>Format</a:t>
            </a:r>
            <a:r>
              <a:rPr lang="en-US" dirty="0"/>
              <a:t>: An ordered collection of values enclosed in square brackets ([]). Values can be any JSON data type, including other arrays or objects.</a:t>
            </a:r>
          </a:p>
          <a:p>
            <a:pPr marL="0" lvl="0" indent="0">
              <a:buNone/>
            </a:pPr>
            <a:r>
              <a:rPr lang="en-US" b="1" dirty="0"/>
              <a:t>Example</a:t>
            </a:r>
            <a:r>
              <a:rPr lang="en-US" dirty="0"/>
              <a:t>:</a:t>
            </a:r>
          </a:p>
          <a:p>
            <a:pPr marL="0" indent="0">
              <a:buNone/>
            </a:pPr>
            <a:r>
              <a:rPr lang="en-US" dirty="0"/>
              <a:t>[</a:t>
            </a:r>
          </a:p>
          <a:p>
            <a:pPr marL="0" indent="0">
              <a:buNone/>
            </a:pPr>
            <a:r>
              <a:rPr lang="en-US" dirty="0"/>
              <a:t>  {</a:t>
            </a:r>
          </a:p>
          <a:p>
            <a:pPr marL="0" indent="0">
              <a:buNone/>
            </a:pPr>
            <a:r>
              <a:rPr lang="en-US" dirty="0"/>
              <a:t>    "name": "John Doe",</a:t>
            </a:r>
          </a:p>
          <a:p>
            <a:pPr marL="0" indent="0">
              <a:buNone/>
            </a:pPr>
            <a:r>
              <a:rPr lang="en-US" dirty="0"/>
              <a:t>    "age": 30</a:t>
            </a:r>
          </a:p>
          <a:p>
            <a:pPr marL="0" indent="0">
              <a:buNone/>
            </a:pPr>
            <a:r>
              <a:rPr lang="en-US" dirty="0"/>
              <a:t>  },</a:t>
            </a:r>
          </a:p>
          <a:p>
            <a:pPr marL="0" indent="0">
              <a:buNone/>
            </a:pPr>
            <a:r>
              <a:rPr lang="en-US" dirty="0"/>
              <a:t>  {</a:t>
            </a:r>
          </a:p>
          <a:p>
            <a:pPr marL="0" indent="0">
              <a:buNone/>
            </a:pPr>
            <a:r>
              <a:rPr lang="en-US" dirty="0"/>
              <a:t>    "name": "Jane Smith",</a:t>
            </a:r>
          </a:p>
          <a:p>
            <a:pPr marL="0" indent="0">
              <a:buNone/>
            </a:pPr>
            <a:r>
              <a:rPr lang="en-US" dirty="0"/>
              <a:t>    "age": 25</a:t>
            </a:r>
          </a:p>
          <a:p>
            <a:pPr marL="0" indent="0">
              <a:buNone/>
            </a:pPr>
            <a:r>
              <a:rPr lang="en-US" dirty="0"/>
              <a:t>  }</a:t>
            </a:r>
          </a:p>
          <a:p>
            <a:pPr marL="0" indent="0">
              <a:buNone/>
            </a:pPr>
            <a:r>
              <a:rPr lang="en-US" dirty="0"/>
              <a:t>]</a:t>
            </a:r>
          </a:p>
          <a:p>
            <a:endParaRPr lang="en-US" dirty="0"/>
          </a:p>
        </p:txBody>
      </p:sp>
    </p:spTree>
    <p:extLst>
      <p:ext uri="{BB962C8B-B14F-4D97-AF65-F5344CB8AC3E}">
        <p14:creationId xmlns:p14="http://schemas.microsoft.com/office/powerpoint/2010/main" val="38682311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JSON vs XML</a:t>
            </a:r>
            <a:endParaRPr lang="en-US" dirty="0"/>
          </a:p>
        </p:txBody>
      </p:sp>
      <p:sp>
        <p:nvSpPr>
          <p:cNvPr id="3" name="Content Placeholder 2"/>
          <p:cNvSpPr>
            <a:spLocks noGrp="1"/>
          </p:cNvSpPr>
          <p:nvPr>
            <p:ph idx="1"/>
          </p:nvPr>
        </p:nvSpPr>
        <p:spPr/>
        <p:txBody>
          <a:bodyPr/>
          <a:lstStyle/>
          <a:p>
            <a:r>
              <a:rPr lang="en-US" dirty="0" smtClean="0"/>
              <a:t>JSON (JavaScript Object Notation) and XML (</a:t>
            </a:r>
            <a:r>
              <a:rPr lang="en-US" dirty="0" err="1" smtClean="0"/>
              <a:t>eXtensible</a:t>
            </a:r>
            <a:r>
              <a:rPr lang="en-US" dirty="0" smtClean="0"/>
              <a:t> Markup Language) are both widely used formats for data interchange, but they have different characteristics, strengths, and use cases. Here’s a comparison of JSON and XML:</a:t>
            </a:r>
            <a:endParaRPr lang="en-US" dirty="0"/>
          </a:p>
        </p:txBody>
      </p:sp>
    </p:spTree>
    <p:extLst>
      <p:ext uri="{BB962C8B-B14F-4D97-AF65-F5344CB8AC3E}">
        <p14:creationId xmlns:p14="http://schemas.microsoft.com/office/powerpoint/2010/main" val="11020238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smtClean="0"/>
              <a:t>JSON</a:t>
            </a:r>
          </a:p>
          <a:p>
            <a:r>
              <a:rPr lang="en-US" dirty="0" smtClean="0"/>
              <a:t>Syntax: Lightweight, human-readable, and based on JavaScript object literals. Uses key-value pairs and arrays.  </a:t>
            </a:r>
          </a:p>
          <a:p>
            <a:r>
              <a:rPr lang="en-US" dirty="0" smtClean="0"/>
              <a:t> Structure: Hierarchical, with data organized as objects and arrays.  </a:t>
            </a:r>
          </a:p>
          <a:p>
            <a:r>
              <a:rPr lang="en-US" dirty="0" smtClean="0"/>
              <a:t> Advantages: Simple, compact, efficient, and native support in JavaScript.   </a:t>
            </a:r>
          </a:p>
          <a:p>
            <a:r>
              <a:rPr lang="en-US" dirty="0" smtClean="0"/>
              <a:t>Disadvantages: Less flexible for complex data structures and lacks built-in validation.</a:t>
            </a:r>
            <a:endParaRPr lang="en-US" dirty="0"/>
          </a:p>
        </p:txBody>
      </p:sp>
    </p:spTree>
    <p:extLst>
      <p:ext uri="{BB962C8B-B14F-4D97-AF65-F5344CB8AC3E}">
        <p14:creationId xmlns:p14="http://schemas.microsoft.com/office/powerpoint/2010/main" val="298115254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XML</a:t>
            </a:r>
          </a:p>
          <a:p>
            <a:r>
              <a:rPr lang="en-US" dirty="0" smtClean="0"/>
              <a:t>Syntax: Verbose, uses tags for elements and attributes.</a:t>
            </a:r>
          </a:p>
          <a:p>
            <a:r>
              <a:rPr lang="en-US" dirty="0" smtClean="0"/>
              <a:t>Structure: Hierarchical, with data organized in elements and attributes.</a:t>
            </a:r>
          </a:p>
          <a:p>
            <a:r>
              <a:rPr lang="en-US" dirty="0" smtClean="0"/>
              <a:t>Advantages: Highly flexible, supports complex data structures, strong schema validation, and self-describing.</a:t>
            </a:r>
          </a:p>
          <a:p>
            <a:r>
              <a:rPr lang="en-US" dirty="0" smtClean="0"/>
              <a:t>Disadvantages: More complex, larger file sizes, slower parsing, and less human-readable.</a:t>
            </a:r>
          </a:p>
          <a:p>
            <a:endParaRPr lang="en-US" dirty="0"/>
          </a:p>
        </p:txBody>
      </p:sp>
    </p:spTree>
    <p:extLst>
      <p:ext uri="{BB962C8B-B14F-4D97-AF65-F5344CB8AC3E}">
        <p14:creationId xmlns:p14="http://schemas.microsoft.com/office/powerpoint/2010/main" val="38790330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752277661"/>
              </p:ext>
            </p:extLst>
          </p:nvPr>
        </p:nvGraphicFramePr>
        <p:xfrm>
          <a:off x="1719618" y="750627"/>
          <a:ext cx="8065827" cy="4482536"/>
        </p:xfrm>
        <a:graphic>
          <a:graphicData uri="http://schemas.openxmlformats.org/drawingml/2006/table">
            <a:tbl>
              <a:tblPr/>
              <a:tblGrid>
                <a:gridCol w="2688609">
                  <a:extLst>
                    <a:ext uri="{9D8B030D-6E8A-4147-A177-3AD203B41FA5}">
                      <a16:colId xmlns="" xmlns:a16="http://schemas.microsoft.com/office/drawing/2014/main" val="3265385917"/>
                    </a:ext>
                  </a:extLst>
                </a:gridCol>
                <a:gridCol w="2688609">
                  <a:extLst>
                    <a:ext uri="{9D8B030D-6E8A-4147-A177-3AD203B41FA5}">
                      <a16:colId xmlns="" xmlns:a16="http://schemas.microsoft.com/office/drawing/2014/main" val="2980268992"/>
                    </a:ext>
                  </a:extLst>
                </a:gridCol>
                <a:gridCol w="2688609">
                  <a:extLst>
                    <a:ext uri="{9D8B030D-6E8A-4147-A177-3AD203B41FA5}">
                      <a16:colId xmlns="" xmlns:a16="http://schemas.microsoft.com/office/drawing/2014/main" val="127627067"/>
                    </a:ext>
                  </a:extLst>
                </a:gridCol>
              </a:tblGrid>
              <a:tr h="187511">
                <a:tc>
                  <a:txBody>
                    <a:bodyPr/>
                    <a:lstStyle/>
                    <a:p>
                      <a:pPr rtl="0" fontAlgn="b"/>
                      <a:r>
                        <a:rPr lang="en-US" sz="1800" b="1" dirty="0">
                          <a:effectLst/>
                        </a:rPr>
                        <a:t>Feature</a:t>
                      </a:r>
                    </a:p>
                  </a:txBody>
                  <a:tcPr marL="16719" marR="16719" marT="11146" marB="11146"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b"/>
                      <a:r>
                        <a:rPr lang="en-US" sz="1800" b="1" dirty="0">
                          <a:effectLst/>
                        </a:rPr>
                        <a:t>JSON</a:t>
                      </a:r>
                    </a:p>
                  </a:txBody>
                  <a:tcPr marL="16719" marR="16719" marT="11146" marB="11146"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b"/>
                      <a:r>
                        <a:rPr lang="en-US" sz="1800" b="1" dirty="0">
                          <a:effectLst/>
                        </a:rPr>
                        <a:t>XML</a:t>
                      </a:r>
                    </a:p>
                  </a:txBody>
                  <a:tcPr marL="16719" marR="16719" marT="11146" marB="11146"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3007940515"/>
                  </a:ext>
                </a:extLst>
              </a:tr>
              <a:tr h="648219">
                <a:tc>
                  <a:txBody>
                    <a:bodyPr/>
                    <a:lstStyle/>
                    <a:p>
                      <a:pPr rtl="0" fontAlgn="b"/>
                      <a:r>
                        <a:rPr lang="en-US" sz="1800" dirty="0">
                          <a:effectLst/>
                        </a:rPr>
                        <a:t>Syntax</a:t>
                      </a:r>
                    </a:p>
                  </a:txBody>
                  <a:tcPr marL="16719" marR="16719" marT="11146" marB="11146"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b"/>
                      <a:r>
                        <a:rPr lang="en-US" sz="1800">
                          <a:effectLst/>
                        </a:rPr>
                        <a:t>Key-value pairs, arrays</a:t>
                      </a:r>
                    </a:p>
                  </a:txBody>
                  <a:tcPr marL="16719" marR="16719" marT="11146" marB="11146"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b"/>
                      <a:r>
                        <a:rPr lang="en-US" sz="1800">
                          <a:effectLst/>
                        </a:rPr>
                        <a:t>Tags, attributes</a:t>
                      </a:r>
                    </a:p>
                  </a:txBody>
                  <a:tcPr marL="16719" marR="16719" marT="11146" marB="11146"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2274070150"/>
                  </a:ext>
                </a:extLst>
              </a:tr>
              <a:tr h="491378">
                <a:tc>
                  <a:txBody>
                    <a:bodyPr/>
                    <a:lstStyle/>
                    <a:p>
                      <a:pPr rtl="0" fontAlgn="b"/>
                      <a:r>
                        <a:rPr lang="en-US" sz="1800" dirty="0">
                          <a:effectLst/>
                        </a:rPr>
                        <a:t>Readability</a:t>
                      </a:r>
                    </a:p>
                  </a:txBody>
                  <a:tcPr marL="16719" marR="16719" marT="11146" marB="11146"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b"/>
                      <a:r>
                        <a:rPr lang="en-US" sz="1800" dirty="0">
                          <a:effectLst/>
                        </a:rPr>
                        <a:t>Easier to read</a:t>
                      </a:r>
                    </a:p>
                  </a:txBody>
                  <a:tcPr marL="16719" marR="16719" marT="11146" marB="11146"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b"/>
                      <a:r>
                        <a:rPr lang="en-US" sz="1800">
                          <a:effectLst/>
                        </a:rPr>
                        <a:t>More complex to read</a:t>
                      </a:r>
                    </a:p>
                  </a:txBody>
                  <a:tcPr marL="0" marR="0" marT="11146" marB="11146"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434433192"/>
                  </a:ext>
                </a:extLst>
              </a:tr>
              <a:tr h="187511">
                <a:tc>
                  <a:txBody>
                    <a:bodyPr/>
                    <a:lstStyle/>
                    <a:p>
                      <a:pPr rtl="0" fontAlgn="b"/>
                      <a:r>
                        <a:rPr lang="en-US" sz="1800">
                          <a:effectLst/>
                        </a:rPr>
                        <a:t>File size</a:t>
                      </a:r>
                    </a:p>
                  </a:txBody>
                  <a:tcPr marL="16719" marR="16719" marT="11146" marB="11146"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b"/>
                      <a:r>
                        <a:rPr lang="en-US" sz="1800" dirty="0">
                          <a:effectLst/>
                        </a:rPr>
                        <a:t>Smaller</a:t>
                      </a:r>
                    </a:p>
                  </a:txBody>
                  <a:tcPr marL="16719" marR="16719" marT="11146" marB="11146"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b"/>
                      <a:r>
                        <a:rPr lang="en-US" sz="1800">
                          <a:effectLst/>
                        </a:rPr>
                        <a:t>Larger</a:t>
                      </a:r>
                    </a:p>
                  </a:txBody>
                  <a:tcPr marL="16719" marR="16719" marT="11146" marB="11146"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819725772"/>
                  </a:ext>
                </a:extLst>
              </a:tr>
              <a:tr h="334537">
                <a:tc>
                  <a:txBody>
                    <a:bodyPr/>
                    <a:lstStyle/>
                    <a:p>
                      <a:pPr rtl="0" fontAlgn="b"/>
                      <a:r>
                        <a:rPr lang="en-US" sz="1800">
                          <a:effectLst/>
                        </a:rPr>
                        <a:t>Parsing speed</a:t>
                      </a:r>
                    </a:p>
                  </a:txBody>
                  <a:tcPr marL="16719" marR="16719" marT="11146" marB="11146"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b"/>
                      <a:r>
                        <a:rPr lang="en-US" sz="1800" dirty="0">
                          <a:effectLst/>
                        </a:rPr>
                        <a:t>Faster</a:t>
                      </a:r>
                    </a:p>
                  </a:txBody>
                  <a:tcPr marL="16719" marR="16719" marT="11146" marB="11146"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b"/>
                      <a:r>
                        <a:rPr lang="en-US" sz="1800">
                          <a:effectLst/>
                        </a:rPr>
                        <a:t>Slower</a:t>
                      </a:r>
                    </a:p>
                  </a:txBody>
                  <a:tcPr marL="16719" marR="16719" marT="11146" marB="11146"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896017055"/>
                  </a:ext>
                </a:extLst>
              </a:tr>
              <a:tr h="334537">
                <a:tc>
                  <a:txBody>
                    <a:bodyPr/>
                    <a:lstStyle/>
                    <a:p>
                      <a:pPr rtl="0" fontAlgn="b"/>
                      <a:r>
                        <a:rPr lang="en-US" sz="1800">
                          <a:effectLst/>
                        </a:rPr>
                        <a:t>Flexibility</a:t>
                      </a:r>
                    </a:p>
                  </a:txBody>
                  <a:tcPr marL="16719" marR="16719" marT="11146" marB="11146"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b"/>
                      <a:r>
                        <a:rPr lang="en-US" sz="1800" dirty="0">
                          <a:effectLst/>
                        </a:rPr>
                        <a:t>Less flexible</a:t>
                      </a:r>
                    </a:p>
                  </a:txBody>
                  <a:tcPr marL="16719" marR="16719" marT="11146" marB="11146"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b"/>
                      <a:r>
                        <a:rPr lang="en-US" sz="1800">
                          <a:effectLst/>
                        </a:rPr>
                        <a:t>More flexible</a:t>
                      </a:r>
                    </a:p>
                  </a:txBody>
                  <a:tcPr marL="16719" marR="16719" marT="11146" marB="11146"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616114051"/>
                  </a:ext>
                </a:extLst>
              </a:tr>
              <a:tr h="648219">
                <a:tc>
                  <a:txBody>
                    <a:bodyPr/>
                    <a:lstStyle/>
                    <a:p>
                      <a:pPr rtl="0" fontAlgn="b"/>
                      <a:r>
                        <a:rPr lang="en-US" sz="1800">
                          <a:effectLst/>
                        </a:rPr>
                        <a:t>Validation</a:t>
                      </a:r>
                    </a:p>
                  </a:txBody>
                  <a:tcPr marL="16719" marR="16719" marT="11146" marB="11146"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b"/>
                      <a:r>
                        <a:rPr lang="en-US" sz="1800" dirty="0">
                          <a:effectLst/>
                        </a:rPr>
                        <a:t>No built-in validation</a:t>
                      </a:r>
                    </a:p>
                  </a:txBody>
                  <a:tcPr marL="16719" marR="16719" marT="11146" marB="11146"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b"/>
                      <a:r>
                        <a:rPr lang="en-US" sz="1800" dirty="0">
                          <a:effectLst/>
                        </a:rPr>
                        <a:t>Supports schema validation</a:t>
                      </a:r>
                    </a:p>
                  </a:txBody>
                  <a:tcPr marL="0" marR="0" marT="11146" marB="11146"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755149922"/>
                  </a:ext>
                </a:extLst>
              </a:tr>
              <a:tr h="1432422">
                <a:tc>
                  <a:txBody>
                    <a:bodyPr/>
                    <a:lstStyle/>
                    <a:p>
                      <a:pPr rtl="0" fontAlgn="b"/>
                      <a:r>
                        <a:rPr lang="en-US" sz="1800">
                          <a:effectLst/>
                        </a:rPr>
                        <a:t>Use cases</a:t>
                      </a:r>
                    </a:p>
                  </a:txBody>
                  <a:tcPr marL="16719" marR="16719" marT="11146" marB="11146"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b"/>
                      <a:r>
                        <a:rPr lang="en-US" sz="1800" dirty="0">
                          <a:effectLst/>
                        </a:rPr>
                        <a:t>Simple data structures, APIs, web applications</a:t>
                      </a:r>
                    </a:p>
                  </a:txBody>
                  <a:tcPr marL="16719" marR="16719" marT="11146" marB="11146"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b"/>
                      <a:r>
                        <a:rPr lang="fr-FR" sz="1800" dirty="0" err="1">
                          <a:effectLst/>
                        </a:rPr>
                        <a:t>Complex</a:t>
                      </a:r>
                      <a:r>
                        <a:rPr lang="fr-FR" sz="1800" dirty="0">
                          <a:effectLst/>
                        </a:rPr>
                        <a:t> data structures, configuration files, data </a:t>
                      </a:r>
                      <a:r>
                        <a:rPr lang="fr-FR" sz="1800" dirty="0" err="1">
                          <a:effectLst/>
                        </a:rPr>
                        <a:t>interchange</a:t>
                      </a:r>
                      <a:endParaRPr lang="fr-FR" sz="1800" dirty="0">
                        <a:effectLst/>
                      </a:endParaRPr>
                    </a:p>
                  </a:txBody>
                  <a:tcPr marL="0" marR="0" marT="11146" marB="11146"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3517455610"/>
                  </a:ext>
                </a:extLst>
              </a:tr>
            </a:tbl>
          </a:graphicData>
        </a:graphic>
      </p:graphicFrame>
    </p:spTree>
    <p:extLst>
      <p:ext uri="{BB962C8B-B14F-4D97-AF65-F5344CB8AC3E}">
        <p14:creationId xmlns:p14="http://schemas.microsoft.com/office/powerpoint/2010/main" val="359607192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a:t>
            </a:r>
            <a:endParaRPr lang="en-US" dirty="0"/>
          </a:p>
        </p:txBody>
      </p:sp>
      <p:sp>
        <p:nvSpPr>
          <p:cNvPr id="3" name="Content Placeholder 2"/>
          <p:cNvSpPr>
            <a:spLocks noGrp="1"/>
          </p:cNvSpPr>
          <p:nvPr>
            <p:ph idx="1"/>
          </p:nvPr>
        </p:nvSpPr>
        <p:spPr/>
        <p:txBody>
          <a:bodyPr/>
          <a:lstStyle/>
          <a:p>
            <a:r>
              <a:rPr lang="en-US" dirty="0" smtClean="0">
                <a:hlinkClick r:id="rId2" action="ppaction://hlinkfile"/>
              </a:rPr>
              <a:t>Practice Use Case </a:t>
            </a:r>
            <a:endParaRPr lang="en-US" dirty="0"/>
          </a:p>
        </p:txBody>
      </p:sp>
    </p:spTree>
    <p:extLst>
      <p:ext uri="{BB962C8B-B14F-4D97-AF65-F5344CB8AC3E}">
        <p14:creationId xmlns:p14="http://schemas.microsoft.com/office/powerpoint/2010/main" val="30246296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Structure of an XML Document</a:t>
            </a:r>
            <a:endParaRPr lang="en-US" dirty="0"/>
          </a:p>
        </p:txBody>
      </p:sp>
      <p:sp>
        <p:nvSpPr>
          <p:cNvPr id="3" name="Content Placeholder 2"/>
          <p:cNvSpPr>
            <a:spLocks noGrp="1"/>
          </p:cNvSpPr>
          <p:nvPr>
            <p:ph idx="1"/>
          </p:nvPr>
        </p:nvSpPr>
        <p:spPr/>
        <p:txBody>
          <a:bodyPr/>
          <a:lstStyle/>
          <a:p>
            <a:pPr marL="0" indent="0">
              <a:buNone/>
            </a:pPr>
            <a:r>
              <a:rPr lang="en-US" dirty="0" smtClean="0"/>
              <a:t>&lt;?xml version="1.0" encoding="UTF-8"?&gt;</a:t>
            </a:r>
          </a:p>
          <a:p>
            <a:pPr marL="0" indent="0">
              <a:buNone/>
            </a:pPr>
            <a:r>
              <a:rPr lang="en-US" dirty="0" smtClean="0"/>
              <a:t>&lt;employee&gt;</a:t>
            </a:r>
          </a:p>
          <a:p>
            <a:pPr marL="457200" lvl="1" indent="0">
              <a:buNone/>
            </a:pPr>
            <a:r>
              <a:rPr lang="en-US" dirty="0" smtClean="0"/>
              <a:t>&lt;name&gt; </a:t>
            </a:r>
            <a:r>
              <a:rPr lang="en-US" dirty="0" err="1" smtClean="0"/>
              <a:t>ssss</a:t>
            </a:r>
            <a:r>
              <a:rPr lang="en-US" dirty="0" smtClean="0"/>
              <a:t>&lt;/name&gt;</a:t>
            </a:r>
          </a:p>
          <a:p>
            <a:pPr marL="457200" lvl="1" indent="0">
              <a:buNone/>
            </a:pPr>
            <a:r>
              <a:rPr lang="en-US" dirty="0" smtClean="0"/>
              <a:t>&lt;</a:t>
            </a:r>
            <a:r>
              <a:rPr lang="en-US" dirty="0" err="1" smtClean="0"/>
              <a:t>empid</a:t>
            </a:r>
            <a:r>
              <a:rPr lang="en-US" dirty="0" smtClean="0"/>
              <a:t>&gt;1012&lt;/</a:t>
            </a:r>
            <a:r>
              <a:rPr lang="en-US" dirty="0" err="1" smtClean="0"/>
              <a:t>empid</a:t>
            </a:r>
            <a:r>
              <a:rPr lang="en-US" dirty="0" smtClean="0"/>
              <a:t>&gt;</a:t>
            </a:r>
          </a:p>
          <a:p>
            <a:pPr marL="457200" lvl="1" indent="0">
              <a:buNone/>
            </a:pPr>
            <a:r>
              <a:rPr lang="en-US" dirty="0" smtClean="0"/>
              <a:t>&lt;</a:t>
            </a:r>
            <a:r>
              <a:rPr lang="en-US" dirty="0" err="1" smtClean="0"/>
              <a:t>dept</a:t>
            </a:r>
            <a:r>
              <a:rPr lang="en-US" dirty="0" smtClean="0"/>
              <a:t>&gt;IT&lt;/</a:t>
            </a:r>
            <a:r>
              <a:rPr lang="en-US" dirty="0" err="1" smtClean="0"/>
              <a:t>dept</a:t>
            </a:r>
            <a:r>
              <a:rPr lang="en-US" dirty="0" smtClean="0"/>
              <a:t>&gt;</a:t>
            </a:r>
          </a:p>
          <a:p>
            <a:pPr marL="457200" lvl="1" indent="0">
              <a:buNone/>
            </a:pPr>
            <a:r>
              <a:rPr lang="en-US" dirty="0" smtClean="0"/>
              <a:t>&lt;address&gt;Chennai&lt;/address&gt;</a:t>
            </a:r>
          </a:p>
          <a:p>
            <a:pPr marL="0" indent="0">
              <a:buNone/>
            </a:pPr>
            <a:r>
              <a:rPr lang="en-US" dirty="0" smtClean="0"/>
              <a:t>&lt;/employee&gt;</a:t>
            </a:r>
          </a:p>
          <a:p>
            <a:endParaRPr lang="en-US" dirty="0"/>
          </a:p>
        </p:txBody>
      </p:sp>
    </p:spTree>
    <p:extLst>
      <p:ext uri="{BB962C8B-B14F-4D97-AF65-F5344CB8AC3E}">
        <p14:creationId xmlns:p14="http://schemas.microsoft.com/office/powerpoint/2010/main" val="36172441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Rules for Writing XML</a:t>
            </a:r>
            <a:endParaRPr lang="en-US" dirty="0"/>
          </a:p>
        </p:txBody>
      </p:sp>
      <p:sp>
        <p:nvSpPr>
          <p:cNvPr id="5" name="Rectangle 2"/>
          <p:cNvSpPr>
            <a:spLocks noGrp="1" noChangeArrowheads="1"/>
          </p:cNvSpPr>
          <p:nvPr>
            <p:ph idx="1"/>
          </p:nvPr>
        </p:nvSpPr>
        <p:spPr bwMode="auto">
          <a:xfrm>
            <a:off x="838199" y="1503037"/>
            <a:ext cx="9302087"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smtClean="0">
                <a:ln>
                  <a:noFill/>
                </a:ln>
                <a:solidFill>
                  <a:schemeClr val="tx1"/>
                </a:solidFill>
                <a:effectLst/>
                <a:latin typeface="Arial" panose="020B0604020202020204" pitchFamily="34" charset="0"/>
              </a:rPr>
              <a:t>Well-formed:</a:t>
            </a:r>
            <a:r>
              <a:rPr kumimoji="0" lang="en-US" altLang="en-US" sz="2400" b="0" i="0" u="none" strike="noStrike" cap="none" normalizeH="0" baseline="0" dirty="0" smtClean="0">
                <a:ln>
                  <a:noFill/>
                </a:ln>
                <a:solidFill>
                  <a:schemeClr val="tx1"/>
                </a:solidFill>
                <a:effectLst/>
                <a:latin typeface="Arial" panose="020B0604020202020204" pitchFamily="34" charset="0"/>
              </a:rPr>
              <a:t> An XML document must follow the syntax rules:</a:t>
            </a:r>
          </a:p>
          <a:p>
            <a:pPr marL="457200" lvl="1" indent="0" eaLnBrk="0" fontAlgn="base" hangingPunct="0">
              <a:lnSpc>
                <a:spcPct val="100000"/>
              </a:lnSpc>
              <a:spcBef>
                <a:spcPct val="0"/>
              </a:spcBef>
              <a:spcAft>
                <a:spcPct val="0"/>
              </a:spcAft>
              <a:buFontTx/>
              <a:buChar char="•"/>
            </a:pPr>
            <a:r>
              <a:rPr kumimoji="0" lang="en-US" altLang="en-US" b="0" i="0" u="none" strike="noStrike" cap="none" normalizeH="0" baseline="0" dirty="0" smtClean="0">
                <a:ln>
                  <a:noFill/>
                </a:ln>
                <a:solidFill>
                  <a:schemeClr val="tx1"/>
                </a:solidFill>
                <a:effectLst/>
                <a:latin typeface="Arial" panose="020B0604020202020204" pitchFamily="34" charset="0"/>
              </a:rPr>
              <a:t>Every opening tag must have a closing tag.</a:t>
            </a:r>
          </a:p>
          <a:p>
            <a:pPr marL="457200" lvl="1" indent="0" eaLnBrk="0" fontAlgn="base" hangingPunct="0">
              <a:lnSpc>
                <a:spcPct val="100000"/>
              </a:lnSpc>
              <a:spcBef>
                <a:spcPct val="0"/>
              </a:spcBef>
              <a:spcAft>
                <a:spcPct val="0"/>
              </a:spcAft>
              <a:buFontTx/>
              <a:buChar char="•"/>
            </a:pPr>
            <a:r>
              <a:rPr kumimoji="0" lang="en-US" altLang="en-US" b="0" i="0" u="none" strike="noStrike" cap="none" normalizeH="0" baseline="0" dirty="0" smtClean="0">
                <a:ln>
                  <a:noFill/>
                </a:ln>
                <a:solidFill>
                  <a:schemeClr val="tx1"/>
                </a:solidFill>
                <a:effectLst/>
                <a:latin typeface="Arial" panose="020B0604020202020204" pitchFamily="34" charset="0"/>
              </a:rPr>
              <a:t>Tags must be properly nested.</a:t>
            </a:r>
          </a:p>
          <a:p>
            <a:pPr marL="457200" lvl="1" indent="0" eaLnBrk="0" fontAlgn="base" hangingPunct="0">
              <a:lnSpc>
                <a:spcPct val="100000"/>
              </a:lnSpc>
              <a:spcBef>
                <a:spcPct val="0"/>
              </a:spcBef>
              <a:spcAft>
                <a:spcPct val="0"/>
              </a:spcAft>
              <a:buFontTx/>
              <a:buChar char="•"/>
            </a:pPr>
            <a:r>
              <a:rPr kumimoji="0" lang="en-US" altLang="en-US" b="0" i="0" u="none" strike="noStrike" cap="none" normalizeH="0" baseline="0" dirty="0" smtClean="0">
                <a:ln>
                  <a:noFill/>
                </a:ln>
                <a:solidFill>
                  <a:schemeClr val="tx1"/>
                </a:solidFill>
                <a:effectLst/>
                <a:latin typeface="Arial" panose="020B0604020202020204" pitchFamily="34" charset="0"/>
              </a:rPr>
              <a:t>Attribute values must be quoted.</a:t>
            </a:r>
          </a:p>
          <a:p>
            <a:pPr marL="457200" lvl="1" indent="0" eaLnBrk="0" fontAlgn="base" hangingPunct="0">
              <a:lnSpc>
                <a:spcPct val="100000"/>
              </a:lnSpc>
              <a:spcBef>
                <a:spcPct val="0"/>
              </a:spcBef>
              <a:spcAft>
                <a:spcPct val="0"/>
              </a:spcAft>
              <a:buFontTx/>
              <a:buChar char="•"/>
            </a:pPr>
            <a:r>
              <a:rPr kumimoji="0" lang="en-US" altLang="en-US" b="0" i="0" u="none" strike="noStrike" cap="none" normalizeH="0" baseline="0" dirty="0" smtClean="0">
                <a:ln>
                  <a:noFill/>
                </a:ln>
                <a:solidFill>
                  <a:schemeClr val="tx1"/>
                </a:solidFill>
                <a:effectLst/>
                <a:latin typeface="Arial" panose="020B0604020202020204" pitchFamily="34" charset="0"/>
              </a:rPr>
              <a:t>There must be a single root element.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smtClean="0">
                <a:ln>
                  <a:noFill/>
                </a:ln>
                <a:solidFill>
                  <a:schemeClr val="tx1"/>
                </a:solidFill>
                <a:effectLst/>
                <a:latin typeface="Arial" panose="020B0604020202020204" pitchFamily="34" charset="0"/>
              </a:rPr>
              <a:t>Case-sensitive:</a:t>
            </a:r>
            <a:r>
              <a:rPr kumimoji="0" lang="en-US" altLang="en-US" sz="2400" b="0" i="0" u="none" strike="noStrike" cap="none" normalizeH="0" baseline="0" dirty="0" smtClean="0">
                <a:ln>
                  <a:noFill/>
                </a:ln>
                <a:solidFill>
                  <a:schemeClr val="tx1"/>
                </a:solidFill>
                <a:effectLst/>
                <a:latin typeface="Arial" panose="020B0604020202020204" pitchFamily="34" charset="0"/>
              </a:rPr>
              <a:t> XML tags are case-sensitive. </a:t>
            </a:r>
            <a:r>
              <a:rPr kumimoji="0" lang="en-US" altLang="en-US" sz="2400" b="0" i="0" u="none" strike="noStrike" cap="none" normalizeH="0" baseline="0" dirty="0" smtClean="0">
                <a:ln>
                  <a:noFill/>
                </a:ln>
                <a:solidFill>
                  <a:schemeClr val="tx1"/>
                </a:solidFill>
                <a:effectLst/>
                <a:latin typeface="Arial Unicode MS"/>
              </a:rPr>
              <a:t>&lt;Name&gt;</a:t>
            </a:r>
            <a:r>
              <a:rPr kumimoji="0" lang="en-US" altLang="en-US" sz="2400" b="0" i="0" u="none" strike="noStrike" cap="none" normalizeH="0" baseline="0" dirty="0" smtClean="0">
                <a:ln>
                  <a:noFill/>
                </a:ln>
                <a:solidFill>
                  <a:schemeClr val="tx1"/>
                </a:solidFill>
                <a:effectLst/>
              </a:rPr>
              <a:t> and </a:t>
            </a:r>
            <a:r>
              <a:rPr kumimoji="0" lang="en-US" altLang="en-US" sz="2400" b="0" i="0" u="none" strike="noStrike" cap="none" normalizeH="0" baseline="0" dirty="0" smtClean="0">
                <a:ln>
                  <a:noFill/>
                </a:ln>
                <a:solidFill>
                  <a:schemeClr val="tx1"/>
                </a:solidFill>
                <a:effectLst/>
                <a:latin typeface="Arial Unicode MS"/>
              </a:rPr>
              <a:t>&lt;name&gt;</a:t>
            </a:r>
            <a:r>
              <a:rPr kumimoji="0" lang="en-US" altLang="en-US" sz="2400" b="0" i="0" u="none" strike="noStrike" cap="none" normalizeH="0" baseline="0" dirty="0" smtClean="0">
                <a:ln>
                  <a:noFill/>
                </a:ln>
                <a:solidFill>
                  <a:schemeClr val="tx1"/>
                </a:solidFill>
                <a:effectLst/>
              </a:rPr>
              <a:t> would be considered different tags.</a:t>
            </a:r>
            <a:endParaRPr kumimoji="0" lang="en-US" altLang="en-US" sz="24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smtClean="0">
                <a:ln>
                  <a:noFill/>
                </a:ln>
                <a:solidFill>
                  <a:schemeClr val="tx1"/>
                </a:solidFill>
                <a:effectLst/>
                <a:latin typeface="Arial" panose="020B0604020202020204" pitchFamily="34" charset="0"/>
              </a:rPr>
              <a:t>Attribute Usage:</a:t>
            </a:r>
            <a:r>
              <a:rPr kumimoji="0" lang="en-US" altLang="en-US" sz="2400" b="0" i="0" u="none" strike="noStrike" cap="none" normalizeH="0" baseline="0" dirty="0" smtClean="0">
                <a:ln>
                  <a:noFill/>
                </a:ln>
                <a:solidFill>
                  <a:schemeClr val="tx1"/>
                </a:solidFill>
                <a:effectLst/>
                <a:latin typeface="Arial" panose="020B0604020202020204" pitchFamily="34" charset="0"/>
              </a:rPr>
              <a:t> Elements can have attributes that provide additional information</a:t>
            </a:r>
            <a:r>
              <a:rPr kumimoji="0" lang="en-US" altLang="en-US" sz="1800" b="0" i="0" u="none" strike="noStrike" cap="none" normalizeH="0" baseline="0" dirty="0" smtClean="0">
                <a:ln>
                  <a:noFill/>
                </a:ln>
                <a:solidFill>
                  <a:schemeClr val="tx1"/>
                </a:solidFill>
                <a:effectLst/>
                <a:latin typeface="Arial" panose="020B0604020202020204" pitchFamily="34" charset="0"/>
              </a:rPr>
              <a:t>: </a:t>
            </a:r>
          </a:p>
        </p:txBody>
      </p:sp>
    </p:spTree>
    <p:extLst>
      <p:ext uri="{BB962C8B-B14F-4D97-AF65-F5344CB8AC3E}">
        <p14:creationId xmlns:p14="http://schemas.microsoft.com/office/powerpoint/2010/main" val="21293461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XML with Attributes</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&lt;?xml version="1.0" encoding="UTF-8"?&gt;</a:t>
            </a:r>
          </a:p>
          <a:p>
            <a:r>
              <a:rPr lang="en-US" dirty="0" smtClean="0"/>
              <a:t>&lt;bookstore&gt;</a:t>
            </a:r>
          </a:p>
          <a:p>
            <a:r>
              <a:rPr lang="en-US" dirty="0" smtClean="0"/>
              <a:t>    &lt;book category="fiction"&gt;</a:t>
            </a:r>
          </a:p>
          <a:p>
            <a:r>
              <a:rPr lang="en-US" dirty="0" smtClean="0"/>
              <a:t>        &lt;title </a:t>
            </a:r>
            <a:r>
              <a:rPr lang="en-US" dirty="0" err="1" smtClean="0"/>
              <a:t>lang</a:t>
            </a:r>
            <a:r>
              <a:rPr lang="en-US" dirty="0" smtClean="0"/>
              <a:t>="</a:t>
            </a:r>
            <a:r>
              <a:rPr lang="en-US" dirty="0" err="1" smtClean="0"/>
              <a:t>en</a:t>
            </a:r>
            <a:r>
              <a:rPr lang="en-US" dirty="0" smtClean="0"/>
              <a:t>"&gt;The Great Gatsby&lt;/title&gt;</a:t>
            </a:r>
          </a:p>
          <a:p>
            <a:r>
              <a:rPr lang="en-US" dirty="0" smtClean="0"/>
              <a:t>        &lt;author&gt;F. Scott Fitzgerald&lt;/author&gt;</a:t>
            </a:r>
          </a:p>
          <a:p>
            <a:r>
              <a:rPr lang="en-US" dirty="0" smtClean="0"/>
              <a:t>        &lt;year&gt;1925&lt;/year&gt;</a:t>
            </a:r>
          </a:p>
          <a:p>
            <a:r>
              <a:rPr lang="en-US" dirty="0" smtClean="0"/>
              <a:t>        &lt;price currency="USD"&gt;10.99&lt;/price&gt;</a:t>
            </a:r>
          </a:p>
          <a:p>
            <a:r>
              <a:rPr lang="en-US" dirty="0" smtClean="0"/>
              <a:t>    &lt;/book&gt;</a:t>
            </a:r>
          </a:p>
          <a:p>
            <a:r>
              <a:rPr lang="en-US" dirty="0" smtClean="0"/>
              <a:t>    &lt;book category="non-fiction"&gt;</a:t>
            </a:r>
          </a:p>
          <a:p>
            <a:r>
              <a:rPr lang="en-US" dirty="0" smtClean="0"/>
              <a:t>        &lt;title </a:t>
            </a:r>
            <a:r>
              <a:rPr lang="en-US" dirty="0" err="1" smtClean="0"/>
              <a:t>lang</a:t>
            </a:r>
            <a:r>
              <a:rPr lang="en-US" dirty="0" smtClean="0"/>
              <a:t>="</a:t>
            </a:r>
            <a:r>
              <a:rPr lang="en-US" dirty="0" err="1" smtClean="0"/>
              <a:t>en</a:t>
            </a:r>
            <a:r>
              <a:rPr lang="en-US" dirty="0" smtClean="0"/>
              <a:t>"&gt;Sapiens: A Brief History of Humankind&lt;/title&gt;</a:t>
            </a:r>
          </a:p>
          <a:p>
            <a:r>
              <a:rPr lang="en-US" dirty="0" smtClean="0"/>
              <a:t>        &lt;author&gt;Yuval Noah Harari&lt;/author&gt;</a:t>
            </a:r>
          </a:p>
          <a:p>
            <a:r>
              <a:rPr lang="en-US" dirty="0" smtClean="0"/>
              <a:t>        &lt;year&gt;2011&lt;/year&gt;</a:t>
            </a:r>
          </a:p>
          <a:p>
            <a:r>
              <a:rPr lang="en-US" dirty="0" smtClean="0"/>
              <a:t>        &lt;price currency="USD"&gt;14.99&lt;/price&gt;</a:t>
            </a:r>
          </a:p>
          <a:p>
            <a:r>
              <a:rPr lang="en-US" dirty="0" smtClean="0"/>
              <a:t>    &lt;/book&gt;</a:t>
            </a:r>
          </a:p>
          <a:p>
            <a:r>
              <a:rPr lang="en-US" dirty="0" smtClean="0"/>
              <a:t>&lt;/bookstore&gt;</a:t>
            </a:r>
          </a:p>
          <a:p>
            <a:endParaRPr lang="en-US" dirty="0"/>
          </a:p>
        </p:txBody>
      </p:sp>
    </p:spTree>
    <p:extLst>
      <p:ext uri="{BB962C8B-B14F-4D97-AF65-F5344CB8AC3E}">
        <p14:creationId xmlns:p14="http://schemas.microsoft.com/office/powerpoint/2010/main" val="20362548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Use Cases for XML</a:t>
            </a:r>
            <a:endParaRPr lang="en-US" dirty="0"/>
          </a:p>
        </p:txBody>
      </p:sp>
      <p:sp>
        <p:nvSpPr>
          <p:cNvPr id="4" name="Rectangle 1"/>
          <p:cNvSpPr>
            <a:spLocks noGrp="1" noChangeArrowheads="1"/>
          </p:cNvSpPr>
          <p:nvPr>
            <p:ph idx="1"/>
          </p:nvPr>
        </p:nvSpPr>
        <p:spPr bwMode="auto">
          <a:xfrm>
            <a:off x="838200" y="2138184"/>
            <a:ext cx="10515600"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smtClean="0">
                <a:ln>
                  <a:noFill/>
                </a:ln>
                <a:solidFill>
                  <a:schemeClr val="tx1"/>
                </a:solidFill>
                <a:effectLst/>
                <a:latin typeface="Arial" panose="020B0604020202020204" pitchFamily="34" charset="0"/>
              </a:rPr>
              <a:t>Data Interchange:</a:t>
            </a:r>
            <a:r>
              <a:rPr kumimoji="0" lang="en-US" altLang="en-US" b="0" i="0" u="none" strike="noStrike" cap="none" normalizeH="0" baseline="0" dirty="0" smtClean="0">
                <a:ln>
                  <a:noFill/>
                </a:ln>
                <a:solidFill>
                  <a:schemeClr val="tx1"/>
                </a:solidFill>
                <a:effectLst/>
                <a:latin typeface="Arial" panose="020B0604020202020204" pitchFamily="34" charset="0"/>
              </a:rPr>
              <a:t> Used in web services (SOAP), data storage and configuration files.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smtClean="0">
                <a:ln>
                  <a:noFill/>
                </a:ln>
                <a:solidFill>
                  <a:schemeClr val="tx1"/>
                </a:solidFill>
                <a:effectLst/>
                <a:latin typeface="Arial" panose="020B0604020202020204" pitchFamily="34" charset="0"/>
              </a:rPr>
              <a:t>Document Structure:</a:t>
            </a:r>
            <a:r>
              <a:rPr kumimoji="0" lang="en-US" altLang="en-US" b="0" i="0" u="none" strike="noStrike" cap="none" normalizeH="0" baseline="0" dirty="0" smtClean="0">
                <a:ln>
                  <a:noFill/>
                </a:ln>
                <a:solidFill>
                  <a:schemeClr val="tx1"/>
                </a:solidFill>
                <a:effectLst/>
                <a:latin typeface="Arial" panose="020B0604020202020204" pitchFamily="34" charset="0"/>
              </a:rPr>
              <a:t> Used in document formats like XHTML, SVG(Scalable vector graphics), and others.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smtClean="0">
                <a:ln>
                  <a:noFill/>
                </a:ln>
                <a:solidFill>
                  <a:schemeClr val="tx1"/>
                </a:solidFill>
                <a:effectLst/>
                <a:latin typeface="Arial" panose="020B0604020202020204" pitchFamily="34" charset="0"/>
              </a:rPr>
              <a:t>Configuration Files:</a:t>
            </a:r>
            <a:r>
              <a:rPr kumimoji="0" lang="en-US" altLang="en-US" b="0" i="0" u="none" strike="noStrike" cap="none" normalizeH="0" baseline="0" dirty="0" smtClean="0">
                <a:ln>
                  <a:noFill/>
                </a:ln>
                <a:solidFill>
                  <a:schemeClr val="tx1"/>
                </a:solidFill>
                <a:effectLst/>
                <a:latin typeface="Arial" panose="020B0604020202020204" pitchFamily="34" charset="0"/>
              </a:rPr>
              <a:t> Used in application settings and configuration (e.g., dependency</a:t>
            </a:r>
            <a:r>
              <a:rPr kumimoji="0" lang="en-US" altLang="en-US" b="0" i="0" u="none" strike="noStrike" cap="none" normalizeH="0" dirty="0" smtClean="0">
                <a:ln>
                  <a:noFill/>
                </a:ln>
                <a:solidFill>
                  <a:schemeClr val="tx1"/>
                </a:solidFill>
                <a:effectLst/>
                <a:latin typeface="Arial" panose="020B0604020202020204" pitchFamily="34" charset="0"/>
              </a:rPr>
              <a:t> files in spring applications</a:t>
            </a:r>
            <a:r>
              <a:rPr kumimoji="0" lang="en-US" altLang="en-US" b="0" i="0" u="none" strike="noStrike" cap="none" normalizeH="0" baseline="0" dirty="0" smtClean="0">
                <a:ln>
                  <a:noFill/>
                </a:ln>
                <a:solidFill>
                  <a:schemeClr val="tx1"/>
                </a:solidFill>
                <a:effectLst/>
                <a:latin typeface="Arial Unicode MS"/>
              </a:rPr>
              <a:t>.NET</a:t>
            </a:r>
            <a:r>
              <a:rPr kumimoji="0" lang="en-US" altLang="en-US" b="0" i="0" u="none" strike="noStrike" cap="none" normalizeH="0" baseline="0" dirty="0" smtClean="0">
                <a:ln>
                  <a:noFill/>
                </a:ln>
                <a:solidFill>
                  <a:schemeClr val="tx1"/>
                </a:solidFill>
                <a:effectLst/>
              </a:rPr>
              <a:t> </a:t>
            </a:r>
            <a:r>
              <a:rPr kumimoji="0" lang="en-US" altLang="en-US" b="0" i="0" u="none" strike="noStrike" cap="none" normalizeH="0" baseline="0" dirty="0" err="1" smtClean="0">
                <a:ln>
                  <a:noFill/>
                </a:ln>
                <a:solidFill>
                  <a:schemeClr val="tx1"/>
                </a:solidFill>
                <a:effectLst/>
              </a:rPr>
              <a:t>config</a:t>
            </a:r>
            <a:r>
              <a:rPr kumimoji="0" lang="en-US" altLang="en-US" b="0" i="0" u="none" strike="noStrike" cap="none" normalizeH="0" baseline="0" dirty="0" smtClean="0">
                <a:ln>
                  <a:noFill/>
                </a:ln>
                <a:solidFill>
                  <a:schemeClr val="tx1"/>
                </a:solidFill>
                <a:effectLst/>
              </a:rPr>
              <a:t> files).</a:t>
            </a:r>
            <a:r>
              <a:rPr kumimoji="0" lang="en-US" altLang="en-US" b="0" i="0" u="none" strike="noStrike" cap="none" normalizeH="0" baseline="0" dirty="0" smtClean="0">
                <a:ln>
                  <a:noFill/>
                </a:ln>
                <a:solidFill>
                  <a:schemeClr val="tx1"/>
                </a:solidFill>
                <a:effectLst/>
                <a:latin typeface="Arial" panose="020B0604020202020204" pitchFamily="34" charset="0"/>
              </a:rPr>
              <a:t> </a:t>
            </a:r>
          </a:p>
        </p:txBody>
      </p:sp>
    </p:spTree>
    <p:extLst>
      <p:ext uri="{BB962C8B-B14F-4D97-AF65-F5344CB8AC3E}">
        <p14:creationId xmlns:p14="http://schemas.microsoft.com/office/powerpoint/2010/main" val="33317062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XML DTD and XML Schema</a:t>
            </a:r>
            <a:endParaRPr lang="en-US" dirty="0"/>
          </a:p>
        </p:txBody>
      </p:sp>
      <p:sp>
        <p:nvSpPr>
          <p:cNvPr id="3" name="Content Placeholder 2"/>
          <p:cNvSpPr>
            <a:spLocks noGrp="1"/>
          </p:cNvSpPr>
          <p:nvPr>
            <p:ph idx="1"/>
          </p:nvPr>
        </p:nvSpPr>
        <p:spPr/>
        <p:txBody>
          <a:bodyPr/>
          <a:lstStyle/>
          <a:p>
            <a:r>
              <a:rPr lang="en-US" dirty="0" smtClean="0"/>
              <a:t>XML DTD (Document Type Definition) and XML Schema are both ways to define the structure and rules for XML documents. They serve similar purposes but have different features and capabilities. </a:t>
            </a:r>
            <a:endParaRPr lang="en-US" dirty="0"/>
          </a:p>
        </p:txBody>
      </p:sp>
    </p:spTree>
    <p:extLst>
      <p:ext uri="{BB962C8B-B14F-4D97-AF65-F5344CB8AC3E}">
        <p14:creationId xmlns:p14="http://schemas.microsoft.com/office/powerpoint/2010/main" val="22058574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XML DTD</a:t>
            </a:r>
            <a:endParaRPr lang="en-US" dirty="0"/>
          </a:p>
        </p:txBody>
      </p:sp>
      <p:sp>
        <p:nvSpPr>
          <p:cNvPr id="3" name="Content Placeholder 2"/>
          <p:cNvSpPr>
            <a:spLocks noGrp="1"/>
          </p:cNvSpPr>
          <p:nvPr>
            <p:ph idx="1"/>
          </p:nvPr>
        </p:nvSpPr>
        <p:spPr/>
        <p:txBody>
          <a:bodyPr>
            <a:normAutofit lnSpcReduction="10000"/>
          </a:bodyPr>
          <a:lstStyle/>
          <a:p>
            <a:r>
              <a:rPr lang="en-US" dirty="0" smtClean="0"/>
              <a:t>An XML Document Type Definition (DTD) defines the structure and the legal elements and attributes of an XML document. A DTD can be declared inline within an XML document, or as an external reference.</a:t>
            </a:r>
          </a:p>
          <a:p>
            <a:r>
              <a:rPr lang="en-US" dirty="0" smtClean="0"/>
              <a:t>Components of a DTD</a:t>
            </a:r>
          </a:p>
          <a:p>
            <a:pPr lvl="1"/>
            <a:r>
              <a:rPr lang="en-US" dirty="0" smtClean="0"/>
              <a:t>Element Declarations: Define the allowed elements in the XML document and their structure.</a:t>
            </a:r>
          </a:p>
          <a:p>
            <a:pPr lvl="1"/>
            <a:r>
              <a:rPr lang="en-US" dirty="0" smtClean="0"/>
              <a:t>Attribute Declarations: Define the allowed attributes for elements and their data types.</a:t>
            </a:r>
          </a:p>
          <a:p>
            <a:pPr lvl="1"/>
            <a:r>
              <a:rPr lang="en-US" dirty="0" smtClean="0"/>
              <a:t>Entity Declarations: Define entities, which are reusable pieces of text or special characters.</a:t>
            </a:r>
          </a:p>
          <a:p>
            <a:pPr lvl="1"/>
            <a:r>
              <a:rPr lang="en-US" dirty="0" smtClean="0"/>
              <a:t>Notation Declarations: Define notations for data types that cannot be expressed using the standard XML data types.</a:t>
            </a:r>
            <a:endParaRPr lang="en-US" dirty="0"/>
          </a:p>
        </p:txBody>
      </p:sp>
    </p:spTree>
    <p:extLst>
      <p:ext uri="{BB962C8B-B14F-4D97-AF65-F5344CB8AC3E}">
        <p14:creationId xmlns:p14="http://schemas.microsoft.com/office/powerpoint/2010/main" val="19020447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143</TotalTime>
  <Words>2553</Words>
  <Application>Microsoft Office PowerPoint</Application>
  <PresentationFormat>Widescreen</PresentationFormat>
  <Paragraphs>324</Paragraphs>
  <Slides>37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37</vt:i4>
      </vt:variant>
    </vt:vector>
  </HeadingPairs>
  <TitlesOfParts>
    <vt:vector size="42" baseType="lpstr">
      <vt:lpstr>Arial Unicode MS</vt:lpstr>
      <vt:lpstr>Arial</vt:lpstr>
      <vt:lpstr>Calibri</vt:lpstr>
      <vt:lpstr>Calibri Light</vt:lpstr>
      <vt:lpstr>Office Theme</vt:lpstr>
      <vt:lpstr>UNIT-2</vt:lpstr>
      <vt:lpstr>XML</vt:lpstr>
      <vt:lpstr>Key Features of XML</vt:lpstr>
      <vt:lpstr>Basic Structure of an XML Document</vt:lpstr>
      <vt:lpstr>Rules for Writing XML</vt:lpstr>
      <vt:lpstr>XML with Attributes</vt:lpstr>
      <vt:lpstr>Common Use Cases for XML</vt:lpstr>
      <vt:lpstr>XML DTD and XML Schema</vt:lpstr>
      <vt:lpstr>XML DTD</vt:lpstr>
      <vt:lpstr>XML Document with an Internal DTD</vt:lpstr>
      <vt:lpstr>XML Document with an External DTD</vt:lpstr>
      <vt:lpstr>XML Entity</vt:lpstr>
      <vt:lpstr>XML with Entity Definition</vt:lpstr>
      <vt:lpstr>XML Schema</vt:lpstr>
      <vt:lpstr>Key Features of XML Schema</vt:lpstr>
      <vt:lpstr>Basic Structure of XML Schema</vt:lpstr>
      <vt:lpstr>Example of XML Schema</vt:lpstr>
      <vt:lpstr>PowerPoint Presentation</vt:lpstr>
      <vt:lpstr>XSLT</vt:lpstr>
      <vt:lpstr>XSLT</vt:lpstr>
      <vt:lpstr>Terminologies in XSLT</vt:lpstr>
      <vt:lpstr>PowerPoint Presentation</vt:lpstr>
      <vt:lpstr>Xslt_ex.xml</vt:lpstr>
      <vt:lpstr>JSON</vt:lpstr>
      <vt:lpstr>Features of JSON</vt:lpstr>
      <vt:lpstr>JSON Syntax</vt:lpstr>
      <vt:lpstr>Uses of JSON</vt:lpstr>
      <vt:lpstr>JSON Uses</vt:lpstr>
      <vt:lpstr>JSON Data types</vt:lpstr>
      <vt:lpstr>PowerPoint Presentation</vt:lpstr>
      <vt:lpstr>PowerPoint Presentation</vt:lpstr>
      <vt:lpstr>PowerPoint Presentation</vt:lpstr>
      <vt:lpstr>JSON vs XML</vt:lpstr>
      <vt:lpstr>PowerPoint Presentation</vt:lpstr>
      <vt:lpstr>PowerPoint Presentation</vt:lpstr>
      <vt:lpstr>PowerPoint Presentation</vt:lpstr>
      <vt:lpstr>Use Case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XML</dc:title>
  <dc:creator>user</dc:creator>
  <cp:lastModifiedBy>vasudevan</cp:lastModifiedBy>
  <cp:revision>22</cp:revision>
  <dcterms:created xsi:type="dcterms:W3CDTF">2024-08-01T13:16:40Z</dcterms:created>
  <dcterms:modified xsi:type="dcterms:W3CDTF">2024-08-21T15:57:04Z</dcterms:modified>
</cp:coreProperties>
</file>