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3" r:id="rId4"/>
    <p:sldId id="258" r:id="rId5"/>
    <p:sldId id="262" r:id="rId6"/>
    <p:sldId id="308" r:id="rId7"/>
    <p:sldId id="309" r:id="rId8"/>
    <p:sldId id="310" r:id="rId9"/>
    <p:sldId id="261" r:id="rId10"/>
    <p:sldId id="260" r:id="rId11"/>
    <p:sldId id="291" r:id="rId12"/>
    <p:sldId id="259" r:id="rId13"/>
    <p:sldId id="289" r:id="rId14"/>
    <p:sldId id="290" r:id="rId15"/>
    <p:sldId id="311" r:id="rId16"/>
    <p:sldId id="312" r:id="rId17"/>
    <p:sldId id="313" r:id="rId18"/>
    <p:sldId id="314" r:id="rId19"/>
    <p:sldId id="315" r:id="rId20"/>
    <p:sldId id="316" r:id="rId21"/>
    <p:sldId id="317" r:id="rId22"/>
    <p:sldId id="318" r:id="rId23"/>
    <p:sldId id="319" r:id="rId24"/>
    <p:sldId id="320" r:id="rId25"/>
    <p:sldId id="321" r:id="rId26"/>
    <p:sldId id="293" r:id="rId27"/>
    <p:sldId id="294" r:id="rId28"/>
    <p:sldId id="296" r:id="rId29"/>
    <p:sldId id="295" r:id="rId30"/>
    <p:sldId id="292" r:id="rId31"/>
    <p:sldId id="297" r:id="rId32"/>
    <p:sldId id="298" r:id="rId33"/>
    <p:sldId id="299" r:id="rId34"/>
    <p:sldId id="300" r:id="rId35"/>
    <p:sldId id="301" r:id="rId36"/>
    <p:sldId id="302" r:id="rId37"/>
    <p:sldId id="306" r:id="rId38"/>
    <p:sldId id="303" r:id="rId39"/>
    <p:sldId id="307" r:id="rId40"/>
    <p:sldId id="304" r:id="rId41"/>
    <p:sldId id="305" r:id="rId42"/>
    <p:sldId id="270" r:id="rId43"/>
    <p:sldId id="271" r:id="rId44"/>
    <p:sldId id="272" r:id="rId45"/>
    <p:sldId id="273" r:id="rId46"/>
    <p:sldId id="274" r:id="rId47"/>
    <p:sldId id="275" r:id="rId48"/>
    <p:sldId id="323" r:id="rId49"/>
    <p:sldId id="276" r:id="rId50"/>
    <p:sldId id="324" r:id="rId51"/>
    <p:sldId id="277" r:id="rId52"/>
    <p:sldId id="278" r:id="rId53"/>
    <p:sldId id="279" r:id="rId54"/>
    <p:sldId id="280" r:id="rId55"/>
    <p:sldId id="281" r:id="rId56"/>
    <p:sldId id="282" r:id="rId57"/>
    <p:sldId id="322" r:id="rId58"/>
    <p:sldId id="325" r:id="rId59"/>
    <p:sldId id="346" r:id="rId60"/>
    <p:sldId id="326" r:id="rId61"/>
    <p:sldId id="331" r:id="rId62"/>
    <p:sldId id="332" r:id="rId63"/>
    <p:sldId id="327" r:id="rId64"/>
    <p:sldId id="328" r:id="rId65"/>
    <p:sldId id="333" r:id="rId66"/>
    <p:sldId id="329" r:id="rId67"/>
    <p:sldId id="336" r:id="rId68"/>
    <p:sldId id="330" r:id="rId69"/>
    <p:sldId id="334" r:id="rId70"/>
    <p:sldId id="335" r:id="rId71"/>
    <p:sldId id="337" r:id="rId72"/>
    <p:sldId id="339" r:id="rId73"/>
    <p:sldId id="340" r:id="rId74"/>
    <p:sldId id="341" r:id="rId75"/>
    <p:sldId id="342" r:id="rId76"/>
    <p:sldId id="343" r:id="rId77"/>
    <p:sldId id="344" r:id="rId78"/>
    <p:sldId id="345" r:id="rId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74" d="100"/>
          <a:sy n="74" d="100"/>
        </p:scale>
        <p:origin x="4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CF56551-F2B0-46DC-B5BC-2C58DB0E8712}"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B3B6D-F077-41AD-A7C5-FFED1A94C17C}" type="slidenum">
              <a:rPr lang="en-US" smtClean="0"/>
              <a:t>‹#›</a:t>
            </a:fld>
            <a:endParaRPr lang="en-US"/>
          </a:p>
        </p:txBody>
      </p:sp>
    </p:spTree>
    <p:extLst>
      <p:ext uri="{BB962C8B-B14F-4D97-AF65-F5344CB8AC3E}">
        <p14:creationId xmlns:p14="http://schemas.microsoft.com/office/powerpoint/2010/main" val="2637130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F56551-F2B0-46DC-B5BC-2C58DB0E8712}"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B3B6D-F077-41AD-A7C5-FFED1A94C17C}" type="slidenum">
              <a:rPr lang="en-US" smtClean="0"/>
              <a:t>‹#›</a:t>
            </a:fld>
            <a:endParaRPr lang="en-US"/>
          </a:p>
        </p:txBody>
      </p:sp>
    </p:spTree>
    <p:extLst>
      <p:ext uri="{BB962C8B-B14F-4D97-AF65-F5344CB8AC3E}">
        <p14:creationId xmlns:p14="http://schemas.microsoft.com/office/powerpoint/2010/main" val="1392874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F56551-F2B0-46DC-B5BC-2C58DB0E8712}"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B3B6D-F077-41AD-A7C5-FFED1A94C17C}" type="slidenum">
              <a:rPr lang="en-US" smtClean="0"/>
              <a:t>‹#›</a:t>
            </a:fld>
            <a:endParaRPr lang="en-US"/>
          </a:p>
        </p:txBody>
      </p:sp>
    </p:spTree>
    <p:extLst>
      <p:ext uri="{BB962C8B-B14F-4D97-AF65-F5344CB8AC3E}">
        <p14:creationId xmlns:p14="http://schemas.microsoft.com/office/powerpoint/2010/main" val="3334507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F56551-F2B0-46DC-B5BC-2C58DB0E8712}"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B3B6D-F077-41AD-A7C5-FFED1A94C17C}" type="slidenum">
              <a:rPr lang="en-US" smtClean="0"/>
              <a:t>‹#›</a:t>
            </a:fld>
            <a:endParaRPr lang="en-US"/>
          </a:p>
        </p:txBody>
      </p:sp>
    </p:spTree>
    <p:extLst>
      <p:ext uri="{BB962C8B-B14F-4D97-AF65-F5344CB8AC3E}">
        <p14:creationId xmlns:p14="http://schemas.microsoft.com/office/powerpoint/2010/main" val="1995838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F56551-F2B0-46DC-B5BC-2C58DB0E8712}"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B3B6D-F077-41AD-A7C5-FFED1A94C17C}" type="slidenum">
              <a:rPr lang="en-US" smtClean="0"/>
              <a:t>‹#›</a:t>
            </a:fld>
            <a:endParaRPr lang="en-US"/>
          </a:p>
        </p:txBody>
      </p:sp>
    </p:spTree>
    <p:extLst>
      <p:ext uri="{BB962C8B-B14F-4D97-AF65-F5344CB8AC3E}">
        <p14:creationId xmlns:p14="http://schemas.microsoft.com/office/powerpoint/2010/main" val="423619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CF56551-F2B0-46DC-B5BC-2C58DB0E8712}" type="datetimeFigureOut">
              <a:rPr lang="en-US" smtClean="0"/>
              <a:t>10/15/2024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0B3B6D-F077-41AD-A7C5-FFED1A94C17C}" type="slidenum">
              <a:rPr lang="en-US" smtClean="0"/>
              <a:t>‹#›</a:t>
            </a:fld>
            <a:endParaRPr lang="en-US"/>
          </a:p>
        </p:txBody>
      </p:sp>
    </p:spTree>
    <p:extLst>
      <p:ext uri="{BB962C8B-B14F-4D97-AF65-F5344CB8AC3E}">
        <p14:creationId xmlns:p14="http://schemas.microsoft.com/office/powerpoint/2010/main" val="2411387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CF56551-F2B0-46DC-B5BC-2C58DB0E8712}" type="datetimeFigureOut">
              <a:rPr lang="en-US" smtClean="0"/>
              <a:t>10/15/2024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0B3B6D-F077-41AD-A7C5-FFED1A94C17C}" type="slidenum">
              <a:rPr lang="en-US" smtClean="0"/>
              <a:t>‹#›</a:t>
            </a:fld>
            <a:endParaRPr lang="en-US"/>
          </a:p>
        </p:txBody>
      </p:sp>
    </p:spTree>
    <p:extLst>
      <p:ext uri="{BB962C8B-B14F-4D97-AF65-F5344CB8AC3E}">
        <p14:creationId xmlns:p14="http://schemas.microsoft.com/office/powerpoint/2010/main" val="3769901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CF56551-F2B0-46DC-B5BC-2C58DB0E8712}" type="datetimeFigureOut">
              <a:rPr lang="en-US" smtClean="0"/>
              <a:t>10/15/2024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0B3B6D-F077-41AD-A7C5-FFED1A94C17C}" type="slidenum">
              <a:rPr lang="en-US" smtClean="0"/>
              <a:t>‹#›</a:t>
            </a:fld>
            <a:endParaRPr lang="en-US"/>
          </a:p>
        </p:txBody>
      </p:sp>
    </p:spTree>
    <p:extLst>
      <p:ext uri="{BB962C8B-B14F-4D97-AF65-F5344CB8AC3E}">
        <p14:creationId xmlns:p14="http://schemas.microsoft.com/office/powerpoint/2010/main" val="4061518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F56551-F2B0-46DC-B5BC-2C58DB0E8712}" type="datetimeFigureOut">
              <a:rPr lang="en-US" smtClean="0"/>
              <a:t>10/15/2024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0B3B6D-F077-41AD-A7C5-FFED1A94C17C}" type="slidenum">
              <a:rPr lang="en-US" smtClean="0"/>
              <a:t>‹#›</a:t>
            </a:fld>
            <a:endParaRPr lang="en-US"/>
          </a:p>
        </p:txBody>
      </p:sp>
    </p:spTree>
    <p:extLst>
      <p:ext uri="{BB962C8B-B14F-4D97-AF65-F5344CB8AC3E}">
        <p14:creationId xmlns:p14="http://schemas.microsoft.com/office/powerpoint/2010/main" val="2920134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F56551-F2B0-46DC-B5BC-2C58DB0E8712}" type="datetimeFigureOut">
              <a:rPr lang="en-US" smtClean="0"/>
              <a:t>10/15/2024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0B3B6D-F077-41AD-A7C5-FFED1A94C17C}" type="slidenum">
              <a:rPr lang="en-US" smtClean="0"/>
              <a:t>‹#›</a:t>
            </a:fld>
            <a:endParaRPr lang="en-US"/>
          </a:p>
        </p:txBody>
      </p:sp>
    </p:spTree>
    <p:extLst>
      <p:ext uri="{BB962C8B-B14F-4D97-AF65-F5344CB8AC3E}">
        <p14:creationId xmlns:p14="http://schemas.microsoft.com/office/powerpoint/2010/main" val="4039003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F56551-F2B0-46DC-B5BC-2C58DB0E8712}" type="datetimeFigureOut">
              <a:rPr lang="en-US" smtClean="0"/>
              <a:t>10/15/2024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0B3B6D-F077-41AD-A7C5-FFED1A94C17C}" type="slidenum">
              <a:rPr lang="en-US" smtClean="0"/>
              <a:t>‹#›</a:t>
            </a:fld>
            <a:endParaRPr lang="en-US"/>
          </a:p>
        </p:txBody>
      </p:sp>
    </p:spTree>
    <p:extLst>
      <p:ext uri="{BB962C8B-B14F-4D97-AF65-F5344CB8AC3E}">
        <p14:creationId xmlns:p14="http://schemas.microsoft.com/office/powerpoint/2010/main" val="1753320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F56551-F2B0-46DC-B5BC-2C58DB0E8712}" type="datetimeFigureOut">
              <a:rPr lang="en-US" smtClean="0"/>
              <a:t>10/15/2024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0B3B6D-F077-41AD-A7C5-FFED1A94C17C}" type="slidenum">
              <a:rPr lang="en-US" smtClean="0"/>
              <a:t>‹#›</a:t>
            </a:fld>
            <a:endParaRPr lang="en-US"/>
          </a:p>
        </p:txBody>
      </p:sp>
    </p:spTree>
    <p:extLst>
      <p:ext uri="{BB962C8B-B14F-4D97-AF65-F5344CB8AC3E}">
        <p14:creationId xmlns:p14="http://schemas.microsoft.com/office/powerpoint/2010/main" val="13977761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start.spring.io/"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UNIT-4 Spring Boot</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9382220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First Project</a:t>
            </a:r>
            <a:endParaRPr lang="en-US" b="1" dirty="0"/>
          </a:p>
        </p:txBody>
      </p:sp>
      <p:sp>
        <p:nvSpPr>
          <p:cNvPr id="3" name="Content Placeholder 2"/>
          <p:cNvSpPr>
            <a:spLocks noGrp="1"/>
          </p:cNvSpPr>
          <p:nvPr>
            <p:ph idx="1"/>
          </p:nvPr>
        </p:nvSpPr>
        <p:spPr/>
        <p:txBody>
          <a:bodyPr>
            <a:normAutofit lnSpcReduction="10000"/>
          </a:bodyPr>
          <a:lstStyle/>
          <a:p>
            <a:r>
              <a:rPr lang="en-US" dirty="0"/>
              <a:t>Open </a:t>
            </a:r>
            <a:r>
              <a:rPr lang="en-US" dirty="0" err="1"/>
              <a:t>IntelliJ</a:t>
            </a:r>
            <a:r>
              <a:rPr lang="en-US" dirty="0"/>
              <a:t> IDEA 2020.3.Navigate to File -&gt; New -&gt; </a:t>
            </a:r>
            <a:r>
              <a:rPr lang="en-US" dirty="0" smtClean="0"/>
              <a:t>Project</a:t>
            </a:r>
          </a:p>
          <a:p>
            <a:r>
              <a:rPr lang="en-US" dirty="0" smtClean="0"/>
              <a:t>Then choose maven tab and </a:t>
            </a:r>
            <a:r>
              <a:rPr lang="en-US" dirty="0"/>
              <a:t>set </a:t>
            </a:r>
            <a:endParaRPr lang="en-US" dirty="0" smtClean="0"/>
          </a:p>
          <a:p>
            <a:pPr lvl="1"/>
            <a:r>
              <a:rPr lang="en-US" dirty="0" smtClean="0"/>
              <a:t>Group</a:t>
            </a:r>
            <a:r>
              <a:rPr lang="en-US" dirty="0"/>
              <a:t>: </a:t>
            </a:r>
            <a:r>
              <a:rPr lang="en-US" dirty="0" err="1" smtClean="0"/>
              <a:t>com.example</a:t>
            </a:r>
            <a:endParaRPr lang="en-US" dirty="0" smtClean="0"/>
          </a:p>
          <a:p>
            <a:pPr lvl="1"/>
            <a:r>
              <a:rPr lang="en-US" dirty="0" smtClean="0"/>
              <a:t>Artifact</a:t>
            </a:r>
            <a:r>
              <a:rPr lang="en-US" dirty="0"/>
              <a:t>: </a:t>
            </a:r>
            <a:r>
              <a:rPr lang="en-US" dirty="0" smtClean="0"/>
              <a:t>welcome-</a:t>
            </a:r>
            <a:r>
              <a:rPr lang="en-US" dirty="0" err="1" smtClean="0"/>
              <a:t>springboot</a:t>
            </a:r>
            <a:endParaRPr lang="en-US" dirty="0" smtClean="0"/>
          </a:p>
          <a:p>
            <a:r>
              <a:rPr lang="en-US" dirty="0" smtClean="0"/>
              <a:t>Then click Finish</a:t>
            </a:r>
            <a:endParaRPr lang="en-US" dirty="0"/>
          </a:p>
          <a:p>
            <a:r>
              <a:rPr lang="en-US" dirty="0" smtClean="0"/>
              <a:t>Once </a:t>
            </a:r>
            <a:r>
              <a:rPr lang="en-US" dirty="0"/>
              <a:t>the project is created, navigate to the </a:t>
            </a:r>
            <a:r>
              <a:rPr lang="en-US" dirty="0" err="1"/>
              <a:t>src</a:t>
            </a:r>
            <a:r>
              <a:rPr lang="en-US" dirty="0"/>
              <a:t>/main/java/com/example/welcome </a:t>
            </a:r>
            <a:r>
              <a:rPr lang="en-US" dirty="0" smtClean="0"/>
              <a:t>directory. Create </a:t>
            </a:r>
            <a:r>
              <a:rPr lang="en-US" dirty="0"/>
              <a:t>the </a:t>
            </a:r>
            <a:r>
              <a:rPr lang="en-US" dirty="0" smtClean="0"/>
              <a:t>WelcomeSpringbootApplication.java</a:t>
            </a:r>
          </a:p>
          <a:p>
            <a:r>
              <a:rPr lang="en-US" dirty="0" smtClean="0"/>
              <a:t>Create </a:t>
            </a:r>
            <a:r>
              <a:rPr lang="en-US" dirty="0"/>
              <a:t>the pom.xml file in the root directory of your project</a:t>
            </a:r>
            <a:r>
              <a:rPr lang="en-US" dirty="0" smtClean="0"/>
              <a:t>. Ensure </a:t>
            </a:r>
            <a:r>
              <a:rPr lang="en-US" dirty="0"/>
              <a:t>it includes the necessary Spring Boot dependencies:</a:t>
            </a:r>
          </a:p>
        </p:txBody>
      </p:sp>
    </p:spTree>
    <p:extLst>
      <p:ext uri="{BB962C8B-B14F-4D97-AF65-F5344CB8AC3E}">
        <p14:creationId xmlns:p14="http://schemas.microsoft.com/office/powerpoint/2010/main" val="28391074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Example1</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6616007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3517"/>
          </a:xfrm>
        </p:spPr>
        <p:txBody>
          <a:bodyPr>
            <a:normAutofit fontScale="90000"/>
          </a:bodyPr>
          <a:lstStyle/>
          <a:p>
            <a:r>
              <a:rPr lang="en-US" dirty="0" smtClean="0"/>
              <a:t>WelcomeSpringbootApplication.java</a:t>
            </a:r>
            <a:endParaRPr lang="en-US" dirty="0"/>
          </a:p>
        </p:txBody>
      </p:sp>
      <p:sp>
        <p:nvSpPr>
          <p:cNvPr id="3" name="Content Placeholder 2"/>
          <p:cNvSpPr>
            <a:spLocks noGrp="1"/>
          </p:cNvSpPr>
          <p:nvPr>
            <p:ph idx="1"/>
          </p:nvPr>
        </p:nvSpPr>
        <p:spPr>
          <a:xfrm>
            <a:off x="838200" y="1068946"/>
            <a:ext cx="10515600" cy="5108017"/>
          </a:xfrm>
        </p:spPr>
        <p:txBody>
          <a:bodyPr>
            <a:normAutofit fontScale="25000" lnSpcReduction="20000"/>
          </a:bodyPr>
          <a:lstStyle/>
          <a:p>
            <a:pPr marL="0" indent="0">
              <a:buNone/>
            </a:pPr>
            <a:r>
              <a:rPr lang="en-US" sz="4800" dirty="0"/>
              <a:t>package </a:t>
            </a:r>
            <a:r>
              <a:rPr lang="en-US" sz="4800" dirty="0" err="1"/>
              <a:t>com.example.welcome</a:t>
            </a:r>
            <a:r>
              <a:rPr lang="en-US" sz="4800" dirty="0"/>
              <a:t>;</a:t>
            </a:r>
          </a:p>
          <a:p>
            <a:pPr marL="0" indent="0">
              <a:buNone/>
            </a:pPr>
            <a:endParaRPr lang="en-US" sz="4800" dirty="0"/>
          </a:p>
          <a:p>
            <a:pPr marL="0" indent="0">
              <a:buNone/>
            </a:pPr>
            <a:r>
              <a:rPr lang="en-US" sz="4800" dirty="0"/>
              <a:t>import </a:t>
            </a:r>
            <a:r>
              <a:rPr lang="en-US" sz="4800" dirty="0" err="1"/>
              <a:t>org.springframework.boot.SpringApplication</a:t>
            </a:r>
            <a:r>
              <a:rPr lang="en-US" sz="4800" dirty="0"/>
              <a:t>;</a:t>
            </a:r>
          </a:p>
          <a:p>
            <a:pPr marL="0" indent="0">
              <a:buNone/>
            </a:pPr>
            <a:r>
              <a:rPr lang="en-US" sz="4800" dirty="0"/>
              <a:t>import </a:t>
            </a:r>
            <a:r>
              <a:rPr lang="en-US" sz="4800" dirty="0" err="1"/>
              <a:t>org.springframework.boot.autoconfigure.SpringBootApplication</a:t>
            </a:r>
            <a:r>
              <a:rPr lang="en-US" sz="4800" dirty="0"/>
              <a:t>;</a:t>
            </a:r>
          </a:p>
          <a:p>
            <a:pPr marL="0" indent="0">
              <a:buNone/>
            </a:pPr>
            <a:r>
              <a:rPr lang="en-US" sz="4800" dirty="0"/>
              <a:t>import </a:t>
            </a:r>
            <a:r>
              <a:rPr lang="en-US" sz="4800" dirty="0" err="1"/>
              <a:t>org.springframework.web.bind.annotation.GetMapping</a:t>
            </a:r>
            <a:r>
              <a:rPr lang="en-US" sz="4800" dirty="0"/>
              <a:t>;</a:t>
            </a:r>
          </a:p>
          <a:p>
            <a:pPr marL="0" indent="0">
              <a:buNone/>
            </a:pPr>
            <a:r>
              <a:rPr lang="en-US" sz="4800" dirty="0"/>
              <a:t>import </a:t>
            </a:r>
            <a:r>
              <a:rPr lang="en-US" sz="4800" dirty="0" err="1"/>
              <a:t>org.springframework.web.bind.annotation.RestController</a:t>
            </a:r>
            <a:r>
              <a:rPr lang="en-US" sz="4800" dirty="0"/>
              <a:t>;</a:t>
            </a:r>
          </a:p>
          <a:p>
            <a:pPr marL="0" indent="0">
              <a:buNone/>
            </a:pPr>
            <a:endParaRPr lang="en-US" sz="4800" dirty="0"/>
          </a:p>
          <a:p>
            <a:pPr marL="0" indent="0">
              <a:buNone/>
            </a:pPr>
            <a:r>
              <a:rPr lang="en-US" sz="4800" dirty="0"/>
              <a:t>@</a:t>
            </a:r>
            <a:r>
              <a:rPr lang="en-US" sz="4800" dirty="0" err="1"/>
              <a:t>SpringBootApplication</a:t>
            </a:r>
            <a:endParaRPr lang="en-US" sz="4800" dirty="0"/>
          </a:p>
          <a:p>
            <a:pPr marL="0" indent="0">
              <a:buNone/>
            </a:pPr>
            <a:r>
              <a:rPr lang="en-US" sz="4800" dirty="0"/>
              <a:t>@</a:t>
            </a:r>
            <a:r>
              <a:rPr lang="en-US" sz="4800" dirty="0" err="1"/>
              <a:t>RestController</a:t>
            </a:r>
            <a:endParaRPr lang="en-US" sz="4800" dirty="0"/>
          </a:p>
          <a:p>
            <a:pPr marL="0" indent="0">
              <a:buNone/>
            </a:pPr>
            <a:r>
              <a:rPr lang="en-US" sz="4800" dirty="0"/>
              <a:t>public class </a:t>
            </a:r>
            <a:r>
              <a:rPr lang="en-US" sz="4800" dirty="0" err="1"/>
              <a:t>WelcomeSpringbootApplication</a:t>
            </a:r>
            <a:r>
              <a:rPr lang="en-US" sz="4800" dirty="0"/>
              <a:t> {</a:t>
            </a:r>
          </a:p>
          <a:p>
            <a:pPr marL="0" indent="0">
              <a:buNone/>
            </a:pPr>
            <a:endParaRPr lang="en-US" sz="4800" dirty="0"/>
          </a:p>
          <a:p>
            <a:pPr marL="0" indent="0">
              <a:buNone/>
            </a:pPr>
            <a:r>
              <a:rPr lang="en-US" sz="4800" dirty="0"/>
              <a:t>    public static void main(String[] </a:t>
            </a:r>
            <a:r>
              <a:rPr lang="en-US" sz="4800" dirty="0" err="1"/>
              <a:t>args</a:t>
            </a:r>
            <a:r>
              <a:rPr lang="en-US" sz="4800" dirty="0"/>
              <a:t>) {</a:t>
            </a:r>
          </a:p>
          <a:p>
            <a:pPr marL="0" indent="0">
              <a:buNone/>
            </a:pPr>
            <a:r>
              <a:rPr lang="en-US" sz="4800" dirty="0"/>
              <a:t>        </a:t>
            </a:r>
            <a:r>
              <a:rPr lang="en-US" sz="4800" dirty="0" err="1"/>
              <a:t>SpringApplication.run</a:t>
            </a:r>
            <a:r>
              <a:rPr lang="en-US" sz="4800" dirty="0"/>
              <a:t>(</a:t>
            </a:r>
            <a:r>
              <a:rPr lang="en-US" sz="4800" dirty="0" err="1"/>
              <a:t>WelcomeSpringbootApplication.class</a:t>
            </a:r>
            <a:r>
              <a:rPr lang="en-US" sz="4800" dirty="0"/>
              <a:t>, </a:t>
            </a:r>
            <a:r>
              <a:rPr lang="en-US" sz="4800" dirty="0" err="1"/>
              <a:t>args</a:t>
            </a:r>
            <a:r>
              <a:rPr lang="en-US" sz="4800" dirty="0"/>
              <a:t>);</a:t>
            </a:r>
          </a:p>
          <a:p>
            <a:pPr marL="0" indent="0">
              <a:buNone/>
            </a:pPr>
            <a:r>
              <a:rPr lang="en-US" sz="4800" dirty="0"/>
              <a:t>    }</a:t>
            </a:r>
          </a:p>
          <a:p>
            <a:pPr marL="0" indent="0">
              <a:buNone/>
            </a:pPr>
            <a:endParaRPr lang="en-US" sz="4800" dirty="0"/>
          </a:p>
          <a:p>
            <a:pPr marL="0" indent="0">
              <a:buNone/>
            </a:pPr>
            <a:r>
              <a:rPr lang="en-US" sz="4800" dirty="0"/>
              <a:t>    @</a:t>
            </a:r>
            <a:r>
              <a:rPr lang="en-US" sz="4800" dirty="0" err="1"/>
              <a:t>GetMapping</a:t>
            </a:r>
            <a:r>
              <a:rPr lang="en-US" sz="4800" dirty="0"/>
              <a:t>("/")</a:t>
            </a:r>
          </a:p>
          <a:p>
            <a:pPr marL="0" indent="0">
              <a:buNone/>
            </a:pPr>
            <a:r>
              <a:rPr lang="en-US" sz="4800" dirty="0"/>
              <a:t>    public String </a:t>
            </a:r>
            <a:r>
              <a:rPr lang="en-US" sz="4800" dirty="0" err="1"/>
              <a:t>welcomeMessage</a:t>
            </a:r>
            <a:r>
              <a:rPr lang="en-US" sz="4800" dirty="0"/>
              <a:t>() {</a:t>
            </a:r>
          </a:p>
          <a:p>
            <a:pPr marL="0" indent="0">
              <a:buNone/>
            </a:pPr>
            <a:r>
              <a:rPr lang="en-US" sz="4800" dirty="0"/>
              <a:t>        return "Welcome to Spring Boot";</a:t>
            </a:r>
          </a:p>
          <a:p>
            <a:pPr marL="0" indent="0">
              <a:buNone/>
            </a:pPr>
            <a:r>
              <a:rPr lang="en-US" sz="4800" dirty="0"/>
              <a:t>    }</a:t>
            </a:r>
          </a:p>
          <a:p>
            <a:pPr marL="0" indent="0">
              <a:buNone/>
            </a:pPr>
            <a:r>
              <a:rPr lang="en-US" sz="4800" dirty="0"/>
              <a:t>}</a:t>
            </a:r>
          </a:p>
          <a:p>
            <a:endParaRPr lang="en-US" dirty="0"/>
          </a:p>
        </p:txBody>
      </p:sp>
    </p:spTree>
    <p:extLst>
      <p:ext uri="{BB962C8B-B14F-4D97-AF65-F5344CB8AC3E}">
        <p14:creationId xmlns:p14="http://schemas.microsoft.com/office/powerpoint/2010/main" val="35437166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3365"/>
          </a:xfrm>
        </p:spPr>
        <p:txBody>
          <a:bodyPr>
            <a:normAutofit fontScale="90000"/>
          </a:bodyPr>
          <a:lstStyle/>
          <a:p>
            <a:r>
              <a:rPr lang="en-US" dirty="0" smtClean="0"/>
              <a:t>Pom.xml</a:t>
            </a:r>
            <a:endParaRPr lang="en-US" dirty="0"/>
          </a:p>
        </p:txBody>
      </p:sp>
      <p:sp>
        <p:nvSpPr>
          <p:cNvPr id="3" name="Content Placeholder 2"/>
          <p:cNvSpPr>
            <a:spLocks noGrp="1"/>
          </p:cNvSpPr>
          <p:nvPr>
            <p:ph idx="1"/>
          </p:nvPr>
        </p:nvSpPr>
        <p:spPr>
          <a:xfrm>
            <a:off x="838200" y="1184856"/>
            <a:ext cx="5257800" cy="4992107"/>
          </a:xfrm>
        </p:spPr>
        <p:txBody>
          <a:bodyPr>
            <a:normAutofit fontScale="70000" lnSpcReduction="20000"/>
          </a:bodyPr>
          <a:lstStyle/>
          <a:p>
            <a:pPr marL="0" indent="0">
              <a:buNone/>
            </a:pPr>
            <a:r>
              <a:rPr lang="en-US" sz="2200" dirty="0"/>
              <a:t>&lt;project </a:t>
            </a:r>
            <a:r>
              <a:rPr lang="en-US" sz="2200" dirty="0" err="1"/>
              <a:t>xmlns</a:t>
            </a:r>
            <a:r>
              <a:rPr lang="en-US" sz="2200" dirty="0"/>
              <a:t>="http://maven.apache.org/POM/4.0.0"</a:t>
            </a:r>
          </a:p>
          <a:p>
            <a:pPr marL="0" indent="0">
              <a:buNone/>
            </a:pPr>
            <a:r>
              <a:rPr lang="en-US" sz="2200" dirty="0"/>
              <a:t>         </a:t>
            </a:r>
            <a:r>
              <a:rPr lang="en-US" sz="2200" dirty="0" err="1"/>
              <a:t>xmlns:xsi</a:t>
            </a:r>
            <a:r>
              <a:rPr lang="en-US" sz="2200" dirty="0"/>
              <a:t>="http://www.w3.org/2001/XMLSchema-instance"</a:t>
            </a:r>
          </a:p>
          <a:p>
            <a:pPr marL="0" indent="0">
              <a:buNone/>
            </a:pPr>
            <a:r>
              <a:rPr lang="en-US" sz="2200" dirty="0"/>
              <a:t>         </a:t>
            </a:r>
            <a:r>
              <a:rPr lang="en-US" sz="2200" dirty="0" err="1"/>
              <a:t>xsi:schemaLocation</a:t>
            </a:r>
            <a:r>
              <a:rPr lang="en-US" sz="2200" dirty="0"/>
              <a:t>="http://maven.apache.org/POM/4.0.0</a:t>
            </a:r>
          </a:p>
          <a:p>
            <a:pPr marL="0" indent="0">
              <a:buNone/>
            </a:pPr>
            <a:r>
              <a:rPr lang="en-US" sz="2200" dirty="0"/>
              <a:t>                             http://maven.apache.org/xsd/maven-4.0.0.xsd"&gt;</a:t>
            </a:r>
          </a:p>
          <a:p>
            <a:pPr marL="0" indent="0">
              <a:buNone/>
            </a:pPr>
            <a:r>
              <a:rPr lang="en-US" sz="2200" dirty="0"/>
              <a:t>    &lt;</a:t>
            </a:r>
            <a:r>
              <a:rPr lang="en-US" sz="2200" dirty="0" err="1"/>
              <a:t>modelVersion</a:t>
            </a:r>
            <a:r>
              <a:rPr lang="en-US" sz="2200" dirty="0"/>
              <a:t>&gt;4.0.0&lt;/</a:t>
            </a:r>
            <a:r>
              <a:rPr lang="en-US" sz="2200" dirty="0" err="1"/>
              <a:t>modelVersion</a:t>
            </a:r>
            <a:r>
              <a:rPr lang="en-US" sz="2200" dirty="0"/>
              <a:t>&gt;</a:t>
            </a:r>
          </a:p>
          <a:p>
            <a:pPr marL="0" indent="0">
              <a:buNone/>
            </a:pPr>
            <a:endParaRPr lang="en-US" sz="2200" dirty="0"/>
          </a:p>
          <a:p>
            <a:pPr marL="0" indent="0">
              <a:buNone/>
            </a:pPr>
            <a:r>
              <a:rPr lang="en-US" sz="2200" dirty="0"/>
              <a:t>    &lt;</a:t>
            </a:r>
            <a:r>
              <a:rPr lang="en-US" sz="2200" dirty="0" err="1"/>
              <a:t>groupId</a:t>
            </a:r>
            <a:r>
              <a:rPr lang="en-US" sz="2200" dirty="0"/>
              <a:t>&gt;</a:t>
            </a:r>
            <a:r>
              <a:rPr lang="en-US" sz="2200" dirty="0" err="1"/>
              <a:t>com.example</a:t>
            </a:r>
            <a:r>
              <a:rPr lang="en-US" sz="2200" dirty="0"/>
              <a:t>&lt;/</a:t>
            </a:r>
            <a:r>
              <a:rPr lang="en-US" sz="2200" dirty="0" err="1"/>
              <a:t>groupId</a:t>
            </a:r>
            <a:r>
              <a:rPr lang="en-US" sz="2200" dirty="0"/>
              <a:t>&gt;</a:t>
            </a:r>
          </a:p>
          <a:p>
            <a:pPr marL="0" indent="0">
              <a:buNone/>
            </a:pPr>
            <a:r>
              <a:rPr lang="en-US" sz="2200" dirty="0"/>
              <a:t>    &lt;</a:t>
            </a:r>
            <a:r>
              <a:rPr lang="en-US" sz="2200" dirty="0" err="1" smtClean="0"/>
              <a:t>artifactId</a:t>
            </a:r>
            <a:r>
              <a:rPr lang="en-US" sz="2200" dirty="0" smtClean="0"/>
              <a:t>&gt;</a:t>
            </a:r>
            <a:r>
              <a:rPr lang="en-US" sz="2200" dirty="0" err="1" smtClean="0"/>
              <a:t>welcomeproject</a:t>
            </a:r>
            <a:r>
              <a:rPr lang="en-US" sz="2200" dirty="0" smtClean="0"/>
              <a:t>&lt;/</a:t>
            </a:r>
            <a:r>
              <a:rPr lang="en-US" sz="2200" dirty="0" err="1"/>
              <a:t>artifactId</a:t>
            </a:r>
            <a:r>
              <a:rPr lang="en-US" sz="2200" dirty="0"/>
              <a:t>&gt;</a:t>
            </a:r>
          </a:p>
          <a:p>
            <a:pPr marL="0" indent="0">
              <a:buNone/>
            </a:pPr>
            <a:r>
              <a:rPr lang="en-US" sz="2200" dirty="0"/>
              <a:t>    &lt;version&gt;1.0.0&lt;/version&gt;</a:t>
            </a:r>
          </a:p>
          <a:p>
            <a:pPr marL="0" indent="0">
              <a:buNone/>
            </a:pPr>
            <a:r>
              <a:rPr lang="en-US" sz="2200" dirty="0"/>
              <a:t>    &lt;packaging&gt;jar&lt;/packaging&gt;</a:t>
            </a:r>
          </a:p>
          <a:p>
            <a:pPr marL="0" indent="0">
              <a:buNone/>
            </a:pPr>
            <a:endParaRPr lang="en-US" sz="2200" dirty="0"/>
          </a:p>
          <a:p>
            <a:pPr marL="0" indent="0">
              <a:buNone/>
            </a:pPr>
            <a:r>
              <a:rPr lang="en-US" sz="2200" dirty="0"/>
              <a:t>    &lt;parent&gt;</a:t>
            </a:r>
          </a:p>
          <a:p>
            <a:pPr marL="0" indent="0">
              <a:buNone/>
            </a:pPr>
            <a:r>
              <a:rPr lang="en-US" sz="2200" dirty="0"/>
              <a:t>        &lt;</a:t>
            </a:r>
            <a:r>
              <a:rPr lang="en-US" sz="2200" dirty="0" err="1"/>
              <a:t>groupId</a:t>
            </a:r>
            <a:r>
              <a:rPr lang="en-US" sz="2200" dirty="0"/>
              <a:t>&gt;</a:t>
            </a:r>
            <a:r>
              <a:rPr lang="en-US" sz="2200" dirty="0" err="1"/>
              <a:t>org.springframework.boot</a:t>
            </a:r>
            <a:r>
              <a:rPr lang="en-US" sz="2200" dirty="0"/>
              <a:t>&lt;/</a:t>
            </a:r>
            <a:r>
              <a:rPr lang="en-US" sz="2200" dirty="0" err="1"/>
              <a:t>groupId</a:t>
            </a:r>
            <a:r>
              <a:rPr lang="en-US" sz="2200" dirty="0"/>
              <a:t>&gt;</a:t>
            </a:r>
          </a:p>
          <a:p>
            <a:pPr marL="0" indent="0">
              <a:buNone/>
            </a:pPr>
            <a:r>
              <a:rPr lang="en-US" sz="2200" dirty="0"/>
              <a:t>        &lt;</a:t>
            </a:r>
            <a:r>
              <a:rPr lang="en-US" sz="2200" dirty="0" err="1"/>
              <a:t>artifactId</a:t>
            </a:r>
            <a:r>
              <a:rPr lang="en-US" sz="2200" dirty="0"/>
              <a:t>&gt;spring-boot-starter-parent&lt;/</a:t>
            </a:r>
            <a:r>
              <a:rPr lang="en-US" sz="2200" dirty="0" err="1"/>
              <a:t>artifactId</a:t>
            </a:r>
            <a:r>
              <a:rPr lang="en-US" sz="2200" dirty="0"/>
              <a:t>&gt;</a:t>
            </a:r>
          </a:p>
          <a:p>
            <a:pPr marL="0" indent="0">
              <a:buNone/>
            </a:pPr>
            <a:r>
              <a:rPr lang="en-US" sz="2200" dirty="0"/>
              <a:t>        &lt;version&gt;2.3.0.RELEASE&lt;/version&gt;</a:t>
            </a:r>
          </a:p>
          <a:p>
            <a:pPr marL="0" indent="0">
              <a:buNone/>
            </a:pPr>
            <a:r>
              <a:rPr lang="en-US" sz="2200" dirty="0"/>
              <a:t>    &lt;/parent&gt;</a:t>
            </a:r>
          </a:p>
          <a:p>
            <a:pPr marL="0" indent="0">
              <a:buNone/>
            </a:pPr>
            <a:endParaRPr lang="en-US" dirty="0"/>
          </a:p>
        </p:txBody>
      </p:sp>
      <p:sp>
        <p:nvSpPr>
          <p:cNvPr id="5" name="Content Placeholder 2"/>
          <p:cNvSpPr txBox="1">
            <a:spLocks/>
          </p:cNvSpPr>
          <p:nvPr/>
        </p:nvSpPr>
        <p:spPr>
          <a:xfrm>
            <a:off x="6397487" y="798489"/>
            <a:ext cx="4956313" cy="591140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smtClean="0"/>
              <a:t>    &lt;dependencies&gt;</a:t>
            </a:r>
          </a:p>
          <a:p>
            <a:pPr marL="0" indent="0">
              <a:buFont typeface="Arial" panose="020B0604020202020204" pitchFamily="34" charset="0"/>
              <a:buNone/>
            </a:pPr>
            <a:r>
              <a:rPr lang="en-US" sz="1200" dirty="0" smtClean="0"/>
              <a:t>        &lt;dependency&gt;</a:t>
            </a:r>
          </a:p>
          <a:p>
            <a:pPr marL="0" indent="0">
              <a:buFont typeface="Arial" panose="020B0604020202020204" pitchFamily="34" charset="0"/>
              <a:buNone/>
            </a:pPr>
            <a:r>
              <a:rPr lang="en-US" sz="1200" dirty="0" smtClean="0"/>
              <a:t>            &lt;</a:t>
            </a:r>
            <a:r>
              <a:rPr lang="en-US" sz="1200" dirty="0" err="1" smtClean="0"/>
              <a:t>groupId</a:t>
            </a:r>
            <a:r>
              <a:rPr lang="en-US" sz="1200" dirty="0" smtClean="0"/>
              <a:t>&gt;</a:t>
            </a:r>
            <a:r>
              <a:rPr lang="en-US" sz="1200" dirty="0" err="1" smtClean="0"/>
              <a:t>org.springframework.boot</a:t>
            </a:r>
            <a:r>
              <a:rPr lang="en-US" sz="1200" dirty="0" smtClean="0"/>
              <a:t>&lt;/</a:t>
            </a:r>
            <a:r>
              <a:rPr lang="en-US" sz="1200" dirty="0" err="1" smtClean="0"/>
              <a:t>groupId</a:t>
            </a:r>
            <a:r>
              <a:rPr lang="en-US" sz="1200" dirty="0" smtClean="0"/>
              <a:t>&gt;</a:t>
            </a:r>
          </a:p>
          <a:p>
            <a:pPr marL="0" indent="0">
              <a:buFont typeface="Arial" panose="020B0604020202020204" pitchFamily="34" charset="0"/>
              <a:buNone/>
            </a:pPr>
            <a:r>
              <a:rPr lang="en-US" sz="1200" dirty="0" smtClean="0"/>
              <a:t>            &lt;</a:t>
            </a:r>
            <a:r>
              <a:rPr lang="en-US" sz="1200" dirty="0" err="1" smtClean="0"/>
              <a:t>artifactId</a:t>
            </a:r>
            <a:r>
              <a:rPr lang="en-US" sz="1200" dirty="0" smtClean="0"/>
              <a:t>&gt;spring-boot-starter-web&lt;/</a:t>
            </a:r>
            <a:r>
              <a:rPr lang="en-US" sz="1200" dirty="0" err="1" smtClean="0"/>
              <a:t>artifactId</a:t>
            </a:r>
            <a:r>
              <a:rPr lang="en-US" sz="1200" dirty="0" smtClean="0"/>
              <a:t>&gt;</a:t>
            </a:r>
          </a:p>
          <a:p>
            <a:pPr marL="0" indent="0">
              <a:buFont typeface="Arial" panose="020B0604020202020204" pitchFamily="34" charset="0"/>
              <a:buNone/>
            </a:pPr>
            <a:r>
              <a:rPr lang="en-US" sz="1200" dirty="0" smtClean="0"/>
              <a:t>        &lt;/dependency&gt;</a:t>
            </a:r>
          </a:p>
          <a:p>
            <a:pPr marL="0" indent="0">
              <a:buFont typeface="Arial" panose="020B0604020202020204" pitchFamily="34" charset="0"/>
              <a:buNone/>
            </a:pPr>
            <a:r>
              <a:rPr lang="en-US" sz="1200" dirty="0" smtClean="0"/>
              <a:t>        &lt;dependency&gt;</a:t>
            </a:r>
          </a:p>
          <a:p>
            <a:pPr marL="0" indent="0">
              <a:buFont typeface="Arial" panose="020B0604020202020204" pitchFamily="34" charset="0"/>
              <a:buNone/>
            </a:pPr>
            <a:r>
              <a:rPr lang="en-US" sz="1200" dirty="0" smtClean="0"/>
              <a:t>            &lt;</a:t>
            </a:r>
            <a:r>
              <a:rPr lang="en-US" sz="1200" dirty="0" err="1" smtClean="0"/>
              <a:t>groupId</a:t>
            </a:r>
            <a:r>
              <a:rPr lang="en-US" sz="1200" dirty="0" smtClean="0"/>
              <a:t>&gt;</a:t>
            </a:r>
            <a:r>
              <a:rPr lang="en-US" sz="1200" dirty="0" err="1" smtClean="0"/>
              <a:t>org.springframework.boot</a:t>
            </a:r>
            <a:r>
              <a:rPr lang="en-US" sz="1200" dirty="0" smtClean="0"/>
              <a:t>&lt;/</a:t>
            </a:r>
            <a:r>
              <a:rPr lang="en-US" sz="1200" dirty="0" err="1" smtClean="0"/>
              <a:t>groupId</a:t>
            </a:r>
            <a:r>
              <a:rPr lang="en-US" sz="1200" dirty="0" smtClean="0"/>
              <a:t>&gt;</a:t>
            </a:r>
          </a:p>
          <a:p>
            <a:pPr marL="0" indent="0">
              <a:buFont typeface="Arial" panose="020B0604020202020204" pitchFamily="34" charset="0"/>
              <a:buNone/>
            </a:pPr>
            <a:r>
              <a:rPr lang="en-US" sz="1200" dirty="0" smtClean="0"/>
              <a:t>            &lt;</a:t>
            </a:r>
            <a:r>
              <a:rPr lang="en-US" sz="1200" dirty="0" err="1" smtClean="0"/>
              <a:t>artifactId</a:t>
            </a:r>
            <a:r>
              <a:rPr lang="en-US" sz="1200" dirty="0" smtClean="0"/>
              <a:t>&gt;spring-boot-starter-</a:t>
            </a:r>
            <a:r>
              <a:rPr lang="en-US" sz="1200" dirty="0" err="1" smtClean="0"/>
              <a:t>thymeleaf</a:t>
            </a:r>
            <a:r>
              <a:rPr lang="en-US" sz="1200" dirty="0" smtClean="0"/>
              <a:t>&lt;/</a:t>
            </a:r>
            <a:r>
              <a:rPr lang="en-US" sz="1200" dirty="0" err="1" smtClean="0"/>
              <a:t>artifactId</a:t>
            </a:r>
            <a:r>
              <a:rPr lang="en-US" sz="1200" dirty="0" smtClean="0"/>
              <a:t>&gt;</a:t>
            </a:r>
          </a:p>
          <a:p>
            <a:pPr marL="0" indent="0">
              <a:buFont typeface="Arial" panose="020B0604020202020204" pitchFamily="34" charset="0"/>
              <a:buNone/>
            </a:pPr>
            <a:r>
              <a:rPr lang="en-US" sz="1200" dirty="0" smtClean="0"/>
              <a:t>        &lt;/dependency&gt;</a:t>
            </a:r>
          </a:p>
          <a:p>
            <a:pPr marL="0" indent="0">
              <a:buFont typeface="Arial" panose="020B0604020202020204" pitchFamily="34" charset="0"/>
              <a:buNone/>
            </a:pPr>
            <a:r>
              <a:rPr lang="en-US" sz="1200" dirty="0" smtClean="0"/>
              <a:t>    &lt;/dependencies&gt;</a:t>
            </a:r>
          </a:p>
          <a:p>
            <a:pPr marL="0" indent="0">
              <a:buFont typeface="Arial" panose="020B0604020202020204" pitchFamily="34" charset="0"/>
              <a:buNone/>
            </a:pPr>
            <a:endParaRPr lang="en-US" sz="1200" dirty="0" smtClean="0"/>
          </a:p>
          <a:p>
            <a:pPr marL="0" indent="0">
              <a:buFont typeface="Arial" panose="020B0604020202020204" pitchFamily="34" charset="0"/>
              <a:buNone/>
            </a:pPr>
            <a:r>
              <a:rPr lang="en-US" sz="1200" dirty="0" smtClean="0"/>
              <a:t>    &lt;build&gt;</a:t>
            </a:r>
          </a:p>
          <a:p>
            <a:pPr marL="0" indent="0">
              <a:buFont typeface="Arial" panose="020B0604020202020204" pitchFamily="34" charset="0"/>
              <a:buNone/>
            </a:pPr>
            <a:r>
              <a:rPr lang="en-US" sz="1200" dirty="0" smtClean="0"/>
              <a:t>        &lt;plugins&gt;</a:t>
            </a:r>
          </a:p>
          <a:p>
            <a:pPr marL="0" indent="0">
              <a:buFont typeface="Arial" panose="020B0604020202020204" pitchFamily="34" charset="0"/>
              <a:buNone/>
            </a:pPr>
            <a:r>
              <a:rPr lang="en-US" sz="1200" dirty="0" smtClean="0"/>
              <a:t>            &lt;plugin&gt;</a:t>
            </a:r>
          </a:p>
          <a:p>
            <a:pPr marL="0" indent="0">
              <a:buFont typeface="Arial" panose="020B0604020202020204" pitchFamily="34" charset="0"/>
              <a:buNone/>
            </a:pPr>
            <a:r>
              <a:rPr lang="en-US" sz="1200" dirty="0" smtClean="0"/>
              <a:t>                &lt;</a:t>
            </a:r>
            <a:r>
              <a:rPr lang="en-US" sz="1200" dirty="0" err="1" smtClean="0"/>
              <a:t>groupId</a:t>
            </a:r>
            <a:r>
              <a:rPr lang="en-US" sz="1200" dirty="0" smtClean="0"/>
              <a:t>&gt;</a:t>
            </a:r>
            <a:r>
              <a:rPr lang="en-US" sz="1200" dirty="0" err="1" smtClean="0"/>
              <a:t>org.springframework.boot</a:t>
            </a:r>
            <a:r>
              <a:rPr lang="en-US" sz="1200" dirty="0" smtClean="0"/>
              <a:t>&lt;/</a:t>
            </a:r>
            <a:r>
              <a:rPr lang="en-US" sz="1200" dirty="0" err="1" smtClean="0"/>
              <a:t>groupId</a:t>
            </a:r>
            <a:r>
              <a:rPr lang="en-US" sz="1200" dirty="0" smtClean="0"/>
              <a:t>&gt;</a:t>
            </a:r>
          </a:p>
          <a:p>
            <a:pPr marL="0" indent="0">
              <a:buFont typeface="Arial" panose="020B0604020202020204" pitchFamily="34" charset="0"/>
              <a:buNone/>
            </a:pPr>
            <a:r>
              <a:rPr lang="en-US" sz="1200" dirty="0" smtClean="0"/>
              <a:t>                &lt;</a:t>
            </a:r>
            <a:r>
              <a:rPr lang="en-US" sz="1200" dirty="0" err="1" smtClean="0"/>
              <a:t>artifactId</a:t>
            </a:r>
            <a:r>
              <a:rPr lang="en-US" sz="1200" dirty="0" smtClean="0"/>
              <a:t>&gt;spring-boot-maven-plugin&lt;/</a:t>
            </a:r>
            <a:r>
              <a:rPr lang="en-US" sz="1200" dirty="0" err="1" smtClean="0"/>
              <a:t>artifactId</a:t>
            </a:r>
            <a:r>
              <a:rPr lang="en-US" sz="1200" dirty="0" smtClean="0"/>
              <a:t>&gt;</a:t>
            </a:r>
          </a:p>
          <a:p>
            <a:pPr marL="0" indent="0">
              <a:buFont typeface="Arial" panose="020B0604020202020204" pitchFamily="34" charset="0"/>
              <a:buNone/>
            </a:pPr>
            <a:r>
              <a:rPr lang="en-US" sz="1200" dirty="0" smtClean="0"/>
              <a:t>            &lt;/plugin&gt;</a:t>
            </a:r>
          </a:p>
          <a:p>
            <a:pPr marL="0" indent="0">
              <a:buFont typeface="Arial" panose="020B0604020202020204" pitchFamily="34" charset="0"/>
              <a:buNone/>
            </a:pPr>
            <a:r>
              <a:rPr lang="en-US" sz="1200" dirty="0" smtClean="0"/>
              <a:t>        &lt;/plugins&gt;</a:t>
            </a:r>
          </a:p>
          <a:p>
            <a:pPr marL="0" indent="0">
              <a:buFont typeface="Arial" panose="020B0604020202020204" pitchFamily="34" charset="0"/>
              <a:buNone/>
            </a:pPr>
            <a:r>
              <a:rPr lang="en-US" sz="1200" dirty="0" smtClean="0"/>
              <a:t>    &lt;/build&gt;</a:t>
            </a:r>
          </a:p>
          <a:p>
            <a:pPr marL="0" indent="0">
              <a:buFont typeface="Arial" panose="020B0604020202020204" pitchFamily="34" charset="0"/>
              <a:buNone/>
            </a:pPr>
            <a:r>
              <a:rPr lang="en-US" sz="1200" dirty="0" smtClean="0"/>
              <a:t>&lt;/project&gt;</a:t>
            </a:r>
          </a:p>
          <a:p>
            <a:pPr marL="0" indent="0">
              <a:buFont typeface="Arial" panose="020B0604020202020204" pitchFamily="34" charset="0"/>
              <a:buNone/>
            </a:pPr>
            <a:endParaRPr lang="en-US" sz="1200" dirty="0"/>
          </a:p>
        </p:txBody>
      </p:sp>
    </p:spTree>
    <p:extLst>
      <p:ext uri="{BB962C8B-B14F-4D97-AF65-F5344CB8AC3E}">
        <p14:creationId xmlns:p14="http://schemas.microsoft.com/office/powerpoint/2010/main" val="32852234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r>
              <a:rPr lang="en-US" dirty="0" smtClean="0"/>
              <a:t>Welcome </a:t>
            </a:r>
            <a:r>
              <a:rPr lang="en-US" dirty="0"/>
              <a:t>to Spring Boot</a:t>
            </a:r>
          </a:p>
        </p:txBody>
      </p:sp>
    </p:spTree>
    <p:extLst>
      <p:ext uri="{BB962C8B-B14F-4D97-AF65-F5344CB8AC3E}">
        <p14:creationId xmlns:p14="http://schemas.microsoft.com/office/powerpoint/2010/main" val="29225405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t>
            </a:r>
            <a:r>
              <a:rPr lang="en-US" dirty="0" err="1"/>
              <a:t>SpringBootApplication</a:t>
            </a:r>
            <a:r>
              <a:rPr lang="en-US" dirty="0"/>
              <a:t>: Marks this class as the entry point for the Spring Boot application</a:t>
            </a:r>
            <a:r>
              <a:rPr lang="en-US" dirty="0" smtClean="0"/>
              <a:t>.</a:t>
            </a:r>
          </a:p>
          <a:p>
            <a:r>
              <a:rPr lang="en-US" dirty="0" smtClean="0"/>
              <a:t>@</a:t>
            </a:r>
            <a:r>
              <a:rPr lang="en-US" dirty="0" err="1"/>
              <a:t>RestController</a:t>
            </a:r>
            <a:r>
              <a:rPr lang="en-US" dirty="0"/>
              <a:t>: Enables </a:t>
            </a:r>
            <a:r>
              <a:rPr lang="en-US" dirty="0" err="1"/>
              <a:t>RESTful</a:t>
            </a:r>
            <a:r>
              <a:rPr lang="en-US" dirty="0"/>
              <a:t> web services</a:t>
            </a:r>
            <a:r>
              <a:rPr lang="en-US" dirty="0" smtClean="0"/>
              <a:t>.</a:t>
            </a:r>
          </a:p>
          <a:p>
            <a:r>
              <a:rPr lang="en-US" dirty="0" smtClean="0"/>
              <a:t>@</a:t>
            </a:r>
            <a:r>
              <a:rPr lang="en-US" dirty="0" err="1"/>
              <a:t>GetMapping</a:t>
            </a:r>
            <a:r>
              <a:rPr lang="en-US" dirty="0"/>
              <a:t>("/"): Maps the root URL (/) to the </a:t>
            </a:r>
            <a:r>
              <a:rPr lang="en-US" dirty="0" err="1"/>
              <a:t>welcomeMessage</a:t>
            </a:r>
            <a:r>
              <a:rPr lang="en-US" dirty="0"/>
              <a:t>() method.</a:t>
            </a:r>
          </a:p>
        </p:txBody>
      </p:sp>
    </p:spTree>
    <p:extLst>
      <p:ext uri="{BB962C8B-B14F-4D97-AF65-F5344CB8AC3E}">
        <p14:creationId xmlns:p14="http://schemas.microsoft.com/office/powerpoint/2010/main" val="34540322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a:t>
            </a:r>
            <a:endParaRPr lang="en-US" dirty="0"/>
          </a:p>
        </p:txBody>
      </p:sp>
      <p:sp>
        <p:nvSpPr>
          <p:cNvPr id="3" name="Content Placeholder 2"/>
          <p:cNvSpPr>
            <a:spLocks noGrp="1"/>
          </p:cNvSpPr>
          <p:nvPr>
            <p:ph idx="1"/>
          </p:nvPr>
        </p:nvSpPr>
        <p:spPr/>
        <p:txBody>
          <a:bodyPr/>
          <a:lstStyle/>
          <a:p>
            <a:r>
              <a:rPr lang="en-US" dirty="0"/>
              <a:t>Annotations in Spring Boot are special forms of metadata that provide instructions or behavior to the framework. They simplify and reduce boilerplate code by allowing the developer to define functionality using declarative programming. Spring Boot uses a wide variety of annotations to manage beans, handle HTTP requests, define configuration, etc.</a:t>
            </a:r>
          </a:p>
        </p:txBody>
      </p:sp>
    </p:spTree>
    <p:extLst>
      <p:ext uri="{BB962C8B-B14F-4D97-AF65-F5344CB8AC3E}">
        <p14:creationId xmlns:p14="http://schemas.microsoft.com/office/powerpoint/2010/main" val="30594308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SpringBootApplication</a:t>
            </a:r>
            <a:endParaRPr lang="en-US" dirty="0"/>
          </a:p>
        </p:txBody>
      </p:sp>
      <p:sp>
        <p:nvSpPr>
          <p:cNvPr id="3" name="Content Placeholder 2"/>
          <p:cNvSpPr>
            <a:spLocks noGrp="1"/>
          </p:cNvSpPr>
          <p:nvPr>
            <p:ph idx="1"/>
          </p:nvPr>
        </p:nvSpPr>
        <p:spPr/>
        <p:txBody>
          <a:bodyPr>
            <a:normAutofit fontScale="70000" lnSpcReduction="20000"/>
          </a:bodyPr>
          <a:lstStyle/>
          <a:p>
            <a:r>
              <a:rPr lang="en-US" sz="2600" dirty="0"/>
              <a:t>@</a:t>
            </a:r>
            <a:r>
              <a:rPr lang="en-US" sz="2600" dirty="0" err="1"/>
              <a:t>SpringBootApplication</a:t>
            </a:r>
            <a:r>
              <a:rPr lang="en-US" sz="2600" dirty="0"/>
              <a:t> is a meta-annotation that combines three important Spring annotations</a:t>
            </a:r>
            <a:r>
              <a:rPr lang="en-US" sz="2600" dirty="0" smtClean="0"/>
              <a:t>:</a:t>
            </a:r>
          </a:p>
          <a:p>
            <a:pPr marL="457200" lvl="1" indent="0">
              <a:buNone/>
            </a:pPr>
            <a:r>
              <a:rPr lang="en-US" sz="2600" dirty="0" smtClean="0"/>
              <a:t>@</a:t>
            </a:r>
            <a:r>
              <a:rPr lang="en-US" sz="2600" dirty="0" err="1" smtClean="0"/>
              <a:t>SpringBootConfiguration</a:t>
            </a:r>
            <a:endParaRPr lang="en-US" sz="2600" dirty="0" smtClean="0"/>
          </a:p>
          <a:p>
            <a:pPr marL="457200" lvl="1" indent="0">
              <a:buNone/>
            </a:pPr>
            <a:r>
              <a:rPr lang="en-US" sz="2600" dirty="0" smtClean="0"/>
              <a:t>@</a:t>
            </a:r>
            <a:r>
              <a:rPr lang="en-US" sz="2600" dirty="0" err="1" smtClean="0"/>
              <a:t>EnableAutoConfiguration</a:t>
            </a:r>
            <a:endParaRPr lang="en-US" sz="2600" dirty="0" smtClean="0"/>
          </a:p>
          <a:p>
            <a:pPr marL="457200" lvl="1" indent="0">
              <a:buNone/>
            </a:pPr>
            <a:r>
              <a:rPr lang="en-US" sz="2600" dirty="0" smtClean="0"/>
              <a:t>@</a:t>
            </a:r>
            <a:r>
              <a:rPr lang="en-US" sz="2600" dirty="0" err="1" smtClean="0"/>
              <a:t>ComponentScan</a:t>
            </a:r>
            <a:endParaRPr lang="en-US" sz="2600" dirty="0" smtClean="0"/>
          </a:p>
          <a:p>
            <a:r>
              <a:rPr lang="en-US" sz="2600" dirty="0" smtClean="0"/>
              <a:t>It </a:t>
            </a:r>
            <a:r>
              <a:rPr lang="en-US" sz="2600" dirty="0"/>
              <a:t>is placed on the main class of a Spring Boot application and acts as the entry point for the application. When this annotation is used, Spring Boot will automatically configure your application based on the dependencies added to your project and scan for components (beans) in the package where this class is located</a:t>
            </a:r>
            <a:r>
              <a:rPr lang="en-US" sz="2600" dirty="0" smtClean="0"/>
              <a:t>.</a:t>
            </a:r>
          </a:p>
          <a:p>
            <a:pPr marL="0" indent="0">
              <a:buNone/>
            </a:pPr>
            <a:endParaRPr lang="en-US" dirty="0" smtClean="0"/>
          </a:p>
          <a:p>
            <a:pPr marL="0" indent="0">
              <a:buNone/>
            </a:pPr>
            <a:r>
              <a:rPr lang="en-US" dirty="0" smtClean="0"/>
              <a:t>Ex:</a:t>
            </a:r>
            <a:endParaRPr lang="en-US" dirty="0"/>
          </a:p>
          <a:p>
            <a:pPr marL="0" indent="0">
              <a:buNone/>
            </a:pPr>
            <a:r>
              <a:rPr lang="en-US" sz="2100" dirty="0" smtClean="0"/>
              <a:t>@</a:t>
            </a:r>
            <a:r>
              <a:rPr lang="en-US" sz="2100" dirty="0" err="1"/>
              <a:t>SpringBootApplication</a:t>
            </a:r>
            <a:endParaRPr lang="en-US" sz="2100" dirty="0"/>
          </a:p>
          <a:p>
            <a:pPr marL="0" indent="0">
              <a:buNone/>
            </a:pPr>
            <a:r>
              <a:rPr lang="en-US" sz="2100" dirty="0"/>
              <a:t>public class </a:t>
            </a:r>
            <a:r>
              <a:rPr lang="en-US" sz="2100" dirty="0" err="1"/>
              <a:t>MySpringBootApp</a:t>
            </a:r>
            <a:r>
              <a:rPr lang="en-US" sz="2100" dirty="0"/>
              <a:t> {</a:t>
            </a:r>
          </a:p>
          <a:p>
            <a:pPr marL="0" indent="0">
              <a:buNone/>
            </a:pPr>
            <a:r>
              <a:rPr lang="en-US" sz="2100" dirty="0"/>
              <a:t>    public static void main(String[] </a:t>
            </a:r>
            <a:r>
              <a:rPr lang="en-US" sz="2100" dirty="0" err="1"/>
              <a:t>args</a:t>
            </a:r>
            <a:r>
              <a:rPr lang="en-US" sz="2100" dirty="0"/>
              <a:t>) {</a:t>
            </a:r>
          </a:p>
          <a:p>
            <a:pPr marL="0" indent="0">
              <a:buNone/>
            </a:pPr>
            <a:r>
              <a:rPr lang="en-US" sz="2100" dirty="0"/>
              <a:t>        </a:t>
            </a:r>
            <a:r>
              <a:rPr lang="en-US" sz="2100" dirty="0" err="1"/>
              <a:t>SpringApplication.run</a:t>
            </a:r>
            <a:r>
              <a:rPr lang="en-US" sz="2100" dirty="0"/>
              <a:t>(</a:t>
            </a:r>
            <a:r>
              <a:rPr lang="en-US" sz="2100" dirty="0" err="1"/>
              <a:t>MySpringBootApp.class</a:t>
            </a:r>
            <a:r>
              <a:rPr lang="en-US" sz="2100" dirty="0"/>
              <a:t>, </a:t>
            </a:r>
            <a:r>
              <a:rPr lang="en-US" sz="2100" dirty="0" err="1"/>
              <a:t>args</a:t>
            </a:r>
            <a:r>
              <a:rPr lang="en-US" sz="2100" dirty="0"/>
              <a:t>);</a:t>
            </a:r>
          </a:p>
          <a:p>
            <a:pPr marL="0" indent="0">
              <a:buNone/>
            </a:pPr>
            <a:r>
              <a:rPr lang="en-US" sz="2100" dirty="0"/>
              <a:t>    }</a:t>
            </a:r>
          </a:p>
          <a:p>
            <a:pPr marL="0" indent="0">
              <a:buNone/>
            </a:pPr>
            <a:r>
              <a:rPr lang="en-US" sz="2100" dirty="0"/>
              <a:t>}</a:t>
            </a:r>
          </a:p>
          <a:p>
            <a:pPr marL="0" indent="0">
              <a:buNone/>
            </a:pPr>
            <a:endParaRPr lang="en-US" dirty="0"/>
          </a:p>
        </p:txBody>
      </p:sp>
    </p:spTree>
    <p:extLst>
      <p:ext uri="{BB962C8B-B14F-4D97-AF65-F5344CB8AC3E}">
        <p14:creationId xmlns:p14="http://schemas.microsoft.com/office/powerpoint/2010/main" val="14831854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RestController</a:t>
            </a:r>
            <a:endParaRPr lang="en-US" dirty="0"/>
          </a:p>
        </p:txBody>
      </p:sp>
      <p:sp>
        <p:nvSpPr>
          <p:cNvPr id="3" name="Content Placeholder 2"/>
          <p:cNvSpPr>
            <a:spLocks noGrp="1"/>
          </p:cNvSpPr>
          <p:nvPr>
            <p:ph idx="1"/>
          </p:nvPr>
        </p:nvSpPr>
        <p:spPr/>
        <p:txBody>
          <a:bodyPr>
            <a:normAutofit fontScale="62500" lnSpcReduction="20000"/>
          </a:bodyPr>
          <a:lstStyle/>
          <a:p>
            <a:r>
              <a:rPr lang="en-US" sz="2700" dirty="0"/>
              <a:t>@</a:t>
            </a:r>
            <a:r>
              <a:rPr lang="en-US" sz="2700" dirty="0" err="1"/>
              <a:t>RestController</a:t>
            </a:r>
            <a:r>
              <a:rPr lang="en-US" sz="2700" dirty="0"/>
              <a:t> is a specialized version of the @Controller annotation. It is used in Spring to define a controller that handles HTTP requests and returns data directly as the response body rather than rendering a view</a:t>
            </a:r>
            <a:r>
              <a:rPr lang="en-US" sz="2700" dirty="0" smtClean="0"/>
              <a:t>.</a:t>
            </a:r>
          </a:p>
          <a:p>
            <a:r>
              <a:rPr lang="en-US" sz="2700" dirty="0" smtClean="0"/>
              <a:t>@</a:t>
            </a:r>
            <a:r>
              <a:rPr lang="en-US" sz="2700" dirty="0" err="1"/>
              <a:t>RestController</a:t>
            </a:r>
            <a:r>
              <a:rPr lang="en-US" sz="2700" dirty="0"/>
              <a:t> is a combination of</a:t>
            </a:r>
            <a:r>
              <a:rPr lang="en-US" sz="2700" dirty="0" smtClean="0"/>
              <a:t>:</a:t>
            </a:r>
          </a:p>
          <a:p>
            <a:pPr marL="457200" lvl="1" indent="0">
              <a:buNone/>
            </a:pPr>
            <a:r>
              <a:rPr lang="en-US" sz="2700" dirty="0" smtClean="0"/>
              <a:t>@</a:t>
            </a:r>
            <a:r>
              <a:rPr lang="en-US" sz="2700" dirty="0"/>
              <a:t>Controller: Marks the class as a web controller</a:t>
            </a:r>
            <a:r>
              <a:rPr lang="en-US" sz="2700" dirty="0" smtClean="0"/>
              <a:t>.</a:t>
            </a:r>
          </a:p>
          <a:p>
            <a:pPr marL="457200" lvl="1" indent="0">
              <a:buNone/>
            </a:pPr>
            <a:r>
              <a:rPr lang="en-US" sz="2700" dirty="0" smtClean="0"/>
              <a:t>@</a:t>
            </a:r>
            <a:r>
              <a:rPr lang="en-US" sz="2700" dirty="0" err="1"/>
              <a:t>ResponseBody</a:t>
            </a:r>
            <a:r>
              <a:rPr lang="en-US" sz="2700" dirty="0"/>
              <a:t>: Indicates that the return value of the methods in this controller should be written directly to the HTTP response body, usually in JSON or </a:t>
            </a:r>
            <a:r>
              <a:rPr lang="en-US" sz="2700" dirty="0" smtClean="0"/>
              <a:t>XML </a:t>
            </a:r>
            <a:r>
              <a:rPr lang="en-US" sz="2700" dirty="0"/>
              <a:t>format</a:t>
            </a:r>
            <a:r>
              <a:rPr lang="en-US" sz="2700" dirty="0" smtClean="0"/>
              <a:t>.</a:t>
            </a:r>
          </a:p>
          <a:p>
            <a:r>
              <a:rPr lang="en-US" dirty="0" smtClean="0"/>
              <a:t>@</a:t>
            </a:r>
            <a:r>
              <a:rPr lang="en-US" dirty="0"/>
              <a:t>Controller is used to define a regular Spring MVC controller. Unlike @</a:t>
            </a:r>
            <a:r>
              <a:rPr lang="en-US" dirty="0" err="1"/>
              <a:t>RestController</a:t>
            </a:r>
            <a:r>
              <a:rPr lang="en-US" dirty="0"/>
              <a:t>, it is typically used when you want to return a view (e.g., JSP, </a:t>
            </a:r>
            <a:r>
              <a:rPr lang="en-US" dirty="0" err="1"/>
              <a:t>Thymeleaf</a:t>
            </a:r>
            <a:r>
              <a:rPr lang="en-US" dirty="0"/>
              <a:t>) instead of sending the response body directly.</a:t>
            </a:r>
            <a:endParaRPr lang="en-US" dirty="0" smtClean="0"/>
          </a:p>
          <a:p>
            <a:pPr marL="457200" lvl="1" indent="0">
              <a:buNone/>
            </a:pPr>
            <a:endParaRPr lang="en-US" dirty="0" smtClean="0"/>
          </a:p>
          <a:p>
            <a:pPr marL="0" indent="0">
              <a:buNone/>
            </a:pPr>
            <a:r>
              <a:rPr lang="en-US" dirty="0" smtClean="0"/>
              <a:t>Ex: </a:t>
            </a:r>
            <a:endParaRPr lang="en-US" dirty="0"/>
          </a:p>
          <a:p>
            <a:pPr marL="0" indent="0">
              <a:buNone/>
            </a:pPr>
            <a:r>
              <a:rPr lang="en-US" sz="2100" dirty="0"/>
              <a:t>@</a:t>
            </a:r>
            <a:r>
              <a:rPr lang="en-US" sz="2100" dirty="0" err="1"/>
              <a:t>RestController</a:t>
            </a:r>
            <a:endParaRPr lang="en-US" sz="2100" dirty="0"/>
          </a:p>
          <a:p>
            <a:pPr marL="0" indent="0">
              <a:buNone/>
            </a:pPr>
            <a:r>
              <a:rPr lang="en-US" sz="2100" dirty="0"/>
              <a:t>public class </a:t>
            </a:r>
            <a:r>
              <a:rPr lang="en-US" sz="2100" dirty="0" err="1"/>
              <a:t>MyRestController</a:t>
            </a:r>
            <a:r>
              <a:rPr lang="en-US" sz="2100" dirty="0"/>
              <a:t> {</a:t>
            </a:r>
          </a:p>
          <a:p>
            <a:pPr marL="0" indent="0">
              <a:buNone/>
            </a:pPr>
            <a:r>
              <a:rPr lang="en-US" sz="2100" dirty="0" smtClean="0"/>
              <a:t>    </a:t>
            </a:r>
            <a:r>
              <a:rPr lang="en-US" sz="2100" dirty="0"/>
              <a:t>@</a:t>
            </a:r>
            <a:r>
              <a:rPr lang="en-US" sz="2100" dirty="0" err="1"/>
              <a:t>GetMapping</a:t>
            </a:r>
            <a:r>
              <a:rPr lang="en-US" sz="2100" dirty="0"/>
              <a:t>("/welcome")</a:t>
            </a:r>
          </a:p>
          <a:p>
            <a:pPr marL="0" indent="0">
              <a:buNone/>
            </a:pPr>
            <a:r>
              <a:rPr lang="en-US" sz="2100" dirty="0"/>
              <a:t>    public String </a:t>
            </a:r>
            <a:r>
              <a:rPr lang="en-US" sz="2100" dirty="0" err="1"/>
              <a:t>welcomeMessage</a:t>
            </a:r>
            <a:r>
              <a:rPr lang="en-US" sz="2100" dirty="0"/>
              <a:t>() {</a:t>
            </a:r>
          </a:p>
          <a:p>
            <a:pPr marL="0" indent="0">
              <a:buNone/>
            </a:pPr>
            <a:r>
              <a:rPr lang="en-US" sz="2100" dirty="0"/>
              <a:t>        return "Welcome to Spring Boot!";</a:t>
            </a:r>
          </a:p>
          <a:p>
            <a:pPr marL="0" indent="0">
              <a:buNone/>
            </a:pPr>
            <a:r>
              <a:rPr lang="en-US" sz="2100" dirty="0"/>
              <a:t>    }</a:t>
            </a:r>
          </a:p>
          <a:p>
            <a:pPr marL="0" indent="0">
              <a:buNone/>
            </a:pPr>
            <a:r>
              <a:rPr lang="en-US" sz="2100" dirty="0"/>
              <a:t>}</a:t>
            </a:r>
          </a:p>
          <a:p>
            <a:pPr marL="457200" lvl="1" indent="0">
              <a:buNone/>
            </a:pPr>
            <a:endParaRPr lang="en-US" dirty="0"/>
          </a:p>
        </p:txBody>
      </p:sp>
    </p:spTree>
    <p:extLst>
      <p:ext uri="{BB962C8B-B14F-4D97-AF65-F5344CB8AC3E}">
        <p14:creationId xmlns:p14="http://schemas.microsoft.com/office/powerpoint/2010/main" val="19397953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GetMapping</a:t>
            </a:r>
            <a:endParaRPr lang="en-US" dirty="0"/>
          </a:p>
        </p:txBody>
      </p:sp>
      <p:sp>
        <p:nvSpPr>
          <p:cNvPr id="3" name="Content Placeholder 2"/>
          <p:cNvSpPr>
            <a:spLocks noGrp="1"/>
          </p:cNvSpPr>
          <p:nvPr>
            <p:ph idx="1"/>
          </p:nvPr>
        </p:nvSpPr>
        <p:spPr/>
        <p:txBody>
          <a:bodyPr>
            <a:normAutofit fontScale="77500" lnSpcReduction="20000"/>
          </a:bodyPr>
          <a:lstStyle/>
          <a:p>
            <a:r>
              <a:rPr lang="en-US" sz="2600" dirty="0"/>
              <a:t>@</a:t>
            </a:r>
            <a:r>
              <a:rPr lang="en-US" sz="2600" dirty="0" err="1"/>
              <a:t>GetMapping</a:t>
            </a:r>
            <a:r>
              <a:rPr lang="en-US" sz="2600" dirty="0"/>
              <a:t> is a specialized annotation in Spring that handles HTTP GET requests. It is a shorthand for @</a:t>
            </a:r>
            <a:r>
              <a:rPr lang="en-US" sz="2600" dirty="0" err="1"/>
              <a:t>RequestMapping</a:t>
            </a:r>
            <a:r>
              <a:rPr lang="en-US" sz="2600" dirty="0"/>
              <a:t>(method = </a:t>
            </a:r>
            <a:r>
              <a:rPr lang="en-US" sz="2600" dirty="0" err="1"/>
              <a:t>RequestMethod.GET</a:t>
            </a:r>
            <a:r>
              <a:rPr lang="en-US" sz="2600" dirty="0"/>
              <a:t>) and is used to map HTTP GET requests to specific handler methods in a controller</a:t>
            </a:r>
            <a:r>
              <a:rPr lang="en-US" sz="2600" dirty="0" smtClean="0"/>
              <a:t>.</a:t>
            </a:r>
          </a:p>
          <a:p>
            <a:r>
              <a:rPr lang="en-US" sz="2600" dirty="0" smtClean="0"/>
              <a:t>It </a:t>
            </a:r>
            <a:r>
              <a:rPr lang="en-US" sz="2600" dirty="0"/>
              <a:t>simplifies the mapping of URLs to methods that should be invoked when an HTTP GET request is received.</a:t>
            </a:r>
            <a:endParaRPr lang="en-US" dirty="0" smtClean="0"/>
          </a:p>
          <a:p>
            <a:pPr marL="0" indent="0">
              <a:buNone/>
            </a:pPr>
            <a:endParaRPr lang="en-US" dirty="0" smtClean="0"/>
          </a:p>
          <a:p>
            <a:pPr marL="0" indent="0">
              <a:buNone/>
            </a:pPr>
            <a:r>
              <a:rPr lang="en-US" dirty="0" smtClean="0"/>
              <a:t>Ex:</a:t>
            </a:r>
            <a:endParaRPr lang="en-US" dirty="0"/>
          </a:p>
          <a:p>
            <a:pPr marL="0" indent="0">
              <a:buNone/>
            </a:pPr>
            <a:r>
              <a:rPr lang="en-US" sz="2100" dirty="0"/>
              <a:t>@</a:t>
            </a:r>
            <a:r>
              <a:rPr lang="en-US" sz="2100" dirty="0" err="1"/>
              <a:t>RestController</a:t>
            </a:r>
            <a:endParaRPr lang="en-US" sz="2100" dirty="0"/>
          </a:p>
          <a:p>
            <a:pPr marL="0" indent="0">
              <a:buNone/>
            </a:pPr>
            <a:r>
              <a:rPr lang="en-US" sz="2100" dirty="0"/>
              <a:t>public class </a:t>
            </a:r>
            <a:r>
              <a:rPr lang="en-US" sz="2100" dirty="0" err="1"/>
              <a:t>MyController</a:t>
            </a:r>
            <a:r>
              <a:rPr lang="en-US" sz="2100" dirty="0"/>
              <a:t> {</a:t>
            </a:r>
          </a:p>
          <a:p>
            <a:pPr marL="0" indent="0">
              <a:buNone/>
            </a:pPr>
            <a:r>
              <a:rPr lang="en-US" sz="2100" dirty="0" smtClean="0"/>
              <a:t>    </a:t>
            </a:r>
            <a:r>
              <a:rPr lang="en-US" sz="2100" dirty="0"/>
              <a:t>@</a:t>
            </a:r>
            <a:r>
              <a:rPr lang="en-US" sz="2100" dirty="0" err="1"/>
              <a:t>GetMapping</a:t>
            </a:r>
            <a:r>
              <a:rPr lang="en-US" sz="2100" dirty="0"/>
              <a:t>("/greet")</a:t>
            </a:r>
          </a:p>
          <a:p>
            <a:pPr marL="0" indent="0">
              <a:buNone/>
            </a:pPr>
            <a:r>
              <a:rPr lang="en-US" sz="2100" dirty="0"/>
              <a:t>    public String greet() {</a:t>
            </a:r>
          </a:p>
          <a:p>
            <a:pPr marL="0" indent="0">
              <a:buNone/>
            </a:pPr>
            <a:r>
              <a:rPr lang="en-US" sz="2100" dirty="0"/>
              <a:t>        return "Hello, World!";</a:t>
            </a:r>
          </a:p>
          <a:p>
            <a:pPr marL="0" indent="0">
              <a:buNone/>
            </a:pPr>
            <a:r>
              <a:rPr lang="en-US" sz="2100" dirty="0"/>
              <a:t>    }</a:t>
            </a:r>
          </a:p>
          <a:p>
            <a:pPr marL="0" indent="0">
              <a:buNone/>
            </a:pPr>
            <a:r>
              <a:rPr lang="en-US" sz="2100" dirty="0"/>
              <a:t>}</a:t>
            </a:r>
          </a:p>
          <a:p>
            <a:pPr marL="0" indent="0">
              <a:buNone/>
            </a:pPr>
            <a:endParaRPr lang="en-US" dirty="0"/>
          </a:p>
        </p:txBody>
      </p:sp>
    </p:spTree>
    <p:extLst>
      <p:ext uri="{BB962C8B-B14F-4D97-AF65-F5344CB8AC3E}">
        <p14:creationId xmlns:p14="http://schemas.microsoft.com/office/powerpoint/2010/main" val="1489514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lnSpcReduction="10000"/>
          </a:bodyPr>
          <a:lstStyle/>
          <a:p>
            <a:r>
              <a:rPr lang="en-US" dirty="0"/>
              <a:t>Spring Boot is a project that is built on the top of the Spring Framework. </a:t>
            </a:r>
            <a:endParaRPr lang="en-US" dirty="0" smtClean="0"/>
          </a:p>
          <a:p>
            <a:r>
              <a:rPr lang="en-US" dirty="0" smtClean="0"/>
              <a:t>It </a:t>
            </a:r>
            <a:r>
              <a:rPr lang="en-US" dirty="0"/>
              <a:t>provides an easier and faster way to set up, configure, and run both simple and web-based applications</a:t>
            </a:r>
            <a:r>
              <a:rPr lang="en-US" dirty="0" smtClean="0"/>
              <a:t>.</a:t>
            </a:r>
          </a:p>
          <a:p>
            <a:r>
              <a:rPr lang="en-US" dirty="0"/>
              <a:t>It is a Spring module that provides the </a:t>
            </a:r>
            <a:r>
              <a:rPr lang="en-US" b="1" dirty="0"/>
              <a:t>RAD (</a:t>
            </a:r>
            <a:r>
              <a:rPr lang="en-US" b="1" i="1" dirty="0"/>
              <a:t>Rapid Application Development</a:t>
            </a:r>
            <a:r>
              <a:rPr lang="en-US" b="1" dirty="0"/>
              <a:t>)</a:t>
            </a:r>
            <a:r>
              <a:rPr lang="en-US" dirty="0"/>
              <a:t> feature to the Spring Framework. </a:t>
            </a:r>
            <a:endParaRPr lang="en-US" dirty="0" smtClean="0"/>
          </a:p>
          <a:p>
            <a:r>
              <a:rPr lang="en-US" dirty="0" smtClean="0"/>
              <a:t>It </a:t>
            </a:r>
            <a:r>
              <a:rPr lang="en-US" dirty="0"/>
              <a:t>is used to create a stand-alone Spring-based application that you can just run because it needs minimal Spring configuration.</a:t>
            </a:r>
          </a:p>
          <a:p>
            <a:pPr marL="0" indent="0">
              <a:buNone/>
            </a:pPr>
            <a:r>
              <a:rPr lang="en-US" dirty="0" smtClean="0"/>
              <a:t/>
            </a:r>
            <a:br>
              <a:rPr lang="en-US" dirty="0" smtClean="0"/>
            </a:br>
            <a:endParaRPr lang="en-US" dirty="0"/>
          </a:p>
        </p:txBody>
      </p:sp>
    </p:spTree>
    <p:extLst>
      <p:ext uri="{BB962C8B-B14F-4D97-AF65-F5344CB8AC3E}">
        <p14:creationId xmlns:p14="http://schemas.microsoft.com/office/powerpoint/2010/main" val="17651811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3365"/>
          </a:xfrm>
        </p:spPr>
        <p:txBody>
          <a:bodyPr>
            <a:normAutofit fontScale="90000"/>
          </a:bodyPr>
          <a:lstStyle/>
          <a:p>
            <a:r>
              <a:rPr lang="en-US" dirty="0" smtClean="0"/>
              <a:t>Pom.xml</a:t>
            </a:r>
            <a:endParaRPr lang="en-US" dirty="0"/>
          </a:p>
        </p:txBody>
      </p:sp>
      <p:sp>
        <p:nvSpPr>
          <p:cNvPr id="3" name="Content Placeholder 2"/>
          <p:cNvSpPr>
            <a:spLocks noGrp="1"/>
          </p:cNvSpPr>
          <p:nvPr>
            <p:ph idx="1"/>
          </p:nvPr>
        </p:nvSpPr>
        <p:spPr>
          <a:xfrm>
            <a:off x="838200" y="1184856"/>
            <a:ext cx="5257800" cy="4992107"/>
          </a:xfrm>
        </p:spPr>
        <p:txBody>
          <a:bodyPr>
            <a:normAutofit fontScale="70000" lnSpcReduction="20000"/>
          </a:bodyPr>
          <a:lstStyle/>
          <a:p>
            <a:pPr marL="0" indent="0">
              <a:buNone/>
            </a:pPr>
            <a:r>
              <a:rPr lang="en-US" sz="2200" dirty="0"/>
              <a:t>&lt;project </a:t>
            </a:r>
            <a:r>
              <a:rPr lang="en-US" sz="2200" dirty="0" err="1"/>
              <a:t>xmlns</a:t>
            </a:r>
            <a:r>
              <a:rPr lang="en-US" sz="2200" dirty="0"/>
              <a:t>="http://maven.apache.org/POM/4.0.0"</a:t>
            </a:r>
          </a:p>
          <a:p>
            <a:pPr marL="0" indent="0">
              <a:buNone/>
            </a:pPr>
            <a:r>
              <a:rPr lang="en-US" sz="2200" dirty="0"/>
              <a:t>         </a:t>
            </a:r>
            <a:r>
              <a:rPr lang="en-US" sz="2200" dirty="0" err="1"/>
              <a:t>xmlns:xsi</a:t>
            </a:r>
            <a:r>
              <a:rPr lang="en-US" sz="2200" dirty="0"/>
              <a:t>="http://www.w3.org/2001/XMLSchema-instance"</a:t>
            </a:r>
          </a:p>
          <a:p>
            <a:pPr marL="0" indent="0">
              <a:buNone/>
            </a:pPr>
            <a:r>
              <a:rPr lang="en-US" sz="2200" dirty="0"/>
              <a:t>         </a:t>
            </a:r>
            <a:r>
              <a:rPr lang="en-US" sz="2200" dirty="0" err="1"/>
              <a:t>xsi:schemaLocation</a:t>
            </a:r>
            <a:r>
              <a:rPr lang="en-US" sz="2200" dirty="0"/>
              <a:t>="http://maven.apache.org/POM/4.0.0</a:t>
            </a:r>
          </a:p>
          <a:p>
            <a:pPr marL="0" indent="0">
              <a:buNone/>
            </a:pPr>
            <a:r>
              <a:rPr lang="en-US" sz="2200" dirty="0"/>
              <a:t>                             http://maven.apache.org/xsd/maven-4.0.0.xsd"&gt;</a:t>
            </a:r>
          </a:p>
          <a:p>
            <a:pPr marL="0" indent="0">
              <a:buNone/>
            </a:pPr>
            <a:r>
              <a:rPr lang="en-US" sz="2200" dirty="0"/>
              <a:t>    &lt;</a:t>
            </a:r>
            <a:r>
              <a:rPr lang="en-US" sz="2200" dirty="0" err="1"/>
              <a:t>modelVersion</a:t>
            </a:r>
            <a:r>
              <a:rPr lang="en-US" sz="2200" dirty="0"/>
              <a:t>&gt;4.0.0&lt;/</a:t>
            </a:r>
            <a:r>
              <a:rPr lang="en-US" sz="2200" dirty="0" err="1"/>
              <a:t>modelVersion</a:t>
            </a:r>
            <a:r>
              <a:rPr lang="en-US" sz="2200" dirty="0"/>
              <a:t>&gt;</a:t>
            </a:r>
          </a:p>
          <a:p>
            <a:pPr marL="0" indent="0">
              <a:buNone/>
            </a:pPr>
            <a:endParaRPr lang="en-US" sz="2200" dirty="0"/>
          </a:p>
          <a:p>
            <a:pPr marL="0" indent="0">
              <a:buNone/>
            </a:pPr>
            <a:r>
              <a:rPr lang="en-US" sz="2200" dirty="0"/>
              <a:t>    &lt;</a:t>
            </a:r>
            <a:r>
              <a:rPr lang="en-US" sz="2200" dirty="0" err="1"/>
              <a:t>groupId</a:t>
            </a:r>
            <a:r>
              <a:rPr lang="en-US" sz="2200" dirty="0"/>
              <a:t>&gt;</a:t>
            </a:r>
            <a:r>
              <a:rPr lang="en-US" sz="2200" dirty="0" err="1"/>
              <a:t>com.example</a:t>
            </a:r>
            <a:r>
              <a:rPr lang="en-US" sz="2200" dirty="0"/>
              <a:t>&lt;/</a:t>
            </a:r>
            <a:r>
              <a:rPr lang="en-US" sz="2200" dirty="0" err="1"/>
              <a:t>groupId</a:t>
            </a:r>
            <a:r>
              <a:rPr lang="en-US" sz="2200" dirty="0"/>
              <a:t>&gt;</a:t>
            </a:r>
          </a:p>
          <a:p>
            <a:pPr marL="0" indent="0">
              <a:buNone/>
            </a:pPr>
            <a:r>
              <a:rPr lang="en-US" sz="2200" dirty="0"/>
              <a:t>    &lt;</a:t>
            </a:r>
            <a:r>
              <a:rPr lang="en-US" sz="2200" dirty="0" err="1"/>
              <a:t>artifactId</a:t>
            </a:r>
            <a:r>
              <a:rPr lang="en-US" sz="2200" dirty="0"/>
              <a:t>&gt;</a:t>
            </a:r>
            <a:r>
              <a:rPr lang="en-US" sz="2200" dirty="0" err="1"/>
              <a:t>springboot</a:t>
            </a:r>
            <a:r>
              <a:rPr lang="en-US" sz="2200" dirty="0"/>
              <a:t>-addition&lt;/</a:t>
            </a:r>
            <a:r>
              <a:rPr lang="en-US" sz="2200" dirty="0" err="1"/>
              <a:t>artifactId</a:t>
            </a:r>
            <a:r>
              <a:rPr lang="en-US" sz="2200" dirty="0"/>
              <a:t>&gt;</a:t>
            </a:r>
          </a:p>
          <a:p>
            <a:pPr marL="0" indent="0">
              <a:buNone/>
            </a:pPr>
            <a:r>
              <a:rPr lang="en-US" sz="2200" dirty="0"/>
              <a:t>    &lt;version&gt;1.0.0&lt;/version&gt;</a:t>
            </a:r>
          </a:p>
          <a:p>
            <a:pPr marL="0" indent="0">
              <a:buNone/>
            </a:pPr>
            <a:r>
              <a:rPr lang="en-US" sz="2200" dirty="0"/>
              <a:t>    &lt;packaging&gt;jar&lt;/packaging&gt;</a:t>
            </a:r>
          </a:p>
          <a:p>
            <a:pPr marL="0" indent="0">
              <a:buNone/>
            </a:pPr>
            <a:endParaRPr lang="en-US" sz="2200" dirty="0"/>
          </a:p>
          <a:p>
            <a:pPr marL="0" indent="0">
              <a:buNone/>
            </a:pPr>
            <a:r>
              <a:rPr lang="en-US" sz="2200" dirty="0"/>
              <a:t>    &lt;parent&gt;</a:t>
            </a:r>
          </a:p>
          <a:p>
            <a:pPr marL="0" indent="0">
              <a:buNone/>
            </a:pPr>
            <a:r>
              <a:rPr lang="en-US" sz="2200" dirty="0"/>
              <a:t>        &lt;</a:t>
            </a:r>
            <a:r>
              <a:rPr lang="en-US" sz="2200" dirty="0" err="1"/>
              <a:t>groupId</a:t>
            </a:r>
            <a:r>
              <a:rPr lang="en-US" sz="2200" dirty="0"/>
              <a:t>&gt;</a:t>
            </a:r>
            <a:r>
              <a:rPr lang="en-US" sz="2200" dirty="0" err="1"/>
              <a:t>org.springframework.boot</a:t>
            </a:r>
            <a:r>
              <a:rPr lang="en-US" sz="2200" dirty="0"/>
              <a:t>&lt;/</a:t>
            </a:r>
            <a:r>
              <a:rPr lang="en-US" sz="2200" dirty="0" err="1"/>
              <a:t>groupId</a:t>
            </a:r>
            <a:r>
              <a:rPr lang="en-US" sz="2200" dirty="0"/>
              <a:t>&gt;</a:t>
            </a:r>
          </a:p>
          <a:p>
            <a:pPr marL="0" indent="0">
              <a:buNone/>
            </a:pPr>
            <a:r>
              <a:rPr lang="en-US" sz="2200" dirty="0"/>
              <a:t>        &lt;</a:t>
            </a:r>
            <a:r>
              <a:rPr lang="en-US" sz="2200" dirty="0" err="1"/>
              <a:t>artifactId</a:t>
            </a:r>
            <a:r>
              <a:rPr lang="en-US" sz="2200" dirty="0"/>
              <a:t>&gt;spring-boot-starter-parent&lt;/</a:t>
            </a:r>
            <a:r>
              <a:rPr lang="en-US" sz="2200" dirty="0" err="1"/>
              <a:t>artifactId</a:t>
            </a:r>
            <a:r>
              <a:rPr lang="en-US" sz="2200" dirty="0"/>
              <a:t>&gt;</a:t>
            </a:r>
          </a:p>
          <a:p>
            <a:pPr marL="0" indent="0">
              <a:buNone/>
            </a:pPr>
            <a:r>
              <a:rPr lang="en-US" sz="2200" dirty="0"/>
              <a:t>        &lt;version&gt;2.3.0.RELEASE&lt;/version&gt;</a:t>
            </a:r>
          </a:p>
          <a:p>
            <a:pPr marL="0" indent="0">
              <a:buNone/>
            </a:pPr>
            <a:r>
              <a:rPr lang="en-US" sz="2200" dirty="0"/>
              <a:t>    &lt;/parent&gt;</a:t>
            </a:r>
          </a:p>
          <a:p>
            <a:pPr marL="0" indent="0">
              <a:buNone/>
            </a:pPr>
            <a:endParaRPr lang="en-US" dirty="0"/>
          </a:p>
        </p:txBody>
      </p:sp>
      <p:sp>
        <p:nvSpPr>
          <p:cNvPr id="5" name="Content Placeholder 2"/>
          <p:cNvSpPr txBox="1">
            <a:spLocks/>
          </p:cNvSpPr>
          <p:nvPr/>
        </p:nvSpPr>
        <p:spPr>
          <a:xfrm>
            <a:off x="6397487" y="798489"/>
            <a:ext cx="4956313" cy="591140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smtClean="0"/>
              <a:t>    &lt;dependencies&gt;</a:t>
            </a:r>
          </a:p>
          <a:p>
            <a:pPr marL="0" indent="0">
              <a:buFont typeface="Arial" panose="020B0604020202020204" pitchFamily="34" charset="0"/>
              <a:buNone/>
            </a:pPr>
            <a:r>
              <a:rPr lang="en-US" sz="1200" dirty="0" smtClean="0"/>
              <a:t>        &lt;dependency&gt;</a:t>
            </a:r>
          </a:p>
          <a:p>
            <a:pPr marL="0" indent="0">
              <a:buFont typeface="Arial" panose="020B0604020202020204" pitchFamily="34" charset="0"/>
              <a:buNone/>
            </a:pPr>
            <a:r>
              <a:rPr lang="en-US" sz="1200" dirty="0" smtClean="0"/>
              <a:t>            &lt;</a:t>
            </a:r>
            <a:r>
              <a:rPr lang="en-US" sz="1200" dirty="0" err="1" smtClean="0"/>
              <a:t>groupId</a:t>
            </a:r>
            <a:r>
              <a:rPr lang="en-US" sz="1200" dirty="0" smtClean="0"/>
              <a:t>&gt;</a:t>
            </a:r>
            <a:r>
              <a:rPr lang="en-US" sz="1200" dirty="0" err="1" smtClean="0"/>
              <a:t>org.springframework.boot</a:t>
            </a:r>
            <a:r>
              <a:rPr lang="en-US" sz="1200" dirty="0" smtClean="0"/>
              <a:t>&lt;/</a:t>
            </a:r>
            <a:r>
              <a:rPr lang="en-US" sz="1200" dirty="0" err="1" smtClean="0"/>
              <a:t>groupId</a:t>
            </a:r>
            <a:r>
              <a:rPr lang="en-US" sz="1200" dirty="0" smtClean="0"/>
              <a:t>&gt;</a:t>
            </a:r>
          </a:p>
          <a:p>
            <a:pPr marL="0" indent="0">
              <a:buFont typeface="Arial" panose="020B0604020202020204" pitchFamily="34" charset="0"/>
              <a:buNone/>
            </a:pPr>
            <a:r>
              <a:rPr lang="en-US" sz="1200" dirty="0" smtClean="0"/>
              <a:t>            &lt;</a:t>
            </a:r>
            <a:r>
              <a:rPr lang="en-US" sz="1200" dirty="0" err="1" smtClean="0"/>
              <a:t>artifactId</a:t>
            </a:r>
            <a:r>
              <a:rPr lang="en-US" sz="1200" dirty="0" smtClean="0"/>
              <a:t>&gt;spring-boot-starter-web&lt;/</a:t>
            </a:r>
            <a:r>
              <a:rPr lang="en-US" sz="1200" dirty="0" err="1" smtClean="0"/>
              <a:t>artifactId</a:t>
            </a:r>
            <a:r>
              <a:rPr lang="en-US" sz="1200" dirty="0" smtClean="0"/>
              <a:t>&gt;</a:t>
            </a:r>
          </a:p>
          <a:p>
            <a:pPr marL="0" indent="0">
              <a:buFont typeface="Arial" panose="020B0604020202020204" pitchFamily="34" charset="0"/>
              <a:buNone/>
            </a:pPr>
            <a:r>
              <a:rPr lang="en-US" sz="1200" dirty="0" smtClean="0"/>
              <a:t>        &lt;/dependency&gt;</a:t>
            </a:r>
          </a:p>
          <a:p>
            <a:pPr marL="0" indent="0">
              <a:buFont typeface="Arial" panose="020B0604020202020204" pitchFamily="34" charset="0"/>
              <a:buNone/>
            </a:pPr>
            <a:r>
              <a:rPr lang="en-US" sz="1200" dirty="0" smtClean="0"/>
              <a:t>        &lt;dependency&gt;</a:t>
            </a:r>
          </a:p>
          <a:p>
            <a:pPr marL="0" indent="0">
              <a:buFont typeface="Arial" panose="020B0604020202020204" pitchFamily="34" charset="0"/>
              <a:buNone/>
            </a:pPr>
            <a:r>
              <a:rPr lang="en-US" sz="1200" dirty="0" smtClean="0"/>
              <a:t>            &lt;</a:t>
            </a:r>
            <a:r>
              <a:rPr lang="en-US" sz="1200" dirty="0" err="1" smtClean="0"/>
              <a:t>groupId</a:t>
            </a:r>
            <a:r>
              <a:rPr lang="en-US" sz="1200" dirty="0" smtClean="0"/>
              <a:t>&gt;</a:t>
            </a:r>
            <a:r>
              <a:rPr lang="en-US" sz="1200" dirty="0" err="1" smtClean="0"/>
              <a:t>org.springframework.boot</a:t>
            </a:r>
            <a:r>
              <a:rPr lang="en-US" sz="1200" dirty="0" smtClean="0"/>
              <a:t>&lt;/</a:t>
            </a:r>
            <a:r>
              <a:rPr lang="en-US" sz="1200" dirty="0" err="1" smtClean="0"/>
              <a:t>groupId</a:t>
            </a:r>
            <a:r>
              <a:rPr lang="en-US" sz="1200" dirty="0" smtClean="0"/>
              <a:t>&gt;</a:t>
            </a:r>
          </a:p>
          <a:p>
            <a:pPr marL="0" indent="0">
              <a:buFont typeface="Arial" panose="020B0604020202020204" pitchFamily="34" charset="0"/>
              <a:buNone/>
            </a:pPr>
            <a:r>
              <a:rPr lang="en-US" sz="1200" dirty="0" smtClean="0"/>
              <a:t>            &lt;</a:t>
            </a:r>
            <a:r>
              <a:rPr lang="en-US" sz="1200" dirty="0" err="1" smtClean="0"/>
              <a:t>artifactId</a:t>
            </a:r>
            <a:r>
              <a:rPr lang="en-US" sz="1200" dirty="0" smtClean="0"/>
              <a:t>&gt;spring-boot-starter-</a:t>
            </a:r>
            <a:r>
              <a:rPr lang="en-US" sz="1200" dirty="0" err="1" smtClean="0"/>
              <a:t>thymeleaf</a:t>
            </a:r>
            <a:r>
              <a:rPr lang="en-US" sz="1200" dirty="0" smtClean="0"/>
              <a:t>&lt;/</a:t>
            </a:r>
            <a:r>
              <a:rPr lang="en-US" sz="1200" dirty="0" err="1" smtClean="0"/>
              <a:t>artifactId</a:t>
            </a:r>
            <a:r>
              <a:rPr lang="en-US" sz="1200" dirty="0" smtClean="0"/>
              <a:t>&gt;</a:t>
            </a:r>
          </a:p>
          <a:p>
            <a:pPr marL="0" indent="0">
              <a:buFont typeface="Arial" panose="020B0604020202020204" pitchFamily="34" charset="0"/>
              <a:buNone/>
            </a:pPr>
            <a:r>
              <a:rPr lang="en-US" sz="1200" dirty="0" smtClean="0"/>
              <a:t>        &lt;/dependency&gt;</a:t>
            </a:r>
          </a:p>
          <a:p>
            <a:pPr marL="0" indent="0">
              <a:buFont typeface="Arial" panose="020B0604020202020204" pitchFamily="34" charset="0"/>
              <a:buNone/>
            </a:pPr>
            <a:r>
              <a:rPr lang="en-US" sz="1200" dirty="0" smtClean="0"/>
              <a:t>    &lt;/dependencies&gt;</a:t>
            </a:r>
          </a:p>
          <a:p>
            <a:pPr marL="0" indent="0">
              <a:buFont typeface="Arial" panose="020B0604020202020204" pitchFamily="34" charset="0"/>
              <a:buNone/>
            </a:pPr>
            <a:endParaRPr lang="en-US" sz="1200" dirty="0" smtClean="0"/>
          </a:p>
          <a:p>
            <a:pPr marL="0" indent="0">
              <a:buFont typeface="Arial" panose="020B0604020202020204" pitchFamily="34" charset="0"/>
              <a:buNone/>
            </a:pPr>
            <a:r>
              <a:rPr lang="en-US" sz="1200" dirty="0" smtClean="0"/>
              <a:t>    &lt;build&gt;</a:t>
            </a:r>
          </a:p>
          <a:p>
            <a:pPr marL="0" indent="0">
              <a:buFont typeface="Arial" panose="020B0604020202020204" pitchFamily="34" charset="0"/>
              <a:buNone/>
            </a:pPr>
            <a:r>
              <a:rPr lang="en-US" sz="1200" dirty="0" smtClean="0"/>
              <a:t>        &lt;plugins&gt;</a:t>
            </a:r>
          </a:p>
          <a:p>
            <a:pPr marL="0" indent="0">
              <a:buFont typeface="Arial" panose="020B0604020202020204" pitchFamily="34" charset="0"/>
              <a:buNone/>
            </a:pPr>
            <a:r>
              <a:rPr lang="en-US" sz="1200" dirty="0" smtClean="0"/>
              <a:t>            &lt;plugin&gt;</a:t>
            </a:r>
          </a:p>
          <a:p>
            <a:pPr marL="0" indent="0">
              <a:buFont typeface="Arial" panose="020B0604020202020204" pitchFamily="34" charset="0"/>
              <a:buNone/>
            </a:pPr>
            <a:r>
              <a:rPr lang="en-US" sz="1200" dirty="0" smtClean="0"/>
              <a:t>                &lt;</a:t>
            </a:r>
            <a:r>
              <a:rPr lang="en-US" sz="1200" dirty="0" err="1" smtClean="0"/>
              <a:t>groupId</a:t>
            </a:r>
            <a:r>
              <a:rPr lang="en-US" sz="1200" dirty="0" smtClean="0"/>
              <a:t>&gt;</a:t>
            </a:r>
            <a:r>
              <a:rPr lang="en-US" sz="1200" dirty="0" err="1" smtClean="0"/>
              <a:t>org.springframework.boot</a:t>
            </a:r>
            <a:r>
              <a:rPr lang="en-US" sz="1200" dirty="0" smtClean="0"/>
              <a:t>&lt;/</a:t>
            </a:r>
            <a:r>
              <a:rPr lang="en-US" sz="1200" dirty="0" err="1" smtClean="0"/>
              <a:t>groupId</a:t>
            </a:r>
            <a:r>
              <a:rPr lang="en-US" sz="1200" dirty="0" smtClean="0"/>
              <a:t>&gt;</a:t>
            </a:r>
          </a:p>
          <a:p>
            <a:pPr marL="0" indent="0">
              <a:buFont typeface="Arial" panose="020B0604020202020204" pitchFamily="34" charset="0"/>
              <a:buNone/>
            </a:pPr>
            <a:r>
              <a:rPr lang="en-US" sz="1200" dirty="0" smtClean="0"/>
              <a:t>                &lt;</a:t>
            </a:r>
            <a:r>
              <a:rPr lang="en-US" sz="1200" dirty="0" err="1" smtClean="0"/>
              <a:t>artifactId</a:t>
            </a:r>
            <a:r>
              <a:rPr lang="en-US" sz="1200" dirty="0" smtClean="0"/>
              <a:t>&gt;spring-boot-maven-plugin&lt;/</a:t>
            </a:r>
            <a:r>
              <a:rPr lang="en-US" sz="1200" dirty="0" err="1" smtClean="0"/>
              <a:t>artifactId</a:t>
            </a:r>
            <a:r>
              <a:rPr lang="en-US" sz="1200" dirty="0" smtClean="0"/>
              <a:t>&gt;</a:t>
            </a:r>
          </a:p>
          <a:p>
            <a:pPr marL="0" indent="0">
              <a:buFont typeface="Arial" panose="020B0604020202020204" pitchFamily="34" charset="0"/>
              <a:buNone/>
            </a:pPr>
            <a:r>
              <a:rPr lang="en-US" sz="1200" dirty="0" smtClean="0"/>
              <a:t>            &lt;/plugin&gt;</a:t>
            </a:r>
          </a:p>
          <a:p>
            <a:pPr marL="0" indent="0">
              <a:buFont typeface="Arial" panose="020B0604020202020204" pitchFamily="34" charset="0"/>
              <a:buNone/>
            </a:pPr>
            <a:r>
              <a:rPr lang="en-US" sz="1200" dirty="0" smtClean="0"/>
              <a:t>        &lt;/plugins&gt;</a:t>
            </a:r>
          </a:p>
          <a:p>
            <a:pPr marL="0" indent="0">
              <a:buFont typeface="Arial" panose="020B0604020202020204" pitchFamily="34" charset="0"/>
              <a:buNone/>
            </a:pPr>
            <a:r>
              <a:rPr lang="en-US" sz="1200" dirty="0" smtClean="0"/>
              <a:t>    &lt;/build&gt;</a:t>
            </a:r>
          </a:p>
          <a:p>
            <a:pPr marL="0" indent="0">
              <a:buFont typeface="Arial" panose="020B0604020202020204" pitchFamily="34" charset="0"/>
              <a:buNone/>
            </a:pPr>
            <a:r>
              <a:rPr lang="en-US" sz="1200" dirty="0" smtClean="0"/>
              <a:t>&lt;/project&gt;</a:t>
            </a:r>
          </a:p>
          <a:p>
            <a:pPr marL="0" indent="0">
              <a:buFont typeface="Arial" panose="020B0604020202020204" pitchFamily="34" charset="0"/>
              <a:buNone/>
            </a:pPr>
            <a:endParaRPr lang="en-US" sz="1200" dirty="0"/>
          </a:p>
        </p:txBody>
      </p:sp>
    </p:spTree>
    <p:extLst>
      <p:ext uri="{BB962C8B-B14F-4D97-AF65-F5344CB8AC3E}">
        <p14:creationId xmlns:p14="http://schemas.microsoft.com/office/powerpoint/2010/main" val="409549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Pom.xml</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pom.xml (Project Object Model) file is a core part of a Maven project and serves as the configuration file for Maven-based projects. It defines the project's dependencies, plugins, goals, build configuration, and other settings. </a:t>
            </a:r>
            <a:endParaRPr lang="en-US" dirty="0" smtClean="0"/>
          </a:p>
          <a:p>
            <a:r>
              <a:rPr lang="en-US" dirty="0" smtClean="0"/>
              <a:t>When </a:t>
            </a:r>
            <a:r>
              <a:rPr lang="en-US" dirty="0"/>
              <a:t>you run Maven </a:t>
            </a:r>
            <a:r>
              <a:rPr lang="en-US" dirty="0" smtClean="0"/>
              <a:t>commands, </a:t>
            </a:r>
            <a:r>
              <a:rPr lang="en-US" dirty="0"/>
              <a:t>Maven refers to the pom.xml to know how to build the project and what dependencies and plugins it needs</a:t>
            </a:r>
            <a:r>
              <a:rPr lang="en-US" dirty="0" smtClean="0"/>
              <a:t>.</a:t>
            </a:r>
          </a:p>
          <a:p>
            <a:r>
              <a:rPr lang="en-US" dirty="0"/>
              <a:t>Functions of pom.xml</a:t>
            </a:r>
            <a:r>
              <a:rPr lang="en-US" dirty="0" smtClean="0"/>
              <a:t>:</a:t>
            </a:r>
          </a:p>
          <a:p>
            <a:pPr lvl="1"/>
            <a:r>
              <a:rPr lang="en-US" dirty="0"/>
              <a:t>Dependency Management: Automatically handles libraries and their versions</a:t>
            </a:r>
            <a:r>
              <a:rPr lang="en-US" dirty="0" smtClean="0"/>
              <a:t>.</a:t>
            </a:r>
          </a:p>
          <a:p>
            <a:pPr lvl="1"/>
            <a:r>
              <a:rPr lang="en-US" dirty="0" smtClean="0"/>
              <a:t>Build </a:t>
            </a:r>
            <a:r>
              <a:rPr lang="en-US" dirty="0"/>
              <a:t>Configuration: Defines how the project is compiled, packaged, and deployed</a:t>
            </a:r>
            <a:r>
              <a:rPr lang="en-US" dirty="0" smtClean="0"/>
              <a:t>.</a:t>
            </a:r>
          </a:p>
          <a:p>
            <a:pPr lvl="1"/>
            <a:r>
              <a:rPr lang="en-US" dirty="0" smtClean="0"/>
              <a:t>Project </a:t>
            </a:r>
            <a:r>
              <a:rPr lang="en-US" dirty="0"/>
              <a:t>Metadata: Holds information about the project and versioning</a:t>
            </a:r>
            <a:r>
              <a:rPr lang="en-US" dirty="0" smtClean="0"/>
              <a:t>.</a:t>
            </a:r>
          </a:p>
          <a:p>
            <a:pPr lvl="1"/>
            <a:r>
              <a:rPr lang="en-US" dirty="0" smtClean="0"/>
              <a:t>Plugins</a:t>
            </a:r>
            <a:r>
              <a:rPr lang="en-US" dirty="0"/>
              <a:t>: Enhances the build process with specific tasks like running tests, generating reports, or packaging the application.</a:t>
            </a:r>
          </a:p>
        </p:txBody>
      </p:sp>
    </p:spTree>
    <p:extLst>
      <p:ext uri="{BB962C8B-B14F-4D97-AF65-F5344CB8AC3E}">
        <p14:creationId xmlns:p14="http://schemas.microsoft.com/office/powerpoint/2010/main" val="21735824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Elements of pom.xml</a:t>
            </a:r>
          </a:p>
        </p:txBody>
      </p:sp>
      <p:sp>
        <p:nvSpPr>
          <p:cNvPr id="3" name="Content Placeholder 2"/>
          <p:cNvSpPr>
            <a:spLocks noGrp="1"/>
          </p:cNvSpPr>
          <p:nvPr>
            <p:ph idx="1"/>
          </p:nvPr>
        </p:nvSpPr>
        <p:spPr/>
        <p:txBody>
          <a:bodyPr/>
          <a:lstStyle/>
          <a:p>
            <a:r>
              <a:rPr lang="en-US" b="1" dirty="0"/>
              <a:t>Project Metadata</a:t>
            </a:r>
            <a:r>
              <a:rPr lang="en-US" dirty="0"/>
              <a:t>: Defines essential project information such as the group ID, </a:t>
            </a:r>
            <a:r>
              <a:rPr lang="en-US" dirty="0" smtClean="0"/>
              <a:t>artifact </a:t>
            </a:r>
            <a:r>
              <a:rPr lang="en-US" dirty="0"/>
              <a:t>ID, version, and packaging type</a:t>
            </a:r>
            <a:r>
              <a:rPr lang="en-US" dirty="0" smtClean="0"/>
              <a:t>.</a:t>
            </a:r>
          </a:p>
          <a:p>
            <a:endParaRPr lang="en-US" dirty="0"/>
          </a:p>
          <a:p>
            <a:pPr lvl="1"/>
            <a:r>
              <a:rPr lang="en-US" dirty="0"/>
              <a:t>&lt;</a:t>
            </a:r>
            <a:r>
              <a:rPr lang="en-US" dirty="0" err="1"/>
              <a:t>groupId</a:t>
            </a:r>
            <a:r>
              <a:rPr lang="en-US" dirty="0"/>
              <a:t>&gt;</a:t>
            </a:r>
            <a:r>
              <a:rPr lang="en-US" dirty="0" err="1"/>
              <a:t>com.example</a:t>
            </a:r>
            <a:r>
              <a:rPr lang="en-US" dirty="0"/>
              <a:t>&lt;/</a:t>
            </a:r>
            <a:r>
              <a:rPr lang="en-US" dirty="0" err="1"/>
              <a:t>groupId</a:t>
            </a:r>
            <a:r>
              <a:rPr lang="en-US" dirty="0"/>
              <a:t>&gt; &lt;!-- Unique identifier for the project --&gt;</a:t>
            </a:r>
          </a:p>
          <a:p>
            <a:pPr lvl="1"/>
            <a:r>
              <a:rPr lang="en-US" dirty="0"/>
              <a:t>&lt;</a:t>
            </a:r>
            <a:r>
              <a:rPr lang="en-US" dirty="0" err="1"/>
              <a:t>artifactId</a:t>
            </a:r>
            <a:r>
              <a:rPr lang="en-US" dirty="0"/>
              <a:t>&gt;my-app&lt;/</a:t>
            </a:r>
            <a:r>
              <a:rPr lang="en-US" dirty="0" err="1"/>
              <a:t>artifactId</a:t>
            </a:r>
            <a:r>
              <a:rPr lang="en-US" dirty="0"/>
              <a:t>&gt; &lt;!-- The name of the project --&gt;</a:t>
            </a:r>
          </a:p>
          <a:p>
            <a:pPr lvl="1"/>
            <a:r>
              <a:rPr lang="en-US" dirty="0"/>
              <a:t>&lt;version&gt;1.0.0&lt;/version&gt; &lt;!-- The version of the project --&gt;</a:t>
            </a:r>
          </a:p>
          <a:p>
            <a:pPr lvl="1"/>
            <a:r>
              <a:rPr lang="en-US" dirty="0"/>
              <a:t>&lt;packaging&gt;jar&lt;/packaging&gt; &lt;!-- Type of packaging: jar, war, etc. --&gt;</a:t>
            </a:r>
          </a:p>
          <a:p>
            <a:endParaRPr lang="en-US" dirty="0"/>
          </a:p>
        </p:txBody>
      </p:sp>
    </p:spTree>
    <p:extLst>
      <p:ext uri="{BB962C8B-B14F-4D97-AF65-F5344CB8AC3E}">
        <p14:creationId xmlns:p14="http://schemas.microsoft.com/office/powerpoint/2010/main" val="17004449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b="1" dirty="0"/>
              <a:t>Dependencies</a:t>
            </a:r>
            <a:r>
              <a:rPr lang="en-US" dirty="0"/>
              <a:t>: Lists all the external libraries (dependencies) that the project needs to compile and run. Maven automatically downloads these libraries from remote repositories</a:t>
            </a:r>
            <a:r>
              <a:rPr lang="en-US" dirty="0" smtClean="0"/>
              <a:t>.</a:t>
            </a:r>
          </a:p>
          <a:p>
            <a:pPr marL="457200" lvl="1" indent="0">
              <a:buNone/>
            </a:pPr>
            <a:r>
              <a:rPr lang="en-US" dirty="0"/>
              <a:t>&lt;dependencies&gt;</a:t>
            </a:r>
          </a:p>
          <a:p>
            <a:pPr marL="457200" lvl="1" indent="0">
              <a:buNone/>
            </a:pPr>
            <a:r>
              <a:rPr lang="en-US" dirty="0"/>
              <a:t>    &lt;dependency&gt;</a:t>
            </a:r>
          </a:p>
          <a:p>
            <a:pPr marL="457200" lvl="1" indent="0">
              <a:buNone/>
            </a:pPr>
            <a:r>
              <a:rPr lang="en-US" dirty="0"/>
              <a:t>        &lt;</a:t>
            </a:r>
            <a:r>
              <a:rPr lang="en-US" dirty="0" err="1"/>
              <a:t>groupId</a:t>
            </a:r>
            <a:r>
              <a:rPr lang="en-US" dirty="0"/>
              <a:t>&gt;</a:t>
            </a:r>
            <a:r>
              <a:rPr lang="en-US" dirty="0" err="1"/>
              <a:t>org.springframework.boot</a:t>
            </a:r>
            <a:r>
              <a:rPr lang="en-US" dirty="0"/>
              <a:t>&lt;/</a:t>
            </a:r>
            <a:r>
              <a:rPr lang="en-US" dirty="0" err="1"/>
              <a:t>groupId</a:t>
            </a:r>
            <a:r>
              <a:rPr lang="en-US" dirty="0"/>
              <a:t>&gt;</a:t>
            </a:r>
          </a:p>
          <a:p>
            <a:pPr marL="457200" lvl="1" indent="0">
              <a:buNone/>
            </a:pPr>
            <a:r>
              <a:rPr lang="en-US" dirty="0"/>
              <a:t>        &lt;</a:t>
            </a:r>
            <a:r>
              <a:rPr lang="en-US" dirty="0" err="1"/>
              <a:t>artifactId</a:t>
            </a:r>
            <a:r>
              <a:rPr lang="en-US" dirty="0"/>
              <a:t>&gt;spring-boot-starter-web&lt;/</a:t>
            </a:r>
            <a:r>
              <a:rPr lang="en-US" dirty="0" err="1"/>
              <a:t>artifactId</a:t>
            </a:r>
            <a:r>
              <a:rPr lang="en-US" dirty="0"/>
              <a:t>&gt;</a:t>
            </a:r>
          </a:p>
          <a:p>
            <a:pPr marL="457200" lvl="1" indent="0">
              <a:buNone/>
            </a:pPr>
            <a:r>
              <a:rPr lang="en-US" dirty="0"/>
              <a:t>        &lt;version&gt;2.4.2&lt;/version&gt;</a:t>
            </a:r>
          </a:p>
          <a:p>
            <a:pPr marL="457200" lvl="1" indent="0">
              <a:buNone/>
            </a:pPr>
            <a:r>
              <a:rPr lang="en-US" dirty="0"/>
              <a:t>    &lt;/dependency&gt;</a:t>
            </a:r>
          </a:p>
          <a:p>
            <a:pPr marL="457200" lvl="1" indent="0">
              <a:buNone/>
            </a:pPr>
            <a:r>
              <a:rPr lang="en-US" dirty="0"/>
              <a:t>    &lt;dependency&gt;</a:t>
            </a:r>
          </a:p>
          <a:p>
            <a:pPr marL="457200" lvl="1" indent="0">
              <a:buNone/>
            </a:pPr>
            <a:r>
              <a:rPr lang="en-US" dirty="0"/>
              <a:t>        &lt;</a:t>
            </a:r>
            <a:r>
              <a:rPr lang="en-US" dirty="0" err="1"/>
              <a:t>groupId</a:t>
            </a:r>
            <a:r>
              <a:rPr lang="en-US" dirty="0"/>
              <a:t>&gt;</a:t>
            </a:r>
            <a:r>
              <a:rPr lang="en-US" dirty="0" err="1"/>
              <a:t>org.springframework.boot</a:t>
            </a:r>
            <a:r>
              <a:rPr lang="en-US" dirty="0"/>
              <a:t>&lt;/</a:t>
            </a:r>
            <a:r>
              <a:rPr lang="en-US" dirty="0" err="1"/>
              <a:t>groupId</a:t>
            </a:r>
            <a:r>
              <a:rPr lang="en-US" dirty="0"/>
              <a:t>&gt;</a:t>
            </a:r>
          </a:p>
          <a:p>
            <a:pPr marL="457200" lvl="1" indent="0">
              <a:buNone/>
            </a:pPr>
            <a:r>
              <a:rPr lang="en-US" dirty="0"/>
              <a:t>        &lt;</a:t>
            </a:r>
            <a:r>
              <a:rPr lang="en-US" dirty="0" err="1"/>
              <a:t>artifactId</a:t>
            </a:r>
            <a:r>
              <a:rPr lang="en-US" dirty="0"/>
              <a:t>&gt;spring-boot-starter-</a:t>
            </a:r>
            <a:r>
              <a:rPr lang="en-US" dirty="0" err="1"/>
              <a:t>thymeleaf</a:t>
            </a:r>
            <a:r>
              <a:rPr lang="en-US" dirty="0"/>
              <a:t>&lt;/</a:t>
            </a:r>
            <a:r>
              <a:rPr lang="en-US" dirty="0" err="1"/>
              <a:t>artifactId</a:t>
            </a:r>
            <a:r>
              <a:rPr lang="en-US" dirty="0"/>
              <a:t>&gt;</a:t>
            </a:r>
          </a:p>
          <a:p>
            <a:pPr marL="457200" lvl="1" indent="0">
              <a:buNone/>
            </a:pPr>
            <a:r>
              <a:rPr lang="en-US" dirty="0"/>
              <a:t>        &lt;version&gt;2.4.2&lt;/version&gt;</a:t>
            </a:r>
          </a:p>
          <a:p>
            <a:pPr marL="457200" lvl="1" indent="0">
              <a:buNone/>
            </a:pPr>
            <a:r>
              <a:rPr lang="en-US" dirty="0"/>
              <a:t>    &lt;/dependency&gt;</a:t>
            </a:r>
          </a:p>
          <a:p>
            <a:pPr marL="457200" lvl="1" indent="0">
              <a:buNone/>
            </a:pPr>
            <a:r>
              <a:rPr lang="en-US" dirty="0"/>
              <a:t>&lt;/dependencies&gt;</a:t>
            </a:r>
          </a:p>
          <a:p>
            <a:endParaRPr lang="en-US" dirty="0"/>
          </a:p>
        </p:txBody>
      </p:sp>
    </p:spTree>
    <p:extLst>
      <p:ext uri="{BB962C8B-B14F-4D97-AF65-F5344CB8AC3E}">
        <p14:creationId xmlns:p14="http://schemas.microsoft.com/office/powerpoint/2010/main" val="34657400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Parent Project: If your project is based on another project (like Spring Boot), the parent section can inherit certain configurations from that parent project. Spring Boot projects typically inherit from spring-boot-starter-parent</a:t>
            </a:r>
            <a:r>
              <a:rPr lang="en-US" dirty="0" smtClean="0"/>
              <a:t>.</a:t>
            </a:r>
          </a:p>
          <a:p>
            <a:pPr marL="457200" lvl="1" indent="0">
              <a:buNone/>
            </a:pPr>
            <a:r>
              <a:rPr lang="en-US" dirty="0"/>
              <a:t>&lt;parent&gt;</a:t>
            </a:r>
          </a:p>
          <a:p>
            <a:pPr marL="457200" lvl="1" indent="0">
              <a:buNone/>
            </a:pPr>
            <a:r>
              <a:rPr lang="en-US" dirty="0"/>
              <a:t>    &lt;</a:t>
            </a:r>
            <a:r>
              <a:rPr lang="en-US" dirty="0" err="1"/>
              <a:t>groupId</a:t>
            </a:r>
            <a:r>
              <a:rPr lang="en-US" dirty="0"/>
              <a:t>&gt;</a:t>
            </a:r>
            <a:r>
              <a:rPr lang="en-US" dirty="0" err="1"/>
              <a:t>org.springframework.boot</a:t>
            </a:r>
            <a:r>
              <a:rPr lang="en-US" dirty="0"/>
              <a:t>&lt;/</a:t>
            </a:r>
            <a:r>
              <a:rPr lang="en-US" dirty="0" err="1"/>
              <a:t>groupId</a:t>
            </a:r>
            <a:r>
              <a:rPr lang="en-US" dirty="0"/>
              <a:t>&gt;</a:t>
            </a:r>
          </a:p>
          <a:p>
            <a:pPr marL="457200" lvl="1" indent="0">
              <a:buNone/>
            </a:pPr>
            <a:r>
              <a:rPr lang="en-US" dirty="0"/>
              <a:t>    &lt;</a:t>
            </a:r>
            <a:r>
              <a:rPr lang="en-US" dirty="0" err="1"/>
              <a:t>artifactId</a:t>
            </a:r>
            <a:r>
              <a:rPr lang="en-US" dirty="0"/>
              <a:t>&gt;spring-boot-starter-parent&lt;/</a:t>
            </a:r>
            <a:r>
              <a:rPr lang="en-US" dirty="0" err="1"/>
              <a:t>artifactId</a:t>
            </a:r>
            <a:r>
              <a:rPr lang="en-US" dirty="0"/>
              <a:t>&gt;</a:t>
            </a:r>
          </a:p>
          <a:p>
            <a:pPr marL="457200" lvl="1" indent="0">
              <a:buNone/>
            </a:pPr>
            <a:r>
              <a:rPr lang="en-US" dirty="0"/>
              <a:t>    &lt;version&gt;2.4.2&lt;/version&gt;</a:t>
            </a:r>
          </a:p>
          <a:p>
            <a:pPr marL="457200" lvl="1" indent="0">
              <a:buNone/>
            </a:pPr>
            <a:r>
              <a:rPr lang="en-US" dirty="0"/>
              <a:t>&lt;/parent&gt;</a:t>
            </a:r>
          </a:p>
          <a:p>
            <a:endParaRPr lang="en-US" dirty="0"/>
          </a:p>
        </p:txBody>
      </p:sp>
    </p:spTree>
    <p:extLst>
      <p:ext uri="{BB962C8B-B14F-4D97-AF65-F5344CB8AC3E}">
        <p14:creationId xmlns:p14="http://schemas.microsoft.com/office/powerpoint/2010/main" val="6773099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dirty="0"/>
              <a:t>Plugins</a:t>
            </a:r>
            <a:r>
              <a:rPr lang="en-US" dirty="0"/>
              <a:t>: Defines Maven plugins that provide additional functionalities during the build process, such as compiling Java code, packaging, testing, etc</a:t>
            </a:r>
            <a:r>
              <a:rPr lang="en-US" dirty="0" smtClean="0"/>
              <a:t>.</a:t>
            </a:r>
          </a:p>
          <a:p>
            <a:pPr marL="457200" lvl="1" indent="0">
              <a:buNone/>
            </a:pPr>
            <a:r>
              <a:rPr lang="en-US" dirty="0"/>
              <a:t>&lt;build&gt;</a:t>
            </a:r>
          </a:p>
          <a:p>
            <a:pPr marL="457200" lvl="1" indent="0">
              <a:buNone/>
            </a:pPr>
            <a:r>
              <a:rPr lang="en-US" dirty="0"/>
              <a:t>    &lt;plugins&gt;</a:t>
            </a:r>
          </a:p>
          <a:p>
            <a:pPr marL="457200" lvl="1" indent="0">
              <a:buNone/>
            </a:pPr>
            <a:r>
              <a:rPr lang="en-US" dirty="0"/>
              <a:t>        &lt;plugin&gt;</a:t>
            </a:r>
          </a:p>
          <a:p>
            <a:pPr marL="457200" lvl="1" indent="0">
              <a:buNone/>
            </a:pPr>
            <a:r>
              <a:rPr lang="en-US" dirty="0"/>
              <a:t>            &lt;</a:t>
            </a:r>
            <a:r>
              <a:rPr lang="en-US" dirty="0" err="1"/>
              <a:t>groupId</a:t>
            </a:r>
            <a:r>
              <a:rPr lang="en-US" dirty="0"/>
              <a:t>&gt;</a:t>
            </a:r>
            <a:r>
              <a:rPr lang="en-US" dirty="0" err="1"/>
              <a:t>org.springframework.boot</a:t>
            </a:r>
            <a:r>
              <a:rPr lang="en-US" dirty="0"/>
              <a:t>&lt;/</a:t>
            </a:r>
            <a:r>
              <a:rPr lang="en-US" dirty="0" err="1"/>
              <a:t>groupId</a:t>
            </a:r>
            <a:r>
              <a:rPr lang="en-US" dirty="0"/>
              <a:t>&gt;</a:t>
            </a:r>
          </a:p>
          <a:p>
            <a:pPr marL="457200" lvl="1" indent="0">
              <a:buNone/>
            </a:pPr>
            <a:r>
              <a:rPr lang="en-US" dirty="0"/>
              <a:t>            &lt;</a:t>
            </a:r>
            <a:r>
              <a:rPr lang="en-US" dirty="0" err="1"/>
              <a:t>artifactId</a:t>
            </a:r>
            <a:r>
              <a:rPr lang="en-US" dirty="0"/>
              <a:t>&gt;spring-boot-maven-plugin&lt;/</a:t>
            </a:r>
            <a:r>
              <a:rPr lang="en-US" dirty="0" err="1"/>
              <a:t>artifactId</a:t>
            </a:r>
            <a:r>
              <a:rPr lang="en-US" dirty="0"/>
              <a:t>&gt;</a:t>
            </a:r>
          </a:p>
          <a:p>
            <a:pPr marL="457200" lvl="1" indent="0">
              <a:buNone/>
            </a:pPr>
            <a:r>
              <a:rPr lang="en-US" dirty="0"/>
              <a:t>        &lt;/plugin&gt;</a:t>
            </a:r>
          </a:p>
          <a:p>
            <a:pPr marL="457200" lvl="1" indent="0">
              <a:buNone/>
            </a:pPr>
            <a:r>
              <a:rPr lang="en-US" dirty="0"/>
              <a:t>    &lt;/plugins&gt;</a:t>
            </a:r>
          </a:p>
          <a:p>
            <a:pPr marL="457200" lvl="1" indent="0">
              <a:buNone/>
            </a:pPr>
            <a:r>
              <a:rPr lang="en-US" dirty="0"/>
              <a:t>&lt;/build&gt;</a:t>
            </a:r>
          </a:p>
          <a:p>
            <a:endParaRPr lang="en-US" dirty="0"/>
          </a:p>
        </p:txBody>
      </p:sp>
    </p:spTree>
    <p:extLst>
      <p:ext uri="{BB962C8B-B14F-4D97-AF65-F5344CB8AC3E}">
        <p14:creationId xmlns:p14="http://schemas.microsoft.com/office/powerpoint/2010/main" val="28130524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Example2</a:t>
            </a:r>
            <a:endParaRPr lang="en-US" dirty="0"/>
          </a:p>
        </p:txBody>
      </p:sp>
      <p:sp>
        <p:nvSpPr>
          <p:cNvPr id="3" name="Content Placeholder 2"/>
          <p:cNvSpPr>
            <a:spLocks noGrp="1"/>
          </p:cNvSpPr>
          <p:nvPr>
            <p:ph idx="1"/>
          </p:nvPr>
        </p:nvSpPr>
        <p:spPr/>
        <p:txBody>
          <a:bodyPr/>
          <a:lstStyle/>
          <a:p>
            <a:r>
              <a:rPr lang="en-US" dirty="0"/>
              <a:t>To explain the use of </a:t>
            </a:r>
            <a:r>
              <a:rPr lang="en-US" dirty="0" smtClean="0"/>
              <a:t>@Controller</a:t>
            </a:r>
            <a:endParaRPr lang="en-US" dirty="0"/>
          </a:p>
        </p:txBody>
      </p:sp>
    </p:spTree>
    <p:extLst>
      <p:ext uri="{BB962C8B-B14F-4D97-AF65-F5344CB8AC3E}">
        <p14:creationId xmlns:p14="http://schemas.microsoft.com/office/powerpoint/2010/main" val="26850469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3517"/>
          </a:xfrm>
        </p:spPr>
        <p:txBody>
          <a:bodyPr>
            <a:normAutofit fontScale="90000"/>
          </a:bodyPr>
          <a:lstStyle/>
          <a:p>
            <a:r>
              <a:rPr lang="en-US" dirty="0" smtClean="0"/>
              <a:t>WelcomeSpringbootApplication.java</a:t>
            </a:r>
            <a:endParaRPr lang="en-US" dirty="0"/>
          </a:p>
        </p:txBody>
      </p:sp>
      <p:sp>
        <p:nvSpPr>
          <p:cNvPr id="3" name="Content Placeholder 2"/>
          <p:cNvSpPr>
            <a:spLocks noGrp="1"/>
          </p:cNvSpPr>
          <p:nvPr>
            <p:ph idx="1"/>
          </p:nvPr>
        </p:nvSpPr>
        <p:spPr>
          <a:xfrm>
            <a:off x="838200" y="1068946"/>
            <a:ext cx="10515600" cy="5563674"/>
          </a:xfrm>
        </p:spPr>
        <p:txBody>
          <a:bodyPr>
            <a:normAutofit fontScale="25000" lnSpcReduction="20000"/>
          </a:bodyPr>
          <a:lstStyle/>
          <a:p>
            <a:pPr marL="0" indent="0">
              <a:buNone/>
            </a:pPr>
            <a:r>
              <a:rPr lang="en-US" sz="4800" dirty="0"/>
              <a:t>package </a:t>
            </a:r>
            <a:r>
              <a:rPr lang="en-US" sz="4800" dirty="0" err="1"/>
              <a:t>com.example.welcome</a:t>
            </a:r>
            <a:r>
              <a:rPr lang="en-US" sz="4800" dirty="0"/>
              <a:t>;</a:t>
            </a:r>
          </a:p>
          <a:p>
            <a:pPr marL="0" indent="0">
              <a:buNone/>
            </a:pPr>
            <a:endParaRPr lang="en-US" sz="4800" dirty="0"/>
          </a:p>
          <a:p>
            <a:pPr marL="0" indent="0">
              <a:buNone/>
            </a:pPr>
            <a:r>
              <a:rPr lang="en-US" sz="4800" dirty="0"/>
              <a:t>import </a:t>
            </a:r>
            <a:r>
              <a:rPr lang="en-US" sz="4800" dirty="0" err="1"/>
              <a:t>org.springframework.boot.SpringApplication</a:t>
            </a:r>
            <a:r>
              <a:rPr lang="en-US" sz="4800" dirty="0"/>
              <a:t>;</a:t>
            </a:r>
          </a:p>
          <a:p>
            <a:pPr marL="0" indent="0">
              <a:buNone/>
            </a:pPr>
            <a:r>
              <a:rPr lang="en-US" sz="4800" dirty="0"/>
              <a:t>import </a:t>
            </a:r>
            <a:r>
              <a:rPr lang="en-US" sz="4800" dirty="0" err="1"/>
              <a:t>org.springframework.boot.autoconfigure.SpringBootApplication</a:t>
            </a:r>
            <a:r>
              <a:rPr lang="en-US" sz="4800" dirty="0"/>
              <a:t>;</a:t>
            </a:r>
          </a:p>
          <a:p>
            <a:pPr marL="0" indent="0">
              <a:buNone/>
            </a:pPr>
            <a:r>
              <a:rPr lang="en-US" sz="4800" dirty="0"/>
              <a:t>import </a:t>
            </a:r>
            <a:r>
              <a:rPr lang="en-US" sz="4800" dirty="0" err="1"/>
              <a:t>org.springframework.web.bind.annotation.GetMapping</a:t>
            </a:r>
            <a:r>
              <a:rPr lang="en-US" sz="4800" dirty="0"/>
              <a:t>;</a:t>
            </a:r>
          </a:p>
          <a:p>
            <a:pPr marL="0" indent="0">
              <a:buNone/>
            </a:pPr>
            <a:r>
              <a:rPr lang="en-US" sz="4800" dirty="0"/>
              <a:t>import </a:t>
            </a:r>
            <a:r>
              <a:rPr lang="en-US" sz="4800" dirty="0" err="1"/>
              <a:t>org.springframework.stereotype.Controller</a:t>
            </a:r>
            <a:r>
              <a:rPr lang="en-US" sz="4800" dirty="0"/>
              <a:t>;</a:t>
            </a:r>
          </a:p>
          <a:p>
            <a:pPr marL="0" indent="0">
              <a:buNone/>
            </a:pPr>
            <a:r>
              <a:rPr lang="en-US" sz="4800" dirty="0"/>
              <a:t>import </a:t>
            </a:r>
            <a:r>
              <a:rPr lang="en-US" sz="4800" dirty="0" err="1"/>
              <a:t>org.springframework.web.bind.annotation.GetMapping</a:t>
            </a:r>
            <a:r>
              <a:rPr lang="en-US" sz="4800" dirty="0"/>
              <a:t>;</a:t>
            </a:r>
          </a:p>
          <a:p>
            <a:pPr marL="0" indent="0">
              <a:buNone/>
            </a:pPr>
            <a:r>
              <a:rPr lang="en-US" sz="4800" dirty="0"/>
              <a:t>import </a:t>
            </a:r>
            <a:r>
              <a:rPr lang="en-US" sz="4800" dirty="0" err="1"/>
              <a:t>org.springframework.web.bind.annotation.RestController</a:t>
            </a:r>
            <a:r>
              <a:rPr lang="en-US" sz="4800" dirty="0"/>
              <a:t>;</a:t>
            </a:r>
          </a:p>
          <a:p>
            <a:pPr marL="0" indent="0">
              <a:buNone/>
            </a:pPr>
            <a:endParaRPr lang="en-US" sz="4800" dirty="0"/>
          </a:p>
          <a:p>
            <a:pPr marL="0" indent="0">
              <a:buNone/>
            </a:pPr>
            <a:r>
              <a:rPr lang="en-US" sz="4800" dirty="0"/>
              <a:t>@</a:t>
            </a:r>
            <a:r>
              <a:rPr lang="en-US" sz="4800" dirty="0" err="1"/>
              <a:t>SpringBootApplication</a:t>
            </a:r>
            <a:endParaRPr lang="en-US" sz="4800" dirty="0"/>
          </a:p>
          <a:p>
            <a:pPr marL="0" indent="0">
              <a:buNone/>
            </a:pPr>
            <a:r>
              <a:rPr lang="en-US" sz="4800" dirty="0"/>
              <a:t>@Controller</a:t>
            </a:r>
          </a:p>
          <a:p>
            <a:pPr marL="0" indent="0">
              <a:buNone/>
            </a:pPr>
            <a:r>
              <a:rPr lang="en-US" sz="4800" dirty="0"/>
              <a:t>public class </a:t>
            </a:r>
            <a:r>
              <a:rPr lang="en-US" sz="4800" dirty="0" err="1"/>
              <a:t>WelcomeSpringbootApplication</a:t>
            </a:r>
            <a:r>
              <a:rPr lang="en-US" sz="4800" dirty="0"/>
              <a:t> {</a:t>
            </a:r>
          </a:p>
          <a:p>
            <a:pPr marL="0" indent="0">
              <a:buNone/>
            </a:pPr>
            <a:endParaRPr lang="en-US" sz="4800" dirty="0"/>
          </a:p>
          <a:p>
            <a:pPr marL="0" indent="0">
              <a:buNone/>
            </a:pPr>
            <a:r>
              <a:rPr lang="en-US" sz="4800" dirty="0"/>
              <a:t>    public static void main(String[] </a:t>
            </a:r>
            <a:r>
              <a:rPr lang="en-US" sz="4800" dirty="0" err="1"/>
              <a:t>args</a:t>
            </a:r>
            <a:r>
              <a:rPr lang="en-US" sz="4800" dirty="0"/>
              <a:t>) {</a:t>
            </a:r>
          </a:p>
          <a:p>
            <a:pPr marL="0" indent="0">
              <a:buNone/>
            </a:pPr>
            <a:r>
              <a:rPr lang="en-US" sz="4800" dirty="0"/>
              <a:t>        </a:t>
            </a:r>
            <a:r>
              <a:rPr lang="en-US" sz="4800" dirty="0" err="1"/>
              <a:t>SpringApplication.run</a:t>
            </a:r>
            <a:r>
              <a:rPr lang="en-US" sz="4800" dirty="0"/>
              <a:t>(</a:t>
            </a:r>
            <a:r>
              <a:rPr lang="en-US" sz="4800" dirty="0" err="1"/>
              <a:t>WelcomeSpringbootApplication.class</a:t>
            </a:r>
            <a:r>
              <a:rPr lang="en-US" sz="4800" dirty="0"/>
              <a:t>, </a:t>
            </a:r>
            <a:r>
              <a:rPr lang="en-US" sz="4800" dirty="0" err="1"/>
              <a:t>args</a:t>
            </a:r>
            <a:r>
              <a:rPr lang="en-US" sz="4800" dirty="0"/>
              <a:t>);</a:t>
            </a:r>
          </a:p>
          <a:p>
            <a:pPr marL="0" indent="0">
              <a:buNone/>
            </a:pPr>
            <a:r>
              <a:rPr lang="en-US" sz="4800" dirty="0"/>
              <a:t>    }</a:t>
            </a:r>
          </a:p>
          <a:p>
            <a:pPr marL="0" indent="0">
              <a:buNone/>
            </a:pPr>
            <a:endParaRPr lang="en-US" sz="4800" dirty="0"/>
          </a:p>
          <a:p>
            <a:pPr marL="0" indent="0">
              <a:buNone/>
            </a:pPr>
            <a:r>
              <a:rPr lang="en-US" sz="4800" dirty="0"/>
              <a:t>    @</a:t>
            </a:r>
            <a:r>
              <a:rPr lang="en-US" sz="4800" dirty="0" err="1"/>
              <a:t>GetMapping</a:t>
            </a:r>
            <a:r>
              <a:rPr lang="en-US" sz="4800" dirty="0"/>
              <a:t>("/")</a:t>
            </a:r>
          </a:p>
          <a:p>
            <a:pPr marL="0" indent="0">
              <a:buNone/>
            </a:pPr>
            <a:r>
              <a:rPr lang="en-US" sz="4800" dirty="0"/>
              <a:t>    public String </a:t>
            </a:r>
            <a:r>
              <a:rPr lang="en-US" sz="4800" dirty="0" err="1"/>
              <a:t>welcomeMessage</a:t>
            </a:r>
            <a:r>
              <a:rPr lang="en-US" sz="4800" dirty="0"/>
              <a:t>() {</a:t>
            </a:r>
          </a:p>
          <a:p>
            <a:pPr marL="0" indent="0">
              <a:buNone/>
            </a:pPr>
            <a:r>
              <a:rPr lang="en-US" sz="4800" dirty="0"/>
              <a:t>        return "welcome";</a:t>
            </a:r>
          </a:p>
          <a:p>
            <a:pPr marL="0" indent="0">
              <a:buNone/>
            </a:pPr>
            <a:r>
              <a:rPr lang="en-US" sz="4800" dirty="0"/>
              <a:t>    }</a:t>
            </a:r>
          </a:p>
          <a:p>
            <a:pPr marL="0" indent="0">
              <a:buNone/>
            </a:pPr>
            <a:r>
              <a:rPr lang="en-US" sz="4800" dirty="0"/>
              <a:t>}</a:t>
            </a:r>
          </a:p>
        </p:txBody>
      </p:sp>
    </p:spTree>
    <p:extLst>
      <p:ext uri="{BB962C8B-B14F-4D97-AF65-F5344CB8AC3E}">
        <p14:creationId xmlns:p14="http://schemas.microsoft.com/office/powerpoint/2010/main" val="33420482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Welcome.html</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&lt;html&gt;</a:t>
            </a:r>
            <a:endParaRPr lang="en-US" dirty="0"/>
          </a:p>
          <a:p>
            <a:pPr marL="0" indent="0">
              <a:buNone/>
            </a:pPr>
            <a:r>
              <a:rPr lang="en-US" dirty="0"/>
              <a:t>&lt;head&gt;</a:t>
            </a:r>
          </a:p>
          <a:p>
            <a:pPr marL="0" indent="0">
              <a:buNone/>
            </a:pPr>
            <a:r>
              <a:rPr lang="en-US" dirty="0"/>
              <a:t>    &lt;title&gt;Welcome Page&lt;/title&gt;</a:t>
            </a:r>
          </a:p>
          <a:p>
            <a:pPr marL="0" indent="0">
              <a:buNone/>
            </a:pPr>
            <a:r>
              <a:rPr lang="en-US" dirty="0"/>
              <a:t>&lt;/head&gt;</a:t>
            </a:r>
          </a:p>
          <a:p>
            <a:pPr marL="0" indent="0">
              <a:buNone/>
            </a:pPr>
            <a:r>
              <a:rPr lang="en-US" dirty="0"/>
              <a:t>&lt;body&gt;</a:t>
            </a:r>
          </a:p>
          <a:p>
            <a:pPr marL="0" indent="0">
              <a:buNone/>
            </a:pPr>
            <a:r>
              <a:rPr lang="en-US" dirty="0"/>
              <a:t>&lt;h1&gt;Welcome to Spring Boot!&lt;/h1&gt;</a:t>
            </a:r>
          </a:p>
          <a:p>
            <a:pPr marL="0" indent="0">
              <a:buNone/>
            </a:pPr>
            <a:r>
              <a:rPr lang="en-US" dirty="0"/>
              <a:t>&lt;p&gt;This is a web page&lt;/p&gt;</a:t>
            </a:r>
          </a:p>
          <a:p>
            <a:pPr marL="0" indent="0">
              <a:buNone/>
            </a:pPr>
            <a:r>
              <a:rPr lang="en-US" dirty="0"/>
              <a:t>&lt;/body&gt;</a:t>
            </a:r>
          </a:p>
          <a:p>
            <a:pPr marL="0" indent="0">
              <a:buNone/>
            </a:pPr>
            <a:r>
              <a:rPr lang="en-US" dirty="0"/>
              <a:t>&lt;/html&gt;</a:t>
            </a:r>
          </a:p>
          <a:p>
            <a:endParaRPr lang="en-US" dirty="0"/>
          </a:p>
        </p:txBody>
      </p:sp>
    </p:spTree>
    <p:extLst>
      <p:ext uri="{BB962C8B-B14F-4D97-AF65-F5344CB8AC3E}">
        <p14:creationId xmlns:p14="http://schemas.microsoft.com/office/powerpoint/2010/main" val="30128176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3365"/>
          </a:xfrm>
        </p:spPr>
        <p:txBody>
          <a:bodyPr>
            <a:normAutofit fontScale="90000"/>
          </a:bodyPr>
          <a:lstStyle/>
          <a:p>
            <a:r>
              <a:rPr lang="en-US" dirty="0" smtClean="0"/>
              <a:t>Pom.xml</a:t>
            </a:r>
            <a:endParaRPr lang="en-US" dirty="0"/>
          </a:p>
        </p:txBody>
      </p:sp>
      <p:sp>
        <p:nvSpPr>
          <p:cNvPr id="3" name="Content Placeholder 2"/>
          <p:cNvSpPr>
            <a:spLocks noGrp="1"/>
          </p:cNvSpPr>
          <p:nvPr>
            <p:ph idx="1"/>
          </p:nvPr>
        </p:nvSpPr>
        <p:spPr>
          <a:xfrm>
            <a:off x="838200" y="1184856"/>
            <a:ext cx="5257800" cy="4992107"/>
          </a:xfrm>
        </p:spPr>
        <p:txBody>
          <a:bodyPr>
            <a:normAutofit fontScale="70000" lnSpcReduction="20000"/>
          </a:bodyPr>
          <a:lstStyle/>
          <a:p>
            <a:pPr marL="0" indent="0">
              <a:buNone/>
            </a:pPr>
            <a:r>
              <a:rPr lang="en-US" sz="2200" dirty="0"/>
              <a:t>&lt;project </a:t>
            </a:r>
            <a:r>
              <a:rPr lang="en-US" sz="2200" dirty="0" err="1"/>
              <a:t>xmlns</a:t>
            </a:r>
            <a:r>
              <a:rPr lang="en-US" sz="2200" dirty="0"/>
              <a:t>="http://maven.apache.org/POM/4.0.0"</a:t>
            </a:r>
          </a:p>
          <a:p>
            <a:pPr marL="0" indent="0">
              <a:buNone/>
            </a:pPr>
            <a:r>
              <a:rPr lang="en-US" sz="2200" dirty="0"/>
              <a:t>         </a:t>
            </a:r>
            <a:r>
              <a:rPr lang="en-US" sz="2200" dirty="0" err="1"/>
              <a:t>xmlns:xsi</a:t>
            </a:r>
            <a:r>
              <a:rPr lang="en-US" sz="2200" dirty="0"/>
              <a:t>="http://www.w3.org/2001/XMLSchema-instance"</a:t>
            </a:r>
          </a:p>
          <a:p>
            <a:pPr marL="0" indent="0">
              <a:buNone/>
            </a:pPr>
            <a:r>
              <a:rPr lang="en-US" sz="2200" dirty="0"/>
              <a:t>         </a:t>
            </a:r>
            <a:r>
              <a:rPr lang="en-US" sz="2200" dirty="0" err="1"/>
              <a:t>xsi:schemaLocation</a:t>
            </a:r>
            <a:r>
              <a:rPr lang="en-US" sz="2200" dirty="0"/>
              <a:t>="http://maven.apache.org/POM/4.0.0</a:t>
            </a:r>
          </a:p>
          <a:p>
            <a:pPr marL="0" indent="0">
              <a:buNone/>
            </a:pPr>
            <a:r>
              <a:rPr lang="en-US" sz="2200" dirty="0"/>
              <a:t>                             http://maven.apache.org/xsd/maven-4.0.0.xsd"&gt;</a:t>
            </a:r>
          </a:p>
          <a:p>
            <a:pPr marL="0" indent="0">
              <a:buNone/>
            </a:pPr>
            <a:r>
              <a:rPr lang="en-US" sz="2200" dirty="0"/>
              <a:t>    &lt;</a:t>
            </a:r>
            <a:r>
              <a:rPr lang="en-US" sz="2200" dirty="0" err="1"/>
              <a:t>modelVersion</a:t>
            </a:r>
            <a:r>
              <a:rPr lang="en-US" sz="2200" dirty="0"/>
              <a:t>&gt;4.0.0&lt;/</a:t>
            </a:r>
            <a:r>
              <a:rPr lang="en-US" sz="2200" dirty="0" err="1"/>
              <a:t>modelVersion</a:t>
            </a:r>
            <a:r>
              <a:rPr lang="en-US" sz="2200" dirty="0"/>
              <a:t>&gt;</a:t>
            </a:r>
          </a:p>
          <a:p>
            <a:pPr marL="0" indent="0">
              <a:buNone/>
            </a:pPr>
            <a:endParaRPr lang="en-US" sz="2200" dirty="0"/>
          </a:p>
          <a:p>
            <a:pPr marL="0" indent="0">
              <a:buNone/>
            </a:pPr>
            <a:r>
              <a:rPr lang="en-US" sz="2200" dirty="0"/>
              <a:t>    &lt;</a:t>
            </a:r>
            <a:r>
              <a:rPr lang="en-US" sz="2200" dirty="0" err="1"/>
              <a:t>groupId</a:t>
            </a:r>
            <a:r>
              <a:rPr lang="en-US" sz="2200" dirty="0"/>
              <a:t>&gt;</a:t>
            </a:r>
            <a:r>
              <a:rPr lang="en-US" sz="2200" dirty="0" err="1"/>
              <a:t>com.example</a:t>
            </a:r>
            <a:r>
              <a:rPr lang="en-US" sz="2200" dirty="0"/>
              <a:t>&lt;/</a:t>
            </a:r>
            <a:r>
              <a:rPr lang="en-US" sz="2200" dirty="0" err="1"/>
              <a:t>groupId</a:t>
            </a:r>
            <a:r>
              <a:rPr lang="en-US" sz="2200" dirty="0"/>
              <a:t>&gt;</a:t>
            </a:r>
          </a:p>
          <a:p>
            <a:pPr marL="0" indent="0">
              <a:buNone/>
            </a:pPr>
            <a:r>
              <a:rPr lang="en-US" sz="2200" dirty="0"/>
              <a:t>    &lt;</a:t>
            </a:r>
            <a:r>
              <a:rPr lang="en-US" sz="2200" dirty="0" err="1" smtClean="0"/>
              <a:t>artifactId</a:t>
            </a:r>
            <a:r>
              <a:rPr lang="en-US" sz="2200" dirty="0" smtClean="0"/>
              <a:t>&gt;</a:t>
            </a:r>
            <a:r>
              <a:rPr lang="en-US" sz="2200" dirty="0" err="1" smtClean="0"/>
              <a:t>welcomeproject</a:t>
            </a:r>
            <a:r>
              <a:rPr lang="en-US" sz="2200" dirty="0" smtClean="0"/>
              <a:t>&lt;/</a:t>
            </a:r>
            <a:r>
              <a:rPr lang="en-US" sz="2200" dirty="0" err="1"/>
              <a:t>artifactId</a:t>
            </a:r>
            <a:r>
              <a:rPr lang="en-US" sz="2200" dirty="0"/>
              <a:t>&gt;</a:t>
            </a:r>
          </a:p>
          <a:p>
            <a:pPr marL="0" indent="0">
              <a:buNone/>
            </a:pPr>
            <a:r>
              <a:rPr lang="en-US" sz="2200" dirty="0"/>
              <a:t>    &lt;version&gt;1.0.0&lt;/version&gt;</a:t>
            </a:r>
          </a:p>
          <a:p>
            <a:pPr marL="0" indent="0">
              <a:buNone/>
            </a:pPr>
            <a:r>
              <a:rPr lang="en-US" sz="2200" dirty="0"/>
              <a:t>    &lt;packaging&gt;jar&lt;/packaging&gt;</a:t>
            </a:r>
          </a:p>
          <a:p>
            <a:pPr marL="0" indent="0">
              <a:buNone/>
            </a:pPr>
            <a:endParaRPr lang="en-US" sz="2200" dirty="0"/>
          </a:p>
          <a:p>
            <a:pPr marL="0" indent="0">
              <a:buNone/>
            </a:pPr>
            <a:r>
              <a:rPr lang="en-US" sz="2200" dirty="0"/>
              <a:t>    &lt;parent&gt;</a:t>
            </a:r>
          </a:p>
          <a:p>
            <a:pPr marL="0" indent="0">
              <a:buNone/>
            </a:pPr>
            <a:r>
              <a:rPr lang="en-US" sz="2200" dirty="0"/>
              <a:t>        &lt;</a:t>
            </a:r>
            <a:r>
              <a:rPr lang="en-US" sz="2200" dirty="0" err="1"/>
              <a:t>groupId</a:t>
            </a:r>
            <a:r>
              <a:rPr lang="en-US" sz="2200" dirty="0"/>
              <a:t>&gt;</a:t>
            </a:r>
            <a:r>
              <a:rPr lang="en-US" sz="2200" dirty="0" err="1"/>
              <a:t>org.springframework.boot</a:t>
            </a:r>
            <a:r>
              <a:rPr lang="en-US" sz="2200" dirty="0"/>
              <a:t>&lt;/</a:t>
            </a:r>
            <a:r>
              <a:rPr lang="en-US" sz="2200" dirty="0" err="1"/>
              <a:t>groupId</a:t>
            </a:r>
            <a:r>
              <a:rPr lang="en-US" sz="2200" dirty="0"/>
              <a:t>&gt;</a:t>
            </a:r>
          </a:p>
          <a:p>
            <a:pPr marL="0" indent="0">
              <a:buNone/>
            </a:pPr>
            <a:r>
              <a:rPr lang="en-US" sz="2200" dirty="0"/>
              <a:t>        &lt;</a:t>
            </a:r>
            <a:r>
              <a:rPr lang="en-US" sz="2200" dirty="0" err="1"/>
              <a:t>artifactId</a:t>
            </a:r>
            <a:r>
              <a:rPr lang="en-US" sz="2200" dirty="0"/>
              <a:t>&gt;spring-boot-starter-parent&lt;/</a:t>
            </a:r>
            <a:r>
              <a:rPr lang="en-US" sz="2200" dirty="0" err="1"/>
              <a:t>artifactId</a:t>
            </a:r>
            <a:r>
              <a:rPr lang="en-US" sz="2200" dirty="0"/>
              <a:t>&gt;</a:t>
            </a:r>
          </a:p>
          <a:p>
            <a:pPr marL="0" indent="0">
              <a:buNone/>
            </a:pPr>
            <a:r>
              <a:rPr lang="en-US" sz="2200" dirty="0"/>
              <a:t>        &lt;version&gt;2.3.0.RELEASE&lt;/version&gt;</a:t>
            </a:r>
          </a:p>
          <a:p>
            <a:pPr marL="0" indent="0">
              <a:buNone/>
            </a:pPr>
            <a:r>
              <a:rPr lang="en-US" sz="2200" dirty="0"/>
              <a:t>    &lt;/parent&gt;</a:t>
            </a:r>
          </a:p>
          <a:p>
            <a:pPr marL="0" indent="0">
              <a:buNone/>
            </a:pPr>
            <a:endParaRPr lang="en-US" dirty="0"/>
          </a:p>
        </p:txBody>
      </p:sp>
      <p:sp>
        <p:nvSpPr>
          <p:cNvPr id="5" name="Content Placeholder 2"/>
          <p:cNvSpPr txBox="1">
            <a:spLocks/>
          </p:cNvSpPr>
          <p:nvPr/>
        </p:nvSpPr>
        <p:spPr>
          <a:xfrm>
            <a:off x="6397487" y="798489"/>
            <a:ext cx="4956313" cy="591140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smtClean="0"/>
              <a:t>    &lt;dependencies&gt;</a:t>
            </a:r>
          </a:p>
          <a:p>
            <a:pPr marL="0" indent="0">
              <a:buFont typeface="Arial" panose="020B0604020202020204" pitchFamily="34" charset="0"/>
              <a:buNone/>
            </a:pPr>
            <a:r>
              <a:rPr lang="en-US" sz="1200" dirty="0" smtClean="0"/>
              <a:t>        &lt;dependency&gt;</a:t>
            </a:r>
          </a:p>
          <a:p>
            <a:pPr marL="0" indent="0">
              <a:buFont typeface="Arial" panose="020B0604020202020204" pitchFamily="34" charset="0"/>
              <a:buNone/>
            </a:pPr>
            <a:r>
              <a:rPr lang="en-US" sz="1200" dirty="0" smtClean="0"/>
              <a:t>            &lt;</a:t>
            </a:r>
            <a:r>
              <a:rPr lang="en-US" sz="1200" dirty="0" err="1" smtClean="0"/>
              <a:t>groupId</a:t>
            </a:r>
            <a:r>
              <a:rPr lang="en-US" sz="1200" dirty="0" smtClean="0"/>
              <a:t>&gt;</a:t>
            </a:r>
            <a:r>
              <a:rPr lang="en-US" sz="1200" dirty="0" err="1" smtClean="0"/>
              <a:t>org.springframework.boot</a:t>
            </a:r>
            <a:r>
              <a:rPr lang="en-US" sz="1200" dirty="0" smtClean="0"/>
              <a:t>&lt;/</a:t>
            </a:r>
            <a:r>
              <a:rPr lang="en-US" sz="1200" dirty="0" err="1" smtClean="0"/>
              <a:t>groupId</a:t>
            </a:r>
            <a:r>
              <a:rPr lang="en-US" sz="1200" dirty="0" smtClean="0"/>
              <a:t>&gt;</a:t>
            </a:r>
          </a:p>
          <a:p>
            <a:pPr marL="0" indent="0">
              <a:buFont typeface="Arial" panose="020B0604020202020204" pitchFamily="34" charset="0"/>
              <a:buNone/>
            </a:pPr>
            <a:r>
              <a:rPr lang="en-US" sz="1200" dirty="0" smtClean="0"/>
              <a:t>            &lt;</a:t>
            </a:r>
            <a:r>
              <a:rPr lang="en-US" sz="1200" dirty="0" err="1" smtClean="0"/>
              <a:t>artifactId</a:t>
            </a:r>
            <a:r>
              <a:rPr lang="en-US" sz="1200" dirty="0" smtClean="0"/>
              <a:t>&gt;spring-boot-starter-web&lt;/</a:t>
            </a:r>
            <a:r>
              <a:rPr lang="en-US" sz="1200" dirty="0" err="1" smtClean="0"/>
              <a:t>artifactId</a:t>
            </a:r>
            <a:r>
              <a:rPr lang="en-US" sz="1200" dirty="0" smtClean="0"/>
              <a:t>&gt;</a:t>
            </a:r>
          </a:p>
          <a:p>
            <a:pPr marL="0" indent="0">
              <a:buFont typeface="Arial" panose="020B0604020202020204" pitchFamily="34" charset="0"/>
              <a:buNone/>
            </a:pPr>
            <a:r>
              <a:rPr lang="en-US" sz="1200" dirty="0" smtClean="0"/>
              <a:t>        &lt;/dependency&gt;</a:t>
            </a:r>
          </a:p>
          <a:p>
            <a:pPr marL="0" indent="0">
              <a:buFont typeface="Arial" panose="020B0604020202020204" pitchFamily="34" charset="0"/>
              <a:buNone/>
            </a:pPr>
            <a:r>
              <a:rPr lang="en-US" sz="1200" dirty="0" smtClean="0"/>
              <a:t>        &lt;dependency&gt;</a:t>
            </a:r>
          </a:p>
          <a:p>
            <a:pPr marL="0" indent="0">
              <a:buFont typeface="Arial" panose="020B0604020202020204" pitchFamily="34" charset="0"/>
              <a:buNone/>
            </a:pPr>
            <a:r>
              <a:rPr lang="en-US" sz="1200" dirty="0" smtClean="0"/>
              <a:t>            &lt;</a:t>
            </a:r>
            <a:r>
              <a:rPr lang="en-US" sz="1200" dirty="0" err="1" smtClean="0"/>
              <a:t>groupId</a:t>
            </a:r>
            <a:r>
              <a:rPr lang="en-US" sz="1200" dirty="0" smtClean="0"/>
              <a:t>&gt;</a:t>
            </a:r>
            <a:r>
              <a:rPr lang="en-US" sz="1200" dirty="0" err="1" smtClean="0"/>
              <a:t>org.springframework.boot</a:t>
            </a:r>
            <a:r>
              <a:rPr lang="en-US" sz="1200" dirty="0" smtClean="0"/>
              <a:t>&lt;/</a:t>
            </a:r>
            <a:r>
              <a:rPr lang="en-US" sz="1200" dirty="0" err="1" smtClean="0"/>
              <a:t>groupId</a:t>
            </a:r>
            <a:r>
              <a:rPr lang="en-US" sz="1200" dirty="0" smtClean="0"/>
              <a:t>&gt;</a:t>
            </a:r>
          </a:p>
          <a:p>
            <a:pPr marL="0" indent="0">
              <a:buFont typeface="Arial" panose="020B0604020202020204" pitchFamily="34" charset="0"/>
              <a:buNone/>
            </a:pPr>
            <a:r>
              <a:rPr lang="en-US" sz="1200" dirty="0" smtClean="0"/>
              <a:t>            &lt;</a:t>
            </a:r>
            <a:r>
              <a:rPr lang="en-US" sz="1200" dirty="0" err="1" smtClean="0"/>
              <a:t>artifactId</a:t>
            </a:r>
            <a:r>
              <a:rPr lang="en-US" sz="1200" dirty="0" smtClean="0"/>
              <a:t>&gt;spring-boot-starter-</a:t>
            </a:r>
            <a:r>
              <a:rPr lang="en-US" sz="1200" dirty="0" err="1" smtClean="0"/>
              <a:t>thymeleaf</a:t>
            </a:r>
            <a:r>
              <a:rPr lang="en-US" sz="1200" dirty="0" smtClean="0"/>
              <a:t>&lt;/</a:t>
            </a:r>
            <a:r>
              <a:rPr lang="en-US" sz="1200" dirty="0" err="1" smtClean="0"/>
              <a:t>artifactId</a:t>
            </a:r>
            <a:r>
              <a:rPr lang="en-US" sz="1200" dirty="0" smtClean="0"/>
              <a:t>&gt;</a:t>
            </a:r>
          </a:p>
          <a:p>
            <a:pPr marL="0" indent="0">
              <a:buFont typeface="Arial" panose="020B0604020202020204" pitchFamily="34" charset="0"/>
              <a:buNone/>
            </a:pPr>
            <a:r>
              <a:rPr lang="en-US" sz="1200" dirty="0" smtClean="0"/>
              <a:t>        &lt;/dependency&gt;</a:t>
            </a:r>
          </a:p>
          <a:p>
            <a:pPr marL="0" indent="0">
              <a:buFont typeface="Arial" panose="020B0604020202020204" pitchFamily="34" charset="0"/>
              <a:buNone/>
            </a:pPr>
            <a:r>
              <a:rPr lang="en-US" sz="1200" dirty="0" smtClean="0"/>
              <a:t>    &lt;/dependencies&gt;</a:t>
            </a:r>
          </a:p>
          <a:p>
            <a:pPr marL="0" indent="0">
              <a:buFont typeface="Arial" panose="020B0604020202020204" pitchFamily="34" charset="0"/>
              <a:buNone/>
            </a:pPr>
            <a:endParaRPr lang="en-US" sz="1200" dirty="0" smtClean="0"/>
          </a:p>
          <a:p>
            <a:pPr marL="0" indent="0">
              <a:buFont typeface="Arial" panose="020B0604020202020204" pitchFamily="34" charset="0"/>
              <a:buNone/>
            </a:pPr>
            <a:r>
              <a:rPr lang="en-US" sz="1200" dirty="0" smtClean="0"/>
              <a:t>    &lt;build&gt;</a:t>
            </a:r>
          </a:p>
          <a:p>
            <a:pPr marL="0" indent="0">
              <a:buFont typeface="Arial" panose="020B0604020202020204" pitchFamily="34" charset="0"/>
              <a:buNone/>
            </a:pPr>
            <a:r>
              <a:rPr lang="en-US" sz="1200" dirty="0" smtClean="0"/>
              <a:t>        &lt;plugins&gt;</a:t>
            </a:r>
          </a:p>
          <a:p>
            <a:pPr marL="0" indent="0">
              <a:buFont typeface="Arial" panose="020B0604020202020204" pitchFamily="34" charset="0"/>
              <a:buNone/>
            </a:pPr>
            <a:r>
              <a:rPr lang="en-US" sz="1200" dirty="0" smtClean="0"/>
              <a:t>            &lt;plugin&gt;</a:t>
            </a:r>
          </a:p>
          <a:p>
            <a:pPr marL="0" indent="0">
              <a:buFont typeface="Arial" panose="020B0604020202020204" pitchFamily="34" charset="0"/>
              <a:buNone/>
            </a:pPr>
            <a:r>
              <a:rPr lang="en-US" sz="1200" dirty="0" smtClean="0"/>
              <a:t>                &lt;</a:t>
            </a:r>
            <a:r>
              <a:rPr lang="en-US" sz="1200" dirty="0" err="1" smtClean="0"/>
              <a:t>groupId</a:t>
            </a:r>
            <a:r>
              <a:rPr lang="en-US" sz="1200" dirty="0" smtClean="0"/>
              <a:t>&gt;</a:t>
            </a:r>
            <a:r>
              <a:rPr lang="en-US" sz="1200" dirty="0" err="1" smtClean="0"/>
              <a:t>org.springframework.boot</a:t>
            </a:r>
            <a:r>
              <a:rPr lang="en-US" sz="1200" dirty="0" smtClean="0"/>
              <a:t>&lt;/</a:t>
            </a:r>
            <a:r>
              <a:rPr lang="en-US" sz="1200" dirty="0" err="1" smtClean="0"/>
              <a:t>groupId</a:t>
            </a:r>
            <a:r>
              <a:rPr lang="en-US" sz="1200" dirty="0" smtClean="0"/>
              <a:t>&gt;</a:t>
            </a:r>
          </a:p>
          <a:p>
            <a:pPr marL="0" indent="0">
              <a:buFont typeface="Arial" panose="020B0604020202020204" pitchFamily="34" charset="0"/>
              <a:buNone/>
            </a:pPr>
            <a:r>
              <a:rPr lang="en-US" sz="1200" dirty="0" smtClean="0"/>
              <a:t>                &lt;</a:t>
            </a:r>
            <a:r>
              <a:rPr lang="en-US" sz="1200" dirty="0" err="1" smtClean="0"/>
              <a:t>artifactId</a:t>
            </a:r>
            <a:r>
              <a:rPr lang="en-US" sz="1200" dirty="0" smtClean="0"/>
              <a:t>&gt;spring-boot-maven-plugin&lt;/</a:t>
            </a:r>
            <a:r>
              <a:rPr lang="en-US" sz="1200" dirty="0" err="1" smtClean="0"/>
              <a:t>artifactId</a:t>
            </a:r>
            <a:r>
              <a:rPr lang="en-US" sz="1200" dirty="0" smtClean="0"/>
              <a:t>&gt;</a:t>
            </a:r>
          </a:p>
          <a:p>
            <a:pPr marL="0" indent="0">
              <a:buFont typeface="Arial" panose="020B0604020202020204" pitchFamily="34" charset="0"/>
              <a:buNone/>
            </a:pPr>
            <a:r>
              <a:rPr lang="en-US" sz="1200" dirty="0" smtClean="0"/>
              <a:t>            &lt;/plugin&gt;</a:t>
            </a:r>
          </a:p>
          <a:p>
            <a:pPr marL="0" indent="0">
              <a:buFont typeface="Arial" panose="020B0604020202020204" pitchFamily="34" charset="0"/>
              <a:buNone/>
            </a:pPr>
            <a:r>
              <a:rPr lang="en-US" sz="1200" dirty="0" smtClean="0"/>
              <a:t>        &lt;/plugins&gt;</a:t>
            </a:r>
          </a:p>
          <a:p>
            <a:pPr marL="0" indent="0">
              <a:buFont typeface="Arial" panose="020B0604020202020204" pitchFamily="34" charset="0"/>
              <a:buNone/>
            </a:pPr>
            <a:r>
              <a:rPr lang="en-US" sz="1200" dirty="0" smtClean="0"/>
              <a:t>    &lt;/build&gt;</a:t>
            </a:r>
          </a:p>
          <a:p>
            <a:pPr marL="0" indent="0">
              <a:buFont typeface="Arial" panose="020B0604020202020204" pitchFamily="34" charset="0"/>
              <a:buNone/>
            </a:pPr>
            <a:r>
              <a:rPr lang="en-US" sz="1200" dirty="0" smtClean="0"/>
              <a:t>&lt;/project&gt;</a:t>
            </a:r>
          </a:p>
          <a:p>
            <a:pPr marL="0" indent="0">
              <a:buFont typeface="Arial" panose="020B0604020202020204" pitchFamily="34" charset="0"/>
              <a:buNone/>
            </a:pPr>
            <a:endParaRPr lang="en-US" sz="1200" dirty="0"/>
          </a:p>
        </p:txBody>
      </p:sp>
    </p:spTree>
    <p:extLst>
      <p:ext uri="{BB962C8B-B14F-4D97-AF65-F5344CB8AC3E}">
        <p14:creationId xmlns:p14="http://schemas.microsoft.com/office/powerpoint/2010/main" val="20788605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a:t>
            </a:r>
            <a:r>
              <a:rPr lang="en-US" dirty="0" err="1" smtClean="0"/>
              <a:t>vs</a:t>
            </a:r>
            <a:r>
              <a:rPr lang="en-US" dirty="0" smtClean="0"/>
              <a:t> Spring Boot</a:t>
            </a:r>
            <a:endParaRPr lang="en-US" dirty="0"/>
          </a:p>
        </p:txBody>
      </p:sp>
      <p:sp>
        <p:nvSpPr>
          <p:cNvPr id="3" name="Content Placeholder 2"/>
          <p:cNvSpPr>
            <a:spLocks noGrp="1"/>
          </p:cNvSpPr>
          <p:nvPr>
            <p:ph idx="1"/>
          </p:nvPr>
        </p:nvSpPr>
        <p:spPr/>
        <p:txBody>
          <a:bodyPr/>
          <a:lstStyle/>
          <a:p>
            <a:r>
              <a:rPr lang="en-US" b="1" dirty="0"/>
              <a:t>Spring:</a:t>
            </a:r>
            <a:r>
              <a:rPr lang="en-US" dirty="0"/>
              <a:t> Spring Framework is the most popular application development framework of Java. The main feature of the Spring Framework is </a:t>
            </a:r>
            <a:r>
              <a:rPr lang="en-US" b="1" dirty="0"/>
              <a:t>dependency Injection</a:t>
            </a:r>
            <a:r>
              <a:rPr lang="en-US" dirty="0"/>
              <a:t> or </a:t>
            </a:r>
            <a:r>
              <a:rPr lang="en-US" b="1" dirty="0"/>
              <a:t>Inversion of Control</a:t>
            </a:r>
            <a:r>
              <a:rPr lang="en-US" dirty="0"/>
              <a:t> (</a:t>
            </a:r>
            <a:r>
              <a:rPr lang="en-US" dirty="0" err="1"/>
              <a:t>IoC</a:t>
            </a:r>
            <a:r>
              <a:rPr lang="en-US" dirty="0"/>
              <a:t>). With the help of Spring Framework, we can develop a </a:t>
            </a:r>
            <a:r>
              <a:rPr lang="en-US" b="1" dirty="0"/>
              <a:t>loosely</a:t>
            </a:r>
            <a:r>
              <a:rPr lang="en-US" dirty="0"/>
              <a:t> coupled application. It is better to use if application type or characteristics are purely defined.</a:t>
            </a:r>
          </a:p>
          <a:p>
            <a:r>
              <a:rPr lang="en-US" b="1" dirty="0"/>
              <a:t>Spring Boot:</a:t>
            </a:r>
            <a:r>
              <a:rPr lang="en-US" dirty="0"/>
              <a:t> Spring Boot is a module of Spring Framework. It allows us to build a stand-alone application with minimal or zero configurations. It is better to use if we want to develop a </a:t>
            </a:r>
            <a:r>
              <a:rPr lang="en-US" dirty="0" smtClean="0"/>
              <a:t>stand alone </a:t>
            </a:r>
            <a:r>
              <a:rPr lang="en-US" dirty="0"/>
              <a:t>Spring-based application or </a:t>
            </a:r>
            <a:r>
              <a:rPr lang="en-US" dirty="0" err="1"/>
              <a:t>RESTful</a:t>
            </a:r>
            <a:r>
              <a:rPr lang="en-US" dirty="0"/>
              <a:t> services.</a:t>
            </a:r>
          </a:p>
          <a:p>
            <a:endParaRPr lang="en-US" dirty="0"/>
          </a:p>
        </p:txBody>
      </p:sp>
    </p:spTree>
    <p:extLst>
      <p:ext uri="{BB962C8B-B14F-4D97-AF65-F5344CB8AC3E}">
        <p14:creationId xmlns:p14="http://schemas.microsoft.com/office/powerpoint/2010/main" val="25301907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891048" y="772335"/>
            <a:ext cx="6222642" cy="5261164"/>
          </a:xfrm>
          <a:prstGeom prst="rect">
            <a:avLst/>
          </a:prstGeom>
        </p:spPr>
      </p:pic>
    </p:spTree>
    <p:extLst>
      <p:ext uri="{BB962C8B-B14F-4D97-AF65-F5344CB8AC3E}">
        <p14:creationId xmlns:p14="http://schemas.microsoft.com/office/powerpoint/2010/main" val="42021156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Example3</a:t>
            </a:r>
            <a:endParaRPr lang="en-US" dirty="0"/>
          </a:p>
        </p:txBody>
      </p:sp>
      <p:sp>
        <p:nvSpPr>
          <p:cNvPr id="3" name="Content Placeholder 2"/>
          <p:cNvSpPr>
            <a:spLocks noGrp="1"/>
          </p:cNvSpPr>
          <p:nvPr>
            <p:ph idx="1"/>
          </p:nvPr>
        </p:nvSpPr>
        <p:spPr/>
        <p:txBody>
          <a:bodyPr/>
          <a:lstStyle/>
          <a:p>
            <a:r>
              <a:rPr lang="en-US" dirty="0" smtClean="0"/>
              <a:t>To explain the use of </a:t>
            </a:r>
            <a:r>
              <a:rPr lang="en-US" dirty="0" err="1" smtClean="0"/>
              <a:t>GetMapping</a:t>
            </a:r>
            <a:r>
              <a:rPr lang="en-US" dirty="0" smtClean="0"/>
              <a:t> with the input string             </a:t>
            </a:r>
          </a:p>
          <a:p>
            <a:pPr marL="0" indent="0">
              <a:buNone/>
            </a:pPr>
            <a:r>
              <a:rPr lang="en-US" dirty="0"/>
              <a:t> </a:t>
            </a:r>
            <a:r>
              <a:rPr lang="en-US" dirty="0" smtClean="0"/>
              <a:t>                      @</a:t>
            </a:r>
            <a:r>
              <a:rPr lang="en-US" dirty="0" err="1"/>
              <a:t>GetMapping</a:t>
            </a:r>
            <a:r>
              <a:rPr lang="en-US" dirty="0"/>
              <a:t>("/print")</a:t>
            </a:r>
            <a:endParaRPr lang="en-US" dirty="0" smtClean="0"/>
          </a:p>
          <a:p>
            <a:endParaRPr lang="en-US" dirty="0"/>
          </a:p>
        </p:txBody>
      </p:sp>
    </p:spTree>
    <p:extLst>
      <p:ext uri="{BB962C8B-B14F-4D97-AF65-F5344CB8AC3E}">
        <p14:creationId xmlns:p14="http://schemas.microsoft.com/office/powerpoint/2010/main" val="13322244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3517"/>
          </a:xfrm>
        </p:spPr>
        <p:txBody>
          <a:bodyPr>
            <a:normAutofit fontScale="90000"/>
          </a:bodyPr>
          <a:lstStyle/>
          <a:p>
            <a:r>
              <a:rPr lang="en-US" dirty="0" smtClean="0"/>
              <a:t>WelcomeSpringbootApplication.java</a:t>
            </a:r>
            <a:endParaRPr lang="en-US" dirty="0"/>
          </a:p>
        </p:txBody>
      </p:sp>
      <p:sp>
        <p:nvSpPr>
          <p:cNvPr id="3" name="Content Placeholder 2"/>
          <p:cNvSpPr>
            <a:spLocks noGrp="1"/>
          </p:cNvSpPr>
          <p:nvPr>
            <p:ph idx="1"/>
          </p:nvPr>
        </p:nvSpPr>
        <p:spPr>
          <a:xfrm>
            <a:off x="838200" y="1068946"/>
            <a:ext cx="10515600" cy="5108017"/>
          </a:xfrm>
        </p:spPr>
        <p:txBody>
          <a:bodyPr>
            <a:normAutofit fontScale="25000" lnSpcReduction="20000"/>
          </a:bodyPr>
          <a:lstStyle/>
          <a:p>
            <a:pPr marL="0" indent="0">
              <a:buNone/>
            </a:pPr>
            <a:r>
              <a:rPr lang="en-US" sz="4800" dirty="0"/>
              <a:t>package </a:t>
            </a:r>
            <a:r>
              <a:rPr lang="en-US" sz="4800" dirty="0" err="1"/>
              <a:t>com.example.welcome</a:t>
            </a:r>
            <a:r>
              <a:rPr lang="en-US" sz="4800" dirty="0"/>
              <a:t>;</a:t>
            </a:r>
          </a:p>
          <a:p>
            <a:pPr marL="0" indent="0">
              <a:buNone/>
            </a:pPr>
            <a:endParaRPr lang="en-US" sz="4800" dirty="0"/>
          </a:p>
          <a:p>
            <a:pPr marL="0" indent="0">
              <a:buNone/>
            </a:pPr>
            <a:r>
              <a:rPr lang="en-US" sz="4800" dirty="0"/>
              <a:t>import </a:t>
            </a:r>
            <a:r>
              <a:rPr lang="en-US" sz="4800" dirty="0" err="1"/>
              <a:t>org.springframework.boot.SpringApplication</a:t>
            </a:r>
            <a:r>
              <a:rPr lang="en-US" sz="4800" dirty="0"/>
              <a:t>;</a:t>
            </a:r>
          </a:p>
          <a:p>
            <a:pPr marL="0" indent="0">
              <a:buNone/>
            </a:pPr>
            <a:r>
              <a:rPr lang="en-US" sz="4800" dirty="0"/>
              <a:t>import </a:t>
            </a:r>
            <a:r>
              <a:rPr lang="en-US" sz="4800" dirty="0" err="1"/>
              <a:t>org.springframework.boot.autoconfigure.SpringBootApplication</a:t>
            </a:r>
            <a:r>
              <a:rPr lang="en-US" sz="4800" dirty="0"/>
              <a:t>;</a:t>
            </a:r>
          </a:p>
          <a:p>
            <a:pPr marL="0" indent="0">
              <a:buNone/>
            </a:pPr>
            <a:r>
              <a:rPr lang="en-US" sz="4800" dirty="0"/>
              <a:t>import </a:t>
            </a:r>
            <a:r>
              <a:rPr lang="en-US" sz="4800" dirty="0" err="1"/>
              <a:t>org.springframework.web.bind.annotation.GetMapping</a:t>
            </a:r>
            <a:r>
              <a:rPr lang="en-US" sz="4800" dirty="0"/>
              <a:t>;</a:t>
            </a:r>
          </a:p>
          <a:p>
            <a:pPr marL="0" indent="0">
              <a:buNone/>
            </a:pPr>
            <a:r>
              <a:rPr lang="en-US" sz="4800" dirty="0"/>
              <a:t>import </a:t>
            </a:r>
            <a:r>
              <a:rPr lang="en-US" sz="4800" dirty="0" err="1"/>
              <a:t>org.springframework.web.bind.annotation.RestController</a:t>
            </a:r>
            <a:r>
              <a:rPr lang="en-US" sz="4800" dirty="0"/>
              <a:t>;</a:t>
            </a:r>
          </a:p>
          <a:p>
            <a:pPr marL="0" indent="0">
              <a:buNone/>
            </a:pPr>
            <a:endParaRPr lang="en-US" sz="4800" dirty="0"/>
          </a:p>
          <a:p>
            <a:pPr marL="0" indent="0">
              <a:buNone/>
            </a:pPr>
            <a:r>
              <a:rPr lang="en-US" sz="4800" dirty="0"/>
              <a:t>@</a:t>
            </a:r>
            <a:r>
              <a:rPr lang="en-US" sz="4800" dirty="0" err="1"/>
              <a:t>SpringBootApplication</a:t>
            </a:r>
            <a:endParaRPr lang="en-US" sz="4800" dirty="0"/>
          </a:p>
          <a:p>
            <a:pPr marL="0" indent="0">
              <a:buNone/>
            </a:pPr>
            <a:r>
              <a:rPr lang="en-US" sz="4800" dirty="0"/>
              <a:t>@</a:t>
            </a:r>
            <a:r>
              <a:rPr lang="en-US" sz="4800" dirty="0" err="1"/>
              <a:t>RestController</a:t>
            </a:r>
            <a:endParaRPr lang="en-US" sz="4800" dirty="0"/>
          </a:p>
          <a:p>
            <a:pPr marL="0" indent="0">
              <a:buNone/>
            </a:pPr>
            <a:r>
              <a:rPr lang="en-US" sz="4800" dirty="0"/>
              <a:t>public class </a:t>
            </a:r>
            <a:r>
              <a:rPr lang="en-US" sz="4800" dirty="0" err="1"/>
              <a:t>WelcomeSpringbootApplication</a:t>
            </a:r>
            <a:r>
              <a:rPr lang="en-US" sz="4800" dirty="0"/>
              <a:t> {</a:t>
            </a:r>
          </a:p>
          <a:p>
            <a:pPr marL="0" indent="0">
              <a:buNone/>
            </a:pPr>
            <a:endParaRPr lang="en-US" sz="4800" dirty="0"/>
          </a:p>
          <a:p>
            <a:pPr marL="0" indent="0">
              <a:buNone/>
            </a:pPr>
            <a:r>
              <a:rPr lang="en-US" sz="4800" dirty="0"/>
              <a:t>    public static void main(String[] </a:t>
            </a:r>
            <a:r>
              <a:rPr lang="en-US" sz="4800" dirty="0" err="1"/>
              <a:t>args</a:t>
            </a:r>
            <a:r>
              <a:rPr lang="en-US" sz="4800" dirty="0"/>
              <a:t>) {</a:t>
            </a:r>
          </a:p>
          <a:p>
            <a:pPr marL="0" indent="0">
              <a:buNone/>
            </a:pPr>
            <a:r>
              <a:rPr lang="en-US" sz="4800" dirty="0"/>
              <a:t>        </a:t>
            </a:r>
            <a:r>
              <a:rPr lang="en-US" sz="4800" dirty="0" err="1"/>
              <a:t>SpringApplication.run</a:t>
            </a:r>
            <a:r>
              <a:rPr lang="en-US" sz="4800" dirty="0"/>
              <a:t>(</a:t>
            </a:r>
            <a:r>
              <a:rPr lang="en-US" sz="4800" dirty="0" err="1"/>
              <a:t>WelcomeSpringbootApplication.class</a:t>
            </a:r>
            <a:r>
              <a:rPr lang="en-US" sz="4800" dirty="0"/>
              <a:t>, </a:t>
            </a:r>
            <a:r>
              <a:rPr lang="en-US" sz="4800" dirty="0" err="1"/>
              <a:t>args</a:t>
            </a:r>
            <a:r>
              <a:rPr lang="en-US" sz="4800" dirty="0"/>
              <a:t>);</a:t>
            </a:r>
          </a:p>
          <a:p>
            <a:pPr marL="0" indent="0">
              <a:buNone/>
            </a:pPr>
            <a:r>
              <a:rPr lang="en-US" sz="4800" dirty="0"/>
              <a:t>    }</a:t>
            </a:r>
          </a:p>
          <a:p>
            <a:pPr marL="0" indent="0">
              <a:buNone/>
            </a:pPr>
            <a:endParaRPr lang="en-US" sz="4800" dirty="0"/>
          </a:p>
          <a:p>
            <a:pPr marL="0" indent="0">
              <a:buNone/>
            </a:pPr>
            <a:r>
              <a:rPr lang="en-US" sz="4800" dirty="0"/>
              <a:t>    @</a:t>
            </a:r>
            <a:r>
              <a:rPr lang="en-US" sz="4800" dirty="0" err="1"/>
              <a:t>GetMapping</a:t>
            </a:r>
            <a:r>
              <a:rPr lang="en-US" sz="4800" dirty="0" smtClean="0"/>
              <a:t>("/print")</a:t>
            </a:r>
            <a:endParaRPr lang="en-US" sz="4800" dirty="0"/>
          </a:p>
          <a:p>
            <a:pPr marL="0" indent="0">
              <a:buNone/>
            </a:pPr>
            <a:r>
              <a:rPr lang="en-US" sz="4800" dirty="0"/>
              <a:t>    public String </a:t>
            </a:r>
            <a:r>
              <a:rPr lang="en-US" sz="4800" dirty="0" err="1"/>
              <a:t>welcomeMessage</a:t>
            </a:r>
            <a:r>
              <a:rPr lang="en-US" sz="4800" dirty="0"/>
              <a:t>() {</a:t>
            </a:r>
          </a:p>
          <a:p>
            <a:pPr marL="0" indent="0">
              <a:buNone/>
            </a:pPr>
            <a:r>
              <a:rPr lang="en-US" sz="4800" dirty="0"/>
              <a:t>        return "Welcome to Spring Boot";</a:t>
            </a:r>
          </a:p>
          <a:p>
            <a:pPr marL="0" indent="0">
              <a:buNone/>
            </a:pPr>
            <a:r>
              <a:rPr lang="en-US" sz="4800" dirty="0"/>
              <a:t>    }</a:t>
            </a:r>
          </a:p>
          <a:p>
            <a:pPr marL="0" indent="0">
              <a:buNone/>
            </a:pPr>
            <a:r>
              <a:rPr lang="en-US" sz="4800" dirty="0"/>
              <a:t>}</a:t>
            </a:r>
          </a:p>
          <a:p>
            <a:endParaRPr lang="en-US" dirty="0"/>
          </a:p>
        </p:txBody>
      </p:sp>
    </p:spTree>
    <p:extLst>
      <p:ext uri="{BB962C8B-B14F-4D97-AF65-F5344CB8AC3E}">
        <p14:creationId xmlns:p14="http://schemas.microsoft.com/office/powerpoint/2010/main" val="41690398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3365"/>
          </a:xfrm>
        </p:spPr>
        <p:txBody>
          <a:bodyPr>
            <a:normAutofit fontScale="90000"/>
          </a:bodyPr>
          <a:lstStyle/>
          <a:p>
            <a:r>
              <a:rPr lang="en-US" dirty="0" smtClean="0"/>
              <a:t>Pom.xml</a:t>
            </a:r>
            <a:endParaRPr lang="en-US" dirty="0"/>
          </a:p>
        </p:txBody>
      </p:sp>
      <p:sp>
        <p:nvSpPr>
          <p:cNvPr id="3" name="Content Placeholder 2"/>
          <p:cNvSpPr>
            <a:spLocks noGrp="1"/>
          </p:cNvSpPr>
          <p:nvPr>
            <p:ph idx="1"/>
          </p:nvPr>
        </p:nvSpPr>
        <p:spPr>
          <a:xfrm>
            <a:off x="838200" y="1184856"/>
            <a:ext cx="5257800" cy="4992107"/>
          </a:xfrm>
        </p:spPr>
        <p:txBody>
          <a:bodyPr>
            <a:normAutofit fontScale="70000" lnSpcReduction="20000"/>
          </a:bodyPr>
          <a:lstStyle/>
          <a:p>
            <a:pPr marL="0" indent="0">
              <a:buNone/>
            </a:pPr>
            <a:r>
              <a:rPr lang="en-US" sz="2200" dirty="0"/>
              <a:t>&lt;project </a:t>
            </a:r>
            <a:r>
              <a:rPr lang="en-US" sz="2200" dirty="0" err="1"/>
              <a:t>xmlns</a:t>
            </a:r>
            <a:r>
              <a:rPr lang="en-US" sz="2200" dirty="0"/>
              <a:t>="http://maven.apache.org/POM/4.0.0"</a:t>
            </a:r>
          </a:p>
          <a:p>
            <a:pPr marL="0" indent="0">
              <a:buNone/>
            </a:pPr>
            <a:r>
              <a:rPr lang="en-US" sz="2200" dirty="0"/>
              <a:t>         </a:t>
            </a:r>
            <a:r>
              <a:rPr lang="en-US" sz="2200" dirty="0" err="1"/>
              <a:t>xmlns:xsi</a:t>
            </a:r>
            <a:r>
              <a:rPr lang="en-US" sz="2200" dirty="0"/>
              <a:t>="http://www.w3.org/2001/XMLSchema-instance"</a:t>
            </a:r>
          </a:p>
          <a:p>
            <a:pPr marL="0" indent="0">
              <a:buNone/>
            </a:pPr>
            <a:r>
              <a:rPr lang="en-US" sz="2200" dirty="0"/>
              <a:t>         </a:t>
            </a:r>
            <a:r>
              <a:rPr lang="en-US" sz="2200" dirty="0" err="1"/>
              <a:t>xsi:schemaLocation</a:t>
            </a:r>
            <a:r>
              <a:rPr lang="en-US" sz="2200" dirty="0"/>
              <a:t>="http://maven.apache.org/POM/4.0.0</a:t>
            </a:r>
          </a:p>
          <a:p>
            <a:pPr marL="0" indent="0">
              <a:buNone/>
            </a:pPr>
            <a:r>
              <a:rPr lang="en-US" sz="2200" dirty="0"/>
              <a:t>                             http://maven.apache.org/xsd/maven-4.0.0.xsd"&gt;</a:t>
            </a:r>
          </a:p>
          <a:p>
            <a:pPr marL="0" indent="0">
              <a:buNone/>
            </a:pPr>
            <a:r>
              <a:rPr lang="en-US" sz="2200" dirty="0"/>
              <a:t>    &lt;</a:t>
            </a:r>
            <a:r>
              <a:rPr lang="en-US" sz="2200" dirty="0" err="1"/>
              <a:t>modelVersion</a:t>
            </a:r>
            <a:r>
              <a:rPr lang="en-US" sz="2200" dirty="0"/>
              <a:t>&gt;4.0.0&lt;/</a:t>
            </a:r>
            <a:r>
              <a:rPr lang="en-US" sz="2200" dirty="0" err="1"/>
              <a:t>modelVersion</a:t>
            </a:r>
            <a:r>
              <a:rPr lang="en-US" sz="2200" dirty="0"/>
              <a:t>&gt;</a:t>
            </a:r>
          </a:p>
          <a:p>
            <a:pPr marL="0" indent="0">
              <a:buNone/>
            </a:pPr>
            <a:endParaRPr lang="en-US" sz="2200" dirty="0"/>
          </a:p>
          <a:p>
            <a:pPr marL="0" indent="0">
              <a:buNone/>
            </a:pPr>
            <a:r>
              <a:rPr lang="en-US" sz="2200" dirty="0"/>
              <a:t>    &lt;</a:t>
            </a:r>
            <a:r>
              <a:rPr lang="en-US" sz="2200" dirty="0" err="1"/>
              <a:t>groupId</a:t>
            </a:r>
            <a:r>
              <a:rPr lang="en-US" sz="2200" dirty="0"/>
              <a:t>&gt;</a:t>
            </a:r>
            <a:r>
              <a:rPr lang="en-US" sz="2200" dirty="0" err="1"/>
              <a:t>com.example</a:t>
            </a:r>
            <a:r>
              <a:rPr lang="en-US" sz="2200" dirty="0"/>
              <a:t>&lt;/</a:t>
            </a:r>
            <a:r>
              <a:rPr lang="en-US" sz="2200" dirty="0" err="1"/>
              <a:t>groupId</a:t>
            </a:r>
            <a:r>
              <a:rPr lang="en-US" sz="2200" dirty="0"/>
              <a:t>&gt;</a:t>
            </a:r>
          </a:p>
          <a:p>
            <a:pPr marL="0" indent="0">
              <a:buNone/>
            </a:pPr>
            <a:r>
              <a:rPr lang="en-US" sz="2200" dirty="0"/>
              <a:t>    &lt;</a:t>
            </a:r>
            <a:r>
              <a:rPr lang="en-US" sz="2200" dirty="0" err="1" smtClean="0"/>
              <a:t>artifactId</a:t>
            </a:r>
            <a:r>
              <a:rPr lang="en-US" sz="2200" dirty="0" smtClean="0"/>
              <a:t>&gt;</a:t>
            </a:r>
            <a:r>
              <a:rPr lang="en-US" sz="2200" dirty="0" err="1" smtClean="0"/>
              <a:t>welcomeproject</a:t>
            </a:r>
            <a:r>
              <a:rPr lang="en-US" sz="2200" dirty="0" smtClean="0"/>
              <a:t>&lt;/</a:t>
            </a:r>
            <a:r>
              <a:rPr lang="en-US" sz="2200" dirty="0" err="1"/>
              <a:t>artifactId</a:t>
            </a:r>
            <a:r>
              <a:rPr lang="en-US" sz="2200" dirty="0"/>
              <a:t>&gt;</a:t>
            </a:r>
          </a:p>
          <a:p>
            <a:pPr marL="0" indent="0">
              <a:buNone/>
            </a:pPr>
            <a:r>
              <a:rPr lang="en-US" sz="2200" dirty="0"/>
              <a:t>    &lt;version&gt;1.0.0&lt;/version&gt;</a:t>
            </a:r>
          </a:p>
          <a:p>
            <a:pPr marL="0" indent="0">
              <a:buNone/>
            </a:pPr>
            <a:r>
              <a:rPr lang="en-US" sz="2200" dirty="0"/>
              <a:t>    &lt;packaging&gt;jar&lt;/packaging&gt;</a:t>
            </a:r>
          </a:p>
          <a:p>
            <a:pPr marL="0" indent="0">
              <a:buNone/>
            </a:pPr>
            <a:endParaRPr lang="en-US" sz="2200" dirty="0"/>
          </a:p>
          <a:p>
            <a:pPr marL="0" indent="0">
              <a:buNone/>
            </a:pPr>
            <a:r>
              <a:rPr lang="en-US" sz="2200" dirty="0"/>
              <a:t>    &lt;parent&gt;</a:t>
            </a:r>
          </a:p>
          <a:p>
            <a:pPr marL="0" indent="0">
              <a:buNone/>
            </a:pPr>
            <a:r>
              <a:rPr lang="en-US" sz="2200" dirty="0"/>
              <a:t>        &lt;</a:t>
            </a:r>
            <a:r>
              <a:rPr lang="en-US" sz="2200" dirty="0" err="1"/>
              <a:t>groupId</a:t>
            </a:r>
            <a:r>
              <a:rPr lang="en-US" sz="2200" dirty="0"/>
              <a:t>&gt;</a:t>
            </a:r>
            <a:r>
              <a:rPr lang="en-US" sz="2200" dirty="0" err="1"/>
              <a:t>org.springframework.boot</a:t>
            </a:r>
            <a:r>
              <a:rPr lang="en-US" sz="2200" dirty="0"/>
              <a:t>&lt;/</a:t>
            </a:r>
            <a:r>
              <a:rPr lang="en-US" sz="2200" dirty="0" err="1"/>
              <a:t>groupId</a:t>
            </a:r>
            <a:r>
              <a:rPr lang="en-US" sz="2200" dirty="0"/>
              <a:t>&gt;</a:t>
            </a:r>
          </a:p>
          <a:p>
            <a:pPr marL="0" indent="0">
              <a:buNone/>
            </a:pPr>
            <a:r>
              <a:rPr lang="en-US" sz="2200" dirty="0"/>
              <a:t>        &lt;</a:t>
            </a:r>
            <a:r>
              <a:rPr lang="en-US" sz="2200" dirty="0" err="1"/>
              <a:t>artifactId</a:t>
            </a:r>
            <a:r>
              <a:rPr lang="en-US" sz="2200" dirty="0"/>
              <a:t>&gt;spring-boot-starter-parent&lt;/</a:t>
            </a:r>
            <a:r>
              <a:rPr lang="en-US" sz="2200" dirty="0" err="1"/>
              <a:t>artifactId</a:t>
            </a:r>
            <a:r>
              <a:rPr lang="en-US" sz="2200" dirty="0"/>
              <a:t>&gt;</a:t>
            </a:r>
          </a:p>
          <a:p>
            <a:pPr marL="0" indent="0">
              <a:buNone/>
            </a:pPr>
            <a:r>
              <a:rPr lang="en-US" sz="2200" dirty="0"/>
              <a:t>        &lt;version&gt;2.3.0.RELEASE&lt;/version&gt;</a:t>
            </a:r>
          </a:p>
          <a:p>
            <a:pPr marL="0" indent="0">
              <a:buNone/>
            </a:pPr>
            <a:r>
              <a:rPr lang="en-US" sz="2200" dirty="0"/>
              <a:t>    &lt;/parent&gt;</a:t>
            </a:r>
          </a:p>
          <a:p>
            <a:pPr marL="0" indent="0">
              <a:buNone/>
            </a:pPr>
            <a:endParaRPr lang="en-US" dirty="0"/>
          </a:p>
        </p:txBody>
      </p:sp>
      <p:sp>
        <p:nvSpPr>
          <p:cNvPr id="5" name="Content Placeholder 2"/>
          <p:cNvSpPr txBox="1">
            <a:spLocks/>
          </p:cNvSpPr>
          <p:nvPr/>
        </p:nvSpPr>
        <p:spPr>
          <a:xfrm>
            <a:off x="6397487" y="798489"/>
            <a:ext cx="4956313" cy="591140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smtClean="0"/>
              <a:t>    &lt;dependencies&gt;</a:t>
            </a:r>
          </a:p>
          <a:p>
            <a:pPr marL="0" indent="0">
              <a:buFont typeface="Arial" panose="020B0604020202020204" pitchFamily="34" charset="0"/>
              <a:buNone/>
            </a:pPr>
            <a:r>
              <a:rPr lang="en-US" sz="1200" dirty="0" smtClean="0"/>
              <a:t>        &lt;dependency&gt;</a:t>
            </a:r>
          </a:p>
          <a:p>
            <a:pPr marL="0" indent="0">
              <a:buFont typeface="Arial" panose="020B0604020202020204" pitchFamily="34" charset="0"/>
              <a:buNone/>
            </a:pPr>
            <a:r>
              <a:rPr lang="en-US" sz="1200" dirty="0" smtClean="0"/>
              <a:t>            &lt;</a:t>
            </a:r>
            <a:r>
              <a:rPr lang="en-US" sz="1200" dirty="0" err="1" smtClean="0"/>
              <a:t>groupId</a:t>
            </a:r>
            <a:r>
              <a:rPr lang="en-US" sz="1200" dirty="0" smtClean="0"/>
              <a:t>&gt;</a:t>
            </a:r>
            <a:r>
              <a:rPr lang="en-US" sz="1200" dirty="0" err="1" smtClean="0"/>
              <a:t>org.springframework.boot</a:t>
            </a:r>
            <a:r>
              <a:rPr lang="en-US" sz="1200" dirty="0" smtClean="0"/>
              <a:t>&lt;/</a:t>
            </a:r>
            <a:r>
              <a:rPr lang="en-US" sz="1200" dirty="0" err="1" smtClean="0"/>
              <a:t>groupId</a:t>
            </a:r>
            <a:r>
              <a:rPr lang="en-US" sz="1200" dirty="0" smtClean="0"/>
              <a:t>&gt;</a:t>
            </a:r>
          </a:p>
          <a:p>
            <a:pPr marL="0" indent="0">
              <a:buFont typeface="Arial" panose="020B0604020202020204" pitchFamily="34" charset="0"/>
              <a:buNone/>
            </a:pPr>
            <a:r>
              <a:rPr lang="en-US" sz="1200" dirty="0" smtClean="0"/>
              <a:t>            &lt;</a:t>
            </a:r>
            <a:r>
              <a:rPr lang="en-US" sz="1200" dirty="0" err="1" smtClean="0"/>
              <a:t>artifactId</a:t>
            </a:r>
            <a:r>
              <a:rPr lang="en-US" sz="1200" dirty="0" smtClean="0"/>
              <a:t>&gt;spring-boot-starter-web&lt;/</a:t>
            </a:r>
            <a:r>
              <a:rPr lang="en-US" sz="1200" dirty="0" err="1" smtClean="0"/>
              <a:t>artifactId</a:t>
            </a:r>
            <a:r>
              <a:rPr lang="en-US" sz="1200" dirty="0" smtClean="0"/>
              <a:t>&gt;</a:t>
            </a:r>
          </a:p>
          <a:p>
            <a:pPr marL="0" indent="0">
              <a:buFont typeface="Arial" panose="020B0604020202020204" pitchFamily="34" charset="0"/>
              <a:buNone/>
            </a:pPr>
            <a:r>
              <a:rPr lang="en-US" sz="1200" dirty="0" smtClean="0"/>
              <a:t>        &lt;/dependency&gt;</a:t>
            </a:r>
          </a:p>
          <a:p>
            <a:pPr marL="0" indent="0">
              <a:buFont typeface="Arial" panose="020B0604020202020204" pitchFamily="34" charset="0"/>
              <a:buNone/>
            </a:pPr>
            <a:r>
              <a:rPr lang="en-US" sz="1200" dirty="0" smtClean="0"/>
              <a:t>        &lt;dependency&gt;</a:t>
            </a:r>
          </a:p>
          <a:p>
            <a:pPr marL="0" indent="0">
              <a:buFont typeface="Arial" panose="020B0604020202020204" pitchFamily="34" charset="0"/>
              <a:buNone/>
            </a:pPr>
            <a:r>
              <a:rPr lang="en-US" sz="1200" dirty="0" smtClean="0"/>
              <a:t>            &lt;</a:t>
            </a:r>
            <a:r>
              <a:rPr lang="en-US" sz="1200" dirty="0" err="1" smtClean="0"/>
              <a:t>groupId</a:t>
            </a:r>
            <a:r>
              <a:rPr lang="en-US" sz="1200" dirty="0" smtClean="0"/>
              <a:t>&gt;</a:t>
            </a:r>
            <a:r>
              <a:rPr lang="en-US" sz="1200" dirty="0" err="1" smtClean="0"/>
              <a:t>org.springframework.boot</a:t>
            </a:r>
            <a:r>
              <a:rPr lang="en-US" sz="1200" dirty="0" smtClean="0"/>
              <a:t>&lt;/</a:t>
            </a:r>
            <a:r>
              <a:rPr lang="en-US" sz="1200" dirty="0" err="1" smtClean="0"/>
              <a:t>groupId</a:t>
            </a:r>
            <a:r>
              <a:rPr lang="en-US" sz="1200" dirty="0" smtClean="0"/>
              <a:t>&gt;</a:t>
            </a:r>
          </a:p>
          <a:p>
            <a:pPr marL="0" indent="0">
              <a:buFont typeface="Arial" panose="020B0604020202020204" pitchFamily="34" charset="0"/>
              <a:buNone/>
            </a:pPr>
            <a:r>
              <a:rPr lang="en-US" sz="1200" dirty="0" smtClean="0"/>
              <a:t>            &lt;</a:t>
            </a:r>
            <a:r>
              <a:rPr lang="en-US" sz="1200" dirty="0" err="1" smtClean="0"/>
              <a:t>artifactId</a:t>
            </a:r>
            <a:r>
              <a:rPr lang="en-US" sz="1200" dirty="0" smtClean="0"/>
              <a:t>&gt;spring-boot-starter-</a:t>
            </a:r>
            <a:r>
              <a:rPr lang="en-US" sz="1200" dirty="0" err="1" smtClean="0"/>
              <a:t>thymeleaf</a:t>
            </a:r>
            <a:r>
              <a:rPr lang="en-US" sz="1200" dirty="0" smtClean="0"/>
              <a:t>&lt;/</a:t>
            </a:r>
            <a:r>
              <a:rPr lang="en-US" sz="1200" dirty="0" err="1" smtClean="0"/>
              <a:t>artifactId</a:t>
            </a:r>
            <a:r>
              <a:rPr lang="en-US" sz="1200" dirty="0" smtClean="0"/>
              <a:t>&gt;</a:t>
            </a:r>
          </a:p>
          <a:p>
            <a:pPr marL="0" indent="0">
              <a:buFont typeface="Arial" panose="020B0604020202020204" pitchFamily="34" charset="0"/>
              <a:buNone/>
            </a:pPr>
            <a:r>
              <a:rPr lang="en-US" sz="1200" dirty="0" smtClean="0"/>
              <a:t>        &lt;/dependency&gt;</a:t>
            </a:r>
          </a:p>
          <a:p>
            <a:pPr marL="0" indent="0">
              <a:buFont typeface="Arial" panose="020B0604020202020204" pitchFamily="34" charset="0"/>
              <a:buNone/>
            </a:pPr>
            <a:r>
              <a:rPr lang="en-US" sz="1200" dirty="0" smtClean="0"/>
              <a:t>    &lt;/dependencies&gt;</a:t>
            </a:r>
          </a:p>
          <a:p>
            <a:pPr marL="0" indent="0">
              <a:buFont typeface="Arial" panose="020B0604020202020204" pitchFamily="34" charset="0"/>
              <a:buNone/>
            </a:pPr>
            <a:endParaRPr lang="en-US" sz="1200" dirty="0" smtClean="0"/>
          </a:p>
          <a:p>
            <a:pPr marL="0" indent="0">
              <a:buFont typeface="Arial" panose="020B0604020202020204" pitchFamily="34" charset="0"/>
              <a:buNone/>
            </a:pPr>
            <a:r>
              <a:rPr lang="en-US" sz="1200" dirty="0" smtClean="0"/>
              <a:t>    &lt;build&gt;</a:t>
            </a:r>
          </a:p>
          <a:p>
            <a:pPr marL="0" indent="0">
              <a:buFont typeface="Arial" panose="020B0604020202020204" pitchFamily="34" charset="0"/>
              <a:buNone/>
            </a:pPr>
            <a:r>
              <a:rPr lang="en-US" sz="1200" dirty="0" smtClean="0"/>
              <a:t>        &lt;plugins&gt;</a:t>
            </a:r>
          </a:p>
          <a:p>
            <a:pPr marL="0" indent="0">
              <a:buFont typeface="Arial" panose="020B0604020202020204" pitchFamily="34" charset="0"/>
              <a:buNone/>
            </a:pPr>
            <a:r>
              <a:rPr lang="en-US" sz="1200" dirty="0" smtClean="0"/>
              <a:t>            &lt;plugin&gt;</a:t>
            </a:r>
          </a:p>
          <a:p>
            <a:pPr marL="0" indent="0">
              <a:buFont typeface="Arial" panose="020B0604020202020204" pitchFamily="34" charset="0"/>
              <a:buNone/>
            </a:pPr>
            <a:r>
              <a:rPr lang="en-US" sz="1200" dirty="0" smtClean="0"/>
              <a:t>                &lt;</a:t>
            </a:r>
            <a:r>
              <a:rPr lang="en-US" sz="1200" dirty="0" err="1" smtClean="0"/>
              <a:t>groupId</a:t>
            </a:r>
            <a:r>
              <a:rPr lang="en-US" sz="1200" dirty="0" smtClean="0"/>
              <a:t>&gt;</a:t>
            </a:r>
            <a:r>
              <a:rPr lang="en-US" sz="1200" dirty="0" err="1" smtClean="0"/>
              <a:t>org.springframework.boot</a:t>
            </a:r>
            <a:r>
              <a:rPr lang="en-US" sz="1200" dirty="0" smtClean="0"/>
              <a:t>&lt;/</a:t>
            </a:r>
            <a:r>
              <a:rPr lang="en-US" sz="1200" dirty="0" err="1" smtClean="0"/>
              <a:t>groupId</a:t>
            </a:r>
            <a:r>
              <a:rPr lang="en-US" sz="1200" dirty="0" smtClean="0"/>
              <a:t>&gt;</a:t>
            </a:r>
          </a:p>
          <a:p>
            <a:pPr marL="0" indent="0">
              <a:buFont typeface="Arial" panose="020B0604020202020204" pitchFamily="34" charset="0"/>
              <a:buNone/>
            </a:pPr>
            <a:r>
              <a:rPr lang="en-US" sz="1200" dirty="0" smtClean="0"/>
              <a:t>                &lt;</a:t>
            </a:r>
            <a:r>
              <a:rPr lang="en-US" sz="1200" dirty="0" err="1" smtClean="0"/>
              <a:t>artifactId</a:t>
            </a:r>
            <a:r>
              <a:rPr lang="en-US" sz="1200" dirty="0" smtClean="0"/>
              <a:t>&gt;spring-boot-maven-plugin&lt;/</a:t>
            </a:r>
            <a:r>
              <a:rPr lang="en-US" sz="1200" dirty="0" err="1" smtClean="0"/>
              <a:t>artifactId</a:t>
            </a:r>
            <a:r>
              <a:rPr lang="en-US" sz="1200" dirty="0" smtClean="0"/>
              <a:t>&gt;</a:t>
            </a:r>
          </a:p>
          <a:p>
            <a:pPr marL="0" indent="0">
              <a:buFont typeface="Arial" panose="020B0604020202020204" pitchFamily="34" charset="0"/>
              <a:buNone/>
            </a:pPr>
            <a:r>
              <a:rPr lang="en-US" sz="1200" dirty="0" smtClean="0"/>
              <a:t>            &lt;/plugin&gt;</a:t>
            </a:r>
          </a:p>
          <a:p>
            <a:pPr marL="0" indent="0">
              <a:buFont typeface="Arial" panose="020B0604020202020204" pitchFamily="34" charset="0"/>
              <a:buNone/>
            </a:pPr>
            <a:r>
              <a:rPr lang="en-US" sz="1200" dirty="0" smtClean="0"/>
              <a:t>        &lt;/plugins&gt;</a:t>
            </a:r>
          </a:p>
          <a:p>
            <a:pPr marL="0" indent="0">
              <a:buFont typeface="Arial" panose="020B0604020202020204" pitchFamily="34" charset="0"/>
              <a:buNone/>
            </a:pPr>
            <a:r>
              <a:rPr lang="en-US" sz="1200" dirty="0" smtClean="0"/>
              <a:t>    &lt;/build&gt;</a:t>
            </a:r>
          </a:p>
          <a:p>
            <a:pPr marL="0" indent="0">
              <a:buFont typeface="Arial" panose="020B0604020202020204" pitchFamily="34" charset="0"/>
              <a:buNone/>
            </a:pPr>
            <a:r>
              <a:rPr lang="en-US" sz="1200" dirty="0" smtClean="0"/>
              <a:t>&lt;/project&gt;</a:t>
            </a:r>
          </a:p>
          <a:p>
            <a:pPr marL="0" indent="0">
              <a:buFont typeface="Arial" panose="020B0604020202020204" pitchFamily="34" charset="0"/>
              <a:buNone/>
            </a:pPr>
            <a:endParaRPr lang="en-US" sz="1200" dirty="0"/>
          </a:p>
        </p:txBody>
      </p:sp>
    </p:spTree>
    <p:extLst>
      <p:ext uri="{BB962C8B-B14F-4D97-AF65-F5344CB8AC3E}">
        <p14:creationId xmlns:p14="http://schemas.microsoft.com/office/powerpoint/2010/main" val="2704508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pPr marL="0" indent="0">
              <a:buNone/>
            </a:pPr>
            <a:r>
              <a:rPr lang="en-US" dirty="0" smtClean="0"/>
              <a:t>http:/localhost:8080/print</a:t>
            </a:r>
          </a:p>
          <a:p>
            <a:pPr marL="0" indent="0">
              <a:buNone/>
            </a:pPr>
            <a:endParaRPr lang="en-US" dirty="0"/>
          </a:p>
          <a:p>
            <a:pPr marL="0" indent="0">
              <a:buNone/>
            </a:pPr>
            <a:r>
              <a:rPr lang="en-US" dirty="0" smtClean="0"/>
              <a:t>Welcome </a:t>
            </a:r>
            <a:r>
              <a:rPr lang="en-US" dirty="0"/>
              <a:t>to Spring Boot</a:t>
            </a:r>
          </a:p>
        </p:txBody>
      </p:sp>
    </p:spTree>
    <p:extLst>
      <p:ext uri="{BB962C8B-B14F-4D97-AF65-F5344CB8AC3E}">
        <p14:creationId xmlns:p14="http://schemas.microsoft.com/office/powerpoint/2010/main" val="378233084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Example4</a:t>
            </a:r>
            <a:endParaRPr lang="en-US" dirty="0"/>
          </a:p>
        </p:txBody>
      </p:sp>
      <p:sp>
        <p:nvSpPr>
          <p:cNvPr id="3" name="Content Placeholder 2"/>
          <p:cNvSpPr>
            <a:spLocks noGrp="1"/>
          </p:cNvSpPr>
          <p:nvPr>
            <p:ph idx="1"/>
          </p:nvPr>
        </p:nvSpPr>
        <p:spPr/>
        <p:txBody>
          <a:bodyPr/>
          <a:lstStyle/>
          <a:p>
            <a:r>
              <a:rPr lang="en-US" dirty="0" smtClean="0"/>
              <a:t>Spring boot application to display the square of the given number by the user</a:t>
            </a:r>
            <a:endParaRPr lang="en-US" dirty="0"/>
          </a:p>
        </p:txBody>
      </p:sp>
    </p:spTree>
    <p:extLst>
      <p:ext uri="{BB962C8B-B14F-4D97-AF65-F5344CB8AC3E}">
        <p14:creationId xmlns:p14="http://schemas.microsoft.com/office/powerpoint/2010/main" val="33519310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3517"/>
          </a:xfrm>
        </p:spPr>
        <p:txBody>
          <a:bodyPr>
            <a:normAutofit fontScale="90000"/>
          </a:bodyPr>
          <a:lstStyle/>
          <a:p>
            <a:r>
              <a:rPr lang="en-US" dirty="0" smtClean="0"/>
              <a:t>WelcomeSpringbootApplication.java</a:t>
            </a:r>
            <a:endParaRPr lang="en-US" dirty="0"/>
          </a:p>
        </p:txBody>
      </p:sp>
      <p:sp>
        <p:nvSpPr>
          <p:cNvPr id="3" name="Content Placeholder 2"/>
          <p:cNvSpPr>
            <a:spLocks noGrp="1"/>
          </p:cNvSpPr>
          <p:nvPr>
            <p:ph idx="1"/>
          </p:nvPr>
        </p:nvSpPr>
        <p:spPr>
          <a:xfrm>
            <a:off x="683654" y="1146219"/>
            <a:ext cx="10515600" cy="5563674"/>
          </a:xfrm>
        </p:spPr>
        <p:txBody>
          <a:bodyPr>
            <a:normAutofit fontScale="55000" lnSpcReduction="20000"/>
          </a:bodyPr>
          <a:lstStyle/>
          <a:p>
            <a:pPr marL="0" indent="0">
              <a:buNone/>
            </a:pPr>
            <a:r>
              <a:rPr lang="en-US" sz="4800" dirty="0"/>
              <a:t>package </a:t>
            </a:r>
            <a:r>
              <a:rPr lang="en-US" sz="4800" dirty="0" err="1"/>
              <a:t>com.example.springbootaddition</a:t>
            </a:r>
            <a:r>
              <a:rPr lang="en-US" sz="4800" dirty="0"/>
              <a:t>;</a:t>
            </a:r>
          </a:p>
          <a:p>
            <a:pPr marL="0" indent="0">
              <a:buNone/>
            </a:pPr>
            <a:endParaRPr lang="en-US" sz="4800" dirty="0"/>
          </a:p>
          <a:p>
            <a:pPr marL="0" indent="0">
              <a:buNone/>
            </a:pPr>
            <a:r>
              <a:rPr lang="en-US" sz="4800" dirty="0"/>
              <a:t>import </a:t>
            </a:r>
            <a:r>
              <a:rPr lang="en-US" sz="4800" dirty="0" err="1"/>
              <a:t>org.springframework.boot.SpringApplication</a:t>
            </a:r>
            <a:r>
              <a:rPr lang="en-US" sz="4800" dirty="0"/>
              <a:t>;</a:t>
            </a:r>
          </a:p>
          <a:p>
            <a:pPr marL="0" indent="0">
              <a:buNone/>
            </a:pPr>
            <a:r>
              <a:rPr lang="en-US" sz="4800" dirty="0"/>
              <a:t>import </a:t>
            </a:r>
            <a:r>
              <a:rPr lang="en-US" sz="4800" dirty="0" err="1"/>
              <a:t>org.springframework.boot.autoconfigure.SpringBootApplication</a:t>
            </a:r>
            <a:r>
              <a:rPr lang="en-US" sz="4800" dirty="0"/>
              <a:t>;</a:t>
            </a:r>
          </a:p>
          <a:p>
            <a:pPr marL="0" indent="0">
              <a:buNone/>
            </a:pPr>
            <a:endParaRPr lang="en-US" sz="4800" dirty="0"/>
          </a:p>
          <a:p>
            <a:pPr marL="0" indent="0">
              <a:buNone/>
            </a:pPr>
            <a:r>
              <a:rPr lang="en-US" sz="4800" dirty="0"/>
              <a:t>@</a:t>
            </a:r>
            <a:r>
              <a:rPr lang="en-US" sz="4800" dirty="0" err="1"/>
              <a:t>SpringBootApplication</a:t>
            </a:r>
            <a:endParaRPr lang="en-US" sz="4800" dirty="0"/>
          </a:p>
          <a:p>
            <a:pPr marL="0" indent="0">
              <a:buNone/>
            </a:pPr>
            <a:r>
              <a:rPr lang="en-US" sz="4800" dirty="0"/>
              <a:t>public class </a:t>
            </a:r>
            <a:r>
              <a:rPr lang="en-US" sz="4800" dirty="0" err="1" smtClean="0"/>
              <a:t>SpringBootApplication</a:t>
            </a:r>
            <a:r>
              <a:rPr lang="en-US" sz="4800" dirty="0" smtClean="0"/>
              <a:t> </a:t>
            </a:r>
            <a:r>
              <a:rPr lang="en-US" sz="4800" dirty="0"/>
              <a:t>{</a:t>
            </a:r>
          </a:p>
          <a:p>
            <a:pPr marL="0" indent="0">
              <a:buNone/>
            </a:pPr>
            <a:endParaRPr lang="en-US" sz="4800" dirty="0"/>
          </a:p>
          <a:p>
            <a:pPr marL="0" indent="0">
              <a:buNone/>
            </a:pPr>
            <a:r>
              <a:rPr lang="en-US" sz="4800" dirty="0"/>
              <a:t>    public static void main(String[] </a:t>
            </a:r>
            <a:r>
              <a:rPr lang="en-US" sz="4800" dirty="0" err="1"/>
              <a:t>args</a:t>
            </a:r>
            <a:r>
              <a:rPr lang="en-US" sz="4800" dirty="0"/>
              <a:t>) {</a:t>
            </a:r>
          </a:p>
          <a:p>
            <a:pPr marL="0" indent="0">
              <a:buNone/>
            </a:pPr>
            <a:r>
              <a:rPr lang="en-US" sz="4800" dirty="0"/>
              <a:t>        </a:t>
            </a:r>
            <a:r>
              <a:rPr lang="en-US" sz="4800" dirty="0" err="1"/>
              <a:t>SpringApplication.run</a:t>
            </a:r>
            <a:r>
              <a:rPr lang="en-US" sz="4800" dirty="0"/>
              <a:t>(</a:t>
            </a:r>
            <a:r>
              <a:rPr lang="en-US" sz="4800" dirty="0" err="1"/>
              <a:t>SpringBootAdditionApplication.class</a:t>
            </a:r>
            <a:r>
              <a:rPr lang="en-US" sz="4800" dirty="0"/>
              <a:t>, </a:t>
            </a:r>
            <a:r>
              <a:rPr lang="en-US" sz="4800" dirty="0" err="1"/>
              <a:t>args</a:t>
            </a:r>
            <a:r>
              <a:rPr lang="en-US" sz="4800" dirty="0"/>
              <a:t>);</a:t>
            </a:r>
          </a:p>
          <a:p>
            <a:pPr marL="0" indent="0">
              <a:buNone/>
            </a:pPr>
            <a:r>
              <a:rPr lang="en-US" sz="4800" dirty="0"/>
              <a:t>    }</a:t>
            </a:r>
          </a:p>
          <a:p>
            <a:pPr marL="0" indent="0">
              <a:buNone/>
            </a:pPr>
            <a:r>
              <a:rPr lang="en-US" sz="4800" dirty="0"/>
              <a:t>}</a:t>
            </a:r>
          </a:p>
        </p:txBody>
      </p:sp>
    </p:spTree>
    <p:extLst>
      <p:ext uri="{BB962C8B-B14F-4D97-AF65-F5344CB8AC3E}">
        <p14:creationId xmlns:p14="http://schemas.microsoft.com/office/powerpoint/2010/main" val="42325947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3517"/>
          </a:xfrm>
        </p:spPr>
        <p:txBody>
          <a:bodyPr>
            <a:normAutofit fontScale="90000"/>
          </a:bodyPr>
          <a:lstStyle/>
          <a:p>
            <a:r>
              <a:rPr lang="en-US" dirty="0" smtClean="0"/>
              <a:t>squareController.java</a:t>
            </a:r>
            <a:endParaRPr lang="en-US" dirty="0"/>
          </a:p>
        </p:txBody>
      </p:sp>
      <p:sp>
        <p:nvSpPr>
          <p:cNvPr id="3" name="Content Placeholder 2"/>
          <p:cNvSpPr>
            <a:spLocks noGrp="1"/>
          </p:cNvSpPr>
          <p:nvPr>
            <p:ph idx="1"/>
          </p:nvPr>
        </p:nvSpPr>
        <p:spPr>
          <a:xfrm>
            <a:off x="683654" y="1146219"/>
            <a:ext cx="10515600" cy="5563674"/>
          </a:xfrm>
        </p:spPr>
        <p:txBody>
          <a:bodyPr>
            <a:normAutofit fontScale="25000" lnSpcReduction="20000"/>
          </a:bodyPr>
          <a:lstStyle/>
          <a:p>
            <a:pPr marL="0" indent="0">
              <a:buNone/>
            </a:pPr>
            <a:r>
              <a:rPr lang="en-US" sz="4800" dirty="0"/>
              <a:t>package </a:t>
            </a:r>
            <a:r>
              <a:rPr lang="en-US" sz="4800" dirty="0" err="1"/>
              <a:t>com.example.springbootaddition</a:t>
            </a:r>
            <a:r>
              <a:rPr lang="en-US" sz="4800" dirty="0"/>
              <a:t>;</a:t>
            </a:r>
          </a:p>
          <a:p>
            <a:pPr marL="0" indent="0">
              <a:buNone/>
            </a:pPr>
            <a:endParaRPr lang="en-US" sz="4800" dirty="0"/>
          </a:p>
          <a:p>
            <a:pPr marL="0" indent="0">
              <a:buNone/>
            </a:pPr>
            <a:r>
              <a:rPr lang="en-US" sz="4800" dirty="0"/>
              <a:t>import </a:t>
            </a:r>
            <a:r>
              <a:rPr lang="en-US" sz="4800" dirty="0" err="1"/>
              <a:t>org.springframework.stereotype.Controller</a:t>
            </a:r>
            <a:r>
              <a:rPr lang="en-US" sz="4800" dirty="0"/>
              <a:t>;</a:t>
            </a:r>
          </a:p>
          <a:p>
            <a:pPr marL="0" indent="0">
              <a:buNone/>
            </a:pPr>
            <a:r>
              <a:rPr lang="en-US" sz="4800" dirty="0"/>
              <a:t>import </a:t>
            </a:r>
            <a:r>
              <a:rPr lang="en-US" sz="4800" dirty="0" err="1"/>
              <a:t>org.springframework.ui.Model</a:t>
            </a:r>
            <a:r>
              <a:rPr lang="en-US" sz="4800" dirty="0"/>
              <a:t>;</a:t>
            </a:r>
          </a:p>
          <a:p>
            <a:pPr marL="0" indent="0">
              <a:buNone/>
            </a:pPr>
            <a:r>
              <a:rPr lang="en-US" sz="4800" dirty="0"/>
              <a:t>import </a:t>
            </a:r>
            <a:r>
              <a:rPr lang="en-US" sz="4800" dirty="0" err="1"/>
              <a:t>org.springframework.web.bind.annotation.GetMapping</a:t>
            </a:r>
            <a:r>
              <a:rPr lang="en-US" sz="4800" dirty="0"/>
              <a:t>;</a:t>
            </a:r>
          </a:p>
          <a:p>
            <a:pPr marL="0" indent="0">
              <a:buNone/>
            </a:pPr>
            <a:r>
              <a:rPr lang="en-US" sz="4800" dirty="0"/>
              <a:t>import </a:t>
            </a:r>
            <a:r>
              <a:rPr lang="en-US" sz="4800" dirty="0" err="1"/>
              <a:t>org.springframework.web.bind.annotation.PostMapping</a:t>
            </a:r>
            <a:r>
              <a:rPr lang="en-US" sz="4800" dirty="0"/>
              <a:t>;</a:t>
            </a:r>
          </a:p>
          <a:p>
            <a:pPr marL="0" indent="0">
              <a:buNone/>
            </a:pPr>
            <a:r>
              <a:rPr lang="en-US" sz="4800" dirty="0"/>
              <a:t>import </a:t>
            </a:r>
            <a:r>
              <a:rPr lang="en-US" sz="4800" dirty="0" err="1"/>
              <a:t>org.springframework.web.bind.annotation.RequestParam</a:t>
            </a:r>
            <a:r>
              <a:rPr lang="en-US" sz="4800" dirty="0"/>
              <a:t>;</a:t>
            </a:r>
          </a:p>
          <a:p>
            <a:pPr marL="0" indent="0">
              <a:buNone/>
            </a:pPr>
            <a:endParaRPr lang="en-US" sz="4800" dirty="0"/>
          </a:p>
          <a:p>
            <a:pPr marL="0" indent="0">
              <a:buNone/>
            </a:pPr>
            <a:r>
              <a:rPr lang="en-US" sz="4800" dirty="0"/>
              <a:t>@Controller</a:t>
            </a:r>
          </a:p>
          <a:p>
            <a:pPr marL="0" indent="0">
              <a:buNone/>
            </a:pPr>
            <a:r>
              <a:rPr lang="en-US" sz="4800" dirty="0"/>
              <a:t>public class </a:t>
            </a:r>
            <a:r>
              <a:rPr lang="en-US" sz="4800" dirty="0" err="1" smtClean="0"/>
              <a:t>squareController</a:t>
            </a:r>
            <a:r>
              <a:rPr lang="en-US" sz="4800" dirty="0" smtClean="0"/>
              <a:t> </a:t>
            </a:r>
            <a:r>
              <a:rPr lang="en-US" sz="4800" dirty="0"/>
              <a:t>{</a:t>
            </a:r>
          </a:p>
          <a:p>
            <a:pPr marL="0" indent="0">
              <a:buNone/>
            </a:pPr>
            <a:r>
              <a:rPr lang="en-US" sz="4800" dirty="0" smtClean="0"/>
              <a:t>    </a:t>
            </a:r>
            <a:r>
              <a:rPr lang="en-US" sz="4800" dirty="0"/>
              <a:t>@</a:t>
            </a:r>
            <a:r>
              <a:rPr lang="en-US" sz="4800" dirty="0" err="1"/>
              <a:t>GetMapping</a:t>
            </a:r>
            <a:r>
              <a:rPr lang="en-US" sz="4800" dirty="0"/>
              <a:t>("/")</a:t>
            </a:r>
          </a:p>
          <a:p>
            <a:pPr marL="0" indent="0">
              <a:buNone/>
            </a:pPr>
            <a:r>
              <a:rPr lang="en-US" sz="4800" dirty="0"/>
              <a:t>    public String </a:t>
            </a:r>
            <a:r>
              <a:rPr lang="en-US" sz="4800" dirty="0" err="1"/>
              <a:t>showForm</a:t>
            </a:r>
            <a:r>
              <a:rPr lang="en-US" sz="4800" dirty="0"/>
              <a:t>() {</a:t>
            </a:r>
          </a:p>
          <a:p>
            <a:pPr marL="0" indent="0">
              <a:buNone/>
            </a:pPr>
            <a:r>
              <a:rPr lang="en-US" sz="4800" dirty="0"/>
              <a:t>        return "</a:t>
            </a:r>
            <a:r>
              <a:rPr lang="en-US" sz="4800" dirty="0" err="1"/>
              <a:t>num</a:t>
            </a:r>
            <a:r>
              <a:rPr lang="en-US" sz="4800" dirty="0"/>
              <a:t>";</a:t>
            </a:r>
          </a:p>
          <a:p>
            <a:pPr marL="0" indent="0">
              <a:buNone/>
            </a:pPr>
            <a:r>
              <a:rPr lang="en-US" sz="4800" dirty="0"/>
              <a:t>    }</a:t>
            </a:r>
          </a:p>
          <a:p>
            <a:pPr marL="0" indent="0">
              <a:buNone/>
            </a:pPr>
            <a:endParaRPr lang="en-US" sz="4800" dirty="0"/>
          </a:p>
          <a:p>
            <a:pPr marL="0" indent="0">
              <a:buNone/>
            </a:pPr>
            <a:r>
              <a:rPr lang="en-US" sz="4800" dirty="0"/>
              <a:t>    @</a:t>
            </a:r>
            <a:r>
              <a:rPr lang="en-US" sz="4800" dirty="0" err="1"/>
              <a:t>PostMapping</a:t>
            </a:r>
            <a:r>
              <a:rPr lang="en-US" sz="4800" dirty="0"/>
              <a:t>("/square")</a:t>
            </a:r>
          </a:p>
          <a:p>
            <a:pPr marL="0" indent="0">
              <a:buNone/>
            </a:pPr>
            <a:r>
              <a:rPr lang="en-US" sz="4800" dirty="0"/>
              <a:t>    public String </a:t>
            </a:r>
            <a:r>
              <a:rPr lang="en-US" sz="4800" dirty="0" err="1" smtClean="0"/>
              <a:t>squareNumbers</a:t>
            </a:r>
            <a:r>
              <a:rPr lang="en-US" sz="4800" dirty="0"/>
              <a:t>(@</a:t>
            </a:r>
            <a:r>
              <a:rPr lang="en-US" sz="4800" dirty="0" err="1"/>
              <a:t>RequestParam</a:t>
            </a:r>
            <a:r>
              <a:rPr lang="en-US" sz="4800" dirty="0"/>
              <a:t>("num1") </a:t>
            </a:r>
            <a:r>
              <a:rPr lang="en-US" sz="4800" dirty="0" err="1"/>
              <a:t>int</a:t>
            </a:r>
            <a:r>
              <a:rPr lang="en-US" sz="4800" dirty="0"/>
              <a:t> num1,</a:t>
            </a:r>
          </a:p>
          <a:p>
            <a:pPr marL="0" indent="0">
              <a:buNone/>
            </a:pPr>
            <a:r>
              <a:rPr lang="en-US" sz="4800" dirty="0"/>
              <a:t>                             Model model) {</a:t>
            </a:r>
          </a:p>
          <a:p>
            <a:pPr marL="0" indent="0">
              <a:buNone/>
            </a:pPr>
            <a:r>
              <a:rPr lang="en-US" sz="4800" dirty="0"/>
              <a:t>        </a:t>
            </a:r>
            <a:r>
              <a:rPr lang="en-US" sz="4800" dirty="0" err="1"/>
              <a:t>int</a:t>
            </a:r>
            <a:r>
              <a:rPr lang="en-US" sz="4800" dirty="0"/>
              <a:t> square = num1*num1;</a:t>
            </a:r>
          </a:p>
          <a:p>
            <a:pPr marL="0" indent="0">
              <a:buNone/>
            </a:pPr>
            <a:r>
              <a:rPr lang="en-US" sz="4800" dirty="0"/>
              <a:t>        </a:t>
            </a:r>
            <a:r>
              <a:rPr lang="en-US" sz="4800" dirty="0" err="1"/>
              <a:t>model.addAttribute</a:t>
            </a:r>
            <a:r>
              <a:rPr lang="en-US" sz="4800" dirty="0"/>
              <a:t>("square", square);</a:t>
            </a:r>
          </a:p>
          <a:p>
            <a:pPr marL="0" indent="0">
              <a:buNone/>
            </a:pPr>
            <a:r>
              <a:rPr lang="en-US" sz="4800" dirty="0"/>
              <a:t>        return "result";</a:t>
            </a:r>
          </a:p>
          <a:p>
            <a:pPr marL="0" indent="0">
              <a:buNone/>
            </a:pPr>
            <a:r>
              <a:rPr lang="en-US" sz="4800" dirty="0"/>
              <a:t>    }</a:t>
            </a:r>
          </a:p>
          <a:p>
            <a:pPr marL="0" indent="0">
              <a:buNone/>
            </a:pPr>
            <a:r>
              <a:rPr lang="en-US" sz="4800" dirty="0"/>
              <a:t>}</a:t>
            </a:r>
          </a:p>
          <a:p>
            <a:pPr marL="0" indent="0">
              <a:buNone/>
            </a:pPr>
            <a:endParaRPr lang="en-US" sz="4800" dirty="0"/>
          </a:p>
        </p:txBody>
      </p:sp>
    </p:spTree>
    <p:extLst>
      <p:ext uri="{BB962C8B-B14F-4D97-AF65-F5344CB8AC3E}">
        <p14:creationId xmlns:p14="http://schemas.microsoft.com/office/powerpoint/2010/main" val="16269441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num.html</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t>&lt;!DOCTYPE html&gt;</a:t>
            </a:r>
          </a:p>
          <a:p>
            <a:pPr marL="0" indent="0">
              <a:buNone/>
            </a:pPr>
            <a:r>
              <a:rPr lang="en-US" dirty="0"/>
              <a:t>&lt;html </a:t>
            </a:r>
            <a:r>
              <a:rPr lang="en-US" dirty="0" err="1"/>
              <a:t>xmlns:th</a:t>
            </a:r>
            <a:r>
              <a:rPr lang="en-US" dirty="0"/>
              <a:t>="http://www.thymeleaf.org"&gt;</a:t>
            </a:r>
          </a:p>
          <a:p>
            <a:pPr marL="0" indent="0">
              <a:buNone/>
            </a:pPr>
            <a:r>
              <a:rPr lang="en-US" dirty="0"/>
              <a:t>&lt;head&gt;</a:t>
            </a:r>
          </a:p>
          <a:p>
            <a:pPr marL="0" indent="0">
              <a:buNone/>
            </a:pPr>
            <a:r>
              <a:rPr lang="en-US" dirty="0"/>
              <a:t>    &lt;title&gt;Squaring the Numbers&lt;/title&gt;</a:t>
            </a:r>
          </a:p>
          <a:p>
            <a:pPr marL="0" indent="0">
              <a:buNone/>
            </a:pPr>
            <a:r>
              <a:rPr lang="en-US" dirty="0"/>
              <a:t>&lt;/head&gt;</a:t>
            </a:r>
          </a:p>
          <a:p>
            <a:pPr marL="0" indent="0">
              <a:buNone/>
            </a:pPr>
            <a:r>
              <a:rPr lang="en-US" dirty="0"/>
              <a:t>&lt;body&gt;</a:t>
            </a:r>
          </a:p>
          <a:p>
            <a:pPr marL="0" indent="0">
              <a:buNone/>
            </a:pPr>
            <a:r>
              <a:rPr lang="en-US" dirty="0"/>
              <a:t>&lt;h1&gt;Squaring the Number&lt;/h1&gt;</a:t>
            </a:r>
          </a:p>
          <a:p>
            <a:pPr marL="0" indent="0">
              <a:buNone/>
            </a:pPr>
            <a:r>
              <a:rPr lang="en-US" dirty="0"/>
              <a:t>&lt;form action="/square" method="post"&gt;</a:t>
            </a:r>
          </a:p>
          <a:p>
            <a:pPr marL="0" indent="0">
              <a:buNone/>
            </a:pPr>
            <a:r>
              <a:rPr lang="en-US" dirty="0"/>
              <a:t>    &lt;label for="num1"&gt;Number 1:&lt;/label&gt;</a:t>
            </a:r>
          </a:p>
          <a:p>
            <a:pPr marL="0" indent="0">
              <a:buNone/>
            </a:pPr>
            <a:r>
              <a:rPr lang="en-US" dirty="0"/>
              <a:t>    &lt;input type="text" id="num1" name="num1"&gt;&lt;</a:t>
            </a:r>
            <a:r>
              <a:rPr lang="en-US" dirty="0" err="1"/>
              <a:t>br</a:t>
            </a:r>
            <a:r>
              <a:rPr lang="en-US" dirty="0"/>
              <a:t>&gt;</a:t>
            </a:r>
          </a:p>
          <a:p>
            <a:pPr marL="0" indent="0">
              <a:buNone/>
            </a:pPr>
            <a:r>
              <a:rPr lang="en-US" dirty="0"/>
              <a:t>    &lt;input type="submit" value="square"&gt;</a:t>
            </a:r>
          </a:p>
          <a:p>
            <a:pPr marL="0" indent="0">
              <a:buNone/>
            </a:pPr>
            <a:r>
              <a:rPr lang="en-US" dirty="0"/>
              <a:t>&lt;/form&gt;</a:t>
            </a:r>
          </a:p>
          <a:p>
            <a:pPr marL="0" indent="0">
              <a:buNone/>
            </a:pPr>
            <a:r>
              <a:rPr lang="en-US" dirty="0"/>
              <a:t>&lt;/body&gt;</a:t>
            </a:r>
          </a:p>
          <a:p>
            <a:pPr marL="0" indent="0">
              <a:buNone/>
            </a:pPr>
            <a:r>
              <a:rPr lang="en-US" dirty="0"/>
              <a:t>&lt;/html&gt;</a:t>
            </a:r>
          </a:p>
          <a:p>
            <a:endParaRPr lang="en-US" dirty="0"/>
          </a:p>
        </p:txBody>
      </p:sp>
    </p:spTree>
    <p:extLst>
      <p:ext uri="{BB962C8B-B14F-4D97-AF65-F5344CB8AC3E}">
        <p14:creationId xmlns:p14="http://schemas.microsoft.com/office/powerpoint/2010/main" val="21144930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result.html</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&lt;!DOCTYPE html&gt;</a:t>
            </a:r>
          </a:p>
          <a:p>
            <a:pPr marL="0" indent="0">
              <a:buNone/>
            </a:pPr>
            <a:r>
              <a:rPr lang="en-US" dirty="0"/>
              <a:t>&lt;html </a:t>
            </a:r>
            <a:r>
              <a:rPr lang="en-US" dirty="0" err="1"/>
              <a:t>xmlns:th</a:t>
            </a:r>
            <a:r>
              <a:rPr lang="en-US" dirty="0"/>
              <a:t>="http://www.thymeleaf.org"&gt;</a:t>
            </a:r>
          </a:p>
          <a:p>
            <a:pPr marL="0" indent="0">
              <a:buNone/>
            </a:pPr>
            <a:r>
              <a:rPr lang="en-US" dirty="0"/>
              <a:t>&lt;head&gt;</a:t>
            </a:r>
          </a:p>
          <a:p>
            <a:pPr marL="0" indent="0">
              <a:buNone/>
            </a:pPr>
            <a:r>
              <a:rPr lang="en-US" dirty="0"/>
              <a:t>    &lt;title&gt;Result&lt;/title&gt;</a:t>
            </a:r>
          </a:p>
          <a:p>
            <a:pPr marL="0" indent="0">
              <a:buNone/>
            </a:pPr>
            <a:r>
              <a:rPr lang="en-US" dirty="0"/>
              <a:t>&lt;/head&gt;</a:t>
            </a:r>
          </a:p>
          <a:p>
            <a:pPr marL="0" indent="0">
              <a:buNone/>
            </a:pPr>
            <a:r>
              <a:rPr lang="en-US" dirty="0"/>
              <a:t>&lt;body&gt;</a:t>
            </a:r>
          </a:p>
          <a:p>
            <a:pPr marL="0" indent="0">
              <a:buNone/>
            </a:pPr>
            <a:r>
              <a:rPr lang="en-US" dirty="0"/>
              <a:t>&lt;h1&gt;Result&lt;/h1&gt;</a:t>
            </a:r>
          </a:p>
          <a:p>
            <a:pPr marL="0" indent="0">
              <a:buNone/>
            </a:pPr>
            <a:r>
              <a:rPr lang="en-US" dirty="0"/>
              <a:t>&lt;p&gt;The square is: &lt;span </a:t>
            </a:r>
            <a:r>
              <a:rPr lang="en-US" dirty="0" err="1"/>
              <a:t>th:text</a:t>
            </a:r>
            <a:r>
              <a:rPr lang="en-US" dirty="0"/>
              <a:t>="${square}"&gt;&lt;/span&gt;&lt;/p&gt;</a:t>
            </a:r>
          </a:p>
          <a:p>
            <a:pPr marL="0" indent="0">
              <a:buNone/>
            </a:pPr>
            <a:r>
              <a:rPr lang="en-US" dirty="0"/>
              <a:t>&lt;a </a:t>
            </a:r>
            <a:r>
              <a:rPr lang="en-US" dirty="0" err="1"/>
              <a:t>href</a:t>
            </a:r>
            <a:r>
              <a:rPr lang="en-US" dirty="0"/>
              <a:t>="/"&gt;Square other numbers&lt;/a&gt;</a:t>
            </a:r>
          </a:p>
          <a:p>
            <a:pPr marL="0" indent="0">
              <a:buNone/>
            </a:pPr>
            <a:r>
              <a:rPr lang="en-US" dirty="0"/>
              <a:t>&lt;/body&gt;</a:t>
            </a:r>
          </a:p>
          <a:p>
            <a:pPr marL="0" indent="0">
              <a:buNone/>
            </a:pPr>
            <a:r>
              <a:rPr lang="en-US" dirty="0"/>
              <a:t>&lt;/html&gt;</a:t>
            </a:r>
          </a:p>
          <a:p>
            <a:endParaRPr lang="en-US" dirty="0"/>
          </a:p>
        </p:txBody>
      </p:sp>
    </p:spTree>
    <p:extLst>
      <p:ext uri="{BB962C8B-B14F-4D97-AF65-F5344CB8AC3E}">
        <p14:creationId xmlns:p14="http://schemas.microsoft.com/office/powerpoint/2010/main" val="4573240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3100634"/>
            <a:ext cx="10515600" cy="4351338"/>
          </a:xfrm>
        </p:spPr>
        <p:txBody>
          <a:bodyPr/>
          <a:lstStyle/>
          <a:p>
            <a:r>
              <a:rPr lang="en-US" dirty="0"/>
              <a:t>In short, Spring Boot is the combination of </a:t>
            </a:r>
            <a:r>
              <a:rPr lang="en-US" b="1" dirty="0"/>
              <a:t>Spring Framework</a:t>
            </a:r>
            <a:r>
              <a:rPr lang="en-US" dirty="0"/>
              <a:t> and </a:t>
            </a:r>
            <a:r>
              <a:rPr lang="en-US" b="1" dirty="0"/>
              <a:t>Embedded Servers</a:t>
            </a:r>
            <a:r>
              <a:rPr lang="en-US" dirty="0"/>
              <a:t>.</a:t>
            </a:r>
          </a:p>
          <a:p>
            <a:r>
              <a:rPr lang="en-US" dirty="0"/>
              <a:t>In Spring Boot, there is no requirement for XML configuration (deployment descriptor). It uses convention over configuration software design paradigm that means it decreases the effort of the developer.</a:t>
            </a:r>
          </a:p>
          <a:p>
            <a:endParaRPr lang="en-US" dirty="0"/>
          </a:p>
        </p:txBody>
      </p:sp>
      <p:pic>
        <p:nvPicPr>
          <p:cNvPr id="1026" name="Picture 2" descr="What is Spring Bo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7887" y="532974"/>
            <a:ext cx="9028090" cy="2300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596206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3365"/>
          </a:xfrm>
        </p:spPr>
        <p:txBody>
          <a:bodyPr>
            <a:normAutofit fontScale="90000"/>
          </a:bodyPr>
          <a:lstStyle/>
          <a:p>
            <a:r>
              <a:rPr lang="en-US" dirty="0" smtClean="0"/>
              <a:t>Pom.xml</a:t>
            </a:r>
            <a:endParaRPr lang="en-US" dirty="0"/>
          </a:p>
        </p:txBody>
      </p:sp>
      <p:sp>
        <p:nvSpPr>
          <p:cNvPr id="3" name="Content Placeholder 2"/>
          <p:cNvSpPr>
            <a:spLocks noGrp="1"/>
          </p:cNvSpPr>
          <p:nvPr>
            <p:ph idx="1"/>
          </p:nvPr>
        </p:nvSpPr>
        <p:spPr>
          <a:xfrm>
            <a:off x="838200" y="1184856"/>
            <a:ext cx="5257800" cy="4992107"/>
          </a:xfrm>
        </p:spPr>
        <p:txBody>
          <a:bodyPr>
            <a:normAutofit fontScale="70000" lnSpcReduction="20000"/>
          </a:bodyPr>
          <a:lstStyle/>
          <a:p>
            <a:pPr marL="0" indent="0">
              <a:buNone/>
            </a:pPr>
            <a:r>
              <a:rPr lang="en-US" sz="2200" dirty="0"/>
              <a:t>&lt;project </a:t>
            </a:r>
            <a:r>
              <a:rPr lang="en-US" sz="2200" dirty="0" err="1"/>
              <a:t>xmlns</a:t>
            </a:r>
            <a:r>
              <a:rPr lang="en-US" sz="2200" dirty="0"/>
              <a:t>="http://maven.apache.org/POM/4.0.0"</a:t>
            </a:r>
          </a:p>
          <a:p>
            <a:pPr marL="0" indent="0">
              <a:buNone/>
            </a:pPr>
            <a:r>
              <a:rPr lang="en-US" sz="2200" dirty="0"/>
              <a:t>         </a:t>
            </a:r>
            <a:r>
              <a:rPr lang="en-US" sz="2200" dirty="0" err="1"/>
              <a:t>xmlns:xsi</a:t>
            </a:r>
            <a:r>
              <a:rPr lang="en-US" sz="2200" dirty="0"/>
              <a:t>="http://www.w3.org/2001/XMLSchema-instance"</a:t>
            </a:r>
          </a:p>
          <a:p>
            <a:pPr marL="0" indent="0">
              <a:buNone/>
            </a:pPr>
            <a:r>
              <a:rPr lang="en-US" sz="2200" dirty="0"/>
              <a:t>         </a:t>
            </a:r>
            <a:r>
              <a:rPr lang="en-US" sz="2200" dirty="0" err="1"/>
              <a:t>xsi:schemaLocation</a:t>
            </a:r>
            <a:r>
              <a:rPr lang="en-US" sz="2200" dirty="0"/>
              <a:t>="http://maven.apache.org/POM/4.0.0</a:t>
            </a:r>
          </a:p>
          <a:p>
            <a:pPr marL="0" indent="0">
              <a:buNone/>
            </a:pPr>
            <a:r>
              <a:rPr lang="en-US" sz="2200" dirty="0"/>
              <a:t>                             http://maven.apache.org/xsd/maven-4.0.0.xsd"&gt;</a:t>
            </a:r>
          </a:p>
          <a:p>
            <a:pPr marL="0" indent="0">
              <a:buNone/>
            </a:pPr>
            <a:r>
              <a:rPr lang="en-US" sz="2200" dirty="0"/>
              <a:t>    &lt;</a:t>
            </a:r>
            <a:r>
              <a:rPr lang="en-US" sz="2200" dirty="0" err="1"/>
              <a:t>modelVersion</a:t>
            </a:r>
            <a:r>
              <a:rPr lang="en-US" sz="2200" dirty="0"/>
              <a:t>&gt;4.0.0&lt;/</a:t>
            </a:r>
            <a:r>
              <a:rPr lang="en-US" sz="2200" dirty="0" err="1"/>
              <a:t>modelVersion</a:t>
            </a:r>
            <a:r>
              <a:rPr lang="en-US" sz="2200" dirty="0"/>
              <a:t>&gt;</a:t>
            </a:r>
          </a:p>
          <a:p>
            <a:pPr marL="0" indent="0">
              <a:buNone/>
            </a:pPr>
            <a:endParaRPr lang="en-US" sz="2200" dirty="0"/>
          </a:p>
          <a:p>
            <a:pPr marL="0" indent="0">
              <a:buNone/>
            </a:pPr>
            <a:r>
              <a:rPr lang="en-US" sz="2200" dirty="0"/>
              <a:t>    &lt;</a:t>
            </a:r>
            <a:r>
              <a:rPr lang="en-US" sz="2200" dirty="0" err="1"/>
              <a:t>groupId</a:t>
            </a:r>
            <a:r>
              <a:rPr lang="en-US" sz="2200" dirty="0"/>
              <a:t>&gt;</a:t>
            </a:r>
            <a:r>
              <a:rPr lang="en-US" sz="2200" dirty="0" err="1"/>
              <a:t>com.example</a:t>
            </a:r>
            <a:r>
              <a:rPr lang="en-US" sz="2200" dirty="0"/>
              <a:t>&lt;/</a:t>
            </a:r>
            <a:r>
              <a:rPr lang="en-US" sz="2200" dirty="0" err="1"/>
              <a:t>groupId</a:t>
            </a:r>
            <a:r>
              <a:rPr lang="en-US" sz="2200" dirty="0"/>
              <a:t>&gt;</a:t>
            </a:r>
          </a:p>
          <a:p>
            <a:pPr marL="0" indent="0">
              <a:buNone/>
            </a:pPr>
            <a:r>
              <a:rPr lang="en-US" sz="2200" dirty="0"/>
              <a:t>    &lt;</a:t>
            </a:r>
            <a:r>
              <a:rPr lang="en-US" sz="2200" dirty="0" err="1" smtClean="0"/>
              <a:t>artifactId</a:t>
            </a:r>
            <a:r>
              <a:rPr lang="en-US" sz="2200" dirty="0" smtClean="0"/>
              <a:t>&gt;</a:t>
            </a:r>
            <a:r>
              <a:rPr lang="en-US" sz="2200" dirty="0" err="1" smtClean="0"/>
              <a:t>welcomeproject</a:t>
            </a:r>
            <a:r>
              <a:rPr lang="en-US" sz="2200" dirty="0" smtClean="0"/>
              <a:t>&lt;/</a:t>
            </a:r>
            <a:r>
              <a:rPr lang="en-US" sz="2200" dirty="0" err="1"/>
              <a:t>artifactId</a:t>
            </a:r>
            <a:r>
              <a:rPr lang="en-US" sz="2200" dirty="0"/>
              <a:t>&gt;</a:t>
            </a:r>
          </a:p>
          <a:p>
            <a:pPr marL="0" indent="0">
              <a:buNone/>
            </a:pPr>
            <a:r>
              <a:rPr lang="en-US" sz="2200" dirty="0"/>
              <a:t>    &lt;version&gt;1.0.0&lt;/version&gt;</a:t>
            </a:r>
          </a:p>
          <a:p>
            <a:pPr marL="0" indent="0">
              <a:buNone/>
            </a:pPr>
            <a:r>
              <a:rPr lang="en-US" sz="2200" dirty="0"/>
              <a:t>    &lt;packaging&gt;jar&lt;/packaging&gt;</a:t>
            </a:r>
          </a:p>
          <a:p>
            <a:pPr marL="0" indent="0">
              <a:buNone/>
            </a:pPr>
            <a:endParaRPr lang="en-US" sz="2200" dirty="0"/>
          </a:p>
          <a:p>
            <a:pPr marL="0" indent="0">
              <a:buNone/>
            </a:pPr>
            <a:r>
              <a:rPr lang="en-US" sz="2200" dirty="0"/>
              <a:t>    &lt;parent&gt;</a:t>
            </a:r>
          </a:p>
          <a:p>
            <a:pPr marL="0" indent="0">
              <a:buNone/>
            </a:pPr>
            <a:r>
              <a:rPr lang="en-US" sz="2200" dirty="0"/>
              <a:t>        &lt;</a:t>
            </a:r>
            <a:r>
              <a:rPr lang="en-US" sz="2200" dirty="0" err="1"/>
              <a:t>groupId</a:t>
            </a:r>
            <a:r>
              <a:rPr lang="en-US" sz="2200" dirty="0"/>
              <a:t>&gt;</a:t>
            </a:r>
            <a:r>
              <a:rPr lang="en-US" sz="2200" dirty="0" err="1"/>
              <a:t>org.springframework.boot</a:t>
            </a:r>
            <a:r>
              <a:rPr lang="en-US" sz="2200" dirty="0"/>
              <a:t>&lt;/</a:t>
            </a:r>
            <a:r>
              <a:rPr lang="en-US" sz="2200" dirty="0" err="1"/>
              <a:t>groupId</a:t>
            </a:r>
            <a:r>
              <a:rPr lang="en-US" sz="2200" dirty="0"/>
              <a:t>&gt;</a:t>
            </a:r>
          </a:p>
          <a:p>
            <a:pPr marL="0" indent="0">
              <a:buNone/>
            </a:pPr>
            <a:r>
              <a:rPr lang="en-US" sz="2200" dirty="0"/>
              <a:t>        &lt;</a:t>
            </a:r>
            <a:r>
              <a:rPr lang="en-US" sz="2200" dirty="0" err="1"/>
              <a:t>artifactId</a:t>
            </a:r>
            <a:r>
              <a:rPr lang="en-US" sz="2200" dirty="0"/>
              <a:t>&gt;spring-boot-starter-parent&lt;/</a:t>
            </a:r>
            <a:r>
              <a:rPr lang="en-US" sz="2200" dirty="0" err="1"/>
              <a:t>artifactId</a:t>
            </a:r>
            <a:r>
              <a:rPr lang="en-US" sz="2200" dirty="0"/>
              <a:t>&gt;</a:t>
            </a:r>
          </a:p>
          <a:p>
            <a:pPr marL="0" indent="0">
              <a:buNone/>
            </a:pPr>
            <a:r>
              <a:rPr lang="en-US" sz="2200" dirty="0"/>
              <a:t>        &lt;version&gt;2.3.0.RELEASE&lt;/version&gt;</a:t>
            </a:r>
          </a:p>
          <a:p>
            <a:pPr marL="0" indent="0">
              <a:buNone/>
            </a:pPr>
            <a:r>
              <a:rPr lang="en-US" sz="2200" dirty="0"/>
              <a:t>    &lt;/parent&gt;</a:t>
            </a:r>
          </a:p>
          <a:p>
            <a:pPr marL="0" indent="0">
              <a:buNone/>
            </a:pPr>
            <a:endParaRPr lang="en-US" dirty="0"/>
          </a:p>
        </p:txBody>
      </p:sp>
      <p:sp>
        <p:nvSpPr>
          <p:cNvPr id="5" name="Content Placeholder 2"/>
          <p:cNvSpPr txBox="1">
            <a:spLocks/>
          </p:cNvSpPr>
          <p:nvPr/>
        </p:nvSpPr>
        <p:spPr>
          <a:xfrm>
            <a:off x="6397487" y="798489"/>
            <a:ext cx="4956313" cy="591140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smtClean="0"/>
              <a:t>    &lt;dependencies&gt;</a:t>
            </a:r>
          </a:p>
          <a:p>
            <a:pPr marL="0" indent="0">
              <a:buFont typeface="Arial" panose="020B0604020202020204" pitchFamily="34" charset="0"/>
              <a:buNone/>
            </a:pPr>
            <a:r>
              <a:rPr lang="en-US" sz="1200" dirty="0" smtClean="0"/>
              <a:t>        &lt;dependency&gt;</a:t>
            </a:r>
          </a:p>
          <a:p>
            <a:pPr marL="0" indent="0">
              <a:buFont typeface="Arial" panose="020B0604020202020204" pitchFamily="34" charset="0"/>
              <a:buNone/>
            </a:pPr>
            <a:r>
              <a:rPr lang="en-US" sz="1200" dirty="0" smtClean="0"/>
              <a:t>            &lt;</a:t>
            </a:r>
            <a:r>
              <a:rPr lang="en-US" sz="1200" dirty="0" err="1" smtClean="0"/>
              <a:t>groupId</a:t>
            </a:r>
            <a:r>
              <a:rPr lang="en-US" sz="1200" dirty="0" smtClean="0"/>
              <a:t>&gt;</a:t>
            </a:r>
            <a:r>
              <a:rPr lang="en-US" sz="1200" dirty="0" err="1" smtClean="0"/>
              <a:t>org.springframework.boot</a:t>
            </a:r>
            <a:r>
              <a:rPr lang="en-US" sz="1200" dirty="0" smtClean="0"/>
              <a:t>&lt;/</a:t>
            </a:r>
            <a:r>
              <a:rPr lang="en-US" sz="1200" dirty="0" err="1" smtClean="0"/>
              <a:t>groupId</a:t>
            </a:r>
            <a:r>
              <a:rPr lang="en-US" sz="1200" dirty="0" smtClean="0"/>
              <a:t>&gt;</a:t>
            </a:r>
          </a:p>
          <a:p>
            <a:pPr marL="0" indent="0">
              <a:buFont typeface="Arial" panose="020B0604020202020204" pitchFamily="34" charset="0"/>
              <a:buNone/>
            </a:pPr>
            <a:r>
              <a:rPr lang="en-US" sz="1200" dirty="0" smtClean="0"/>
              <a:t>            &lt;</a:t>
            </a:r>
            <a:r>
              <a:rPr lang="en-US" sz="1200" dirty="0" err="1" smtClean="0"/>
              <a:t>artifactId</a:t>
            </a:r>
            <a:r>
              <a:rPr lang="en-US" sz="1200" dirty="0" smtClean="0"/>
              <a:t>&gt;spring-boot-starter-web&lt;/</a:t>
            </a:r>
            <a:r>
              <a:rPr lang="en-US" sz="1200" dirty="0" err="1" smtClean="0"/>
              <a:t>artifactId</a:t>
            </a:r>
            <a:r>
              <a:rPr lang="en-US" sz="1200" dirty="0" smtClean="0"/>
              <a:t>&gt;</a:t>
            </a:r>
          </a:p>
          <a:p>
            <a:pPr marL="0" indent="0">
              <a:buFont typeface="Arial" panose="020B0604020202020204" pitchFamily="34" charset="0"/>
              <a:buNone/>
            </a:pPr>
            <a:r>
              <a:rPr lang="en-US" sz="1200" dirty="0" smtClean="0"/>
              <a:t>        &lt;/dependency&gt;</a:t>
            </a:r>
          </a:p>
          <a:p>
            <a:pPr marL="0" indent="0">
              <a:buFont typeface="Arial" panose="020B0604020202020204" pitchFamily="34" charset="0"/>
              <a:buNone/>
            </a:pPr>
            <a:r>
              <a:rPr lang="en-US" sz="1200" dirty="0" smtClean="0"/>
              <a:t>        &lt;dependency&gt;</a:t>
            </a:r>
          </a:p>
          <a:p>
            <a:pPr marL="0" indent="0">
              <a:buFont typeface="Arial" panose="020B0604020202020204" pitchFamily="34" charset="0"/>
              <a:buNone/>
            </a:pPr>
            <a:r>
              <a:rPr lang="en-US" sz="1200" dirty="0" smtClean="0"/>
              <a:t>            &lt;</a:t>
            </a:r>
            <a:r>
              <a:rPr lang="en-US" sz="1200" dirty="0" err="1" smtClean="0"/>
              <a:t>groupId</a:t>
            </a:r>
            <a:r>
              <a:rPr lang="en-US" sz="1200" dirty="0" smtClean="0"/>
              <a:t>&gt;</a:t>
            </a:r>
            <a:r>
              <a:rPr lang="en-US" sz="1200" dirty="0" err="1" smtClean="0"/>
              <a:t>org.springframework.boot</a:t>
            </a:r>
            <a:r>
              <a:rPr lang="en-US" sz="1200" dirty="0" smtClean="0"/>
              <a:t>&lt;/</a:t>
            </a:r>
            <a:r>
              <a:rPr lang="en-US" sz="1200" dirty="0" err="1" smtClean="0"/>
              <a:t>groupId</a:t>
            </a:r>
            <a:r>
              <a:rPr lang="en-US" sz="1200" dirty="0" smtClean="0"/>
              <a:t>&gt;</a:t>
            </a:r>
          </a:p>
          <a:p>
            <a:pPr marL="0" indent="0">
              <a:buFont typeface="Arial" panose="020B0604020202020204" pitchFamily="34" charset="0"/>
              <a:buNone/>
            </a:pPr>
            <a:r>
              <a:rPr lang="en-US" sz="1200" dirty="0" smtClean="0"/>
              <a:t>            &lt;</a:t>
            </a:r>
            <a:r>
              <a:rPr lang="en-US" sz="1200" dirty="0" err="1" smtClean="0"/>
              <a:t>artifactId</a:t>
            </a:r>
            <a:r>
              <a:rPr lang="en-US" sz="1200" dirty="0" smtClean="0"/>
              <a:t>&gt;spring-boot-starter-</a:t>
            </a:r>
            <a:r>
              <a:rPr lang="en-US" sz="1200" dirty="0" err="1" smtClean="0"/>
              <a:t>thymeleaf</a:t>
            </a:r>
            <a:r>
              <a:rPr lang="en-US" sz="1200" dirty="0" smtClean="0"/>
              <a:t>&lt;/</a:t>
            </a:r>
            <a:r>
              <a:rPr lang="en-US" sz="1200" dirty="0" err="1" smtClean="0"/>
              <a:t>artifactId</a:t>
            </a:r>
            <a:r>
              <a:rPr lang="en-US" sz="1200" dirty="0" smtClean="0"/>
              <a:t>&gt;</a:t>
            </a:r>
          </a:p>
          <a:p>
            <a:pPr marL="0" indent="0">
              <a:buFont typeface="Arial" panose="020B0604020202020204" pitchFamily="34" charset="0"/>
              <a:buNone/>
            </a:pPr>
            <a:r>
              <a:rPr lang="en-US" sz="1200" dirty="0" smtClean="0"/>
              <a:t>        &lt;/dependency&gt;</a:t>
            </a:r>
          </a:p>
          <a:p>
            <a:pPr marL="0" indent="0">
              <a:buFont typeface="Arial" panose="020B0604020202020204" pitchFamily="34" charset="0"/>
              <a:buNone/>
            </a:pPr>
            <a:r>
              <a:rPr lang="en-US" sz="1200" dirty="0" smtClean="0"/>
              <a:t>    &lt;/dependencies&gt;</a:t>
            </a:r>
          </a:p>
          <a:p>
            <a:pPr marL="0" indent="0">
              <a:buFont typeface="Arial" panose="020B0604020202020204" pitchFamily="34" charset="0"/>
              <a:buNone/>
            </a:pPr>
            <a:endParaRPr lang="en-US" sz="1200" dirty="0" smtClean="0"/>
          </a:p>
          <a:p>
            <a:pPr marL="0" indent="0">
              <a:buFont typeface="Arial" panose="020B0604020202020204" pitchFamily="34" charset="0"/>
              <a:buNone/>
            </a:pPr>
            <a:r>
              <a:rPr lang="en-US" sz="1200" dirty="0" smtClean="0"/>
              <a:t>    &lt;build&gt;</a:t>
            </a:r>
          </a:p>
          <a:p>
            <a:pPr marL="0" indent="0">
              <a:buFont typeface="Arial" panose="020B0604020202020204" pitchFamily="34" charset="0"/>
              <a:buNone/>
            </a:pPr>
            <a:r>
              <a:rPr lang="en-US" sz="1200" dirty="0" smtClean="0"/>
              <a:t>        &lt;plugins&gt;</a:t>
            </a:r>
          </a:p>
          <a:p>
            <a:pPr marL="0" indent="0">
              <a:buFont typeface="Arial" panose="020B0604020202020204" pitchFamily="34" charset="0"/>
              <a:buNone/>
            </a:pPr>
            <a:r>
              <a:rPr lang="en-US" sz="1200" dirty="0" smtClean="0"/>
              <a:t>            &lt;plugin&gt;</a:t>
            </a:r>
          </a:p>
          <a:p>
            <a:pPr marL="0" indent="0">
              <a:buFont typeface="Arial" panose="020B0604020202020204" pitchFamily="34" charset="0"/>
              <a:buNone/>
            </a:pPr>
            <a:r>
              <a:rPr lang="en-US" sz="1200" dirty="0" smtClean="0"/>
              <a:t>                &lt;</a:t>
            </a:r>
            <a:r>
              <a:rPr lang="en-US" sz="1200" dirty="0" err="1" smtClean="0"/>
              <a:t>groupId</a:t>
            </a:r>
            <a:r>
              <a:rPr lang="en-US" sz="1200" dirty="0" smtClean="0"/>
              <a:t>&gt;</a:t>
            </a:r>
            <a:r>
              <a:rPr lang="en-US" sz="1200" dirty="0" err="1" smtClean="0"/>
              <a:t>org.springframework.boot</a:t>
            </a:r>
            <a:r>
              <a:rPr lang="en-US" sz="1200" dirty="0" smtClean="0"/>
              <a:t>&lt;/</a:t>
            </a:r>
            <a:r>
              <a:rPr lang="en-US" sz="1200" dirty="0" err="1" smtClean="0"/>
              <a:t>groupId</a:t>
            </a:r>
            <a:r>
              <a:rPr lang="en-US" sz="1200" dirty="0" smtClean="0"/>
              <a:t>&gt;</a:t>
            </a:r>
          </a:p>
          <a:p>
            <a:pPr marL="0" indent="0">
              <a:buFont typeface="Arial" panose="020B0604020202020204" pitchFamily="34" charset="0"/>
              <a:buNone/>
            </a:pPr>
            <a:r>
              <a:rPr lang="en-US" sz="1200" dirty="0" smtClean="0"/>
              <a:t>                &lt;</a:t>
            </a:r>
            <a:r>
              <a:rPr lang="en-US" sz="1200" dirty="0" err="1" smtClean="0"/>
              <a:t>artifactId</a:t>
            </a:r>
            <a:r>
              <a:rPr lang="en-US" sz="1200" dirty="0" smtClean="0"/>
              <a:t>&gt;spring-boot-maven-plugin&lt;/</a:t>
            </a:r>
            <a:r>
              <a:rPr lang="en-US" sz="1200" dirty="0" err="1" smtClean="0"/>
              <a:t>artifactId</a:t>
            </a:r>
            <a:r>
              <a:rPr lang="en-US" sz="1200" dirty="0" smtClean="0"/>
              <a:t>&gt;</a:t>
            </a:r>
          </a:p>
          <a:p>
            <a:pPr marL="0" indent="0">
              <a:buFont typeface="Arial" panose="020B0604020202020204" pitchFamily="34" charset="0"/>
              <a:buNone/>
            </a:pPr>
            <a:r>
              <a:rPr lang="en-US" sz="1200" dirty="0" smtClean="0"/>
              <a:t>            &lt;/plugin&gt;</a:t>
            </a:r>
          </a:p>
          <a:p>
            <a:pPr marL="0" indent="0">
              <a:buFont typeface="Arial" panose="020B0604020202020204" pitchFamily="34" charset="0"/>
              <a:buNone/>
            </a:pPr>
            <a:r>
              <a:rPr lang="en-US" sz="1200" dirty="0" smtClean="0"/>
              <a:t>        &lt;/plugins&gt;</a:t>
            </a:r>
          </a:p>
          <a:p>
            <a:pPr marL="0" indent="0">
              <a:buFont typeface="Arial" panose="020B0604020202020204" pitchFamily="34" charset="0"/>
              <a:buNone/>
            </a:pPr>
            <a:r>
              <a:rPr lang="en-US" sz="1200" dirty="0" smtClean="0"/>
              <a:t>    &lt;/build&gt;</a:t>
            </a:r>
          </a:p>
          <a:p>
            <a:pPr marL="0" indent="0">
              <a:buFont typeface="Arial" panose="020B0604020202020204" pitchFamily="34" charset="0"/>
              <a:buNone/>
            </a:pPr>
            <a:r>
              <a:rPr lang="en-US" sz="1200" dirty="0" smtClean="0"/>
              <a:t>&lt;/project&gt;</a:t>
            </a:r>
          </a:p>
          <a:p>
            <a:pPr marL="0" indent="0">
              <a:buFont typeface="Arial" panose="020B0604020202020204" pitchFamily="34" charset="0"/>
              <a:buNone/>
            </a:pPr>
            <a:endParaRPr lang="en-US" sz="1200" dirty="0"/>
          </a:p>
        </p:txBody>
      </p:sp>
    </p:spTree>
    <p:extLst>
      <p:ext uri="{BB962C8B-B14F-4D97-AF65-F5344CB8AC3E}">
        <p14:creationId xmlns:p14="http://schemas.microsoft.com/office/powerpoint/2010/main" val="20743314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1005624" y="365125"/>
            <a:ext cx="9540696" cy="6486454"/>
          </a:xfrm>
          <a:prstGeom prst="rect">
            <a:avLst/>
          </a:prstGeom>
        </p:spPr>
      </p:pic>
    </p:spTree>
    <p:extLst>
      <p:ext uri="{BB962C8B-B14F-4D97-AF65-F5344CB8AC3E}">
        <p14:creationId xmlns:p14="http://schemas.microsoft.com/office/powerpoint/2010/main" val="218397687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5</a:t>
            </a:r>
            <a:endParaRPr lang="en-US" dirty="0"/>
          </a:p>
        </p:txBody>
      </p:sp>
      <p:sp>
        <p:nvSpPr>
          <p:cNvPr id="3" name="Content Placeholder 2"/>
          <p:cNvSpPr>
            <a:spLocks noGrp="1"/>
          </p:cNvSpPr>
          <p:nvPr>
            <p:ph idx="1"/>
          </p:nvPr>
        </p:nvSpPr>
        <p:spPr/>
        <p:txBody>
          <a:bodyPr/>
          <a:lstStyle/>
          <a:p>
            <a:r>
              <a:rPr lang="en-US" dirty="0" smtClean="0"/>
              <a:t>Practice the Spring boot web app for addition and subtraction of two numbers</a:t>
            </a:r>
            <a:endParaRPr lang="en-US" dirty="0"/>
          </a:p>
        </p:txBody>
      </p:sp>
    </p:spTree>
    <p:extLst>
      <p:ext uri="{BB962C8B-B14F-4D97-AF65-F5344CB8AC3E}">
        <p14:creationId xmlns:p14="http://schemas.microsoft.com/office/powerpoint/2010/main" val="19035008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SpringBootAdditionApplication.java</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package </a:t>
            </a:r>
            <a:r>
              <a:rPr lang="en-US" dirty="0" err="1"/>
              <a:t>com.example.springbootaddition</a:t>
            </a:r>
            <a:r>
              <a:rPr lang="en-US" dirty="0"/>
              <a:t>;</a:t>
            </a:r>
          </a:p>
          <a:p>
            <a:pPr marL="0" indent="0">
              <a:buNone/>
            </a:pPr>
            <a:endParaRPr lang="en-US" dirty="0"/>
          </a:p>
          <a:p>
            <a:pPr marL="0" indent="0">
              <a:buNone/>
            </a:pPr>
            <a:r>
              <a:rPr lang="en-US" dirty="0"/>
              <a:t>import </a:t>
            </a:r>
            <a:r>
              <a:rPr lang="en-US" dirty="0" err="1"/>
              <a:t>org.springframework.boot.SpringApplication</a:t>
            </a:r>
            <a:r>
              <a:rPr lang="en-US" dirty="0"/>
              <a:t>;</a:t>
            </a:r>
          </a:p>
          <a:p>
            <a:pPr marL="0" indent="0">
              <a:buNone/>
            </a:pPr>
            <a:r>
              <a:rPr lang="en-US" dirty="0"/>
              <a:t>import </a:t>
            </a:r>
            <a:r>
              <a:rPr lang="en-US" dirty="0" err="1"/>
              <a:t>org.springframework.boot.autoconfigure.SpringBootApplication</a:t>
            </a:r>
            <a:r>
              <a:rPr lang="en-US" dirty="0"/>
              <a:t>;</a:t>
            </a:r>
          </a:p>
          <a:p>
            <a:pPr marL="0" indent="0">
              <a:buNone/>
            </a:pPr>
            <a:endParaRPr lang="en-US" dirty="0"/>
          </a:p>
          <a:p>
            <a:pPr marL="0" indent="0">
              <a:buNone/>
            </a:pPr>
            <a:r>
              <a:rPr lang="en-US" dirty="0"/>
              <a:t>@</a:t>
            </a:r>
            <a:r>
              <a:rPr lang="en-US" dirty="0" err="1"/>
              <a:t>SpringBootApplication</a:t>
            </a:r>
            <a:endParaRPr lang="en-US" dirty="0"/>
          </a:p>
          <a:p>
            <a:pPr marL="0" indent="0">
              <a:buNone/>
            </a:pPr>
            <a:r>
              <a:rPr lang="en-US" dirty="0"/>
              <a:t>public class </a:t>
            </a:r>
            <a:r>
              <a:rPr lang="en-US" dirty="0" err="1"/>
              <a:t>SpringBootAdditionApplication</a:t>
            </a:r>
            <a:r>
              <a:rPr lang="en-US" dirty="0"/>
              <a:t> {</a:t>
            </a:r>
          </a:p>
          <a:p>
            <a:pPr marL="0" indent="0">
              <a:buNone/>
            </a:pPr>
            <a:endParaRPr lang="en-US" dirty="0"/>
          </a:p>
          <a:p>
            <a:pPr marL="0" indent="0">
              <a:buNone/>
            </a:pPr>
            <a:r>
              <a:rPr lang="en-US" dirty="0"/>
              <a:t>    public static void main(String[] </a:t>
            </a:r>
            <a:r>
              <a:rPr lang="en-US" dirty="0" err="1"/>
              <a:t>args</a:t>
            </a:r>
            <a:r>
              <a:rPr lang="en-US" dirty="0"/>
              <a:t>) {</a:t>
            </a:r>
          </a:p>
          <a:p>
            <a:pPr marL="0" indent="0">
              <a:buNone/>
            </a:pPr>
            <a:r>
              <a:rPr lang="en-US" dirty="0"/>
              <a:t>        </a:t>
            </a:r>
            <a:r>
              <a:rPr lang="en-US" dirty="0" err="1"/>
              <a:t>SpringApplication.run</a:t>
            </a:r>
            <a:r>
              <a:rPr lang="en-US" dirty="0"/>
              <a:t>(</a:t>
            </a:r>
            <a:r>
              <a:rPr lang="en-US" dirty="0" err="1"/>
              <a:t>SpringBootAdditionApplication.class</a:t>
            </a:r>
            <a:r>
              <a:rPr lang="en-US" dirty="0"/>
              <a:t>, </a:t>
            </a:r>
            <a:r>
              <a:rPr lang="en-US" dirty="0" err="1"/>
              <a:t>args</a:t>
            </a:r>
            <a:r>
              <a:rPr lang="en-US" dirty="0"/>
              <a:t>);</a:t>
            </a:r>
          </a:p>
          <a:p>
            <a:pPr marL="0" indent="0">
              <a:buNone/>
            </a:pPr>
            <a:r>
              <a:rPr lang="en-US" dirty="0"/>
              <a:t>    }</a:t>
            </a:r>
          </a:p>
          <a:p>
            <a:pPr marL="0" indent="0">
              <a:buNone/>
            </a:pPr>
            <a:r>
              <a:rPr lang="en-US" dirty="0"/>
              <a:t>}</a:t>
            </a:r>
          </a:p>
          <a:p>
            <a:endParaRPr lang="en-US" dirty="0"/>
          </a:p>
        </p:txBody>
      </p:sp>
    </p:spTree>
    <p:extLst>
      <p:ext uri="{BB962C8B-B14F-4D97-AF65-F5344CB8AC3E}">
        <p14:creationId xmlns:p14="http://schemas.microsoft.com/office/powerpoint/2010/main" val="271705720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AdditionController.java</a:t>
            </a:r>
            <a:endParaRPr lang="en-US" dirty="0"/>
          </a:p>
        </p:txBody>
      </p:sp>
      <p:sp>
        <p:nvSpPr>
          <p:cNvPr id="3" name="Content Placeholder 2"/>
          <p:cNvSpPr>
            <a:spLocks noGrp="1"/>
          </p:cNvSpPr>
          <p:nvPr>
            <p:ph idx="1"/>
          </p:nvPr>
        </p:nvSpPr>
        <p:spPr/>
        <p:txBody>
          <a:bodyPr>
            <a:noAutofit/>
          </a:bodyPr>
          <a:lstStyle/>
          <a:p>
            <a:pPr marL="0" indent="0">
              <a:buNone/>
            </a:pPr>
            <a:r>
              <a:rPr lang="en-US" sz="1200" dirty="0"/>
              <a:t>package </a:t>
            </a:r>
            <a:r>
              <a:rPr lang="en-US" sz="1200" dirty="0" err="1"/>
              <a:t>com.example.springbootaddition</a:t>
            </a:r>
            <a:r>
              <a:rPr lang="en-US" sz="1200" dirty="0"/>
              <a:t>;</a:t>
            </a:r>
          </a:p>
          <a:p>
            <a:pPr marL="0" indent="0">
              <a:buNone/>
            </a:pPr>
            <a:endParaRPr lang="en-US" sz="1200" dirty="0"/>
          </a:p>
          <a:p>
            <a:pPr marL="0" indent="0">
              <a:buNone/>
            </a:pPr>
            <a:r>
              <a:rPr lang="en-US" sz="1200" dirty="0"/>
              <a:t>import </a:t>
            </a:r>
            <a:r>
              <a:rPr lang="en-US" sz="1200" dirty="0" err="1"/>
              <a:t>org.springframework.stereotype.Controller</a:t>
            </a:r>
            <a:r>
              <a:rPr lang="en-US" sz="1200" dirty="0"/>
              <a:t>;</a:t>
            </a:r>
          </a:p>
          <a:p>
            <a:pPr marL="0" indent="0">
              <a:buNone/>
            </a:pPr>
            <a:r>
              <a:rPr lang="en-US" sz="1200" dirty="0"/>
              <a:t>import </a:t>
            </a:r>
            <a:r>
              <a:rPr lang="en-US" sz="1200" dirty="0" err="1"/>
              <a:t>org.springframework.ui.Model</a:t>
            </a:r>
            <a:r>
              <a:rPr lang="en-US" sz="1200" dirty="0"/>
              <a:t>;</a:t>
            </a:r>
          </a:p>
          <a:p>
            <a:pPr marL="0" indent="0">
              <a:buNone/>
            </a:pPr>
            <a:r>
              <a:rPr lang="en-US" sz="1200" dirty="0"/>
              <a:t>import </a:t>
            </a:r>
            <a:r>
              <a:rPr lang="en-US" sz="1200" dirty="0" err="1"/>
              <a:t>org.springframework.web.bind.annotation.GetMapping</a:t>
            </a:r>
            <a:r>
              <a:rPr lang="en-US" sz="1200" dirty="0"/>
              <a:t>;</a:t>
            </a:r>
          </a:p>
          <a:p>
            <a:pPr marL="0" indent="0">
              <a:buNone/>
            </a:pPr>
            <a:r>
              <a:rPr lang="en-US" sz="1200" dirty="0"/>
              <a:t>import </a:t>
            </a:r>
            <a:r>
              <a:rPr lang="en-US" sz="1200" dirty="0" err="1"/>
              <a:t>org.springframework.web.bind.annotation.PostMapping</a:t>
            </a:r>
            <a:r>
              <a:rPr lang="en-US" sz="1200" dirty="0"/>
              <a:t>;</a:t>
            </a:r>
          </a:p>
          <a:p>
            <a:pPr marL="0" indent="0">
              <a:buNone/>
            </a:pPr>
            <a:r>
              <a:rPr lang="en-US" sz="1200" dirty="0"/>
              <a:t>import </a:t>
            </a:r>
            <a:r>
              <a:rPr lang="en-US" sz="1200" dirty="0" err="1"/>
              <a:t>org.springframework.web.bind.annotation.RequestParam</a:t>
            </a:r>
            <a:r>
              <a:rPr lang="en-US" sz="1200" dirty="0"/>
              <a:t>;</a:t>
            </a:r>
          </a:p>
          <a:p>
            <a:pPr marL="0" indent="0">
              <a:buNone/>
            </a:pPr>
            <a:endParaRPr lang="en-US" sz="1200" dirty="0"/>
          </a:p>
          <a:p>
            <a:pPr marL="0" indent="0">
              <a:buNone/>
            </a:pPr>
            <a:r>
              <a:rPr lang="en-US" sz="1200" dirty="0"/>
              <a:t>@Controller</a:t>
            </a:r>
          </a:p>
          <a:p>
            <a:pPr marL="0" indent="0">
              <a:buNone/>
            </a:pPr>
            <a:r>
              <a:rPr lang="en-US" sz="1200" dirty="0"/>
              <a:t>public class </a:t>
            </a:r>
            <a:r>
              <a:rPr lang="en-US" sz="1200" dirty="0" err="1"/>
              <a:t>AdditionController</a:t>
            </a:r>
            <a:r>
              <a:rPr lang="en-US" sz="1200" dirty="0"/>
              <a:t> {</a:t>
            </a:r>
          </a:p>
          <a:p>
            <a:pPr marL="0" indent="0">
              <a:buNone/>
            </a:pPr>
            <a:endParaRPr lang="en-US" sz="1200" dirty="0"/>
          </a:p>
          <a:p>
            <a:pPr marL="0" indent="0">
              <a:buNone/>
            </a:pPr>
            <a:r>
              <a:rPr lang="en-US" sz="1200" dirty="0"/>
              <a:t>    @</a:t>
            </a:r>
            <a:r>
              <a:rPr lang="en-US" sz="1200" dirty="0" err="1"/>
              <a:t>GetMapping</a:t>
            </a:r>
            <a:r>
              <a:rPr lang="en-US" sz="1200" dirty="0"/>
              <a:t>("/")</a:t>
            </a:r>
          </a:p>
          <a:p>
            <a:pPr marL="0" indent="0">
              <a:buNone/>
            </a:pPr>
            <a:r>
              <a:rPr lang="en-US" sz="1200" dirty="0"/>
              <a:t>    public String </a:t>
            </a:r>
            <a:r>
              <a:rPr lang="en-US" sz="1200" dirty="0" err="1"/>
              <a:t>showForm</a:t>
            </a:r>
            <a:r>
              <a:rPr lang="en-US" sz="1200" dirty="0"/>
              <a:t>() {</a:t>
            </a:r>
          </a:p>
          <a:p>
            <a:pPr marL="0" indent="0">
              <a:buNone/>
            </a:pPr>
            <a:r>
              <a:rPr lang="en-US" sz="1200" dirty="0"/>
              <a:t>        return "add";</a:t>
            </a:r>
          </a:p>
          <a:p>
            <a:pPr marL="0" indent="0">
              <a:buNone/>
            </a:pPr>
            <a:r>
              <a:rPr lang="en-US" sz="1200" dirty="0"/>
              <a:t>    </a:t>
            </a:r>
            <a:r>
              <a:rPr lang="en-US" sz="1200" dirty="0" smtClean="0"/>
              <a:t>}</a:t>
            </a:r>
            <a:endParaRPr lang="en-US" sz="1200" dirty="0"/>
          </a:p>
        </p:txBody>
      </p:sp>
      <p:sp>
        <p:nvSpPr>
          <p:cNvPr id="4" name="Content Placeholder 2"/>
          <p:cNvSpPr txBox="1">
            <a:spLocks/>
          </p:cNvSpPr>
          <p:nvPr/>
        </p:nvSpPr>
        <p:spPr>
          <a:xfrm>
            <a:off x="5034567" y="1690688"/>
            <a:ext cx="658759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p>
          <a:p>
            <a:pPr marL="0" indent="0">
              <a:buNone/>
            </a:pPr>
            <a:r>
              <a:rPr lang="en-US" sz="1600" dirty="0" smtClean="0"/>
              <a:t>    @</a:t>
            </a:r>
            <a:r>
              <a:rPr lang="en-US" sz="1600" dirty="0" err="1" smtClean="0"/>
              <a:t>PostMapping</a:t>
            </a:r>
            <a:r>
              <a:rPr lang="en-US" sz="1600" dirty="0" smtClean="0"/>
              <a:t>("/add")</a:t>
            </a:r>
          </a:p>
          <a:p>
            <a:pPr marL="0" indent="0">
              <a:buNone/>
            </a:pPr>
            <a:r>
              <a:rPr lang="en-US" sz="1600" dirty="0" smtClean="0"/>
              <a:t>    public String </a:t>
            </a:r>
            <a:r>
              <a:rPr lang="en-US" sz="1600" dirty="0" err="1" smtClean="0"/>
              <a:t>addNumbers</a:t>
            </a:r>
            <a:r>
              <a:rPr lang="en-US" sz="1600" dirty="0" smtClean="0"/>
              <a:t>(@</a:t>
            </a:r>
            <a:r>
              <a:rPr lang="en-US" sz="1600" dirty="0" err="1" smtClean="0"/>
              <a:t>RequestParam</a:t>
            </a:r>
            <a:r>
              <a:rPr lang="en-US" sz="1600" dirty="0" smtClean="0"/>
              <a:t>("num1") </a:t>
            </a:r>
            <a:r>
              <a:rPr lang="en-US" sz="1600" dirty="0" err="1" smtClean="0"/>
              <a:t>int</a:t>
            </a:r>
            <a:r>
              <a:rPr lang="en-US" sz="1600" dirty="0" smtClean="0"/>
              <a:t> num1,</a:t>
            </a:r>
          </a:p>
          <a:p>
            <a:pPr marL="0" indent="0">
              <a:buNone/>
            </a:pPr>
            <a:r>
              <a:rPr lang="en-US" sz="1600" dirty="0" smtClean="0"/>
              <a:t>                             @</a:t>
            </a:r>
            <a:r>
              <a:rPr lang="en-US" sz="1600" dirty="0" err="1" smtClean="0"/>
              <a:t>RequestParam</a:t>
            </a:r>
            <a:r>
              <a:rPr lang="en-US" sz="1600" dirty="0" smtClean="0"/>
              <a:t>("num2") </a:t>
            </a:r>
            <a:r>
              <a:rPr lang="en-US" sz="1600" dirty="0" err="1" smtClean="0"/>
              <a:t>int</a:t>
            </a:r>
            <a:r>
              <a:rPr lang="en-US" sz="1600" dirty="0" smtClean="0"/>
              <a:t> num2,</a:t>
            </a:r>
          </a:p>
          <a:p>
            <a:pPr marL="0" indent="0">
              <a:buNone/>
            </a:pPr>
            <a:r>
              <a:rPr lang="en-US" sz="1600" dirty="0" smtClean="0"/>
              <a:t>                             Model model) {</a:t>
            </a:r>
          </a:p>
          <a:p>
            <a:pPr marL="0" indent="0">
              <a:buNone/>
            </a:pPr>
            <a:r>
              <a:rPr lang="en-US" sz="1600" dirty="0" smtClean="0"/>
              <a:t>        </a:t>
            </a:r>
            <a:r>
              <a:rPr lang="en-US" sz="1600" dirty="0" err="1" smtClean="0"/>
              <a:t>int</a:t>
            </a:r>
            <a:r>
              <a:rPr lang="en-US" sz="1600" dirty="0" smtClean="0"/>
              <a:t> sum = num1 + num2;</a:t>
            </a:r>
          </a:p>
          <a:p>
            <a:pPr marL="0" indent="0">
              <a:buNone/>
            </a:pPr>
            <a:r>
              <a:rPr lang="en-US" sz="1600" dirty="0" smtClean="0"/>
              <a:t>        </a:t>
            </a:r>
            <a:r>
              <a:rPr lang="en-US" sz="1600" dirty="0" err="1" smtClean="0"/>
              <a:t>model.addAttribute</a:t>
            </a:r>
            <a:r>
              <a:rPr lang="en-US" sz="1600" dirty="0" smtClean="0"/>
              <a:t>("sum", sum);</a:t>
            </a:r>
          </a:p>
          <a:p>
            <a:pPr marL="0" indent="0">
              <a:buNone/>
            </a:pPr>
            <a:r>
              <a:rPr lang="en-US" sz="1600" dirty="0" smtClean="0"/>
              <a:t>        return "result";</a:t>
            </a:r>
          </a:p>
          <a:p>
            <a:pPr marL="0" indent="0">
              <a:buNone/>
            </a:pPr>
            <a:r>
              <a:rPr lang="en-US" sz="1600" dirty="0" smtClean="0"/>
              <a:t>    }</a:t>
            </a:r>
          </a:p>
          <a:p>
            <a:pPr marL="0" indent="0">
              <a:buNone/>
            </a:pPr>
            <a:r>
              <a:rPr lang="en-US" sz="1600" dirty="0" smtClean="0"/>
              <a:t>}</a:t>
            </a:r>
          </a:p>
          <a:p>
            <a:endParaRPr lang="en-US" dirty="0"/>
          </a:p>
        </p:txBody>
      </p:sp>
    </p:spTree>
    <p:extLst>
      <p:ext uri="{BB962C8B-B14F-4D97-AF65-F5344CB8AC3E}">
        <p14:creationId xmlns:p14="http://schemas.microsoft.com/office/powerpoint/2010/main" val="396625680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add.html</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smtClean="0"/>
              <a:t>&lt;</a:t>
            </a:r>
            <a:r>
              <a:rPr lang="en-US" dirty="0"/>
              <a:t>html </a:t>
            </a:r>
            <a:r>
              <a:rPr lang="en-US" dirty="0" err="1"/>
              <a:t>xmlns:th</a:t>
            </a:r>
            <a:r>
              <a:rPr lang="en-US" dirty="0"/>
              <a:t>="http://www.thymeleaf.org"&gt;</a:t>
            </a:r>
          </a:p>
          <a:p>
            <a:pPr marL="0" indent="0">
              <a:buNone/>
            </a:pPr>
            <a:r>
              <a:rPr lang="en-US" dirty="0"/>
              <a:t>&lt;head&gt;</a:t>
            </a:r>
          </a:p>
          <a:p>
            <a:pPr marL="0" indent="0">
              <a:buNone/>
            </a:pPr>
            <a:r>
              <a:rPr lang="en-US" dirty="0"/>
              <a:t>    &lt;title&gt;Add Two Numbers&lt;/title&gt;</a:t>
            </a:r>
          </a:p>
          <a:p>
            <a:pPr marL="0" indent="0">
              <a:buNone/>
            </a:pPr>
            <a:r>
              <a:rPr lang="en-US" dirty="0"/>
              <a:t>&lt;/head&gt;</a:t>
            </a:r>
          </a:p>
          <a:p>
            <a:pPr marL="0" indent="0">
              <a:buNone/>
            </a:pPr>
            <a:r>
              <a:rPr lang="en-US" dirty="0"/>
              <a:t>&lt;body&gt;</a:t>
            </a:r>
          </a:p>
          <a:p>
            <a:pPr marL="0" indent="0">
              <a:buNone/>
            </a:pPr>
            <a:r>
              <a:rPr lang="en-US" dirty="0"/>
              <a:t>&lt;h1&gt;Add Two Numbers&lt;/h1&gt;</a:t>
            </a:r>
          </a:p>
          <a:p>
            <a:pPr marL="0" indent="0">
              <a:buNone/>
            </a:pPr>
            <a:r>
              <a:rPr lang="en-US" dirty="0"/>
              <a:t>&lt;form action="/add" method="post"&gt;</a:t>
            </a:r>
          </a:p>
          <a:p>
            <a:pPr marL="0" indent="0">
              <a:buNone/>
            </a:pPr>
            <a:r>
              <a:rPr lang="en-US" dirty="0"/>
              <a:t>    &lt;label for="num1"&gt;Number 1:&lt;/label&gt;</a:t>
            </a:r>
          </a:p>
          <a:p>
            <a:pPr marL="0" indent="0">
              <a:buNone/>
            </a:pPr>
            <a:r>
              <a:rPr lang="en-US" dirty="0"/>
              <a:t>    &lt;input type="text" id="num1" name="num1"&gt;&lt;</a:t>
            </a:r>
            <a:r>
              <a:rPr lang="en-US" dirty="0" err="1"/>
              <a:t>br</a:t>
            </a:r>
            <a:r>
              <a:rPr lang="en-US" dirty="0"/>
              <a:t>&gt;</a:t>
            </a:r>
          </a:p>
          <a:p>
            <a:pPr marL="0" indent="0">
              <a:buNone/>
            </a:pPr>
            <a:r>
              <a:rPr lang="en-US" dirty="0"/>
              <a:t>    &lt;label for="num2"&gt;Number 2:&lt;/label&gt;</a:t>
            </a:r>
          </a:p>
          <a:p>
            <a:pPr marL="0" indent="0">
              <a:buNone/>
            </a:pPr>
            <a:r>
              <a:rPr lang="en-US" dirty="0"/>
              <a:t>    &lt;input type="text" id="num2" name="num2"&gt;&lt;</a:t>
            </a:r>
            <a:r>
              <a:rPr lang="en-US" dirty="0" err="1"/>
              <a:t>br</a:t>
            </a:r>
            <a:r>
              <a:rPr lang="en-US" dirty="0"/>
              <a:t>&gt;&lt;</a:t>
            </a:r>
            <a:r>
              <a:rPr lang="en-US" dirty="0" err="1"/>
              <a:t>br</a:t>
            </a:r>
            <a:r>
              <a:rPr lang="en-US" dirty="0"/>
              <a:t>&gt;</a:t>
            </a:r>
          </a:p>
          <a:p>
            <a:pPr marL="0" indent="0">
              <a:buNone/>
            </a:pPr>
            <a:r>
              <a:rPr lang="en-US" dirty="0"/>
              <a:t>    &lt;input type="submit" value="Add"&gt;</a:t>
            </a:r>
          </a:p>
          <a:p>
            <a:pPr marL="0" indent="0">
              <a:buNone/>
            </a:pPr>
            <a:r>
              <a:rPr lang="en-US" dirty="0"/>
              <a:t>&lt;/form&gt;</a:t>
            </a:r>
          </a:p>
          <a:p>
            <a:pPr marL="0" indent="0">
              <a:buNone/>
            </a:pPr>
            <a:r>
              <a:rPr lang="en-US" dirty="0"/>
              <a:t>&lt;/body&gt;</a:t>
            </a:r>
          </a:p>
          <a:p>
            <a:pPr marL="0" indent="0">
              <a:buNone/>
            </a:pPr>
            <a:r>
              <a:rPr lang="en-US" dirty="0"/>
              <a:t>&lt;/html&gt;</a:t>
            </a:r>
          </a:p>
          <a:p>
            <a:endParaRPr lang="en-US" dirty="0"/>
          </a:p>
        </p:txBody>
      </p:sp>
    </p:spTree>
    <p:extLst>
      <p:ext uri="{BB962C8B-B14F-4D97-AF65-F5344CB8AC3E}">
        <p14:creationId xmlns:p14="http://schemas.microsoft.com/office/powerpoint/2010/main" val="120056606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Result.html</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&lt;</a:t>
            </a:r>
            <a:r>
              <a:rPr lang="en-US" dirty="0"/>
              <a:t>html </a:t>
            </a:r>
            <a:r>
              <a:rPr lang="en-US" dirty="0" err="1"/>
              <a:t>xmlns:th</a:t>
            </a:r>
            <a:r>
              <a:rPr lang="en-US" dirty="0"/>
              <a:t>="http://www.thymeleaf.org"&gt;</a:t>
            </a:r>
          </a:p>
          <a:p>
            <a:pPr marL="0" indent="0">
              <a:buNone/>
            </a:pPr>
            <a:r>
              <a:rPr lang="en-US" dirty="0"/>
              <a:t>&lt;head&gt;</a:t>
            </a:r>
          </a:p>
          <a:p>
            <a:pPr marL="0" indent="0">
              <a:buNone/>
            </a:pPr>
            <a:r>
              <a:rPr lang="en-US" dirty="0"/>
              <a:t>    &lt;title&gt;Result&lt;/title&gt;</a:t>
            </a:r>
          </a:p>
          <a:p>
            <a:pPr marL="0" indent="0">
              <a:buNone/>
            </a:pPr>
            <a:r>
              <a:rPr lang="en-US" dirty="0"/>
              <a:t>&lt;/head&gt;</a:t>
            </a:r>
          </a:p>
          <a:p>
            <a:pPr marL="0" indent="0">
              <a:buNone/>
            </a:pPr>
            <a:r>
              <a:rPr lang="en-US" dirty="0"/>
              <a:t>&lt;body&gt;</a:t>
            </a:r>
          </a:p>
          <a:p>
            <a:pPr marL="0" indent="0">
              <a:buNone/>
            </a:pPr>
            <a:r>
              <a:rPr lang="en-US" dirty="0"/>
              <a:t>&lt;h1&gt;Result&lt;/h1&gt;</a:t>
            </a:r>
          </a:p>
          <a:p>
            <a:pPr marL="0" indent="0">
              <a:buNone/>
            </a:pPr>
            <a:r>
              <a:rPr lang="en-US" dirty="0"/>
              <a:t>&lt;p&gt;The sum is: &lt;span </a:t>
            </a:r>
            <a:r>
              <a:rPr lang="en-US" dirty="0" err="1"/>
              <a:t>th:text</a:t>
            </a:r>
            <a:r>
              <a:rPr lang="en-US" dirty="0"/>
              <a:t>="${sum}"&gt;&lt;/span&gt;&lt;/p&gt;</a:t>
            </a:r>
          </a:p>
          <a:p>
            <a:pPr marL="0" indent="0">
              <a:buNone/>
            </a:pPr>
            <a:r>
              <a:rPr lang="en-US" dirty="0"/>
              <a:t>&lt;a </a:t>
            </a:r>
            <a:r>
              <a:rPr lang="en-US" dirty="0" err="1"/>
              <a:t>href</a:t>
            </a:r>
            <a:r>
              <a:rPr lang="en-US" dirty="0"/>
              <a:t>="/"&gt;Add more numbers&lt;/a&gt;</a:t>
            </a:r>
          </a:p>
          <a:p>
            <a:pPr marL="0" indent="0">
              <a:buNone/>
            </a:pPr>
            <a:r>
              <a:rPr lang="en-US" dirty="0"/>
              <a:t>&lt;/body&gt;</a:t>
            </a:r>
          </a:p>
          <a:p>
            <a:pPr marL="0" indent="0">
              <a:buNone/>
            </a:pPr>
            <a:r>
              <a:rPr lang="en-US" dirty="0"/>
              <a:t>&lt;/html&gt;</a:t>
            </a:r>
          </a:p>
          <a:p>
            <a:pPr marL="0" indent="0">
              <a:buNone/>
            </a:pPr>
            <a:endParaRPr lang="en-US" dirty="0"/>
          </a:p>
        </p:txBody>
      </p:sp>
    </p:spTree>
    <p:extLst>
      <p:ext uri="{BB962C8B-B14F-4D97-AF65-F5344CB8AC3E}">
        <p14:creationId xmlns:p14="http://schemas.microsoft.com/office/powerpoint/2010/main" val="383864682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SpringIO</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This is a web-based tool provided by Spring IO to quickly bootstrap Spring Boot projects. It allows </a:t>
            </a:r>
            <a:r>
              <a:rPr lang="en-US" dirty="0" smtClean="0"/>
              <a:t>us </a:t>
            </a:r>
            <a:r>
              <a:rPr lang="en-US" dirty="0"/>
              <a:t>to generate a skeleton project by selecting dependencies, packaging types (Maven/</a:t>
            </a:r>
            <a:r>
              <a:rPr lang="en-US" dirty="0" err="1"/>
              <a:t>Gradle</a:t>
            </a:r>
            <a:r>
              <a:rPr lang="en-US" dirty="0"/>
              <a:t>), and Java versions. </a:t>
            </a:r>
            <a:r>
              <a:rPr lang="en-US" dirty="0" smtClean="0"/>
              <a:t>we </a:t>
            </a:r>
            <a:r>
              <a:rPr lang="en-US" dirty="0"/>
              <a:t>can access it via the </a:t>
            </a:r>
            <a:r>
              <a:rPr lang="en-US" dirty="0">
                <a:hlinkClick r:id="rId2"/>
              </a:rPr>
              <a:t>Spring </a:t>
            </a:r>
            <a:r>
              <a:rPr lang="en-US" dirty="0" err="1">
                <a:hlinkClick r:id="rId2"/>
              </a:rPr>
              <a:t>Initializr</a:t>
            </a:r>
            <a:r>
              <a:rPr lang="en-US" dirty="0"/>
              <a:t> website</a:t>
            </a:r>
            <a:r>
              <a:rPr lang="en-US" dirty="0" smtClean="0"/>
              <a:t>.</a:t>
            </a:r>
          </a:p>
          <a:p>
            <a:r>
              <a:rPr lang="en-US" dirty="0" smtClean="0"/>
              <a:t>By using the URL start.spring.IO, we can quickly generate the required file templates for the spring boot application.</a:t>
            </a:r>
          </a:p>
          <a:p>
            <a:pPr lvl="1"/>
            <a:r>
              <a:rPr lang="en-US" dirty="0" smtClean="0"/>
              <a:t>If simple application, one java file will be created automatically without any code </a:t>
            </a:r>
            <a:r>
              <a:rPr lang="en-US" dirty="0" smtClean="0">
                <a:solidFill>
                  <a:srgbClr val="FF0000"/>
                </a:solidFill>
              </a:rPr>
              <a:t>(Then user just have to type the code based on the application need</a:t>
            </a:r>
            <a:r>
              <a:rPr lang="en-US" dirty="0" smtClean="0"/>
              <a:t>). POM file will be fully created with all the dependencies automatically.</a:t>
            </a:r>
          </a:p>
          <a:p>
            <a:pPr lvl="1"/>
            <a:r>
              <a:rPr lang="en-US" dirty="0"/>
              <a:t>If </a:t>
            </a:r>
            <a:r>
              <a:rPr lang="en-US" dirty="0" smtClean="0"/>
              <a:t>web application</a:t>
            </a:r>
            <a:r>
              <a:rPr lang="en-US" dirty="0"/>
              <a:t>, </a:t>
            </a:r>
            <a:r>
              <a:rPr lang="en-US" dirty="0" smtClean="0"/>
              <a:t>two </a:t>
            </a:r>
            <a:r>
              <a:rPr lang="en-US" dirty="0"/>
              <a:t>java </a:t>
            </a:r>
            <a:r>
              <a:rPr lang="en-US" dirty="0" smtClean="0"/>
              <a:t>files </a:t>
            </a:r>
            <a:r>
              <a:rPr lang="en-US" dirty="0"/>
              <a:t>will be created automatically without any code </a:t>
            </a:r>
            <a:r>
              <a:rPr lang="en-US" dirty="0">
                <a:solidFill>
                  <a:srgbClr val="FF0000"/>
                </a:solidFill>
              </a:rPr>
              <a:t>(Then user just have to type the code based on the application need</a:t>
            </a:r>
            <a:r>
              <a:rPr lang="en-US" dirty="0"/>
              <a:t>). POM file will be fully created with all the </a:t>
            </a:r>
            <a:r>
              <a:rPr lang="en-US" dirty="0" smtClean="0"/>
              <a:t>required dependencies </a:t>
            </a:r>
            <a:r>
              <a:rPr lang="en-US" dirty="0"/>
              <a:t>automatically.</a:t>
            </a:r>
          </a:p>
          <a:p>
            <a:pPr lvl="1"/>
            <a:r>
              <a:rPr lang="en-US" dirty="0"/>
              <a:t>If web </a:t>
            </a:r>
            <a:r>
              <a:rPr lang="en-US" dirty="0" smtClean="0"/>
              <a:t>application with DB connection (CRUD Operations based application), four </a:t>
            </a:r>
            <a:r>
              <a:rPr lang="en-US" dirty="0"/>
              <a:t>java </a:t>
            </a:r>
            <a:r>
              <a:rPr lang="en-US" dirty="0" smtClean="0"/>
              <a:t>files (entity, main, controller, repository) will </a:t>
            </a:r>
            <a:r>
              <a:rPr lang="en-US" dirty="0"/>
              <a:t>be created automatically without any code </a:t>
            </a:r>
            <a:r>
              <a:rPr lang="en-US" dirty="0">
                <a:solidFill>
                  <a:srgbClr val="FF0000"/>
                </a:solidFill>
              </a:rPr>
              <a:t>(Then user just have to type the code based on the application need</a:t>
            </a:r>
            <a:r>
              <a:rPr lang="en-US" dirty="0"/>
              <a:t>). POM file </a:t>
            </a:r>
            <a:r>
              <a:rPr lang="en-US" dirty="0" smtClean="0"/>
              <a:t>and </a:t>
            </a:r>
            <a:r>
              <a:rPr lang="en-US" dirty="0" err="1" smtClean="0"/>
              <a:t>application.properties</a:t>
            </a:r>
            <a:r>
              <a:rPr lang="en-US" dirty="0" smtClean="0"/>
              <a:t> file will </a:t>
            </a:r>
            <a:r>
              <a:rPr lang="en-US" dirty="0"/>
              <a:t>be fully created with all the required dependencies automatically.</a:t>
            </a:r>
          </a:p>
          <a:p>
            <a:endParaRPr lang="en-US" dirty="0"/>
          </a:p>
        </p:txBody>
      </p:sp>
    </p:spTree>
    <p:extLst>
      <p:ext uri="{BB962C8B-B14F-4D97-AF65-F5344CB8AC3E}">
        <p14:creationId xmlns:p14="http://schemas.microsoft.com/office/powerpoint/2010/main" val="450392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Uses of </a:t>
            </a:r>
            <a:r>
              <a:rPr lang="en-US" dirty="0" err="1" smtClean="0"/>
              <a:t>SpringIO</a:t>
            </a:r>
            <a:endParaRPr lang="en-US" dirty="0"/>
          </a:p>
        </p:txBody>
      </p:sp>
      <p:sp>
        <p:nvSpPr>
          <p:cNvPr id="3" name="Content Placeholder 2"/>
          <p:cNvSpPr>
            <a:spLocks noGrp="1"/>
          </p:cNvSpPr>
          <p:nvPr>
            <p:ph idx="1"/>
          </p:nvPr>
        </p:nvSpPr>
        <p:spPr/>
        <p:txBody>
          <a:bodyPr>
            <a:normAutofit fontScale="77500" lnSpcReduction="20000"/>
          </a:bodyPr>
          <a:lstStyle/>
          <a:p>
            <a:r>
              <a:rPr lang="en-US" dirty="0"/>
              <a:t>Project Setup – Quickly generates a Spring Boot project with pre-configured dependencies and build files (</a:t>
            </a:r>
            <a:r>
              <a:rPr lang="en-US" dirty="0" smtClean="0"/>
              <a:t>Maven).</a:t>
            </a:r>
          </a:p>
          <a:p>
            <a:r>
              <a:rPr lang="en-US" dirty="0" smtClean="0"/>
              <a:t>Dependency </a:t>
            </a:r>
            <a:r>
              <a:rPr lang="en-US" dirty="0"/>
              <a:t>Management – Allows selecting required dependencies (e.g., web, JPA, security) for your application without manual configuration</a:t>
            </a:r>
            <a:r>
              <a:rPr lang="en-US" dirty="0" smtClean="0"/>
              <a:t>.</a:t>
            </a:r>
          </a:p>
          <a:p>
            <a:r>
              <a:rPr lang="en-US" dirty="0" smtClean="0"/>
              <a:t>Version </a:t>
            </a:r>
            <a:r>
              <a:rPr lang="en-US" dirty="0"/>
              <a:t>Selection – Enables choosing the appropriate Spring Boot version for compatibility and feature set</a:t>
            </a:r>
            <a:r>
              <a:rPr lang="en-US" dirty="0" smtClean="0"/>
              <a:t>.</a:t>
            </a:r>
          </a:p>
          <a:p>
            <a:r>
              <a:rPr lang="en-US" dirty="0" smtClean="0"/>
              <a:t>Packaging </a:t>
            </a:r>
            <a:r>
              <a:rPr lang="en-US" dirty="0"/>
              <a:t>Options – Provides options to create either a JAR or WAR file for deployment</a:t>
            </a:r>
            <a:r>
              <a:rPr lang="en-US" dirty="0" smtClean="0"/>
              <a:t>.</a:t>
            </a:r>
          </a:p>
          <a:p>
            <a:r>
              <a:rPr lang="en-US" dirty="0" smtClean="0"/>
              <a:t>Custom </a:t>
            </a:r>
            <a:r>
              <a:rPr lang="en-US" dirty="0"/>
              <a:t>Group and Artifact – Helps define project metadata like Group ID, Artifact ID, and package structure</a:t>
            </a:r>
            <a:r>
              <a:rPr lang="en-US" dirty="0" smtClean="0"/>
              <a:t>.</a:t>
            </a:r>
          </a:p>
          <a:p>
            <a:r>
              <a:rPr lang="en-US" dirty="0" smtClean="0"/>
              <a:t>Language </a:t>
            </a:r>
            <a:r>
              <a:rPr lang="en-US" dirty="0"/>
              <a:t>and Framework Choices – Supports Java, </a:t>
            </a:r>
            <a:r>
              <a:rPr lang="en-US" dirty="0" err="1"/>
              <a:t>Kotlin</a:t>
            </a:r>
            <a:r>
              <a:rPr lang="en-US" dirty="0"/>
              <a:t>, and Groovy as languages for the Spring Boot application</a:t>
            </a:r>
            <a:r>
              <a:rPr lang="en-US" dirty="0" smtClean="0"/>
              <a:t>.</a:t>
            </a:r>
          </a:p>
          <a:p>
            <a:r>
              <a:rPr lang="en-US" dirty="0" smtClean="0"/>
              <a:t>Downloadable </a:t>
            </a:r>
            <a:r>
              <a:rPr lang="en-US" dirty="0"/>
              <a:t>Project Structure – Generates a fully functional, ready-to-run Spring Boot project, which can be downloaded as a zip file.</a:t>
            </a:r>
          </a:p>
        </p:txBody>
      </p:sp>
    </p:spTree>
    <p:extLst>
      <p:ext uri="{BB962C8B-B14F-4D97-AF65-F5344CB8AC3E}">
        <p14:creationId xmlns:p14="http://schemas.microsoft.com/office/powerpoint/2010/main" val="39560935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462769" y="1027906"/>
            <a:ext cx="7927848" cy="4457238"/>
          </a:xfrm>
          <a:prstGeom prst="rect">
            <a:avLst/>
          </a:prstGeom>
        </p:spPr>
      </p:pic>
    </p:spTree>
    <p:extLst>
      <p:ext uri="{BB962C8B-B14F-4D97-AF65-F5344CB8AC3E}">
        <p14:creationId xmlns:p14="http://schemas.microsoft.com/office/powerpoint/2010/main" val="2915649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Boot </a:t>
            </a:r>
            <a:r>
              <a:rPr lang="en-US" dirty="0" smtClean="0"/>
              <a:t>Framework Uses</a:t>
            </a:r>
            <a:endParaRPr lang="en-US" dirty="0"/>
          </a:p>
        </p:txBody>
      </p:sp>
      <p:sp>
        <p:nvSpPr>
          <p:cNvPr id="3" name="Content Placeholder 2"/>
          <p:cNvSpPr>
            <a:spLocks noGrp="1"/>
          </p:cNvSpPr>
          <p:nvPr>
            <p:ph idx="1"/>
          </p:nvPr>
        </p:nvSpPr>
        <p:spPr/>
        <p:txBody>
          <a:bodyPr/>
          <a:lstStyle/>
          <a:p>
            <a:r>
              <a:rPr lang="en-US" dirty="0"/>
              <a:t>The dependency injection approach is used in Spring Boot.</a:t>
            </a:r>
          </a:p>
          <a:p>
            <a:r>
              <a:rPr lang="en-US" dirty="0"/>
              <a:t>It contains powerful database transaction management capabilities.</a:t>
            </a:r>
          </a:p>
          <a:p>
            <a:r>
              <a:rPr lang="en-US" dirty="0"/>
              <a:t>It simplifies integration with other Java frameworks like JPA/Hibernate ORM, Struts, etc.</a:t>
            </a:r>
          </a:p>
          <a:p>
            <a:r>
              <a:rPr lang="en-US" dirty="0"/>
              <a:t>It reduces the cost and development time of the application.</a:t>
            </a:r>
          </a:p>
          <a:p>
            <a:endParaRPr lang="en-US" dirty="0"/>
          </a:p>
        </p:txBody>
      </p:sp>
    </p:spTree>
    <p:extLst>
      <p:ext uri="{BB962C8B-B14F-4D97-AF65-F5344CB8AC3E}">
        <p14:creationId xmlns:p14="http://schemas.microsoft.com/office/powerpoint/2010/main" val="269710405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Give any example spring boot application for </a:t>
            </a:r>
            <a:r>
              <a:rPr lang="en-US" dirty="0" err="1" smtClean="0"/>
              <a:t>SpringIO</a:t>
            </a:r>
            <a:r>
              <a:rPr lang="en-US" dirty="0" smtClean="0"/>
              <a:t> topic.</a:t>
            </a:r>
            <a:endParaRPr lang="en-US" dirty="0"/>
          </a:p>
        </p:txBody>
      </p:sp>
    </p:spTree>
    <p:extLst>
      <p:ext uri="{BB962C8B-B14F-4D97-AF65-F5344CB8AC3E}">
        <p14:creationId xmlns:p14="http://schemas.microsoft.com/office/powerpoint/2010/main" val="7641392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RDBMS CRUD</a:t>
            </a:r>
            <a:endParaRPr lang="en-US" dirty="0"/>
          </a:p>
        </p:txBody>
      </p:sp>
      <p:sp>
        <p:nvSpPr>
          <p:cNvPr id="3" name="Content Placeholder 2"/>
          <p:cNvSpPr>
            <a:spLocks noGrp="1"/>
          </p:cNvSpPr>
          <p:nvPr>
            <p:ph idx="1"/>
          </p:nvPr>
        </p:nvSpPr>
        <p:spPr/>
        <p:txBody>
          <a:bodyPr>
            <a:normAutofit fontScale="70000" lnSpcReduction="20000"/>
          </a:bodyPr>
          <a:lstStyle/>
          <a:p>
            <a:r>
              <a:rPr lang="en-US" dirty="0"/>
              <a:t>In RDBMS (Relational Database Management System), CRUD operations represent the four basic functions that are essential for interacting with a database. These operations stand for Create, Read, Update, and Delete</a:t>
            </a:r>
            <a:r>
              <a:rPr lang="en-US" dirty="0" smtClean="0"/>
              <a:t>.</a:t>
            </a:r>
          </a:p>
          <a:p>
            <a:pPr marL="0" indent="0">
              <a:buNone/>
            </a:pPr>
            <a:r>
              <a:rPr lang="en-US" dirty="0" smtClean="0"/>
              <a:t>1</a:t>
            </a:r>
            <a:r>
              <a:rPr lang="en-US" dirty="0"/>
              <a:t>. </a:t>
            </a:r>
            <a:r>
              <a:rPr lang="en-US" dirty="0" err="1"/>
              <a:t>Create:The</a:t>
            </a:r>
            <a:r>
              <a:rPr lang="en-US" dirty="0"/>
              <a:t> Create operation allows inserting new records into a table</a:t>
            </a:r>
            <a:r>
              <a:rPr lang="en-US" dirty="0" smtClean="0"/>
              <a:t>.</a:t>
            </a:r>
          </a:p>
          <a:p>
            <a:pPr marL="457200" lvl="1" indent="0">
              <a:buNone/>
            </a:pPr>
            <a:r>
              <a:rPr lang="en-US" dirty="0" smtClean="0"/>
              <a:t>SQL </a:t>
            </a:r>
            <a:r>
              <a:rPr lang="en-US" dirty="0"/>
              <a:t>Command: </a:t>
            </a:r>
            <a:endParaRPr lang="en-US" dirty="0" smtClean="0"/>
          </a:p>
          <a:p>
            <a:pPr marL="457200" lvl="1" indent="0">
              <a:buNone/>
            </a:pPr>
            <a:r>
              <a:rPr lang="en-US" dirty="0" smtClean="0"/>
              <a:t>INSERT </a:t>
            </a:r>
            <a:r>
              <a:rPr lang="en-US" dirty="0" err="1"/>
              <a:t>INTOExample:sqlCopy</a:t>
            </a:r>
            <a:r>
              <a:rPr lang="en-US" dirty="0"/>
              <a:t> </a:t>
            </a:r>
            <a:r>
              <a:rPr lang="en-US" dirty="0" err="1"/>
              <a:t>codeINSERT</a:t>
            </a:r>
            <a:r>
              <a:rPr lang="en-US" dirty="0"/>
              <a:t> INTO students (id, name, age) VALUES (1, 'John', 22</a:t>
            </a:r>
            <a:r>
              <a:rPr lang="en-US" dirty="0" smtClean="0"/>
              <a:t>);</a:t>
            </a:r>
          </a:p>
          <a:p>
            <a:pPr marL="0" indent="0">
              <a:buNone/>
            </a:pPr>
            <a:r>
              <a:rPr lang="en-US" dirty="0" smtClean="0"/>
              <a:t>2</a:t>
            </a:r>
            <a:r>
              <a:rPr lang="en-US" dirty="0"/>
              <a:t>. </a:t>
            </a:r>
            <a:r>
              <a:rPr lang="en-US" dirty="0" err="1"/>
              <a:t>Read:The</a:t>
            </a:r>
            <a:r>
              <a:rPr lang="en-US" dirty="0"/>
              <a:t> Read operation retrieves records from a table</a:t>
            </a:r>
            <a:r>
              <a:rPr lang="en-US" dirty="0" smtClean="0"/>
              <a:t>.</a:t>
            </a:r>
          </a:p>
          <a:p>
            <a:pPr marL="457200" lvl="1" indent="0">
              <a:buNone/>
            </a:pPr>
            <a:r>
              <a:rPr lang="en-US" dirty="0" smtClean="0"/>
              <a:t>SQL </a:t>
            </a:r>
            <a:r>
              <a:rPr lang="en-US" dirty="0"/>
              <a:t>Command: </a:t>
            </a:r>
            <a:endParaRPr lang="en-US" dirty="0" smtClean="0"/>
          </a:p>
          <a:p>
            <a:pPr marL="457200" lvl="1" indent="0">
              <a:buNone/>
            </a:pPr>
            <a:r>
              <a:rPr lang="en-US" dirty="0" err="1" smtClean="0"/>
              <a:t>SELECTExample:sqlCopy</a:t>
            </a:r>
            <a:r>
              <a:rPr lang="en-US" dirty="0" smtClean="0"/>
              <a:t> </a:t>
            </a:r>
            <a:r>
              <a:rPr lang="en-US" dirty="0" err="1"/>
              <a:t>codeSELECT</a:t>
            </a:r>
            <a:r>
              <a:rPr lang="en-US" dirty="0"/>
              <a:t> * FROM students WHERE id = </a:t>
            </a:r>
            <a:r>
              <a:rPr lang="en-US" dirty="0" smtClean="0"/>
              <a:t>1;</a:t>
            </a:r>
          </a:p>
          <a:p>
            <a:pPr marL="0" indent="0">
              <a:buNone/>
            </a:pPr>
            <a:r>
              <a:rPr lang="en-US" dirty="0" smtClean="0"/>
              <a:t>3</a:t>
            </a:r>
            <a:r>
              <a:rPr lang="en-US" dirty="0"/>
              <a:t>. </a:t>
            </a:r>
            <a:r>
              <a:rPr lang="en-US" dirty="0" err="1"/>
              <a:t>Update:The</a:t>
            </a:r>
            <a:r>
              <a:rPr lang="en-US" dirty="0"/>
              <a:t> Update operation modifies existing records in a table</a:t>
            </a:r>
            <a:r>
              <a:rPr lang="en-US" dirty="0" smtClean="0"/>
              <a:t>.</a:t>
            </a:r>
          </a:p>
          <a:p>
            <a:pPr marL="457200" lvl="1" indent="0">
              <a:buNone/>
            </a:pPr>
            <a:r>
              <a:rPr lang="en-US" dirty="0" smtClean="0"/>
              <a:t>SQL </a:t>
            </a:r>
            <a:r>
              <a:rPr lang="en-US" dirty="0"/>
              <a:t>Command: </a:t>
            </a:r>
            <a:endParaRPr lang="en-US" dirty="0" smtClean="0"/>
          </a:p>
          <a:p>
            <a:pPr marL="457200" lvl="1" indent="0">
              <a:buNone/>
            </a:pPr>
            <a:r>
              <a:rPr lang="en-US" dirty="0" err="1" smtClean="0"/>
              <a:t>UPDATEExample:sqlCopy</a:t>
            </a:r>
            <a:r>
              <a:rPr lang="en-US" dirty="0" smtClean="0"/>
              <a:t> </a:t>
            </a:r>
            <a:r>
              <a:rPr lang="en-US" dirty="0" err="1"/>
              <a:t>codeUPDATE</a:t>
            </a:r>
            <a:r>
              <a:rPr lang="en-US" dirty="0"/>
              <a:t> students SET name = 'Jane' WHERE id = 1</a:t>
            </a:r>
            <a:r>
              <a:rPr lang="en-US" dirty="0" smtClean="0"/>
              <a:t>;</a:t>
            </a:r>
          </a:p>
          <a:p>
            <a:pPr marL="0" indent="0">
              <a:buNone/>
            </a:pPr>
            <a:r>
              <a:rPr lang="en-US" dirty="0" smtClean="0"/>
              <a:t>4</a:t>
            </a:r>
            <a:r>
              <a:rPr lang="en-US" dirty="0"/>
              <a:t>. </a:t>
            </a:r>
            <a:r>
              <a:rPr lang="en-US" dirty="0" err="1"/>
              <a:t>Delete:The</a:t>
            </a:r>
            <a:r>
              <a:rPr lang="en-US" dirty="0"/>
              <a:t> Delete operation removes records from a table</a:t>
            </a:r>
            <a:r>
              <a:rPr lang="en-US" dirty="0" smtClean="0"/>
              <a:t>.</a:t>
            </a:r>
          </a:p>
          <a:p>
            <a:pPr marL="457200" lvl="1" indent="0">
              <a:buNone/>
            </a:pPr>
            <a:r>
              <a:rPr lang="en-US" dirty="0" smtClean="0"/>
              <a:t>SQL </a:t>
            </a:r>
            <a:r>
              <a:rPr lang="en-US" dirty="0"/>
              <a:t>Command</a:t>
            </a:r>
            <a:r>
              <a:rPr lang="en-US" dirty="0" smtClean="0"/>
              <a:t>:</a:t>
            </a:r>
          </a:p>
          <a:p>
            <a:pPr marL="457200" lvl="1" indent="0">
              <a:buNone/>
            </a:pPr>
            <a:r>
              <a:rPr lang="en-US" dirty="0" smtClean="0"/>
              <a:t> </a:t>
            </a:r>
            <a:r>
              <a:rPr lang="en-US" dirty="0"/>
              <a:t>DELETE </a:t>
            </a:r>
            <a:r>
              <a:rPr lang="en-US" dirty="0" err="1"/>
              <a:t>FROMExample:sqlCopy</a:t>
            </a:r>
            <a:r>
              <a:rPr lang="en-US" dirty="0"/>
              <a:t> </a:t>
            </a:r>
            <a:r>
              <a:rPr lang="en-US" dirty="0" err="1"/>
              <a:t>codeDELETE</a:t>
            </a:r>
            <a:r>
              <a:rPr lang="en-US" dirty="0"/>
              <a:t> FROM students WHERE id = 1;</a:t>
            </a:r>
          </a:p>
        </p:txBody>
      </p:sp>
    </p:spTree>
    <p:extLst>
      <p:ext uri="{BB962C8B-B14F-4D97-AF65-F5344CB8AC3E}">
        <p14:creationId xmlns:p14="http://schemas.microsoft.com/office/powerpoint/2010/main" val="352684102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use CRUD Operations In </a:t>
            </a:r>
            <a:r>
              <a:rPr lang="en-US" dirty="0" err="1" smtClean="0"/>
              <a:t>Springboot</a:t>
            </a:r>
            <a:endParaRPr lang="en-US" dirty="0"/>
          </a:p>
        </p:txBody>
      </p:sp>
      <p:sp>
        <p:nvSpPr>
          <p:cNvPr id="3" name="Content Placeholder 2"/>
          <p:cNvSpPr>
            <a:spLocks noGrp="1"/>
          </p:cNvSpPr>
          <p:nvPr>
            <p:ph idx="1"/>
          </p:nvPr>
        </p:nvSpPr>
        <p:spPr/>
        <p:txBody>
          <a:bodyPr>
            <a:normAutofit lnSpcReduction="10000"/>
          </a:bodyPr>
          <a:lstStyle/>
          <a:p>
            <a:r>
              <a:rPr lang="en-US" dirty="0" smtClean="0"/>
              <a:t>To </a:t>
            </a:r>
            <a:r>
              <a:rPr lang="en-US" dirty="0"/>
              <a:t>implement CRUD operations in Spring Boot with an HTML input/output page using </a:t>
            </a:r>
            <a:r>
              <a:rPr lang="en-US" dirty="0" err="1"/>
              <a:t>Thymeleaf</a:t>
            </a:r>
            <a:r>
              <a:rPr lang="en-US" dirty="0"/>
              <a:t> templates, and to configure </a:t>
            </a:r>
            <a:r>
              <a:rPr lang="en-US" dirty="0" err="1"/>
              <a:t>application.properties</a:t>
            </a:r>
            <a:r>
              <a:rPr lang="en-US" dirty="0"/>
              <a:t> for database connection, </a:t>
            </a:r>
            <a:r>
              <a:rPr lang="en-US" dirty="0" smtClean="0"/>
              <a:t>we </a:t>
            </a:r>
            <a:r>
              <a:rPr lang="en-US" dirty="0"/>
              <a:t>can follow the steps listed below</a:t>
            </a:r>
            <a:r>
              <a:rPr lang="en-US" dirty="0" smtClean="0"/>
              <a:t>:</a:t>
            </a:r>
          </a:p>
          <a:p>
            <a:pPr marL="0" indent="0">
              <a:buNone/>
            </a:pPr>
            <a:r>
              <a:rPr lang="en-US" b="1" dirty="0" smtClean="0"/>
              <a:t>Step1: Set </a:t>
            </a:r>
            <a:r>
              <a:rPr lang="en-US" b="1" dirty="0"/>
              <a:t>Up Your Spring Boot p</a:t>
            </a:r>
            <a:r>
              <a:rPr lang="en-US" b="1" dirty="0" smtClean="0"/>
              <a:t>om.xml</a:t>
            </a:r>
            <a:endParaRPr lang="en-US" b="1" dirty="0"/>
          </a:p>
          <a:p>
            <a:r>
              <a:rPr lang="en-US" dirty="0"/>
              <a:t>Use Spring </a:t>
            </a:r>
            <a:r>
              <a:rPr lang="en-US" dirty="0" smtClean="0"/>
              <a:t>Initializer or pom.xml to </a:t>
            </a:r>
            <a:r>
              <a:rPr lang="en-US" dirty="0"/>
              <a:t>create a new Spring Boot project with the following dependencies:</a:t>
            </a:r>
          </a:p>
          <a:p>
            <a:pPr lvl="1"/>
            <a:r>
              <a:rPr lang="en-US" dirty="0"/>
              <a:t>Spring Web</a:t>
            </a:r>
          </a:p>
          <a:p>
            <a:pPr lvl="1"/>
            <a:r>
              <a:rPr lang="en-US" dirty="0"/>
              <a:t>Spring Data JPA</a:t>
            </a:r>
          </a:p>
          <a:p>
            <a:pPr lvl="1"/>
            <a:r>
              <a:rPr lang="en-US" dirty="0" err="1"/>
              <a:t>Thymeleaf</a:t>
            </a:r>
            <a:endParaRPr lang="en-US" dirty="0"/>
          </a:p>
          <a:p>
            <a:pPr lvl="1"/>
            <a:r>
              <a:rPr lang="en-US" dirty="0"/>
              <a:t>H2 Database (or any other database)</a:t>
            </a:r>
          </a:p>
          <a:p>
            <a:endParaRPr lang="en-US" dirty="0"/>
          </a:p>
        </p:txBody>
      </p:sp>
    </p:spTree>
    <p:extLst>
      <p:ext uri="{BB962C8B-B14F-4D97-AF65-F5344CB8AC3E}">
        <p14:creationId xmlns:p14="http://schemas.microsoft.com/office/powerpoint/2010/main" val="2932831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Step2: Configure </a:t>
            </a:r>
            <a:r>
              <a:rPr lang="en-US" b="1" dirty="0" err="1" smtClean="0"/>
              <a:t>application.properties</a:t>
            </a:r>
            <a:endParaRPr lang="en-US" b="1" dirty="0" smtClean="0"/>
          </a:p>
          <a:p>
            <a:r>
              <a:rPr lang="en-US" dirty="0" smtClean="0"/>
              <a:t>Define </a:t>
            </a:r>
            <a:r>
              <a:rPr lang="en-US" dirty="0"/>
              <a:t>the database connection and JPA settings in the </a:t>
            </a:r>
            <a:r>
              <a:rPr lang="en-US" dirty="0" err="1"/>
              <a:t>application.properties</a:t>
            </a:r>
            <a:r>
              <a:rPr lang="en-US" dirty="0"/>
              <a:t> file located in the </a:t>
            </a:r>
            <a:r>
              <a:rPr lang="en-US" dirty="0" err="1"/>
              <a:t>src</a:t>
            </a:r>
            <a:r>
              <a:rPr lang="en-US" dirty="0"/>
              <a:t>/main/resources folder</a:t>
            </a:r>
            <a:r>
              <a:rPr lang="en-US" dirty="0" smtClean="0"/>
              <a:t>.</a:t>
            </a:r>
          </a:p>
          <a:p>
            <a:pPr lvl="1"/>
            <a:r>
              <a:rPr lang="en-US" dirty="0" smtClean="0"/>
              <a:t>Set </a:t>
            </a:r>
            <a:r>
              <a:rPr lang="en-US" dirty="0"/>
              <a:t>database connection properties (H2/MySQL/etc</a:t>
            </a:r>
            <a:r>
              <a:rPr lang="en-US" dirty="0" smtClean="0"/>
              <a:t>.).</a:t>
            </a:r>
          </a:p>
          <a:p>
            <a:pPr lvl="1"/>
            <a:r>
              <a:rPr lang="en-US" dirty="0" smtClean="0"/>
              <a:t>Enable </a:t>
            </a:r>
            <a:r>
              <a:rPr lang="en-US" dirty="0"/>
              <a:t>H2 console (if using H2</a:t>
            </a:r>
            <a:r>
              <a:rPr lang="en-US" dirty="0" smtClean="0"/>
              <a:t>).</a:t>
            </a:r>
          </a:p>
          <a:p>
            <a:pPr lvl="1"/>
            <a:r>
              <a:rPr lang="en-US" dirty="0" smtClean="0"/>
              <a:t>Configure </a:t>
            </a:r>
            <a:r>
              <a:rPr lang="en-US" dirty="0"/>
              <a:t>Hibernate dialect, DDL auto settings, etc.</a:t>
            </a:r>
          </a:p>
        </p:txBody>
      </p:sp>
    </p:spTree>
    <p:extLst>
      <p:ext uri="{BB962C8B-B14F-4D97-AF65-F5344CB8AC3E}">
        <p14:creationId xmlns:p14="http://schemas.microsoft.com/office/powerpoint/2010/main" val="28670116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smtClean="0"/>
              <a:t>Step3: Create </a:t>
            </a:r>
            <a:r>
              <a:rPr lang="en-US" b="1" dirty="0"/>
              <a:t>an Entity </a:t>
            </a:r>
            <a:r>
              <a:rPr lang="en-US" b="1" dirty="0" smtClean="0"/>
              <a:t>Class</a:t>
            </a:r>
          </a:p>
          <a:p>
            <a:r>
              <a:rPr lang="en-US" dirty="0" smtClean="0"/>
              <a:t>Define </a:t>
            </a:r>
            <a:r>
              <a:rPr lang="en-US" dirty="0"/>
              <a:t>an entity class annotated with @Entity</a:t>
            </a:r>
            <a:r>
              <a:rPr lang="en-US" dirty="0" smtClean="0"/>
              <a:t>.</a:t>
            </a:r>
          </a:p>
          <a:p>
            <a:r>
              <a:rPr lang="en-US" dirty="0" smtClean="0"/>
              <a:t>Add </a:t>
            </a:r>
            <a:r>
              <a:rPr lang="en-US" dirty="0"/>
              <a:t>fields that represent table columns</a:t>
            </a:r>
            <a:r>
              <a:rPr lang="en-US" dirty="0" smtClean="0"/>
              <a:t>.</a:t>
            </a:r>
          </a:p>
          <a:p>
            <a:r>
              <a:rPr lang="en-US" dirty="0" smtClean="0"/>
              <a:t>Use </a:t>
            </a:r>
            <a:r>
              <a:rPr lang="en-US" dirty="0"/>
              <a:t>@Id and @</a:t>
            </a:r>
            <a:r>
              <a:rPr lang="en-US" dirty="0" err="1"/>
              <a:t>GeneratedValue</a:t>
            </a:r>
            <a:r>
              <a:rPr lang="en-US" dirty="0"/>
              <a:t> for the primary key</a:t>
            </a:r>
            <a:r>
              <a:rPr lang="en-US" dirty="0" smtClean="0"/>
              <a:t>.</a:t>
            </a:r>
          </a:p>
          <a:p>
            <a:r>
              <a:rPr lang="en-US" dirty="0" smtClean="0"/>
              <a:t>Use </a:t>
            </a:r>
            <a:r>
              <a:rPr lang="en-US" dirty="0"/>
              <a:t>getters and setters for the fields.</a:t>
            </a:r>
          </a:p>
        </p:txBody>
      </p:sp>
    </p:spTree>
    <p:extLst>
      <p:ext uri="{BB962C8B-B14F-4D97-AF65-F5344CB8AC3E}">
        <p14:creationId xmlns:p14="http://schemas.microsoft.com/office/powerpoint/2010/main" val="11891235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Step4: Create </a:t>
            </a:r>
            <a:r>
              <a:rPr lang="en-US" b="1" dirty="0"/>
              <a:t>a Repository </a:t>
            </a:r>
            <a:r>
              <a:rPr lang="en-US" b="1" dirty="0" smtClean="0"/>
              <a:t>Interface</a:t>
            </a:r>
          </a:p>
          <a:p>
            <a:r>
              <a:rPr lang="en-US" dirty="0" smtClean="0"/>
              <a:t>Create </a:t>
            </a:r>
            <a:r>
              <a:rPr lang="en-US" dirty="0"/>
              <a:t>a repository interface by extending </a:t>
            </a:r>
            <a:r>
              <a:rPr lang="en-US" dirty="0" err="1"/>
              <a:t>JpaRepository</a:t>
            </a:r>
            <a:r>
              <a:rPr lang="en-US" dirty="0"/>
              <a:t>&lt;</a:t>
            </a:r>
            <a:r>
              <a:rPr lang="en-US" dirty="0" err="1"/>
              <a:t>EntityClass</a:t>
            </a:r>
            <a:r>
              <a:rPr lang="en-US" dirty="0"/>
              <a:t>, ID</a:t>
            </a:r>
            <a:r>
              <a:rPr lang="en-US" dirty="0" smtClean="0"/>
              <a:t>&gt;.</a:t>
            </a:r>
          </a:p>
          <a:p>
            <a:r>
              <a:rPr lang="en-US" dirty="0" smtClean="0"/>
              <a:t>This </a:t>
            </a:r>
            <a:r>
              <a:rPr lang="en-US" dirty="0"/>
              <a:t>interface will provide built-in methods for CRUD operations.</a:t>
            </a:r>
          </a:p>
        </p:txBody>
      </p:sp>
    </p:spTree>
    <p:extLst>
      <p:ext uri="{BB962C8B-B14F-4D97-AF65-F5344CB8AC3E}">
        <p14:creationId xmlns:p14="http://schemas.microsoft.com/office/powerpoint/2010/main" val="18648760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smtClean="0"/>
              <a:t>Step5: Create </a:t>
            </a:r>
            <a:r>
              <a:rPr lang="en-US" b="1" dirty="0"/>
              <a:t>a Controller </a:t>
            </a:r>
            <a:r>
              <a:rPr lang="en-US" b="1" dirty="0" smtClean="0"/>
              <a:t>Class</a:t>
            </a:r>
          </a:p>
          <a:p>
            <a:r>
              <a:rPr lang="en-US" dirty="0" smtClean="0"/>
              <a:t>Create </a:t>
            </a:r>
            <a:r>
              <a:rPr lang="en-US" dirty="0"/>
              <a:t>a controller class annotated with @Controller</a:t>
            </a:r>
            <a:r>
              <a:rPr lang="en-US" dirty="0" smtClean="0"/>
              <a:t>.</a:t>
            </a:r>
          </a:p>
          <a:p>
            <a:r>
              <a:rPr lang="en-US" dirty="0" smtClean="0"/>
              <a:t>Define </a:t>
            </a:r>
            <a:r>
              <a:rPr lang="en-US" dirty="0"/>
              <a:t>methods mapped to HTTP endpoints (e.g., /create, /read, /update, /delete) using @</a:t>
            </a:r>
            <a:r>
              <a:rPr lang="en-US" dirty="0" err="1"/>
              <a:t>GetMapping</a:t>
            </a:r>
            <a:r>
              <a:rPr lang="en-US" dirty="0"/>
              <a:t> and @</a:t>
            </a:r>
            <a:r>
              <a:rPr lang="en-US" dirty="0" err="1"/>
              <a:t>PostMapping</a:t>
            </a:r>
            <a:r>
              <a:rPr lang="en-US" dirty="0" smtClean="0"/>
              <a:t>.</a:t>
            </a:r>
          </a:p>
          <a:p>
            <a:r>
              <a:rPr lang="en-US" dirty="0" smtClean="0"/>
              <a:t>Use </a:t>
            </a:r>
            <a:r>
              <a:rPr lang="en-US" dirty="0"/>
              <a:t>Model and </a:t>
            </a:r>
            <a:r>
              <a:rPr lang="en-US" dirty="0" err="1"/>
              <a:t>ModelAndView</a:t>
            </a:r>
            <a:r>
              <a:rPr lang="en-US" dirty="0"/>
              <a:t> to pass data to </a:t>
            </a:r>
            <a:r>
              <a:rPr lang="en-US" dirty="0" err="1"/>
              <a:t>Thymeleaf</a:t>
            </a:r>
            <a:r>
              <a:rPr lang="en-US" dirty="0"/>
              <a:t> templates</a:t>
            </a:r>
            <a:r>
              <a:rPr lang="en-US" dirty="0" smtClean="0"/>
              <a:t>.</a:t>
            </a:r>
          </a:p>
          <a:p>
            <a:r>
              <a:rPr lang="en-US" dirty="0" smtClean="0"/>
              <a:t>Handle </a:t>
            </a:r>
            <a:r>
              <a:rPr lang="en-US" dirty="0"/>
              <a:t>form submissions (from the HTML input page) and return results (to the HTML output page).</a:t>
            </a:r>
          </a:p>
        </p:txBody>
      </p:sp>
    </p:spTree>
    <p:extLst>
      <p:ext uri="{BB962C8B-B14F-4D97-AF65-F5344CB8AC3E}">
        <p14:creationId xmlns:p14="http://schemas.microsoft.com/office/powerpoint/2010/main" val="29082648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Step 6:Create </a:t>
            </a:r>
            <a:r>
              <a:rPr lang="en-US" b="1" dirty="0"/>
              <a:t>HTML Pages in </a:t>
            </a:r>
            <a:r>
              <a:rPr lang="en-US" b="1" dirty="0" err="1" smtClean="0"/>
              <a:t>src</a:t>
            </a:r>
            <a:r>
              <a:rPr lang="en-US" b="1" dirty="0" smtClean="0"/>
              <a:t>/main/resources/templates</a:t>
            </a:r>
          </a:p>
          <a:p>
            <a:r>
              <a:rPr lang="en-US" dirty="0" smtClean="0"/>
              <a:t>Input </a:t>
            </a:r>
            <a:r>
              <a:rPr lang="en-US" dirty="0"/>
              <a:t>Page: </a:t>
            </a:r>
            <a:r>
              <a:rPr lang="en-US" dirty="0" smtClean="0"/>
              <a:t>Create </a:t>
            </a:r>
            <a:r>
              <a:rPr lang="en-US" dirty="0"/>
              <a:t>an HTML form (e.g., create.html) using </a:t>
            </a:r>
            <a:r>
              <a:rPr lang="en-US" dirty="0" err="1"/>
              <a:t>Thymeleaf</a:t>
            </a:r>
            <a:r>
              <a:rPr lang="en-US" dirty="0"/>
              <a:t> for accepting data </a:t>
            </a:r>
            <a:r>
              <a:rPr lang="en-US" dirty="0" err="1"/>
              <a:t>input.The</a:t>
            </a:r>
            <a:r>
              <a:rPr lang="en-US" dirty="0"/>
              <a:t> form should be connected to a controller method using </a:t>
            </a:r>
            <a:r>
              <a:rPr lang="en-US" dirty="0" err="1"/>
              <a:t>th:action</a:t>
            </a:r>
            <a:r>
              <a:rPr lang="en-US" dirty="0"/>
              <a:t> and </a:t>
            </a:r>
            <a:r>
              <a:rPr lang="en-US" dirty="0" err="1"/>
              <a:t>th:object</a:t>
            </a:r>
            <a:r>
              <a:rPr lang="en-US" dirty="0" smtClean="0"/>
              <a:t>.</a:t>
            </a:r>
          </a:p>
          <a:p>
            <a:r>
              <a:rPr lang="en-US" dirty="0" smtClean="0"/>
              <a:t>Output </a:t>
            </a:r>
            <a:r>
              <a:rPr lang="en-US" dirty="0"/>
              <a:t>Page: Create an output page (e.g., output.html) to display the results or details of the data (such as listing records from the database).</a:t>
            </a:r>
          </a:p>
        </p:txBody>
      </p:sp>
    </p:spTree>
    <p:extLst>
      <p:ext uri="{BB962C8B-B14F-4D97-AF65-F5344CB8AC3E}">
        <p14:creationId xmlns:p14="http://schemas.microsoft.com/office/powerpoint/2010/main" val="153952371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Example :CRUD operations or DB </a:t>
            </a:r>
            <a:r>
              <a:rPr lang="en-US" dirty="0"/>
              <a:t>based </a:t>
            </a:r>
            <a:r>
              <a:rPr lang="en-US" dirty="0" smtClean="0"/>
              <a:t>applications with Controller annotations</a:t>
            </a: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smtClean="0"/>
              <a:t>Needed files</a:t>
            </a:r>
          </a:p>
          <a:p>
            <a:pPr>
              <a:buFontTx/>
              <a:buChar char="-"/>
            </a:pPr>
            <a:r>
              <a:rPr lang="en-US" dirty="0" smtClean="0"/>
              <a:t>Main class file</a:t>
            </a:r>
          </a:p>
          <a:p>
            <a:pPr>
              <a:buFontTx/>
              <a:buChar char="-"/>
            </a:pPr>
            <a:r>
              <a:rPr lang="en-US" dirty="0" smtClean="0"/>
              <a:t>Entity class file</a:t>
            </a:r>
          </a:p>
          <a:p>
            <a:pPr>
              <a:buFontTx/>
              <a:buChar char="-"/>
            </a:pPr>
            <a:r>
              <a:rPr lang="en-US" dirty="0" smtClean="0"/>
              <a:t>Repository interface file</a:t>
            </a:r>
          </a:p>
          <a:p>
            <a:pPr>
              <a:buFontTx/>
              <a:buChar char="-"/>
            </a:pPr>
            <a:r>
              <a:rPr lang="en-US" dirty="0" smtClean="0"/>
              <a:t>Controller file (If needed, include service file)</a:t>
            </a:r>
          </a:p>
          <a:p>
            <a:pPr marL="0" indent="0">
              <a:buNone/>
            </a:pPr>
            <a:r>
              <a:rPr lang="en-US" dirty="0" smtClean="0"/>
              <a:t>-Pom.xml file</a:t>
            </a:r>
          </a:p>
          <a:p>
            <a:pPr marL="0" indent="0">
              <a:buNone/>
            </a:pPr>
            <a:r>
              <a:rPr lang="en-US" dirty="0" smtClean="0"/>
              <a:t>-</a:t>
            </a:r>
            <a:r>
              <a:rPr lang="en-US" dirty="0" err="1" smtClean="0"/>
              <a:t>Applictaion.properties</a:t>
            </a:r>
            <a:r>
              <a:rPr lang="en-US" dirty="0" smtClean="0"/>
              <a:t> file</a:t>
            </a:r>
          </a:p>
          <a:p>
            <a:pPr marL="0" indent="0">
              <a:buNone/>
            </a:pPr>
            <a:r>
              <a:rPr lang="en-US" dirty="0" smtClean="0"/>
              <a:t>-Html files</a:t>
            </a:r>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30492359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Example to add student details (</a:t>
            </a:r>
            <a:r>
              <a:rPr lang="en-US" dirty="0" err="1" smtClean="0"/>
              <a:t>rollno</a:t>
            </a:r>
            <a:r>
              <a:rPr lang="en-US" dirty="0" smtClean="0"/>
              <a:t>, name) to the database</a:t>
            </a:r>
            <a:endParaRPr lang="en-US" dirty="0"/>
          </a:p>
        </p:txBody>
      </p:sp>
    </p:spTree>
    <p:extLst>
      <p:ext uri="{BB962C8B-B14F-4D97-AF65-F5344CB8AC3E}">
        <p14:creationId xmlns:p14="http://schemas.microsoft.com/office/powerpoint/2010/main" val="3077252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Boot </a:t>
            </a:r>
            <a:r>
              <a:rPr lang="en-US" dirty="0" smtClean="0"/>
              <a:t>Architecture</a:t>
            </a:r>
            <a:endParaRPr lang="en-US" dirty="0"/>
          </a:p>
        </p:txBody>
      </p:sp>
      <p:sp>
        <p:nvSpPr>
          <p:cNvPr id="3" name="Content Placeholder 2"/>
          <p:cNvSpPr>
            <a:spLocks noGrp="1"/>
          </p:cNvSpPr>
          <p:nvPr>
            <p:ph idx="1"/>
          </p:nvPr>
        </p:nvSpPr>
        <p:spPr/>
        <p:txBody>
          <a:bodyPr>
            <a:normAutofit fontScale="85000" lnSpcReduction="10000"/>
          </a:bodyPr>
          <a:lstStyle/>
          <a:p>
            <a:r>
              <a:rPr lang="en-US" dirty="0"/>
              <a:t>Spring Boot is a module of the Spring Framework. It is used to create stand-alone, production-grade Spring Based Applications with minimum efforts. It is developed on top of the core Spring Framework.</a:t>
            </a:r>
          </a:p>
          <a:p>
            <a:r>
              <a:rPr lang="en-US" dirty="0"/>
              <a:t>Spring Boot follows a layered architecture in which each layer communicates with the layer directly below or above (hierarchical structure) it.</a:t>
            </a:r>
          </a:p>
          <a:p>
            <a:r>
              <a:rPr lang="en-US" dirty="0"/>
              <a:t>Before understanding the </a:t>
            </a:r>
            <a:r>
              <a:rPr lang="en-US" b="1" dirty="0"/>
              <a:t>Spring Boot Architecture</a:t>
            </a:r>
            <a:r>
              <a:rPr lang="en-US" dirty="0"/>
              <a:t>, we must know the different layers and classes present in it. There are </a:t>
            </a:r>
            <a:r>
              <a:rPr lang="en-US" b="1" dirty="0"/>
              <a:t>four</a:t>
            </a:r>
            <a:r>
              <a:rPr lang="en-US" dirty="0"/>
              <a:t> layers in Spring Boot are as follows</a:t>
            </a:r>
            <a:r>
              <a:rPr lang="en-US" dirty="0" smtClean="0"/>
              <a:t>: </a:t>
            </a:r>
          </a:p>
          <a:p>
            <a:r>
              <a:rPr lang="en-US" b="1" dirty="0" smtClean="0"/>
              <a:t>Presentation </a:t>
            </a:r>
            <a:r>
              <a:rPr lang="en-US" b="1" dirty="0"/>
              <a:t>Layer</a:t>
            </a:r>
            <a:endParaRPr lang="en-US" dirty="0"/>
          </a:p>
          <a:p>
            <a:r>
              <a:rPr lang="en-US" b="1" dirty="0"/>
              <a:t>Business Layer</a:t>
            </a:r>
            <a:endParaRPr lang="en-US" dirty="0"/>
          </a:p>
          <a:p>
            <a:r>
              <a:rPr lang="en-US" b="1" dirty="0"/>
              <a:t>Persistence Layer</a:t>
            </a:r>
            <a:endParaRPr lang="en-US" dirty="0"/>
          </a:p>
          <a:p>
            <a:r>
              <a:rPr lang="en-US" b="1" dirty="0"/>
              <a:t>Database Layer</a:t>
            </a:r>
            <a:endParaRPr lang="en-US" dirty="0"/>
          </a:p>
          <a:p>
            <a:endParaRPr lang="en-US" dirty="0"/>
          </a:p>
          <a:p>
            <a:endParaRPr lang="en-US" dirty="0"/>
          </a:p>
        </p:txBody>
      </p:sp>
    </p:spTree>
    <p:extLst>
      <p:ext uri="{BB962C8B-B14F-4D97-AF65-F5344CB8AC3E}">
        <p14:creationId xmlns:p14="http://schemas.microsoft.com/office/powerpoint/2010/main" val="265825245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2973946" cy="1325563"/>
          </a:xfrm>
        </p:spPr>
        <p:txBody>
          <a:bodyPr/>
          <a:lstStyle/>
          <a:p>
            <a:r>
              <a:rPr lang="en-US" b="1" dirty="0" smtClean="0"/>
              <a:t>HTML files</a:t>
            </a:r>
            <a:endParaRPr lang="en-US" b="1" dirty="0"/>
          </a:p>
        </p:txBody>
      </p:sp>
      <p:sp>
        <p:nvSpPr>
          <p:cNvPr id="3" name="Content Placeholder 2"/>
          <p:cNvSpPr>
            <a:spLocks noGrp="1"/>
          </p:cNvSpPr>
          <p:nvPr>
            <p:ph idx="1"/>
          </p:nvPr>
        </p:nvSpPr>
        <p:spPr>
          <a:xfrm>
            <a:off x="838200" y="1825625"/>
            <a:ext cx="4725473" cy="4351338"/>
          </a:xfrm>
        </p:spPr>
        <p:txBody>
          <a:bodyPr>
            <a:normAutofit fontScale="47500" lnSpcReduction="20000"/>
          </a:bodyPr>
          <a:lstStyle/>
          <a:p>
            <a:pPr marL="0" indent="0" algn="ctr">
              <a:buNone/>
            </a:pPr>
            <a:r>
              <a:rPr lang="en-US" dirty="0" smtClean="0"/>
              <a:t>“StudentForm.html”</a:t>
            </a:r>
          </a:p>
          <a:p>
            <a:pPr marL="0" indent="0">
              <a:buNone/>
            </a:pPr>
            <a:r>
              <a:rPr lang="en-US" dirty="0" smtClean="0"/>
              <a:t>&lt;html&gt;</a:t>
            </a:r>
            <a:endParaRPr lang="en-US" dirty="0"/>
          </a:p>
          <a:p>
            <a:pPr marL="0" indent="0">
              <a:buNone/>
            </a:pPr>
            <a:r>
              <a:rPr lang="en-US" dirty="0"/>
              <a:t>&lt;head&gt;</a:t>
            </a:r>
          </a:p>
          <a:p>
            <a:pPr marL="0" indent="0">
              <a:buNone/>
            </a:pPr>
            <a:r>
              <a:rPr lang="en-US" dirty="0"/>
              <a:t>    &lt;meta charset="UTF-8"&gt;</a:t>
            </a:r>
          </a:p>
          <a:p>
            <a:pPr marL="0" indent="0">
              <a:buNone/>
            </a:pPr>
            <a:r>
              <a:rPr lang="en-US" dirty="0"/>
              <a:t>    &lt;title&gt;Add Student&lt;/title&gt;</a:t>
            </a:r>
          </a:p>
          <a:p>
            <a:pPr marL="0" indent="0">
              <a:buNone/>
            </a:pPr>
            <a:r>
              <a:rPr lang="en-US" dirty="0"/>
              <a:t>&lt;/head&gt;</a:t>
            </a:r>
          </a:p>
          <a:p>
            <a:pPr marL="0" indent="0">
              <a:buNone/>
            </a:pPr>
            <a:r>
              <a:rPr lang="en-US" dirty="0"/>
              <a:t>&lt;body&gt;</a:t>
            </a:r>
          </a:p>
          <a:p>
            <a:pPr marL="0" indent="0">
              <a:buNone/>
            </a:pPr>
            <a:r>
              <a:rPr lang="en-US" dirty="0"/>
              <a:t>&lt;h1&gt;Add Student&lt;/h1&gt;</a:t>
            </a:r>
          </a:p>
          <a:p>
            <a:pPr marL="0" indent="0">
              <a:buNone/>
            </a:pPr>
            <a:r>
              <a:rPr lang="en-US" dirty="0"/>
              <a:t>&lt;form action="/add" method="post"&gt;</a:t>
            </a:r>
          </a:p>
          <a:p>
            <a:pPr marL="0" indent="0">
              <a:buNone/>
            </a:pPr>
            <a:r>
              <a:rPr lang="en-US" dirty="0"/>
              <a:t>    &lt;label for="name"&gt;Name:&lt;/label&gt;</a:t>
            </a:r>
          </a:p>
          <a:p>
            <a:pPr marL="0" indent="0">
              <a:buNone/>
            </a:pPr>
            <a:r>
              <a:rPr lang="en-US" dirty="0"/>
              <a:t>    &lt;input type="text" id="name" name="name" required&gt;</a:t>
            </a:r>
          </a:p>
          <a:p>
            <a:pPr marL="0" indent="0">
              <a:buNone/>
            </a:pPr>
            <a:r>
              <a:rPr lang="en-US" dirty="0"/>
              <a:t>    &lt;button type="submit"&gt;Add Student&lt;/button&gt;</a:t>
            </a:r>
          </a:p>
          <a:p>
            <a:pPr marL="0" indent="0">
              <a:buNone/>
            </a:pPr>
            <a:r>
              <a:rPr lang="en-US" dirty="0"/>
              <a:t>&lt;/form&gt;</a:t>
            </a:r>
          </a:p>
          <a:p>
            <a:pPr marL="0" indent="0">
              <a:buNone/>
            </a:pPr>
            <a:r>
              <a:rPr lang="en-US" dirty="0"/>
              <a:t>&lt;a </a:t>
            </a:r>
            <a:r>
              <a:rPr lang="en-US" dirty="0" err="1"/>
              <a:t>href</a:t>
            </a:r>
            <a:r>
              <a:rPr lang="en-US" dirty="0"/>
              <a:t>="/list"&gt;View Students&lt;/a&gt;</a:t>
            </a:r>
          </a:p>
          <a:p>
            <a:pPr marL="0" indent="0">
              <a:buNone/>
            </a:pPr>
            <a:r>
              <a:rPr lang="en-US" dirty="0"/>
              <a:t>&lt;/body&gt;</a:t>
            </a:r>
          </a:p>
          <a:p>
            <a:pPr marL="0" indent="0">
              <a:buNone/>
            </a:pPr>
            <a:r>
              <a:rPr lang="en-US" dirty="0"/>
              <a:t>&lt;/html&gt;</a:t>
            </a:r>
          </a:p>
          <a:p>
            <a:endParaRPr lang="en-US" dirty="0"/>
          </a:p>
        </p:txBody>
      </p:sp>
      <p:sp>
        <p:nvSpPr>
          <p:cNvPr id="5" name="Content Placeholder 2"/>
          <p:cNvSpPr txBox="1">
            <a:spLocks/>
          </p:cNvSpPr>
          <p:nvPr/>
        </p:nvSpPr>
        <p:spPr>
          <a:xfrm>
            <a:off x="5742904" y="489396"/>
            <a:ext cx="4895045" cy="6053071"/>
          </a:xfrm>
          <a:prstGeom prst="rect">
            <a:avLst/>
          </a:prstGeom>
        </p:spPr>
        <p:txBody>
          <a:bodyPr vert="horz" lIns="91440" tIns="45720" rIns="91440" bIns="45720" rtlCol="0">
            <a:normAutofit fontScale="3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700" dirty="0" smtClean="0"/>
              <a:t>“StudentList.html”</a:t>
            </a:r>
          </a:p>
          <a:p>
            <a:pPr marL="0" indent="0">
              <a:buNone/>
            </a:pPr>
            <a:r>
              <a:rPr lang="en-US" sz="3700" dirty="0" smtClean="0"/>
              <a:t>&lt;html&gt;</a:t>
            </a:r>
            <a:endParaRPr lang="en-US" sz="3700" dirty="0"/>
          </a:p>
          <a:p>
            <a:pPr marL="0" indent="0">
              <a:buNone/>
            </a:pPr>
            <a:r>
              <a:rPr lang="en-US" sz="3700" dirty="0"/>
              <a:t>&lt;head&gt;</a:t>
            </a:r>
          </a:p>
          <a:p>
            <a:pPr marL="0" indent="0">
              <a:buNone/>
            </a:pPr>
            <a:r>
              <a:rPr lang="en-US" sz="3700" dirty="0"/>
              <a:t>    &lt;meta charset="UTF-8"&gt;</a:t>
            </a:r>
          </a:p>
          <a:p>
            <a:pPr marL="0" indent="0">
              <a:buNone/>
            </a:pPr>
            <a:r>
              <a:rPr lang="en-US" sz="3700" dirty="0"/>
              <a:t>    &lt;title&gt;Student List&lt;/title&gt;</a:t>
            </a:r>
          </a:p>
          <a:p>
            <a:pPr marL="0" indent="0">
              <a:buNone/>
            </a:pPr>
            <a:r>
              <a:rPr lang="en-US" sz="3700" dirty="0"/>
              <a:t>&lt;/head&gt;</a:t>
            </a:r>
          </a:p>
          <a:p>
            <a:pPr marL="0" indent="0">
              <a:buNone/>
            </a:pPr>
            <a:r>
              <a:rPr lang="en-US" sz="3700" dirty="0"/>
              <a:t>&lt;body&gt;</a:t>
            </a:r>
          </a:p>
          <a:p>
            <a:pPr marL="0" indent="0">
              <a:buNone/>
            </a:pPr>
            <a:r>
              <a:rPr lang="en-US" sz="3700" dirty="0"/>
              <a:t>&lt;h1&gt;Student List&lt;/h1&gt;</a:t>
            </a:r>
          </a:p>
          <a:p>
            <a:pPr marL="0" indent="0">
              <a:buNone/>
            </a:pPr>
            <a:r>
              <a:rPr lang="en-US" sz="3700" dirty="0"/>
              <a:t>&lt;table border="1"&gt;</a:t>
            </a:r>
          </a:p>
          <a:p>
            <a:pPr marL="0" indent="0">
              <a:buNone/>
            </a:pPr>
            <a:r>
              <a:rPr lang="en-US" sz="3700" dirty="0"/>
              <a:t>    &lt;</a:t>
            </a:r>
            <a:r>
              <a:rPr lang="en-US" sz="3700" dirty="0" err="1"/>
              <a:t>tr</a:t>
            </a:r>
            <a:r>
              <a:rPr lang="en-US" sz="3700" dirty="0"/>
              <a:t>&gt;</a:t>
            </a:r>
          </a:p>
          <a:p>
            <a:pPr marL="0" indent="0">
              <a:buNone/>
            </a:pPr>
            <a:r>
              <a:rPr lang="en-US" sz="3700" dirty="0"/>
              <a:t>        &lt;</a:t>
            </a:r>
            <a:r>
              <a:rPr lang="en-US" sz="3700" dirty="0" err="1"/>
              <a:t>th</a:t>
            </a:r>
            <a:r>
              <a:rPr lang="en-US" sz="3700" dirty="0"/>
              <a:t>&gt;Roll No&lt;/</a:t>
            </a:r>
            <a:r>
              <a:rPr lang="en-US" sz="3700" dirty="0" err="1"/>
              <a:t>th</a:t>
            </a:r>
            <a:r>
              <a:rPr lang="en-US" sz="3700" dirty="0"/>
              <a:t>&gt;</a:t>
            </a:r>
          </a:p>
          <a:p>
            <a:pPr marL="0" indent="0">
              <a:buNone/>
            </a:pPr>
            <a:r>
              <a:rPr lang="en-US" sz="3700" dirty="0"/>
              <a:t>        &lt;</a:t>
            </a:r>
            <a:r>
              <a:rPr lang="en-US" sz="3700" dirty="0" err="1"/>
              <a:t>th</a:t>
            </a:r>
            <a:r>
              <a:rPr lang="en-US" sz="3700" dirty="0"/>
              <a:t>&gt;Name&lt;/</a:t>
            </a:r>
            <a:r>
              <a:rPr lang="en-US" sz="3700" dirty="0" err="1"/>
              <a:t>th</a:t>
            </a:r>
            <a:r>
              <a:rPr lang="en-US" sz="3700" dirty="0"/>
              <a:t>&gt;</a:t>
            </a:r>
          </a:p>
          <a:p>
            <a:pPr marL="0" indent="0">
              <a:buNone/>
            </a:pPr>
            <a:r>
              <a:rPr lang="en-US" sz="3700" dirty="0"/>
              <a:t>    &lt;/</a:t>
            </a:r>
            <a:r>
              <a:rPr lang="en-US" sz="3700" dirty="0" err="1"/>
              <a:t>tr</a:t>
            </a:r>
            <a:r>
              <a:rPr lang="en-US" sz="3700" dirty="0"/>
              <a:t>&gt;</a:t>
            </a:r>
          </a:p>
          <a:p>
            <a:pPr marL="0" indent="0">
              <a:buNone/>
            </a:pPr>
            <a:r>
              <a:rPr lang="en-US" sz="3700" dirty="0"/>
              <a:t>    &lt;</a:t>
            </a:r>
            <a:r>
              <a:rPr lang="en-US" sz="3700" dirty="0" err="1"/>
              <a:t>tbody</a:t>
            </a:r>
            <a:r>
              <a:rPr lang="en-US" sz="3700" dirty="0"/>
              <a:t>&gt;</a:t>
            </a:r>
          </a:p>
          <a:p>
            <a:pPr marL="0" indent="0">
              <a:buNone/>
            </a:pPr>
            <a:r>
              <a:rPr lang="en-US" sz="3700" dirty="0"/>
              <a:t>    &lt;</a:t>
            </a:r>
            <a:r>
              <a:rPr lang="en-US" sz="3700" dirty="0" err="1"/>
              <a:t>tr</a:t>
            </a:r>
            <a:r>
              <a:rPr lang="en-US" sz="3700" dirty="0"/>
              <a:t> </a:t>
            </a:r>
            <a:r>
              <a:rPr lang="en-US" sz="3700" dirty="0" err="1"/>
              <a:t>th:each</a:t>
            </a:r>
            <a:r>
              <a:rPr lang="en-US" sz="3700" dirty="0"/>
              <a:t>="student : ${students}"&gt;</a:t>
            </a:r>
          </a:p>
          <a:p>
            <a:pPr marL="0" indent="0">
              <a:buNone/>
            </a:pPr>
            <a:r>
              <a:rPr lang="en-US" sz="3700" dirty="0"/>
              <a:t>        &lt;td </a:t>
            </a:r>
            <a:r>
              <a:rPr lang="en-US" sz="3700" dirty="0" err="1"/>
              <a:t>th:text</a:t>
            </a:r>
            <a:r>
              <a:rPr lang="en-US" sz="3700" dirty="0"/>
              <a:t>="${</a:t>
            </a:r>
            <a:r>
              <a:rPr lang="en-US" sz="3700" dirty="0" err="1"/>
              <a:t>student.rollNo</a:t>
            </a:r>
            <a:r>
              <a:rPr lang="en-US" sz="3700" dirty="0"/>
              <a:t>}"&gt;&lt;/td&gt;</a:t>
            </a:r>
          </a:p>
          <a:p>
            <a:pPr marL="0" indent="0">
              <a:buNone/>
            </a:pPr>
            <a:r>
              <a:rPr lang="en-US" sz="3700" dirty="0"/>
              <a:t>        &lt;td </a:t>
            </a:r>
            <a:r>
              <a:rPr lang="en-US" sz="3700" dirty="0" err="1"/>
              <a:t>th:text</a:t>
            </a:r>
            <a:r>
              <a:rPr lang="en-US" sz="3700" dirty="0"/>
              <a:t>="${student.name}"&gt;&lt;/td&gt;</a:t>
            </a:r>
          </a:p>
          <a:p>
            <a:pPr marL="0" indent="0">
              <a:buNone/>
            </a:pPr>
            <a:r>
              <a:rPr lang="en-US" sz="3700" dirty="0"/>
              <a:t>    &lt;/</a:t>
            </a:r>
            <a:r>
              <a:rPr lang="en-US" sz="3700" dirty="0" err="1"/>
              <a:t>tr</a:t>
            </a:r>
            <a:r>
              <a:rPr lang="en-US" sz="3700" dirty="0"/>
              <a:t>&gt;</a:t>
            </a:r>
          </a:p>
          <a:p>
            <a:pPr marL="0" indent="0">
              <a:buNone/>
            </a:pPr>
            <a:r>
              <a:rPr lang="en-US" sz="3700" dirty="0"/>
              <a:t>    &lt;/</a:t>
            </a:r>
            <a:r>
              <a:rPr lang="en-US" sz="3700" dirty="0" err="1"/>
              <a:t>tbody</a:t>
            </a:r>
            <a:r>
              <a:rPr lang="en-US" sz="3700" dirty="0"/>
              <a:t>&gt;</a:t>
            </a:r>
          </a:p>
          <a:p>
            <a:pPr marL="0" indent="0">
              <a:buNone/>
            </a:pPr>
            <a:r>
              <a:rPr lang="en-US" sz="3700" dirty="0"/>
              <a:t>&lt;/table&gt;</a:t>
            </a:r>
          </a:p>
          <a:p>
            <a:pPr marL="0" indent="0">
              <a:buNone/>
            </a:pPr>
            <a:r>
              <a:rPr lang="en-US" sz="3700" dirty="0"/>
              <a:t>&lt;a </a:t>
            </a:r>
            <a:r>
              <a:rPr lang="en-US" sz="3700" dirty="0" err="1"/>
              <a:t>href</a:t>
            </a:r>
            <a:r>
              <a:rPr lang="en-US" sz="3700" dirty="0"/>
              <a:t>="/"&gt;Add More Students&lt;/a&gt;</a:t>
            </a:r>
          </a:p>
          <a:p>
            <a:pPr marL="0" indent="0">
              <a:buNone/>
            </a:pPr>
            <a:r>
              <a:rPr lang="en-US" sz="3700" dirty="0"/>
              <a:t>&lt;/body&gt;</a:t>
            </a:r>
          </a:p>
          <a:p>
            <a:pPr marL="0" indent="0">
              <a:buNone/>
            </a:pPr>
            <a:r>
              <a:rPr lang="en-US" sz="3700" dirty="0"/>
              <a:t>&lt;/html&gt;</a:t>
            </a:r>
          </a:p>
          <a:p>
            <a:endParaRPr lang="en-US" sz="3700" dirty="0"/>
          </a:p>
        </p:txBody>
      </p:sp>
    </p:spTree>
    <p:extLst>
      <p:ext uri="{BB962C8B-B14F-4D97-AF65-F5344CB8AC3E}">
        <p14:creationId xmlns:p14="http://schemas.microsoft.com/office/powerpoint/2010/main" val="32515524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2771"/>
          </a:xfrm>
        </p:spPr>
        <p:txBody>
          <a:bodyPr>
            <a:normAutofit fontScale="90000"/>
          </a:bodyPr>
          <a:lstStyle/>
          <a:p>
            <a:r>
              <a:rPr lang="en-US" dirty="0" smtClean="0"/>
              <a:t>Pom.xml</a:t>
            </a:r>
            <a:endParaRPr lang="en-US" dirty="0"/>
          </a:p>
        </p:txBody>
      </p:sp>
      <p:sp>
        <p:nvSpPr>
          <p:cNvPr id="3" name="Content Placeholder 2"/>
          <p:cNvSpPr>
            <a:spLocks noGrp="1"/>
          </p:cNvSpPr>
          <p:nvPr>
            <p:ph idx="1"/>
          </p:nvPr>
        </p:nvSpPr>
        <p:spPr>
          <a:xfrm>
            <a:off x="838200" y="1020417"/>
            <a:ext cx="3601278" cy="5724940"/>
          </a:xfrm>
        </p:spPr>
        <p:txBody>
          <a:bodyPr>
            <a:normAutofit fontScale="25000" lnSpcReduction="20000"/>
          </a:bodyPr>
          <a:lstStyle/>
          <a:p>
            <a:pPr marL="0" indent="0">
              <a:buNone/>
            </a:pPr>
            <a:r>
              <a:rPr lang="en-US" dirty="0"/>
              <a:t>&lt;project </a:t>
            </a:r>
            <a:r>
              <a:rPr lang="en-US" dirty="0" err="1"/>
              <a:t>xmlns</a:t>
            </a:r>
            <a:r>
              <a:rPr lang="en-US" dirty="0"/>
              <a:t>="http://maven.apache.org/POM/4.0.0"</a:t>
            </a:r>
          </a:p>
          <a:p>
            <a:pPr marL="0" indent="0">
              <a:buNone/>
            </a:pPr>
            <a:r>
              <a:rPr lang="en-US" dirty="0"/>
              <a:t>         </a:t>
            </a:r>
            <a:r>
              <a:rPr lang="en-US" dirty="0" err="1"/>
              <a:t>xmlns:xsi</a:t>
            </a:r>
            <a:r>
              <a:rPr lang="en-US" dirty="0"/>
              <a:t>="http://www.w3.org/2001/XMLSchema-instance"</a:t>
            </a:r>
          </a:p>
          <a:p>
            <a:pPr marL="0" indent="0">
              <a:buNone/>
            </a:pPr>
            <a:r>
              <a:rPr lang="en-US" dirty="0"/>
              <a:t>         </a:t>
            </a:r>
            <a:r>
              <a:rPr lang="en-US" dirty="0" err="1"/>
              <a:t>xsi:schemaLocation</a:t>
            </a:r>
            <a:r>
              <a:rPr lang="en-US" dirty="0"/>
              <a:t>="http://maven.apache.org/POM/4.0.0</a:t>
            </a:r>
          </a:p>
          <a:p>
            <a:pPr marL="0" indent="0">
              <a:buNone/>
            </a:pPr>
            <a:r>
              <a:rPr lang="en-US" dirty="0"/>
              <a:t>                             http://maven.apache.org/xsd/maven-4.0.0.xsd"&gt;</a:t>
            </a:r>
          </a:p>
          <a:p>
            <a:pPr marL="0" indent="0">
              <a:buNone/>
            </a:pPr>
            <a:r>
              <a:rPr lang="en-US" dirty="0"/>
              <a:t>    &lt;</a:t>
            </a:r>
            <a:r>
              <a:rPr lang="en-US" dirty="0" err="1"/>
              <a:t>modelVersion</a:t>
            </a:r>
            <a:r>
              <a:rPr lang="en-US" dirty="0"/>
              <a:t>&gt;4.0.0&lt;/</a:t>
            </a:r>
            <a:r>
              <a:rPr lang="en-US" dirty="0" err="1"/>
              <a:t>modelVersion</a:t>
            </a:r>
            <a:r>
              <a:rPr lang="en-US" dirty="0"/>
              <a:t>&gt;</a:t>
            </a:r>
          </a:p>
          <a:p>
            <a:pPr marL="0" indent="0">
              <a:buNone/>
            </a:pPr>
            <a:endParaRPr lang="en-US" dirty="0"/>
          </a:p>
          <a:p>
            <a:pPr marL="0" indent="0">
              <a:buNone/>
            </a:pPr>
            <a:r>
              <a:rPr lang="en-US" dirty="0"/>
              <a:t>    &lt;</a:t>
            </a:r>
            <a:r>
              <a:rPr lang="en-US" dirty="0" err="1"/>
              <a:t>groupId</a:t>
            </a:r>
            <a:r>
              <a:rPr lang="en-US" dirty="0"/>
              <a:t>&gt;</a:t>
            </a:r>
            <a:r>
              <a:rPr lang="en-US" dirty="0" err="1"/>
              <a:t>com.example</a:t>
            </a:r>
            <a:r>
              <a:rPr lang="en-US" dirty="0"/>
              <a:t>&lt;/</a:t>
            </a:r>
            <a:r>
              <a:rPr lang="en-US" dirty="0" err="1"/>
              <a:t>groupId</a:t>
            </a:r>
            <a:r>
              <a:rPr lang="en-US" dirty="0"/>
              <a:t>&gt;</a:t>
            </a:r>
          </a:p>
          <a:p>
            <a:pPr marL="0" indent="0">
              <a:buNone/>
            </a:pPr>
            <a:r>
              <a:rPr lang="en-US" dirty="0"/>
              <a:t>    &lt;</a:t>
            </a:r>
            <a:r>
              <a:rPr lang="en-US" dirty="0" err="1"/>
              <a:t>artifactId</a:t>
            </a:r>
            <a:r>
              <a:rPr lang="en-US" dirty="0"/>
              <a:t>&gt;</a:t>
            </a:r>
            <a:r>
              <a:rPr lang="en-US" dirty="0" err="1"/>
              <a:t>Welcomemessage</a:t>
            </a:r>
            <a:r>
              <a:rPr lang="en-US" dirty="0"/>
              <a:t>&lt;/</a:t>
            </a:r>
            <a:r>
              <a:rPr lang="en-US" dirty="0" err="1"/>
              <a:t>artifactId</a:t>
            </a:r>
            <a:r>
              <a:rPr lang="en-US" dirty="0"/>
              <a:t>&gt;</a:t>
            </a:r>
          </a:p>
          <a:p>
            <a:pPr marL="0" indent="0">
              <a:buNone/>
            </a:pPr>
            <a:r>
              <a:rPr lang="en-US" dirty="0"/>
              <a:t>    &lt;version&gt;1.0.0&lt;/version&gt;</a:t>
            </a:r>
          </a:p>
          <a:p>
            <a:pPr marL="0" indent="0">
              <a:buNone/>
            </a:pPr>
            <a:r>
              <a:rPr lang="en-US" dirty="0"/>
              <a:t>    &lt;packaging&gt;jar&lt;/packaging&gt;</a:t>
            </a:r>
          </a:p>
          <a:p>
            <a:pPr marL="0" indent="0">
              <a:buNone/>
            </a:pPr>
            <a:endParaRPr lang="en-US" dirty="0"/>
          </a:p>
          <a:p>
            <a:pPr marL="0" indent="0">
              <a:buNone/>
            </a:pPr>
            <a:r>
              <a:rPr lang="en-US" dirty="0"/>
              <a:t>    &lt;parent&gt;</a:t>
            </a:r>
          </a:p>
          <a:p>
            <a:pPr marL="0" indent="0">
              <a:buNone/>
            </a:pPr>
            <a:r>
              <a:rPr lang="en-US" dirty="0"/>
              <a:t>        &lt;</a:t>
            </a:r>
            <a:r>
              <a:rPr lang="en-US" dirty="0" err="1"/>
              <a:t>groupId</a:t>
            </a:r>
            <a:r>
              <a:rPr lang="en-US" dirty="0"/>
              <a:t>&gt;</a:t>
            </a:r>
            <a:r>
              <a:rPr lang="en-US" dirty="0" err="1"/>
              <a:t>org.springframework.boot</a:t>
            </a:r>
            <a:r>
              <a:rPr lang="en-US" dirty="0"/>
              <a:t>&lt;/</a:t>
            </a:r>
            <a:r>
              <a:rPr lang="en-US" dirty="0" err="1"/>
              <a:t>groupId</a:t>
            </a:r>
            <a:r>
              <a:rPr lang="en-US" dirty="0"/>
              <a:t>&gt;</a:t>
            </a:r>
          </a:p>
          <a:p>
            <a:pPr marL="0" indent="0">
              <a:buNone/>
            </a:pPr>
            <a:r>
              <a:rPr lang="en-US" dirty="0"/>
              <a:t>        &lt;</a:t>
            </a:r>
            <a:r>
              <a:rPr lang="en-US" dirty="0" err="1"/>
              <a:t>artifactId</a:t>
            </a:r>
            <a:r>
              <a:rPr lang="en-US" dirty="0"/>
              <a:t>&gt;spring-boot-starter-parent&lt;/</a:t>
            </a:r>
            <a:r>
              <a:rPr lang="en-US" dirty="0" err="1"/>
              <a:t>artifactId</a:t>
            </a:r>
            <a:r>
              <a:rPr lang="en-US" dirty="0"/>
              <a:t>&gt;</a:t>
            </a:r>
          </a:p>
          <a:p>
            <a:pPr marL="0" indent="0">
              <a:buNone/>
            </a:pPr>
            <a:r>
              <a:rPr lang="en-US" dirty="0"/>
              <a:t>        &lt;version&gt;2.3.0.RELEASE&lt;/version&gt;</a:t>
            </a:r>
          </a:p>
          <a:p>
            <a:pPr marL="0" indent="0">
              <a:buNone/>
            </a:pPr>
            <a:r>
              <a:rPr lang="en-US" dirty="0"/>
              <a:t>        &lt;</a:t>
            </a:r>
            <a:r>
              <a:rPr lang="en-US" dirty="0" err="1"/>
              <a:t>relativePath</a:t>
            </a:r>
            <a:r>
              <a:rPr lang="en-US" dirty="0"/>
              <a:t>/&gt;</a:t>
            </a:r>
          </a:p>
          <a:p>
            <a:pPr marL="0" indent="0">
              <a:buNone/>
            </a:pPr>
            <a:r>
              <a:rPr lang="en-US" dirty="0"/>
              <a:t>    &lt;/parent&gt;</a:t>
            </a:r>
          </a:p>
          <a:p>
            <a:pPr marL="0" indent="0">
              <a:buNone/>
            </a:pPr>
            <a:endParaRPr lang="en-US" dirty="0"/>
          </a:p>
          <a:p>
            <a:pPr marL="0" indent="0">
              <a:buNone/>
            </a:pPr>
            <a:r>
              <a:rPr lang="en-US" dirty="0" smtClean="0"/>
              <a:t>    </a:t>
            </a:r>
            <a:r>
              <a:rPr lang="en-US" dirty="0"/>
              <a:t>&lt;dependencies&gt;</a:t>
            </a:r>
          </a:p>
          <a:p>
            <a:pPr marL="0" indent="0">
              <a:buNone/>
            </a:pPr>
            <a:r>
              <a:rPr lang="en-US" dirty="0"/>
              <a:t>        &lt;!-- Spring Boot Starter for Web --&gt;</a:t>
            </a:r>
          </a:p>
          <a:p>
            <a:pPr marL="0" indent="0">
              <a:buNone/>
            </a:pPr>
            <a:r>
              <a:rPr lang="en-US" dirty="0"/>
              <a:t>        &lt;dependency&gt;</a:t>
            </a:r>
          </a:p>
          <a:p>
            <a:pPr marL="0" indent="0">
              <a:buNone/>
            </a:pPr>
            <a:r>
              <a:rPr lang="en-US" dirty="0"/>
              <a:t>            &lt;</a:t>
            </a:r>
            <a:r>
              <a:rPr lang="en-US" dirty="0" err="1"/>
              <a:t>groupId</a:t>
            </a:r>
            <a:r>
              <a:rPr lang="en-US" dirty="0"/>
              <a:t>&gt;</a:t>
            </a:r>
            <a:r>
              <a:rPr lang="en-US" dirty="0" err="1"/>
              <a:t>org.springframework.boot</a:t>
            </a:r>
            <a:r>
              <a:rPr lang="en-US" dirty="0"/>
              <a:t>&lt;/</a:t>
            </a:r>
            <a:r>
              <a:rPr lang="en-US" dirty="0" err="1"/>
              <a:t>groupId</a:t>
            </a:r>
            <a:r>
              <a:rPr lang="en-US" dirty="0"/>
              <a:t>&gt;</a:t>
            </a:r>
          </a:p>
          <a:p>
            <a:pPr marL="0" indent="0">
              <a:buNone/>
            </a:pPr>
            <a:r>
              <a:rPr lang="en-US" dirty="0"/>
              <a:t>            &lt;</a:t>
            </a:r>
            <a:r>
              <a:rPr lang="en-US" dirty="0" err="1"/>
              <a:t>artifactId</a:t>
            </a:r>
            <a:r>
              <a:rPr lang="en-US" dirty="0"/>
              <a:t>&gt;spring-boot-starter-web&lt;/</a:t>
            </a:r>
            <a:r>
              <a:rPr lang="en-US" dirty="0" err="1"/>
              <a:t>artifactId</a:t>
            </a:r>
            <a:r>
              <a:rPr lang="en-US" dirty="0"/>
              <a:t>&gt;</a:t>
            </a:r>
          </a:p>
          <a:p>
            <a:pPr marL="0" indent="0">
              <a:buNone/>
            </a:pPr>
            <a:r>
              <a:rPr lang="en-US" dirty="0"/>
              <a:t>        &lt;/dependency&gt;</a:t>
            </a:r>
          </a:p>
          <a:p>
            <a:pPr marL="0" indent="0">
              <a:buNone/>
            </a:pPr>
            <a:endParaRPr lang="en-US" dirty="0"/>
          </a:p>
          <a:p>
            <a:pPr marL="0" indent="0">
              <a:buNone/>
            </a:pPr>
            <a:r>
              <a:rPr lang="en-US" dirty="0"/>
              <a:t>        &lt;!-- Spring Boot Starter for JPA --&gt;</a:t>
            </a:r>
          </a:p>
          <a:p>
            <a:pPr marL="0" indent="0">
              <a:buNone/>
            </a:pPr>
            <a:r>
              <a:rPr lang="en-US" dirty="0"/>
              <a:t>        &lt;dependency&gt;</a:t>
            </a:r>
          </a:p>
          <a:p>
            <a:pPr marL="0" indent="0">
              <a:buNone/>
            </a:pPr>
            <a:r>
              <a:rPr lang="en-US" dirty="0"/>
              <a:t>            &lt;</a:t>
            </a:r>
            <a:r>
              <a:rPr lang="en-US" dirty="0" err="1"/>
              <a:t>groupId</a:t>
            </a:r>
            <a:r>
              <a:rPr lang="en-US" dirty="0"/>
              <a:t>&gt;</a:t>
            </a:r>
            <a:r>
              <a:rPr lang="en-US" dirty="0" err="1"/>
              <a:t>org.springframework.boot</a:t>
            </a:r>
            <a:r>
              <a:rPr lang="en-US" dirty="0"/>
              <a:t>&lt;/</a:t>
            </a:r>
            <a:r>
              <a:rPr lang="en-US" dirty="0" err="1"/>
              <a:t>groupId</a:t>
            </a:r>
            <a:r>
              <a:rPr lang="en-US" dirty="0"/>
              <a:t>&gt;</a:t>
            </a:r>
          </a:p>
          <a:p>
            <a:pPr marL="0" indent="0">
              <a:buNone/>
            </a:pPr>
            <a:r>
              <a:rPr lang="en-US" dirty="0"/>
              <a:t>            &lt;</a:t>
            </a:r>
            <a:r>
              <a:rPr lang="en-US" dirty="0" err="1"/>
              <a:t>artifactId</a:t>
            </a:r>
            <a:r>
              <a:rPr lang="en-US" dirty="0"/>
              <a:t>&gt;spring-boot-starter-data-</a:t>
            </a:r>
            <a:r>
              <a:rPr lang="en-US" dirty="0" err="1"/>
              <a:t>jpa</a:t>
            </a:r>
            <a:r>
              <a:rPr lang="en-US" dirty="0"/>
              <a:t>&lt;/</a:t>
            </a:r>
            <a:r>
              <a:rPr lang="en-US" dirty="0" err="1"/>
              <a:t>artifactId</a:t>
            </a:r>
            <a:r>
              <a:rPr lang="en-US" dirty="0"/>
              <a:t>&gt;</a:t>
            </a:r>
          </a:p>
          <a:p>
            <a:pPr marL="0" indent="0">
              <a:buNone/>
            </a:pPr>
            <a:r>
              <a:rPr lang="en-US" dirty="0"/>
              <a:t>        &lt;/dependency&gt;</a:t>
            </a:r>
          </a:p>
          <a:p>
            <a:pPr marL="0" indent="0">
              <a:buNone/>
            </a:pPr>
            <a:endParaRPr lang="en-US" dirty="0"/>
          </a:p>
        </p:txBody>
      </p:sp>
      <p:sp>
        <p:nvSpPr>
          <p:cNvPr id="5" name="Content Placeholder 2"/>
          <p:cNvSpPr txBox="1">
            <a:spLocks/>
          </p:cNvSpPr>
          <p:nvPr/>
        </p:nvSpPr>
        <p:spPr>
          <a:xfrm>
            <a:off x="5859187" y="887896"/>
            <a:ext cx="5153370" cy="5970104"/>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        &lt;!-- H2 Database --&gt;</a:t>
            </a:r>
          </a:p>
          <a:p>
            <a:pPr marL="0" indent="0">
              <a:buNone/>
            </a:pPr>
            <a:r>
              <a:rPr lang="en-US" dirty="0" smtClean="0"/>
              <a:t>        &lt;dependency&gt;</a:t>
            </a:r>
          </a:p>
          <a:p>
            <a:pPr marL="0" indent="0">
              <a:buNone/>
            </a:pPr>
            <a:r>
              <a:rPr lang="en-US" dirty="0" smtClean="0"/>
              <a:t>            &lt;</a:t>
            </a:r>
            <a:r>
              <a:rPr lang="en-US" dirty="0" err="1" smtClean="0"/>
              <a:t>groupId</a:t>
            </a:r>
            <a:r>
              <a:rPr lang="en-US" dirty="0" smtClean="0"/>
              <a:t>&gt;com.h2database&lt;/</a:t>
            </a:r>
            <a:r>
              <a:rPr lang="en-US" dirty="0" err="1" smtClean="0"/>
              <a:t>groupId</a:t>
            </a:r>
            <a:r>
              <a:rPr lang="en-US" dirty="0" smtClean="0"/>
              <a:t>&gt;</a:t>
            </a:r>
          </a:p>
          <a:p>
            <a:pPr marL="0" indent="0">
              <a:buNone/>
            </a:pPr>
            <a:r>
              <a:rPr lang="en-US" dirty="0" smtClean="0"/>
              <a:t>            &lt;</a:t>
            </a:r>
            <a:r>
              <a:rPr lang="en-US" dirty="0" err="1" smtClean="0"/>
              <a:t>artifactId</a:t>
            </a:r>
            <a:r>
              <a:rPr lang="en-US" dirty="0" smtClean="0"/>
              <a:t>&gt;h2&lt;/</a:t>
            </a:r>
            <a:r>
              <a:rPr lang="en-US" dirty="0" err="1" smtClean="0"/>
              <a:t>artifactId</a:t>
            </a:r>
            <a:r>
              <a:rPr lang="en-US" dirty="0" smtClean="0"/>
              <a:t>&gt;</a:t>
            </a:r>
          </a:p>
          <a:p>
            <a:pPr marL="0" indent="0">
              <a:buNone/>
            </a:pPr>
            <a:r>
              <a:rPr lang="en-US" dirty="0" smtClean="0"/>
              <a:t>            &lt;scope&gt;runtime&lt;/scope&gt;</a:t>
            </a:r>
          </a:p>
          <a:p>
            <a:pPr marL="0" indent="0">
              <a:buNone/>
            </a:pPr>
            <a:r>
              <a:rPr lang="en-US" dirty="0" smtClean="0"/>
              <a:t>        &lt;/dependency&gt;</a:t>
            </a:r>
          </a:p>
          <a:p>
            <a:pPr marL="0" indent="0">
              <a:buNone/>
            </a:pPr>
            <a:endParaRPr lang="en-US" dirty="0" smtClean="0"/>
          </a:p>
          <a:p>
            <a:pPr marL="0" indent="0">
              <a:buNone/>
            </a:pPr>
            <a:r>
              <a:rPr lang="en-US" dirty="0" smtClean="0"/>
              <a:t>        &lt;!-- Spring Boot Starter Test --&gt;</a:t>
            </a:r>
          </a:p>
          <a:p>
            <a:pPr marL="0" indent="0">
              <a:buNone/>
            </a:pPr>
            <a:r>
              <a:rPr lang="en-US" dirty="0" smtClean="0"/>
              <a:t>        &lt;dependency&gt;</a:t>
            </a:r>
          </a:p>
          <a:p>
            <a:pPr marL="0" indent="0">
              <a:buNone/>
            </a:pPr>
            <a:r>
              <a:rPr lang="en-US" dirty="0" smtClean="0"/>
              <a:t>            &lt;</a:t>
            </a:r>
            <a:r>
              <a:rPr lang="en-US" dirty="0" err="1" smtClean="0"/>
              <a:t>groupId</a:t>
            </a:r>
            <a:r>
              <a:rPr lang="en-US" dirty="0" smtClean="0"/>
              <a:t>&gt;</a:t>
            </a:r>
            <a:r>
              <a:rPr lang="en-US" dirty="0" err="1" smtClean="0"/>
              <a:t>org.springframework.boot</a:t>
            </a:r>
            <a:r>
              <a:rPr lang="en-US" dirty="0" smtClean="0"/>
              <a:t>&lt;/</a:t>
            </a:r>
            <a:r>
              <a:rPr lang="en-US" dirty="0" err="1" smtClean="0"/>
              <a:t>groupId</a:t>
            </a:r>
            <a:r>
              <a:rPr lang="en-US" dirty="0" smtClean="0"/>
              <a:t>&gt;</a:t>
            </a:r>
          </a:p>
          <a:p>
            <a:pPr marL="0" indent="0">
              <a:buNone/>
            </a:pPr>
            <a:r>
              <a:rPr lang="en-US" dirty="0" smtClean="0"/>
              <a:t>            &lt;</a:t>
            </a:r>
            <a:r>
              <a:rPr lang="en-US" dirty="0" err="1" smtClean="0"/>
              <a:t>artifactId</a:t>
            </a:r>
            <a:r>
              <a:rPr lang="en-US" dirty="0" smtClean="0"/>
              <a:t>&gt;spring-boot-starter-test&lt;/</a:t>
            </a:r>
            <a:r>
              <a:rPr lang="en-US" dirty="0" err="1" smtClean="0"/>
              <a:t>artifactId</a:t>
            </a:r>
            <a:r>
              <a:rPr lang="en-US" dirty="0" smtClean="0"/>
              <a:t>&gt;</a:t>
            </a:r>
          </a:p>
          <a:p>
            <a:pPr marL="0" indent="0">
              <a:buNone/>
            </a:pPr>
            <a:r>
              <a:rPr lang="en-US" dirty="0" smtClean="0"/>
              <a:t>            &lt;scope&gt;test&lt;/scope&gt;</a:t>
            </a:r>
          </a:p>
          <a:p>
            <a:pPr marL="0" indent="0">
              <a:buNone/>
            </a:pPr>
            <a:r>
              <a:rPr lang="en-US" dirty="0" smtClean="0"/>
              <a:t>        &lt;/dependency&gt;</a:t>
            </a:r>
          </a:p>
          <a:p>
            <a:pPr marL="0" indent="0">
              <a:buNone/>
            </a:pPr>
            <a:r>
              <a:rPr lang="en-US" dirty="0" smtClean="0"/>
              <a:t>        &lt;dependency&gt;</a:t>
            </a:r>
          </a:p>
          <a:p>
            <a:pPr marL="0" indent="0">
              <a:buNone/>
            </a:pPr>
            <a:r>
              <a:rPr lang="en-US" dirty="0" smtClean="0"/>
              <a:t>            &lt;</a:t>
            </a:r>
            <a:r>
              <a:rPr lang="en-US" dirty="0" err="1" smtClean="0"/>
              <a:t>groupId</a:t>
            </a:r>
            <a:r>
              <a:rPr lang="en-US" dirty="0" smtClean="0"/>
              <a:t>&gt;</a:t>
            </a:r>
            <a:r>
              <a:rPr lang="en-US" dirty="0" err="1" smtClean="0"/>
              <a:t>org.springframework.boot</a:t>
            </a:r>
            <a:r>
              <a:rPr lang="en-US" dirty="0" smtClean="0"/>
              <a:t>&lt;/</a:t>
            </a:r>
            <a:r>
              <a:rPr lang="en-US" dirty="0" err="1" smtClean="0"/>
              <a:t>groupId</a:t>
            </a:r>
            <a:r>
              <a:rPr lang="en-US" dirty="0" smtClean="0"/>
              <a:t>&gt;</a:t>
            </a:r>
          </a:p>
          <a:p>
            <a:pPr marL="0" indent="0">
              <a:buNone/>
            </a:pPr>
            <a:r>
              <a:rPr lang="en-US" dirty="0" smtClean="0"/>
              <a:t>            &lt;</a:t>
            </a:r>
            <a:r>
              <a:rPr lang="en-US" dirty="0" err="1" smtClean="0"/>
              <a:t>artifactId</a:t>
            </a:r>
            <a:r>
              <a:rPr lang="en-US" dirty="0" smtClean="0"/>
              <a:t>&gt;spring-boot-starter-</a:t>
            </a:r>
            <a:r>
              <a:rPr lang="en-US" dirty="0" err="1" smtClean="0"/>
              <a:t>thymeleaf</a:t>
            </a:r>
            <a:r>
              <a:rPr lang="en-US" dirty="0" smtClean="0"/>
              <a:t>&lt;/</a:t>
            </a:r>
            <a:r>
              <a:rPr lang="en-US" dirty="0" err="1" smtClean="0"/>
              <a:t>artifactId</a:t>
            </a:r>
            <a:r>
              <a:rPr lang="en-US" dirty="0" smtClean="0"/>
              <a:t>&gt;</a:t>
            </a:r>
          </a:p>
          <a:p>
            <a:pPr marL="0" indent="0">
              <a:buNone/>
            </a:pPr>
            <a:r>
              <a:rPr lang="en-US" dirty="0" smtClean="0"/>
              <a:t>        &lt;/dependency&gt;</a:t>
            </a:r>
          </a:p>
          <a:p>
            <a:pPr marL="0" indent="0">
              <a:buNone/>
            </a:pPr>
            <a:endParaRPr lang="en-US" dirty="0" smtClean="0"/>
          </a:p>
          <a:p>
            <a:pPr marL="0" indent="0">
              <a:buNone/>
            </a:pPr>
            <a:r>
              <a:rPr lang="en-US" dirty="0" smtClean="0"/>
              <a:t>    &lt;/dependencies&gt;</a:t>
            </a:r>
          </a:p>
          <a:p>
            <a:pPr marL="0" indent="0">
              <a:buNone/>
            </a:pPr>
            <a:endParaRPr lang="en-US" dirty="0" smtClean="0"/>
          </a:p>
          <a:p>
            <a:pPr marL="0" indent="0">
              <a:buNone/>
            </a:pPr>
            <a:r>
              <a:rPr lang="en-US" dirty="0" smtClean="0"/>
              <a:t>    &lt;build&gt;</a:t>
            </a:r>
          </a:p>
          <a:p>
            <a:pPr marL="0" indent="0">
              <a:buNone/>
            </a:pPr>
            <a:r>
              <a:rPr lang="en-US" dirty="0" smtClean="0"/>
              <a:t>        &lt;plugins&gt;</a:t>
            </a:r>
          </a:p>
          <a:p>
            <a:pPr marL="0" indent="0">
              <a:buNone/>
            </a:pPr>
            <a:r>
              <a:rPr lang="en-US" dirty="0" smtClean="0"/>
              <a:t>            &lt;plugin&gt;</a:t>
            </a:r>
          </a:p>
          <a:p>
            <a:pPr marL="0" indent="0">
              <a:buNone/>
            </a:pPr>
            <a:r>
              <a:rPr lang="en-US" dirty="0" smtClean="0"/>
              <a:t>                &lt;</a:t>
            </a:r>
            <a:r>
              <a:rPr lang="en-US" dirty="0" err="1" smtClean="0"/>
              <a:t>groupId</a:t>
            </a:r>
            <a:r>
              <a:rPr lang="en-US" dirty="0" smtClean="0"/>
              <a:t>&gt;</a:t>
            </a:r>
            <a:r>
              <a:rPr lang="en-US" dirty="0" err="1" smtClean="0"/>
              <a:t>org.springframework.boot</a:t>
            </a:r>
            <a:r>
              <a:rPr lang="en-US" dirty="0" smtClean="0"/>
              <a:t>&lt;/</a:t>
            </a:r>
            <a:r>
              <a:rPr lang="en-US" dirty="0" err="1" smtClean="0"/>
              <a:t>groupId</a:t>
            </a:r>
            <a:r>
              <a:rPr lang="en-US" dirty="0" smtClean="0"/>
              <a:t>&gt;</a:t>
            </a:r>
          </a:p>
          <a:p>
            <a:pPr marL="0" indent="0">
              <a:buNone/>
            </a:pPr>
            <a:r>
              <a:rPr lang="en-US" dirty="0" smtClean="0"/>
              <a:t>                &lt;</a:t>
            </a:r>
            <a:r>
              <a:rPr lang="en-US" dirty="0" err="1" smtClean="0"/>
              <a:t>artifactId</a:t>
            </a:r>
            <a:r>
              <a:rPr lang="en-US" dirty="0" smtClean="0"/>
              <a:t>&gt;spring-boot-maven-plugin&lt;/</a:t>
            </a:r>
            <a:r>
              <a:rPr lang="en-US" dirty="0" err="1" smtClean="0"/>
              <a:t>artifactId</a:t>
            </a:r>
            <a:r>
              <a:rPr lang="en-US" dirty="0" smtClean="0"/>
              <a:t>&gt;</a:t>
            </a:r>
          </a:p>
          <a:p>
            <a:pPr marL="0" indent="0">
              <a:buNone/>
            </a:pPr>
            <a:r>
              <a:rPr lang="en-US" dirty="0" smtClean="0"/>
              <a:t>            &lt;/plugin&gt;</a:t>
            </a:r>
          </a:p>
          <a:p>
            <a:pPr marL="0" indent="0">
              <a:buNone/>
            </a:pPr>
            <a:r>
              <a:rPr lang="en-US" dirty="0" smtClean="0"/>
              <a:t>        &lt;/plugins&gt;</a:t>
            </a:r>
          </a:p>
          <a:p>
            <a:pPr marL="0" indent="0">
              <a:buNone/>
            </a:pPr>
            <a:r>
              <a:rPr lang="en-US" dirty="0" smtClean="0"/>
              <a:t>    &lt;/build&gt;</a:t>
            </a:r>
          </a:p>
          <a:p>
            <a:pPr marL="0" indent="0">
              <a:buNone/>
            </a:pPr>
            <a:r>
              <a:rPr lang="en-US" dirty="0" smtClean="0"/>
              <a:t>&lt;/project&gt;</a:t>
            </a:r>
          </a:p>
          <a:p>
            <a:endParaRPr lang="en-US" dirty="0"/>
          </a:p>
        </p:txBody>
      </p:sp>
    </p:spTree>
    <p:extLst>
      <p:ext uri="{BB962C8B-B14F-4D97-AF65-F5344CB8AC3E}">
        <p14:creationId xmlns:p14="http://schemas.microsoft.com/office/powerpoint/2010/main" val="22676667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Application.properties</a:t>
            </a:r>
            <a:endParaRPr lang="en-US" dirty="0"/>
          </a:p>
        </p:txBody>
      </p:sp>
      <p:sp>
        <p:nvSpPr>
          <p:cNvPr id="3" name="Content Placeholder 2"/>
          <p:cNvSpPr>
            <a:spLocks noGrp="1"/>
          </p:cNvSpPr>
          <p:nvPr>
            <p:ph idx="1"/>
          </p:nvPr>
        </p:nvSpPr>
        <p:spPr/>
        <p:txBody>
          <a:bodyPr/>
          <a:lstStyle/>
          <a:p>
            <a:pPr marL="0" indent="0">
              <a:buNone/>
            </a:pPr>
            <a:r>
              <a:rPr lang="en-US" dirty="0"/>
              <a:t>spring.datasource.url=jdbc:h2:mem:testdb</a:t>
            </a:r>
          </a:p>
          <a:p>
            <a:pPr marL="0" indent="0">
              <a:buNone/>
            </a:pPr>
            <a:r>
              <a:rPr lang="en-US" dirty="0" err="1"/>
              <a:t>spring.datasource.driverClassName</a:t>
            </a:r>
            <a:r>
              <a:rPr lang="en-US" dirty="0"/>
              <a:t>=org.h2.Driver</a:t>
            </a:r>
          </a:p>
          <a:p>
            <a:pPr marL="0" indent="0">
              <a:buNone/>
            </a:pPr>
            <a:r>
              <a:rPr lang="en-US" dirty="0" err="1"/>
              <a:t>spring.datasource.username</a:t>
            </a:r>
            <a:r>
              <a:rPr lang="en-US" dirty="0"/>
              <a:t>=</a:t>
            </a:r>
            <a:r>
              <a:rPr lang="en-US" dirty="0" err="1"/>
              <a:t>sa</a:t>
            </a:r>
            <a:endParaRPr lang="en-US" dirty="0"/>
          </a:p>
          <a:p>
            <a:pPr marL="0" indent="0">
              <a:buNone/>
            </a:pPr>
            <a:r>
              <a:rPr lang="en-US" dirty="0" err="1"/>
              <a:t>spring.datasource.password</a:t>
            </a:r>
            <a:r>
              <a:rPr lang="en-US" dirty="0"/>
              <a:t>=</a:t>
            </a:r>
          </a:p>
          <a:p>
            <a:pPr marL="0" indent="0">
              <a:buNone/>
            </a:pPr>
            <a:r>
              <a:rPr lang="en-US" dirty="0"/>
              <a:t>spring.h2.console.enabled=true</a:t>
            </a:r>
          </a:p>
          <a:p>
            <a:pPr marL="0" indent="0">
              <a:buNone/>
            </a:pPr>
            <a:r>
              <a:rPr lang="en-US" dirty="0" err="1"/>
              <a:t>spring.jpa.hibernate.ddl</a:t>
            </a:r>
            <a:r>
              <a:rPr lang="en-US" dirty="0"/>
              <a:t>-auto=update</a:t>
            </a:r>
          </a:p>
          <a:p>
            <a:endParaRPr lang="en-US" dirty="0"/>
          </a:p>
        </p:txBody>
      </p:sp>
    </p:spTree>
    <p:extLst>
      <p:ext uri="{BB962C8B-B14F-4D97-AF65-F5344CB8AC3E}">
        <p14:creationId xmlns:p14="http://schemas.microsoft.com/office/powerpoint/2010/main" val="195745580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class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package </a:t>
            </a:r>
            <a:r>
              <a:rPr lang="en-US" dirty="0" err="1"/>
              <a:t>com.example.studentmanagement</a:t>
            </a:r>
            <a:r>
              <a:rPr lang="en-US" dirty="0"/>
              <a:t>;</a:t>
            </a:r>
          </a:p>
          <a:p>
            <a:pPr marL="0" indent="0">
              <a:buNone/>
            </a:pPr>
            <a:endParaRPr lang="en-US" dirty="0"/>
          </a:p>
          <a:p>
            <a:pPr marL="0" indent="0">
              <a:buNone/>
            </a:pPr>
            <a:r>
              <a:rPr lang="en-US" dirty="0"/>
              <a:t>import </a:t>
            </a:r>
            <a:r>
              <a:rPr lang="en-US" dirty="0" err="1"/>
              <a:t>org.springframework.boot.SpringApplication</a:t>
            </a:r>
            <a:r>
              <a:rPr lang="en-US" dirty="0"/>
              <a:t>;</a:t>
            </a:r>
          </a:p>
          <a:p>
            <a:pPr marL="0" indent="0">
              <a:buNone/>
            </a:pPr>
            <a:r>
              <a:rPr lang="en-US" dirty="0"/>
              <a:t>import </a:t>
            </a:r>
            <a:r>
              <a:rPr lang="en-US" dirty="0" err="1"/>
              <a:t>org.springframework.boot.autoconfigure.SpringBootApplication</a:t>
            </a:r>
            <a:r>
              <a:rPr lang="en-US" dirty="0"/>
              <a:t>;</a:t>
            </a:r>
          </a:p>
          <a:p>
            <a:pPr marL="0" indent="0">
              <a:buNone/>
            </a:pPr>
            <a:endParaRPr lang="en-US" dirty="0"/>
          </a:p>
          <a:p>
            <a:pPr marL="0" indent="0">
              <a:buNone/>
            </a:pPr>
            <a:r>
              <a:rPr lang="en-US" dirty="0"/>
              <a:t>@</a:t>
            </a:r>
            <a:r>
              <a:rPr lang="en-US" dirty="0" err="1"/>
              <a:t>SpringBootApplication</a:t>
            </a:r>
            <a:endParaRPr lang="en-US" dirty="0"/>
          </a:p>
          <a:p>
            <a:pPr marL="0" indent="0">
              <a:buNone/>
            </a:pPr>
            <a:r>
              <a:rPr lang="en-US" dirty="0"/>
              <a:t>public class </a:t>
            </a:r>
            <a:r>
              <a:rPr lang="en-US" dirty="0" err="1"/>
              <a:t>StudentManagementApplication</a:t>
            </a:r>
            <a:r>
              <a:rPr lang="en-US" dirty="0"/>
              <a:t> {</a:t>
            </a:r>
          </a:p>
          <a:p>
            <a:pPr marL="0" indent="0">
              <a:buNone/>
            </a:pPr>
            <a:r>
              <a:rPr lang="en-US" dirty="0"/>
              <a:t>    public static void main(String[] </a:t>
            </a:r>
            <a:r>
              <a:rPr lang="en-US" dirty="0" err="1"/>
              <a:t>args</a:t>
            </a:r>
            <a:r>
              <a:rPr lang="en-US" dirty="0"/>
              <a:t>) {</a:t>
            </a:r>
          </a:p>
          <a:p>
            <a:pPr marL="0" indent="0">
              <a:buNone/>
            </a:pPr>
            <a:r>
              <a:rPr lang="en-US" dirty="0"/>
              <a:t>        </a:t>
            </a:r>
            <a:r>
              <a:rPr lang="en-US" dirty="0" err="1"/>
              <a:t>SpringApplication.run</a:t>
            </a:r>
            <a:r>
              <a:rPr lang="en-US" dirty="0"/>
              <a:t>(</a:t>
            </a:r>
            <a:r>
              <a:rPr lang="en-US" dirty="0" err="1"/>
              <a:t>StudentManagementApplication.class</a:t>
            </a:r>
            <a:r>
              <a:rPr lang="en-US" dirty="0"/>
              <a:t>, </a:t>
            </a:r>
            <a:r>
              <a:rPr lang="en-US" dirty="0" err="1"/>
              <a:t>args</a:t>
            </a:r>
            <a:r>
              <a:rPr lang="en-US" dirty="0"/>
              <a:t>);</a:t>
            </a:r>
          </a:p>
          <a:p>
            <a:pPr marL="0" indent="0">
              <a:buNone/>
            </a:pPr>
            <a:r>
              <a:rPr lang="en-US" dirty="0"/>
              <a:t>    }</a:t>
            </a:r>
          </a:p>
          <a:p>
            <a:pPr marL="0" indent="0">
              <a:buNone/>
            </a:pPr>
            <a:r>
              <a:rPr lang="en-US" dirty="0"/>
              <a:t>}</a:t>
            </a:r>
          </a:p>
          <a:p>
            <a:endParaRPr lang="en-US" dirty="0"/>
          </a:p>
        </p:txBody>
      </p:sp>
    </p:spTree>
    <p:extLst>
      <p:ext uri="{BB962C8B-B14F-4D97-AF65-F5344CB8AC3E}">
        <p14:creationId xmlns:p14="http://schemas.microsoft.com/office/powerpoint/2010/main" val="298687482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class</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t>package </a:t>
            </a:r>
            <a:r>
              <a:rPr lang="en-US" dirty="0" err="1"/>
              <a:t>com.example.studentmanagement</a:t>
            </a:r>
            <a:r>
              <a:rPr lang="en-US" dirty="0"/>
              <a:t>;</a:t>
            </a:r>
          </a:p>
          <a:p>
            <a:pPr marL="0" indent="0">
              <a:buNone/>
            </a:pPr>
            <a:endParaRPr lang="en-US" dirty="0"/>
          </a:p>
          <a:p>
            <a:pPr marL="0" indent="0">
              <a:buNone/>
            </a:pPr>
            <a:r>
              <a:rPr lang="en-US" dirty="0"/>
              <a:t>import </a:t>
            </a:r>
            <a:r>
              <a:rPr lang="en-US" dirty="0" err="1"/>
              <a:t>javax.persistence.Entity</a:t>
            </a:r>
            <a:r>
              <a:rPr lang="en-US" dirty="0"/>
              <a:t>;</a:t>
            </a:r>
          </a:p>
          <a:p>
            <a:pPr marL="0" indent="0">
              <a:buNone/>
            </a:pPr>
            <a:r>
              <a:rPr lang="en-US" dirty="0"/>
              <a:t>import </a:t>
            </a:r>
            <a:r>
              <a:rPr lang="en-US" dirty="0" err="1"/>
              <a:t>javax.persistence.GeneratedValue</a:t>
            </a:r>
            <a:r>
              <a:rPr lang="en-US" dirty="0"/>
              <a:t>;</a:t>
            </a:r>
          </a:p>
          <a:p>
            <a:pPr marL="0" indent="0">
              <a:buNone/>
            </a:pPr>
            <a:r>
              <a:rPr lang="en-US" dirty="0"/>
              <a:t>import </a:t>
            </a:r>
            <a:r>
              <a:rPr lang="en-US" dirty="0" err="1"/>
              <a:t>javax.persistence.GenerationType</a:t>
            </a:r>
            <a:r>
              <a:rPr lang="en-US" dirty="0"/>
              <a:t>;</a:t>
            </a:r>
          </a:p>
          <a:p>
            <a:pPr marL="0" indent="0">
              <a:buNone/>
            </a:pPr>
            <a:r>
              <a:rPr lang="en-US" dirty="0"/>
              <a:t>import </a:t>
            </a:r>
            <a:r>
              <a:rPr lang="en-US" dirty="0" err="1"/>
              <a:t>javax.persistence.Id</a:t>
            </a:r>
            <a:r>
              <a:rPr lang="en-US" dirty="0"/>
              <a:t>;</a:t>
            </a:r>
          </a:p>
          <a:p>
            <a:pPr marL="0" indent="0">
              <a:buNone/>
            </a:pPr>
            <a:endParaRPr lang="en-US" dirty="0"/>
          </a:p>
          <a:p>
            <a:pPr marL="0" indent="0">
              <a:buNone/>
            </a:pPr>
            <a:r>
              <a:rPr lang="en-US" dirty="0"/>
              <a:t>@Entity</a:t>
            </a:r>
          </a:p>
          <a:p>
            <a:pPr marL="0" indent="0">
              <a:buNone/>
            </a:pPr>
            <a:r>
              <a:rPr lang="en-US" dirty="0"/>
              <a:t>public class Student {</a:t>
            </a:r>
          </a:p>
          <a:p>
            <a:pPr marL="0" indent="0">
              <a:buNone/>
            </a:pPr>
            <a:endParaRPr lang="en-US" dirty="0"/>
          </a:p>
          <a:p>
            <a:pPr marL="0" indent="0">
              <a:buNone/>
            </a:pPr>
            <a:r>
              <a:rPr lang="en-US" dirty="0"/>
              <a:t>    @Id</a:t>
            </a:r>
          </a:p>
          <a:p>
            <a:pPr marL="0" indent="0">
              <a:buNone/>
            </a:pPr>
            <a:r>
              <a:rPr lang="en-US" dirty="0"/>
              <a:t>    @</a:t>
            </a:r>
            <a:r>
              <a:rPr lang="en-US" dirty="0" err="1"/>
              <a:t>GeneratedValue</a:t>
            </a:r>
            <a:r>
              <a:rPr lang="en-US" dirty="0"/>
              <a:t>(strategy = </a:t>
            </a:r>
            <a:r>
              <a:rPr lang="en-US" dirty="0" err="1"/>
              <a:t>GenerationType.IDENTITY</a:t>
            </a:r>
            <a:r>
              <a:rPr lang="en-US" dirty="0"/>
              <a:t>)</a:t>
            </a:r>
          </a:p>
          <a:p>
            <a:pPr marL="0" indent="0">
              <a:buNone/>
            </a:pPr>
            <a:r>
              <a:rPr lang="en-US" dirty="0"/>
              <a:t>    private Long </a:t>
            </a:r>
            <a:r>
              <a:rPr lang="en-US" dirty="0" err="1"/>
              <a:t>rollNo</a:t>
            </a:r>
            <a:r>
              <a:rPr lang="en-US" dirty="0"/>
              <a:t>;</a:t>
            </a:r>
          </a:p>
          <a:p>
            <a:pPr marL="0" indent="0">
              <a:buNone/>
            </a:pPr>
            <a:endParaRPr lang="en-US" dirty="0"/>
          </a:p>
          <a:p>
            <a:pPr marL="0" indent="0">
              <a:buNone/>
            </a:pPr>
            <a:r>
              <a:rPr lang="en-US" dirty="0"/>
              <a:t>    private String name;</a:t>
            </a:r>
          </a:p>
          <a:p>
            <a:pPr marL="0" indent="0">
              <a:buNone/>
            </a:pPr>
            <a:endParaRPr lang="en-US" dirty="0"/>
          </a:p>
        </p:txBody>
      </p:sp>
      <p:sp>
        <p:nvSpPr>
          <p:cNvPr id="5" name="Content Placeholder 2"/>
          <p:cNvSpPr txBox="1">
            <a:spLocks/>
          </p:cNvSpPr>
          <p:nvPr/>
        </p:nvSpPr>
        <p:spPr>
          <a:xfrm>
            <a:off x="7146701" y="1027906"/>
            <a:ext cx="4091142" cy="5024595"/>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    // Getters and Setters</a:t>
            </a:r>
          </a:p>
          <a:p>
            <a:pPr marL="0" indent="0">
              <a:buFont typeface="Arial" panose="020B0604020202020204" pitchFamily="34" charset="0"/>
              <a:buNone/>
            </a:pPr>
            <a:r>
              <a:rPr lang="en-US" dirty="0" smtClean="0"/>
              <a:t>    public Long </a:t>
            </a:r>
            <a:r>
              <a:rPr lang="en-US" dirty="0" err="1" smtClean="0"/>
              <a:t>getRollNo</a:t>
            </a:r>
            <a:r>
              <a:rPr lang="en-US" dirty="0" smtClean="0"/>
              <a:t>() {</a:t>
            </a:r>
          </a:p>
          <a:p>
            <a:pPr marL="0" indent="0">
              <a:buFont typeface="Arial" panose="020B0604020202020204" pitchFamily="34" charset="0"/>
              <a:buNone/>
            </a:pPr>
            <a:r>
              <a:rPr lang="en-US" dirty="0" smtClean="0"/>
              <a:t>        return </a:t>
            </a:r>
            <a:r>
              <a:rPr lang="en-US" dirty="0" err="1" smtClean="0"/>
              <a:t>rollNo</a:t>
            </a:r>
            <a:r>
              <a:rPr lang="en-US" dirty="0" smtClean="0"/>
              <a:t>;</a:t>
            </a:r>
          </a:p>
          <a:p>
            <a:pPr marL="0" indent="0">
              <a:buFont typeface="Arial" panose="020B0604020202020204" pitchFamily="34" charset="0"/>
              <a:buNone/>
            </a:pPr>
            <a:r>
              <a:rPr lang="en-US" dirty="0" smtClean="0"/>
              <a:t>    }</a:t>
            </a:r>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    public void </a:t>
            </a:r>
            <a:r>
              <a:rPr lang="en-US" dirty="0" err="1" smtClean="0"/>
              <a:t>setRollNo</a:t>
            </a:r>
            <a:r>
              <a:rPr lang="en-US" dirty="0" smtClean="0"/>
              <a:t>(Long </a:t>
            </a:r>
            <a:r>
              <a:rPr lang="en-US" dirty="0" err="1" smtClean="0"/>
              <a:t>rollNo</a:t>
            </a:r>
            <a:r>
              <a:rPr lang="en-US" dirty="0" smtClean="0"/>
              <a:t>) {</a:t>
            </a:r>
          </a:p>
          <a:p>
            <a:pPr marL="0" indent="0">
              <a:buFont typeface="Arial" panose="020B0604020202020204" pitchFamily="34" charset="0"/>
              <a:buNone/>
            </a:pPr>
            <a:r>
              <a:rPr lang="en-US" dirty="0" smtClean="0"/>
              <a:t>        </a:t>
            </a:r>
            <a:r>
              <a:rPr lang="en-US" dirty="0" err="1" smtClean="0"/>
              <a:t>this.rollNo</a:t>
            </a:r>
            <a:r>
              <a:rPr lang="en-US" dirty="0" smtClean="0"/>
              <a:t> = </a:t>
            </a:r>
            <a:r>
              <a:rPr lang="en-US" dirty="0" err="1" smtClean="0"/>
              <a:t>rollNo</a:t>
            </a:r>
            <a:r>
              <a:rPr lang="en-US" dirty="0" smtClean="0"/>
              <a:t>;</a:t>
            </a:r>
          </a:p>
          <a:p>
            <a:pPr marL="0" indent="0">
              <a:buFont typeface="Arial" panose="020B0604020202020204" pitchFamily="34" charset="0"/>
              <a:buNone/>
            </a:pPr>
            <a:r>
              <a:rPr lang="en-US" dirty="0" smtClean="0"/>
              <a:t>    }</a:t>
            </a:r>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    public String </a:t>
            </a:r>
            <a:r>
              <a:rPr lang="en-US" dirty="0" err="1" smtClean="0"/>
              <a:t>getName</a:t>
            </a:r>
            <a:r>
              <a:rPr lang="en-US" dirty="0" smtClean="0"/>
              <a:t>() {</a:t>
            </a:r>
          </a:p>
          <a:p>
            <a:pPr marL="0" indent="0">
              <a:buFont typeface="Arial" panose="020B0604020202020204" pitchFamily="34" charset="0"/>
              <a:buNone/>
            </a:pPr>
            <a:r>
              <a:rPr lang="en-US" dirty="0" smtClean="0"/>
              <a:t>        return name;</a:t>
            </a:r>
          </a:p>
          <a:p>
            <a:pPr marL="0" indent="0">
              <a:buFont typeface="Arial" panose="020B0604020202020204" pitchFamily="34" charset="0"/>
              <a:buNone/>
            </a:pPr>
            <a:r>
              <a:rPr lang="en-US" dirty="0" smtClean="0"/>
              <a:t>    }</a:t>
            </a:r>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    public void </a:t>
            </a:r>
            <a:r>
              <a:rPr lang="en-US" dirty="0" err="1" smtClean="0"/>
              <a:t>setName</a:t>
            </a:r>
            <a:r>
              <a:rPr lang="en-US" dirty="0" smtClean="0"/>
              <a:t>(String name) {</a:t>
            </a:r>
          </a:p>
          <a:p>
            <a:pPr marL="0" indent="0">
              <a:buFont typeface="Arial" panose="020B0604020202020204" pitchFamily="34" charset="0"/>
              <a:buNone/>
            </a:pPr>
            <a:r>
              <a:rPr lang="en-US" dirty="0" smtClean="0"/>
              <a:t>        this.name = name;</a:t>
            </a:r>
          </a:p>
          <a:p>
            <a:pPr marL="0" indent="0">
              <a:buFont typeface="Arial" panose="020B0604020202020204" pitchFamily="34" charset="0"/>
              <a:buNone/>
            </a:pPr>
            <a:r>
              <a:rPr lang="en-US" dirty="0" smtClean="0"/>
              <a:t>    }</a:t>
            </a:r>
          </a:p>
          <a:p>
            <a:pPr marL="0" indent="0">
              <a:buFont typeface="Arial" panose="020B0604020202020204" pitchFamily="34" charset="0"/>
              <a:buNone/>
            </a:pPr>
            <a:r>
              <a:rPr lang="en-US" dirty="0" smtClean="0"/>
              <a:t>}</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9663199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Repository interface</a:t>
            </a:r>
            <a:endParaRPr lang="en-US" dirty="0"/>
          </a:p>
        </p:txBody>
      </p:sp>
      <p:sp>
        <p:nvSpPr>
          <p:cNvPr id="3" name="Content Placeholder 2"/>
          <p:cNvSpPr>
            <a:spLocks noGrp="1"/>
          </p:cNvSpPr>
          <p:nvPr>
            <p:ph idx="1"/>
          </p:nvPr>
        </p:nvSpPr>
        <p:spPr/>
        <p:txBody>
          <a:bodyPr/>
          <a:lstStyle/>
          <a:p>
            <a:pPr marL="0" indent="0">
              <a:buNone/>
            </a:pPr>
            <a:r>
              <a:rPr lang="en-US" sz="2400" dirty="0"/>
              <a:t>package </a:t>
            </a:r>
            <a:r>
              <a:rPr lang="en-US" sz="2400" dirty="0" err="1"/>
              <a:t>com.example.studentmanagement</a:t>
            </a:r>
            <a:r>
              <a:rPr lang="en-US" sz="2400" dirty="0"/>
              <a:t>;</a:t>
            </a:r>
          </a:p>
          <a:p>
            <a:pPr marL="0" indent="0">
              <a:buNone/>
            </a:pPr>
            <a:endParaRPr lang="en-US" sz="2400" dirty="0"/>
          </a:p>
          <a:p>
            <a:pPr marL="0" indent="0">
              <a:buNone/>
            </a:pPr>
            <a:r>
              <a:rPr lang="en-US" sz="2400" dirty="0"/>
              <a:t>import </a:t>
            </a:r>
            <a:r>
              <a:rPr lang="en-US" sz="2400" dirty="0" err="1"/>
              <a:t>org.springframework.data.jpa.repository.JpaRepository</a:t>
            </a:r>
            <a:r>
              <a:rPr lang="en-US" sz="2400" dirty="0"/>
              <a:t>;</a:t>
            </a:r>
          </a:p>
          <a:p>
            <a:pPr marL="0" indent="0">
              <a:buNone/>
            </a:pPr>
            <a:endParaRPr lang="en-US" sz="2400" dirty="0"/>
          </a:p>
          <a:p>
            <a:pPr marL="0" indent="0">
              <a:buNone/>
            </a:pPr>
            <a:r>
              <a:rPr lang="en-US" sz="2400" dirty="0"/>
              <a:t>public interface </a:t>
            </a:r>
            <a:r>
              <a:rPr lang="en-US" sz="2400" dirty="0" err="1"/>
              <a:t>StudentRepository</a:t>
            </a:r>
            <a:r>
              <a:rPr lang="en-US" sz="2400" dirty="0"/>
              <a:t> extends </a:t>
            </a:r>
            <a:r>
              <a:rPr lang="en-US" sz="2400" dirty="0" err="1"/>
              <a:t>JpaRepository</a:t>
            </a:r>
            <a:r>
              <a:rPr lang="en-US" sz="2400" dirty="0"/>
              <a:t>&lt;Student, Long&gt; {</a:t>
            </a:r>
          </a:p>
          <a:p>
            <a:pPr marL="0" indent="0">
              <a:buNone/>
            </a:pPr>
            <a:r>
              <a:rPr lang="en-US" sz="2400" dirty="0"/>
              <a:t>}</a:t>
            </a:r>
          </a:p>
          <a:p>
            <a:endParaRPr lang="en-US" dirty="0"/>
          </a:p>
        </p:txBody>
      </p:sp>
    </p:spTree>
    <p:extLst>
      <p:ext uri="{BB962C8B-B14F-4D97-AF65-F5344CB8AC3E}">
        <p14:creationId xmlns:p14="http://schemas.microsoft.com/office/powerpoint/2010/main" val="282832450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81797"/>
          </a:xfrm>
        </p:spPr>
        <p:txBody>
          <a:bodyPr>
            <a:normAutofit fontScale="90000"/>
          </a:bodyPr>
          <a:lstStyle/>
          <a:p>
            <a:r>
              <a:rPr lang="en-US" dirty="0" smtClean="0"/>
              <a:t>Controller class</a:t>
            </a:r>
            <a:endParaRPr lang="en-US" dirty="0"/>
          </a:p>
        </p:txBody>
      </p:sp>
      <p:sp>
        <p:nvSpPr>
          <p:cNvPr id="3" name="Content Placeholder 2"/>
          <p:cNvSpPr>
            <a:spLocks noGrp="1"/>
          </p:cNvSpPr>
          <p:nvPr>
            <p:ph idx="1"/>
          </p:nvPr>
        </p:nvSpPr>
        <p:spPr>
          <a:xfrm>
            <a:off x="318052" y="1046922"/>
            <a:ext cx="4797287" cy="5592417"/>
          </a:xfrm>
        </p:spPr>
        <p:txBody>
          <a:bodyPr>
            <a:normAutofit fontScale="47500" lnSpcReduction="20000"/>
          </a:bodyPr>
          <a:lstStyle/>
          <a:p>
            <a:pPr marL="0" indent="0">
              <a:buNone/>
            </a:pPr>
            <a:r>
              <a:rPr lang="en-US" dirty="0"/>
              <a:t>package </a:t>
            </a:r>
            <a:r>
              <a:rPr lang="en-US" dirty="0" err="1"/>
              <a:t>com.example.studentmanagement</a:t>
            </a:r>
            <a:r>
              <a:rPr lang="en-US" dirty="0"/>
              <a:t>;</a:t>
            </a:r>
          </a:p>
          <a:p>
            <a:pPr marL="0" indent="0">
              <a:buNone/>
            </a:pPr>
            <a:endParaRPr lang="en-US" dirty="0"/>
          </a:p>
          <a:p>
            <a:pPr marL="0" indent="0">
              <a:buNone/>
            </a:pPr>
            <a:r>
              <a:rPr lang="en-US" dirty="0"/>
              <a:t>import </a:t>
            </a:r>
            <a:r>
              <a:rPr lang="en-US" dirty="0" err="1"/>
              <a:t>org.springframework.beans.factory.annotation.Autowired</a:t>
            </a:r>
            <a:r>
              <a:rPr lang="en-US" dirty="0"/>
              <a:t>;</a:t>
            </a:r>
          </a:p>
          <a:p>
            <a:pPr marL="0" indent="0">
              <a:buNone/>
            </a:pPr>
            <a:r>
              <a:rPr lang="en-US" dirty="0"/>
              <a:t>import </a:t>
            </a:r>
            <a:r>
              <a:rPr lang="en-US" dirty="0" err="1"/>
              <a:t>org.springframework.stereotype.Controller</a:t>
            </a:r>
            <a:r>
              <a:rPr lang="en-US" dirty="0"/>
              <a:t>;</a:t>
            </a:r>
          </a:p>
          <a:p>
            <a:pPr marL="0" indent="0">
              <a:buNone/>
            </a:pPr>
            <a:r>
              <a:rPr lang="en-US" dirty="0"/>
              <a:t>import </a:t>
            </a:r>
            <a:r>
              <a:rPr lang="en-US" dirty="0" err="1"/>
              <a:t>org.springframework.ui.Model</a:t>
            </a:r>
            <a:r>
              <a:rPr lang="en-US" dirty="0"/>
              <a:t>;</a:t>
            </a:r>
          </a:p>
          <a:p>
            <a:pPr marL="0" indent="0">
              <a:buNone/>
            </a:pPr>
            <a:r>
              <a:rPr lang="en-US" dirty="0"/>
              <a:t>import </a:t>
            </a:r>
            <a:r>
              <a:rPr lang="en-US" dirty="0" err="1"/>
              <a:t>org.springframework.web.bind.annotation.GetMapping</a:t>
            </a:r>
            <a:r>
              <a:rPr lang="en-US" dirty="0"/>
              <a:t>;</a:t>
            </a:r>
          </a:p>
          <a:p>
            <a:pPr marL="0" indent="0">
              <a:buNone/>
            </a:pPr>
            <a:r>
              <a:rPr lang="en-US" dirty="0"/>
              <a:t>import </a:t>
            </a:r>
            <a:r>
              <a:rPr lang="en-US" dirty="0" err="1"/>
              <a:t>org.springframework.web.bind.annotation.PostMapping</a:t>
            </a:r>
            <a:r>
              <a:rPr lang="en-US" dirty="0"/>
              <a:t>;</a:t>
            </a:r>
          </a:p>
          <a:p>
            <a:pPr marL="0" indent="0">
              <a:buNone/>
            </a:pPr>
            <a:r>
              <a:rPr lang="en-US" dirty="0"/>
              <a:t>import </a:t>
            </a:r>
            <a:r>
              <a:rPr lang="en-US" dirty="0" err="1"/>
              <a:t>org.springframework.web.bind.annotation.RequestParam</a:t>
            </a:r>
            <a:r>
              <a:rPr lang="en-US" dirty="0"/>
              <a:t>;</a:t>
            </a:r>
          </a:p>
          <a:p>
            <a:pPr marL="0" indent="0">
              <a:buNone/>
            </a:pPr>
            <a:endParaRPr lang="en-US" dirty="0"/>
          </a:p>
          <a:p>
            <a:pPr marL="0" indent="0">
              <a:buNone/>
            </a:pPr>
            <a:r>
              <a:rPr lang="en-US" dirty="0"/>
              <a:t>import </a:t>
            </a:r>
            <a:r>
              <a:rPr lang="en-US" dirty="0" err="1"/>
              <a:t>java.util.List</a:t>
            </a:r>
            <a:r>
              <a:rPr lang="en-US" dirty="0"/>
              <a:t>;</a:t>
            </a:r>
          </a:p>
          <a:p>
            <a:pPr marL="0" indent="0">
              <a:buNone/>
            </a:pPr>
            <a:endParaRPr lang="en-US" dirty="0"/>
          </a:p>
          <a:p>
            <a:pPr marL="0" indent="0">
              <a:buNone/>
            </a:pPr>
            <a:r>
              <a:rPr lang="en-US" dirty="0"/>
              <a:t>@Controller</a:t>
            </a:r>
          </a:p>
          <a:p>
            <a:pPr marL="0" indent="0">
              <a:buNone/>
            </a:pPr>
            <a:r>
              <a:rPr lang="en-US" dirty="0"/>
              <a:t>public class </a:t>
            </a:r>
            <a:r>
              <a:rPr lang="en-US" dirty="0" err="1"/>
              <a:t>StudentController</a:t>
            </a:r>
            <a:r>
              <a:rPr lang="en-US" dirty="0"/>
              <a:t> {</a:t>
            </a:r>
          </a:p>
          <a:p>
            <a:pPr marL="0" indent="0">
              <a:buNone/>
            </a:pPr>
            <a:r>
              <a:rPr lang="en-US" dirty="0" smtClean="0"/>
              <a:t>@</a:t>
            </a:r>
            <a:r>
              <a:rPr lang="en-US" dirty="0" err="1"/>
              <a:t>Autowired</a:t>
            </a:r>
            <a:endParaRPr lang="en-US" dirty="0"/>
          </a:p>
          <a:p>
            <a:pPr marL="0" indent="0">
              <a:buNone/>
            </a:pPr>
            <a:r>
              <a:rPr lang="en-US" dirty="0" smtClean="0"/>
              <a:t>private </a:t>
            </a:r>
            <a:r>
              <a:rPr lang="en-US" dirty="0" err="1"/>
              <a:t>StudentRepository</a:t>
            </a:r>
            <a:r>
              <a:rPr lang="en-US" dirty="0"/>
              <a:t> </a:t>
            </a:r>
            <a:r>
              <a:rPr lang="en-US" dirty="0" err="1"/>
              <a:t>studentRepository</a:t>
            </a:r>
            <a:r>
              <a:rPr lang="en-US" dirty="0"/>
              <a:t>;</a:t>
            </a:r>
          </a:p>
          <a:p>
            <a:pPr marL="0" indent="0">
              <a:buNone/>
            </a:pPr>
            <a:endParaRPr lang="en-US" dirty="0"/>
          </a:p>
          <a:p>
            <a:pPr marL="0" indent="0">
              <a:buNone/>
            </a:pPr>
            <a:r>
              <a:rPr lang="en-US" dirty="0"/>
              <a:t>    @</a:t>
            </a:r>
            <a:r>
              <a:rPr lang="en-US" dirty="0" err="1"/>
              <a:t>GetMapping</a:t>
            </a:r>
            <a:r>
              <a:rPr lang="en-US" dirty="0"/>
              <a:t>("/")</a:t>
            </a:r>
          </a:p>
          <a:p>
            <a:pPr marL="0" indent="0">
              <a:buNone/>
            </a:pPr>
            <a:r>
              <a:rPr lang="en-US" dirty="0"/>
              <a:t>    public String </a:t>
            </a:r>
            <a:r>
              <a:rPr lang="en-US" dirty="0" err="1"/>
              <a:t>showForm</a:t>
            </a:r>
            <a:r>
              <a:rPr lang="en-US" dirty="0"/>
              <a:t>(Model model) {</a:t>
            </a:r>
          </a:p>
          <a:p>
            <a:pPr marL="0" indent="0">
              <a:buNone/>
            </a:pPr>
            <a:r>
              <a:rPr lang="en-US" dirty="0"/>
              <a:t>        </a:t>
            </a:r>
            <a:r>
              <a:rPr lang="en-US" dirty="0" err="1"/>
              <a:t>model.addAttribute</a:t>
            </a:r>
            <a:r>
              <a:rPr lang="en-US" dirty="0"/>
              <a:t>("student", new Student());</a:t>
            </a:r>
          </a:p>
          <a:p>
            <a:pPr marL="0" indent="0">
              <a:buNone/>
            </a:pPr>
            <a:r>
              <a:rPr lang="en-US" dirty="0"/>
              <a:t>        return "</a:t>
            </a:r>
            <a:r>
              <a:rPr lang="en-US" dirty="0" err="1"/>
              <a:t>studentForm</a:t>
            </a:r>
            <a:r>
              <a:rPr lang="en-US" dirty="0"/>
              <a:t>";</a:t>
            </a:r>
          </a:p>
          <a:p>
            <a:pPr marL="0" indent="0">
              <a:buNone/>
            </a:pPr>
            <a:r>
              <a:rPr lang="en-US" dirty="0"/>
              <a:t>    }</a:t>
            </a:r>
          </a:p>
          <a:p>
            <a:endParaRPr lang="en-US" dirty="0"/>
          </a:p>
        </p:txBody>
      </p:sp>
      <p:sp>
        <p:nvSpPr>
          <p:cNvPr id="5" name="Content Placeholder 2"/>
          <p:cNvSpPr txBox="1">
            <a:spLocks/>
          </p:cNvSpPr>
          <p:nvPr/>
        </p:nvSpPr>
        <p:spPr>
          <a:xfrm>
            <a:off x="5755783" y="1192696"/>
            <a:ext cx="10515600" cy="4849330"/>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smtClean="0"/>
          </a:p>
          <a:p>
            <a:pPr marL="0" indent="0">
              <a:buNone/>
            </a:pPr>
            <a:r>
              <a:rPr lang="en-US" dirty="0" smtClean="0"/>
              <a:t>    @</a:t>
            </a:r>
            <a:r>
              <a:rPr lang="en-US" dirty="0" err="1" smtClean="0"/>
              <a:t>PostMapping</a:t>
            </a:r>
            <a:r>
              <a:rPr lang="en-US" dirty="0" smtClean="0"/>
              <a:t>("/add")</a:t>
            </a:r>
          </a:p>
          <a:p>
            <a:pPr marL="0" indent="0">
              <a:buNone/>
            </a:pPr>
            <a:r>
              <a:rPr lang="en-US" dirty="0" smtClean="0"/>
              <a:t>    public String </a:t>
            </a:r>
            <a:r>
              <a:rPr lang="en-US" dirty="0" err="1" smtClean="0"/>
              <a:t>addStudent</a:t>
            </a:r>
            <a:r>
              <a:rPr lang="en-US" dirty="0" smtClean="0"/>
              <a:t>(@</a:t>
            </a:r>
            <a:r>
              <a:rPr lang="en-US" dirty="0" err="1" smtClean="0"/>
              <a:t>RequestParam</a:t>
            </a:r>
            <a:r>
              <a:rPr lang="en-US" dirty="0" smtClean="0"/>
              <a:t> String name, Model model) {</a:t>
            </a:r>
          </a:p>
          <a:p>
            <a:pPr marL="0" indent="0">
              <a:buNone/>
            </a:pPr>
            <a:r>
              <a:rPr lang="en-US" dirty="0" smtClean="0"/>
              <a:t>        Student </a:t>
            </a:r>
            <a:r>
              <a:rPr lang="en-US" dirty="0" err="1" smtClean="0"/>
              <a:t>student</a:t>
            </a:r>
            <a:r>
              <a:rPr lang="en-US" dirty="0" smtClean="0"/>
              <a:t> = new Student();</a:t>
            </a:r>
          </a:p>
          <a:p>
            <a:pPr marL="0" indent="0">
              <a:buNone/>
            </a:pPr>
            <a:r>
              <a:rPr lang="en-US" dirty="0" smtClean="0"/>
              <a:t>        </a:t>
            </a:r>
            <a:r>
              <a:rPr lang="en-US" dirty="0" err="1" smtClean="0"/>
              <a:t>student.setName</a:t>
            </a:r>
            <a:r>
              <a:rPr lang="en-US" dirty="0" smtClean="0"/>
              <a:t>(name);</a:t>
            </a:r>
          </a:p>
          <a:p>
            <a:pPr marL="0" indent="0">
              <a:buNone/>
            </a:pPr>
            <a:r>
              <a:rPr lang="en-US" dirty="0" smtClean="0"/>
              <a:t>        </a:t>
            </a:r>
            <a:r>
              <a:rPr lang="en-US" dirty="0" err="1" smtClean="0"/>
              <a:t>studentRepository.save</a:t>
            </a:r>
            <a:r>
              <a:rPr lang="en-US" dirty="0" smtClean="0"/>
              <a:t>(student);</a:t>
            </a:r>
          </a:p>
          <a:p>
            <a:pPr marL="0" indent="0">
              <a:buNone/>
            </a:pPr>
            <a:r>
              <a:rPr lang="en-US" dirty="0" smtClean="0"/>
              <a:t>        return "redirect:/list";</a:t>
            </a:r>
          </a:p>
          <a:p>
            <a:pPr marL="0" indent="0">
              <a:buNone/>
            </a:pPr>
            <a:r>
              <a:rPr lang="en-US" dirty="0" smtClean="0"/>
              <a:t>    }</a:t>
            </a:r>
          </a:p>
          <a:p>
            <a:pPr marL="0" indent="0">
              <a:buNone/>
            </a:pPr>
            <a:endParaRPr lang="en-US" dirty="0" smtClean="0"/>
          </a:p>
          <a:p>
            <a:pPr marL="0" indent="0">
              <a:buNone/>
            </a:pPr>
            <a:r>
              <a:rPr lang="en-US" dirty="0" smtClean="0"/>
              <a:t>    @</a:t>
            </a:r>
            <a:r>
              <a:rPr lang="en-US" dirty="0" err="1" smtClean="0"/>
              <a:t>GetMapping</a:t>
            </a:r>
            <a:r>
              <a:rPr lang="en-US" dirty="0" smtClean="0"/>
              <a:t>("/list")</a:t>
            </a:r>
          </a:p>
          <a:p>
            <a:pPr marL="0" indent="0">
              <a:buNone/>
            </a:pPr>
            <a:r>
              <a:rPr lang="en-US" dirty="0" smtClean="0"/>
              <a:t>    public String </a:t>
            </a:r>
            <a:r>
              <a:rPr lang="en-US" dirty="0" err="1" smtClean="0"/>
              <a:t>listStudents</a:t>
            </a:r>
            <a:r>
              <a:rPr lang="en-US" dirty="0" smtClean="0"/>
              <a:t>(Model model) {</a:t>
            </a:r>
          </a:p>
          <a:p>
            <a:pPr marL="0" indent="0">
              <a:buNone/>
            </a:pPr>
            <a:r>
              <a:rPr lang="en-US" dirty="0" smtClean="0"/>
              <a:t>        List&lt;Student&gt; students = </a:t>
            </a:r>
            <a:r>
              <a:rPr lang="en-US" dirty="0" err="1" smtClean="0"/>
              <a:t>studentRepository.findAll</a:t>
            </a:r>
            <a:r>
              <a:rPr lang="en-US" dirty="0" smtClean="0"/>
              <a:t>();</a:t>
            </a:r>
          </a:p>
          <a:p>
            <a:pPr marL="0" indent="0">
              <a:buNone/>
            </a:pPr>
            <a:r>
              <a:rPr lang="en-US" dirty="0" smtClean="0"/>
              <a:t>        </a:t>
            </a:r>
            <a:r>
              <a:rPr lang="en-US" dirty="0" err="1" smtClean="0"/>
              <a:t>model.addAttribute</a:t>
            </a:r>
            <a:r>
              <a:rPr lang="en-US" dirty="0" smtClean="0"/>
              <a:t>("students", students);</a:t>
            </a:r>
          </a:p>
          <a:p>
            <a:pPr marL="0" indent="0">
              <a:buNone/>
            </a:pPr>
            <a:r>
              <a:rPr lang="en-US" dirty="0" smtClean="0"/>
              <a:t>        return "</a:t>
            </a:r>
            <a:r>
              <a:rPr lang="en-US" dirty="0" err="1" smtClean="0"/>
              <a:t>studentList</a:t>
            </a:r>
            <a:r>
              <a:rPr lang="en-US" dirty="0" smtClean="0"/>
              <a:t>";</a:t>
            </a:r>
          </a:p>
          <a:p>
            <a:pPr marL="0" indent="0">
              <a:buNone/>
            </a:pPr>
            <a:r>
              <a:rPr lang="en-US" dirty="0" smtClean="0"/>
              <a:t>    }</a:t>
            </a:r>
          </a:p>
          <a:p>
            <a:pPr marL="0" indent="0">
              <a:buNone/>
            </a:pPr>
            <a:r>
              <a:rPr lang="en-US" dirty="0" smtClean="0"/>
              <a:t>}</a:t>
            </a:r>
          </a:p>
          <a:p>
            <a:endParaRPr lang="en-US" dirty="0"/>
          </a:p>
        </p:txBody>
      </p:sp>
    </p:spTree>
    <p:extLst>
      <p:ext uri="{BB962C8B-B14F-4D97-AF65-F5344CB8AC3E}">
        <p14:creationId xmlns:p14="http://schemas.microsoft.com/office/powerpoint/2010/main" val="40579624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769513"/>
            <a:ext cx="10661158" cy="7315200"/>
          </a:xfrm>
          <a:prstGeom prst="rect">
            <a:avLst/>
          </a:prstGeom>
        </p:spPr>
      </p:pic>
    </p:spTree>
    <p:extLst>
      <p:ext uri="{BB962C8B-B14F-4D97-AF65-F5344CB8AC3E}">
        <p14:creationId xmlns:p14="http://schemas.microsoft.com/office/powerpoint/2010/main" val="135700061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Postman</a:t>
            </a:r>
            <a:endParaRPr lang="en-US" dirty="0"/>
          </a:p>
        </p:txBody>
      </p:sp>
      <p:sp>
        <p:nvSpPr>
          <p:cNvPr id="3" name="Content Placeholder 2"/>
          <p:cNvSpPr>
            <a:spLocks noGrp="1"/>
          </p:cNvSpPr>
          <p:nvPr>
            <p:ph idx="1"/>
          </p:nvPr>
        </p:nvSpPr>
        <p:spPr/>
        <p:txBody>
          <a:bodyPr/>
          <a:lstStyle/>
          <a:p>
            <a:r>
              <a:rPr lang="en-US" dirty="0"/>
              <a:t>Postman is a powerful tool used for testing, developing, and interacting with REST APIs. It allows developers to easily send HTTP requests, examine responses, automate tests, and manage APIs during development. </a:t>
            </a:r>
          </a:p>
        </p:txBody>
      </p:sp>
    </p:spTree>
    <p:extLst>
      <p:ext uri="{BB962C8B-B14F-4D97-AF65-F5344CB8AC3E}">
        <p14:creationId xmlns:p14="http://schemas.microsoft.com/office/powerpoint/2010/main" val="129109338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a:t>
            </a:r>
            <a:r>
              <a:rPr lang="en-US" dirty="0"/>
              <a:t>of Postman in REST API</a:t>
            </a:r>
          </a:p>
        </p:txBody>
      </p:sp>
      <p:sp>
        <p:nvSpPr>
          <p:cNvPr id="3" name="Content Placeholder 2"/>
          <p:cNvSpPr>
            <a:spLocks noGrp="1"/>
          </p:cNvSpPr>
          <p:nvPr>
            <p:ph idx="1"/>
          </p:nvPr>
        </p:nvSpPr>
        <p:spPr/>
        <p:txBody>
          <a:bodyPr/>
          <a:lstStyle/>
          <a:p>
            <a:r>
              <a:rPr lang="en-US" dirty="0" err="1" smtClean="0"/>
              <a:t>TestingBuilding</a:t>
            </a:r>
            <a:r>
              <a:rPr lang="en-US" dirty="0" smtClean="0"/>
              <a:t> </a:t>
            </a:r>
            <a:r>
              <a:rPr lang="en-US" dirty="0"/>
              <a:t>and Sending </a:t>
            </a:r>
            <a:r>
              <a:rPr lang="en-US" dirty="0" err="1"/>
              <a:t>Requests:Postman</a:t>
            </a:r>
            <a:r>
              <a:rPr lang="en-US" dirty="0"/>
              <a:t> allows </a:t>
            </a:r>
            <a:r>
              <a:rPr lang="en-US" dirty="0" smtClean="0"/>
              <a:t>us </a:t>
            </a:r>
            <a:r>
              <a:rPr lang="en-US" dirty="0"/>
              <a:t>to manually construct and send HTTP requests. </a:t>
            </a:r>
            <a:r>
              <a:rPr lang="en-US" dirty="0" smtClean="0"/>
              <a:t>We </a:t>
            </a:r>
            <a:r>
              <a:rPr lang="en-US" dirty="0"/>
              <a:t>can specify the HTTP method (GET, POST, PUT, DELETE, etc.), the URL, headers, parameters, and body data (in formats like JSON, XML, etc</a:t>
            </a:r>
            <a:r>
              <a:rPr lang="en-US" dirty="0" smtClean="0"/>
              <a:t>.).</a:t>
            </a:r>
          </a:p>
          <a:p>
            <a:r>
              <a:rPr lang="en-US" dirty="0" smtClean="0"/>
              <a:t>This </a:t>
            </a:r>
            <a:r>
              <a:rPr lang="en-US" dirty="0"/>
              <a:t>helps in quickly testing various API endpoints to check if they’re functioning as expected.</a:t>
            </a:r>
          </a:p>
        </p:txBody>
      </p:sp>
    </p:spTree>
    <p:extLst>
      <p:ext uri="{BB962C8B-B14F-4D97-AF65-F5344CB8AC3E}">
        <p14:creationId xmlns:p14="http://schemas.microsoft.com/office/powerpoint/2010/main" val="1427943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043102" y="1456252"/>
            <a:ext cx="4714875" cy="3790950"/>
          </a:xfrm>
          <a:prstGeom prst="rect">
            <a:avLst/>
          </a:prstGeom>
        </p:spPr>
      </p:pic>
    </p:spTree>
    <p:extLst>
      <p:ext uri="{BB962C8B-B14F-4D97-AF65-F5344CB8AC3E}">
        <p14:creationId xmlns:p14="http://schemas.microsoft.com/office/powerpoint/2010/main" val="358760590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When we are checking the </a:t>
            </a:r>
            <a:r>
              <a:rPr lang="en-US" dirty="0" err="1" smtClean="0"/>
              <a:t>RestAPI</a:t>
            </a:r>
            <a:r>
              <a:rPr lang="en-US" dirty="0" smtClean="0"/>
              <a:t> (First install the postman), we have to set the following fields</a:t>
            </a:r>
          </a:p>
          <a:p>
            <a:pPr marL="0" indent="0">
              <a:buNone/>
            </a:pPr>
            <a:r>
              <a:rPr lang="en-US" dirty="0" smtClean="0"/>
              <a:t>In Header tab</a:t>
            </a:r>
          </a:p>
          <a:p>
            <a:pPr marL="0" indent="0">
              <a:buNone/>
            </a:pPr>
            <a:r>
              <a:rPr lang="en-US" dirty="0"/>
              <a:t> </a:t>
            </a:r>
            <a:r>
              <a:rPr lang="en-US" dirty="0" smtClean="0"/>
              <a:t>- Key should be “content-type”</a:t>
            </a:r>
          </a:p>
          <a:p>
            <a:pPr marL="0" indent="0">
              <a:buNone/>
            </a:pPr>
            <a:r>
              <a:rPr lang="en-US" dirty="0"/>
              <a:t> </a:t>
            </a:r>
            <a:r>
              <a:rPr lang="en-US" dirty="0" smtClean="0"/>
              <a:t>- value should be “application/</a:t>
            </a:r>
            <a:r>
              <a:rPr lang="en-US" dirty="0" err="1" smtClean="0"/>
              <a:t>json</a:t>
            </a:r>
            <a:r>
              <a:rPr lang="en-US" dirty="0" smtClean="0"/>
              <a:t>”</a:t>
            </a:r>
          </a:p>
          <a:p>
            <a:pPr marL="0" indent="0">
              <a:buNone/>
            </a:pPr>
            <a:endParaRPr lang="en-US" dirty="0"/>
          </a:p>
          <a:p>
            <a:pPr marL="0" indent="0">
              <a:buNone/>
            </a:pPr>
            <a:r>
              <a:rPr lang="en-US" dirty="0" smtClean="0"/>
              <a:t>In Body tab</a:t>
            </a:r>
          </a:p>
          <a:p>
            <a:pPr marL="0" indent="0">
              <a:buNone/>
            </a:pPr>
            <a:r>
              <a:rPr lang="en-US" dirty="0" smtClean="0"/>
              <a:t>- Choose “raw” data type and “</a:t>
            </a:r>
            <a:r>
              <a:rPr lang="en-US" dirty="0" err="1" smtClean="0"/>
              <a:t>json</a:t>
            </a:r>
            <a:r>
              <a:rPr lang="en-US" dirty="0" smtClean="0"/>
              <a:t>”</a:t>
            </a:r>
            <a:endParaRPr lang="en-US" dirty="0"/>
          </a:p>
        </p:txBody>
      </p:sp>
    </p:spTree>
    <p:extLst>
      <p:ext uri="{BB962C8B-B14F-4D97-AF65-F5344CB8AC3E}">
        <p14:creationId xmlns:p14="http://schemas.microsoft.com/office/powerpoint/2010/main" val="315907633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460500"/>
          </a:xfrm>
        </p:spPr>
        <p:txBody>
          <a:bodyPr>
            <a:normAutofit fontScale="90000"/>
          </a:bodyPr>
          <a:lstStyle/>
          <a:p>
            <a:r>
              <a:rPr lang="en-US" dirty="0" smtClean="0"/>
              <a:t/>
            </a:r>
            <a:br>
              <a:rPr lang="en-US" dirty="0" smtClean="0"/>
            </a:br>
            <a:r>
              <a:rPr lang="en-US" dirty="0" smtClean="0"/>
              <a:t>Example :CRUD operations or DB </a:t>
            </a:r>
            <a:r>
              <a:rPr lang="en-US" dirty="0"/>
              <a:t>based </a:t>
            </a:r>
            <a:r>
              <a:rPr lang="en-US" dirty="0" smtClean="0"/>
              <a:t>applications with </a:t>
            </a:r>
            <a:r>
              <a:rPr lang="en-US" dirty="0" err="1" smtClean="0"/>
              <a:t>RestController</a:t>
            </a:r>
            <a:r>
              <a:rPr lang="en-US" dirty="0" smtClean="0"/>
              <a:t> </a:t>
            </a:r>
            <a:r>
              <a:rPr lang="en-US" dirty="0" smtClean="0"/>
              <a:t>annotations (or) REST API</a:t>
            </a: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smtClean="0"/>
              <a:t>Needed files</a:t>
            </a:r>
          </a:p>
          <a:p>
            <a:pPr>
              <a:buFontTx/>
              <a:buChar char="-"/>
            </a:pPr>
            <a:r>
              <a:rPr lang="en-US" dirty="0" smtClean="0"/>
              <a:t>Main class file</a:t>
            </a:r>
          </a:p>
          <a:p>
            <a:pPr>
              <a:buFontTx/>
              <a:buChar char="-"/>
            </a:pPr>
            <a:r>
              <a:rPr lang="en-US" dirty="0" smtClean="0"/>
              <a:t>Entity class file</a:t>
            </a:r>
          </a:p>
          <a:p>
            <a:pPr>
              <a:buFontTx/>
              <a:buChar char="-"/>
            </a:pPr>
            <a:r>
              <a:rPr lang="en-US" dirty="0" smtClean="0"/>
              <a:t>Repository interface file</a:t>
            </a:r>
          </a:p>
          <a:p>
            <a:pPr>
              <a:buFontTx/>
              <a:buChar char="-"/>
            </a:pPr>
            <a:r>
              <a:rPr lang="en-US" dirty="0" smtClean="0"/>
              <a:t>Controller file (If needed, include service file)</a:t>
            </a:r>
          </a:p>
          <a:p>
            <a:pPr marL="0" indent="0">
              <a:buNone/>
            </a:pPr>
            <a:r>
              <a:rPr lang="en-US" dirty="0" smtClean="0"/>
              <a:t>-Pom.xml file</a:t>
            </a:r>
          </a:p>
          <a:p>
            <a:pPr marL="0" indent="0">
              <a:buNone/>
            </a:pPr>
            <a:r>
              <a:rPr lang="en-US" dirty="0" smtClean="0"/>
              <a:t>-</a:t>
            </a:r>
            <a:r>
              <a:rPr lang="en-US" dirty="0" err="1" smtClean="0"/>
              <a:t>Applictaion.properties</a:t>
            </a:r>
            <a:r>
              <a:rPr lang="en-US" dirty="0" smtClean="0"/>
              <a:t> file</a:t>
            </a:r>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28767437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2771"/>
          </a:xfrm>
        </p:spPr>
        <p:txBody>
          <a:bodyPr>
            <a:normAutofit fontScale="90000"/>
          </a:bodyPr>
          <a:lstStyle/>
          <a:p>
            <a:r>
              <a:rPr lang="en-US" dirty="0" smtClean="0"/>
              <a:t>Pom.xml</a:t>
            </a:r>
            <a:endParaRPr lang="en-US" dirty="0"/>
          </a:p>
        </p:txBody>
      </p:sp>
      <p:sp>
        <p:nvSpPr>
          <p:cNvPr id="3" name="Content Placeholder 2"/>
          <p:cNvSpPr>
            <a:spLocks noGrp="1"/>
          </p:cNvSpPr>
          <p:nvPr>
            <p:ph idx="1"/>
          </p:nvPr>
        </p:nvSpPr>
        <p:spPr>
          <a:xfrm>
            <a:off x="838200" y="1020417"/>
            <a:ext cx="3601278" cy="5724940"/>
          </a:xfrm>
        </p:spPr>
        <p:txBody>
          <a:bodyPr>
            <a:normAutofit fontScale="25000" lnSpcReduction="20000"/>
          </a:bodyPr>
          <a:lstStyle/>
          <a:p>
            <a:pPr marL="0" indent="0">
              <a:buNone/>
            </a:pPr>
            <a:r>
              <a:rPr lang="en-US" dirty="0"/>
              <a:t>&lt;project </a:t>
            </a:r>
            <a:r>
              <a:rPr lang="en-US" dirty="0" err="1"/>
              <a:t>xmlns</a:t>
            </a:r>
            <a:r>
              <a:rPr lang="en-US" dirty="0"/>
              <a:t>="http://maven.apache.org/POM/4.0.0"</a:t>
            </a:r>
          </a:p>
          <a:p>
            <a:pPr marL="0" indent="0">
              <a:buNone/>
            </a:pPr>
            <a:r>
              <a:rPr lang="en-US" dirty="0"/>
              <a:t>         </a:t>
            </a:r>
            <a:r>
              <a:rPr lang="en-US" dirty="0" err="1"/>
              <a:t>xmlns:xsi</a:t>
            </a:r>
            <a:r>
              <a:rPr lang="en-US" dirty="0"/>
              <a:t>="http://www.w3.org/2001/XMLSchema-instance"</a:t>
            </a:r>
          </a:p>
          <a:p>
            <a:pPr marL="0" indent="0">
              <a:buNone/>
            </a:pPr>
            <a:r>
              <a:rPr lang="en-US" dirty="0"/>
              <a:t>         </a:t>
            </a:r>
            <a:r>
              <a:rPr lang="en-US" dirty="0" err="1"/>
              <a:t>xsi:schemaLocation</a:t>
            </a:r>
            <a:r>
              <a:rPr lang="en-US" dirty="0"/>
              <a:t>="http://maven.apache.org/POM/4.0.0</a:t>
            </a:r>
          </a:p>
          <a:p>
            <a:pPr marL="0" indent="0">
              <a:buNone/>
            </a:pPr>
            <a:r>
              <a:rPr lang="en-US" dirty="0"/>
              <a:t>                             http://maven.apache.org/xsd/maven-4.0.0.xsd"&gt;</a:t>
            </a:r>
          </a:p>
          <a:p>
            <a:pPr marL="0" indent="0">
              <a:buNone/>
            </a:pPr>
            <a:r>
              <a:rPr lang="en-US" dirty="0"/>
              <a:t>    &lt;</a:t>
            </a:r>
            <a:r>
              <a:rPr lang="en-US" dirty="0" err="1"/>
              <a:t>modelVersion</a:t>
            </a:r>
            <a:r>
              <a:rPr lang="en-US" dirty="0"/>
              <a:t>&gt;4.0.0&lt;/</a:t>
            </a:r>
            <a:r>
              <a:rPr lang="en-US" dirty="0" err="1"/>
              <a:t>modelVersion</a:t>
            </a:r>
            <a:r>
              <a:rPr lang="en-US" dirty="0"/>
              <a:t>&gt;</a:t>
            </a:r>
          </a:p>
          <a:p>
            <a:pPr marL="0" indent="0">
              <a:buNone/>
            </a:pPr>
            <a:endParaRPr lang="en-US" dirty="0"/>
          </a:p>
          <a:p>
            <a:pPr marL="0" indent="0">
              <a:buNone/>
            </a:pPr>
            <a:r>
              <a:rPr lang="en-US" dirty="0"/>
              <a:t>    &lt;</a:t>
            </a:r>
            <a:r>
              <a:rPr lang="en-US" dirty="0" err="1"/>
              <a:t>groupId</a:t>
            </a:r>
            <a:r>
              <a:rPr lang="en-US" dirty="0"/>
              <a:t>&gt;</a:t>
            </a:r>
            <a:r>
              <a:rPr lang="en-US" dirty="0" err="1"/>
              <a:t>com.example</a:t>
            </a:r>
            <a:r>
              <a:rPr lang="en-US" dirty="0"/>
              <a:t>&lt;/</a:t>
            </a:r>
            <a:r>
              <a:rPr lang="en-US" dirty="0" err="1"/>
              <a:t>groupId</a:t>
            </a:r>
            <a:r>
              <a:rPr lang="en-US" dirty="0"/>
              <a:t>&gt;</a:t>
            </a:r>
          </a:p>
          <a:p>
            <a:pPr marL="0" indent="0">
              <a:buNone/>
            </a:pPr>
            <a:r>
              <a:rPr lang="en-US" dirty="0"/>
              <a:t>    &lt;</a:t>
            </a:r>
            <a:r>
              <a:rPr lang="en-US" dirty="0" err="1"/>
              <a:t>artifactId</a:t>
            </a:r>
            <a:r>
              <a:rPr lang="en-US" dirty="0"/>
              <a:t>&gt;</a:t>
            </a:r>
            <a:r>
              <a:rPr lang="en-US" dirty="0" err="1"/>
              <a:t>Welcomemessage</a:t>
            </a:r>
            <a:r>
              <a:rPr lang="en-US" dirty="0"/>
              <a:t>&lt;/</a:t>
            </a:r>
            <a:r>
              <a:rPr lang="en-US" dirty="0" err="1"/>
              <a:t>artifactId</a:t>
            </a:r>
            <a:r>
              <a:rPr lang="en-US" dirty="0"/>
              <a:t>&gt;</a:t>
            </a:r>
          </a:p>
          <a:p>
            <a:pPr marL="0" indent="0">
              <a:buNone/>
            </a:pPr>
            <a:r>
              <a:rPr lang="en-US" dirty="0"/>
              <a:t>    &lt;version&gt;1.0.0&lt;/version&gt;</a:t>
            </a:r>
          </a:p>
          <a:p>
            <a:pPr marL="0" indent="0">
              <a:buNone/>
            </a:pPr>
            <a:r>
              <a:rPr lang="en-US" dirty="0"/>
              <a:t>    &lt;packaging&gt;jar&lt;/packaging&gt;</a:t>
            </a:r>
          </a:p>
          <a:p>
            <a:pPr marL="0" indent="0">
              <a:buNone/>
            </a:pPr>
            <a:endParaRPr lang="en-US" dirty="0"/>
          </a:p>
          <a:p>
            <a:pPr marL="0" indent="0">
              <a:buNone/>
            </a:pPr>
            <a:r>
              <a:rPr lang="en-US" dirty="0"/>
              <a:t>    &lt;parent&gt;</a:t>
            </a:r>
          </a:p>
          <a:p>
            <a:pPr marL="0" indent="0">
              <a:buNone/>
            </a:pPr>
            <a:r>
              <a:rPr lang="en-US" dirty="0"/>
              <a:t>        &lt;</a:t>
            </a:r>
            <a:r>
              <a:rPr lang="en-US" dirty="0" err="1"/>
              <a:t>groupId</a:t>
            </a:r>
            <a:r>
              <a:rPr lang="en-US" dirty="0"/>
              <a:t>&gt;</a:t>
            </a:r>
            <a:r>
              <a:rPr lang="en-US" dirty="0" err="1"/>
              <a:t>org.springframework.boot</a:t>
            </a:r>
            <a:r>
              <a:rPr lang="en-US" dirty="0"/>
              <a:t>&lt;/</a:t>
            </a:r>
            <a:r>
              <a:rPr lang="en-US" dirty="0" err="1"/>
              <a:t>groupId</a:t>
            </a:r>
            <a:r>
              <a:rPr lang="en-US" dirty="0"/>
              <a:t>&gt;</a:t>
            </a:r>
          </a:p>
          <a:p>
            <a:pPr marL="0" indent="0">
              <a:buNone/>
            </a:pPr>
            <a:r>
              <a:rPr lang="en-US" dirty="0"/>
              <a:t>        &lt;</a:t>
            </a:r>
            <a:r>
              <a:rPr lang="en-US" dirty="0" err="1"/>
              <a:t>artifactId</a:t>
            </a:r>
            <a:r>
              <a:rPr lang="en-US" dirty="0"/>
              <a:t>&gt;spring-boot-starter-parent&lt;/</a:t>
            </a:r>
            <a:r>
              <a:rPr lang="en-US" dirty="0" err="1"/>
              <a:t>artifactId</a:t>
            </a:r>
            <a:r>
              <a:rPr lang="en-US" dirty="0"/>
              <a:t>&gt;</a:t>
            </a:r>
          </a:p>
          <a:p>
            <a:pPr marL="0" indent="0">
              <a:buNone/>
            </a:pPr>
            <a:r>
              <a:rPr lang="en-US" dirty="0"/>
              <a:t>        &lt;version&gt;2.3.0.RELEASE&lt;/version&gt;</a:t>
            </a:r>
          </a:p>
          <a:p>
            <a:pPr marL="0" indent="0">
              <a:buNone/>
            </a:pPr>
            <a:r>
              <a:rPr lang="en-US" dirty="0"/>
              <a:t>        &lt;</a:t>
            </a:r>
            <a:r>
              <a:rPr lang="en-US" dirty="0" err="1"/>
              <a:t>relativePath</a:t>
            </a:r>
            <a:r>
              <a:rPr lang="en-US" dirty="0"/>
              <a:t>/&gt;</a:t>
            </a:r>
          </a:p>
          <a:p>
            <a:pPr marL="0" indent="0">
              <a:buNone/>
            </a:pPr>
            <a:r>
              <a:rPr lang="en-US" dirty="0"/>
              <a:t>    &lt;/parent&gt;</a:t>
            </a:r>
          </a:p>
          <a:p>
            <a:pPr marL="0" indent="0">
              <a:buNone/>
            </a:pPr>
            <a:endParaRPr lang="en-US" dirty="0"/>
          </a:p>
          <a:p>
            <a:pPr marL="0" indent="0">
              <a:buNone/>
            </a:pPr>
            <a:r>
              <a:rPr lang="en-US" dirty="0" smtClean="0"/>
              <a:t>    </a:t>
            </a:r>
            <a:r>
              <a:rPr lang="en-US" dirty="0"/>
              <a:t>&lt;dependencies&gt;</a:t>
            </a:r>
          </a:p>
          <a:p>
            <a:pPr marL="0" indent="0">
              <a:buNone/>
            </a:pPr>
            <a:r>
              <a:rPr lang="en-US" dirty="0"/>
              <a:t>        &lt;!-- Spring Boot Starter for Web --&gt;</a:t>
            </a:r>
          </a:p>
          <a:p>
            <a:pPr marL="0" indent="0">
              <a:buNone/>
            </a:pPr>
            <a:r>
              <a:rPr lang="en-US" dirty="0"/>
              <a:t>        &lt;dependency&gt;</a:t>
            </a:r>
          </a:p>
          <a:p>
            <a:pPr marL="0" indent="0">
              <a:buNone/>
            </a:pPr>
            <a:r>
              <a:rPr lang="en-US" dirty="0"/>
              <a:t>            &lt;</a:t>
            </a:r>
            <a:r>
              <a:rPr lang="en-US" dirty="0" err="1"/>
              <a:t>groupId</a:t>
            </a:r>
            <a:r>
              <a:rPr lang="en-US" dirty="0"/>
              <a:t>&gt;</a:t>
            </a:r>
            <a:r>
              <a:rPr lang="en-US" dirty="0" err="1"/>
              <a:t>org.springframework.boot</a:t>
            </a:r>
            <a:r>
              <a:rPr lang="en-US" dirty="0"/>
              <a:t>&lt;/</a:t>
            </a:r>
            <a:r>
              <a:rPr lang="en-US" dirty="0" err="1"/>
              <a:t>groupId</a:t>
            </a:r>
            <a:r>
              <a:rPr lang="en-US" dirty="0"/>
              <a:t>&gt;</a:t>
            </a:r>
          </a:p>
          <a:p>
            <a:pPr marL="0" indent="0">
              <a:buNone/>
            </a:pPr>
            <a:r>
              <a:rPr lang="en-US" dirty="0"/>
              <a:t>            &lt;</a:t>
            </a:r>
            <a:r>
              <a:rPr lang="en-US" dirty="0" err="1"/>
              <a:t>artifactId</a:t>
            </a:r>
            <a:r>
              <a:rPr lang="en-US" dirty="0"/>
              <a:t>&gt;spring-boot-starter-web&lt;/</a:t>
            </a:r>
            <a:r>
              <a:rPr lang="en-US" dirty="0" err="1"/>
              <a:t>artifactId</a:t>
            </a:r>
            <a:r>
              <a:rPr lang="en-US" dirty="0"/>
              <a:t>&gt;</a:t>
            </a:r>
          </a:p>
          <a:p>
            <a:pPr marL="0" indent="0">
              <a:buNone/>
            </a:pPr>
            <a:r>
              <a:rPr lang="en-US" dirty="0"/>
              <a:t>        &lt;/dependency&gt;</a:t>
            </a:r>
          </a:p>
          <a:p>
            <a:pPr marL="0" indent="0">
              <a:buNone/>
            </a:pPr>
            <a:endParaRPr lang="en-US" dirty="0"/>
          </a:p>
          <a:p>
            <a:pPr marL="0" indent="0">
              <a:buNone/>
            </a:pPr>
            <a:r>
              <a:rPr lang="en-US" dirty="0"/>
              <a:t>        &lt;!-- Spring Boot Starter for JPA --&gt;</a:t>
            </a:r>
          </a:p>
          <a:p>
            <a:pPr marL="0" indent="0">
              <a:buNone/>
            </a:pPr>
            <a:r>
              <a:rPr lang="en-US" dirty="0"/>
              <a:t>        &lt;dependency&gt;</a:t>
            </a:r>
          </a:p>
          <a:p>
            <a:pPr marL="0" indent="0">
              <a:buNone/>
            </a:pPr>
            <a:r>
              <a:rPr lang="en-US" dirty="0"/>
              <a:t>            &lt;</a:t>
            </a:r>
            <a:r>
              <a:rPr lang="en-US" dirty="0" err="1"/>
              <a:t>groupId</a:t>
            </a:r>
            <a:r>
              <a:rPr lang="en-US" dirty="0"/>
              <a:t>&gt;</a:t>
            </a:r>
            <a:r>
              <a:rPr lang="en-US" dirty="0" err="1"/>
              <a:t>org.springframework.boot</a:t>
            </a:r>
            <a:r>
              <a:rPr lang="en-US" dirty="0"/>
              <a:t>&lt;/</a:t>
            </a:r>
            <a:r>
              <a:rPr lang="en-US" dirty="0" err="1"/>
              <a:t>groupId</a:t>
            </a:r>
            <a:r>
              <a:rPr lang="en-US" dirty="0"/>
              <a:t>&gt;</a:t>
            </a:r>
          </a:p>
          <a:p>
            <a:pPr marL="0" indent="0">
              <a:buNone/>
            </a:pPr>
            <a:r>
              <a:rPr lang="en-US" dirty="0"/>
              <a:t>            &lt;</a:t>
            </a:r>
            <a:r>
              <a:rPr lang="en-US" dirty="0" err="1"/>
              <a:t>artifactId</a:t>
            </a:r>
            <a:r>
              <a:rPr lang="en-US" dirty="0"/>
              <a:t>&gt;spring-boot-starter-data-</a:t>
            </a:r>
            <a:r>
              <a:rPr lang="en-US" dirty="0" err="1"/>
              <a:t>jpa</a:t>
            </a:r>
            <a:r>
              <a:rPr lang="en-US" dirty="0"/>
              <a:t>&lt;/</a:t>
            </a:r>
            <a:r>
              <a:rPr lang="en-US" dirty="0" err="1"/>
              <a:t>artifactId</a:t>
            </a:r>
            <a:r>
              <a:rPr lang="en-US" dirty="0"/>
              <a:t>&gt;</a:t>
            </a:r>
          </a:p>
          <a:p>
            <a:pPr marL="0" indent="0">
              <a:buNone/>
            </a:pPr>
            <a:r>
              <a:rPr lang="en-US" dirty="0"/>
              <a:t>        &lt;/dependency&gt;</a:t>
            </a:r>
          </a:p>
          <a:p>
            <a:pPr marL="0" indent="0">
              <a:buNone/>
            </a:pPr>
            <a:endParaRPr lang="en-US" dirty="0"/>
          </a:p>
        </p:txBody>
      </p:sp>
      <p:sp>
        <p:nvSpPr>
          <p:cNvPr id="5" name="Content Placeholder 2"/>
          <p:cNvSpPr txBox="1">
            <a:spLocks/>
          </p:cNvSpPr>
          <p:nvPr/>
        </p:nvSpPr>
        <p:spPr>
          <a:xfrm>
            <a:off x="5859187" y="887896"/>
            <a:ext cx="5153370" cy="5970104"/>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        &lt;!-- H2 Database --&gt;</a:t>
            </a:r>
          </a:p>
          <a:p>
            <a:pPr marL="0" indent="0">
              <a:buNone/>
            </a:pPr>
            <a:r>
              <a:rPr lang="en-US" dirty="0" smtClean="0"/>
              <a:t>        &lt;dependency&gt;</a:t>
            </a:r>
          </a:p>
          <a:p>
            <a:pPr marL="0" indent="0">
              <a:buNone/>
            </a:pPr>
            <a:r>
              <a:rPr lang="en-US" dirty="0" smtClean="0"/>
              <a:t>            &lt;</a:t>
            </a:r>
            <a:r>
              <a:rPr lang="en-US" dirty="0" err="1" smtClean="0"/>
              <a:t>groupId</a:t>
            </a:r>
            <a:r>
              <a:rPr lang="en-US" dirty="0" smtClean="0"/>
              <a:t>&gt;com.h2database&lt;/</a:t>
            </a:r>
            <a:r>
              <a:rPr lang="en-US" dirty="0" err="1" smtClean="0"/>
              <a:t>groupId</a:t>
            </a:r>
            <a:r>
              <a:rPr lang="en-US" dirty="0" smtClean="0"/>
              <a:t>&gt;</a:t>
            </a:r>
          </a:p>
          <a:p>
            <a:pPr marL="0" indent="0">
              <a:buNone/>
            </a:pPr>
            <a:r>
              <a:rPr lang="en-US" dirty="0" smtClean="0"/>
              <a:t>            &lt;</a:t>
            </a:r>
            <a:r>
              <a:rPr lang="en-US" dirty="0" err="1" smtClean="0"/>
              <a:t>artifactId</a:t>
            </a:r>
            <a:r>
              <a:rPr lang="en-US" dirty="0" smtClean="0"/>
              <a:t>&gt;h2&lt;/</a:t>
            </a:r>
            <a:r>
              <a:rPr lang="en-US" dirty="0" err="1" smtClean="0"/>
              <a:t>artifactId</a:t>
            </a:r>
            <a:r>
              <a:rPr lang="en-US" dirty="0" smtClean="0"/>
              <a:t>&gt;</a:t>
            </a:r>
          </a:p>
          <a:p>
            <a:pPr marL="0" indent="0">
              <a:buNone/>
            </a:pPr>
            <a:r>
              <a:rPr lang="en-US" dirty="0" smtClean="0"/>
              <a:t>            &lt;scope&gt;runtime&lt;/scope&gt;</a:t>
            </a:r>
          </a:p>
          <a:p>
            <a:pPr marL="0" indent="0">
              <a:buNone/>
            </a:pPr>
            <a:r>
              <a:rPr lang="en-US" dirty="0" smtClean="0"/>
              <a:t>        &lt;/dependency&gt;</a:t>
            </a:r>
          </a:p>
          <a:p>
            <a:pPr marL="0" indent="0">
              <a:buNone/>
            </a:pPr>
            <a:endParaRPr lang="en-US" dirty="0" smtClean="0"/>
          </a:p>
          <a:p>
            <a:pPr marL="0" indent="0">
              <a:buNone/>
            </a:pPr>
            <a:r>
              <a:rPr lang="en-US" dirty="0" smtClean="0"/>
              <a:t>        &lt;!-- Spring Boot Starter Test --&gt;</a:t>
            </a:r>
          </a:p>
          <a:p>
            <a:pPr marL="0" indent="0">
              <a:buNone/>
            </a:pPr>
            <a:r>
              <a:rPr lang="en-US" dirty="0" smtClean="0"/>
              <a:t>        &lt;dependency&gt;</a:t>
            </a:r>
          </a:p>
          <a:p>
            <a:pPr marL="0" indent="0">
              <a:buNone/>
            </a:pPr>
            <a:r>
              <a:rPr lang="en-US" dirty="0" smtClean="0"/>
              <a:t>            &lt;</a:t>
            </a:r>
            <a:r>
              <a:rPr lang="en-US" dirty="0" err="1" smtClean="0"/>
              <a:t>groupId</a:t>
            </a:r>
            <a:r>
              <a:rPr lang="en-US" dirty="0" smtClean="0"/>
              <a:t>&gt;</a:t>
            </a:r>
            <a:r>
              <a:rPr lang="en-US" dirty="0" err="1" smtClean="0"/>
              <a:t>org.springframework.boot</a:t>
            </a:r>
            <a:r>
              <a:rPr lang="en-US" dirty="0" smtClean="0"/>
              <a:t>&lt;/</a:t>
            </a:r>
            <a:r>
              <a:rPr lang="en-US" dirty="0" err="1" smtClean="0"/>
              <a:t>groupId</a:t>
            </a:r>
            <a:r>
              <a:rPr lang="en-US" dirty="0" smtClean="0"/>
              <a:t>&gt;</a:t>
            </a:r>
          </a:p>
          <a:p>
            <a:pPr marL="0" indent="0">
              <a:buNone/>
            </a:pPr>
            <a:r>
              <a:rPr lang="en-US" dirty="0" smtClean="0"/>
              <a:t>            &lt;</a:t>
            </a:r>
            <a:r>
              <a:rPr lang="en-US" dirty="0" err="1" smtClean="0"/>
              <a:t>artifactId</a:t>
            </a:r>
            <a:r>
              <a:rPr lang="en-US" dirty="0" smtClean="0"/>
              <a:t>&gt;spring-boot-starter-test&lt;/</a:t>
            </a:r>
            <a:r>
              <a:rPr lang="en-US" dirty="0" err="1" smtClean="0"/>
              <a:t>artifactId</a:t>
            </a:r>
            <a:r>
              <a:rPr lang="en-US" dirty="0" smtClean="0"/>
              <a:t>&gt;</a:t>
            </a:r>
          </a:p>
          <a:p>
            <a:pPr marL="0" indent="0">
              <a:buNone/>
            </a:pPr>
            <a:r>
              <a:rPr lang="en-US" dirty="0" smtClean="0"/>
              <a:t>            &lt;scope&gt;test&lt;/scope&gt;</a:t>
            </a:r>
          </a:p>
          <a:p>
            <a:pPr marL="0" indent="0">
              <a:buNone/>
            </a:pPr>
            <a:r>
              <a:rPr lang="en-US" dirty="0" smtClean="0"/>
              <a:t>        &lt;/dependency&gt;</a:t>
            </a:r>
          </a:p>
          <a:p>
            <a:pPr marL="0" indent="0">
              <a:buNone/>
            </a:pPr>
            <a:r>
              <a:rPr lang="en-US" dirty="0" smtClean="0"/>
              <a:t>        &lt;dependency&gt;</a:t>
            </a:r>
          </a:p>
          <a:p>
            <a:pPr marL="0" indent="0">
              <a:buNone/>
            </a:pPr>
            <a:r>
              <a:rPr lang="en-US" dirty="0" smtClean="0"/>
              <a:t>            &lt;</a:t>
            </a:r>
            <a:r>
              <a:rPr lang="en-US" dirty="0" err="1" smtClean="0"/>
              <a:t>groupId</a:t>
            </a:r>
            <a:r>
              <a:rPr lang="en-US" dirty="0" smtClean="0"/>
              <a:t>&gt;</a:t>
            </a:r>
            <a:r>
              <a:rPr lang="en-US" dirty="0" err="1" smtClean="0"/>
              <a:t>org.springframework.boot</a:t>
            </a:r>
            <a:r>
              <a:rPr lang="en-US" dirty="0" smtClean="0"/>
              <a:t>&lt;/</a:t>
            </a:r>
            <a:r>
              <a:rPr lang="en-US" dirty="0" err="1" smtClean="0"/>
              <a:t>groupId</a:t>
            </a:r>
            <a:r>
              <a:rPr lang="en-US" dirty="0" smtClean="0"/>
              <a:t>&gt;</a:t>
            </a:r>
          </a:p>
          <a:p>
            <a:pPr marL="0" indent="0">
              <a:buNone/>
            </a:pPr>
            <a:r>
              <a:rPr lang="en-US" dirty="0" smtClean="0"/>
              <a:t>            &lt;</a:t>
            </a:r>
            <a:r>
              <a:rPr lang="en-US" dirty="0" err="1" smtClean="0"/>
              <a:t>artifactId</a:t>
            </a:r>
            <a:r>
              <a:rPr lang="en-US" dirty="0" smtClean="0"/>
              <a:t>&gt;spring-boot-starter-</a:t>
            </a:r>
            <a:r>
              <a:rPr lang="en-US" dirty="0" err="1" smtClean="0"/>
              <a:t>thymeleaf</a:t>
            </a:r>
            <a:r>
              <a:rPr lang="en-US" dirty="0" smtClean="0"/>
              <a:t>&lt;/</a:t>
            </a:r>
            <a:r>
              <a:rPr lang="en-US" dirty="0" err="1" smtClean="0"/>
              <a:t>artifactId</a:t>
            </a:r>
            <a:r>
              <a:rPr lang="en-US" dirty="0" smtClean="0"/>
              <a:t>&gt;</a:t>
            </a:r>
          </a:p>
          <a:p>
            <a:pPr marL="0" indent="0">
              <a:buNone/>
            </a:pPr>
            <a:r>
              <a:rPr lang="en-US" dirty="0" smtClean="0"/>
              <a:t>        &lt;/dependency&gt;</a:t>
            </a:r>
          </a:p>
          <a:p>
            <a:pPr marL="0" indent="0">
              <a:buNone/>
            </a:pPr>
            <a:endParaRPr lang="en-US" dirty="0" smtClean="0"/>
          </a:p>
          <a:p>
            <a:pPr marL="0" indent="0">
              <a:buNone/>
            </a:pPr>
            <a:r>
              <a:rPr lang="en-US" dirty="0" smtClean="0"/>
              <a:t>    &lt;/dependencies&gt;</a:t>
            </a:r>
          </a:p>
          <a:p>
            <a:pPr marL="0" indent="0">
              <a:buNone/>
            </a:pPr>
            <a:endParaRPr lang="en-US" dirty="0" smtClean="0"/>
          </a:p>
          <a:p>
            <a:pPr marL="0" indent="0">
              <a:buNone/>
            </a:pPr>
            <a:r>
              <a:rPr lang="en-US" dirty="0" smtClean="0"/>
              <a:t>    &lt;build&gt;</a:t>
            </a:r>
          </a:p>
          <a:p>
            <a:pPr marL="0" indent="0">
              <a:buNone/>
            </a:pPr>
            <a:r>
              <a:rPr lang="en-US" dirty="0" smtClean="0"/>
              <a:t>        &lt;plugins&gt;</a:t>
            </a:r>
          </a:p>
          <a:p>
            <a:pPr marL="0" indent="0">
              <a:buNone/>
            </a:pPr>
            <a:r>
              <a:rPr lang="en-US" dirty="0" smtClean="0"/>
              <a:t>            &lt;plugin&gt;</a:t>
            </a:r>
          </a:p>
          <a:p>
            <a:pPr marL="0" indent="0">
              <a:buNone/>
            </a:pPr>
            <a:r>
              <a:rPr lang="en-US" dirty="0" smtClean="0"/>
              <a:t>                &lt;</a:t>
            </a:r>
            <a:r>
              <a:rPr lang="en-US" dirty="0" err="1" smtClean="0"/>
              <a:t>groupId</a:t>
            </a:r>
            <a:r>
              <a:rPr lang="en-US" dirty="0" smtClean="0"/>
              <a:t>&gt;</a:t>
            </a:r>
            <a:r>
              <a:rPr lang="en-US" dirty="0" err="1" smtClean="0"/>
              <a:t>org.springframework.boot</a:t>
            </a:r>
            <a:r>
              <a:rPr lang="en-US" dirty="0" smtClean="0"/>
              <a:t>&lt;/</a:t>
            </a:r>
            <a:r>
              <a:rPr lang="en-US" dirty="0" err="1" smtClean="0"/>
              <a:t>groupId</a:t>
            </a:r>
            <a:r>
              <a:rPr lang="en-US" dirty="0" smtClean="0"/>
              <a:t>&gt;</a:t>
            </a:r>
          </a:p>
          <a:p>
            <a:pPr marL="0" indent="0">
              <a:buNone/>
            </a:pPr>
            <a:r>
              <a:rPr lang="en-US" dirty="0" smtClean="0"/>
              <a:t>                &lt;</a:t>
            </a:r>
            <a:r>
              <a:rPr lang="en-US" dirty="0" err="1" smtClean="0"/>
              <a:t>artifactId</a:t>
            </a:r>
            <a:r>
              <a:rPr lang="en-US" dirty="0" smtClean="0"/>
              <a:t>&gt;spring-boot-maven-plugin&lt;/</a:t>
            </a:r>
            <a:r>
              <a:rPr lang="en-US" dirty="0" err="1" smtClean="0"/>
              <a:t>artifactId</a:t>
            </a:r>
            <a:r>
              <a:rPr lang="en-US" dirty="0" smtClean="0"/>
              <a:t>&gt;</a:t>
            </a:r>
          </a:p>
          <a:p>
            <a:pPr marL="0" indent="0">
              <a:buNone/>
            </a:pPr>
            <a:r>
              <a:rPr lang="en-US" dirty="0" smtClean="0"/>
              <a:t>            &lt;/plugin&gt;</a:t>
            </a:r>
          </a:p>
          <a:p>
            <a:pPr marL="0" indent="0">
              <a:buNone/>
            </a:pPr>
            <a:r>
              <a:rPr lang="en-US" dirty="0" smtClean="0"/>
              <a:t>        &lt;/plugins&gt;</a:t>
            </a:r>
          </a:p>
          <a:p>
            <a:pPr marL="0" indent="0">
              <a:buNone/>
            </a:pPr>
            <a:r>
              <a:rPr lang="en-US" dirty="0" smtClean="0"/>
              <a:t>    &lt;/build&gt;</a:t>
            </a:r>
          </a:p>
          <a:p>
            <a:pPr marL="0" indent="0">
              <a:buNone/>
            </a:pPr>
            <a:r>
              <a:rPr lang="en-US" dirty="0" smtClean="0"/>
              <a:t>&lt;/project&gt;</a:t>
            </a:r>
          </a:p>
          <a:p>
            <a:endParaRPr lang="en-US" dirty="0"/>
          </a:p>
        </p:txBody>
      </p:sp>
    </p:spTree>
    <p:extLst>
      <p:ext uri="{BB962C8B-B14F-4D97-AF65-F5344CB8AC3E}">
        <p14:creationId xmlns:p14="http://schemas.microsoft.com/office/powerpoint/2010/main" val="201653395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Application.properties</a:t>
            </a:r>
            <a:endParaRPr lang="en-US" dirty="0"/>
          </a:p>
        </p:txBody>
      </p:sp>
      <p:sp>
        <p:nvSpPr>
          <p:cNvPr id="3" name="Content Placeholder 2"/>
          <p:cNvSpPr>
            <a:spLocks noGrp="1"/>
          </p:cNvSpPr>
          <p:nvPr>
            <p:ph idx="1"/>
          </p:nvPr>
        </p:nvSpPr>
        <p:spPr/>
        <p:txBody>
          <a:bodyPr/>
          <a:lstStyle/>
          <a:p>
            <a:pPr marL="0" indent="0">
              <a:buNone/>
            </a:pPr>
            <a:r>
              <a:rPr lang="en-US" dirty="0"/>
              <a:t>spring.datasource.url=jdbc:h2:mem:testdb</a:t>
            </a:r>
          </a:p>
          <a:p>
            <a:pPr marL="0" indent="0">
              <a:buNone/>
            </a:pPr>
            <a:r>
              <a:rPr lang="en-US" dirty="0" err="1"/>
              <a:t>spring.datasource.driverClassName</a:t>
            </a:r>
            <a:r>
              <a:rPr lang="en-US" dirty="0"/>
              <a:t>=org.h2.Driver</a:t>
            </a:r>
          </a:p>
          <a:p>
            <a:pPr marL="0" indent="0">
              <a:buNone/>
            </a:pPr>
            <a:r>
              <a:rPr lang="en-US" dirty="0" err="1"/>
              <a:t>spring.datasource.username</a:t>
            </a:r>
            <a:r>
              <a:rPr lang="en-US" dirty="0"/>
              <a:t>=</a:t>
            </a:r>
            <a:r>
              <a:rPr lang="en-US" dirty="0" err="1"/>
              <a:t>sa</a:t>
            </a:r>
            <a:endParaRPr lang="en-US" dirty="0"/>
          </a:p>
          <a:p>
            <a:pPr marL="0" indent="0">
              <a:buNone/>
            </a:pPr>
            <a:r>
              <a:rPr lang="en-US" dirty="0" err="1"/>
              <a:t>spring.datasource.password</a:t>
            </a:r>
            <a:r>
              <a:rPr lang="en-US" dirty="0"/>
              <a:t>=</a:t>
            </a:r>
          </a:p>
          <a:p>
            <a:pPr marL="0" indent="0">
              <a:buNone/>
            </a:pPr>
            <a:r>
              <a:rPr lang="en-US" dirty="0"/>
              <a:t>spring.h2.console.enabled=true</a:t>
            </a:r>
          </a:p>
          <a:p>
            <a:pPr marL="0" indent="0">
              <a:buNone/>
            </a:pPr>
            <a:r>
              <a:rPr lang="en-US" dirty="0" err="1"/>
              <a:t>spring.jpa.hibernate.ddl</a:t>
            </a:r>
            <a:r>
              <a:rPr lang="en-US" dirty="0"/>
              <a:t>-auto=update</a:t>
            </a:r>
          </a:p>
          <a:p>
            <a:endParaRPr lang="en-US" dirty="0"/>
          </a:p>
        </p:txBody>
      </p:sp>
    </p:spTree>
    <p:extLst>
      <p:ext uri="{BB962C8B-B14F-4D97-AF65-F5344CB8AC3E}">
        <p14:creationId xmlns:p14="http://schemas.microsoft.com/office/powerpoint/2010/main" val="213584916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class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package </a:t>
            </a:r>
            <a:r>
              <a:rPr lang="en-US" dirty="0" err="1"/>
              <a:t>com.example.studentmanagement</a:t>
            </a:r>
            <a:r>
              <a:rPr lang="en-US" dirty="0"/>
              <a:t>;</a:t>
            </a:r>
          </a:p>
          <a:p>
            <a:pPr marL="0" indent="0">
              <a:buNone/>
            </a:pPr>
            <a:endParaRPr lang="en-US" dirty="0"/>
          </a:p>
          <a:p>
            <a:pPr marL="0" indent="0">
              <a:buNone/>
            </a:pPr>
            <a:r>
              <a:rPr lang="en-US" dirty="0"/>
              <a:t>import </a:t>
            </a:r>
            <a:r>
              <a:rPr lang="en-US" dirty="0" err="1"/>
              <a:t>org.springframework.boot.SpringApplication</a:t>
            </a:r>
            <a:r>
              <a:rPr lang="en-US" dirty="0"/>
              <a:t>;</a:t>
            </a:r>
          </a:p>
          <a:p>
            <a:pPr marL="0" indent="0">
              <a:buNone/>
            </a:pPr>
            <a:r>
              <a:rPr lang="en-US" dirty="0"/>
              <a:t>import </a:t>
            </a:r>
            <a:r>
              <a:rPr lang="en-US" dirty="0" err="1"/>
              <a:t>org.springframework.boot.autoconfigure.SpringBootApplication</a:t>
            </a:r>
            <a:r>
              <a:rPr lang="en-US" dirty="0"/>
              <a:t>;</a:t>
            </a:r>
          </a:p>
          <a:p>
            <a:pPr marL="0" indent="0">
              <a:buNone/>
            </a:pPr>
            <a:endParaRPr lang="en-US" dirty="0"/>
          </a:p>
          <a:p>
            <a:pPr marL="0" indent="0">
              <a:buNone/>
            </a:pPr>
            <a:r>
              <a:rPr lang="en-US" dirty="0"/>
              <a:t>@</a:t>
            </a:r>
            <a:r>
              <a:rPr lang="en-US" dirty="0" err="1"/>
              <a:t>SpringBootApplication</a:t>
            </a:r>
            <a:endParaRPr lang="en-US" dirty="0"/>
          </a:p>
          <a:p>
            <a:pPr marL="0" indent="0">
              <a:buNone/>
            </a:pPr>
            <a:r>
              <a:rPr lang="en-US" dirty="0"/>
              <a:t>public class </a:t>
            </a:r>
            <a:r>
              <a:rPr lang="en-US" dirty="0" err="1"/>
              <a:t>StudentManagementApplication</a:t>
            </a:r>
            <a:r>
              <a:rPr lang="en-US" dirty="0"/>
              <a:t> {</a:t>
            </a:r>
          </a:p>
          <a:p>
            <a:pPr marL="0" indent="0">
              <a:buNone/>
            </a:pPr>
            <a:r>
              <a:rPr lang="en-US" dirty="0"/>
              <a:t>    public static void main(String[] </a:t>
            </a:r>
            <a:r>
              <a:rPr lang="en-US" dirty="0" err="1"/>
              <a:t>args</a:t>
            </a:r>
            <a:r>
              <a:rPr lang="en-US" dirty="0"/>
              <a:t>) {</a:t>
            </a:r>
          </a:p>
          <a:p>
            <a:pPr marL="0" indent="0">
              <a:buNone/>
            </a:pPr>
            <a:r>
              <a:rPr lang="en-US" dirty="0"/>
              <a:t>        </a:t>
            </a:r>
            <a:r>
              <a:rPr lang="en-US" dirty="0" err="1"/>
              <a:t>SpringApplication.run</a:t>
            </a:r>
            <a:r>
              <a:rPr lang="en-US" dirty="0"/>
              <a:t>(</a:t>
            </a:r>
            <a:r>
              <a:rPr lang="en-US" dirty="0" err="1"/>
              <a:t>StudentManagementApplication.class</a:t>
            </a:r>
            <a:r>
              <a:rPr lang="en-US" dirty="0"/>
              <a:t>, </a:t>
            </a:r>
            <a:r>
              <a:rPr lang="en-US" dirty="0" err="1"/>
              <a:t>args</a:t>
            </a:r>
            <a:r>
              <a:rPr lang="en-US" dirty="0"/>
              <a:t>);</a:t>
            </a:r>
          </a:p>
          <a:p>
            <a:pPr marL="0" indent="0">
              <a:buNone/>
            </a:pPr>
            <a:r>
              <a:rPr lang="en-US" dirty="0"/>
              <a:t>    }</a:t>
            </a:r>
          </a:p>
          <a:p>
            <a:pPr marL="0" indent="0">
              <a:buNone/>
            </a:pPr>
            <a:r>
              <a:rPr lang="en-US" dirty="0"/>
              <a:t>}</a:t>
            </a:r>
          </a:p>
          <a:p>
            <a:endParaRPr lang="en-US" dirty="0"/>
          </a:p>
        </p:txBody>
      </p:sp>
    </p:spTree>
    <p:extLst>
      <p:ext uri="{BB962C8B-B14F-4D97-AF65-F5344CB8AC3E}">
        <p14:creationId xmlns:p14="http://schemas.microsoft.com/office/powerpoint/2010/main" val="14587961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class</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t>package </a:t>
            </a:r>
            <a:r>
              <a:rPr lang="en-US" dirty="0" err="1"/>
              <a:t>com.example.studentmanagement</a:t>
            </a:r>
            <a:r>
              <a:rPr lang="en-US" dirty="0"/>
              <a:t>;</a:t>
            </a:r>
          </a:p>
          <a:p>
            <a:pPr marL="0" indent="0">
              <a:buNone/>
            </a:pPr>
            <a:endParaRPr lang="en-US" dirty="0"/>
          </a:p>
          <a:p>
            <a:pPr marL="0" indent="0">
              <a:buNone/>
            </a:pPr>
            <a:r>
              <a:rPr lang="en-US" dirty="0"/>
              <a:t>import </a:t>
            </a:r>
            <a:r>
              <a:rPr lang="en-US" dirty="0" err="1"/>
              <a:t>javax.persistence.Entity</a:t>
            </a:r>
            <a:r>
              <a:rPr lang="en-US" dirty="0"/>
              <a:t>;</a:t>
            </a:r>
          </a:p>
          <a:p>
            <a:pPr marL="0" indent="0">
              <a:buNone/>
            </a:pPr>
            <a:r>
              <a:rPr lang="en-US" dirty="0"/>
              <a:t>import </a:t>
            </a:r>
            <a:r>
              <a:rPr lang="en-US" dirty="0" err="1"/>
              <a:t>javax.persistence.GeneratedValue</a:t>
            </a:r>
            <a:r>
              <a:rPr lang="en-US" dirty="0"/>
              <a:t>;</a:t>
            </a:r>
          </a:p>
          <a:p>
            <a:pPr marL="0" indent="0">
              <a:buNone/>
            </a:pPr>
            <a:r>
              <a:rPr lang="en-US" dirty="0"/>
              <a:t>import </a:t>
            </a:r>
            <a:r>
              <a:rPr lang="en-US" dirty="0" err="1"/>
              <a:t>javax.persistence.GenerationType</a:t>
            </a:r>
            <a:r>
              <a:rPr lang="en-US" dirty="0"/>
              <a:t>;</a:t>
            </a:r>
          </a:p>
          <a:p>
            <a:pPr marL="0" indent="0">
              <a:buNone/>
            </a:pPr>
            <a:r>
              <a:rPr lang="en-US" dirty="0"/>
              <a:t>import </a:t>
            </a:r>
            <a:r>
              <a:rPr lang="en-US" dirty="0" err="1"/>
              <a:t>javax.persistence.Id</a:t>
            </a:r>
            <a:r>
              <a:rPr lang="en-US" dirty="0"/>
              <a:t>;</a:t>
            </a:r>
          </a:p>
          <a:p>
            <a:pPr marL="0" indent="0">
              <a:buNone/>
            </a:pPr>
            <a:endParaRPr lang="en-US" dirty="0"/>
          </a:p>
          <a:p>
            <a:pPr marL="0" indent="0">
              <a:buNone/>
            </a:pPr>
            <a:r>
              <a:rPr lang="en-US" dirty="0"/>
              <a:t>@Entity</a:t>
            </a:r>
          </a:p>
          <a:p>
            <a:pPr marL="0" indent="0">
              <a:buNone/>
            </a:pPr>
            <a:r>
              <a:rPr lang="en-US" dirty="0"/>
              <a:t>public class Student {</a:t>
            </a:r>
          </a:p>
          <a:p>
            <a:pPr marL="0" indent="0">
              <a:buNone/>
            </a:pPr>
            <a:endParaRPr lang="en-US" dirty="0"/>
          </a:p>
          <a:p>
            <a:pPr marL="0" indent="0">
              <a:buNone/>
            </a:pPr>
            <a:r>
              <a:rPr lang="en-US" dirty="0"/>
              <a:t>    @Id</a:t>
            </a:r>
          </a:p>
          <a:p>
            <a:pPr marL="0" indent="0">
              <a:buNone/>
            </a:pPr>
            <a:r>
              <a:rPr lang="en-US" dirty="0"/>
              <a:t>    @</a:t>
            </a:r>
            <a:r>
              <a:rPr lang="en-US" dirty="0" err="1"/>
              <a:t>GeneratedValue</a:t>
            </a:r>
            <a:r>
              <a:rPr lang="en-US" dirty="0"/>
              <a:t>(strategy = </a:t>
            </a:r>
            <a:r>
              <a:rPr lang="en-US" dirty="0" err="1"/>
              <a:t>GenerationType.IDENTITY</a:t>
            </a:r>
            <a:r>
              <a:rPr lang="en-US" dirty="0"/>
              <a:t>)</a:t>
            </a:r>
          </a:p>
          <a:p>
            <a:pPr marL="0" indent="0">
              <a:buNone/>
            </a:pPr>
            <a:r>
              <a:rPr lang="en-US" dirty="0"/>
              <a:t>    private Long </a:t>
            </a:r>
            <a:r>
              <a:rPr lang="en-US" dirty="0" err="1"/>
              <a:t>rollNo</a:t>
            </a:r>
            <a:r>
              <a:rPr lang="en-US" dirty="0"/>
              <a:t>;</a:t>
            </a:r>
          </a:p>
          <a:p>
            <a:pPr marL="0" indent="0">
              <a:buNone/>
            </a:pPr>
            <a:endParaRPr lang="en-US" dirty="0"/>
          </a:p>
          <a:p>
            <a:pPr marL="0" indent="0">
              <a:buNone/>
            </a:pPr>
            <a:r>
              <a:rPr lang="en-US" dirty="0"/>
              <a:t>    private String name;</a:t>
            </a:r>
          </a:p>
          <a:p>
            <a:pPr marL="0" indent="0">
              <a:buNone/>
            </a:pPr>
            <a:endParaRPr lang="en-US" dirty="0"/>
          </a:p>
        </p:txBody>
      </p:sp>
      <p:sp>
        <p:nvSpPr>
          <p:cNvPr id="5" name="Content Placeholder 2"/>
          <p:cNvSpPr txBox="1">
            <a:spLocks/>
          </p:cNvSpPr>
          <p:nvPr/>
        </p:nvSpPr>
        <p:spPr>
          <a:xfrm>
            <a:off x="7146701" y="1027906"/>
            <a:ext cx="4091142" cy="5024595"/>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    // Getters and Setters</a:t>
            </a:r>
          </a:p>
          <a:p>
            <a:pPr marL="0" indent="0">
              <a:buFont typeface="Arial" panose="020B0604020202020204" pitchFamily="34" charset="0"/>
              <a:buNone/>
            </a:pPr>
            <a:r>
              <a:rPr lang="en-US" dirty="0" smtClean="0"/>
              <a:t>    public Long </a:t>
            </a:r>
            <a:r>
              <a:rPr lang="en-US" dirty="0" err="1" smtClean="0"/>
              <a:t>getRollNo</a:t>
            </a:r>
            <a:r>
              <a:rPr lang="en-US" dirty="0" smtClean="0"/>
              <a:t>() {</a:t>
            </a:r>
          </a:p>
          <a:p>
            <a:pPr marL="0" indent="0">
              <a:buFont typeface="Arial" panose="020B0604020202020204" pitchFamily="34" charset="0"/>
              <a:buNone/>
            </a:pPr>
            <a:r>
              <a:rPr lang="en-US" dirty="0" smtClean="0"/>
              <a:t>        return </a:t>
            </a:r>
            <a:r>
              <a:rPr lang="en-US" dirty="0" err="1" smtClean="0"/>
              <a:t>rollNo</a:t>
            </a:r>
            <a:r>
              <a:rPr lang="en-US" dirty="0" smtClean="0"/>
              <a:t>;</a:t>
            </a:r>
          </a:p>
          <a:p>
            <a:pPr marL="0" indent="0">
              <a:buFont typeface="Arial" panose="020B0604020202020204" pitchFamily="34" charset="0"/>
              <a:buNone/>
            </a:pPr>
            <a:r>
              <a:rPr lang="en-US" dirty="0" smtClean="0"/>
              <a:t>    }</a:t>
            </a:r>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    public void </a:t>
            </a:r>
            <a:r>
              <a:rPr lang="en-US" dirty="0" err="1" smtClean="0"/>
              <a:t>setRollNo</a:t>
            </a:r>
            <a:r>
              <a:rPr lang="en-US" dirty="0" smtClean="0"/>
              <a:t>(Long </a:t>
            </a:r>
            <a:r>
              <a:rPr lang="en-US" dirty="0" err="1" smtClean="0"/>
              <a:t>rollNo</a:t>
            </a:r>
            <a:r>
              <a:rPr lang="en-US" dirty="0" smtClean="0"/>
              <a:t>) {</a:t>
            </a:r>
          </a:p>
          <a:p>
            <a:pPr marL="0" indent="0">
              <a:buFont typeface="Arial" panose="020B0604020202020204" pitchFamily="34" charset="0"/>
              <a:buNone/>
            </a:pPr>
            <a:r>
              <a:rPr lang="en-US" dirty="0" smtClean="0"/>
              <a:t>        </a:t>
            </a:r>
            <a:r>
              <a:rPr lang="en-US" dirty="0" err="1" smtClean="0"/>
              <a:t>this.rollNo</a:t>
            </a:r>
            <a:r>
              <a:rPr lang="en-US" dirty="0" smtClean="0"/>
              <a:t> = </a:t>
            </a:r>
            <a:r>
              <a:rPr lang="en-US" dirty="0" err="1" smtClean="0"/>
              <a:t>rollNo</a:t>
            </a:r>
            <a:r>
              <a:rPr lang="en-US" dirty="0" smtClean="0"/>
              <a:t>;</a:t>
            </a:r>
          </a:p>
          <a:p>
            <a:pPr marL="0" indent="0">
              <a:buFont typeface="Arial" panose="020B0604020202020204" pitchFamily="34" charset="0"/>
              <a:buNone/>
            </a:pPr>
            <a:r>
              <a:rPr lang="en-US" dirty="0" smtClean="0"/>
              <a:t>    }</a:t>
            </a:r>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    public String </a:t>
            </a:r>
            <a:r>
              <a:rPr lang="en-US" dirty="0" err="1" smtClean="0"/>
              <a:t>getName</a:t>
            </a:r>
            <a:r>
              <a:rPr lang="en-US" dirty="0" smtClean="0"/>
              <a:t>() {</a:t>
            </a:r>
          </a:p>
          <a:p>
            <a:pPr marL="0" indent="0">
              <a:buFont typeface="Arial" panose="020B0604020202020204" pitchFamily="34" charset="0"/>
              <a:buNone/>
            </a:pPr>
            <a:r>
              <a:rPr lang="en-US" dirty="0" smtClean="0"/>
              <a:t>        return name;</a:t>
            </a:r>
          </a:p>
          <a:p>
            <a:pPr marL="0" indent="0">
              <a:buFont typeface="Arial" panose="020B0604020202020204" pitchFamily="34" charset="0"/>
              <a:buNone/>
            </a:pPr>
            <a:r>
              <a:rPr lang="en-US" dirty="0" smtClean="0"/>
              <a:t>    }</a:t>
            </a:r>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    public void </a:t>
            </a:r>
            <a:r>
              <a:rPr lang="en-US" dirty="0" err="1" smtClean="0"/>
              <a:t>setName</a:t>
            </a:r>
            <a:r>
              <a:rPr lang="en-US" dirty="0" smtClean="0"/>
              <a:t>(String name) {</a:t>
            </a:r>
          </a:p>
          <a:p>
            <a:pPr marL="0" indent="0">
              <a:buFont typeface="Arial" panose="020B0604020202020204" pitchFamily="34" charset="0"/>
              <a:buNone/>
            </a:pPr>
            <a:r>
              <a:rPr lang="en-US" dirty="0" smtClean="0"/>
              <a:t>        this.name = name;</a:t>
            </a:r>
          </a:p>
          <a:p>
            <a:pPr marL="0" indent="0">
              <a:buFont typeface="Arial" panose="020B0604020202020204" pitchFamily="34" charset="0"/>
              <a:buNone/>
            </a:pPr>
            <a:r>
              <a:rPr lang="en-US" dirty="0" smtClean="0"/>
              <a:t>    }</a:t>
            </a:r>
          </a:p>
          <a:p>
            <a:pPr marL="0" indent="0">
              <a:buFont typeface="Arial" panose="020B0604020202020204" pitchFamily="34" charset="0"/>
              <a:buNone/>
            </a:pPr>
            <a:r>
              <a:rPr lang="en-US" dirty="0" smtClean="0"/>
              <a:t>}</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23893275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Repository interface</a:t>
            </a:r>
            <a:endParaRPr lang="en-US" dirty="0"/>
          </a:p>
        </p:txBody>
      </p:sp>
      <p:sp>
        <p:nvSpPr>
          <p:cNvPr id="3" name="Content Placeholder 2"/>
          <p:cNvSpPr>
            <a:spLocks noGrp="1"/>
          </p:cNvSpPr>
          <p:nvPr>
            <p:ph idx="1"/>
          </p:nvPr>
        </p:nvSpPr>
        <p:spPr/>
        <p:txBody>
          <a:bodyPr/>
          <a:lstStyle/>
          <a:p>
            <a:pPr marL="0" indent="0">
              <a:buNone/>
            </a:pPr>
            <a:r>
              <a:rPr lang="en-US" sz="2400" dirty="0"/>
              <a:t>package </a:t>
            </a:r>
            <a:r>
              <a:rPr lang="en-US" sz="2400" dirty="0" err="1"/>
              <a:t>com.example.studentmanagement</a:t>
            </a:r>
            <a:r>
              <a:rPr lang="en-US" sz="2400" dirty="0"/>
              <a:t>;</a:t>
            </a:r>
          </a:p>
          <a:p>
            <a:pPr marL="0" indent="0">
              <a:buNone/>
            </a:pPr>
            <a:endParaRPr lang="en-US" sz="2400" dirty="0"/>
          </a:p>
          <a:p>
            <a:pPr marL="0" indent="0">
              <a:buNone/>
            </a:pPr>
            <a:r>
              <a:rPr lang="en-US" sz="2400" dirty="0"/>
              <a:t>import </a:t>
            </a:r>
            <a:r>
              <a:rPr lang="en-US" sz="2400" dirty="0" err="1"/>
              <a:t>org.springframework.data.jpa.repository.JpaRepository</a:t>
            </a:r>
            <a:r>
              <a:rPr lang="en-US" sz="2400" dirty="0"/>
              <a:t>;</a:t>
            </a:r>
          </a:p>
          <a:p>
            <a:pPr marL="0" indent="0">
              <a:buNone/>
            </a:pPr>
            <a:endParaRPr lang="en-US" sz="2400" dirty="0"/>
          </a:p>
          <a:p>
            <a:pPr marL="0" indent="0">
              <a:buNone/>
            </a:pPr>
            <a:r>
              <a:rPr lang="en-US" sz="2400" dirty="0"/>
              <a:t>public interface </a:t>
            </a:r>
            <a:r>
              <a:rPr lang="en-US" sz="2400" dirty="0" err="1"/>
              <a:t>StudentRepository</a:t>
            </a:r>
            <a:r>
              <a:rPr lang="en-US" sz="2400" dirty="0"/>
              <a:t> extends </a:t>
            </a:r>
            <a:r>
              <a:rPr lang="en-US" sz="2400" dirty="0" err="1"/>
              <a:t>JpaRepository</a:t>
            </a:r>
            <a:r>
              <a:rPr lang="en-US" sz="2400" dirty="0"/>
              <a:t>&lt;Student, Long&gt; {</a:t>
            </a:r>
          </a:p>
          <a:p>
            <a:pPr marL="0" indent="0">
              <a:buNone/>
            </a:pPr>
            <a:r>
              <a:rPr lang="en-US" sz="2400" dirty="0"/>
              <a:t>}</a:t>
            </a:r>
          </a:p>
          <a:p>
            <a:endParaRPr lang="en-US" dirty="0"/>
          </a:p>
        </p:txBody>
      </p:sp>
    </p:spTree>
    <p:extLst>
      <p:ext uri="{BB962C8B-B14F-4D97-AF65-F5344CB8AC3E}">
        <p14:creationId xmlns:p14="http://schemas.microsoft.com/office/powerpoint/2010/main" val="98322142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696" y="0"/>
            <a:ext cx="10515600" cy="681797"/>
          </a:xfrm>
        </p:spPr>
        <p:txBody>
          <a:bodyPr>
            <a:normAutofit fontScale="90000"/>
          </a:bodyPr>
          <a:lstStyle/>
          <a:p>
            <a:r>
              <a:rPr lang="en-US" dirty="0" smtClean="0"/>
              <a:t>Controller class</a:t>
            </a:r>
            <a:endParaRPr lang="en-US" dirty="0"/>
          </a:p>
        </p:txBody>
      </p:sp>
      <p:sp>
        <p:nvSpPr>
          <p:cNvPr id="3" name="Content Placeholder 2"/>
          <p:cNvSpPr>
            <a:spLocks noGrp="1"/>
          </p:cNvSpPr>
          <p:nvPr>
            <p:ph idx="1"/>
          </p:nvPr>
        </p:nvSpPr>
        <p:spPr>
          <a:xfrm>
            <a:off x="331304" y="681797"/>
            <a:ext cx="10995992" cy="5984046"/>
          </a:xfrm>
        </p:spPr>
        <p:txBody>
          <a:bodyPr>
            <a:normAutofit fontScale="25000" lnSpcReduction="20000"/>
          </a:bodyPr>
          <a:lstStyle/>
          <a:p>
            <a:pPr marL="0" indent="0">
              <a:buNone/>
            </a:pPr>
            <a:r>
              <a:rPr lang="en-US" sz="5200" dirty="0"/>
              <a:t>package </a:t>
            </a:r>
            <a:r>
              <a:rPr lang="en-US" sz="5200" dirty="0" err="1"/>
              <a:t>com.example.studentmanagement</a:t>
            </a:r>
            <a:r>
              <a:rPr lang="en-US" sz="5200" dirty="0"/>
              <a:t>;</a:t>
            </a:r>
          </a:p>
          <a:p>
            <a:pPr marL="0" indent="0">
              <a:buNone/>
            </a:pPr>
            <a:endParaRPr lang="en-US" sz="5200" dirty="0"/>
          </a:p>
          <a:p>
            <a:pPr marL="0" indent="0">
              <a:buNone/>
            </a:pPr>
            <a:r>
              <a:rPr lang="en-US" sz="5200" dirty="0"/>
              <a:t>import </a:t>
            </a:r>
            <a:r>
              <a:rPr lang="en-US" sz="5200" dirty="0" err="1"/>
              <a:t>org.springframework.beans.factory.annotation.Autowired</a:t>
            </a:r>
            <a:r>
              <a:rPr lang="en-US" sz="5200" dirty="0"/>
              <a:t>;</a:t>
            </a:r>
          </a:p>
          <a:p>
            <a:pPr marL="0" indent="0">
              <a:buNone/>
            </a:pPr>
            <a:r>
              <a:rPr lang="en-US" sz="5200" dirty="0"/>
              <a:t>import </a:t>
            </a:r>
            <a:r>
              <a:rPr lang="en-US" sz="5200" dirty="0" err="1"/>
              <a:t>org.springframework.stereotype.Controller</a:t>
            </a:r>
            <a:r>
              <a:rPr lang="en-US" sz="5200" dirty="0"/>
              <a:t>;</a:t>
            </a:r>
          </a:p>
          <a:p>
            <a:pPr marL="0" indent="0">
              <a:buNone/>
            </a:pPr>
            <a:r>
              <a:rPr lang="en-US" sz="5200" dirty="0"/>
              <a:t>import </a:t>
            </a:r>
            <a:r>
              <a:rPr lang="en-US" sz="5200" dirty="0" err="1"/>
              <a:t>org.springframework.ui.Model</a:t>
            </a:r>
            <a:r>
              <a:rPr lang="en-US" sz="5200" dirty="0"/>
              <a:t>;</a:t>
            </a:r>
          </a:p>
          <a:p>
            <a:pPr marL="0" indent="0">
              <a:buNone/>
            </a:pPr>
            <a:r>
              <a:rPr lang="en-US" sz="5200" dirty="0"/>
              <a:t>import </a:t>
            </a:r>
            <a:r>
              <a:rPr lang="en-US" sz="5200" dirty="0" err="1"/>
              <a:t>org.springframework.web.bind.annotation.GetMapping</a:t>
            </a:r>
            <a:r>
              <a:rPr lang="en-US" sz="5200" dirty="0"/>
              <a:t>;</a:t>
            </a:r>
          </a:p>
          <a:p>
            <a:pPr marL="0" indent="0">
              <a:buNone/>
            </a:pPr>
            <a:r>
              <a:rPr lang="en-US" sz="5200" dirty="0"/>
              <a:t>import </a:t>
            </a:r>
            <a:r>
              <a:rPr lang="en-US" sz="5200" dirty="0" err="1"/>
              <a:t>org.springframework.web.bind.annotation.PostMapping</a:t>
            </a:r>
            <a:r>
              <a:rPr lang="en-US" sz="5200" dirty="0"/>
              <a:t>;</a:t>
            </a:r>
          </a:p>
          <a:p>
            <a:pPr marL="0" indent="0">
              <a:buNone/>
            </a:pPr>
            <a:r>
              <a:rPr lang="en-US" sz="5200" dirty="0"/>
              <a:t>import </a:t>
            </a:r>
            <a:r>
              <a:rPr lang="en-US" sz="5200" dirty="0" err="1"/>
              <a:t>org.springframework.web.bind.annotation.RequestParam</a:t>
            </a:r>
            <a:r>
              <a:rPr lang="en-US" sz="5200" dirty="0"/>
              <a:t>;</a:t>
            </a:r>
          </a:p>
          <a:p>
            <a:pPr marL="0" indent="0">
              <a:buNone/>
            </a:pPr>
            <a:endParaRPr lang="en-US" sz="5200" dirty="0"/>
          </a:p>
          <a:p>
            <a:pPr marL="0" indent="0">
              <a:buNone/>
            </a:pPr>
            <a:r>
              <a:rPr lang="en-US" sz="5200" dirty="0"/>
              <a:t>import </a:t>
            </a:r>
            <a:r>
              <a:rPr lang="en-US" sz="5200" dirty="0" err="1"/>
              <a:t>java.util.List</a:t>
            </a:r>
            <a:r>
              <a:rPr lang="en-US" sz="5200" dirty="0" smtClean="0"/>
              <a:t>;</a:t>
            </a:r>
          </a:p>
          <a:p>
            <a:pPr marL="0" indent="0">
              <a:buNone/>
            </a:pPr>
            <a:r>
              <a:rPr lang="en-US" sz="5200" dirty="0"/>
              <a:t>@</a:t>
            </a:r>
            <a:r>
              <a:rPr lang="en-US" sz="5200" dirty="0" err="1"/>
              <a:t>RestController</a:t>
            </a:r>
            <a:endParaRPr lang="en-US" sz="5200" dirty="0"/>
          </a:p>
          <a:p>
            <a:pPr marL="0" indent="0">
              <a:buNone/>
            </a:pPr>
            <a:r>
              <a:rPr lang="en-US" sz="5200" dirty="0"/>
              <a:t>@</a:t>
            </a:r>
            <a:r>
              <a:rPr lang="en-US" sz="5200" dirty="0" err="1"/>
              <a:t>RequestMapping</a:t>
            </a:r>
            <a:r>
              <a:rPr lang="en-US" sz="5200" dirty="0"/>
              <a:t>("/students")</a:t>
            </a:r>
          </a:p>
          <a:p>
            <a:pPr marL="0" indent="0">
              <a:buNone/>
            </a:pPr>
            <a:r>
              <a:rPr lang="en-US" sz="5200" dirty="0"/>
              <a:t>public class </a:t>
            </a:r>
            <a:r>
              <a:rPr lang="en-US" sz="5200" dirty="0" err="1"/>
              <a:t>StudentController</a:t>
            </a:r>
            <a:r>
              <a:rPr lang="en-US" sz="5200" dirty="0"/>
              <a:t> </a:t>
            </a:r>
            <a:r>
              <a:rPr lang="en-US" sz="5200" dirty="0" smtClean="0"/>
              <a:t>{</a:t>
            </a:r>
            <a:endParaRPr lang="en-US" sz="5200" dirty="0"/>
          </a:p>
          <a:p>
            <a:pPr marL="0" indent="0">
              <a:buNone/>
            </a:pPr>
            <a:r>
              <a:rPr lang="en-US" sz="5200" dirty="0" smtClean="0"/>
              <a:t>@</a:t>
            </a:r>
            <a:r>
              <a:rPr lang="en-US" sz="5200" dirty="0" err="1"/>
              <a:t>Autowired</a:t>
            </a:r>
            <a:endParaRPr lang="en-US" sz="5200" dirty="0"/>
          </a:p>
          <a:p>
            <a:pPr marL="0" indent="0">
              <a:buNone/>
            </a:pPr>
            <a:r>
              <a:rPr lang="en-US" sz="5200" dirty="0" smtClean="0"/>
              <a:t>private </a:t>
            </a:r>
            <a:r>
              <a:rPr lang="en-US" sz="5200" dirty="0" err="1"/>
              <a:t>StudentRepository</a:t>
            </a:r>
            <a:r>
              <a:rPr lang="en-US" sz="5200" dirty="0"/>
              <a:t> </a:t>
            </a:r>
            <a:r>
              <a:rPr lang="en-US" sz="5200" dirty="0" err="1"/>
              <a:t>studentRepository</a:t>
            </a:r>
            <a:r>
              <a:rPr lang="en-US" sz="5200" dirty="0"/>
              <a:t>;</a:t>
            </a:r>
          </a:p>
          <a:p>
            <a:pPr marL="0" indent="0">
              <a:buNone/>
            </a:pPr>
            <a:r>
              <a:rPr lang="en-US" sz="5200" dirty="0" smtClean="0"/>
              <a:t>    </a:t>
            </a:r>
            <a:r>
              <a:rPr lang="en-US" sz="5200" dirty="0"/>
              <a:t>// Add a new student</a:t>
            </a:r>
          </a:p>
          <a:p>
            <a:pPr marL="0" indent="0">
              <a:buNone/>
            </a:pPr>
            <a:r>
              <a:rPr lang="en-US" sz="5200" dirty="0"/>
              <a:t>    @</a:t>
            </a:r>
            <a:r>
              <a:rPr lang="en-US" sz="5200" dirty="0" err="1"/>
              <a:t>PostMapping</a:t>
            </a:r>
            <a:r>
              <a:rPr lang="en-US" sz="5200" dirty="0"/>
              <a:t>("/add")</a:t>
            </a:r>
          </a:p>
          <a:p>
            <a:pPr marL="0" indent="0">
              <a:buNone/>
            </a:pPr>
            <a:r>
              <a:rPr lang="en-US" sz="5200" dirty="0"/>
              <a:t>    public Student </a:t>
            </a:r>
            <a:r>
              <a:rPr lang="en-US" sz="5200" dirty="0" err="1"/>
              <a:t>addStudent</a:t>
            </a:r>
            <a:r>
              <a:rPr lang="en-US" sz="5200" dirty="0"/>
              <a:t>(@</a:t>
            </a:r>
            <a:r>
              <a:rPr lang="en-US" sz="5200" dirty="0" err="1"/>
              <a:t>RequestBody</a:t>
            </a:r>
            <a:r>
              <a:rPr lang="en-US" sz="5200" dirty="0"/>
              <a:t> Student student) </a:t>
            </a:r>
            <a:r>
              <a:rPr lang="en-US" sz="5200" dirty="0" smtClean="0"/>
              <a:t>{        </a:t>
            </a:r>
            <a:r>
              <a:rPr lang="en-US" sz="5200" dirty="0"/>
              <a:t>return </a:t>
            </a:r>
            <a:r>
              <a:rPr lang="en-US" sz="5200" dirty="0" err="1"/>
              <a:t>studentRepository.save</a:t>
            </a:r>
            <a:r>
              <a:rPr lang="en-US" sz="5200" dirty="0"/>
              <a:t>(student</a:t>
            </a:r>
            <a:r>
              <a:rPr lang="en-US" sz="5200" dirty="0" smtClean="0"/>
              <a:t>);     </a:t>
            </a:r>
            <a:r>
              <a:rPr lang="en-US" sz="5200" dirty="0"/>
              <a:t>}</a:t>
            </a:r>
          </a:p>
          <a:p>
            <a:pPr marL="0" indent="0">
              <a:buNone/>
            </a:pPr>
            <a:r>
              <a:rPr lang="en-US" sz="5200" dirty="0" smtClean="0"/>
              <a:t>    </a:t>
            </a:r>
            <a:r>
              <a:rPr lang="en-US" sz="5200" dirty="0"/>
              <a:t>// Get all students</a:t>
            </a:r>
          </a:p>
          <a:p>
            <a:pPr marL="0" indent="0">
              <a:buNone/>
            </a:pPr>
            <a:r>
              <a:rPr lang="en-US" sz="5200" dirty="0"/>
              <a:t>    @</a:t>
            </a:r>
            <a:r>
              <a:rPr lang="en-US" sz="5200" dirty="0" err="1"/>
              <a:t>GetMapping</a:t>
            </a:r>
            <a:r>
              <a:rPr lang="en-US" sz="5200" dirty="0"/>
              <a:t>("/list")</a:t>
            </a:r>
          </a:p>
          <a:p>
            <a:pPr marL="0" indent="0">
              <a:buNone/>
            </a:pPr>
            <a:r>
              <a:rPr lang="en-US" sz="5200" dirty="0"/>
              <a:t>    public List&lt;Student&gt; </a:t>
            </a:r>
            <a:r>
              <a:rPr lang="en-US" sz="5200" dirty="0" err="1"/>
              <a:t>getStudents</a:t>
            </a:r>
            <a:r>
              <a:rPr lang="en-US" sz="5200" dirty="0"/>
              <a:t>() </a:t>
            </a:r>
            <a:r>
              <a:rPr lang="en-US" sz="5200" dirty="0" smtClean="0"/>
              <a:t>{         </a:t>
            </a:r>
            <a:r>
              <a:rPr lang="en-US" sz="5200" dirty="0"/>
              <a:t>return </a:t>
            </a:r>
            <a:r>
              <a:rPr lang="en-US" sz="5200" dirty="0" err="1"/>
              <a:t>studentRepository.findAll</a:t>
            </a:r>
            <a:r>
              <a:rPr lang="en-US" sz="5200" dirty="0" smtClean="0"/>
              <a:t>();     </a:t>
            </a:r>
            <a:r>
              <a:rPr lang="en-US" sz="5200" dirty="0"/>
              <a:t>}</a:t>
            </a:r>
          </a:p>
          <a:p>
            <a:pPr marL="0" indent="0">
              <a:buNone/>
            </a:pPr>
            <a:r>
              <a:rPr lang="en-US" sz="5200" dirty="0"/>
              <a:t>}</a:t>
            </a:r>
          </a:p>
          <a:p>
            <a:pPr marL="0" indent="0">
              <a:buNone/>
            </a:pPr>
            <a:endParaRPr lang="en-US" dirty="0"/>
          </a:p>
          <a:p>
            <a:pPr marL="0" indent="0">
              <a:buNone/>
            </a:pPr>
            <a:endParaRPr lang="en-US" dirty="0"/>
          </a:p>
          <a:p>
            <a:endParaRPr lang="en-US" dirty="0"/>
          </a:p>
        </p:txBody>
      </p:sp>
      <p:sp>
        <p:nvSpPr>
          <p:cNvPr id="5" name="Content Placeholder 2"/>
          <p:cNvSpPr txBox="1">
            <a:spLocks/>
          </p:cNvSpPr>
          <p:nvPr/>
        </p:nvSpPr>
        <p:spPr>
          <a:xfrm>
            <a:off x="5755783" y="1192696"/>
            <a:ext cx="10515600" cy="48493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smtClean="0"/>
          </a:p>
        </p:txBody>
      </p:sp>
    </p:spTree>
    <p:extLst>
      <p:ext uri="{BB962C8B-B14F-4D97-AF65-F5344CB8AC3E}">
        <p14:creationId xmlns:p14="http://schemas.microsoft.com/office/powerpoint/2010/main" val="283389382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14767" y="185450"/>
            <a:ext cx="10082212" cy="6672550"/>
          </a:xfrm>
          <a:prstGeom prst="rect">
            <a:avLst/>
          </a:prstGeom>
        </p:spPr>
      </p:pic>
    </p:spTree>
    <p:extLst>
      <p:ext uri="{BB962C8B-B14F-4D97-AF65-F5344CB8AC3E}">
        <p14:creationId xmlns:p14="http://schemas.microsoft.com/office/powerpoint/2010/main" val="374483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dirty="0"/>
              <a:t>Presentation Layer:</a:t>
            </a:r>
            <a:r>
              <a:rPr lang="en-US" dirty="0"/>
              <a:t> The presentation layer handles the HTTP requests, translates the JSON parameter to object, and authenticates the request and transfer it to the business layer. In short, it consists of </a:t>
            </a:r>
            <a:r>
              <a:rPr lang="en-US" b="1" dirty="0"/>
              <a:t>views</a:t>
            </a:r>
            <a:r>
              <a:rPr lang="en-US" dirty="0"/>
              <a:t> i.e., frontend part</a:t>
            </a:r>
            <a:r>
              <a:rPr lang="en-US" dirty="0" smtClean="0"/>
              <a:t>.</a:t>
            </a:r>
          </a:p>
          <a:p>
            <a:r>
              <a:rPr lang="en-US" b="1" dirty="0"/>
              <a:t>Business Layer:</a:t>
            </a:r>
            <a:r>
              <a:rPr lang="en-US" dirty="0"/>
              <a:t> The business layer handles all the </a:t>
            </a:r>
            <a:r>
              <a:rPr lang="en-US" b="1" dirty="0"/>
              <a:t>business logic</a:t>
            </a:r>
            <a:r>
              <a:rPr lang="en-US" dirty="0"/>
              <a:t>. It consists of service classes and uses services provided by data access layers. It also performs </a:t>
            </a:r>
            <a:r>
              <a:rPr lang="en-US" b="1" dirty="0"/>
              <a:t>authorization</a:t>
            </a:r>
            <a:r>
              <a:rPr lang="en-US" dirty="0"/>
              <a:t> and </a:t>
            </a:r>
            <a:r>
              <a:rPr lang="en-US" b="1" dirty="0"/>
              <a:t>validation</a:t>
            </a:r>
            <a:r>
              <a:rPr lang="en-US" dirty="0"/>
              <a:t>.</a:t>
            </a:r>
          </a:p>
          <a:p>
            <a:r>
              <a:rPr lang="en-US" b="1" dirty="0"/>
              <a:t>Persistence Layer:</a:t>
            </a:r>
            <a:r>
              <a:rPr lang="en-US" dirty="0"/>
              <a:t> The persistence layer contains all the </a:t>
            </a:r>
            <a:r>
              <a:rPr lang="en-US" b="1" dirty="0"/>
              <a:t>storage logic</a:t>
            </a:r>
            <a:r>
              <a:rPr lang="en-US" dirty="0"/>
              <a:t> and translates business objects from and to database rows.</a:t>
            </a:r>
          </a:p>
          <a:p>
            <a:r>
              <a:rPr lang="en-US" b="1" dirty="0"/>
              <a:t>Database Layer:</a:t>
            </a:r>
            <a:r>
              <a:rPr lang="en-US" dirty="0"/>
              <a:t> In the database layer, </a:t>
            </a:r>
            <a:r>
              <a:rPr lang="en-US" b="1" dirty="0"/>
              <a:t>CRUD</a:t>
            </a:r>
            <a:r>
              <a:rPr lang="en-US" dirty="0"/>
              <a:t> (create, retrieve, update, delete) operations are performed.</a:t>
            </a:r>
          </a:p>
          <a:p>
            <a:endParaRPr lang="en-US" dirty="0"/>
          </a:p>
        </p:txBody>
      </p:sp>
    </p:spTree>
    <p:extLst>
      <p:ext uri="{BB962C8B-B14F-4D97-AF65-F5344CB8AC3E}">
        <p14:creationId xmlns:p14="http://schemas.microsoft.com/office/powerpoint/2010/main" val="18396730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Boot </a:t>
            </a:r>
            <a:r>
              <a:rPr lang="en-US" smtClean="0"/>
              <a:t>Softwares</a:t>
            </a:r>
            <a:endParaRPr lang="en-US" dirty="0"/>
          </a:p>
        </p:txBody>
      </p:sp>
      <p:sp>
        <p:nvSpPr>
          <p:cNvPr id="3" name="Content Placeholder 2"/>
          <p:cNvSpPr>
            <a:spLocks noGrp="1"/>
          </p:cNvSpPr>
          <p:nvPr>
            <p:ph idx="1"/>
          </p:nvPr>
        </p:nvSpPr>
        <p:spPr/>
        <p:txBody>
          <a:bodyPr/>
          <a:lstStyle/>
          <a:p>
            <a:r>
              <a:rPr lang="en-US" dirty="0"/>
              <a:t>Java 1.8</a:t>
            </a:r>
          </a:p>
          <a:p>
            <a:r>
              <a:rPr lang="en-US" dirty="0"/>
              <a:t>Maven 3.0+</a:t>
            </a:r>
          </a:p>
          <a:p>
            <a:r>
              <a:rPr lang="en-US" dirty="0" smtClean="0"/>
              <a:t>An </a:t>
            </a:r>
            <a:r>
              <a:rPr lang="en-US" dirty="0"/>
              <a:t>IDE </a:t>
            </a:r>
            <a:r>
              <a:rPr lang="en-US" dirty="0" smtClean="0"/>
              <a:t>(</a:t>
            </a:r>
            <a:r>
              <a:rPr lang="en-US" dirty="0" err="1" smtClean="0"/>
              <a:t>IntelliJ</a:t>
            </a:r>
            <a:r>
              <a:rPr lang="en-US" dirty="0" smtClean="0"/>
              <a:t>) </a:t>
            </a:r>
            <a:r>
              <a:rPr lang="en-US" dirty="0"/>
              <a:t>is recommended.</a:t>
            </a:r>
          </a:p>
          <a:p>
            <a:endParaRPr lang="en-US" dirty="0"/>
          </a:p>
        </p:txBody>
      </p:sp>
    </p:spTree>
    <p:extLst>
      <p:ext uri="{BB962C8B-B14F-4D97-AF65-F5344CB8AC3E}">
        <p14:creationId xmlns:p14="http://schemas.microsoft.com/office/powerpoint/2010/main" val="12226786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444</TotalTime>
  <Words>5287</Words>
  <Application>Microsoft Office PowerPoint</Application>
  <PresentationFormat>Widescreen</PresentationFormat>
  <Paragraphs>970</Paragraphs>
  <Slides>78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78</vt:i4>
      </vt:variant>
    </vt:vector>
  </HeadingPairs>
  <TitlesOfParts>
    <vt:vector size="82" baseType="lpstr">
      <vt:lpstr>Arial</vt:lpstr>
      <vt:lpstr>Calibri</vt:lpstr>
      <vt:lpstr>Calibri Light</vt:lpstr>
      <vt:lpstr>Office Theme</vt:lpstr>
      <vt:lpstr>UNIT-4 Spring Boot</vt:lpstr>
      <vt:lpstr>Introduction</vt:lpstr>
      <vt:lpstr>Spring vs Spring Boot</vt:lpstr>
      <vt:lpstr>PowerPoint Presentation</vt:lpstr>
      <vt:lpstr>Spring Boot Framework Uses</vt:lpstr>
      <vt:lpstr>Spring Boot Architecture</vt:lpstr>
      <vt:lpstr>PowerPoint Presentation</vt:lpstr>
      <vt:lpstr>PowerPoint Presentation</vt:lpstr>
      <vt:lpstr>Spring Boot Softwares</vt:lpstr>
      <vt:lpstr>First Project</vt:lpstr>
      <vt:lpstr>                        Example1</vt:lpstr>
      <vt:lpstr>WelcomeSpringbootApplication.java</vt:lpstr>
      <vt:lpstr>Pom.xml</vt:lpstr>
      <vt:lpstr>Output:</vt:lpstr>
      <vt:lpstr>PowerPoint Presentation</vt:lpstr>
      <vt:lpstr>Annotations</vt:lpstr>
      <vt:lpstr>@SpringBootApplication</vt:lpstr>
      <vt:lpstr>@RestController</vt:lpstr>
      <vt:lpstr>@GetMapping</vt:lpstr>
      <vt:lpstr>Pom.xml</vt:lpstr>
      <vt:lpstr>Pom.xml</vt:lpstr>
      <vt:lpstr>Key Elements of pom.xml</vt:lpstr>
      <vt:lpstr>PowerPoint Presentation</vt:lpstr>
      <vt:lpstr>PowerPoint Presentation</vt:lpstr>
      <vt:lpstr>PowerPoint Presentation</vt:lpstr>
      <vt:lpstr>                        Example2</vt:lpstr>
      <vt:lpstr>WelcomeSpringbootApplication.java</vt:lpstr>
      <vt:lpstr>Welcome.html</vt:lpstr>
      <vt:lpstr>Pom.xml</vt:lpstr>
      <vt:lpstr>PowerPoint Presentation</vt:lpstr>
      <vt:lpstr>                        Example3</vt:lpstr>
      <vt:lpstr>WelcomeSpringbootApplication.java</vt:lpstr>
      <vt:lpstr>Pom.xml</vt:lpstr>
      <vt:lpstr>Output:</vt:lpstr>
      <vt:lpstr>                        Example4</vt:lpstr>
      <vt:lpstr>WelcomeSpringbootApplication.java</vt:lpstr>
      <vt:lpstr>squareController.java</vt:lpstr>
      <vt:lpstr>num.html</vt:lpstr>
      <vt:lpstr>result.html</vt:lpstr>
      <vt:lpstr>Pom.xml</vt:lpstr>
      <vt:lpstr>PowerPoint Presentation</vt:lpstr>
      <vt:lpstr>Example 5</vt:lpstr>
      <vt:lpstr>SpringBootAdditionApplication.java</vt:lpstr>
      <vt:lpstr>AdditionController.java</vt:lpstr>
      <vt:lpstr>add.html</vt:lpstr>
      <vt:lpstr>Result.html</vt:lpstr>
      <vt:lpstr>SpringIO</vt:lpstr>
      <vt:lpstr>Uses of SpringIO</vt:lpstr>
      <vt:lpstr>PowerPoint Presentation</vt:lpstr>
      <vt:lpstr>PowerPoint Presentation</vt:lpstr>
      <vt:lpstr>RDBMS CRUD</vt:lpstr>
      <vt:lpstr>How to use CRUD Operations In Springboot</vt:lpstr>
      <vt:lpstr>PowerPoint Presentation</vt:lpstr>
      <vt:lpstr>PowerPoint Presentation</vt:lpstr>
      <vt:lpstr>PowerPoint Presentation</vt:lpstr>
      <vt:lpstr>PowerPoint Presentation</vt:lpstr>
      <vt:lpstr>PowerPoint Presentation</vt:lpstr>
      <vt:lpstr> Example :CRUD operations or DB based applications with Controller annotations </vt:lpstr>
      <vt:lpstr>Example</vt:lpstr>
      <vt:lpstr>HTML files</vt:lpstr>
      <vt:lpstr>Pom.xml</vt:lpstr>
      <vt:lpstr>Application.properties</vt:lpstr>
      <vt:lpstr>Main class</vt:lpstr>
      <vt:lpstr>Entity class</vt:lpstr>
      <vt:lpstr>Repository interface</vt:lpstr>
      <vt:lpstr>Controller class</vt:lpstr>
      <vt:lpstr>PowerPoint Presentation</vt:lpstr>
      <vt:lpstr>Postman</vt:lpstr>
      <vt:lpstr>Features of Postman in REST API</vt:lpstr>
      <vt:lpstr>PowerPoint Presentation</vt:lpstr>
      <vt:lpstr> Example :CRUD operations or DB based applications with RestController annotations (or) REST API </vt:lpstr>
      <vt:lpstr>Pom.xml</vt:lpstr>
      <vt:lpstr>Application.properties</vt:lpstr>
      <vt:lpstr>Main class</vt:lpstr>
      <vt:lpstr>Entity class</vt:lpstr>
      <vt:lpstr>Repository interface</vt:lpstr>
      <vt:lpstr>Controller class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UNIT-4 Spring Boot</dc:title>
  <dc:creator>Vasudevan N 103177</dc:creator>
  <cp:lastModifiedBy>Vasudevan N 103177</cp:lastModifiedBy>
  <cp:revision>47</cp:revision>
  <dcterms:created xsi:type="dcterms:W3CDTF">2024-09-11T17:05:13Z</dcterms:created>
  <dcterms:modified xsi:type="dcterms:W3CDTF">2024-10-15T18:13:40Z</dcterms:modified>
</cp:coreProperties>
</file>