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499" r:id="rId2"/>
    <p:sldId id="501" r:id="rId3"/>
    <p:sldId id="502" r:id="rId4"/>
    <p:sldId id="503" r:id="rId5"/>
    <p:sldId id="504" r:id="rId6"/>
    <p:sldId id="505" r:id="rId7"/>
    <p:sldId id="500" r:id="rId8"/>
    <p:sldId id="506" r:id="rId9"/>
    <p:sldId id="507" r:id="rId10"/>
    <p:sldId id="508" r:id="rId11"/>
    <p:sldId id="509" r:id="rId12"/>
    <p:sldId id="510" r:id="rId13"/>
    <p:sldId id="511" r:id="rId14"/>
    <p:sldId id="512" r:id="rId15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B5ED7"/>
    <a:srgbClr val="CC3300"/>
    <a:srgbClr val="A50021"/>
    <a:srgbClr val="073C8B"/>
    <a:srgbClr val="EBEBBD"/>
    <a:srgbClr val="FF66FF"/>
    <a:srgbClr val="FFFFFF"/>
    <a:srgbClr val="FFFF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86398"/>
  </p:normalViewPr>
  <p:slideViewPr>
    <p:cSldViewPr snapToGrid="0">
      <p:cViewPr varScale="1">
        <p:scale>
          <a:sx n="94" d="100"/>
          <a:sy n="94" d="100"/>
        </p:scale>
        <p:origin x="1472" y="184"/>
      </p:cViewPr>
      <p:guideLst>
        <p:guide orient="horz" pos="2160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22/07/24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2" y="2130427"/>
            <a:ext cx="79572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2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3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6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70FC-663E-0A49-9483-AF98D041424E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10E-7DFF-9D45-B7E3-D5336AB8388C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274640"/>
            <a:ext cx="210633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274640"/>
            <a:ext cx="61629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8169-9791-3548-8736-DA98DAE39FBC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D49-1734-7B40-9055-0FBAEC86E5DF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3" y="4406902"/>
            <a:ext cx="7957265" cy="1362075"/>
          </a:xfrm>
        </p:spPr>
        <p:txBody>
          <a:bodyPr anchor="t"/>
          <a:lstStyle>
            <a:lvl1pPr algn="l">
              <a:defRPr sz="30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C834-B755-2346-901E-70D92A6C0B8A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600202"/>
            <a:ext cx="4134657" cy="4525963"/>
          </a:xfrm>
        </p:spPr>
        <p:txBody>
          <a:bodyPr/>
          <a:lstStyle>
            <a:lvl1pPr>
              <a:defRPr sz="2150"/>
            </a:lvl1pPr>
            <a:lvl2pPr>
              <a:defRPr sz="1843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600202"/>
            <a:ext cx="4134657" cy="4525963"/>
          </a:xfrm>
        </p:spPr>
        <p:txBody>
          <a:bodyPr/>
          <a:lstStyle>
            <a:lvl1pPr>
              <a:defRPr sz="2150"/>
            </a:lvl1pPr>
            <a:lvl2pPr>
              <a:defRPr sz="1843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734-02C2-BE40-BD1F-7C004669FDBD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535113"/>
            <a:ext cx="4136283" cy="63976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174875"/>
            <a:ext cx="4136283" cy="3951288"/>
          </a:xfrm>
        </p:spPr>
        <p:txBody>
          <a:bodyPr/>
          <a:lstStyle>
            <a:lvl1pPr>
              <a:defRPr sz="1843"/>
            </a:lvl1pPr>
            <a:lvl2pPr>
              <a:defRPr sz="1536"/>
            </a:lvl2pPr>
            <a:lvl3pPr>
              <a:defRPr sz="1382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8" y="1535113"/>
            <a:ext cx="4137907" cy="63976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8" y="2174875"/>
            <a:ext cx="4137907" cy="3951288"/>
          </a:xfrm>
        </p:spPr>
        <p:txBody>
          <a:bodyPr/>
          <a:lstStyle>
            <a:lvl1pPr>
              <a:defRPr sz="1843"/>
            </a:lvl1pPr>
            <a:lvl2pPr>
              <a:defRPr sz="1536"/>
            </a:lvl2pPr>
            <a:lvl3pPr>
              <a:defRPr sz="1382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5CB-D434-7A4D-A880-179446BC3F69}" type="datetime1">
              <a:rPr lang="en-IN" smtClean="0"/>
              <a:t>22/07/24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B658-0260-9A44-8EDA-494C738FED72}" type="datetime1">
              <a:rPr lang="en-IN" smtClean="0"/>
              <a:t>22/07/24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D111-1B86-5D46-BA50-452C7E313019}" type="datetime1">
              <a:rPr lang="en-IN" smtClean="0"/>
              <a:t>22/07/24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2" y="273052"/>
            <a:ext cx="5233332" cy="5853113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5" y="1435102"/>
            <a:ext cx="3079865" cy="4691063"/>
          </a:xfrm>
        </p:spPr>
        <p:txBody>
          <a:bodyPr/>
          <a:lstStyle>
            <a:lvl1pPr marL="0" indent="0">
              <a:buNone/>
              <a:defRPr sz="1075"/>
            </a:lvl1pPr>
            <a:lvl2pPr marL="351038" indent="0">
              <a:buNone/>
              <a:defRPr sz="921"/>
            </a:lvl2pPr>
            <a:lvl3pPr marL="702076" indent="0">
              <a:buNone/>
              <a:defRPr sz="768"/>
            </a:lvl3pPr>
            <a:lvl4pPr marL="1053114" indent="0">
              <a:buNone/>
              <a:defRPr sz="691"/>
            </a:lvl4pPr>
            <a:lvl5pPr marL="1404153" indent="0">
              <a:buNone/>
              <a:defRPr sz="691"/>
            </a:lvl5pPr>
            <a:lvl6pPr marL="1755191" indent="0">
              <a:buNone/>
              <a:defRPr sz="691"/>
            </a:lvl6pPr>
            <a:lvl7pPr marL="2106229" indent="0">
              <a:buNone/>
              <a:defRPr sz="691"/>
            </a:lvl7pPr>
            <a:lvl8pPr marL="2457267" indent="0">
              <a:buNone/>
              <a:defRPr sz="691"/>
            </a:lvl8pPr>
            <a:lvl9pPr marL="2808305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C2B4-CD59-2B4A-B48E-813289603FF8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075"/>
            </a:lvl1pPr>
            <a:lvl2pPr marL="351038" indent="0">
              <a:buNone/>
              <a:defRPr sz="921"/>
            </a:lvl2pPr>
            <a:lvl3pPr marL="702076" indent="0">
              <a:buNone/>
              <a:defRPr sz="768"/>
            </a:lvl3pPr>
            <a:lvl4pPr marL="1053114" indent="0">
              <a:buNone/>
              <a:defRPr sz="691"/>
            </a:lvl4pPr>
            <a:lvl5pPr marL="1404153" indent="0">
              <a:buNone/>
              <a:defRPr sz="691"/>
            </a:lvl5pPr>
            <a:lvl6pPr marL="1755191" indent="0">
              <a:buNone/>
              <a:defRPr sz="691"/>
            </a:lvl6pPr>
            <a:lvl7pPr marL="2106229" indent="0">
              <a:buNone/>
              <a:defRPr sz="691"/>
            </a:lvl7pPr>
            <a:lvl8pPr marL="2457267" indent="0">
              <a:buNone/>
              <a:defRPr sz="691"/>
            </a:lvl8pPr>
            <a:lvl9pPr marL="2808305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5276-5451-6640-9A26-73A40F5A283C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600202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5" y="6356352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3E49-9226-8B4F-96B6-88C8D599D998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6356352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7" y="6356352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hf hdr="0" ftr="0" dt="0"/>
  <p:txStyles>
    <p:titleStyle>
      <a:lvl1pPr algn="ctr" defTabSz="702076" rtl="0" eaLnBrk="1" latinLnBrk="0" hangingPunct="1"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279" indent="-263279" algn="l" defTabSz="702076" rtl="0" eaLnBrk="1" latinLnBrk="0" hangingPunct="1">
        <a:spcBef>
          <a:spcPct val="20000"/>
        </a:spcBef>
        <a:buFont typeface="Arial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570437" indent="-219399" algn="l" defTabSz="702076" rtl="0" eaLnBrk="1" latinLnBrk="0" hangingPunct="1">
        <a:spcBef>
          <a:spcPct val="20000"/>
        </a:spcBef>
        <a:buFont typeface="Arial" pitchFamily="34" charset="0"/>
        <a:buChar char="–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0" hangingPunct="1">
        <a:spcBef>
          <a:spcPct val="20000"/>
        </a:spcBef>
        <a:buFont typeface="Arial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0" hangingPunct="1">
        <a:spcBef>
          <a:spcPct val="20000"/>
        </a:spcBef>
        <a:buFont typeface="Arial" pitchFamily="34" charset="0"/>
        <a:buChar char="–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0" hangingPunct="1">
        <a:spcBef>
          <a:spcPct val="20000"/>
        </a:spcBef>
        <a:buFont typeface="Arial" pitchFamily="34" charset="0"/>
        <a:buChar char="»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dient_descen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4DE56-F7DD-8C45-AF15-9605633998E6}"/>
              </a:ext>
            </a:extLst>
          </p:cNvPr>
          <p:cNvSpPr/>
          <p:nvPr/>
        </p:nvSpPr>
        <p:spPr>
          <a:xfrm>
            <a:off x="3205248" y="359602"/>
            <a:ext cx="26367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b="1" dirty="0">
                <a:solidFill>
                  <a:srgbClr val="0432FF"/>
                </a:solidFill>
              </a:rPr>
              <a:t>Backpropagation</a:t>
            </a:r>
            <a:r>
              <a:rPr lang="en-IN" b="1" dirty="0"/>
              <a:t> 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98312-66AF-B543-9AAF-013EF0ABE9EC}"/>
              </a:ext>
            </a:extLst>
          </p:cNvPr>
          <p:cNvSpPr txBox="1"/>
          <p:nvPr/>
        </p:nvSpPr>
        <p:spPr>
          <a:xfrm>
            <a:off x="1371600" y="1032934"/>
            <a:ext cx="545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hmkcode.com</a:t>
            </a:r>
            <a:r>
              <a:rPr lang="en-US" dirty="0"/>
              <a:t>/ai/backpropagation-step-by-step/</a:t>
            </a:r>
          </a:p>
        </p:txBody>
      </p:sp>
      <p:pic>
        <p:nvPicPr>
          <p:cNvPr id="10242" name="Picture 2" descr="get-location">
            <a:extLst>
              <a:ext uri="{FF2B5EF4-FFF2-40B4-BE49-F238E27FC236}">
                <a16:creationId xmlns:a16="http://schemas.microsoft.com/office/drawing/2014/main" id="{8E26BDDE-14F6-4D48-99D8-C149112F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2891"/>
            <a:ext cx="6485467" cy="382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B41E8-95C2-6C85-05DA-61451293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bp_update_all_weights">
            <a:extLst>
              <a:ext uri="{FF2B5EF4-FFF2-40B4-BE49-F238E27FC236}">
                <a16:creationId xmlns:a16="http://schemas.microsoft.com/office/drawing/2014/main" id="{69EEB7FC-B9A6-3D45-99FF-5C1F9AEB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00200"/>
            <a:ext cx="6578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3F02D6-37AD-C94F-A489-29DB06A9D943}"/>
              </a:ext>
            </a:extLst>
          </p:cNvPr>
          <p:cNvSpPr/>
          <p:nvPr/>
        </p:nvSpPr>
        <p:spPr>
          <a:xfrm>
            <a:off x="3170490" y="481263"/>
            <a:ext cx="2703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800" b="1" dirty="0">
                <a:solidFill>
                  <a:srgbClr val="0432FF"/>
                </a:solidFill>
              </a:rPr>
              <a:t>Backpropagation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DBF59-7F21-3E36-AFC9-30EED16D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bp_update_all_weights_matrix">
            <a:extLst>
              <a:ext uri="{FF2B5EF4-FFF2-40B4-BE49-F238E27FC236}">
                <a16:creationId xmlns:a16="http://schemas.microsoft.com/office/drawing/2014/main" id="{B06E0689-18FE-4541-9717-084453C43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3475"/>
            <a:ext cx="9361488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D444BE-9AA4-B74A-B4D4-2715ABB34C5F}"/>
              </a:ext>
            </a:extLst>
          </p:cNvPr>
          <p:cNvSpPr/>
          <p:nvPr/>
        </p:nvSpPr>
        <p:spPr>
          <a:xfrm>
            <a:off x="2917663" y="0"/>
            <a:ext cx="2798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dirty="0">
                <a:solidFill>
                  <a:srgbClr val="0432FF"/>
                </a:solidFill>
              </a:rPr>
              <a:t>Backpropagation</a:t>
            </a:r>
          </a:p>
          <a:p>
            <a:pPr algn="ctr"/>
            <a:r>
              <a:rPr lang="en-IN" sz="2400" dirty="0">
                <a:solidFill>
                  <a:srgbClr val="0432FF"/>
                </a:solidFill>
              </a:rPr>
              <a:t>Formulas in Matrices</a:t>
            </a:r>
            <a:endParaRPr lang="en-GB" sz="2400" b="0" cap="none" spc="0" dirty="0">
              <a:ln w="0"/>
              <a:solidFill>
                <a:srgbClr val="0432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bp_update_all_weights">
            <a:extLst>
              <a:ext uri="{FF2B5EF4-FFF2-40B4-BE49-F238E27FC236}">
                <a16:creationId xmlns:a16="http://schemas.microsoft.com/office/drawing/2014/main" id="{52634500-833C-F541-BC8E-D2B12D3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03" y="1058436"/>
            <a:ext cx="6578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4B3F9-7309-2B2C-71FC-66BAC392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p_new_weights">
            <a:extLst>
              <a:ext uri="{FF2B5EF4-FFF2-40B4-BE49-F238E27FC236}">
                <a16:creationId xmlns:a16="http://schemas.microsoft.com/office/drawing/2014/main" id="{F38ACF72-E19E-6C49-8021-3BF6ED3D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563"/>
            <a:ext cx="9361488" cy="26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346316-821A-614D-B989-D9527F1D9180}"/>
              </a:ext>
            </a:extLst>
          </p:cNvPr>
          <p:cNvSpPr txBox="1"/>
          <p:nvPr/>
        </p:nvSpPr>
        <p:spPr>
          <a:xfrm>
            <a:off x="3025119" y="457200"/>
            <a:ext cx="266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432FF"/>
                </a:solidFill>
              </a:rPr>
              <a:t>Backpropagation</a:t>
            </a:r>
          </a:p>
          <a:p>
            <a:pPr algn="ctr"/>
            <a:r>
              <a:rPr lang="en-IN" sz="2400" b="1" dirty="0">
                <a:solidFill>
                  <a:srgbClr val="0432FF"/>
                </a:solidFill>
              </a:rPr>
              <a:t>Backward Pass</a:t>
            </a:r>
          </a:p>
        </p:txBody>
      </p:sp>
      <p:pic>
        <p:nvPicPr>
          <p:cNvPr id="3" name="Picture 4" descr="bp_update_all_weights">
            <a:extLst>
              <a:ext uri="{FF2B5EF4-FFF2-40B4-BE49-F238E27FC236}">
                <a16:creationId xmlns:a16="http://schemas.microsoft.com/office/drawing/2014/main" id="{18613498-9869-1B6F-5B0F-BE917D12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2" t="10984" b="58395"/>
          <a:stretch/>
        </p:blipFill>
        <p:spPr bwMode="auto">
          <a:xfrm>
            <a:off x="5139070" y="1807535"/>
            <a:ext cx="4046396" cy="11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6277A-41D9-91ED-ACBE-5890EF4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p_forward_2">
            <a:extLst>
              <a:ext uri="{FF2B5EF4-FFF2-40B4-BE49-F238E27FC236}">
                <a16:creationId xmlns:a16="http://schemas.microsoft.com/office/drawing/2014/main" id="{9BAF2D39-796F-6141-9085-8D76D931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0"/>
            <a:ext cx="874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2E5B7-51ED-A8D4-4630-DD0692F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BB3F7-3958-F240-8DA4-711080112AC5}"/>
              </a:ext>
            </a:extLst>
          </p:cNvPr>
          <p:cNvSpPr/>
          <p:nvPr/>
        </p:nvSpPr>
        <p:spPr>
          <a:xfrm>
            <a:off x="548640" y="2413337"/>
            <a:ext cx="85404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dirty="0"/>
              <a:t>We can notice that the </a:t>
            </a:r>
            <a:r>
              <a:rPr lang="en-IN" sz="2400" b="1" dirty="0"/>
              <a:t>prediction</a:t>
            </a:r>
            <a:r>
              <a:rPr lang="en-IN" sz="2400" dirty="0"/>
              <a:t> </a:t>
            </a:r>
            <a:r>
              <a:rPr lang="en-IN" sz="3600" dirty="0"/>
              <a:t>0.26</a:t>
            </a:r>
            <a:r>
              <a:rPr lang="en-IN" sz="2400" dirty="0"/>
              <a:t> is a little bit closer to </a:t>
            </a:r>
            <a:r>
              <a:rPr lang="en-IN" sz="2400" b="1" dirty="0"/>
              <a:t>actual output</a:t>
            </a:r>
            <a:r>
              <a:rPr lang="en-IN" sz="2400" dirty="0"/>
              <a:t> than the previously predicted one </a:t>
            </a:r>
            <a:r>
              <a:rPr lang="en-IN" sz="3600" dirty="0"/>
              <a:t>0.191. </a:t>
            </a:r>
            <a:r>
              <a:rPr lang="en-IN" sz="2400" dirty="0"/>
              <a:t>We can repeat the same process of backward and forward pass until </a:t>
            </a:r>
            <a:r>
              <a:rPr lang="en-IN" sz="2400" b="1" dirty="0"/>
              <a:t>error</a:t>
            </a:r>
            <a:r>
              <a:rPr lang="en-IN" sz="2400" dirty="0"/>
              <a:t> is close or equal to zero.</a:t>
            </a:r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B7957-8EA3-8B4B-A018-FB2405B7D26E}"/>
              </a:ext>
            </a:extLst>
          </p:cNvPr>
          <p:cNvSpPr/>
          <p:nvPr/>
        </p:nvSpPr>
        <p:spPr>
          <a:xfrm>
            <a:off x="3170490" y="481263"/>
            <a:ext cx="2703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800" b="1" dirty="0">
                <a:solidFill>
                  <a:srgbClr val="0432FF"/>
                </a:solidFill>
              </a:rPr>
              <a:t>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6602-44D0-C0F7-50BE-E3B80B29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4DE56-F7DD-8C45-AF15-9605633998E6}"/>
              </a:ext>
            </a:extLst>
          </p:cNvPr>
          <p:cNvSpPr/>
          <p:nvPr/>
        </p:nvSpPr>
        <p:spPr>
          <a:xfrm>
            <a:off x="3205248" y="359602"/>
            <a:ext cx="26367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b="1" dirty="0">
                <a:solidFill>
                  <a:srgbClr val="0432FF"/>
                </a:solidFill>
              </a:rPr>
              <a:t>Backpropagation</a:t>
            </a:r>
            <a:r>
              <a:rPr lang="en-IN" b="1" dirty="0"/>
              <a:t> </a:t>
            </a:r>
            <a:endParaRPr lang="en-IN" sz="5400" dirty="0"/>
          </a:p>
        </p:txBody>
      </p:sp>
      <p:pic>
        <p:nvPicPr>
          <p:cNvPr id="11266" name="Picture 2" descr="android-tabs">
            <a:extLst>
              <a:ext uri="{FF2B5EF4-FFF2-40B4-BE49-F238E27FC236}">
                <a16:creationId xmlns:a16="http://schemas.microsoft.com/office/drawing/2014/main" id="{53DD8C00-481C-6349-A945-7E6F20F5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111250"/>
            <a:ext cx="82677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AE947-E560-58C8-0825-ADB6CFD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4DE56-F7DD-8C45-AF15-9605633998E6}"/>
              </a:ext>
            </a:extLst>
          </p:cNvPr>
          <p:cNvSpPr/>
          <p:nvPr/>
        </p:nvSpPr>
        <p:spPr>
          <a:xfrm>
            <a:off x="3205248" y="359602"/>
            <a:ext cx="26367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b="1" dirty="0">
                <a:solidFill>
                  <a:srgbClr val="0432FF"/>
                </a:solidFill>
              </a:rPr>
              <a:t>Backpropagation</a:t>
            </a:r>
            <a:r>
              <a:rPr lang="en-IN" b="1" dirty="0"/>
              <a:t> </a:t>
            </a:r>
            <a:endParaRPr lang="en-IN" sz="5400" dirty="0"/>
          </a:p>
        </p:txBody>
      </p:sp>
      <p:pic>
        <p:nvPicPr>
          <p:cNvPr id="12290" name="Picture 2" descr="bp_weights">
            <a:extLst>
              <a:ext uri="{FF2B5EF4-FFF2-40B4-BE49-F238E27FC236}">
                <a16:creationId xmlns:a16="http://schemas.microsoft.com/office/drawing/2014/main" id="{BD44F7A5-6110-3541-A3BD-8E6ADDD5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31900"/>
            <a:ext cx="84074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A479C-C503-C048-71C7-47BAD435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4DE56-F7DD-8C45-AF15-9605633998E6}"/>
              </a:ext>
            </a:extLst>
          </p:cNvPr>
          <p:cNvSpPr/>
          <p:nvPr/>
        </p:nvSpPr>
        <p:spPr>
          <a:xfrm>
            <a:off x="3205248" y="359602"/>
            <a:ext cx="26367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b="1" dirty="0">
                <a:solidFill>
                  <a:srgbClr val="0432FF"/>
                </a:solidFill>
              </a:rPr>
              <a:t>Backpropagation</a:t>
            </a:r>
            <a:r>
              <a:rPr lang="en-IN" b="1" dirty="0"/>
              <a:t> </a:t>
            </a:r>
            <a:endParaRPr lang="en-IN" sz="5400" dirty="0"/>
          </a:p>
        </p:txBody>
      </p:sp>
      <p:pic>
        <p:nvPicPr>
          <p:cNvPr id="13314" name="Picture 2" descr="dataset">
            <a:extLst>
              <a:ext uri="{FF2B5EF4-FFF2-40B4-BE49-F238E27FC236}">
                <a16:creationId xmlns:a16="http://schemas.microsoft.com/office/drawing/2014/main" id="{976823EA-1212-0D43-8876-34D35046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74" y="1092200"/>
            <a:ext cx="4457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training_sample">
            <a:extLst>
              <a:ext uri="{FF2B5EF4-FFF2-40B4-BE49-F238E27FC236}">
                <a16:creationId xmlns:a16="http://schemas.microsoft.com/office/drawing/2014/main" id="{9CA0EF13-E1D5-9045-91D5-B64CB1AA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27" y="3543300"/>
            <a:ext cx="49784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BEE17-D0F7-1666-EF04-95DEE3D7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4DE56-F7DD-8C45-AF15-9605633998E6}"/>
              </a:ext>
            </a:extLst>
          </p:cNvPr>
          <p:cNvSpPr/>
          <p:nvPr/>
        </p:nvSpPr>
        <p:spPr>
          <a:xfrm>
            <a:off x="3205248" y="359602"/>
            <a:ext cx="26367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b="1" dirty="0">
                <a:solidFill>
                  <a:srgbClr val="0432FF"/>
                </a:solidFill>
              </a:rPr>
              <a:t>Backpropagation</a:t>
            </a:r>
            <a:r>
              <a:rPr lang="en-IN" b="1" dirty="0"/>
              <a:t> </a:t>
            </a:r>
            <a:endParaRPr lang="en-IN" sz="5400" dirty="0"/>
          </a:p>
        </p:txBody>
      </p:sp>
      <p:pic>
        <p:nvPicPr>
          <p:cNvPr id="14338" name="Picture 2" descr="bp_forward">
            <a:extLst>
              <a:ext uri="{FF2B5EF4-FFF2-40B4-BE49-F238E27FC236}">
                <a16:creationId xmlns:a16="http://schemas.microsoft.com/office/drawing/2014/main" id="{D8DBA6F6-2837-844A-AAC2-2F4446CA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2700"/>
            <a:ext cx="8534400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90B15-30E3-3888-E656-A1D86472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p_error">
            <a:extLst>
              <a:ext uri="{FF2B5EF4-FFF2-40B4-BE49-F238E27FC236}">
                <a16:creationId xmlns:a16="http://schemas.microsoft.com/office/drawing/2014/main" id="{A2FF4AE2-2BC1-CA43-922B-2B71CC50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"/>
            <a:ext cx="9361488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91BE46-C167-EB4F-8F82-62F73E4113DF}"/>
              </a:ext>
            </a:extLst>
          </p:cNvPr>
          <p:cNvSpPr/>
          <p:nvPr/>
        </p:nvSpPr>
        <p:spPr>
          <a:xfrm>
            <a:off x="3408448" y="0"/>
            <a:ext cx="17634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b="1" dirty="0"/>
              <a:t>Calculating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F84AC-716C-1386-A5FA-670036C5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3B688-CF3D-6C40-8D84-70C1E4360019}"/>
              </a:ext>
            </a:extLst>
          </p:cNvPr>
          <p:cNvSpPr/>
          <p:nvPr/>
        </p:nvSpPr>
        <p:spPr>
          <a:xfrm>
            <a:off x="3526981" y="0"/>
            <a:ext cx="15890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b="1" dirty="0"/>
              <a:t>Reducing Error</a:t>
            </a:r>
          </a:p>
        </p:txBody>
      </p:sp>
      <p:pic>
        <p:nvPicPr>
          <p:cNvPr id="16386" name="Picture 2" descr="bp_prediction_elements">
            <a:extLst>
              <a:ext uri="{FF2B5EF4-FFF2-40B4-BE49-F238E27FC236}">
                <a16:creationId xmlns:a16="http://schemas.microsoft.com/office/drawing/2014/main" id="{DA1DA832-BCDD-1E42-85AC-3BF2598C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73200"/>
            <a:ext cx="84963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D6AF7-B4E1-6E54-9022-406C798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009C6-E0FA-A34B-9293-985E661D676C}"/>
              </a:ext>
            </a:extLst>
          </p:cNvPr>
          <p:cNvSpPr/>
          <p:nvPr/>
        </p:nvSpPr>
        <p:spPr>
          <a:xfrm>
            <a:off x="3459248" y="0"/>
            <a:ext cx="2703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800" b="1" dirty="0">
                <a:solidFill>
                  <a:srgbClr val="0432FF"/>
                </a:solidFill>
              </a:rPr>
              <a:t>Backpropagation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E93BD-DDC1-4642-ADDE-A079E79AF25A}"/>
              </a:ext>
            </a:extLst>
          </p:cNvPr>
          <p:cNvSpPr/>
          <p:nvPr/>
        </p:nvSpPr>
        <p:spPr>
          <a:xfrm>
            <a:off x="237067" y="762000"/>
            <a:ext cx="8991601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IN" sz="2800" b="1" dirty="0"/>
              <a:t>Backpropagation</a:t>
            </a:r>
            <a:r>
              <a:rPr lang="en-IN" sz="2800" dirty="0"/>
              <a:t>, short for “backward propagation of errors”, is a mechanism used to update the </a:t>
            </a:r>
            <a:r>
              <a:rPr lang="en-IN" sz="2800" b="1" dirty="0"/>
              <a:t>weights</a:t>
            </a:r>
            <a:r>
              <a:rPr lang="en-IN" sz="2800" dirty="0"/>
              <a:t> using </a:t>
            </a:r>
            <a:r>
              <a:rPr lang="en-IN" sz="2800" dirty="0">
                <a:hlinkClick r:id="rId2"/>
              </a:rPr>
              <a:t>gradient descent</a:t>
            </a:r>
            <a:r>
              <a:rPr lang="en-IN" sz="2800" dirty="0"/>
              <a:t>. It calculates the gradient of the error function with respect to the neural network’s weights. The calculation proceeds backwards through the network.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b="1" dirty="0"/>
              <a:t>Gradient descent</a:t>
            </a:r>
            <a:r>
              <a:rPr lang="en-IN" sz="2800" dirty="0"/>
              <a:t> is an iterative optimization algorithm for finding the minimum of a function; in our case we want to minimize the error function. To find a local minimum of a function using gradient descent, one takes steps proportional to the negative of the gradient of the function at the current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97787-F351-CA66-28AA-C0AE99C5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p_update_formula">
            <a:extLst>
              <a:ext uri="{FF2B5EF4-FFF2-40B4-BE49-F238E27FC236}">
                <a16:creationId xmlns:a16="http://schemas.microsoft.com/office/drawing/2014/main" id="{A048E326-FE67-024B-B216-7407091E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58" y="936123"/>
            <a:ext cx="4718718" cy="304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A9FCFB-2C30-A344-B19A-A8829EFC42FA}"/>
              </a:ext>
            </a:extLst>
          </p:cNvPr>
          <p:cNvSpPr/>
          <p:nvPr/>
        </p:nvSpPr>
        <p:spPr>
          <a:xfrm>
            <a:off x="3170490" y="481263"/>
            <a:ext cx="2703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800" b="1" dirty="0">
                <a:solidFill>
                  <a:srgbClr val="0432FF"/>
                </a:solidFill>
              </a:rPr>
              <a:t>Backpropagation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3143D4-A0B4-BA43-A1D2-4DC74766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58" y="3818264"/>
            <a:ext cx="47625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9316B911-67EA-1741-92BA-1ABFB41A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58" y="5050164"/>
            <a:ext cx="4762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B44A9-917C-A9EA-8A01-3250EA68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22879</TotalTime>
  <Words>188</Words>
  <Application>Microsoft Macintosh PowerPoint</Application>
  <PresentationFormat>Custom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Vadivu G 100383</cp:lastModifiedBy>
  <cp:revision>953</cp:revision>
  <dcterms:created xsi:type="dcterms:W3CDTF">2016-07-28T11:27:44Z</dcterms:created>
  <dcterms:modified xsi:type="dcterms:W3CDTF">2024-07-22T09:28:21Z</dcterms:modified>
</cp:coreProperties>
</file>