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72" r:id="rId4"/>
    <p:sldId id="257" r:id="rId5"/>
    <p:sldId id="258" r:id="rId6"/>
    <p:sldId id="259" r:id="rId7"/>
    <p:sldId id="260" r:id="rId8"/>
    <p:sldId id="263" r:id="rId9"/>
    <p:sldId id="261" r:id="rId10"/>
    <p:sldId id="262" r:id="rId11"/>
    <p:sldId id="264" r:id="rId12"/>
    <p:sldId id="273"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3416" autoAdjust="0"/>
  </p:normalViewPr>
  <p:slideViewPr>
    <p:cSldViewPr snapToGrid="0">
      <p:cViewPr varScale="1">
        <p:scale>
          <a:sx n="118" d="100"/>
          <a:sy n="118" d="100"/>
        </p:scale>
        <p:origin x="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EF65F-576F-4996-8512-6A075282FEA3}" type="datetimeFigureOut">
              <a:rPr lang="en-IN" smtClean="0"/>
              <a:t>05/08/24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9944C-1411-4926-8DA4-003695CA0D97}" type="slidenum">
              <a:rPr lang="en-IN" smtClean="0"/>
              <a:t>‹#›</a:t>
            </a:fld>
            <a:endParaRPr lang="en-IN"/>
          </a:p>
        </p:txBody>
      </p:sp>
    </p:spTree>
    <p:extLst>
      <p:ext uri="{BB962C8B-B14F-4D97-AF65-F5344CB8AC3E}">
        <p14:creationId xmlns:p14="http://schemas.microsoft.com/office/powerpoint/2010/main" val="126762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dnuggets.com/2020/12/optimization-algorithms-neural-network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https://www.kdnuggets.com/2020/12/optimization-algorithms-neural-networks.html</a:t>
            </a:r>
            <a:endParaRPr lang="en-IN" dirty="0"/>
          </a:p>
          <a:p>
            <a:endParaRPr lang="en-IN" dirty="0"/>
          </a:p>
        </p:txBody>
      </p:sp>
      <p:sp>
        <p:nvSpPr>
          <p:cNvPr id="4" name="Slide Number Placeholder 3"/>
          <p:cNvSpPr>
            <a:spLocks noGrp="1"/>
          </p:cNvSpPr>
          <p:nvPr>
            <p:ph type="sldNum" sz="quarter" idx="5"/>
          </p:nvPr>
        </p:nvSpPr>
        <p:spPr/>
        <p:txBody>
          <a:bodyPr/>
          <a:lstStyle/>
          <a:p>
            <a:fld id="{3B89944C-1411-4926-8DA4-003695CA0D97}" type="slidenum">
              <a:rPr lang="en-IN" smtClean="0"/>
              <a:t>4</a:t>
            </a:fld>
            <a:endParaRPr lang="en-IN"/>
          </a:p>
        </p:txBody>
      </p:sp>
    </p:spTree>
    <p:extLst>
      <p:ext uri="{BB962C8B-B14F-4D97-AF65-F5344CB8AC3E}">
        <p14:creationId xmlns:p14="http://schemas.microsoft.com/office/powerpoint/2010/main" val="2650344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E416-454D-75D8-0145-3B70D4DFA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6DD30E-9E89-C0EE-CFDE-C566D5EA7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9A52DF-C9BF-BA45-F205-B8533C3166A2}"/>
              </a:ext>
            </a:extLst>
          </p:cNvPr>
          <p:cNvSpPr>
            <a:spLocks noGrp="1"/>
          </p:cNvSpPr>
          <p:nvPr>
            <p:ph type="dt" sz="half" idx="10"/>
          </p:nvPr>
        </p:nvSpPr>
        <p:spPr/>
        <p:txBody>
          <a:bodyPr/>
          <a:lstStyle/>
          <a:p>
            <a:fld id="{BD9CA891-5FFD-A24A-99CA-AD077F68F1C9}" type="datetime1">
              <a:rPr lang="en-IN" smtClean="0"/>
              <a:t>05/08/24</a:t>
            </a:fld>
            <a:endParaRPr lang="en-IN"/>
          </a:p>
        </p:txBody>
      </p:sp>
      <p:sp>
        <p:nvSpPr>
          <p:cNvPr id="5" name="Footer Placeholder 4">
            <a:extLst>
              <a:ext uri="{FF2B5EF4-FFF2-40B4-BE49-F238E27FC236}">
                <a16:creationId xmlns:a16="http://schemas.microsoft.com/office/drawing/2014/main" id="{5E68CFD3-817A-A855-3F61-AA6EFFF6D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592CD-C17F-975F-6F11-F20FBB1ACDB1}"/>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195756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293B-A127-49D9-A6A0-1599A599F8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46D906-19A2-0259-77DE-438D31A0EE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263C7-FE41-7213-B49D-8131D062DA2D}"/>
              </a:ext>
            </a:extLst>
          </p:cNvPr>
          <p:cNvSpPr>
            <a:spLocks noGrp="1"/>
          </p:cNvSpPr>
          <p:nvPr>
            <p:ph type="dt" sz="half" idx="10"/>
          </p:nvPr>
        </p:nvSpPr>
        <p:spPr/>
        <p:txBody>
          <a:bodyPr/>
          <a:lstStyle/>
          <a:p>
            <a:fld id="{48FA81BF-D3A8-F942-B1CF-EF8D18679872}" type="datetime1">
              <a:rPr lang="en-IN" smtClean="0"/>
              <a:t>05/08/24</a:t>
            </a:fld>
            <a:endParaRPr lang="en-IN"/>
          </a:p>
        </p:txBody>
      </p:sp>
      <p:sp>
        <p:nvSpPr>
          <p:cNvPr id="5" name="Footer Placeholder 4">
            <a:extLst>
              <a:ext uri="{FF2B5EF4-FFF2-40B4-BE49-F238E27FC236}">
                <a16:creationId xmlns:a16="http://schemas.microsoft.com/office/drawing/2014/main" id="{A27796AA-5DD7-60F4-06F7-24BBA3D3A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0D48A-8391-D560-CC8B-376D451AFD77}"/>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211264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5FF64-016B-7C26-3162-E0AF846CFB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072E1F-8253-3573-0ABD-E3DFEE2B29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03A90-E9A8-91A8-8194-953AECB9AB72}"/>
              </a:ext>
            </a:extLst>
          </p:cNvPr>
          <p:cNvSpPr>
            <a:spLocks noGrp="1"/>
          </p:cNvSpPr>
          <p:nvPr>
            <p:ph type="dt" sz="half" idx="10"/>
          </p:nvPr>
        </p:nvSpPr>
        <p:spPr/>
        <p:txBody>
          <a:bodyPr/>
          <a:lstStyle/>
          <a:p>
            <a:fld id="{3C16AE70-6C5F-BB49-87D9-7813D2CE4C80}" type="datetime1">
              <a:rPr lang="en-IN" smtClean="0"/>
              <a:t>05/08/24</a:t>
            </a:fld>
            <a:endParaRPr lang="en-IN"/>
          </a:p>
        </p:txBody>
      </p:sp>
      <p:sp>
        <p:nvSpPr>
          <p:cNvPr id="5" name="Footer Placeholder 4">
            <a:extLst>
              <a:ext uri="{FF2B5EF4-FFF2-40B4-BE49-F238E27FC236}">
                <a16:creationId xmlns:a16="http://schemas.microsoft.com/office/drawing/2014/main" id="{9D74D609-0F7A-3715-A5A4-E17B011B7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E2858-2DDF-589E-4977-12505311E6E8}"/>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98559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D681-D4DB-2F6B-6D3A-A02EB61548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297EDF-33AB-DC01-1369-3BD93585D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806CA-49F5-1047-F5E1-28B5E5D2D90E}"/>
              </a:ext>
            </a:extLst>
          </p:cNvPr>
          <p:cNvSpPr>
            <a:spLocks noGrp="1"/>
          </p:cNvSpPr>
          <p:nvPr>
            <p:ph type="dt" sz="half" idx="10"/>
          </p:nvPr>
        </p:nvSpPr>
        <p:spPr/>
        <p:txBody>
          <a:bodyPr/>
          <a:lstStyle/>
          <a:p>
            <a:fld id="{6951D051-6DE3-4343-8A04-8525B5D38F19}" type="datetime1">
              <a:rPr lang="en-IN" smtClean="0"/>
              <a:t>05/08/24</a:t>
            </a:fld>
            <a:endParaRPr lang="en-IN"/>
          </a:p>
        </p:txBody>
      </p:sp>
      <p:sp>
        <p:nvSpPr>
          <p:cNvPr id="5" name="Footer Placeholder 4">
            <a:extLst>
              <a:ext uri="{FF2B5EF4-FFF2-40B4-BE49-F238E27FC236}">
                <a16:creationId xmlns:a16="http://schemas.microsoft.com/office/drawing/2014/main" id="{D1845597-63A8-BB6F-7908-C91EAF403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77D56-E86A-B66D-FA65-A4CDCB1F3137}"/>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260786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AE32-8C26-A928-4428-BF6DA2874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0F1E22-FFB2-6DBE-7712-9C4BF0B83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20060-6DF2-2046-B2EE-908DFAEED0BE}"/>
              </a:ext>
            </a:extLst>
          </p:cNvPr>
          <p:cNvSpPr>
            <a:spLocks noGrp="1"/>
          </p:cNvSpPr>
          <p:nvPr>
            <p:ph type="dt" sz="half" idx="10"/>
          </p:nvPr>
        </p:nvSpPr>
        <p:spPr/>
        <p:txBody>
          <a:bodyPr/>
          <a:lstStyle/>
          <a:p>
            <a:fld id="{81A462D9-109D-5E4F-B3F8-9EF88F794258}" type="datetime1">
              <a:rPr lang="en-IN" smtClean="0"/>
              <a:t>05/08/24</a:t>
            </a:fld>
            <a:endParaRPr lang="en-IN"/>
          </a:p>
        </p:txBody>
      </p:sp>
      <p:sp>
        <p:nvSpPr>
          <p:cNvPr id="5" name="Footer Placeholder 4">
            <a:extLst>
              <a:ext uri="{FF2B5EF4-FFF2-40B4-BE49-F238E27FC236}">
                <a16:creationId xmlns:a16="http://schemas.microsoft.com/office/drawing/2014/main" id="{005C978A-AC6C-DBBB-5D50-DBC5EAC2D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8B31D-E96A-3966-ABCC-374671315408}"/>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252405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0A3C-DCA7-EF32-9DA7-1D2305230E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E2934-B9C3-814B-F9B4-9EBB1B890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FF6D97-B5DF-6F5C-8F7D-61C86BF0B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7A2FFB-C7F1-0366-15CE-DB178FEC7FB2}"/>
              </a:ext>
            </a:extLst>
          </p:cNvPr>
          <p:cNvSpPr>
            <a:spLocks noGrp="1"/>
          </p:cNvSpPr>
          <p:nvPr>
            <p:ph type="dt" sz="half" idx="10"/>
          </p:nvPr>
        </p:nvSpPr>
        <p:spPr/>
        <p:txBody>
          <a:bodyPr/>
          <a:lstStyle/>
          <a:p>
            <a:fld id="{3D42157C-2F64-C944-9088-4344A81B6E8B}" type="datetime1">
              <a:rPr lang="en-IN" smtClean="0"/>
              <a:t>05/08/24</a:t>
            </a:fld>
            <a:endParaRPr lang="en-IN"/>
          </a:p>
        </p:txBody>
      </p:sp>
      <p:sp>
        <p:nvSpPr>
          <p:cNvPr id="6" name="Footer Placeholder 5">
            <a:extLst>
              <a:ext uri="{FF2B5EF4-FFF2-40B4-BE49-F238E27FC236}">
                <a16:creationId xmlns:a16="http://schemas.microsoft.com/office/drawing/2014/main" id="{62742D73-62C9-43EA-5B6F-E0AA0E99A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F9361-9614-58E0-1DF0-059901FCFB57}"/>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316697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E05A-C00D-0B79-21EC-5120323CE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DF2FB5-F933-3AC6-45B9-41776918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CEF04-2E7A-A206-6DE7-9D2CEBFB2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BDE925-02F9-F5CF-C992-75437C9F2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702E7-2F38-EF89-2A24-E382B74F7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EB45DB-6E0E-7FAD-29A8-E483B2B5C096}"/>
              </a:ext>
            </a:extLst>
          </p:cNvPr>
          <p:cNvSpPr>
            <a:spLocks noGrp="1"/>
          </p:cNvSpPr>
          <p:nvPr>
            <p:ph type="dt" sz="half" idx="10"/>
          </p:nvPr>
        </p:nvSpPr>
        <p:spPr/>
        <p:txBody>
          <a:bodyPr/>
          <a:lstStyle/>
          <a:p>
            <a:fld id="{C279EB18-0AFF-5945-B402-ACDFC20D5C94}" type="datetime1">
              <a:rPr lang="en-IN" smtClean="0"/>
              <a:t>05/08/24</a:t>
            </a:fld>
            <a:endParaRPr lang="en-IN"/>
          </a:p>
        </p:txBody>
      </p:sp>
      <p:sp>
        <p:nvSpPr>
          <p:cNvPr id="8" name="Footer Placeholder 7">
            <a:extLst>
              <a:ext uri="{FF2B5EF4-FFF2-40B4-BE49-F238E27FC236}">
                <a16:creationId xmlns:a16="http://schemas.microsoft.com/office/drawing/2014/main" id="{F5613AAE-9612-6FBF-EFB0-6D80AFA1E7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63402D-0F9A-9B31-07EF-8265D47A98F1}"/>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314457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7173-004A-4CC8-9B96-899290CE88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E01ABE-38B2-F15E-2DDC-B9AD0E1C7F72}"/>
              </a:ext>
            </a:extLst>
          </p:cNvPr>
          <p:cNvSpPr>
            <a:spLocks noGrp="1"/>
          </p:cNvSpPr>
          <p:nvPr>
            <p:ph type="dt" sz="half" idx="10"/>
          </p:nvPr>
        </p:nvSpPr>
        <p:spPr/>
        <p:txBody>
          <a:bodyPr/>
          <a:lstStyle/>
          <a:p>
            <a:fld id="{DDB7B198-C9DA-C448-B30D-BBC3B7B48C13}" type="datetime1">
              <a:rPr lang="en-IN" smtClean="0"/>
              <a:t>05/08/24</a:t>
            </a:fld>
            <a:endParaRPr lang="en-IN"/>
          </a:p>
        </p:txBody>
      </p:sp>
      <p:sp>
        <p:nvSpPr>
          <p:cNvPr id="4" name="Footer Placeholder 3">
            <a:extLst>
              <a:ext uri="{FF2B5EF4-FFF2-40B4-BE49-F238E27FC236}">
                <a16:creationId xmlns:a16="http://schemas.microsoft.com/office/drawing/2014/main" id="{A01AACD1-DC61-D21D-1767-0E3D8BBC44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66E454-828B-BAAC-3344-7D11AF53F7A0}"/>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401472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A0231-B8BF-1940-1622-64E7460FEF58}"/>
              </a:ext>
            </a:extLst>
          </p:cNvPr>
          <p:cNvSpPr>
            <a:spLocks noGrp="1"/>
          </p:cNvSpPr>
          <p:nvPr>
            <p:ph type="dt" sz="half" idx="10"/>
          </p:nvPr>
        </p:nvSpPr>
        <p:spPr/>
        <p:txBody>
          <a:bodyPr/>
          <a:lstStyle/>
          <a:p>
            <a:fld id="{394C3626-C364-1948-9816-D703594586B7}" type="datetime1">
              <a:rPr lang="en-IN" smtClean="0"/>
              <a:t>05/08/24</a:t>
            </a:fld>
            <a:endParaRPr lang="en-IN"/>
          </a:p>
        </p:txBody>
      </p:sp>
      <p:sp>
        <p:nvSpPr>
          <p:cNvPr id="3" name="Footer Placeholder 2">
            <a:extLst>
              <a:ext uri="{FF2B5EF4-FFF2-40B4-BE49-F238E27FC236}">
                <a16:creationId xmlns:a16="http://schemas.microsoft.com/office/drawing/2014/main" id="{F932CCFD-E1F0-AB5A-3C65-DA363AC0F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0EC6D9-D47C-5CA8-D3EC-D93E899448D9}"/>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185028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CA9E-E9BB-FD9B-8E3F-31C00A151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422B94-5D81-F823-CC5C-24DE61B4F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D655E9-0A61-7EB9-9D52-C7ABDD207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C873D-4A1F-442D-F543-04A4E0DBE917}"/>
              </a:ext>
            </a:extLst>
          </p:cNvPr>
          <p:cNvSpPr>
            <a:spLocks noGrp="1"/>
          </p:cNvSpPr>
          <p:nvPr>
            <p:ph type="dt" sz="half" idx="10"/>
          </p:nvPr>
        </p:nvSpPr>
        <p:spPr/>
        <p:txBody>
          <a:bodyPr/>
          <a:lstStyle/>
          <a:p>
            <a:fld id="{E9ABE035-5285-E04A-BAE0-20F91E6216B8}" type="datetime1">
              <a:rPr lang="en-IN" smtClean="0"/>
              <a:t>05/08/24</a:t>
            </a:fld>
            <a:endParaRPr lang="en-IN"/>
          </a:p>
        </p:txBody>
      </p:sp>
      <p:sp>
        <p:nvSpPr>
          <p:cNvPr id="6" name="Footer Placeholder 5">
            <a:extLst>
              <a:ext uri="{FF2B5EF4-FFF2-40B4-BE49-F238E27FC236}">
                <a16:creationId xmlns:a16="http://schemas.microsoft.com/office/drawing/2014/main" id="{3A18B937-900A-1E07-DAED-196031E03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36B21A-8691-A794-CB1E-331E7DA73D77}"/>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64256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AD99-C977-FDB1-27DB-86B1783FD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A326EF-6C8F-243B-5637-774C802B6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612F74-F44E-85D4-F837-BB617E88E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AAD93-CA92-412E-7AA8-18863EF5C6B8}"/>
              </a:ext>
            </a:extLst>
          </p:cNvPr>
          <p:cNvSpPr>
            <a:spLocks noGrp="1"/>
          </p:cNvSpPr>
          <p:nvPr>
            <p:ph type="dt" sz="half" idx="10"/>
          </p:nvPr>
        </p:nvSpPr>
        <p:spPr/>
        <p:txBody>
          <a:bodyPr/>
          <a:lstStyle/>
          <a:p>
            <a:fld id="{1F6E0CEF-0F03-7044-AB01-BD9B58F68589}" type="datetime1">
              <a:rPr lang="en-IN" smtClean="0"/>
              <a:t>05/08/24</a:t>
            </a:fld>
            <a:endParaRPr lang="en-IN"/>
          </a:p>
        </p:txBody>
      </p:sp>
      <p:sp>
        <p:nvSpPr>
          <p:cNvPr id="6" name="Footer Placeholder 5">
            <a:extLst>
              <a:ext uri="{FF2B5EF4-FFF2-40B4-BE49-F238E27FC236}">
                <a16:creationId xmlns:a16="http://schemas.microsoft.com/office/drawing/2014/main" id="{64F47CC8-C129-1C67-D270-0C8A96821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51D89-F0EF-7B8F-4996-178D06BB7927}"/>
              </a:ext>
            </a:extLst>
          </p:cNvPr>
          <p:cNvSpPr>
            <a:spLocks noGrp="1"/>
          </p:cNvSpPr>
          <p:nvPr>
            <p:ph type="sldNum" sz="quarter" idx="12"/>
          </p:nvPr>
        </p:nvSpPr>
        <p:spPr/>
        <p:txBody>
          <a:bodyPr/>
          <a:lstStyle/>
          <a:p>
            <a:fld id="{EA7B233D-2DC2-4C0D-93E1-5A1711E4C437}" type="slidenum">
              <a:rPr lang="en-IN" smtClean="0"/>
              <a:t>‹#›</a:t>
            </a:fld>
            <a:endParaRPr lang="en-IN"/>
          </a:p>
        </p:txBody>
      </p:sp>
    </p:spTree>
    <p:extLst>
      <p:ext uri="{BB962C8B-B14F-4D97-AF65-F5344CB8AC3E}">
        <p14:creationId xmlns:p14="http://schemas.microsoft.com/office/powerpoint/2010/main" val="228660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80251-DAE6-C7CD-57F4-7B554D23A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858482-F9BA-4705-010D-537F28EDD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EEC64-B4E5-4C83-D77F-0A27D23AF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80CE2-6A24-504F-A3EF-BC12C8D466BE}" type="datetime1">
              <a:rPr lang="en-IN" smtClean="0"/>
              <a:t>05/08/24</a:t>
            </a:fld>
            <a:endParaRPr lang="en-IN"/>
          </a:p>
        </p:txBody>
      </p:sp>
      <p:sp>
        <p:nvSpPr>
          <p:cNvPr id="5" name="Footer Placeholder 4">
            <a:extLst>
              <a:ext uri="{FF2B5EF4-FFF2-40B4-BE49-F238E27FC236}">
                <a16:creationId xmlns:a16="http://schemas.microsoft.com/office/drawing/2014/main" id="{504D59A3-0929-74D0-7CF4-536DD3872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7242E9-E0E0-009F-E3DD-C3404031C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B233D-2DC2-4C0D-93E1-5A1711E4C437}" type="slidenum">
              <a:rPr lang="en-IN" smtClean="0"/>
              <a:t>‹#›</a:t>
            </a:fld>
            <a:endParaRPr lang="en-IN"/>
          </a:p>
        </p:txBody>
      </p:sp>
    </p:spTree>
    <p:extLst>
      <p:ext uri="{BB962C8B-B14F-4D97-AF65-F5344CB8AC3E}">
        <p14:creationId xmlns:p14="http://schemas.microsoft.com/office/powerpoint/2010/main" val="147706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03E9-E712-FA20-D18C-CBEA3C688B40}"/>
              </a:ext>
            </a:extLst>
          </p:cNvPr>
          <p:cNvSpPr>
            <a:spLocks noGrp="1"/>
          </p:cNvSpPr>
          <p:nvPr>
            <p:ph type="ctrTitle"/>
          </p:nvPr>
        </p:nvSpPr>
        <p:spPr/>
        <p:txBody>
          <a:bodyPr/>
          <a:lstStyle/>
          <a:p>
            <a:r>
              <a:rPr lang="en-IN" dirty="0"/>
              <a:t>Gradient Based Learning</a:t>
            </a:r>
          </a:p>
        </p:txBody>
      </p:sp>
      <p:sp>
        <p:nvSpPr>
          <p:cNvPr id="3" name="Subtitle 2">
            <a:extLst>
              <a:ext uri="{FF2B5EF4-FFF2-40B4-BE49-F238E27FC236}">
                <a16:creationId xmlns:a16="http://schemas.microsoft.com/office/drawing/2014/main" id="{A314F55F-E8B0-5D3F-77E4-D6E8857C8D87}"/>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51057049-9B86-E0C4-8D17-45EEBD991A07}"/>
              </a:ext>
            </a:extLst>
          </p:cNvPr>
          <p:cNvSpPr>
            <a:spLocks noGrp="1"/>
          </p:cNvSpPr>
          <p:nvPr>
            <p:ph type="sldNum" sz="quarter" idx="12"/>
          </p:nvPr>
        </p:nvSpPr>
        <p:spPr/>
        <p:txBody>
          <a:bodyPr/>
          <a:lstStyle/>
          <a:p>
            <a:fld id="{EA7B233D-2DC2-4C0D-93E1-5A1711E4C437}" type="slidenum">
              <a:rPr lang="en-IN" smtClean="0"/>
              <a:t>1</a:t>
            </a:fld>
            <a:endParaRPr lang="en-IN"/>
          </a:p>
        </p:txBody>
      </p:sp>
    </p:spTree>
    <p:extLst>
      <p:ext uri="{BB962C8B-B14F-4D97-AF65-F5344CB8AC3E}">
        <p14:creationId xmlns:p14="http://schemas.microsoft.com/office/powerpoint/2010/main" val="12125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677E-FCB4-2DCC-E246-6AD5E14FAF5C}"/>
              </a:ext>
            </a:extLst>
          </p:cNvPr>
          <p:cNvSpPr>
            <a:spLocks noGrp="1"/>
          </p:cNvSpPr>
          <p:nvPr>
            <p:ph type="title"/>
          </p:nvPr>
        </p:nvSpPr>
        <p:spPr/>
        <p:txBody>
          <a:bodyPr/>
          <a:lstStyle/>
          <a:p>
            <a:pPr algn="ctr"/>
            <a:r>
              <a:rPr lang="en-IN" b="1" dirty="0"/>
              <a:t>GD and SGD</a:t>
            </a:r>
          </a:p>
        </p:txBody>
      </p:sp>
      <p:sp>
        <p:nvSpPr>
          <p:cNvPr id="3" name="Content Placeholder 2">
            <a:extLst>
              <a:ext uri="{FF2B5EF4-FFF2-40B4-BE49-F238E27FC236}">
                <a16:creationId xmlns:a16="http://schemas.microsoft.com/office/drawing/2014/main" id="{5D193052-56AE-D056-B89C-07602CF7567A}"/>
              </a:ext>
            </a:extLst>
          </p:cNvPr>
          <p:cNvSpPr>
            <a:spLocks noGrp="1"/>
          </p:cNvSpPr>
          <p:nvPr>
            <p:ph idx="1"/>
          </p:nvPr>
        </p:nvSpPr>
        <p:spPr/>
        <p:txBody>
          <a:bodyPr/>
          <a:lstStyle/>
          <a:p>
            <a:pPr marL="0" indent="0" algn="l">
              <a:buNone/>
            </a:pPr>
            <a:r>
              <a:rPr lang="en-US" b="1" i="0" dirty="0">
                <a:solidFill>
                  <a:srgbClr val="374151"/>
                </a:solidFill>
                <a:effectLst/>
                <a:latin typeface="Söhne"/>
              </a:rPr>
              <a:t>Batch Size: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Gradient Descent (GD):</a:t>
            </a:r>
            <a:r>
              <a:rPr lang="en-US" b="0" i="0" dirty="0">
                <a:solidFill>
                  <a:srgbClr val="374151"/>
                </a:solidFill>
                <a:effectLst/>
                <a:latin typeface="Söhne"/>
              </a:rPr>
              <a:t> In  gradient descent, the entire dataset is used to compute the gradient of the cost function with respect to the parameters in a single iteration. This means that the entire dataset is processed in one go.</a:t>
            </a:r>
          </a:p>
          <a:p>
            <a:pPr algn="l">
              <a:buFont typeface="Arial" panose="020B0604020202020204" pitchFamily="34" charset="0"/>
              <a:buChar char="•"/>
            </a:pPr>
            <a:r>
              <a:rPr lang="en-US" b="1" i="0" dirty="0">
                <a:solidFill>
                  <a:srgbClr val="374151"/>
                </a:solidFill>
                <a:effectLst/>
                <a:latin typeface="Söhne"/>
              </a:rPr>
              <a:t>Stochastic Gradient Descent (SGD):</a:t>
            </a:r>
            <a:r>
              <a:rPr lang="en-US" b="0" i="0" dirty="0">
                <a:solidFill>
                  <a:srgbClr val="374151"/>
                </a:solidFill>
                <a:effectLst/>
                <a:latin typeface="Söhne"/>
              </a:rPr>
              <a:t> In stochastic gradient descent, only a single randomly chosen data point is used to compute the gradient in each iteration. </a:t>
            </a:r>
            <a:endParaRPr lang="en-IN" dirty="0"/>
          </a:p>
        </p:txBody>
      </p:sp>
      <p:sp>
        <p:nvSpPr>
          <p:cNvPr id="4" name="Slide Number Placeholder 3">
            <a:extLst>
              <a:ext uri="{FF2B5EF4-FFF2-40B4-BE49-F238E27FC236}">
                <a16:creationId xmlns:a16="http://schemas.microsoft.com/office/drawing/2014/main" id="{CA5A9ECF-7714-6E13-4D86-76B1EAEAC0F5}"/>
              </a:ext>
            </a:extLst>
          </p:cNvPr>
          <p:cNvSpPr>
            <a:spLocks noGrp="1"/>
          </p:cNvSpPr>
          <p:nvPr>
            <p:ph type="sldNum" sz="quarter" idx="12"/>
          </p:nvPr>
        </p:nvSpPr>
        <p:spPr/>
        <p:txBody>
          <a:bodyPr/>
          <a:lstStyle/>
          <a:p>
            <a:fld id="{EA7B233D-2DC2-4C0D-93E1-5A1711E4C437}" type="slidenum">
              <a:rPr lang="en-IN" smtClean="0"/>
              <a:t>10</a:t>
            </a:fld>
            <a:endParaRPr lang="en-IN"/>
          </a:p>
        </p:txBody>
      </p:sp>
    </p:spTree>
    <p:extLst>
      <p:ext uri="{BB962C8B-B14F-4D97-AF65-F5344CB8AC3E}">
        <p14:creationId xmlns:p14="http://schemas.microsoft.com/office/powerpoint/2010/main" val="187160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628A-924A-22EF-3398-8CF1F0DBB550}"/>
              </a:ext>
            </a:extLst>
          </p:cNvPr>
          <p:cNvSpPr>
            <a:spLocks noGrp="1"/>
          </p:cNvSpPr>
          <p:nvPr>
            <p:ph type="title"/>
          </p:nvPr>
        </p:nvSpPr>
        <p:spPr/>
        <p:txBody>
          <a:bodyPr>
            <a:normAutofit/>
          </a:bodyPr>
          <a:lstStyle/>
          <a:p>
            <a:pPr algn="ctr"/>
            <a:r>
              <a:rPr lang="en-IN" b="1" i="0" dirty="0">
                <a:solidFill>
                  <a:srgbClr val="111111"/>
                </a:solidFill>
                <a:effectLst/>
                <a:latin typeface="open sans" panose="020B0606030504020204" pitchFamily="34" charset="0"/>
              </a:rPr>
              <a:t>Mini Batch Stochastic Gradient Descent (MB-SGD)</a:t>
            </a:r>
            <a:endParaRPr lang="en-IN" dirty="0"/>
          </a:p>
        </p:txBody>
      </p:sp>
      <p:sp>
        <p:nvSpPr>
          <p:cNvPr id="4" name="Rectangle 3">
            <a:extLst>
              <a:ext uri="{FF2B5EF4-FFF2-40B4-BE49-F238E27FC236}">
                <a16:creationId xmlns:a16="http://schemas.microsoft.com/office/drawing/2014/main" id="{753868A8-E63A-CCE9-5942-CD77FD624C8A}"/>
              </a:ext>
            </a:extLst>
          </p:cNvPr>
          <p:cNvSpPr/>
          <p:nvPr/>
        </p:nvSpPr>
        <p:spPr>
          <a:xfrm>
            <a:off x="1055913" y="2042588"/>
            <a:ext cx="9875467" cy="1569660"/>
          </a:xfrm>
          <a:prstGeom prst="rect">
            <a:avLst/>
          </a:prstGeom>
          <a:noFill/>
        </p:spPr>
        <p:txBody>
          <a:bodyPr wrap="square" lIns="91440" tIns="45720" rIns="91440" bIns="45720">
            <a:spAutoFit/>
          </a:bodyPr>
          <a:lstStyle/>
          <a:p>
            <a:pPr algn="just"/>
            <a:r>
              <a:rPr lang="en-US" sz="3200" b="0" i="0" dirty="0">
                <a:solidFill>
                  <a:srgbClr val="111111"/>
                </a:solidFill>
                <a:effectLst/>
                <a:latin typeface="open sans" panose="020B0606030504020204" pitchFamily="34" charset="0"/>
              </a:rPr>
              <a:t>MB-SGD algorithm takes a batch of points or subset of points from the dataset to compute derivate.</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808D571C-4F1F-1767-5AAE-0DFB859DC54B}"/>
              </a:ext>
            </a:extLst>
          </p:cNvPr>
          <p:cNvPicPr>
            <a:picLocks noChangeAspect="1"/>
          </p:cNvPicPr>
          <p:nvPr/>
        </p:nvPicPr>
        <p:blipFill>
          <a:blip r:embed="rId2"/>
          <a:stretch>
            <a:fillRect/>
          </a:stretch>
        </p:blipFill>
        <p:spPr>
          <a:xfrm>
            <a:off x="499281" y="3702891"/>
            <a:ext cx="11193437" cy="2886478"/>
          </a:xfrm>
          <a:prstGeom prst="rect">
            <a:avLst/>
          </a:prstGeom>
        </p:spPr>
      </p:pic>
      <p:sp>
        <p:nvSpPr>
          <p:cNvPr id="3" name="Slide Number Placeholder 2">
            <a:extLst>
              <a:ext uri="{FF2B5EF4-FFF2-40B4-BE49-F238E27FC236}">
                <a16:creationId xmlns:a16="http://schemas.microsoft.com/office/drawing/2014/main" id="{6BB726F9-4946-1A88-DCDA-B830431697FC}"/>
              </a:ext>
            </a:extLst>
          </p:cNvPr>
          <p:cNvSpPr>
            <a:spLocks noGrp="1"/>
          </p:cNvSpPr>
          <p:nvPr>
            <p:ph type="sldNum" sz="quarter" idx="12"/>
          </p:nvPr>
        </p:nvSpPr>
        <p:spPr/>
        <p:txBody>
          <a:bodyPr/>
          <a:lstStyle/>
          <a:p>
            <a:fld id="{EA7B233D-2DC2-4C0D-93E1-5A1711E4C437}" type="slidenum">
              <a:rPr lang="en-IN" smtClean="0"/>
              <a:t>11</a:t>
            </a:fld>
            <a:endParaRPr lang="en-IN"/>
          </a:p>
        </p:txBody>
      </p:sp>
    </p:spTree>
    <p:extLst>
      <p:ext uri="{BB962C8B-B14F-4D97-AF65-F5344CB8AC3E}">
        <p14:creationId xmlns:p14="http://schemas.microsoft.com/office/powerpoint/2010/main" val="167151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4E8D00-3A3A-3E25-362C-8E3F29E86F75}"/>
              </a:ext>
            </a:extLst>
          </p:cNvPr>
          <p:cNvPicPr>
            <a:picLocks noChangeAspect="1"/>
          </p:cNvPicPr>
          <p:nvPr/>
        </p:nvPicPr>
        <p:blipFill>
          <a:blip r:embed="rId2"/>
          <a:stretch>
            <a:fillRect/>
          </a:stretch>
        </p:blipFill>
        <p:spPr>
          <a:xfrm>
            <a:off x="197612" y="1306285"/>
            <a:ext cx="9211185" cy="4426526"/>
          </a:xfrm>
          <a:prstGeom prst="rect">
            <a:avLst/>
          </a:prstGeom>
        </p:spPr>
      </p:pic>
      <p:sp>
        <p:nvSpPr>
          <p:cNvPr id="8" name="Title 1">
            <a:extLst>
              <a:ext uri="{FF2B5EF4-FFF2-40B4-BE49-F238E27FC236}">
                <a16:creationId xmlns:a16="http://schemas.microsoft.com/office/drawing/2014/main" id="{4CA266F3-0BFD-A6EC-3739-BE88CCB6E9AD}"/>
              </a:ext>
            </a:extLst>
          </p:cNvPr>
          <p:cNvSpPr>
            <a:spLocks noGrp="1"/>
          </p:cNvSpPr>
          <p:nvPr>
            <p:ph type="title"/>
          </p:nvPr>
        </p:nvSpPr>
        <p:spPr>
          <a:xfrm>
            <a:off x="1935480" y="265217"/>
            <a:ext cx="10515600" cy="962932"/>
          </a:xfrm>
        </p:spPr>
        <p:txBody>
          <a:bodyPr/>
          <a:lstStyle/>
          <a:p>
            <a:pPr algn="ctr"/>
            <a:r>
              <a:rPr lang="en-IN" b="1" i="0" dirty="0">
                <a:solidFill>
                  <a:srgbClr val="111111"/>
                </a:solidFill>
                <a:effectLst/>
                <a:latin typeface="open sans" panose="020B0606030504020204" pitchFamily="34" charset="0"/>
              </a:rPr>
              <a:t>SGD with Momentum</a:t>
            </a:r>
            <a:endParaRPr lang="en-IN" dirty="0"/>
          </a:p>
        </p:txBody>
      </p:sp>
      <p:sp>
        <p:nvSpPr>
          <p:cNvPr id="2" name="Slide Number Placeholder 1">
            <a:extLst>
              <a:ext uri="{FF2B5EF4-FFF2-40B4-BE49-F238E27FC236}">
                <a16:creationId xmlns:a16="http://schemas.microsoft.com/office/drawing/2014/main" id="{0720F727-8FC4-D124-8835-399266F74BE9}"/>
              </a:ext>
            </a:extLst>
          </p:cNvPr>
          <p:cNvSpPr>
            <a:spLocks noGrp="1"/>
          </p:cNvSpPr>
          <p:nvPr>
            <p:ph type="sldNum" sz="quarter" idx="12"/>
          </p:nvPr>
        </p:nvSpPr>
        <p:spPr/>
        <p:txBody>
          <a:bodyPr/>
          <a:lstStyle/>
          <a:p>
            <a:fld id="{EA7B233D-2DC2-4C0D-93E1-5A1711E4C437}" type="slidenum">
              <a:rPr lang="en-IN" smtClean="0"/>
              <a:t>12</a:t>
            </a:fld>
            <a:endParaRPr lang="en-IN"/>
          </a:p>
        </p:txBody>
      </p:sp>
      <p:pic>
        <p:nvPicPr>
          <p:cNvPr id="3" name="Picture 2">
            <a:extLst>
              <a:ext uri="{FF2B5EF4-FFF2-40B4-BE49-F238E27FC236}">
                <a16:creationId xmlns:a16="http://schemas.microsoft.com/office/drawing/2014/main" id="{9E3B6867-6932-2458-3F7E-0F52F2EA9C4F}"/>
              </a:ext>
            </a:extLst>
          </p:cNvPr>
          <p:cNvPicPr>
            <a:picLocks noChangeAspect="1"/>
          </p:cNvPicPr>
          <p:nvPr/>
        </p:nvPicPr>
        <p:blipFill rotWithShape="1">
          <a:blip r:embed="rId3"/>
          <a:srcRect l="73832"/>
          <a:stretch/>
        </p:blipFill>
        <p:spPr>
          <a:xfrm>
            <a:off x="8268322" y="1306285"/>
            <a:ext cx="3690661" cy="1971487"/>
          </a:xfrm>
          <a:prstGeom prst="rect">
            <a:avLst/>
          </a:prstGeom>
        </p:spPr>
      </p:pic>
    </p:spTree>
    <p:extLst>
      <p:ext uri="{BB962C8B-B14F-4D97-AF65-F5344CB8AC3E}">
        <p14:creationId xmlns:p14="http://schemas.microsoft.com/office/powerpoint/2010/main" val="232356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659-DF4D-9B28-8064-4522F1EEA8DB}"/>
              </a:ext>
            </a:extLst>
          </p:cNvPr>
          <p:cNvSpPr>
            <a:spLocks noGrp="1"/>
          </p:cNvSpPr>
          <p:nvPr>
            <p:ph type="title"/>
          </p:nvPr>
        </p:nvSpPr>
        <p:spPr>
          <a:xfrm>
            <a:off x="838200" y="365126"/>
            <a:ext cx="10515600" cy="962932"/>
          </a:xfrm>
        </p:spPr>
        <p:txBody>
          <a:bodyPr/>
          <a:lstStyle/>
          <a:p>
            <a:pPr algn="ctr"/>
            <a:r>
              <a:rPr lang="en-IN" b="1" i="0" dirty="0">
                <a:solidFill>
                  <a:srgbClr val="111111"/>
                </a:solidFill>
                <a:effectLst/>
                <a:latin typeface="open sans" panose="020B0606030504020204" pitchFamily="34" charset="0"/>
              </a:rPr>
              <a:t>SGD with Momentum</a:t>
            </a:r>
            <a:endParaRPr lang="en-IN" dirty="0"/>
          </a:p>
        </p:txBody>
      </p:sp>
      <p:pic>
        <p:nvPicPr>
          <p:cNvPr id="5" name="Picture 4">
            <a:extLst>
              <a:ext uri="{FF2B5EF4-FFF2-40B4-BE49-F238E27FC236}">
                <a16:creationId xmlns:a16="http://schemas.microsoft.com/office/drawing/2014/main" id="{8BED332D-3E9B-C770-2A74-18AD2AEB479C}"/>
              </a:ext>
            </a:extLst>
          </p:cNvPr>
          <p:cNvPicPr>
            <a:picLocks noChangeAspect="1"/>
          </p:cNvPicPr>
          <p:nvPr/>
        </p:nvPicPr>
        <p:blipFill>
          <a:blip r:embed="rId2"/>
          <a:stretch>
            <a:fillRect/>
          </a:stretch>
        </p:blipFill>
        <p:spPr>
          <a:xfrm>
            <a:off x="1758949" y="2762623"/>
            <a:ext cx="8451851" cy="3954854"/>
          </a:xfrm>
          <a:prstGeom prst="rect">
            <a:avLst/>
          </a:prstGeom>
        </p:spPr>
      </p:pic>
      <p:sp>
        <p:nvSpPr>
          <p:cNvPr id="6" name="Rectangle 5">
            <a:extLst>
              <a:ext uri="{FF2B5EF4-FFF2-40B4-BE49-F238E27FC236}">
                <a16:creationId xmlns:a16="http://schemas.microsoft.com/office/drawing/2014/main" id="{4DC65589-2FF0-6F48-A5BF-609A68574D1C}"/>
              </a:ext>
            </a:extLst>
          </p:cNvPr>
          <p:cNvSpPr/>
          <p:nvPr/>
        </p:nvSpPr>
        <p:spPr>
          <a:xfrm>
            <a:off x="518531" y="1192963"/>
            <a:ext cx="11154937" cy="1569660"/>
          </a:xfrm>
          <a:prstGeom prst="rect">
            <a:avLst/>
          </a:prstGeom>
          <a:noFill/>
        </p:spPr>
        <p:txBody>
          <a:bodyPr wrap="square" lIns="91440" tIns="45720" rIns="91440" bIns="45720">
            <a:spAutoFit/>
          </a:bodyPr>
          <a:lstStyle/>
          <a:p>
            <a:pPr algn="just"/>
            <a:r>
              <a:rPr lang="en-US" sz="3200" dirty="0">
                <a:solidFill>
                  <a:srgbClr val="111111"/>
                </a:solidFill>
                <a:latin typeface="open sans" panose="020B0606030504020204" pitchFamily="34" charset="0"/>
              </a:rPr>
              <a:t>D</a:t>
            </a:r>
            <a:r>
              <a:rPr lang="en-US" sz="3200" b="0" i="0" dirty="0">
                <a:solidFill>
                  <a:srgbClr val="111111"/>
                </a:solidFill>
                <a:effectLst/>
                <a:latin typeface="open sans" panose="020B0606030504020204" pitchFamily="34" charset="0"/>
              </a:rPr>
              <a:t>enoise derivative using exponential weighting average that is to give more weightage to recent updates compared to the previous update.</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 name="Slide Number Placeholder 2">
            <a:extLst>
              <a:ext uri="{FF2B5EF4-FFF2-40B4-BE49-F238E27FC236}">
                <a16:creationId xmlns:a16="http://schemas.microsoft.com/office/drawing/2014/main" id="{A4DF4555-D093-1830-1059-1C9061205D97}"/>
              </a:ext>
            </a:extLst>
          </p:cNvPr>
          <p:cNvSpPr>
            <a:spLocks noGrp="1"/>
          </p:cNvSpPr>
          <p:nvPr>
            <p:ph type="sldNum" sz="quarter" idx="12"/>
          </p:nvPr>
        </p:nvSpPr>
        <p:spPr/>
        <p:txBody>
          <a:bodyPr/>
          <a:lstStyle/>
          <a:p>
            <a:fld id="{EA7B233D-2DC2-4C0D-93E1-5A1711E4C437}" type="slidenum">
              <a:rPr lang="en-IN" smtClean="0"/>
              <a:t>13</a:t>
            </a:fld>
            <a:endParaRPr lang="en-IN"/>
          </a:p>
        </p:txBody>
      </p:sp>
    </p:spTree>
    <p:extLst>
      <p:ext uri="{BB962C8B-B14F-4D97-AF65-F5344CB8AC3E}">
        <p14:creationId xmlns:p14="http://schemas.microsoft.com/office/powerpoint/2010/main" val="185027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FEB5-F8B2-2C6A-0D37-38B323DB22F6}"/>
              </a:ext>
            </a:extLst>
          </p:cNvPr>
          <p:cNvSpPr>
            <a:spLocks noGrp="1"/>
          </p:cNvSpPr>
          <p:nvPr>
            <p:ph type="title"/>
          </p:nvPr>
        </p:nvSpPr>
        <p:spPr/>
        <p:txBody>
          <a:bodyPr/>
          <a:lstStyle/>
          <a:p>
            <a:pPr algn="ctr"/>
            <a:r>
              <a:rPr lang="en-IN" b="1" i="0" dirty="0">
                <a:solidFill>
                  <a:srgbClr val="111111"/>
                </a:solidFill>
                <a:effectLst/>
                <a:latin typeface="open sans" panose="020B0606030504020204" pitchFamily="34" charset="0"/>
              </a:rPr>
              <a:t>Adaptive Gradient Descent (</a:t>
            </a:r>
            <a:r>
              <a:rPr lang="en-IN" b="1" i="0" dirty="0" err="1">
                <a:solidFill>
                  <a:srgbClr val="111111"/>
                </a:solidFill>
                <a:effectLst/>
                <a:latin typeface="open sans" panose="020B0606030504020204" pitchFamily="34" charset="0"/>
              </a:rPr>
              <a:t>AdaGrad</a:t>
            </a:r>
            <a:r>
              <a:rPr lang="en-IN" b="1" i="0" dirty="0">
                <a:solidFill>
                  <a:srgbClr val="111111"/>
                </a:solidFill>
                <a:effectLst/>
                <a:latin typeface="open sans" panose="020B0606030504020204" pitchFamily="34" charset="0"/>
              </a:rPr>
              <a:t>)</a:t>
            </a:r>
            <a:endParaRPr lang="en-IN" dirty="0"/>
          </a:p>
        </p:txBody>
      </p:sp>
      <p:sp>
        <p:nvSpPr>
          <p:cNvPr id="3" name="Content Placeholder 2">
            <a:extLst>
              <a:ext uri="{FF2B5EF4-FFF2-40B4-BE49-F238E27FC236}">
                <a16:creationId xmlns:a16="http://schemas.microsoft.com/office/drawing/2014/main" id="{2AB1F7CA-0A3D-D201-55ED-EF830C33C7F1}"/>
              </a:ext>
            </a:extLst>
          </p:cNvPr>
          <p:cNvSpPr>
            <a:spLocks noGrp="1"/>
          </p:cNvSpPr>
          <p:nvPr>
            <p:ph idx="1"/>
          </p:nvPr>
        </p:nvSpPr>
        <p:spPr>
          <a:xfrm>
            <a:off x="838200" y="1825625"/>
            <a:ext cx="10515600" cy="4270375"/>
          </a:xfrm>
        </p:spPr>
        <p:txBody>
          <a:bodyPr>
            <a:normAutofit/>
          </a:bodyPr>
          <a:lstStyle/>
          <a:p>
            <a:pPr algn="l">
              <a:lnSpc>
                <a:spcPct val="150000"/>
              </a:lnSpc>
            </a:pPr>
            <a:r>
              <a:rPr lang="en-US" b="0" i="0" dirty="0">
                <a:solidFill>
                  <a:srgbClr val="111111"/>
                </a:solidFill>
                <a:effectLst/>
                <a:latin typeface="open sans" panose="020B0606030504020204" pitchFamily="34" charset="0"/>
              </a:rPr>
              <a:t>For all the previously discussed algorithms the</a:t>
            </a:r>
            <a:r>
              <a:rPr lang="en-US" b="0" i="0" dirty="0">
                <a:solidFill>
                  <a:srgbClr val="111111"/>
                </a:solidFill>
                <a:effectLst/>
                <a:highlight>
                  <a:srgbClr val="FFFF00"/>
                </a:highlight>
                <a:latin typeface="open sans" panose="020B0606030504020204" pitchFamily="34" charset="0"/>
              </a:rPr>
              <a:t> learning rate remains constant</a:t>
            </a:r>
            <a:r>
              <a:rPr lang="en-US" b="0" i="0" dirty="0">
                <a:solidFill>
                  <a:srgbClr val="111111"/>
                </a:solidFill>
                <a:effectLst/>
                <a:latin typeface="open sans" panose="020B0606030504020204" pitchFamily="34" charset="0"/>
              </a:rPr>
              <a:t>. So the key idea of </a:t>
            </a:r>
            <a:r>
              <a:rPr lang="en-US" b="0" i="0" dirty="0" err="1">
                <a:solidFill>
                  <a:srgbClr val="111111"/>
                </a:solidFill>
                <a:effectLst/>
                <a:latin typeface="open sans" panose="020B0606030504020204" pitchFamily="34" charset="0"/>
              </a:rPr>
              <a:t>AdaGrad</a:t>
            </a:r>
            <a:r>
              <a:rPr lang="en-US" b="0" i="0" dirty="0">
                <a:solidFill>
                  <a:srgbClr val="111111"/>
                </a:solidFill>
                <a:effectLst/>
                <a:latin typeface="open sans" panose="020B0606030504020204" pitchFamily="34" charset="0"/>
              </a:rPr>
              <a:t> is to have an adaptive learning rate for each of the weights.</a:t>
            </a:r>
          </a:p>
          <a:p>
            <a:pPr algn="l">
              <a:lnSpc>
                <a:spcPct val="150000"/>
              </a:lnSpc>
            </a:pPr>
            <a:r>
              <a:rPr lang="en-US" b="0" i="0" dirty="0">
                <a:solidFill>
                  <a:srgbClr val="111111"/>
                </a:solidFill>
                <a:effectLst/>
                <a:latin typeface="open sans" panose="020B0606030504020204" pitchFamily="34" charset="0"/>
              </a:rPr>
              <a:t>It performs smaller updates for parameters associated with frequently occurring features, and larger updates for parameters associated with infrequently occurring features.</a:t>
            </a:r>
          </a:p>
          <a:p>
            <a:pPr marL="0" indent="0">
              <a:buNone/>
            </a:pPr>
            <a:endParaRPr lang="en-IN" dirty="0"/>
          </a:p>
        </p:txBody>
      </p:sp>
      <p:sp>
        <p:nvSpPr>
          <p:cNvPr id="4" name="Slide Number Placeholder 3">
            <a:extLst>
              <a:ext uri="{FF2B5EF4-FFF2-40B4-BE49-F238E27FC236}">
                <a16:creationId xmlns:a16="http://schemas.microsoft.com/office/drawing/2014/main" id="{466F2150-D92E-5DA9-EC4B-44A0AB1197CD}"/>
              </a:ext>
            </a:extLst>
          </p:cNvPr>
          <p:cNvSpPr>
            <a:spLocks noGrp="1"/>
          </p:cNvSpPr>
          <p:nvPr>
            <p:ph type="sldNum" sz="quarter" idx="12"/>
          </p:nvPr>
        </p:nvSpPr>
        <p:spPr/>
        <p:txBody>
          <a:bodyPr/>
          <a:lstStyle/>
          <a:p>
            <a:fld id="{EA7B233D-2DC2-4C0D-93E1-5A1711E4C437}" type="slidenum">
              <a:rPr lang="en-IN" smtClean="0"/>
              <a:t>14</a:t>
            </a:fld>
            <a:endParaRPr lang="en-IN"/>
          </a:p>
        </p:txBody>
      </p:sp>
    </p:spTree>
    <p:extLst>
      <p:ext uri="{BB962C8B-B14F-4D97-AF65-F5344CB8AC3E}">
        <p14:creationId xmlns:p14="http://schemas.microsoft.com/office/powerpoint/2010/main" val="107685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E28D-C276-DC7B-5BFE-8DE727DDF96F}"/>
              </a:ext>
            </a:extLst>
          </p:cNvPr>
          <p:cNvSpPr>
            <a:spLocks noGrp="1"/>
          </p:cNvSpPr>
          <p:nvPr>
            <p:ph type="title"/>
          </p:nvPr>
        </p:nvSpPr>
        <p:spPr/>
        <p:txBody>
          <a:bodyPr/>
          <a:lstStyle/>
          <a:p>
            <a:pPr algn="ctr"/>
            <a:r>
              <a:rPr lang="en-IN" b="0" i="0" dirty="0">
                <a:solidFill>
                  <a:srgbClr val="111111"/>
                </a:solidFill>
                <a:effectLst/>
                <a:latin typeface="open sans" panose="020B0606030504020204" pitchFamily="34" charset="0"/>
              </a:rPr>
              <a:t>RMSprop</a:t>
            </a:r>
            <a:endParaRPr lang="en-IN" dirty="0"/>
          </a:p>
        </p:txBody>
      </p:sp>
      <p:sp>
        <p:nvSpPr>
          <p:cNvPr id="3" name="Content Placeholder 2">
            <a:extLst>
              <a:ext uri="{FF2B5EF4-FFF2-40B4-BE49-F238E27FC236}">
                <a16:creationId xmlns:a16="http://schemas.microsoft.com/office/drawing/2014/main" id="{27FEA2FE-922C-7966-87E6-C5F9D470639F}"/>
              </a:ext>
            </a:extLst>
          </p:cNvPr>
          <p:cNvSpPr>
            <a:spLocks noGrp="1"/>
          </p:cNvSpPr>
          <p:nvPr>
            <p:ph idx="1"/>
          </p:nvPr>
        </p:nvSpPr>
        <p:spPr>
          <a:xfrm>
            <a:off x="838200" y="1825625"/>
            <a:ext cx="10515600" cy="2017032"/>
          </a:xfrm>
        </p:spPr>
        <p:txBody>
          <a:bodyPr>
            <a:normAutofit/>
          </a:bodyPr>
          <a:lstStyle/>
          <a:p>
            <a:pPr>
              <a:lnSpc>
                <a:spcPct val="150000"/>
              </a:lnSpc>
            </a:pPr>
            <a:r>
              <a:rPr lang="en-US" sz="3200" b="1" i="0" dirty="0" err="1">
                <a:solidFill>
                  <a:srgbClr val="202124"/>
                </a:solidFill>
                <a:effectLst/>
                <a:latin typeface="Google Sans"/>
              </a:rPr>
              <a:t>RMSProp</a:t>
            </a:r>
            <a:r>
              <a:rPr lang="en-US" sz="3200" b="1" i="0" dirty="0">
                <a:solidFill>
                  <a:srgbClr val="202124"/>
                </a:solidFill>
                <a:effectLst/>
                <a:latin typeface="Google Sans"/>
              </a:rPr>
              <a:t> (Root Mean Squared Propagation) </a:t>
            </a:r>
            <a:r>
              <a:rPr lang="en-US" b="0" i="0" dirty="0">
                <a:solidFill>
                  <a:srgbClr val="202124"/>
                </a:solidFill>
                <a:effectLst/>
                <a:latin typeface="Google Sans"/>
              </a:rPr>
              <a:t>is </a:t>
            </a:r>
            <a:r>
              <a:rPr lang="en-US" b="0" i="0" dirty="0">
                <a:solidFill>
                  <a:srgbClr val="040C28"/>
                </a:solidFill>
                <a:effectLst/>
                <a:latin typeface="Google Sans"/>
              </a:rPr>
              <a:t>an adaptive learning rate optimization algorithm</a:t>
            </a:r>
            <a:r>
              <a:rPr lang="en-US" b="0" i="0" dirty="0">
                <a:solidFill>
                  <a:srgbClr val="202124"/>
                </a:solidFill>
                <a:effectLst/>
                <a:latin typeface="Google Sans"/>
              </a:rPr>
              <a:t>.</a:t>
            </a:r>
            <a:endParaRPr lang="en-IN" dirty="0"/>
          </a:p>
        </p:txBody>
      </p:sp>
      <p:sp>
        <p:nvSpPr>
          <p:cNvPr id="4" name="Slide Number Placeholder 3">
            <a:extLst>
              <a:ext uri="{FF2B5EF4-FFF2-40B4-BE49-F238E27FC236}">
                <a16:creationId xmlns:a16="http://schemas.microsoft.com/office/drawing/2014/main" id="{0C288CB0-603E-E0A9-00E2-0045B18E9838}"/>
              </a:ext>
            </a:extLst>
          </p:cNvPr>
          <p:cNvSpPr>
            <a:spLocks noGrp="1"/>
          </p:cNvSpPr>
          <p:nvPr>
            <p:ph type="sldNum" sz="quarter" idx="12"/>
          </p:nvPr>
        </p:nvSpPr>
        <p:spPr/>
        <p:txBody>
          <a:bodyPr/>
          <a:lstStyle/>
          <a:p>
            <a:fld id="{EA7B233D-2DC2-4C0D-93E1-5A1711E4C437}" type="slidenum">
              <a:rPr lang="en-IN" smtClean="0"/>
              <a:t>15</a:t>
            </a:fld>
            <a:endParaRPr lang="en-IN"/>
          </a:p>
        </p:txBody>
      </p:sp>
    </p:spTree>
    <p:extLst>
      <p:ext uri="{BB962C8B-B14F-4D97-AF65-F5344CB8AC3E}">
        <p14:creationId xmlns:p14="http://schemas.microsoft.com/office/powerpoint/2010/main" val="303726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8B51-626E-915F-90EB-BF3E4521A5BE}"/>
              </a:ext>
            </a:extLst>
          </p:cNvPr>
          <p:cNvSpPr>
            <a:spLocks noGrp="1"/>
          </p:cNvSpPr>
          <p:nvPr>
            <p:ph type="title"/>
          </p:nvPr>
        </p:nvSpPr>
        <p:spPr>
          <a:xfrm>
            <a:off x="865414" y="18255"/>
            <a:ext cx="10515600" cy="1325563"/>
          </a:xfrm>
        </p:spPr>
        <p:txBody>
          <a:bodyPr/>
          <a:lstStyle/>
          <a:p>
            <a:pPr algn="ctr"/>
            <a:r>
              <a:rPr lang="en-IN" b="1" dirty="0" err="1"/>
              <a:t>Adagrad</a:t>
            </a:r>
            <a:r>
              <a:rPr lang="en-IN" b="1" dirty="0"/>
              <a:t> Vs. </a:t>
            </a:r>
            <a:r>
              <a:rPr lang="en-IN" b="1" dirty="0" err="1"/>
              <a:t>RMSProp</a:t>
            </a:r>
            <a:endParaRPr lang="en-IN" b="1" dirty="0"/>
          </a:p>
        </p:txBody>
      </p:sp>
      <p:sp>
        <p:nvSpPr>
          <p:cNvPr id="3" name="Content Placeholder 2">
            <a:extLst>
              <a:ext uri="{FF2B5EF4-FFF2-40B4-BE49-F238E27FC236}">
                <a16:creationId xmlns:a16="http://schemas.microsoft.com/office/drawing/2014/main" id="{643BC756-D637-4B84-9CE1-7E17D8418D54}"/>
              </a:ext>
            </a:extLst>
          </p:cNvPr>
          <p:cNvSpPr>
            <a:spLocks noGrp="1"/>
          </p:cNvSpPr>
          <p:nvPr>
            <p:ph idx="1"/>
          </p:nvPr>
        </p:nvSpPr>
        <p:spPr>
          <a:xfrm>
            <a:off x="283029" y="1491343"/>
            <a:ext cx="11680371" cy="4685620"/>
          </a:xfrm>
        </p:spPr>
        <p:txBody>
          <a:bodyPr>
            <a:normAutofit fontScale="92500"/>
          </a:bodyPr>
          <a:lstStyle/>
          <a:p>
            <a:pPr marL="0" indent="0" algn="l">
              <a:buNone/>
            </a:pPr>
            <a:r>
              <a:rPr lang="en-US" b="1" i="0" dirty="0">
                <a:solidFill>
                  <a:srgbClr val="374151"/>
                </a:solidFill>
                <a:effectLst/>
                <a:latin typeface="Söhne"/>
              </a:rPr>
              <a:t>Adaptive Learning Rates:</a:t>
            </a:r>
            <a:endParaRPr lang="en-US" b="0" i="0" dirty="0">
              <a:solidFill>
                <a:srgbClr val="374151"/>
              </a:solidFill>
              <a:effectLst/>
              <a:latin typeface="Söhne"/>
            </a:endParaRPr>
          </a:p>
          <a:p>
            <a:pPr algn="l">
              <a:buFont typeface="Arial" panose="020B0604020202020204" pitchFamily="34" charset="0"/>
              <a:buChar char="•"/>
            </a:pPr>
            <a:r>
              <a:rPr lang="en-US" b="1" i="0" dirty="0" err="1">
                <a:solidFill>
                  <a:srgbClr val="374151"/>
                </a:solidFill>
                <a:effectLst/>
                <a:latin typeface="Söhne"/>
              </a:rPr>
              <a:t>Adagrad</a:t>
            </a:r>
            <a:r>
              <a:rPr lang="en-US" b="1" i="0" dirty="0">
                <a:solidFill>
                  <a:srgbClr val="374151"/>
                </a:solidFill>
                <a:effectLst/>
                <a:latin typeface="Söhne"/>
              </a:rPr>
              <a:t>:</a:t>
            </a:r>
            <a:r>
              <a:rPr lang="en-US" b="0" i="0" dirty="0">
                <a:solidFill>
                  <a:srgbClr val="374151"/>
                </a:solidFill>
                <a:effectLst/>
                <a:latin typeface="Söhne"/>
              </a:rPr>
              <a:t> </a:t>
            </a:r>
            <a:r>
              <a:rPr lang="en-US" b="0" i="0" dirty="0" err="1">
                <a:solidFill>
                  <a:srgbClr val="374151"/>
                </a:solidFill>
                <a:effectLst/>
                <a:latin typeface="Söhne"/>
              </a:rPr>
              <a:t>Adagrad</a:t>
            </a:r>
            <a:r>
              <a:rPr lang="en-US" b="0" i="0" dirty="0">
                <a:solidFill>
                  <a:srgbClr val="374151"/>
                </a:solidFill>
                <a:effectLst/>
                <a:latin typeface="Söhne"/>
              </a:rPr>
              <a:t> </a:t>
            </a:r>
            <a:r>
              <a:rPr lang="en-US" b="0" i="0" dirty="0">
                <a:solidFill>
                  <a:srgbClr val="374151"/>
                </a:solidFill>
                <a:effectLst/>
                <a:highlight>
                  <a:srgbClr val="FFFF00"/>
                </a:highlight>
                <a:latin typeface="Söhne"/>
              </a:rPr>
              <a:t>adapts the learning rates for each parameter </a:t>
            </a:r>
            <a:r>
              <a:rPr lang="en-US" b="0" i="0" dirty="0">
                <a:solidFill>
                  <a:srgbClr val="374151"/>
                </a:solidFill>
                <a:effectLst/>
                <a:latin typeface="Söhne"/>
              </a:rPr>
              <a:t>based on the historical gradient information. It maintains a separate learning rate for each parameter, and the learning rates are inversely proportional to the square root of the sum of squared gradients for each parameter. This means that parameters with larger gradients receive smaller learning rates, and vice versa.</a:t>
            </a:r>
          </a:p>
          <a:p>
            <a:pPr algn="l">
              <a:buFont typeface="Arial" panose="020B0604020202020204" pitchFamily="34" charset="0"/>
              <a:buChar char="•"/>
            </a:pPr>
            <a:r>
              <a:rPr lang="en-US" b="1" i="0" dirty="0">
                <a:solidFill>
                  <a:srgbClr val="374151"/>
                </a:solidFill>
                <a:effectLst/>
                <a:latin typeface="Söhne"/>
              </a:rPr>
              <a:t>RMSprop:</a:t>
            </a:r>
            <a:r>
              <a:rPr lang="en-US" b="0" i="0" dirty="0">
                <a:solidFill>
                  <a:srgbClr val="374151"/>
                </a:solidFill>
                <a:effectLst/>
                <a:latin typeface="Söhne"/>
              </a:rPr>
              <a:t> RMSprop (Root Mean Square Propagation) also adapts learning rates based on the historical gradient information but uses </a:t>
            </a:r>
            <a:r>
              <a:rPr lang="en-US" b="0" i="0" dirty="0">
                <a:solidFill>
                  <a:srgbClr val="374151"/>
                </a:solidFill>
                <a:effectLst/>
                <a:highlight>
                  <a:srgbClr val="FFFF00"/>
                </a:highlight>
                <a:latin typeface="Söhne"/>
              </a:rPr>
              <a:t>a moving average of squared gradients</a:t>
            </a:r>
            <a:r>
              <a:rPr lang="en-US" b="0" i="0" dirty="0">
                <a:solidFill>
                  <a:srgbClr val="374151"/>
                </a:solidFill>
                <a:effectLst/>
                <a:latin typeface="Söhne"/>
              </a:rPr>
              <a:t>. The purpose of this moving average is to give less weight to recent squared gradients and more weight to historical ones. It addresses one drawback of </a:t>
            </a:r>
            <a:r>
              <a:rPr lang="en-US" b="0" i="0" dirty="0" err="1">
                <a:solidFill>
                  <a:srgbClr val="374151"/>
                </a:solidFill>
                <a:effectLst/>
                <a:latin typeface="Söhne"/>
              </a:rPr>
              <a:t>Adagrad</a:t>
            </a:r>
            <a:r>
              <a:rPr lang="en-US" b="0" i="0" dirty="0">
                <a:solidFill>
                  <a:srgbClr val="374151"/>
                </a:solidFill>
                <a:effectLst/>
                <a:latin typeface="Söhne"/>
              </a:rPr>
              <a:t> by using a decaying average of past squared gradients, which prevents the learning rates from becoming too small too quickly.</a:t>
            </a:r>
          </a:p>
          <a:p>
            <a:endParaRPr lang="en-IN" dirty="0"/>
          </a:p>
        </p:txBody>
      </p:sp>
      <p:sp>
        <p:nvSpPr>
          <p:cNvPr id="4" name="Slide Number Placeholder 3">
            <a:extLst>
              <a:ext uri="{FF2B5EF4-FFF2-40B4-BE49-F238E27FC236}">
                <a16:creationId xmlns:a16="http://schemas.microsoft.com/office/drawing/2014/main" id="{28550326-34DE-B3DD-1EBD-EA64CEF3DED5}"/>
              </a:ext>
            </a:extLst>
          </p:cNvPr>
          <p:cNvSpPr>
            <a:spLocks noGrp="1"/>
          </p:cNvSpPr>
          <p:nvPr>
            <p:ph type="sldNum" sz="quarter" idx="12"/>
          </p:nvPr>
        </p:nvSpPr>
        <p:spPr/>
        <p:txBody>
          <a:bodyPr/>
          <a:lstStyle/>
          <a:p>
            <a:fld id="{EA7B233D-2DC2-4C0D-93E1-5A1711E4C437}" type="slidenum">
              <a:rPr lang="en-IN" smtClean="0"/>
              <a:t>16</a:t>
            </a:fld>
            <a:endParaRPr lang="en-IN"/>
          </a:p>
        </p:txBody>
      </p:sp>
    </p:spTree>
    <p:extLst>
      <p:ext uri="{BB962C8B-B14F-4D97-AF65-F5344CB8AC3E}">
        <p14:creationId xmlns:p14="http://schemas.microsoft.com/office/powerpoint/2010/main" val="209276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D0DA-EC91-F1D4-C07D-E2569A7CAA7F}"/>
              </a:ext>
            </a:extLst>
          </p:cNvPr>
          <p:cNvSpPr>
            <a:spLocks noGrp="1"/>
          </p:cNvSpPr>
          <p:nvPr>
            <p:ph type="title"/>
          </p:nvPr>
        </p:nvSpPr>
        <p:spPr/>
        <p:txBody>
          <a:bodyPr/>
          <a:lstStyle/>
          <a:p>
            <a:r>
              <a:rPr lang="en-IN" b="1" i="0" dirty="0">
                <a:solidFill>
                  <a:srgbClr val="111111"/>
                </a:solidFill>
                <a:effectLst/>
                <a:latin typeface="open sans" panose="020B0606030504020204" pitchFamily="34" charset="0"/>
              </a:rPr>
              <a:t>Adaptive Moment Estimation (Adam)</a:t>
            </a:r>
            <a:endParaRPr lang="en-IN" dirty="0"/>
          </a:p>
        </p:txBody>
      </p:sp>
      <p:sp>
        <p:nvSpPr>
          <p:cNvPr id="3" name="Content Placeholder 2">
            <a:extLst>
              <a:ext uri="{FF2B5EF4-FFF2-40B4-BE49-F238E27FC236}">
                <a16:creationId xmlns:a16="http://schemas.microsoft.com/office/drawing/2014/main" id="{7B09C123-128A-474A-8313-5F0A8670C2DA}"/>
              </a:ext>
            </a:extLst>
          </p:cNvPr>
          <p:cNvSpPr>
            <a:spLocks noGrp="1"/>
          </p:cNvSpPr>
          <p:nvPr>
            <p:ph idx="1"/>
          </p:nvPr>
        </p:nvSpPr>
        <p:spPr>
          <a:xfrm>
            <a:off x="838200" y="1825625"/>
            <a:ext cx="10515600" cy="3464832"/>
          </a:xfrm>
        </p:spPr>
        <p:txBody>
          <a:bodyPr>
            <a:normAutofit/>
          </a:bodyPr>
          <a:lstStyle/>
          <a:p>
            <a:pPr marL="0" indent="0">
              <a:buNone/>
            </a:pPr>
            <a:endParaRPr lang="en-US" dirty="0">
              <a:solidFill>
                <a:srgbClr val="111111"/>
              </a:solidFill>
              <a:latin typeface="open sans" panose="020B0606030504020204" pitchFamily="34" charset="0"/>
            </a:endParaRPr>
          </a:p>
          <a:p>
            <a:pPr marL="0" indent="0">
              <a:lnSpc>
                <a:spcPct val="150000"/>
              </a:lnSpc>
              <a:buNone/>
            </a:pPr>
            <a:r>
              <a:rPr lang="en-US" dirty="0">
                <a:solidFill>
                  <a:srgbClr val="111111"/>
                </a:solidFill>
                <a:latin typeface="open sans" panose="020B0606030504020204" pitchFamily="34" charset="0"/>
              </a:rPr>
              <a:t>It combines ideas from both momentum-based methods and adaptive learning rate methods to achieve efficient and effective optimization.</a:t>
            </a:r>
            <a:endParaRPr lang="en-IN" dirty="0">
              <a:solidFill>
                <a:srgbClr val="111111"/>
              </a:solidFill>
              <a:latin typeface="open sans" panose="020B0606030504020204" pitchFamily="34" charset="0"/>
            </a:endParaRPr>
          </a:p>
        </p:txBody>
      </p:sp>
      <p:sp>
        <p:nvSpPr>
          <p:cNvPr id="4" name="Slide Number Placeholder 3">
            <a:extLst>
              <a:ext uri="{FF2B5EF4-FFF2-40B4-BE49-F238E27FC236}">
                <a16:creationId xmlns:a16="http://schemas.microsoft.com/office/drawing/2014/main" id="{A0433744-038C-BFBA-8263-002890044B9F}"/>
              </a:ext>
            </a:extLst>
          </p:cNvPr>
          <p:cNvSpPr>
            <a:spLocks noGrp="1"/>
          </p:cNvSpPr>
          <p:nvPr>
            <p:ph type="sldNum" sz="quarter" idx="12"/>
          </p:nvPr>
        </p:nvSpPr>
        <p:spPr/>
        <p:txBody>
          <a:bodyPr/>
          <a:lstStyle/>
          <a:p>
            <a:fld id="{EA7B233D-2DC2-4C0D-93E1-5A1711E4C437}" type="slidenum">
              <a:rPr lang="en-IN" smtClean="0"/>
              <a:t>17</a:t>
            </a:fld>
            <a:endParaRPr lang="en-IN"/>
          </a:p>
        </p:txBody>
      </p:sp>
    </p:spTree>
    <p:extLst>
      <p:ext uri="{BB962C8B-B14F-4D97-AF65-F5344CB8AC3E}">
        <p14:creationId xmlns:p14="http://schemas.microsoft.com/office/powerpoint/2010/main" val="69265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5D10-28F9-E0F6-70E9-C88F0DB718FE}"/>
              </a:ext>
            </a:extLst>
          </p:cNvPr>
          <p:cNvSpPr>
            <a:spLocks noGrp="1"/>
          </p:cNvSpPr>
          <p:nvPr>
            <p:ph type="title"/>
          </p:nvPr>
        </p:nvSpPr>
        <p:spPr/>
        <p:txBody>
          <a:bodyPr/>
          <a:lstStyle/>
          <a:p>
            <a:pPr algn="ctr"/>
            <a:r>
              <a:rPr lang="en-IN" dirty="0"/>
              <a:t>Adam Vs. RMSprop</a:t>
            </a:r>
          </a:p>
        </p:txBody>
      </p:sp>
      <p:sp>
        <p:nvSpPr>
          <p:cNvPr id="3" name="Content Placeholder 2">
            <a:extLst>
              <a:ext uri="{FF2B5EF4-FFF2-40B4-BE49-F238E27FC236}">
                <a16:creationId xmlns:a16="http://schemas.microsoft.com/office/drawing/2014/main" id="{44407D6C-D6CB-5669-510E-D19369338832}"/>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Adam:</a:t>
            </a:r>
            <a:r>
              <a:rPr lang="en-US" b="0" i="0" dirty="0">
                <a:solidFill>
                  <a:srgbClr val="374151"/>
                </a:solidFill>
                <a:effectLst/>
                <a:latin typeface="Söhne"/>
              </a:rPr>
              <a:t> Adam adapts the learning rates for each parameter based on both the first and second moments of the gradients. It maintains separate adaptive learning rates for each parameter, incorporating both momentum and adaptive learning rates.</a:t>
            </a:r>
          </a:p>
          <a:p>
            <a:pPr algn="l">
              <a:buFont typeface="Arial" panose="020B0604020202020204" pitchFamily="34" charset="0"/>
              <a:buChar char="•"/>
            </a:pPr>
            <a:r>
              <a:rPr lang="en-US" b="1" i="0" dirty="0">
                <a:solidFill>
                  <a:srgbClr val="374151"/>
                </a:solidFill>
                <a:effectLst/>
                <a:latin typeface="Söhne"/>
              </a:rPr>
              <a:t>RMSprop:</a:t>
            </a:r>
            <a:r>
              <a:rPr lang="en-US" b="0" i="0" dirty="0">
                <a:solidFill>
                  <a:srgbClr val="374151"/>
                </a:solidFill>
                <a:effectLst/>
                <a:latin typeface="Söhne"/>
              </a:rPr>
              <a:t> RMSprop also adjusts the learning rates for each parameter. It uses a moving average of squared gradients to adaptively scale the learning rates. However, </a:t>
            </a:r>
            <a:r>
              <a:rPr lang="en-US" b="0" i="0" dirty="0">
                <a:solidFill>
                  <a:srgbClr val="374151"/>
                </a:solidFill>
                <a:effectLst/>
                <a:highlight>
                  <a:srgbClr val="FFFF00"/>
                </a:highlight>
                <a:latin typeface="Söhne"/>
              </a:rPr>
              <a:t>RMSprop does not incorporate momentum.</a:t>
            </a:r>
          </a:p>
        </p:txBody>
      </p:sp>
      <p:sp>
        <p:nvSpPr>
          <p:cNvPr id="4" name="Slide Number Placeholder 3">
            <a:extLst>
              <a:ext uri="{FF2B5EF4-FFF2-40B4-BE49-F238E27FC236}">
                <a16:creationId xmlns:a16="http://schemas.microsoft.com/office/drawing/2014/main" id="{6C3343D4-204C-7C4B-76CB-2A699A394ABE}"/>
              </a:ext>
            </a:extLst>
          </p:cNvPr>
          <p:cNvSpPr>
            <a:spLocks noGrp="1"/>
          </p:cNvSpPr>
          <p:nvPr>
            <p:ph type="sldNum" sz="quarter" idx="12"/>
          </p:nvPr>
        </p:nvSpPr>
        <p:spPr/>
        <p:txBody>
          <a:bodyPr/>
          <a:lstStyle/>
          <a:p>
            <a:fld id="{EA7B233D-2DC2-4C0D-93E1-5A1711E4C437}" type="slidenum">
              <a:rPr lang="en-IN" smtClean="0"/>
              <a:t>18</a:t>
            </a:fld>
            <a:endParaRPr lang="en-IN"/>
          </a:p>
        </p:txBody>
      </p:sp>
    </p:spTree>
    <p:extLst>
      <p:ext uri="{BB962C8B-B14F-4D97-AF65-F5344CB8AC3E}">
        <p14:creationId xmlns:p14="http://schemas.microsoft.com/office/powerpoint/2010/main" val="223607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1F12-E950-4C40-E62A-A30B0A6A5223}"/>
              </a:ext>
            </a:extLst>
          </p:cNvPr>
          <p:cNvSpPr>
            <a:spLocks noGrp="1"/>
          </p:cNvSpPr>
          <p:nvPr>
            <p:ph type="title"/>
          </p:nvPr>
        </p:nvSpPr>
        <p:spPr/>
        <p:txBody>
          <a:bodyPr/>
          <a:lstStyle/>
          <a:p>
            <a:pPr algn="ctr"/>
            <a:r>
              <a:rPr lang="en-IN" b="1" i="0" dirty="0">
                <a:solidFill>
                  <a:srgbClr val="3D236E"/>
                </a:solidFill>
                <a:effectLst/>
                <a:latin typeface="Open Sans" panose="020B0606030504020204" pitchFamily="34" charset="0"/>
              </a:rPr>
              <a:t>Gradient-Based Learning</a:t>
            </a:r>
            <a:br>
              <a:rPr lang="en-IN" b="1" i="0" dirty="0">
                <a:solidFill>
                  <a:srgbClr val="3D236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6B9C32A7-A375-FC60-B8CE-49EF5BD51112}"/>
              </a:ext>
            </a:extLst>
          </p:cNvPr>
          <p:cNvSpPr>
            <a:spLocks noGrp="1"/>
          </p:cNvSpPr>
          <p:nvPr>
            <p:ph idx="1"/>
          </p:nvPr>
        </p:nvSpPr>
        <p:spPr>
          <a:xfrm>
            <a:off x="838200" y="1361440"/>
            <a:ext cx="10515600" cy="4815523"/>
          </a:xfrm>
        </p:spPr>
        <p:txBody>
          <a:bodyPr>
            <a:normAutofit/>
          </a:bodyPr>
          <a:lstStyle/>
          <a:p>
            <a:pPr marL="0" indent="0" algn="just">
              <a:lnSpc>
                <a:spcPct val="150000"/>
              </a:lnSpc>
              <a:buNone/>
            </a:pPr>
            <a:r>
              <a:rPr lang="en-US" b="0" i="0" dirty="0">
                <a:solidFill>
                  <a:srgbClr val="434A54"/>
                </a:solidFill>
                <a:effectLst/>
                <a:latin typeface="Gill Sans"/>
              </a:rPr>
              <a:t>Largest difference between simple ML Models and neural networks are nonlinearity of a neural network causes most interesting loss functions to become non-convex. This means that neural networks are usually trained by using </a:t>
            </a:r>
            <a:r>
              <a:rPr lang="en-US" b="0" i="0" dirty="0">
                <a:solidFill>
                  <a:srgbClr val="434A54"/>
                </a:solidFill>
                <a:effectLst/>
                <a:highlight>
                  <a:srgbClr val="FFFF00"/>
                </a:highlight>
                <a:latin typeface="Gill Sans"/>
              </a:rPr>
              <a:t>iterative, gradient-based optimizers </a:t>
            </a:r>
            <a:r>
              <a:rPr lang="en-US" b="0" i="0" dirty="0">
                <a:solidFill>
                  <a:srgbClr val="434A54"/>
                </a:solidFill>
                <a:effectLst/>
                <a:latin typeface="Gill Sans"/>
              </a:rPr>
              <a:t>that merely drive the cost function to a very low value, rather than exact linear equation solvers used to train linear regression models or the convex optimization algorithms used for logistic regression or SVMs.</a:t>
            </a:r>
            <a:endParaRPr lang="en-IN" dirty="0"/>
          </a:p>
        </p:txBody>
      </p:sp>
      <p:sp>
        <p:nvSpPr>
          <p:cNvPr id="4" name="Slide Number Placeholder 3">
            <a:extLst>
              <a:ext uri="{FF2B5EF4-FFF2-40B4-BE49-F238E27FC236}">
                <a16:creationId xmlns:a16="http://schemas.microsoft.com/office/drawing/2014/main" id="{1E586C58-C8E7-17DB-82CC-D065CC5609BA}"/>
              </a:ext>
            </a:extLst>
          </p:cNvPr>
          <p:cNvSpPr>
            <a:spLocks noGrp="1"/>
          </p:cNvSpPr>
          <p:nvPr>
            <p:ph type="sldNum" sz="quarter" idx="12"/>
          </p:nvPr>
        </p:nvSpPr>
        <p:spPr/>
        <p:txBody>
          <a:bodyPr/>
          <a:lstStyle/>
          <a:p>
            <a:fld id="{EA7B233D-2DC2-4C0D-93E1-5A1711E4C437}" type="slidenum">
              <a:rPr lang="en-IN" smtClean="0"/>
              <a:t>2</a:t>
            </a:fld>
            <a:endParaRPr lang="en-IN"/>
          </a:p>
        </p:txBody>
      </p:sp>
    </p:spTree>
    <p:extLst>
      <p:ext uri="{BB962C8B-B14F-4D97-AF65-F5344CB8AC3E}">
        <p14:creationId xmlns:p14="http://schemas.microsoft.com/office/powerpoint/2010/main" val="331841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1698-D0DD-F4A8-F4D6-ABF8635EB17B}"/>
              </a:ext>
            </a:extLst>
          </p:cNvPr>
          <p:cNvSpPr>
            <a:spLocks noGrp="1"/>
          </p:cNvSpPr>
          <p:nvPr>
            <p:ph type="title"/>
          </p:nvPr>
        </p:nvSpPr>
        <p:spPr/>
        <p:txBody>
          <a:bodyPr/>
          <a:lstStyle/>
          <a:p>
            <a:pPr algn="ctr"/>
            <a:r>
              <a:rPr lang="en-US" dirty="0"/>
              <a:t>Loss: Standard ML vs NN </a:t>
            </a:r>
            <a:endParaRPr lang="en-IN" dirty="0"/>
          </a:p>
        </p:txBody>
      </p:sp>
      <p:pic>
        <p:nvPicPr>
          <p:cNvPr id="5" name="Picture 4">
            <a:extLst>
              <a:ext uri="{FF2B5EF4-FFF2-40B4-BE49-F238E27FC236}">
                <a16:creationId xmlns:a16="http://schemas.microsoft.com/office/drawing/2014/main" id="{2B94CB01-42A4-FAA4-B881-A2E634668600}"/>
              </a:ext>
            </a:extLst>
          </p:cNvPr>
          <p:cNvPicPr>
            <a:picLocks noChangeAspect="1"/>
          </p:cNvPicPr>
          <p:nvPr/>
        </p:nvPicPr>
        <p:blipFill>
          <a:blip r:embed="rId2"/>
          <a:stretch>
            <a:fillRect/>
          </a:stretch>
        </p:blipFill>
        <p:spPr>
          <a:xfrm>
            <a:off x="1287569" y="2189067"/>
            <a:ext cx="9745435" cy="1362265"/>
          </a:xfrm>
          <a:prstGeom prst="rect">
            <a:avLst/>
          </a:prstGeom>
        </p:spPr>
      </p:pic>
      <p:sp>
        <p:nvSpPr>
          <p:cNvPr id="6" name="Rectangle 5">
            <a:extLst>
              <a:ext uri="{FF2B5EF4-FFF2-40B4-BE49-F238E27FC236}">
                <a16:creationId xmlns:a16="http://schemas.microsoft.com/office/drawing/2014/main" id="{CD93B619-A36E-4B7C-934B-AE09E1C4C25D}"/>
              </a:ext>
            </a:extLst>
          </p:cNvPr>
          <p:cNvSpPr/>
          <p:nvPr/>
        </p:nvSpPr>
        <p:spPr>
          <a:xfrm>
            <a:off x="1083791" y="3924477"/>
            <a:ext cx="10024417" cy="2062103"/>
          </a:xfrm>
          <a:prstGeom prst="rect">
            <a:avLst/>
          </a:prstGeom>
          <a:noFill/>
        </p:spPr>
        <p:txBody>
          <a:bodyPr wrap="square" lIns="91440" tIns="45720" rIns="91440" bIns="45720">
            <a:spAutoFit/>
          </a:bodyPr>
          <a:lstStyle/>
          <a:p>
            <a:pPr algn="just"/>
            <a:r>
              <a:rPr lang="en-US" sz="3200" b="0" cap="none" spc="0" dirty="0">
                <a:ln w="0"/>
                <a:solidFill>
                  <a:schemeClr val="tx1"/>
                </a:solidFill>
                <a:effectLst>
                  <a:outerShdw blurRad="38100" dist="19050" dir="2700000" algn="tl" rotWithShape="0">
                    <a:schemeClr val="dk1">
                      <a:alpha val="40000"/>
                    </a:schemeClr>
                  </a:outerShdw>
                </a:effectLst>
              </a:rPr>
              <a:t>Use iterative gradient-based optimizers that merely drives cost to low value, rather than •Exact linear equation solvers used for linear regression or •convex optimization algorithms used for logistic regression or SVMs</a:t>
            </a:r>
          </a:p>
        </p:txBody>
      </p:sp>
      <p:sp>
        <p:nvSpPr>
          <p:cNvPr id="3" name="Slide Number Placeholder 2">
            <a:extLst>
              <a:ext uri="{FF2B5EF4-FFF2-40B4-BE49-F238E27FC236}">
                <a16:creationId xmlns:a16="http://schemas.microsoft.com/office/drawing/2014/main" id="{2989199B-F111-4D81-01CD-B0A0C5075248}"/>
              </a:ext>
            </a:extLst>
          </p:cNvPr>
          <p:cNvSpPr>
            <a:spLocks noGrp="1"/>
          </p:cNvSpPr>
          <p:nvPr>
            <p:ph type="sldNum" sz="quarter" idx="12"/>
          </p:nvPr>
        </p:nvSpPr>
        <p:spPr/>
        <p:txBody>
          <a:bodyPr/>
          <a:lstStyle/>
          <a:p>
            <a:fld id="{EA7B233D-2DC2-4C0D-93E1-5A1711E4C437}" type="slidenum">
              <a:rPr lang="en-IN" smtClean="0"/>
              <a:t>3</a:t>
            </a:fld>
            <a:endParaRPr lang="en-IN"/>
          </a:p>
        </p:txBody>
      </p:sp>
    </p:spTree>
    <p:extLst>
      <p:ext uri="{BB962C8B-B14F-4D97-AF65-F5344CB8AC3E}">
        <p14:creationId xmlns:p14="http://schemas.microsoft.com/office/powerpoint/2010/main" val="78109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6DDE-26BF-5FF9-ABCF-3FFB5BEA2D08}"/>
              </a:ext>
            </a:extLst>
          </p:cNvPr>
          <p:cNvSpPr>
            <a:spLocks noGrp="1"/>
          </p:cNvSpPr>
          <p:nvPr>
            <p:ph type="title"/>
          </p:nvPr>
        </p:nvSpPr>
        <p:spPr/>
        <p:txBody>
          <a:bodyPr/>
          <a:lstStyle/>
          <a:p>
            <a:pPr algn="ctr"/>
            <a:r>
              <a:rPr lang="en-IN" b="1" dirty="0">
                <a:latin typeface="+mn-lt"/>
              </a:rPr>
              <a:t>Optimization</a:t>
            </a:r>
          </a:p>
        </p:txBody>
      </p:sp>
      <p:sp>
        <p:nvSpPr>
          <p:cNvPr id="3" name="Content Placeholder 2">
            <a:extLst>
              <a:ext uri="{FF2B5EF4-FFF2-40B4-BE49-F238E27FC236}">
                <a16:creationId xmlns:a16="http://schemas.microsoft.com/office/drawing/2014/main" id="{B5A13791-483B-BD5A-AFD6-DF423DC13AF8}"/>
              </a:ext>
            </a:extLst>
          </p:cNvPr>
          <p:cNvSpPr>
            <a:spLocks noGrp="1"/>
          </p:cNvSpPr>
          <p:nvPr>
            <p:ph idx="1"/>
          </p:nvPr>
        </p:nvSpPr>
        <p:spPr>
          <a:xfrm>
            <a:off x="838200" y="1690689"/>
            <a:ext cx="10515600" cy="4427082"/>
          </a:xfrm>
        </p:spPr>
        <p:txBody>
          <a:bodyPr>
            <a:normAutofit/>
          </a:bodyPr>
          <a:lstStyle/>
          <a:p>
            <a:pPr marL="0" indent="0" algn="just">
              <a:buNone/>
            </a:pPr>
            <a:r>
              <a:rPr lang="en-US" sz="4000" dirty="0">
                <a:solidFill>
                  <a:srgbClr val="111111"/>
                </a:solidFill>
                <a:latin typeface="Calibri" panose="020F0502020204030204" pitchFamily="34" charset="0"/>
                <a:ea typeface="Calibri" panose="020F0502020204030204" pitchFamily="34" charset="0"/>
                <a:cs typeface="Calibri" panose="020F0502020204030204" pitchFamily="34" charset="0"/>
              </a:rPr>
              <a:t>W</a:t>
            </a:r>
            <a:r>
              <a:rPr lang="en-US" sz="4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 need to use the loss to </a:t>
            </a:r>
            <a:r>
              <a:rPr lang="en-US" sz="4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train </a:t>
            </a:r>
            <a:r>
              <a:rPr lang="en-US" sz="4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our network such that it performs better.</a:t>
            </a:r>
          </a:p>
          <a:p>
            <a:pPr marL="0" indent="0" algn="just">
              <a:buNone/>
            </a:pPr>
            <a:r>
              <a:rPr lang="en-US" sz="4000" dirty="0">
                <a:solidFill>
                  <a:srgbClr val="111111"/>
                </a:solidFill>
                <a:latin typeface="Calibri" panose="020F0502020204030204" pitchFamily="34" charset="0"/>
                <a:ea typeface="Calibri" panose="020F0502020204030204" pitchFamily="34" charset="0"/>
                <a:cs typeface="Calibri" panose="020F0502020204030204" pitchFamily="34" charset="0"/>
              </a:rPr>
              <a:t>A</a:t>
            </a:r>
            <a:r>
              <a:rPr lang="en-US" sz="4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lower loss means our model is going to perform better. </a:t>
            </a:r>
          </a:p>
          <a:p>
            <a:pPr marL="0" indent="0" algn="just">
              <a:buNone/>
            </a:pPr>
            <a:r>
              <a:rPr lang="en-US" sz="4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process of minimizing any mathematical expression is called </a:t>
            </a:r>
            <a:r>
              <a:rPr lang="en-US" sz="4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optimization.</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BB08220-E655-44A8-E1DD-AD78AE02F0E3}"/>
              </a:ext>
            </a:extLst>
          </p:cNvPr>
          <p:cNvSpPr>
            <a:spLocks noGrp="1"/>
          </p:cNvSpPr>
          <p:nvPr>
            <p:ph type="sldNum" sz="quarter" idx="12"/>
          </p:nvPr>
        </p:nvSpPr>
        <p:spPr/>
        <p:txBody>
          <a:bodyPr/>
          <a:lstStyle/>
          <a:p>
            <a:fld id="{EA7B233D-2DC2-4C0D-93E1-5A1711E4C437}" type="slidenum">
              <a:rPr lang="en-IN" smtClean="0"/>
              <a:t>4</a:t>
            </a:fld>
            <a:endParaRPr lang="en-IN"/>
          </a:p>
        </p:txBody>
      </p:sp>
    </p:spTree>
    <p:extLst>
      <p:ext uri="{BB962C8B-B14F-4D97-AF65-F5344CB8AC3E}">
        <p14:creationId xmlns:p14="http://schemas.microsoft.com/office/powerpoint/2010/main" val="257627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E7CD-3485-884B-33DC-644B6757ED65}"/>
              </a:ext>
            </a:extLst>
          </p:cNvPr>
          <p:cNvSpPr>
            <a:spLocks noGrp="1"/>
          </p:cNvSpPr>
          <p:nvPr>
            <p:ph type="title"/>
          </p:nvPr>
        </p:nvSpPr>
        <p:spPr/>
        <p:txBody>
          <a:bodyPr/>
          <a:lstStyle/>
          <a:p>
            <a:pPr algn="ctr"/>
            <a:r>
              <a:rPr lang="en-IN" b="1" dirty="0">
                <a:latin typeface="+mn-lt"/>
              </a:rPr>
              <a:t>Optimizers</a:t>
            </a:r>
            <a:endParaRPr lang="en-IN" dirty="0"/>
          </a:p>
        </p:txBody>
      </p:sp>
      <p:sp>
        <p:nvSpPr>
          <p:cNvPr id="3" name="Content Placeholder 2">
            <a:extLst>
              <a:ext uri="{FF2B5EF4-FFF2-40B4-BE49-F238E27FC236}">
                <a16:creationId xmlns:a16="http://schemas.microsoft.com/office/drawing/2014/main" id="{4A9D3207-7BF4-41C0-B106-D21170310F4B}"/>
              </a:ext>
            </a:extLst>
          </p:cNvPr>
          <p:cNvSpPr>
            <a:spLocks noGrp="1"/>
          </p:cNvSpPr>
          <p:nvPr>
            <p:ph idx="1"/>
          </p:nvPr>
        </p:nvSpPr>
        <p:spPr>
          <a:xfrm>
            <a:off x="838200" y="1825625"/>
            <a:ext cx="10515600" cy="3018518"/>
          </a:xfrm>
        </p:spPr>
        <p:txBody>
          <a:bodyPr>
            <a:normAutofit fontScale="92500"/>
          </a:bodyPr>
          <a:lstStyle/>
          <a:p>
            <a:pPr algn="just">
              <a:lnSpc>
                <a:spcPct val="150000"/>
              </a:lnSpc>
            </a:pPr>
            <a:r>
              <a:rPr lang="en-US" b="0" i="0" dirty="0">
                <a:solidFill>
                  <a:srgbClr val="111111"/>
                </a:solidFill>
                <a:effectLst/>
                <a:latin typeface="open sans" panose="020B0606030504020204" pitchFamily="34" charset="0"/>
              </a:rPr>
              <a:t>Optimizers are algorithms or methods used to change the attributes of the neural network such as </a:t>
            </a:r>
            <a:r>
              <a:rPr lang="en-US" b="1" i="0" dirty="0">
                <a:solidFill>
                  <a:srgbClr val="111111"/>
                </a:solidFill>
                <a:effectLst/>
                <a:highlight>
                  <a:srgbClr val="FFFF00"/>
                </a:highlight>
                <a:latin typeface="open sans" panose="020B0606030504020204" pitchFamily="34" charset="0"/>
              </a:rPr>
              <a:t>weights</a:t>
            </a:r>
            <a:r>
              <a:rPr lang="en-US" b="0" i="0" dirty="0">
                <a:solidFill>
                  <a:srgbClr val="111111"/>
                </a:solidFill>
                <a:effectLst/>
                <a:latin typeface="open sans" panose="020B0606030504020204" pitchFamily="34" charset="0"/>
              </a:rPr>
              <a:t> and </a:t>
            </a:r>
            <a:r>
              <a:rPr lang="en-US" b="1" i="0" dirty="0">
                <a:solidFill>
                  <a:srgbClr val="111111"/>
                </a:solidFill>
                <a:effectLst/>
                <a:highlight>
                  <a:srgbClr val="FFFF00"/>
                </a:highlight>
                <a:latin typeface="open sans" panose="020B0606030504020204" pitchFamily="34" charset="0"/>
              </a:rPr>
              <a:t>learning rate</a:t>
            </a:r>
            <a:r>
              <a:rPr lang="en-US" b="0" i="0" dirty="0">
                <a:solidFill>
                  <a:srgbClr val="111111"/>
                </a:solidFill>
                <a:effectLst/>
                <a:highlight>
                  <a:srgbClr val="FFFF00"/>
                </a:highlight>
                <a:latin typeface="open sans" panose="020B0606030504020204" pitchFamily="34" charset="0"/>
              </a:rPr>
              <a:t> </a:t>
            </a:r>
            <a:r>
              <a:rPr lang="en-US" b="0" i="0" dirty="0">
                <a:solidFill>
                  <a:srgbClr val="111111"/>
                </a:solidFill>
                <a:effectLst/>
                <a:latin typeface="open sans" panose="020B0606030504020204" pitchFamily="34" charset="0"/>
              </a:rPr>
              <a:t>to reduce the losses. Optimizers are used to solve optimization problems by minimizing the function.</a:t>
            </a:r>
            <a:endParaRPr lang="en-IN" dirty="0"/>
          </a:p>
        </p:txBody>
      </p:sp>
      <p:sp>
        <p:nvSpPr>
          <p:cNvPr id="4" name="Slide Number Placeholder 3">
            <a:extLst>
              <a:ext uri="{FF2B5EF4-FFF2-40B4-BE49-F238E27FC236}">
                <a16:creationId xmlns:a16="http://schemas.microsoft.com/office/drawing/2014/main" id="{6E7D05B2-70B3-1B5D-3C92-8AD68E0B5E82}"/>
              </a:ext>
            </a:extLst>
          </p:cNvPr>
          <p:cNvSpPr>
            <a:spLocks noGrp="1"/>
          </p:cNvSpPr>
          <p:nvPr>
            <p:ph type="sldNum" sz="quarter" idx="12"/>
          </p:nvPr>
        </p:nvSpPr>
        <p:spPr/>
        <p:txBody>
          <a:bodyPr/>
          <a:lstStyle/>
          <a:p>
            <a:fld id="{EA7B233D-2DC2-4C0D-93E1-5A1711E4C437}" type="slidenum">
              <a:rPr lang="en-IN" smtClean="0"/>
              <a:t>5</a:t>
            </a:fld>
            <a:endParaRPr lang="en-IN"/>
          </a:p>
        </p:txBody>
      </p:sp>
    </p:spTree>
    <p:extLst>
      <p:ext uri="{BB962C8B-B14F-4D97-AF65-F5344CB8AC3E}">
        <p14:creationId xmlns:p14="http://schemas.microsoft.com/office/powerpoint/2010/main" val="99042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A813-6FE0-3C6F-2A3A-318DA65ED9A9}"/>
              </a:ext>
            </a:extLst>
          </p:cNvPr>
          <p:cNvSpPr>
            <a:spLocks noGrp="1"/>
          </p:cNvSpPr>
          <p:nvPr>
            <p:ph type="title"/>
          </p:nvPr>
        </p:nvSpPr>
        <p:spPr/>
        <p:txBody>
          <a:bodyPr>
            <a:normAutofit/>
          </a:bodyPr>
          <a:lstStyle/>
          <a:p>
            <a:pPr algn="ctr"/>
            <a:r>
              <a:rPr lang="en-US" dirty="0">
                <a:solidFill>
                  <a:srgbClr val="111111"/>
                </a:solidFill>
                <a:latin typeface="Calibri" panose="020F0502020204030204" pitchFamily="34" charset="0"/>
                <a:ea typeface="Calibri" panose="020F0502020204030204" pitchFamily="34" charset="0"/>
                <a:cs typeface="Calibri" panose="020F0502020204030204" pitchFamily="34" charset="0"/>
              </a:rPr>
              <a:t>T</a:t>
            </a:r>
            <a:r>
              <a:rPr lang="en-US"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ypes of Optimizers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C1D6A93-BFA7-2E0E-D87F-A8A2953F2AFA}"/>
              </a:ext>
            </a:extLst>
          </p:cNvPr>
          <p:cNvSpPr>
            <a:spLocks noGrp="1"/>
          </p:cNvSpPr>
          <p:nvPr>
            <p:ph idx="1"/>
          </p:nvPr>
        </p:nvSpPr>
        <p:spPr/>
        <p:txBody>
          <a:bodyPr>
            <a:normAutofit/>
          </a:bodyPr>
          <a:lstStyle/>
          <a:p>
            <a:pPr marL="514350" indent="-514350" algn="l">
              <a:buFont typeface="+mj-lt"/>
              <a:buAutoNum type="arabicPeriod"/>
            </a:pPr>
            <a:r>
              <a:rPr lang="en-IN" b="0" i="0" dirty="0">
                <a:solidFill>
                  <a:srgbClr val="111111"/>
                </a:solidFill>
                <a:effectLst/>
                <a:latin typeface="open sans" panose="020B0606030504020204" pitchFamily="34" charset="0"/>
              </a:rPr>
              <a:t>Gradient Descent</a:t>
            </a:r>
          </a:p>
          <a:p>
            <a:pPr marL="514350" indent="-514350" algn="l">
              <a:buFont typeface="+mj-lt"/>
              <a:buAutoNum type="arabicPeriod"/>
            </a:pPr>
            <a:r>
              <a:rPr lang="en-IN" b="0" i="0" dirty="0">
                <a:solidFill>
                  <a:srgbClr val="111111"/>
                </a:solidFill>
                <a:effectLst/>
                <a:latin typeface="open sans" panose="020B0606030504020204" pitchFamily="34" charset="0"/>
              </a:rPr>
              <a:t>Stochastic Gradient Descent (SGD)</a:t>
            </a:r>
          </a:p>
          <a:p>
            <a:pPr marL="514350" indent="-514350" algn="l">
              <a:buFont typeface="+mj-lt"/>
              <a:buAutoNum type="arabicPeriod"/>
            </a:pPr>
            <a:r>
              <a:rPr lang="en-IN" b="0" i="0" dirty="0">
                <a:solidFill>
                  <a:srgbClr val="111111"/>
                </a:solidFill>
                <a:effectLst/>
                <a:latin typeface="open sans" panose="020B0606030504020204" pitchFamily="34" charset="0"/>
              </a:rPr>
              <a:t>Mini Batch Stochastic Gradient Descent (MB-SGD)</a:t>
            </a:r>
          </a:p>
          <a:p>
            <a:pPr marL="514350" indent="-514350" algn="l">
              <a:buFont typeface="+mj-lt"/>
              <a:buAutoNum type="arabicPeriod"/>
            </a:pPr>
            <a:r>
              <a:rPr lang="en-IN" b="0" i="0" dirty="0">
                <a:solidFill>
                  <a:srgbClr val="111111"/>
                </a:solidFill>
                <a:effectLst/>
                <a:latin typeface="open sans" panose="020B0606030504020204" pitchFamily="34" charset="0"/>
              </a:rPr>
              <a:t>SGD with momentum</a:t>
            </a:r>
          </a:p>
          <a:p>
            <a:pPr marL="514350" indent="-514350" algn="l">
              <a:buFont typeface="+mj-lt"/>
              <a:buAutoNum type="arabicPeriod"/>
            </a:pPr>
            <a:r>
              <a:rPr lang="en-IN" b="0" i="0" dirty="0">
                <a:solidFill>
                  <a:srgbClr val="111111"/>
                </a:solidFill>
                <a:effectLst/>
                <a:latin typeface="open sans" panose="020B0606030504020204" pitchFamily="34" charset="0"/>
              </a:rPr>
              <a:t>Adaptive Gradient (</a:t>
            </a:r>
            <a:r>
              <a:rPr lang="en-IN" b="0" i="0" dirty="0" err="1">
                <a:solidFill>
                  <a:srgbClr val="111111"/>
                </a:solidFill>
                <a:effectLst/>
                <a:latin typeface="open sans" panose="020B0606030504020204" pitchFamily="34" charset="0"/>
              </a:rPr>
              <a:t>AdaGrad</a:t>
            </a:r>
            <a:r>
              <a:rPr lang="en-IN" b="0" i="0" dirty="0">
                <a:solidFill>
                  <a:srgbClr val="111111"/>
                </a:solidFill>
                <a:effectLst/>
                <a:latin typeface="open sans" panose="020B0606030504020204" pitchFamily="34" charset="0"/>
              </a:rPr>
              <a:t>)</a:t>
            </a:r>
          </a:p>
          <a:p>
            <a:pPr marL="514350" indent="-514350" algn="l">
              <a:buFont typeface="+mj-lt"/>
              <a:buAutoNum type="arabicPeriod"/>
            </a:pPr>
            <a:r>
              <a:rPr lang="en-IN" b="0" i="0" dirty="0">
                <a:solidFill>
                  <a:srgbClr val="111111"/>
                </a:solidFill>
                <a:effectLst/>
                <a:latin typeface="open sans" panose="020B0606030504020204" pitchFamily="34" charset="0"/>
              </a:rPr>
              <a:t>RMSprop</a:t>
            </a:r>
          </a:p>
          <a:p>
            <a:pPr marL="514350" indent="-514350" algn="l">
              <a:buFont typeface="+mj-lt"/>
              <a:buAutoNum type="arabicPeriod"/>
            </a:pPr>
            <a:r>
              <a:rPr lang="en-IN" b="0" i="0" dirty="0">
                <a:solidFill>
                  <a:srgbClr val="111111"/>
                </a:solidFill>
                <a:effectLst/>
                <a:latin typeface="open sans" panose="020B0606030504020204" pitchFamily="34" charset="0"/>
              </a:rPr>
              <a:t>Adam</a:t>
            </a:r>
          </a:p>
          <a:p>
            <a:endParaRPr lang="en-IN" dirty="0"/>
          </a:p>
        </p:txBody>
      </p:sp>
      <p:sp>
        <p:nvSpPr>
          <p:cNvPr id="4" name="Slide Number Placeholder 3">
            <a:extLst>
              <a:ext uri="{FF2B5EF4-FFF2-40B4-BE49-F238E27FC236}">
                <a16:creationId xmlns:a16="http://schemas.microsoft.com/office/drawing/2014/main" id="{8B3A821D-937E-3133-3A77-A2E5016B911B}"/>
              </a:ext>
            </a:extLst>
          </p:cNvPr>
          <p:cNvSpPr>
            <a:spLocks noGrp="1"/>
          </p:cNvSpPr>
          <p:nvPr>
            <p:ph type="sldNum" sz="quarter" idx="12"/>
          </p:nvPr>
        </p:nvSpPr>
        <p:spPr/>
        <p:txBody>
          <a:bodyPr/>
          <a:lstStyle/>
          <a:p>
            <a:fld id="{EA7B233D-2DC2-4C0D-93E1-5A1711E4C437}" type="slidenum">
              <a:rPr lang="en-IN" smtClean="0"/>
              <a:t>6</a:t>
            </a:fld>
            <a:endParaRPr lang="en-IN"/>
          </a:p>
        </p:txBody>
      </p:sp>
    </p:spTree>
    <p:extLst>
      <p:ext uri="{BB962C8B-B14F-4D97-AF65-F5344CB8AC3E}">
        <p14:creationId xmlns:p14="http://schemas.microsoft.com/office/powerpoint/2010/main" val="289143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D693-7FDE-54D1-864E-AEE35474E074}"/>
              </a:ext>
            </a:extLst>
          </p:cNvPr>
          <p:cNvSpPr>
            <a:spLocks noGrp="1"/>
          </p:cNvSpPr>
          <p:nvPr>
            <p:ph type="title"/>
          </p:nvPr>
        </p:nvSpPr>
        <p:spPr/>
        <p:txBody>
          <a:bodyPr/>
          <a:lstStyle/>
          <a:p>
            <a:pPr algn="ctr"/>
            <a:r>
              <a:rPr lang="en-IN" b="0" i="0" dirty="0">
                <a:solidFill>
                  <a:srgbClr val="111111"/>
                </a:solidFill>
                <a:effectLst/>
                <a:latin typeface="open sans" panose="020B0606030504020204" pitchFamily="34" charset="0"/>
              </a:rPr>
              <a:t>Gradient Descent</a:t>
            </a:r>
            <a:endParaRPr lang="en-IN" dirty="0"/>
          </a:p>
        </p:txBody>
      </p:sp>
      <p:pic>
        <p:nvPicPr>
          <p:cNvPr id="5" name="Picture 4">
            <a:extLst>
              <a:ext uri="{FF2B5EF4-FFF2-40B4-BE49-F238E27FC236}">
                <a16:creationId xmlns:a16="http://schemas.microsoft.com/office/drawing/2014/main" id="{CFA102B1-5DD1-06D6-ED6D-8797AD4D9C59}"/>
              </a:ext>
            </a:extLst>
          </p:cNvPr>
          <p:cNvPicPr>
            <a:picLocks noChangeAspect="1"/>
          </p:cNvPicPr>
          <p:nvPr/>
        </p:nvPicPr>
        <p:blipFill>
          <a:blip r:embed="rId2"/>
          <a:stretch>
            <a:fillRect/>
          </a:stretch>
        </p:blipFill>
        <p:spPr>
          <a:xfrm>
            <a:off x="629979" y="2489200"/>
            <a:ext cx="4791137" cy="2301516"/>
          </a:xfrm>
          <a:prstGeom prst="rect">
            <a:avLst/>
          </a:prstGeom>
        </p:spPr>
      </p:pic>
      <p:pic>
        <p:nvPicPr>
          <p:cNvPr id="7" name="Picture 6">
            <a:extLst>
              <a:ext uri="{FF2B5EF4-FFF2-40B4-BE49-F238E27FC236}">
                <a16:creationId xmlns:a16="http://schemas.microsoft.com/office/drawing/2014/main" id="{5EC7682F-9267-4559-BDAE-CF0DAF3F9A03}"/>
              </a:ext>
            </a:extLst>
          </p:cNvPr>
          <p:cNvPicPr>
            <a:picLocks noChangeAspect="1"/>
          </p:cNvPicPr>
          <p:nvPr/>
        </p:nvPicPr>
        <p:blipFill>
          <a:blip r:embed="rId3"/>
          <a:stretch>
            <a:fillRect/>
          </a:stretch>
        </p:blipFill>
        <p:spPr>
          <a:xfrm>
            <a:off x="5761765" y="2185487"/>
            <a:ext cx="6094955" cy="3646353"/>
          </a:xfrm>
          <a:prstGeom prst="rect">
            <a:avLst/>
          </a:prstGeom>
          <a:ln w="3175">
            <a:solidFill>
              <a:schemeClr val="tx1"/>
            </a:solidFill>
          </a:ln>
        </p:spPr>
      </p:pic>
      <p:sp>
        <p:nvSpPr>
          <p:cNvPr id="3" name="Slide Number Placeholder 2">
            <a:extLst>
              <a:ext uri="{FF2B5EF4-FFF2-40B4-BE49-F238E27FC236}">
                <a16:creationId xmlns:a16="http://schemas.microsoft.com/office/drawing/2014/main" id="{BCD8B80A-89E2-5C22-9327-4DB971E9C446}"/>
              </a:ext>
            </a:extLst>
          </p:cNvPr>
          <p:cNvSpPr>
            <a:spLocks noGrp="1"/>
          </p:cNvSpPr>
          <p:nvPr>
            <p:ph type="sldNum" sz="quarter" idx="12"/>
          </p:nvPr>
        </p:nvSpPr>
        <p:spPr/>
        <p:txBody>
          <a:bodyPr/>
          <a:lstStyle/>
          <a:p>
            <a:fld id="{EA7B233D-2DC2-4C0D-93E1-5A1711E4C437}" type="slidenum">
              <a:rPr lang="en-IN" smtClean="0"/>
              <a:t>7</a:t>
            </a:fld>
            <a:endParaRPr lang="en-IN"/>
          </a:p>
        </p:txBody>
      </p:sp>
    </p:spTree>
    <p:extLst>
      <p:ext uri="{BB962C8B-B14F-4D97-AF65-F5344CB8AC3E}">
        <p14:creationId xmlns:p14="http://schemas.microsoft.com/office/powerpoint/2010/main" val="363619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3BAAF-67F0-C76A-5CB5-D7B49A50BA4E}"/>
              </a:ext>
            </a:extLst>
          </p:cNvPr>
          <p:cNvPicPr>
            <a:picLocks noChangeAspect="1"/>
          </p:cNvPicPr>
          <p:nvPr/>
        </p:nvPicPr>
        <p:blipFill>
          <a:blip r:embed="rId2"/>
          <a:stretch>
            <a:fillRect/>
          </a:stretch>
        </p:blipFill>
        <p:spPr>
          <a:xfrm>
            <a:off x="1524000" y="1747659"/>
            <a:ext cx="8958944" cy="4524949"/>
          </a:xfrm>
          <a:prstGeom prst="rect">
            <a:avLst/>
          </a:prstGeom>
        </p:spPr>
      </p:pic>
      <p:sp>
        <p:nvSpPr>
          <p:cNvPr id="6" name="Title 1">
            <a:extLst>
              <a:ext uri="{FF2B5EF4-FFF2-40B4-BE49-F238E27FC236}">
                <a16:creationId xmlns:a16="http://schemas.microsoft.com/office/drawing/2014/main" id="{1B568879-D70C-2B6E-E43A-0429EBFA5B95}"/>
              </a:ext>
            </a:extLst>
          </p:cNvPr>
          <p:cNvSpPr>
            <a:spLocks noGrp="1"/>
          </p:cNvSpPr>
          <p:nvPr>
            <p:ph type="title"/>
          </p:nvPr>
        </p:nvSpPr>
        <p:spPr>
          <a:xfrm>
            <a:off x="838200" y="365125"/>
            <a:ext cx="10515600" cy="1325563"/>
          </a:xfrm>
        </p:spPr>
        <p:txBody>
          <a:bodyPr/>
          <a:lstStyle/>
          <a:p>
            <a:pPr algn="ctr"/>
            <a:r>
              <a:rPr lang="en-IN" b="0" i="0" dirty="0">
                <a:solidFill>
                  <a:srgbClr val="111111"/>
                </a:solidFill>
                <a:effectLst/>
                <a:latin typeface="open sans" panose="020B0606030504020204" pitchFamily="34" charset="0"/>
              </a:rPr>
              <a:t>Gradient Descent – Learning Rate</a:t>
            </a:r>
            <a:endParaRPr lang="en-IN" dirty="0"/>
          </a:p>
        </p:txBody>
      </p:sp>
      <p:sp>
        <p:nvSpPr>
          <p:cNvPr id="2" name="Slide Number Placeholder 1">
            <a:extLst>
              <a:ext uri="{FF2B5EF4-FFF2-40B4-BE49-F238E27FC236}">
                <a16:creationId xmlns:a16="http://schemas.microsoft.com/office/drawing/2014/main" id="{F67E1CAF-85DD-6557-01CA-6698A714E214}"/>
              </a:ext>
            </a:extLst>
          </p:cNvPr>
          <p:cNvSpPr>
            <a:spLocks noGrp="1"/>
          </p:cNvSpPr>
          <p:nvPr>
            <p:ph type="sldNum" sz="quarter" idx="12"/>
          </p:nvPr>
        </p:nvSpPr>
        <p:spPr/>
        <p:txBody>
          <a:bodyPr/>
          <a:lstStyle/>
          <a:p>
            <a:fld id="{EA7B233D-2DC2-4C0D-93E1-5A1711E4C437}" type="slidenum">
              <a:rPr lang="en-IN" smtClean="0"/>
              <a:t>8</a:t>
            </a:fld>
            <a:endParaRPr lang="en-IN"/>
          </a:p>
        </p:txBody>
      </p:sp>
    </p:spTree>
    <p:extLst>
      <p:ext uri="{BB962C8B-B14F-4D97-AF65-F5344CB8AC3E}">
        <p14:creationId xmlns:p14="http://schemas.microsoft.com/office/powerpoint/2010/main" val="374792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7C38-3494-8B38-B22E-83B220992A2D}"/>
              </a:ext>
            </a:extLst>
          </p:cNvPr>
          <p:cNvSpPr>
            <a:spLocks noGrp="1"/>
          </p:cNvSpPr>
          <p:nvPr>
            <p:ph type="title"/>
          </p:nvPr>
        </p:nvSpPr>
        <p:spPr/>
        <p:txBody>
          <a:bodyPr/>
          <a:lstStyle/>
          <a:p>
            <a:pPr algn="ctr"/>
            <a:r>
              <a:rPr lang="en-IN" b="0" i="0" dirty="0">
                <a:solidFill>
                  <a:srgbClr val="111111"/>
                </a:solidFill>
                <a:effectLst/>
                <a:latin typeface="open sans" panose="020B0606030504020204" pitchFamily="34" charset="0"/>
              </a:rPr>
              <a:t>Stochastic Gradient Descent (SGD)</a:t>
            </a:r>
            <a:endParaRPr lang="en-IN" dirty="0"/>
          </a:p>
        </p:txBody>
      </p:sp>
      <p:pic>
        <p:nvPicPr>
          <p:cNvPr id="5" name="Picture 4">
            <a:extLst>
              <a:ext uri="{FF2B5EF4-FFF2-40B4-BE49-F238E27FC236}">
                <a16:creationId xmlns:a16="http://schemas.microsoft.com/office/drawing/2014/main" id="{AD95CD8D-20B0-FA07-806D-F91A0F4674EE}"/>
              </a:ext>
            </a:extLst>
          </p:cNvPr>
          <p:cNvPicPr>
            <a:picLocks noChangeAspect="1"/>
          </p:cNvPicPr>
          <p:nvPr/>
        </p:nvPicPr>
        <p:blipFill>
          <a:blip r:embed="rId2"/>
          <a:stretch>
            <a:fillRect/>
          </a:stretch>
        </p:blipFill>
        <p:spPr>
          <a:xfrm>
            <a:off x="1310359" y="3048000"/>
            <a:ext cx="9767225" cy="2832163"/>
          </a:xfrm>
          <a:prstGeom prst="rect">
            <a:avLst/>
          </a:prstGeom>
        </p:spPr>
      </p:pic>
      <p:sp>
        <p:nvSpPr>
          <p:cNvPr id="8" name="TextBox 7">
            <a:extLst>
              <a:ext uri="{FF2B5EF4-FFF2-40B4-BE49-F238E27FC236}">
                <a16:creationId xmlns:a16="http://schemas.microsoft.com/office/drawing/2014/main" id="{AD2BBAE2-2674-A7B3-8CE0-8E0894C237DD}"/>
              </a:ext>
            </a:extLst>
          </p:cNvPr>
          <p:cNvSpPr txBox="1"/>
          <p:nvPr/>
        </p:nvSpPr>
        <p:spPr>
          <a:xfrm>
            <a:off x="1121228" y="2375178"/>
            <a:ext cx="9601200" cy="369332"/>
          </a:xfrm>
          <a:prstGeom prst="rect">
            <a:avLst/>
          </a:prstGeom>
          <a:noFill/>
        </p:spPr>
        <p:txBody>
          <a:bodyPr wrap="square">
            <a:spAutoFit/>
          </a:bodyPr>
          <a:lstStyle/>
          <a:p>
            <a:pPr algn="ctr"/>
            <a:r>
              <a:rPr lang="en-US" dirty="0">
                <a:ln w="0"/>
                <a:effectLst>
                  <a:outerShdw blurRad="38100" dist="19050" dir="2700000" algn="tl" rotWithShape="0">
                    <a:schemeClr val="dk1">
                      <a:alpha val="40000"/>
                    </a:schemeClr>
                  </a:outerShdw>
                </a:effectLst>
              </a:rPr>
              <a:t>Considering One input at a time</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3" name="Slide Number Placeholder 2">
            <a:extLst>
              <a:ext uri="{FF2B5EF4-FFF2-40B4-BE49-F238E27FC236}">
                <a16:creationId xmlns:a16="http://schemas.microsoft.com/office/drawing/2014/main" id="{DCD59182-5820-6B73-F494-F63919000952}"/>
              </a:ext>
            </a:extLst>
          </p:cNvPr>
          <p:cNvSpPr>
            <a:spLocks noGrp="1"/>
          </p:cNvSpPr>
          <p:nvPr>
            <p:ph type="sldNum" sz="quarter" idx="12"/>
          </p:nvPr>
        </p:nvSpPr>
        <p:spPr/>
        <p:txBody>
          <a:bodyPr/>
          <a:lstStyle/>
          <a:p>
            <a:fld id="{EA7B233D-2DC2-4C0D-93E1-5A1711E4C437}" type="slidenum">
              <a:rPr lang="en-IN" smtClean="0"/>
              <a:t>9</a:t>
            </a:fld>
            <a:endParaRPr lang="en-IN"/>
          </a:p>
        </p:txBody>
      </p:sp>
    </p:spTree>
    <p:extLst>
      <p:ext uri="{BB962C8B-B14F-4D97-AF65-F5344CB8AC3E}">
        <p14:creationId xmlns:p14="http://schemas.microsoft.com/office/powerpoint/2010/main" val="42230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739</Words>
  <Application>Microsoft Macintosh PowerPoint</Application>
  <PresentationFormat>Widescreen</PresentationFormat>
  <Paragraphs>67</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Gill Sans</vt:lpstr>
      <vt:lpstr>Google Sans</vt:lpstr>
      <vt:lpstr>Open Sans</vt:lpstr>
      <vt:lpstr>Open Sans</vt:lpstr>
      <vt:lpstr>Söhne</vt:lpstr>
      <vt:lpstr>Office Theme</vt:lpstr>
      <vt:lpstr>Gradient Based Learning</vt:lpstr>
      <vt:lpstr>Gradient-Based Learning </vt:lpstr>
      <vt:lpstr>Loss: Standard ML vs NN </vt:lpstr>
      <vt:lpstr>Optimization</vt:lpstr>
      <vt:lpstr>Optimizers</vt:lpstr>
      <vt:lpstr>Types of Optimizers</vt:lpstr>
      <vt:lpstr>Gradient Descent</vt:lpstr>
      <vt:lpstr>Gradient Descent – Learning Rate</vt:lpstr>
      <vt:lpstr>Stochastic Gradient Descent (SGD)</vt:lpstr>
      <vt:lpstr>GD and SGD</vt:lpstr>
      <vt:lpstr>Mini Batch Stochastic Gradient Descent (MB-SGD)</vt:lpstr>
      <vt:lpstr>SGD with Momentum</vt:lpstr>
      <vt:lpstr>SGD with Momentum</vt:lpstr>
      <vt:lpstr>Adaptive Gradient Descent (AdaGrad)</vt:lpstr>
      <vt:lpstr>RMSprop</vt:lpstr>
      <vt:lpstr>Adagrad Vs. RMSProp</vt:lpstr>
      <vt:lpstr>Adaptive Moment Estimation (Adam)</vt:lpstr>
      <vt:lpstr>Adam Vs. RMSprop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VADIVU KARTHIK</dc:creator>
  <cp:lastModifiedBy>Vadivu G 100383</cp:lastModifiedBy>
  <cp:revision>20</cp:revision>
  <dcterms:created xsi:type="dcterms:W3CDTF">2024-02-05T10:41:14Z</dcterms:created>
  <dcterms:modified xsi:type="dcterms:W3CDTF">2024-08-05T04:56:47Z</dcterms:modified>
</cp:coreProperties>
</file>