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416" autoAdjust="0"/>
  </p:normalViewPr>
  <p:slideViewPr>
    <p:cSldViewPr snapToGrid="0">
      <p:cViewPr varScale="1">
        <p:scale>
          <a:sx n="118" d="100"/>
          <a:sy n="118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EF65F-576F-4996-8512-6A075282FEA3}" type="datetimeFigureOut">
              <a:rPr lang="en-IN" smtClean="0"/>
              <a:t>20/08/24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9944C-1411-4926-8DA4-003695CA0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62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/batch-norm-explained-visually-how-it-works-and-why-neural-networks-need-it-b18919692739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9944C-1411-4926-8DA4-003695CA0D9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64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E416-454D-75D8-0145-3B70D4DFA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DD30E-9E89-C0EE-CFDE-C566D5EA7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A52DF-C9BF-BA45-F205-B8533C31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A891-5FFD-A24A-99CA-AD077F68F1C9}" type="datetime1">
              <a:rPr lang="en-IN" smtClean="0"/>
              <a:t>20/08/24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CFD3-817A-A855-3F61-AA6EFFF6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592CD-C17F-975F-6F11-F20FBB1A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56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293B-A127-49D9-A6A0-1599A599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6D906-19A2-0259-77DE-438D31A0E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263C7-FE41-7213-B49D-8131D062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1BF-D3A8-F942-B1CF-EF8D18679872}" type="datetime1">
              <a:rPr lang="en-IN" smtClean="0"/>
              <a:t>20/08/24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796AA-5DD7-60F4-06F7-24BBA3D3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0D48A-8391-D560-CC8B-376D451A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64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5FF64-016B-7C26-3162-E0AF846CF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72E1F-8253-3573-0ABD-E3DFEE2B2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03A90-E9A8-91A8-8194-953AECB9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AE70-6C5F-BB49-87D9-7813D2CE4C80}" type="datetime1">
              <a:rPr lang="en-IN" smtClean="0"/>
              <a:t>20/08/24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4D609-0F7A-3715-A5A4-E17B011B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2858-2DDF-589E-4977-12505311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5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D681-D4DB-2F6B-6D3A-A02EB615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7EDF-33AB-DC01-1369-3BD93585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806CA-49F5-1047-F5E1-28B5E5D2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D051-6DE3-4343-8A04-8525B5D38F19}" type="datetime1">
              <a:rPr lang="en-IN" smtClean="0"/>
              <a:t>20/08/24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45597-63A8-BB6F-7908-C91EAF40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77D56-E86A-B66D-FA65-A4CDCB1F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86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AE32-8C26-A928-4428-BF6DA287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F1E22-FFB2-6DBE-7712-9C4BF0B83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20060-6DF2-2046-B2EE-908DFAEE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62D9-109D-5E4F-B3F8-9EF88F794258}" type="datetime1">
              <a:rPr lang="en-IN" smtClean="0"/>
              <a:t>20/08/24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C978A-AC6C-DBBB-5D50-DBC5EAC2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8B31D-E96A-3966-ABCC-37467131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05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0A3C-DCA7-EF32-9DA7-1D230523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2934-B9C3-814B-F9B4-9EBB1B890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F6D97-B5DF-6F5C-8F7D-61C86BF0B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A2FFB-C7F1-0366-15CE-DB178FEC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157C-2F64-C944-9088-4344A81B6E8B}" type="datetime1">
              <a:rPr lang="en-IN" smtClean="0"/>
              <a:t>20/08/24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42D73-62C9-43EA-5B6F-E0AA0E99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F9361-9614-58E0-1DF0-059901FC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97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E05A-C00D-0B79-21EC-5120323C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F2FB5-F933-3AC6-45B9-41776918F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CEF04-2E7A-A206-6DE7-9D2CEBFB2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DE925-02F9-F5CF-C992-75437C9F2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702E7-2F38-EF89-2A24-E382B74F7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B45DB-6E0E-7FAD-29A8-E483B2B5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EB18-0AFF-5945-B402-ACDFC20D5C94}" type="datetime1">
              <a:rPr lang="en-IN" smtClean="0"/>
              <a:t>20/08/24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13AAE-9612-6FBF-EFB0-6D80AFA1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3402D-0F9A-9B31-07EF-8265D47A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5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7173-004A-4CC8-9B96-899290CE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01ABE-38B2-F15E-2DDC-B9AD0E1C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198-C9DA-C448-B30D-BBC3B7B48C13}" type="datetime1">
              <a:rPr lang="en-IN" smtClean="0"/>
              <a:t>20/08/24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AACD1-DC61-D21D-1767-0E3D8BBC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6E454-828B-BAAC-3344-7D11AF53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72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A0231-B8BF-1940-1622-64E7460F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3626-C364-1948-9816-D703594586B7}" type="datetime1">
              <a:rPr lang="en-IN" smtClean="0"/>
              <a:t>20/08/24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2CCFD-E1F0-AB5A-3C65-DA363AC0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EC6D9-D47C-5CA8-D3EC-D93E8994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28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CA9E-E9BB-FD9B-8E3F-31C00A15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2B94-5D81-F823-CC5C-24DE61B4F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655E9-0A61-7EB9-9D52-C7ABDD207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C873D-4A1F-442D-F543-04A4E0DB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E035-5285-E04A-BAE0-20F91E6216B8}" type="datetime1">
              <a:rPr lang="en-IN" smtClean="0"/>
              <a:t>20/08/24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8B937-900A-1E07-DAED-196031E0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6B21A-8691-A794-CB1E-331E7DA7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56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AD99-C977-FDB1-27DB-86B1783F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326EF-6C8F-243B-5637-774C802B6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12F74-F44E-85D4-F837-BB617E88E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AD93-CA92-412E-7AA8-18863EF5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0CEF-0F03-7044-AB01-BD9B58F68589}" type="datetime1">
              <a:rPr lang="en-IN" smtClean="0"/>
              <a:t>20/08/24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47CC8-C129-1C67-D270-0C8A9682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51D89-F0EF-7B8F-4996-178D06BB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60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80251-DAE6-C7CD-57F4-7B554D2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58482-F9BA-4705-010D-537F28EDD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EC64-B4E5-4C83-D77F-0A27D23AF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80CE2-6A24-504F-A3EF-BC12C8D466BE}" type="datetime1">
              <a:rPr lang="en-IN" smtClean="0"/>
              <a:t>20/08/24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59A3-0929-74D0-7CF4-536DD3872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42E9-E0E0-009F-E3DD-C3404031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B233D-2DC2-4C0D-93E1-5A1711E4C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06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03E9-E712-FA20-D18C-CBEA3C688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0563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Batch Normalization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57049-9B86-E0C4-8D17-45EEBD99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5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F114-4BEE-B53C-9684-594FE29A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How Does Batch Norm work?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3B0FA-DB59-B727-4C12-0AC0E919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10</a:t>
            </a:fld>
            <a:endParaRPr lang="en-IN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7127A49-FCF0-9981-643D-687CB41D1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1543"/>
            <a:ext cx="12192000" cy="187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41FDD7-5959-B7AA-A2A5-66561227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802" y="1077686"/>
            <a:ext cx="81661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79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33872-4E60-BB0F-D5B6-B32677E3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11</a:t>
            </a:fld>
            <a:endParaRPr lang="en-IN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F5EC9E3-E213-47CC-827C-51AA8E26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2438"/>
            <a:ext cx="12192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D1C856-5BDB-8738-E360-731CC58C6443}"/>
              </a:ext>
            </a:extLst>
          </p:cNvPr>
          <p:cNvSpPr txBox="1"/>
          <p:nvPr/>
        </p:nvSpPr>
        <p:spPr>
          <a:xfrm>
            <a:off x="326573" y="4154536"/>
            <a:ext cx="1556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scalar ‘momentum’ denoted by alpha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8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CF5FA-BB92-D1A9-F0CC-131BDA96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Normalizing Input Data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08E191-AA34-6F4A-8FA9-3D146FBEB0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5871" y="578738"/>
            <a:ext cx="3788408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F75D6-1F90-CA51-1CB4-EA280870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7B233D-2DC2-4C0D-93E1-5A1711E4C437}" type="slidenum">
              <a:rPr lang="en-US" sz="1000"/>
              <a:pPr>
                <a:spcAft>
                  <a:spcPts val="600"/>
                </a:spcAft>
              </a:pPr>
              <a:t>2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3592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Rectangle 41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6CA1F-46E2-F312-43A7-449FCD9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Normalizing Input Data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CE24DA3-DD76-8009-F254-72046CA40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8667" y="961812"/>
            <a:ext cx="5788065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193F1-1C08-F113-CC29-07F0A34C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7B233D-2DC2-4C0D-93E1-5A1711E4C437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85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24DC-1012-1284-7628-53F1794C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1. Covariate Shift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82A46-EBF1-D34B-052F-B847832B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4</a:t>
            </a:fld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82597C3-2E26-B886-2CC5-E69D0066D2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01" y="2004266"/>
            <a:ext cx="3646587" cy="239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BFA0763-D1D7-C8FB-D17E-B6DE99AE1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807" y="2004267"/>
            <a:ext cx="3642799" cy="239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CD7B9DD-87DD-89D9-56F6-571FC93E1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221" y="2152708"/>
            <a:ext cx="3352649" cy="224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3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6EF78-71F0-34CB-D0FB-EBE508B9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Covariate Shift affects the training process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E997DEA-A790-BB6D-4FFC-ED7E894D7E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077630"/>
            <a:ext cx="10905066" cy="358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97114-A7D3-4433-51C1-61C70733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7B233D-2DC2-4C0D-93E1-5A1711E4C43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A99968-54FD-AF31-63ED-F02960EEF797}"/>
              </a:ext>
            </a:extLst>
          </p:cNvPr>
          <p:cNvSpPr/>
          <p:nvPr/>
        </p:nvSpPr>
        <p:spPr>
          <a:xfrm>
            <a:off x="643467" y="5707915"/>
            <a:ext cx="1065013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IN" sz="2400" dirty="0">
                <a:solidFill>
                  <a:srgbClr val="242424"/>
                </a:solidFill>
                <a:latin typeface="source-serif-pro"/>
              </a:rPr>
              <a:t>N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source-serif-pro"/>
              </a:rPr>
              <a:t>ormalize the activations from each previous layer then the gradient descent will converge better during training. This is what Batch Normalization does.</a:t>
            </a:r>
            <a:endPara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80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76F8-8D7A-CE23-6838-681FF4A5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304"/>
          </a:xfrm>
        </p:spPr>
        <p:txBody>
          <a:bodyPr/>
          <a:lstStyle/>
          <a:p>
            <a:pPr algn="ctr"/>
            <a:r>
              <a:rPr lang="en-IN" dirty="0">
                <a:latin typeface="+mn-lt"/>
              </a:rPr>
              <a:t>Batch Normalization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5462-7E0D-ADE9-2570-B8472B6F5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1295400"/>
            <a:ext cx="10776857" cy="48815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b="0" i="0" dirty="0">
                <a:solidFill>
                  <a:srgbClr val="242424"/>
                </a:solidFill>
                <a:effectLst/>
              </a:rPr>
              <a:t>During training, each layer of the network learns an output function to fit its input. </a:t>
            </a:r>
          </a:p>
          <a:p>
            <a:pPr algn="just"/>
            <a:endParaRPr lang="en-IN" dirty="0">
              <a:solidFill>
                <a:srgbClr val="242424"/>
              </a:solidFill>
            </a:endParaRPr>
          </a:p>
          <a:p>
            <a:pPr algn="just"/>
            <a:r>
              <a:rPr lang="en-IN" b="0" i="0" dirty="0">
                <a:solidFill>
                  <a:srgbClr val="242424"/>
                </a:solidFill>
                <a:effectLst/>
              </a:rPr>
              <a:t>However, in each iteration, the previous layer ‘k-1’ is also doing the same thing. It adjusts its output activations, effectively changing its distribution.</a:t>
            </a:r>
          </a:p>
          <a:p>
            <a:pPr algn="just"/>
            <a:endParaRPr lang="en-IN" b="0" i="0" dirty="0">
              <a:solidFill>
                <a:srgbClr val="242424"/>
              </a:solidFill>
              <a:effectLst/>
            </a:endParaRPr>
          </a:p>
          <a:p>
            <a:pPr algn="just"/>
            <a:r>
              <a:rPr lang="en-IN" b="0" i="0" dirty="0">
                <a:solidFill>
                  <a:srgbClr val="242424"/>
                </a:solidFill>
                <a:effectLst/>
              </a:rPr>
              <a:t>That is also the input for layer ‘k’. In other words, that layer receives input data that has a different distribution than before. It is now forced to learn to fit to this new input. As we can see, each layer ends up trying to learn from a constantly shifting input, thus taking longer to converge and slowing down the training.</a:t>
            </a:r>
          </a:p>
          <a:p>
            <a:pPr marL="0" indent="0" algn="just">
              <a:buNone/>
            </a:pPr>
            <a:endParaRPr lang="en-IN" b="0" i="0" dirty="0">
              <a:solidFill>
                <a:srgbClr val="242424"/>
              </a:solidFill>
              <a:effectLst/>
            </a:endParaRPr>
          </a:p>
          <a:p>
            <a:pPr algn="just"/>
            <a:r>
              <a:rPr lang="en-IN" b="1" i="0" dirty="0">
                <a:solidFill>
                  <a:srgbClr val="242424"/>
                </a:solidFill>
                <a:effectLst/>
              </a:rPr>
              <a:t>Batch Norm helps to stabilize these shifting distributions from one iteration to the next, and thus speeds up training.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A7312-38C1-9578-B1A9-FC0710AA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04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BBF7-1F90-017C-E32A-BF19466D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2. Loss and Gradient Smoothening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3CD0F-8A02-3182-8348-C0C41C57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7</a:t>
            </a:fld>
            <a:endParaRPr lang="en-I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7FEDC47-4ABE-CBDC-9FD5-F4287B3FEA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079" y="1541780"/>
            <a:ext cx="5635681" cy="418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C3D2190-CD65-879A-09EC-77662EB9A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" y="1541780"/>
            <a:ext cx="5509839" cy="462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00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9801-B01E-82A2-4F4B-84BF6AB5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+mn-lt"/>
              </a:rPr>
              <a:t>Batch Normalization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A1DD-C30B-D8CC-0D6C-819BD6A0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974" y="2243919"/>
            <a:ext cx="3915411" cy="329875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Batch Norm significantly smoothens the loss landscape.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47A58-16CC-C0CC-FA49-F3735162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8</a:t>
            </a:fld>
            <a:endParaRPr lang="en-I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076E782-BCC4-C05F-4240-29822A561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43919"/>
            <a:ext cx="4845245" cy="359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91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FD6B-BFD0-675B-94BC-64AA66E5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How Does Batch Norm work?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1E17D-E2C4-B0DE-7063-5DA9F0CC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233D-2DC2-4C0D-93E1-5A1711E4C437}" type="slidenum">
              <a:rPr lang="en-IN" smtClean="0"/>
              <a:t>9</a:t>
            </a:fld>
            <a:endParaRPr lang="en-IN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B34FA95-DFB2-6641-19C7-7234E0812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998983"/>
            <a:ext cx="102362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78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236</Words>
  <Application>Microsoft Macintosh PowerPoint</Application>
  <PresentationFormat>Widescreen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sohne</vt:lpstr>
      <vt:lpstr>source-serif-pro</vt:lpstr>
      <vt:lpstr>Office Theme</vt:lpstr>
      <vt:lpstr>Batch Normalization</vt:lpstr>
      <vt:lpstr>Normalizing Input Data</vt:lpstr>
      <vt:lpstr>Normalizing Input Data</vt:lpstr>
      <vt:lpstr>1. Covariate Shift</vt:lpstr>
      <vt:lpstr>How Covariate Shift affects the training process</vt:lpstr>
      <vt:lpstr>Batch Normalization</vt:lpstr>
      <vt:lpstr>2. Loss and Gradient Smoothening</vt:lpstr>
      <vt:lpstr>Batch Normalization</vt:lpstr>
      <vt:lpstr>How Does Batch Norm work?</vt:lpstr>
      <vt:lpstr>How Does Batch Norm work?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VADIVU KARTHIK</dc:creator>
  <cp:lastModifiedBy>Vadivu G 100383</cp:lastModifiedBy>
  <cp:revision>34</cp:revision>
  <dcterms:created xsi:type="dcterms:W3CDTF">2024-02-05T10:41:14Z</dcterms:created>
  <dcterms:modified xsi:type="dcterms:W3CDTF">2024-08-20T05:42:16Z</dcterms:modified>
</cp:coreProperties>
</file>