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5" r:id="rId5"/>
    <p:sldId id="267" r:id="rId6"/>
    <p:sldId id="268" r:id="rId7"/>
    <p:sldId id="274" r:id="rId8"/>
    <p:sldId id="275" r:id="rId9"/>
    <p:sldId id="271" r:id="rId10"/>
    <p:sldId id="272" r:id="rId11"/>
    <p:sldId id="273"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2CB964-6148-4BCC-AA59-71333446E068}">
          <p14:sldIdLst>
            <p14:sldId id="256"/>
            <p14:sldId id="257"/>
            <p14:sldId id="260"/>
            <p14:sldId id="265"/>
            <p14:sldId id="267"/>
            <p14:sldId id="268"/>
            <p14:sldId id="274"/>
            <p14:sldId id="275"/>
            <p14:sldId id="271"/>
            <p14:sldId id="272"/>
            <p14:sldId id="273"/>
            <p14:sldId id="266"/>
            <p14:sldId id="269"/>
          </p14:sldIdLst>
        </p14:section>
        <p14:section name="Untitled Section" id="{949C9CCD-F0D0-4244-95D1-8E8AD7E44C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p:normalViewPr>
  <p:slideViewPr>
    <p:cSldViewPr snapToGrid="0">
      <p:cViewPr>
        <p:scale>
          <a:sx n="70" d="100"/>
          <a:sy n="70" d="100"/>
        </p:scale>
        <p:origin x="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F15F-6A77-E070-A503-7623F7578D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3F9377-224C-A81B-9CDC-00BDF97BA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FD9463-1136-41C6-9AF1-EC8DB11EA4EB}"/>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5" name="Footer Placeholder 4">
            <a:extLst>
              <a:ext uri="{FF2B5EF4-FFF2-40B4-BE49-F238E27FC236}">
                <a16:creationId xmlns:a16="http://schemas.microsoft.com/office/drawing/2014/main" id="{84593037-E71B-0E41-EABE-16F2B923F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0A6350-6A8A-E502-A3D1-B4360F415700}"/>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358874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87CA-4297-988A-5B3C-3D9E8A4D74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50B604-E5D9-C068-0810-8E2765FD48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4D0AE-98FA-699A-685E-61DCDFD2A35F}"/>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5" name="Footer Placeholder 4">
            <a:extLst>
              <a:ext uri="{FF2B5EF4-FFF2-40B4-BE49-F238E27FC236}">
                <a16:creationId xmlns:a16="http://schemas.microsoft.com/office/drawing/2014/main" id="{DDEE0EF5-2389-112D-9AAB-CCFAD2D5E6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E43B69-3FFD-CE5C-83A3-DC3AAC869180}"/>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33991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BB57-2129-AD0A-756F-A4BAE2EF17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16C7DC-7FC2-9FC5-6A96-89AFD9DB9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481CD9-3D47-1B2D-4DC9-66F5264D7644}"/>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5" name="Footer Placeholder 4">
            <a:extLst>
              <a:ext uri="{FF2B5EF4-FFF2-40B4-BE49-F238E27FC236}">
                <a16:creationId xmlns:a16="http://schemas.microsoft.com/office/drawing/2014/main" id="{2E4C0A75-EAEE-0972-BBDC-AB1C06370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A82143-41B1-AFD6-791B-EF553F2552B9}"/>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69473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CEB2-043A-AAF4-2FEE-69D4B38AC4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8D6ED1-1718-2E35-23F7-1DC47410E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55FD67-5537-8082-2BBD-B87E5F437C61}"/>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5" name="Footer Placeholder 4">
            <a:extLst>
              <a:ext uri="{FF2B5EF4-FFF2-40B4-BE49-F238E27FC236}">
                <a16:creationId xmlns:a16="http://schemas.microsoft.com/office/drawing/2014/main" id="{DABCE138-1F62-A0E4-ABE7-E52A72B7F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AE108A-1BFD-EBE0-4960-A36876134996}"/>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32733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7471-711B-444D-813F-381CD2BA95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36AABB-B24B-FEF1-F60F-2063B3FD1A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14CC0-43A2-4B47-4F3A-99F5B0C943F5}"/>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5" name="Footer Placeholder 4">
            <a:extLst>
              <a:ext uri="{FF2B5EF4-FFF2-40B4-BE49-F238E27FC236}">
                <a16:creationId xmlns:a16="http://schemas.microsoft.com/office/drawing/2014/main" id="{E02C76E3-C03B-7D87-032C-7F1649EB9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4FF64-3A86-49EE-F5FB-07B0CDD607B5}"/>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325078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0A46-1A43-2F1F-DBB3-15412E838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D55260-AAD2-1426-10B9-F316DF8A1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F0D750-4AA2-A598-3C06-2DBE904130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8886F0-B577-CF15-50FD-E3318222E72A}"/>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6" name="Footer Placeholder 5">
            <a:extLst>
              <a:ext uri="{FF2B5EF4-FFF2-40B4-BE49-F238E27FC236}">
                <a16:creationId xmlns:a16="http://schemas.microsoft.com/office/drawing/2014/main" id="{C82B0DBA-6C60-923B-8C63-1115987EF9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04C037-952C-F3B9-B8E0-49C6C5EC421E}"/>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419445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371B-7C10-7685-07D9-D40F559A54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16D5D-9311-C0F5-FAFA-4302604957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AAD2D-E67C-6451-A5EA-468ACC5D0F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07592F-9425-E58A-F68F-F7E1C7770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B2EA4-5C1C-36EE-1FC0-FDBAB90666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6D763E-6F04-9844-B672-B5DAA3C21DED}"/>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8" name="Footer Placeholder 7">
            <a:extLst>
              <a:ext uri="{FF2B5EF4-FFF2-40B4-BE49-F238E27FC236}">
                <a16:creationId xmlns:a16="http://schemas.microsoft.com/office/drawing/2014/main" id="{81D23066-BF8B-283D-9043-D8F520BD8A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6E4B8F-7838-236C-024B-EAA0D3F600D0}"/>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146806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11E7-AA60-50E3-999B-5600CBCC96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05AA3-713B-64DC-054A-B833F8C1B513}"/>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4" name="Footer Placeholder 3">
            <a:extLst>
              <a:ext uri="{FF2B5EF4-FFF2-40B4-BE49-F238E27FC236}">
                <a16:creationId xmlns:a16="http://schemas.microsoft.com/office/drawing/2014/main" id="{88E6BC47-2C68-4B11-5B6D-D45F4D1B50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6B5B66-FDA0-CAB7-0C3A-6158F0DA81F9}"/>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404405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9B34BF-61E3-7AF7-99C0-3712D9679DAC}"/>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3" name="Footer Placeholder 2">
            <a:extLst>
              <a:ext uri="{FF2B5EF4-FFF2-40B4-BE49-F238E27FC236}">
                <a16:creationId xmlns:a16="http://schemas.microsoft.com/office/drawing/2014/main" id="{0088EB1E-116B-1AF4-F6C2-1477306597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3A1168-C017-DD3B-86A2-5662EBFBC0E9}"/>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238084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282A-C979-27A2-DF1A-20BF72E2D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1AB606-F1F4-AB47-8722-16795B2DB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B8B833-1152-6784-0445-7DD63BDA1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FD5F9-FAE1-503A-059A-E95F8DEBFEB6}"/>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6" name="Footer Placeholder 5">
            <a:extLst>
              <a:ext uri="{FF2B5EF4-FFF2-40B4-BE49-F238E27FC236}">
                <a16:creationId xmlns:a16="http://schemas.microsoft.com/office/drawing/2014/main" id="{8BFFA1AE-A9BA-DC67-1E93-1C357BF5B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C905F0-1164-BEC7-3F40-98E8126D47AC}"/>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320504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164F-951E-7A9A-7597-080BFCBAC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EC58ED-A9A0-A42D-1BFD-8273BACAF7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5744D8-4291-624F-65A3-2DA8034F6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67A984-88FC-B693-74B0-366854585556}"/>
              </a:ext>
            </a:extLst>
          </p:cNvPr>
          <p:cNvSpPr>
            <a:spLocks noGrp="1"/>
          </p:cNvSpPr>
          <p:nvPr>
            <p:ph type="dt" sz="half" idx="10"/>
          </p:nvPr>
        </p:nvSpPr>
        <p:spPr/>
        <p:txBody>
          <a:bodyPr/>
          <a:lstStyle/>
          <a:p>
            <a:fld id="{DCFF5F0D-5C46-474F-ACD5-E251A0DBCD9F}" type="datetimeFigureOut">
              <a:rPr lang="en-IN" smtClean="0"/>
              <a:t>23-10-2024</a:t>
            </a:fld>
            <a:endParaRPr lang="en-IN"/>
          </a:p>
        </p:txBody>
      </p:sp>
      <p:sp>
        <p:nvSpPr>
          <p:cNvPr id="6" name="Footer Placeholder 5">
            <a:extLst>
              <a:ext uri="{FF2B5EF4-FFF2-40B4-BE49-F238E27FC236}">
                <a16:creationId xmlns:a16="http://schemas.microsoft.com/office/drawing/2014/main" id="{A79D22AA-8F7B-1E1A-A285-A4CE4889DB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8583FB-5B48-4F64-4C1B-1E9D96606E7B}"/>
              </a:ext>
            </a:extLst>
          </p:cNvPr>
          <p:cNvSpPr>
            <a:spLocks noGrp="1"/>
          </p:cNvSpPr>
          <p:nvPr>
            <p:ph type="sldNum" sz="quarter" idx="12"/>
          </p:nvPr>
        </p:nvSpPr>
        <p:spPr/>
        <p:txBody>
          <a:bodyPr/>
          <a:lstStyle/>
          <a:p>
            <a:fld id="{3C80DD03-10D1-4847-95DD-E347D7782DCE}" type="slidenum">
              <a:rPr lang="en-IN" smtClean="0"/>
              <a:t>‹#›</a:t>
            </a:fld>
            <a:endParaRPr lang="en-IN"/>
          </a:p>
        </p:txBody>
      </p:sp>
    </p:spTree>
    <p:extLst>
      <p:ext uri="{BB962C8B-B14F-4D97-AF65-F5344CB8AC3E}">
        <p14:creationId xmlns:p14="http://schemas.microsoft.com/office/powerpoint/2010/main" val="10974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C5179-AF10-C402-A2BD-956E4420B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30ACBD-1B78-DBBA-FB81-B1AB0F07C3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F1FC32-0B41-025F-EEA7-58C9239FC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FF5F0D-5C46-474F-ACD5-E251A0DBCD9F}" type="datetimeFigureOut">
              <a:rPr lang="en-IN" smtClean="0"/>
              <a:t>23-10-2024</a:t>
            </a:fld>
            <a:endParaRPr lang="en-IN"/>
          </a:p>
        </p:txBody>
      </p:sp>
      <p:sp>
        <p:nvSpPr>
          <p:cNvPr id="5" name="Footer Placeholder 4">
            <a:extLst>
              <a:ext uri="{FF2B5EF4-FFF2-40B4-BE49-F238E27FC236}">
                <a16:creationId xmlns:a16="http://schemas.microsoft.com/office/drawing/2014/main" id="{0BA40DE2-3E78-66D6-6E36-1C6B3EA81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40D4767-F51A-8BB6-17A6-6E1B5F3562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80DD03-10D1-4847-95DD-E347D7782DCE}" type="slidenum">
              <a:rPr lang="en-IN" smtClean="0"/>
              <a:t>‹#›</a:t>
            </a:fld>
            <a:endParaRPr lang="en-IN"/>
          </a:p>
        </p:txBody>
      </p:sp>
    </p:spTree>
    <p:extLst>
      <p:ext uri="{BB962C8B-B14F-4D97-AF65-F5344CB8AC3E}">
        <p14:creationId xmlns:p14="http://schemas.microsoft.com/office/powerpoint/2010/main" val="235127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ictionary.apa.org/str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4D1E-E1E0-EFB6-BDCA-F582B6FD4D68}"/>
              </a:ext>
            </a:extLst>
          </p:cNvPr>
          <p:cNvSpPr>
            <a:spLocks noGrp="1"/>
          </p:cNvSpPr>
          <p:nvPr>
            <p:ph type="ctrTitle"/>
          </p:nvPr>
        </p:nvSpPr>
        <p:spPr>
          <a:xfrm>
            <a:off x="1524000" y="492776"/>
            <a:ext cx="9144000" cy="2387600"/>
          </a:xfrm>
        </p:spPr>
        <p:txBody>
          <a:bodyPr/>
          <a:lstStyle/>
          <a:p>
            <a:r>
              <a:rPr lang="en-US" dirty="0"/>
              <a:t>Stress and Coping Strategies</a:t>
            </a:r>
            <a:endParaRPr lang="en-IN" dirty="0"/>
          </a:p>
        </p:txBody>
      </p:sp>
    </p:spTree>
    <p:extLst>
      <p:ext uri="{BB962C8B-B14F-4D97-AF65-F5344CB8AC3E}">
        <p14:creationId xmlns:p14="http://schemas.microsoft.com/office/powerpoint/2010/main" val="219660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AB49-0ECC-6B03-FC1E-9D16750F0845}"/>
              </a:ext>
            </a:extLst>
          </p:cNvPr>
          <p:cNvSpPr>
            <a:spLocks noGrp="1"/>
          </p:cNvSpPr>
          <p:nvPr>
            <p:ph type="title"/>
          </p:nvPr>
        </p:nvSpPr>
        <p:spPr>
          <a:xfrm>
            <a:off x="838200" y="389745"/>
            <a:ext cx="10515600" cy="1170352"/>
          </a:xfrm>
        </p:spPr>
        <p:txBody>
          <a:bodyPr>
            <a:normAutofit fontScale="90000"/>
          </a:bodyPr>
          <a:lstStyle/>
          <a:p>
            <a:br>
              <a:rPr lang="en-US" b="1" dirty="0"/>
            </a:br>
            <a:r>
              <a:rPr lang="en-US" b="1" dirty="0"/>
              <a:t>General Adaptation Syndrome (GAS) (Hans Selye, 1956)</a:t>
            </a:r>
            <a:br>
              <a:rPr lang="en-US" b="1" dirty="0"/>
            </a:br>
            <a:endParaRPr lang="en-IN" dirty="0"/>
          </a:p>
        </p:txBody>
      </p:sp>
      <p:sp>
        <p:nvSpPr>
          <p:cNvPr id="3" name="Content Placeholder 2">
            <a:extLst>
              <a:ext uri="{FF2B5EF4-FFF2-40B4-BE49-F238E27FC236}">
                <a16:creationId xmlns:a16="http://schemas.microsoft.com/office/drawing/2014/main" id="{6630CCF6-FBDA-3C60-D62C-A0B7DCEA9CAA}"/>
              </a:ext>
            </a:extLst>
          </p:cNvPr>
          <p:cNvSpPr>
            <a:spLocks noGrp="1"/>
          </p:cNvSpPr>
          <p:nvPr>
            <p:ph idx="1"/>
          </p:nvPr>
        </p:nvSpPr>
        <p:spPr/>
        <p:txBody>
          <a:bodyPr/>
          <a:lstStyle/>
          <a:p>
            <a:pPr>
              <a:buFont typeface="Arial" panose="020B0604020202020204" pitchFamily="34" charset="0"/>
              <a:buChar char="•"/>
            </a:pPr>
            <a:r>
              <a:rPr lang="en-US" dirty="0"/>
              <a:t>This biological model was one of the earliest comprehensive descriptions of the body's physiological response to stress. It introduced key concepts such as the </a:t>
            </a:r>
            <a:r>
              <a:rPr lang="en-US" b="1" dirty="0"/>
              <a:t>alarm</a:t>
            </a:r>
            <a:r>
              <a:rPr lang="en-US" dirty="0"/>
              <a:t>, </a:t>
            </a:r>
            <a:r>
              <a:rPr lang="en-US" b="1" dirty="0"/>
              <a:t>resistance</a:t>
            </a:r>
            <a:r>
              <a:rPr lang="en-US" dirty="0"/>
              <a:t>, and </a:t>
            </a:r>
            <a:r>
              <a:rPr lang="en-US" b="1" dirty="0"/>
              <a:t>exhaustion</a:t>
            </a:r>
            <a:r>
              <a:rPr lang="en-US" dirty="0"/>
              <a:t> stages, which are foundational to understanding the physical impact of stress.</a:t>
            </a:r>
          </a:p>
          <a:p>
            <a:pPr>
              <a:buFont typeface="Arial" panose="020B0604020202020204" pitchFamily="34" charset="0"/>
              <a:buChar char="•"/>
            </a:pPr>
            <a:r>
              <a:rPr lang="en-US" b="1" dirty="0"/>
              <a:t>Key Application</a:t>
            </a:r>
            <a:r>
              <a:rPr lang="en-US" dirty="0"/>
              <a:t>: Frequently referenced in health psychology, medicine, and research on chronic stress and its effects on the body.</a:t>
            </a:r>
          </a:p>
          <a:p>
            <a:endParaRPr lang="en-IN" dirty="0"/>
          </a:p>
        </p:txBody>
      </p:sp>
    </p:spTree>
    <p:extLst>
      <p:ext uri="{BB962C8B-B14F-4D97-AF65-F5344CB8AC3E}">
        <p14:creationId xmlns:p14="http://schemas.microsoft.com/office/powerpoint/2010/main" val="120458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1B04-C93F-DA3F-7C5D-8C67A2E59380}"/>
              </a:ext>
            </a:extLst>
          </p:cNvPr>
          <p:cNvSpPr>
            <a:spLocks noGrp="1"/>
          </p:cNvSpPr>
          <p:nvPr>
            <p:ph type="title"/>
          </p:nvPr>
        </p:nvSpPr>
        <p:spPr/>
        <p:txBody>
          <a:bodyPr/>
          <a:lstStyle/>
          <a:p>
            <a:r>
              <a:rPr lang="en-US" b="1" dirty="0"/>
              <a:t>Diathesis-Stress Model</a:t>
            </a:r>
            <a:br>
              <a:rPr lang="en-US" b="1" dirty="0"/>
            </a:br>
            <a:endParaRPr lang="en-IN" dirty="0"/>
          </a:p>
        </p:txBody>
      </p:sp>
      <p:sp>
        <p:nvSpPr>
          <p:cNvPr id="3" name="Content Placeholder 2">
            <a:extLst>
              <a:ext uri="{FF2B5EF4-FFF2-40B4-BE49-F238E27FC236}">
                <a16:creationId xmlns:a16="http://schemas.microsoft.com/office/drawing/2014/main" id="{7AEDC8BB-BC6B-DCD1-1DC2-A1B263098F81}"/>
              </a:ext>
            </a:extLst>
          </p:cNvPr>
          <p:cNvSpPr>
            <a:spLocks noGrp="1"/>
          </p:cNvSpPr>
          <p:nvPr>
            <p:ph idx="1"/>
          </p:nvPr>
        </p:nvSpPr>
        <p:spPr>
          <a:xfrm>
            <a:off x="838200" y="1439056"/>
            <a:ext cx="10515600" cy="4737907"/>
          </a:xfrm>
        </p:spPr>
        <p:txBody>
          <a:bodyPr/>
          <a:lstStyle/>
          <a:p>
            <a:pPr algn="just">
              <a:buFont typeface="Arial" panose="020B0604020202020204" pitchFamily="34" charset="0"/>
              <a:buChar char="•"/>
            </a:pPr>
            <a:r>
              <a:rPr lang="en-US" b="1" dirty="0"/>
              <a:t>This model </a:t>
            </a:r>
            <a:r>
              <a:rPr lang="en-US" dirty="0"/>
              <a:t>is widely used in psychology and psychiatry to explain how mental health disorders develop due to the interaction between predisposed vulnerabilities and stressful life events. It provides a framework for understanding the onset of conditions like depression, anxiety, and schizophrenia.</a:t>
            </a:r>
          </a:p>
          <a:p>
            <a:pPr algn="just">
              <a:buFont typeface="Arial" panose="020B0604020202020204" pitchFamily="34" charset="0"/>
              <a:buChar char="•"/>
            </a:pPr>
            <a:r>
              <a:rPr lang="en-US" b="1" dirty="0"/>
              <a:t>Key Application</a:t>
            </a:r>
            <a:r>
              <a:rPr lang="en-US" dirty="0"/>
              <a:t>: Extensively used in clinical psychology and psychopathology to study mental illness and stress-induced disorders</a:t>
            </a:r>
          </a:p>
          <a:p>
            <a:endParaRPr lang="en-IN" dirty="0"/>
          </a:p>
        </p:txBody>
      </p:sp>
    </p:spTree>
    <p:extLst>
      <p:ext uri="{BB962C8B-B14F-4D97-AF65-F5344CB8AC3E}">
        <p14:creationId xmlns:p14="http://schemas.microsoft.com/office/powerpoint/2010/main" val="412544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02FC-A455-BEE4-4F65-D3C6E9DCA7D8}"/>
              </a:ext>
            </a:extLst>
          </p:cNvPr>
          <p:cNvSpPr>
            <a:spLocks noGrp="1"/>
          </p:cNvSpPr>
          <p:nvPr>
            <p:ph type="title"/>
          </p:nvPr>
        </p:nvSpPr>
        <p:spPr/>
        <p:txBody>
          <a:bodyPr/>
          <a:lstStyle/>
          <a:p>
            <a:r>
              <a:rPr lang="en-US" dirty="0"/>
              <a:t>Three Stages in stress</a:t>
            </a:r>
            <a:br>
              <a:rPr lang="en-US" dirty="0"/>
            </a:br>
            <a:endParaRPr lang="en-IN" dirty="0"/>
          </a:p>
        </p:txBody>
      </p:sp>
      <p:pic>
        <p:nvPicPr>
          <p:cNvPr id="1026" name="Picture 2" descr="Chapter 4: Managing Stress and Coping with Loss Key Terms: Stress Stressor  Perception Psychosomatic Response Chronic Stress. - ppt download">
            <a:extLst>
              <a:ext uri="{FF2B5EF4-FFF2-40B4-BE49-F238E27FC236}">
                <a16:creationId xmlns:a16="http://schemas.microsoft.com/office/drawing/2014/main" id="{313937F1-6073-9505-4FBA-4E136EE084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789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C505-7E5C-D0EC-1BD2-6FA6808A11DC}"/>
              </a:ext>
            </a:extLst>
          </p:cNvPr>
          <p:cNvSpPr>
            <a:spLocks noGrp="1"/>
          </p:cNvSpPr>
          <p:nvPr>
            <p:ph type="title"/>
          </p:nvPr>
        </p:nvSpPr>
        <p:spPr>
          <a:xfrm>
            <a:off x="838200" y="365125"/>
            <a:ext cx="10066361" cy="909039"/>
          </a:xfrm>
        </p:spPr>
        <p:txBody>
          <a:bodyPr/>
          <a:lstStyle/>
          <a:p>
            <a:r>
              <a:rPr lang="en-US" dirty="0"/>
              <a:t>Stress management technique</a:t>
            </a:r>
            <a:endParaRPr lang="en-IN" dirty="0"/>
          </a:p>
        </p:txBody>
      </p:sp>
      <p:sp>
        <p:nvSpPr>
          <p:cNvPr id="4" name="Rectangle 1">
            <a:extLst>
              <a:ext uri="{FF2B5EF4-FFF2-40B4-BE49-F238E27FC236}">
                <a16:creationId xmlns:a16="http://schemas.microsoft.com/office/drawing/2014/main" id="{A7B393B0-C2ED-EDDA-5409-1E48E12BE3BA}"/>
              </a:ext>
            </a:extLst>
          </p:cNvPr>
          <p:cNvSpPr>
            <a:spLocks noGrp="1" noChangeArrowheads="1"/>
          </p:cNvSpPr>
          <p:nvPr>
            <p:ph idx="1"/>
          </p:nvPr>
        </p:nvSpPr>
        <p:spPr bwMode="auto">
          <a:xfrm>
            <a:off x="1159239" y="1274164"/>
            <a:ext cx="9648670" cy="48566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Take time to relax</a:t>
            </a:r>
            <a:r>
              <a:rPr kumimoji="0" lang="en-US" altLang="en-US" sz="2000" b="0" i="0" u="none" strike="noStrike" cap="none" normalizeH="0" baseline="0" dirty="0">
                <a:ln>
                  <a:noFill/>
                </a:ln>
                <a:solidFill>
                  <a:srgbClr val="001D35"/>
                </a:solidFill>
                <a:effectLst/>
                <a:latin typeface="Google Sans"/>
              </a:rPr>
              <a:t>: Try deep breathing, meditation, yoga, tai chi, or prayer. </a:t>
            </a:r>
            <a:r>
              <a:rPr lang="en-US" altLang="en-US" sz="2000" dirty="0">
                <a:solidFill>
                  <a:srgbClr val="001D35"/>
                </a:solidFill>
                <a:latin typeface="Google Sans"/>
              </a:rPr>
              <a:t> Art based – Drawing, Playing an instrument, </a:t>
            </a:r>
            <a:r>
              <a:rPr kumimoji="0" lang="en-US" altLang="en-US" sz="2000" b="0" i="0" u="none" strike="noStrike" cap="none" normalizeH="0" baseline="0" dirty="0">
                <a:ln>
                  <a:noFill/>
                </a:ln>
                <a:solidFill>
                  <a:srgbClr val="001D35"/>
                </a:solidFill>
                <a:effectLst/>
                <a:latin typeface="Google Sans"/>
              </a:rPr>
              <a:t>listening to music, dancing etc..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Exercise</a:t>
            </a:r>
            <a:r>
              <a:rPr kumimoji="0" lang="en-US" altLang="en-US" sz="2000" b="0" i="0" u="none" strike="noStrike" cap="none" normalizeH="0" baseline="0" dirty="0">
                <a:ln>
                  <a:noFill/>
                </a:ln>
                <a:solidFill>
                  <a:srgbClr val="001D35"/>
                </a:solidFill>
                <a:effectLst/>
                <a:latin typeface="Google Sans"/>
              </a:rPr>
              <a:t>: Working out, playing a sport, or dancing can help manage stress and improve your mood.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Eat healthy</a:t>
            </a:r>
            <a:r>
              <a:rPr kumimoji="0" lang="en-US" altLang="en-US" sz="2000" b="0" i="0" u="none" strike="noStrike" cap="none" normalizeH="0" baseline="0" dirty="0">
                <a:ln>
                  <a:noFill/>
                </a:ln>
                <a:solidFill>
                  <a:srgbClr val="001D35"/>
                </a:solidFill>
                <a:effectLst/>
                <a:latin typeface="Google Sans"/>
              </a:rPr>
              <a:t>: Healthy and Nutritious Food.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Get enough sleep</a:t>
            </a:r>
            <a:r>
              <a:rPr kumimoji="0" lang="en-US" altLang="en-US" sz="2000" b="0" i="0" u="none" strike="noStrike" cap="none" normalizeH="0" baseline="0" dirty="0">
                <a:ln>
                  <a:noFill/>
                </a:ln>
                <a:solidFill>
                  <a:srgbClr val="001D35"/>
                </a:solidFill>
                <a:effectLst/>
                <a:latin typeface="Google Sans"/>
              </a:rPr>
              <a:t>: Most adults need 7 to 8 hours of sleep each night.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Spend time in nature</a:t>
            </a:r>
            <a:r>
              <a:rPr kumimoji="0" lang="en-US" altLang="en-US" sz="2000" b="0" i="0" u="none" strike="noStrike" cap="none" normalizeH="0" baseline="0" dirty="0">
                <a:ln>
                  <a:noFill/>
                </a:ln>
                <a:solidFill>
                  <a:srgbClr val="001D35"/>
                </a:solidFill>
                <a:effectLst/>
                <a:latin typeface="Google Sans"/>
              </a:rPr>
              <a:t>: Being in nature can help reduce stress.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Practice mindfulness</a:t>
            </a:r>
            <a:r>
              <a:rPr kumimoji="0" lang="en-US" altLang="en-US" sz="2000" b="0" i="0" u="none" strike="noStrike" cap="none" normalizeH="0" baseline="0" dirty="0">
                <a:ln>
                  <a:noFill/>
                </a:ln>
                <a:solidFill>
                  <a:srgbClr val="001D35"/>
                </a:solidFill>
                <a:effectLst/>
                <a:latin typeface="Google Sans"/>
              </a:rPr>
              <a:t>: Mindfulness can help you manage stress.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Take time for yourself</a:t>
            </a:r>
            <a:r>
              <a:rPr kumimoji="0" lang="en-US" altLang="en-US" sz="2000" b="0" i="0" u="none" strike="noStrike" cap="none" normalizeH="0" baseline="0" dirty="0">
                <a:ln>
                  <a:noFill/>
                </a:ln>
                <a:solidFill>
                  <a:srgbClr val="001D35"/>
                </a:solidFill>
                <a:effectLst/>
                <a:latin typeface="Google Sans"/>
              </a:rPr>
              <a:t>: Do things you enjoy, like reading, playing with pets, or working in the garden.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Talk to friends and family</a:t>
            </a:r>
            <a:r>
              <a:rPr kumimoji="0" lang="en-US" altLang="en-US" sz="2000" b="0" i="0" u="none" strike="noStrike" cap="none" normalizeH="0" baseline="0" dirty="0">
                <a:ln>
                  <a:noFill/>
                </a:ln>
                <a:solidFill>
                  <a:srgbClr val="001D35"/>
                </a:solidFill>
                <a:effectLst/>
                <a:latin typeface="Google Sans"/>
              </a:rPr>
              <a:t>: Talking to loved ones can help you manage stress.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Change your situation or reaction</a:t>
            </a:r>
            <a:r>
              <a:rPr kumimoji="0" lang="en-US" altLang="en-US" sz="2000" b="0" i="0" u="none" strike="noStrike" cap="none" normalizeH="0" baseline="0" dirty="0">
                <a:ln>
                  <a:noFill/>
                </a:ln>
                <a:solidFill>
                  <a:srgbClr val="001D35"/>
                </a:solidFill>
                <a:effectLst/>
                <a:latin typeface="Google Sans"/>
              </a:rPr>
              <a:t>: Try to take control of your situation.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Reduce screen time</a:t>
            </a:r>
            <a:r>
              <a:rPr kumimoji="0" lang="en-US" altLang="en-US" sz="2000" b="0" i="0" u="none" strike="noStrike" cap="none" normalizeH="0" baseline="0" dirty="0">
                <a:ln>
                  <a:noFill/>
                </a:ln>
                <a:solidFill>
                  <a:srgbClr val="001D35"/>
                </a:solidFill>
                <a:effectLst/>
                <a:latin typeface="Google Sans"/>
              </a:rPr>
              <a:t>: Try to spend less time in front of a screen and more time relaxing.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001D35"/>
                </a:solidFill>
                <a:effectLst/>
                <a:latin typeface="Google Sans"/>
              </a:rPr>
              <a:t>Avoid alcohol and drugs</a:t>
            </a:r>
            <a:r>
              <a:rPr kumimoji="0" lang="en-US" altLang="en-US" sz="2000" b="0" i="0" u="none" strike="noStrike" cap="none" normalizeH="0" baseline="0" dirty="0">
                <a:ln>
                  <a:noFill/>
                </a:ln>
                <a:solidFill>
                  <a:srgbClr val="001D35"/>
                </a:solidFill>
                <a:effectLst/>
                <a:latin typeface="Google Sans"/>
              </a:rPr>
              <a:t>: Don't use alcohol or drugs to manage stress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031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7A2D6-1D9F-1131-3DCF-DB47E1A81D56}"/>
              </a:ext>
            </a:extLst>
          </p:cNvPr>
          <p:cNvSpPr>
            <a:spLocks noGrp="1"/>
          </p:cNvSpPr>
          <p:nvPr>
            <p:ph type="title"/>
          </p:nvPr>
        </p:nvSpPr>
        <p:spPr>
          <a:xfrm>
            <a:off x="1528549" y="405685"/>
            <a:ext cx="10051736" cy="1559301"/>
          </a:xfrm>
        </p:spPr>
        <p:txBody>
          <a:bodyPr>
            <a:normAutofit/>
          </a:bodyPr>
          <a:lstStyle/>
          <a:p>
            <a:r>
              <a:rPr lang="en-US" sz="4000" dirty="0"/>
              <a:t>Syllabus </a:t>
            </a:r>
            <a:endParaRPr lang="en-IN" sz="4000" dirty="0"/>
          </a:p>
        </p:txBody>
      </p:sp>
      <p:sp>
        <p:nvSpPr>
          <p:cNvPr id="3" name="Content Placeholder 2">
            <a:extLst>
              <a:ext uri="{FF2B5EF4-FFF2-40B4-BE49-F238E27FC236}">
                <a16:creationId xmlns:a16="http://schemas.microsoft.com/office/drawing/2014/main" id="{C8F8EFC7-BC72-2C23-5BF5-B3F21DACC2E1}"/>
              </a:ext>
            </a:extLst>
          </p:cNvPr>
          <p:cNvSpPr>
            <a:spLocks noGrp="1"/>
          </p:cNvSpPr>
          <p:nvPr>
            <p:ph idx="1"/>
          </p:nvPr>
        </p:nvSpPr>
        <p:spPr>
          <a:xfrm>
            <a:off x="1528549" y="2743200"/>
            <a:ext cx="9834108" cy="3496878"/>
          </a:xfrm>
        </p:spPr>
        <p:txBody>
          <a:bodyPr anchor="ctr">
            <a:normAutofit/>
          </a:bodyPr>
          <a:lstStyle/>
          <a:p>
            <a:r>
              <a:rPr lang="en-US" sz="2400" dirty="0"/>
              <a:t>Concepts of Stress</a:t>
            </a:r>
          </a:p>
          <a:p>
            <a:r>
              <a:rPr lang="en-US" sz="2400" dirty="0"/>
              <a:t>Stages of Stress</a:t>
            </a:r>
          </a:p>
          <a:p>
            <a:r>
              <a:rPr lang="en-US" sz="2400" dirty="0"/>
              <a:t> Model of Stress</a:t>
            </a:r>
          </a:p>
          <a:p>
            <a:r>
              <a:rPr lang="en-US" sz="2400" dirty="0"/>
              <a:t>Causes and Symptoms of Stress</a:t>
            </a:r>
          </a:p>
          <a:p>
            <a:r>
              <a:rPr lang="en-US" sz="2400" dirty="0"/>
              <a:t>Strategies of Stress Management</a:t>
            </a:r>
          </a:p>
          <a:p>
            <a:endParaRPr lang="en-IN" sz="2000" dirty="0"/>
          </a:p>
        </p:txBody>
      </p:sp>
    </p:spTree>
    <p:extLst>
      <p:ext uri="{BB962C8B-B14F-4D97-AF65-F5344CB8AC3E}">
        <p14:creationId xmlns:p14="http://schemas.microsoft.com/office/powerpoint/2010/main" val="56861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54EF-761B-A9AF-F9E9-163FC9BF713F}"/>
              </a:ext>
            </a:extLst>
          </p:cNvPr>
          <p:cNvSpPr>
            <a:spLocks noGrp="1"/>
          </p:cNvSpPr>
          <p:nvPr>
            <p:ph type="title"/>
          </p:nvPr>
        </p:nvSpPr>
        <p:spPr/>
        <p:txBody>
          <a:bodyPr/>
          <a:lstStyle/>
          <a:p>
            <a:r>
              <a:rPr lang="en-US" dirty="0"/>
              <a:t>What is Stress</a:t>
            </a:r>
            <a:endParaRPr lang="en-IN" dirty="0"/>
          </a:p>
        </p:txBody>
      </p:sp>
      <p:sp>
        <p:nvSpPr>
          <p:cNvPr id="3" name="Content Placeholder 2">
            <a:extLst>
              <a:ext uri="{FF2B5EF4-FFF2-40B4-BE49-F238E27FC236}">
                <a16:creationId xmlns:a16="http://schemas.microsoft.com/office/drawing/2014/main" id="{2FB9B565-F57B-745B-6D6C-D5C93899BA1F}"/>
              </a:ext>
            </a:extLst>
          </p:cNvPr>
          <p:cNvSpPr>
            <a:spLocks noGrp="1"/>
          </p:cNvSpPr>
          <p:nvPr>
            <p:ph idx="1"/>
          </p:nvPr>
        </p:nvSpPr>
        <p:spPr>
          <a:xfrm>
            <a:off x="4367284" y="1825625"/>
            <a:ext cx="6986516" cy="4351338"/>
          </a:xfrm>
        </p:spPr>
        <p:txBody>
          <a:bodyPr>
            <a:normAutofit/>
          </a:bodyPr>
          <a:lstStyle/>
          <a:p>
            <a:r>
              <a:rPr lang="en-US" b="1" i="0" dirty="0">
                <a:effectLst/>
                <a:latin typeface="+mj-lt"/>
              </a:rPr>
              <a:t>According to WHO: </a:t>
            </a:r>
          </a:p>
          <a:p>
            <a:pPr marL="0" indent="0">
              <a:buNone/>
            </a:pPr>
            <a:endParaRPr lang="en-US" dirty="0">
              <a:latin typeface="+mj-lt"/>
            </a:endParaRPr>
          </a:p>
          <a:p>
            <a:pPr marL="0" indent="0" algn="just">
              <a:buNone/>
            </a:pPr>
            <a:r>
              <a:rPr lang="en-US" b="0" i="0" dirty="0">
                <a:effectLst/>
                <a:latin typeface="+mj-lt"/>
              </a:rPr>
              <a:t>Stress can be defined as a state of worry or mental tension caused by a difficult situation. Stress is a natural human response that prompts us to address challenges and threats in our lives. </a:t>
            </a:r>
          </a:p>
          <a:p>
            <a:pPr marL="0" indent="0" algn="just">
              <a:buNone/>
            </a:pPr>
            <a:r>
              <a:rPr lang="en-US" b="0" i="0" dirty="0">
                <a:effectLst/>
                <a:latin typeface="+mj-lt"/>
              </a:rPr>
              <a:t>Everyone experiences stress to some degree. The way we respond to stress, however, makes a big difference to our overall well-being.</a:t>
            </a:r>
            <a:endParaRPr lang="en-IN" dirty="0">
              <a:latin typeface="+mj-lt"/>
            </a:endParaRPr>
          </a:p>
        </p:txBody>
      </p:sp>
      <p:pic>
        <p:nvPicPr>
          <p:cNvPr id="5" name="Picture 4">
            <a:extLst>
              <a:ext uri="{FF2B5EF4-FFF2-40B4-BE49-F238E27FC236}">
                <a16:creationId xmlns:a16="http://schemas.microsoft.com/office/drawing/2014/main" id="{E6155847-CA80-B759-30C7-89B7D9E980C2}"/>
              </a:ext>
            </a:extLst>
          </p:cNvPr>
          <p:cNvPicPr>
            <a:picLocks noChangeAspect="1"/>
          </p:cNvPicPr>
          <p:nvPr/>
        </p:nvPicPr>
        <p:blipFill>
          <a:blip r:embed="rId2"/>
          <a:srcRect l="26367" r="29258"/>
          <a:stretch/>
        </p:blipFill>
        <p:spPr>
          <a:xfrm>
            <a:off x="838200" y="1825625"/>
            <a:ext cx="2926303" cy="3709401"/>
          </a:xfrm>
          <a:prstGeom prst="rect">
            <a:avLst/>
          </a:prstGeom>
        </p:spPr>
      </p:pic>
    </p:spTree>
    <p:extLst>
      <p:ext uri="{BB962C8B-B14F-4D97-AF65-F5344CB8AC3E}">
        <p14:creationId xmlns:p14="http://schemas.microsoft.com/office/powerpoint/2010/main" val="233555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C387-D708-7933-436D-99697EA66D0A}"/>
              </a:ext>
            </a:extLst>
          </p:cNvPr>
          <p:cNvSpPr>
            <a:spLocks noGrp="1"/>
          </p:cNvSpPr>
          <p:nvPr>
            <p:ph type="title"/>
          </p:nvPr>
        </p:nvSpPr>
        <p:spPr/>
        <p:txBody>
          <a:bodyPr/>
          <a:lstStyle/>
          <a:p>
            <a:r>
              <a:rPr lang="en-US" dirty="0"/>
              <a:t>American Psychology Association defines </a:t>
            </a:r>
            <a:endParaRPr lang="en-IN" dirty="0"/>
          </a:p>
        </p:txBody>
      </p:sp>
      <p:sp>
        <p:nvSpPr>
          <p:cNvPr id="3" name="Content Placeholder 2">
            <a:extLst>
              <a:ext uri="{FF2B5EF4-FFF2-40B4-BE49-F238E27FC236}">
                <a16:creationId xmlns:a16="http://schemas.microsoft.com/office/drawing/2014/main" id="{B03ED0A9-6525-F78D-B569-821AE9991558}"/>
              </a:ext>
            </a:extLst>
          </p:cNvPr>
          <p:cNvSpPr>
            <a:spLocks noGrp="1"/>
          </p:cNvSpPr>
          <p:nvPr>
            <p:ph idx="1"/>
          </p:nvPr>
        </p:nvSpPr>
        <p:spPr/>
        <p:txBody>
          <a:bodyPr/>
          <a:lstStyle/>
          <a:p>
            <a:pPr algn="l" fontAlgn="base"/>
            <a:r>
              <a:rPr lang="en-US" b="0" i="0" dirty="0">
                <a:solidFill>
                  <a:srgbClr val="000000"/>
                </a:solidFill>
                <a:effectLst/>
                <a:latin typeface="+mj-lt"/>
              </a:rPr>
              <a:t>Stress is a normal reaction to everyday pressures, but can become unhealthy when it upsets your day-to-day functioning. Stress involves changes affecting nearly every system of the body, influencing how people feel and behave.</a:t>
            </a:r>
          </a:p>
          <a:p>
            <a:pPr algn="l" fontAlgn="base"/>
            <a:r>
              <a:rPr lang="en-US" b="0" i="0" dirty="0">
                <a:solidFill>
                  <a:srgbClr val="000000"/>
                </a:solidFill>
                <a:effectLst/>
                <a:latin typeface="+mj-lt"/>
              </a:rPr>
              <a:t>By causing mind–body changes, stress contributes directly to psychological and physiological disorder and disease and affects mental and physical health, reducing quality of life.</a:t>
            </a:r>
          </a:p>
          <a:p>
            <a:pPr algn="l" fontAlgn="base"/>
            <a:r>
              <a:rPr lang="en-US" b="0" i="0" dirty="0">
                <a:solidFill>
                  <a:srgbClr val="000000"/>
                </a:solidFill>
                <a:effectLst/>
                <a:latin typeface="+mj-lt"/>
              </a:rPr>
              <a:t>Adapted from the </a:t>
            </a:r>
            <a:r>
              <a:rPr lang="en-US" b="0" i="0" u="sng" dirty="0">
                <a:solidFill>
                  <a:srgbClr val="000000"/>
                </a:solidFill>
                <a:effectLst/>
                <a:latin typeface="+mj-lt"/>
                <a:hlinkClick r:id="rId2"/>
              </a:rPr>
              <a:t>APA Dictionary of Psychology</a:t>
            </a:r>
            <a:endParaRPr lang="en-US" b="0" i="0" dirty="0">
              <a:solidFill>
                <a:srgbClr val="000000"/>
              </a:solidFill>
              <a:effectLst/>
              <a:latin typeface="+mj-lt"/>
            </a:endParaRPr>
          </a:p>
          <a:p>
            <a:endParaRPr lang="en-IN" dirty="0"/>
          </a:p>
        </p:txBody>
      </p:sp>
    </p:spTree>
    <p:extLst>
      <p:ext uri="{BB962C8B-B14F-4D97-AF65-F5344CB8AC3E}">
        <p14:creationId xmlns:p14="http://schemas.microsoft.com/office/powerpoint/2010/main" val="137145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9CBE-E4A1-8140-1F95-4E7E750427CD}"/>
              </a:ext>
            </a:extLst>
          </p:cNvPr>
          <p:cNvSpPr>
            <a:spLocks noGrp="1"/>
          </p:cNvSpPr>
          <p:nvPr>
            <p:ph type="title"/>
          </p:nvPr>
        </p:nvSpPr>
        <p:spPr/>
        <p:txBody>
          <a:bodyPr/>
          <a:lstStyle/>
          <a:p>
            <a:r>
              <a:rPr lang="en-US" dirty="0"/>
              <a:t>Types of Stress </a:t>
            </a:r>
            <a:endParaRPr lang="en-IN" dirty="0"/>
          </a:p>
        </p:txBody>
      </p:sp>
      <p:sp>
        <p:nvSpPr>
          <p:cNvPr id="3" name="Content Placeholder 2">
            <a:extLst>
              <a:ext uri="{FF2B5EF4-FFF2-40B4-BE49-F238E27FC236}">
                <a16:creationId xmlns:a16="http://schemas.microsoft.com/office/drawing/2014/main" id="{658D219F-4C96-1C0A-571D-A4DE480696C3}"/>
              </a:ext>
            </a:extLst>
          </p:cNvPr>
          <p:cNvSpPr>
            <a:spLocks noGrp="1"/>
          </p:cNvSpPr>
          <p:nvPr>
            <p:ph idx="1"/>
          </p:nvPr>
        </p:nvSpPr>
        <p:spPr>
          <a:xfrm>
            <a:off x="838200" y="1349115"/>
            <a:ext cx="9083722" cy="4827848"/>
          </a:xfrm>
        </p:spPr>
        <p:txBody>
          <a:bodyPr>
            <a:normAutofit/>
          </a:bodyPr>
          <a:lstStyle/>
          <a:p>
            <a:pPr marL="0" indent="0" algn="l" fontAlgn="ctr">
              <a:buNone/>
            </a:pPr>
            <a:r>
              <a:rPr lang="en-US" b="0" i="0" dirty="0">
                <a:effectLst/>
                <a:latin typeface="+mj-lt"/>
              </a:rPr>
              <a:t>The two main types of stress are acute and chronic: </a:t>
            </a:r>
          </a:p>
          <a:p>
            <a:pPr marL="0" indent="0" algn="l">
              <a:buNone/>
            </a:pPr>
            <a:r>
              <a:rPr lang="en-US" b="1" i="0" dirty="0">
                <a:effectLst/>
                <a:latin typeface="+mj-lt"/>
              </a:rPr>
              <a:t>Acute stress</a:t>
            </a:r>
            <a:endParaRPr lang="en-US" b="0" i="0" dirty="0">
              <a:effectLst/>
              <a:latin typeface="+mj-lt"/>
            </a:endParaRPr>
          </a:p>
          <a:p>
            <a:pPr algn="l" fontAlgn="ctr">
              <a:buFont typeface="Arial" panose="020B0604020202020204" pitchFamily="34" charset="0"/>
              <a:buChar char="•"/>
            </a:pPr>
            <a:r>
              <a:rPr lang="en-US" b="0" i="0" dirty="0">
                <a:effectLst/>
                <a:latin typeface="+mj-lt"/>
              </a:rPr>
              <a:t>Short-term stress that can be positive or negative. It can occur when you do something new or exciting, or when you face upcoming challenges. Acute stress often goes away quickly once the challenge is resolved. </a:t>
            </a:r>
          </a:p>
          <a:p>
            <a:pPr marL="0" indent="0" algn="l">
              <a:buNone/>
            </a:pPr>
            <a:r>
              <a:rPr lang="en-US" b="1" i="0" dirty="0">
                <a:effectLst/>
                <a:latin typeface="+mj-lt"/>
              </a:rPr>
              <a:t>Chronic stress</a:t>
            </a:r>
            <a:endParaRPr lang="en-US" b="0" i="0" dirty="0">
              <a:effectLst/>
              <a:latin typeface="+mj-lt"/>
            </a:endParaRPr>
          </a:p>
          <a:p>
            <a:pPr algn="l">
              <a:buFont typeface="Arial" panose="020B0604020202020204" pitchFamily="34" charset="0"/>
              <a:buChar char="•"/>
            </a:pPr>
            <a:r>
              <a:rPr lang="en-US" b="0" i="0" dirty="0">
                <a:effectLst/>
                <a:latin typeface="+mj-lt"/>
              </a:rPr>
              <a:t>Long-term stress that can last for weeks or months. It can occur due to money problems, an unhappy marriage, or trouble at work. Chronic stress can lead to health issues if left unmanaged</a:t>
            </a:r>
          </a:p>
          <a:p>
            <a:endParaRPr lang="en-IN" dirty="0"/>
          </a:p>
        </p:txBody>
      </p:sp>
      <p:sp>
        <p:nvSpPr>
          <p:cNvPr id="5" name="TextBox 4">
            <a:extLst>
              <a:ext uri="{FF2B5EF4-FFF2-40B4-BE49-F238E27FC236}">
                <a16:creationId xmlns:a16="http://schemas.microsoft.com/office/drawing/2014/main" id="{40C7CF38-D63A-4E3C-D050-48A7340C125B}"/>
              </a:ext>
            </a:extLst>
          </p:cNvPr>
          <p:cNvSpPr txBox="1"/>
          <p:nvPr/>
        </p:nvSpPr>
        <p:spPr>
          <a:xfrm>
            <a:off x="554636" y="6176963"/>
            <a:ext cx="5216577" cy="369332"/>
          </a:xfrm>
          <a:prstGeom prst="rect">
            <a:avLst/>
          </a:prstGeom>
          <a:noFill/>
        </p:spPr>
        <p:txBody>
          <a:bodyPr wrap="square" rtlCol="0">
            <a:spAutoFit/>
          </a:bodyPr>
          <a:lstStyle/>
          <a:p>
            <a:r>
              <a:rPr lang="en-US" dirty="0"/>
              <a:t>Source: WHO</a:t>
            </a:r>
            <a:endParaRPr lang="en-IN" dirty="0"/>
          </a:p>
        </p:txBody>
      </p:sp>
    </p:spTree>
    <p:extLst>
      <p:ext uri="{BB962C8B-B14F-4D97-AF65-F5344CB8AC3E}">
        <p14:creationId xmlns:p14="http://schemas.microsoft.com/office/powerpoint/2010/main" val="382399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BF143-BA4C-B142-F824-23B38691990B}"/>
              </a:ext>
            </a:extLst>
          </p:cNvPr>
          <p:cNvSpPr>
            <a:spLocks noGrp="1"/>
          </p:cNvSpPr>
          <p:nvPr>
            <p:ph type="title"/>
          </p:nvPr>
        </p:nvSpPr>
        <p:spPr>
          <a:xfrm>
            <a:off x="838200" y="365125"/>
            <a:ext cx="10515600" cy="890469"/>
          </a:xfrm>
        </p:spPr>
        <p:txBody>
          <a:bodyPr/>
          <a:lstStyle/>
          <a:p>
            <a:r>
              <a:rPr lang="en-US" dirty="0"/>
              <a:t>Positive and Negative</a:t>
            </a:r>
            <a:endParaRPr lang="en-IN" dirty="0"/>
          </a:p>
        </p:txBody>
      </p:sp>
      <p:sp>
        <p:nvSpPr>
          <p:cNvPr id="3" name="Content Placeholder 2">
            <a:extLst>
              <a:ext uri="{FF2B5EF4-FFF2-40B4-BE49-F238E27FC236}">
                <a16:creationId xmlns:a16="http://schemas.microsoft.com/office/drawing/2014/main" id="{443F87D9-8BB1-4649-6466-2FB0145CAB08}"/>
              </a:ext>
            </a:extLst>
          </p:cNvPr>
          <p:cNvSpPr>
            <a:spLocks noGrp="1"/>
          </p:cNvSpPr>
          <p:nvPr>
            <p:ph idx="1"/>
          </p:nvPr>
        </p:nvSpPr>
        <p:spPr>
          <a:xfrm>
            <a:off x="838200" y="1388897"/>
            <a:ext cx="10515600" cy="4351338"/>
          </a:xfrm>
        </p:spPr>
        <p:txBody>
          <a:bodyPr/>
          <a:lstStyle/>
          <a:p>
            <a:pPr>
              <a:buFont typeface="Arial" panose="020B0604020202020204" pitchFamily="34" charset="0"/>
              <a:buChar char="•"/>
            </a:pPr>
            <a:r>
              <a:rPr lang="en-US" dirty="0">
                <a:latin typeface="+mj-lt"/>
              </a:rPr>
              <a:t>Positive stress that motivates, improves performance.</a:t>
            </a:r>
          </a:p>
          <a:p>
            <a:pPr marL="742950" lvl="1" indent="-285750">
              <a:buFont typeface="Arial" panose="020B0604020202020204" pitchFamily="34" charset="0"/>
              <a:buChar char="•"/>
            </a:pPr>
            <a:r>
              <a:rPr lang="en-US" dirty="0">
                <a:latin typeface="+mj-lt"/>
              </a:rPr>
              <a:t>Example: </a:t>
            </a:r>
            <a:r>
              <a:rPr lang="en-US" b="1" dirty="0">
                <a:latin typeface="+mj-lt"/>
              </a:rPr>
              <a:t>Preparing for a big event, Preparing Board Exam, Competitive exam, meeting a challenge.</a:t>
            </a:r>
          </a:p>
          <a:p>
            <a:pPr>
              <a:buFont typeface="Arial" panose="020B0604020202020204" pitchFamily="34" charset="0"/>
              <a:buChar char="•"/>
            </a:pPr>
            <a:r>
              <a:rPr lang="en-US" dirty="0">
                <a:latin typeface="+mj-lt"/>
              </a:rPr>
              <a:t>Negative stress that leads to anxiety, poor health outcomes.</a:t>
            </a:r>
          </a:p>
          <a:p>
            <a:pPr marL="742950" lvl="1" indent="-285750">
              <a:buFont typeface="Arial" panose="020B0604020202020204" pitchFamily="34" charset="0"/>
              <a:buChar char="•"/>
            </a:pPr>
            <a:r>
              <a:rPr lang="en-US" dirty="0">
                <a:latin typeface="+mj-lt"/>
              </a:rPr>
              <a:t>Example: </a:t>
            </a:r>
            <a:r>
              <a:rPr lang="en-US" b="1" dirty="0">
                <a:latin typeface="+mj-lt"/>
              </a:rPr>
              <a:t>Financial problems, job pressures</a:t>
            </a:r>
            <a:r>
              <a:rPr lang="en-US" dirty="0">
                <a:latin typeface="+mj-lt"/>
              </a:rPr>
              <a:t>.</a:t>
            </a:r>
          </a:p>
          <a:p>
            <a:pPr marL="0" indent="0">
              <a:buNone/>
            </a:pPr>
            <a:endParaRPr lang="en-US" b="1" dirty="0">
              <a:latin typeface="+mj-lt"/>
            </a:endParaRPr>
          </a:p>
          <a:p>
            <a:pPr marL="0" indent="0">
              <a:buNone/>
            </a:pPr>
            <a:r>
              <a:rPr lang="en-US" b="1" dirty="0">
                <a:latin typeface="+mj-lt"/>
              </a:rPr>
              <a:t>Source</a:t>
            </a:r>
            <a:r>
              <a:rPr lang="en-US" dirty="0">
                <a:latin typeface="+mj-lt"/>
              </a:rPr>
              <a:t>: </a:t>
            </a:r>
            <a:r>
              <a:rPr lang="en-US" i="1" dirty="0">
                <a:latin typeface="+mj-lt"/>
              </a:rPr>
              <a:t>"The Stress of Life" by Hans Selye</a:t>
            </a:r>
            <a:r>
              <a:rPr lang="en-US" dirty="0">
                <a:latin typeface="+mj-lt"/>
              </a:rPr>
              <a:t>.</a:t>
            </a:r>
          </a:p>
          <a:p>
            <a:endParaRPr lang="en-IN" dirty="0"/>
          </a:p>
        </p:txBody>
      </p:sp>
    </p:spTree>
    <p:extLst>
      <p:ext uri="{BB962C8B-B14F-4D97-AF65-F5344CB8AC3E}">
        <p14:creationId xmlns:p14="http://schemas.microsoft.com/office/powerpoint/2010/main" val="143491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FB1B-AD7B-35C4-69E1-CB876AB263E7}"/>
              </a:ext>
            </a:extLst>
          </p:cNvPr>
          <p:cNvSpPr>
            <a:spLocks noGrp="1"/>
          </p:cNvSpPr>
          <p:nvPr>
            <p:ph type="title"/>
          </p:nvPr>
        </p:nvSpPr>
        <p:spPr/>
        <p:txBody>
          <a:bodyPr/>
          <a:lstStyle/>
          <a:p>
            <a:r>
              <a:rPr lang="en-US" dirty="0"/>
              <a:t>Causes of Stress – General </a:t>
            </a:r>
            <a:endParaRPr lang="en-IN" dirty="0"/>
          </a:p>
        </p:txBody>
      </p:sp>
      <p:sp>
        <p:nvSpPr>
          <p:cNvPr id="3" name="Content Placeholder 2">
            <a:extLst>
              <a:ext uri="{FF2B5EF4-FFF2-40B4-BE49-F238E27FC236}">
                <a16:creationId xmlns:a16="http://schemas.microsoft.com/office/drawing/2014/main" id="{C5C73A03-328C-56AD-BBB9-DABB71FF3E30}"/>
              </a:ext>
            </a:extLst>
          </p:cNvPr>
          <p:cNvSpPr>
            <a:spLocks noGrp="1"/>
          </p:cNvSpPr>
          <p:nvPr>
            <p:ph idx="1"/>
          </p:nvPr>
        </p:nvSpPr>
        <p:spPr/>
        <p:txBody>
          <a:bodyPr/>
          <a:lstStyle/>
          <a:p>
            <a:pPr>
              <a:buFont typeface="Arial" panose="020B0604020202020204" pitchFamily="34" charset="0"/>
              <a:buChar char="•"/>
            </a:pPr>
            <a:r>
              <a:rPr lang="en-US" b="1" dirty="0"/>
              <a:t>Pressure at workplace</a:t>
            </a:r>
            <a:r>
              <a:rPr lang="en-US" dirty="0"/>
              <a:t>: Deadlines, workload, lack of control</a:t>
            </a:r>
          </a:p>
          <a:p>
            <a:pPr>
              <a:buFont typeface="Arial" panose="020B0604020202020204" pitchFamily="34" charset="0"/>
              <a:buChar char="•"/>
            </a:pPr>
            <a:r>
              <a:rPr lang="en-US" b="1" dirty="0"/>
              <a:t>Life Changes</a:t>
            </a:r>
            <a:r>
              <a:rPr lang="en-US" dirty="0"/>
              <a:t>: Major events (death, divorce, financial issues)</a:t>
            </a:r>
          </a:p>
          <a:p>
            <a:pPr>
              <a:buFont typeface="Arial" panose="020B0604020202020204" pitchFamily="34" charset="0"/>
              <a:buChar char="•"/>
            </a:pPr>
            <a:r>
              <a:rPr lang="en-US" b="1" dirty="0"/>
              <a:t>Relationship Issues</a:t>
            </a:r>
            <a:r>
              <a:rPr lang="en-US" dirty="0"/>
              <a:t>: Conflict, breakups, loneliness</a:t>
            </a:r>
          </a:p>
          <a:p>
            <a:pPr>
              <a:buFont typeface="Arial" panose="020B0604020202020204" pitchFamily="34" charset="0"/>
              <a:buChar char="•"/>
            </a:pPr>
            <a:r>
              <a:rPr lang="en-US" b="1" dirty="0"/>
              <a:t>Health Problems</a:t>
            </a:r>
            <a:r>
              <a:rPr lang="en-US" dirty="0"/>
              <a:t>: Chronic illness, mental health concerns</a:t>
            </a:r>
          </a:p>
          <a:p>
            <a:pPr>
              <a:buFont typeface="Arial" panose="020B0604020202020204" pitchFamily="34" charset="0"/>
              <a:buChar char="•"/>
            </a:pPr>
            <a:r>
              <a:rPr lang="en-US" b="1" dirty="0"/>
              <a:t>Environmental Factors</a:t>
            </a:r>
            <a:r>
              <a:rPr lang="en-US" dirty="0"/>
              <a:t>: Noise, pollution, unstable conditions</a:t>
            </a:r>
          </a:p>
          <a:p>
            <a:pPr>
              <a:buFont typeface="Arial" panose="020B0604020202020204" pitchFamily="34" charset="0"/>
              <a:buChar char="•"/>
            </a:pPr>
            <a:r>
              <a:rPr lang="en-US" b="1" dirty="0"/>
              <a:t>Financial Factors: </a:t>
            </a:r>
            <a:r>
              <a:rPr lang="en-US" dirty="0"/>
              <a:t>Loss of income etc.. </a:t>
            </a:r>
          </a:p>
          <a:p>
            <a:pPr marL="0" indent="0">
              <a:buNone/>
            </a:pPr>
            <a:endParaRPr lang="en-IN" dirty="0"/>
          </a:p>
        </p:txBody>
      </p:sp>
    </p:spTree>
    <p:extLst>
      <p:ext uri="{BB962C8B-B14F-4D97-AF65-F5344CB8AC3E}">
        <p14:creationId xmlns:p14="http://schemas.microsoft.com/office/powerpoint/2010/main" val="221528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EDE0-CDC9-876D-B4F9-4585B8681D63}"/>
              </a:ext>
            </a:extLst>
          </p:cNvPr>
          <p:cNvSpPr>
            <a:spLocks noGrp="1"/>
          </p:cNvSpPr>
          <p:nvPr>
            <p:ph type="title"/>
          </p:nvPr>
        </p:nvSpPr>
        <p:spPr/>
        <p:txBody>
          <a:bodyPr/>
          <a:lstStyle/>
          <a:p>
            <a:r>
              <a:rPr lang="en-IN" b="1" dirty="0"/>
              <a:t>Symptoms of Stress</a:t>
            </a:r>
            <a:br>
              <a:rPr lang="en-IN" b="1" dirty="0"/>
            </a:br>
            <a:endParaRPr lang="en-IN" dirty="0"/>
          </a:p>
        </p:txBody>
      </p:sp>
      <p:sp>
        <p:nvSpPr>
          <p:cNvPr id="3" name="Content Placeholder 2">
            <a:extLst>
              <a:ext uri="{FF2B5EF4-FFF2-40B4-BE49-F238E27FC236}">
                <a16:creationId xmlns:a16="http://schemas.microsoft.com/office/drawing/2014/main" id="{235CDD78-353D-ADCC-B8A3-EB41FD4A2F6F}"/>
              </a:ext>
            </a:extLst>
          </p:cNvPr>
          <p:cNvSpPr>
            <a:spLocks noGrp="1"/>
          </p:cNvSpPr>
          <p:nvPr>
            <p:ph idx="1"/>
          </p:nvPr>
        </p:nvSpPr>
        <p:spPr>
          <a:xfrm>
            <a:off x="838200" y="1416193"/>
            <a:ext cx="10515600" cy="4351338"/>
          </a:xfrm>
          <a:ln>
            <a:solidFill>
              <a:schemeClr val="accent1"/>
            </a:solidFill>
          </a:ln>
        </p:spPr>
        <p:txBody>
          <a:bodyPr/>
          <a:lstStyle/>
          <a:p>
            <a:pPr>
              <a:buFont typeface="Arial" panose="020B0604020202020204" pitchFamily="34" charset="0"/>
              <a:buChar char="•"/>
            </a:pPr>
            <a:r>
              <a:rPr lang="en-IN" b="1" dirty="0"/>
              <a:t>Physical</a:t>
            </a:r>
            <a:r>
              <a:rPr lang="en-IN" dirty="0"/>
              <a:t>: Headaches, muscle tension, fatigue, insomnia</a:t>
            </a:r>
          </a:p>
          <a:p>
            <a:pPr>
              <a:buFont typeface="Arial" panose="020B0604020202020204" pitchFamily="34" charset="0"/>
              <a:buChar char="•"/>
            </a:pPr>
            <a:r>
              <a:rPr lang="en-IN" b="1" dirty="0"/>
              <a:t>Emotional</a:t>
            </a:r>
            <a:r>
              <a:rPr lang="en-IN" dirty="0"/>
              <a:t>: Anxiety, irritability, mood swings, sadness</a:t>
            </a:r>
          </a:p>
          <a:p>
            <a:pPr>
              <a:buFont typeface="Arial" panose="020B0604020202020204" pitchFamily="34" charset="0"/>
              <a:buChar char="•"/>
            </a:pPr>
            <a:r>
              <a:rPr lang="en-IN" b="1" dirty="0"/>
              <a:t>Cognitive</a:t>
            </a:r>
            <a:r>
              <a:rPr lang="en-IN" dirty="0"/>
              <a:t>: Poor concentration, forgetfulness, constant worrying</a:t>
            </a:r>
          </a:p>
          <a:p>
            <a:pPr>
              <a:buFont typeface="Arial" panose="020B0604020202020204" pitchFamily="34" charset="0"/>
              <a:buChar char="•"/>
            </a:pPr>
            <a:r>
              <a:rPr lang="en-IN" b="1" dirty="0" err="1"/>
              <a:t>Behavioral</a:t>
            </a:r>
            <a:r>
              <a:rPr lang="en-IN" dirty="0"/>
              <a:t>: Procrastination, overeating/undereating, social withdrawal</a:t>
            </a:r>
          </a:p>
          <a:p>
            <a:endParaRPr lang="en-IN" dirty="0"/>
          </a:p>
        </p:txBody>
      </p:sp>
    </p:spTree>
    <p:extLst>
      <p:ext uri="{BB962C8B-B14F-4D97-AF65-F5344CB8AC3E}">
        <p14:creationId xmlns:p14="http://schemas.microsoft.com/office/powerpoint/2010/main" val="88575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D4A7-C15D-D214-BC9D-95E639A246ED}"/>
              </a:ext>
            </a:extLst>
          </p:cNvPr>
          <p:cNvSpPr>
            <a:spLocks noGrp="1"/>
          </p:cNvSpPr>
          <p:nvPr>
            <p:ph type="title"/>
          </p:nvPr>
        </p:nvSpPr>
        <p:spPr/>
        <p:txBody>
          <a:bodyPr/>
          <a:lstStyle/>
          <a:p>
            <a:r>
              <a:rPr lang="en-US" b="1" dirty="0"/>
              <a:t>Top 3 most widely used models of stress</a:t>
            </a:r>
            <a:endParaRPr lang="en-IN" dirty="0"/>
          </a:p>
        </p:txBody>
      </p:sp>
      <p:sp>
        <p:nvSpPr>
          <p:cNvPr id="3" name="Content Placeholder 2">
            <a:extLst>
              <a:ext uri="{FF2B5EF4-FFF2-40B4-BE49-F238E27FC236}">
                <a16:creationId xmlns:a16="http://schemas.microsoft.com/office/drawing/2014/main" id="{372E5103-B8F4-9968-8063-EAB2B98C5CAD}"/>
              </a:ext>
            </a:extLst>
          </p:cNvPr>
          <p:cNvSpPr>
            <a:spLocks noGrp="1"/>
          </p:cNvSpPr>
          <p:nvPr>
            <p:ph idx="1"/>
          </p:nvPr>
        </p:nvSpPr>
        <p:spPr/>
        <p:txBody>
          <a:bodyPr>
            <a:normAutofit/>
          </a:bodyPr>
          <a:lstStyle/>
          <a:p>
            <a:pPr marL="0" indent="0">
              <a:buNone/>
            </a:pPr>
            <a:r>
              <a:rPr lang="en-US" b="1" dirty="0"/>
              <a:t>1. Transactional Model of Stress and Coping (Lazarus &amp; Folkman, 1984)</a:t>
            </a:r>
          </a:p>
          <a:p>
            <a:pPr>
              <a:buFont typeface="Arial" panose="020B0604020202020204" pitchFamily="34" charset="0"/>
              <a:buChar char="•"/>
            </a:pPr>
            <a:r>
              <a:rPr lang="en-US" b="1" dirty="0"/>
              <a:t>This model is a </a:t>
            </a:r>
            <a:r>
              <a:rPr lang="en-US" dirty="0"/>
              <a:t>comprehensive frameworks for understanding stress, emphasizing the role of individual appraisals (how we assess stressors) and coping strategies. </a:t>
            </a:r>
          </a:p>
          <a:p>
            <a:pPr>
              <a:buFont typeface="Arial" panose="020B0604020202020204" pitchFamily="34" charset="0"/>
              <a:buChar char="•"/>
            </a:pPr>
            <a:r>
              <a:rPr lang="en-US" dirty="0"/>
              <a:t>It is widely applied in both clinical and everyday stress management contexts.</a:t>
            </a:r>
          </a:p>
          <a:p>
            <a:pPr>
              <a:buFont typeface="Arial" panose="020B0604020202020204" pitchFamily="34" charset="0"/>
              <a:buChar char="•"/>
            </a:pPr>
            <a:r>
              <a:rPr lang="en-US" b="1" dirty="0"/>
              <a:t>Key Application</a:t>
            </a:r>
            <a:r>
              <a:rPr lang="en-US" dirty="0"/>
              <a:t>: Commonly used in psychological research, therapy  sessions: especially cognitive-behavioral approaches, and health psychology to understand how people deal with stress.</a:t>
            </a:r>
          </a:p>
          <a:p>
            <a:endParaRPr lang="en-IN" dirty="0"/>
          </a:p>
        </p:txBody>
      </p:sp>
    </p:spTree>
    <p:extLst>
      <p:ext uri="{BB962C8B-B14F-4D97-AF65-F5344CB8AC3E}">
        <p14:creationId xmlns:p14="http://schemas.microsoft.com/office/powerpoint/2010/main" val="4110014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TotalTime>
  <Words>865</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Google Sans</vt:lpstr>
      <vt:lpstr>Office Theme</vt:lpstr>
      <vt:lpstr>Stress and Coping Strategies</vt:lpstr>
      <vt:lpstr>Syllabus </vt:lpstr>
      <vt:lpstr>What is Stress</vt:lpstr>
      <vt:lpstr>American Psychology Association defines </vt:lpstr>
      <vt:lpstr>Types of Stress </vt:lpstr>
      <vt:lpstr>Positive and Negative</vt:lpstr>
      <vt:lpstr>Causes of Stress – General </vt:lpstr>
      <vt:lpstr>Symptoms of Stress </vt:lpstr>
      <vt:lpstr>Top 3 most widely used models of stress</vt:lpstr>
      <vt:lpstr> General Adaptation Syndrome (GAS) (Hans Selye, 1956) </vt:lpstr>
      <vt:lpstr>Diathesis-Stress Model </vt:lpstr>
      <vt:lpstr>Three Stages in stress </vt:lpstr>
      <vt:lpstr>Stress management technique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Subha Jayaram</dc:creator>
  <cp:lastModifiedBy>Subha Jayaram</cp:lastModifiedBy>
  <cp:revision>14</cp:revision>
  <dcterms:created xsi:type="dcterms:W3CDTF">2024-10-17T03:57:08Z</dcterms:created>
  <dcterms:modified xsi:type="dcterms:W3CDTF">2024-10-23T07:28:52Z</dcterms:modified>
</cp:coreProperties>
</file>