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9"/>
  </p:notesMasterIdLst>
  <p:sldIdLst>
    <p:sldId id="256" r:id="rId2"/>
    <p:sldId id="259" r:id="rId3"/>
    <p:sldId id="269" r:id="rId4"/>
    <p:sldId id="270" r:id="rId5"/>
    <p:sldId id="262" r:id="rId6"/>
    <p:sldId id="268" r:id="rId7"/>
    <p:sldId id="260" r:id="rId8"/>
  </p:sldIdLst>
  <p:sldSz cx="9144000" cy="5143500" type="screen16x9"/>
  <p:notesSz cx="6858000" cy="9144000"/>
  <p:embeddedFontLst>
    <p:embeddedFont>
      <p:font typeface="Fjalla One" panose="02000506040000020004" pitchFamily="2" charset="0"/>
      <p:regular r:id="rId10"/>
    </p:embeddedFont>
    <p:embeddedFont>
      <p:font typeface="Lato" panose="020F0502020204030203"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2B54DF-9B4C-4437-9628-B0F9652E4014}">
  <a:tblStyle styleId="{6F2B54DF-9B4C-4437-9628-B0F9652E40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87" autoAdjust="0"/>
  </p:normalViewPr>
  <p:slideViewPr>
    <p:cSldViewPr snapToGrid="0">
      <p:cViewPr>
        <p:scale>
          <a:sx n="90" d="100"/>
          <a:sy n="90" d="100"/>
        </p:scale>
        <p:origin x="66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05934082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05934082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05934082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05934082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042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05934082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e0d60e239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e0d60e239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28425"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10232" y="435993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28425"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58872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92789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80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00960" y="-337237"/>
            <a:ext cx="2610341" cy="152536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629135" y="826525"/>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txBox="1">
            <a:spLocks noGrp="1"/>
          </p:cNvSpPr>
          <p:nvPr>
            <p:ph type="title" idx="2"/>
          </p:nvPr>
        </p:nvSpPr>
        <p:spPr>
          <a:xfrm>
            <a:off x="5067783" y="2878525"/>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5"/>
          <p:cNvSpPr txBox="1">
            <a:spLocks noGrp="1"/>
          </p:cNvSpPr>
          <p:nvPr>
            <p:ph type="subTitle" idx="1"/>
          </p:nvPr>
        </p:nvSpPr>
        <p:spPr>
          <a:xfrm>
            <a:off x="5067788" y="3306275"/>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3"/>
          </p:nvPr>
        </p:nvSpPr>
        <p:spPr>
          <a:xfrm>
            <a:off x="1629112" y="1254275"/>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p:nvPr/>
        </p:nvSpPr>
        <p:spPr>
          <a:xfrm rot="-5400000">
            <a:off x="6980405" y="160665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1317079" y="1708189"/>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9"/>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7"/>
        <p:cNvGrpSpPr/>
        <p:nvPr/>
      </p:nvGrpSpPr>
      <p:grpSpPr>
        <a:xfrm>
          <a:off x="0" y="0"/>
          <a:ext cx="0" cy="0"/>
          <a:chOff x="0" y="0"/>
          <a:chExt cx="0" cy="0"/>
        </a:xfrm>
      </p:grpSpPr>
      <p:sp>
        <p:nvSpPr>
          <p:cNvPr id="98" name="Google Shape;98;p14"/>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10800000">
            <a:off x="1859407" y="4469563"/>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rot="10800000">
            <a:off x="5589913" y="349215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a:off x="5589913" y="383132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056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400000">
            <a:off x="7465791" y="1092549"/>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3067500" y="-91286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4"/>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title" idx="2"/>
          </p:nvPr>
        </p:nvSpPr>
        <p:spPr>
          <a:xfrm>
            <a:off x="4072561" y="23229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5"/>
          <p:cNvSpPr txBox="1">
            <a:spLocks noGrp="1"/>
          </p:cNvSpPr>
          <p:nvPr>
            <p:ph type="subTitle" idx="1"/>
          </p:nvPr>
        </p:nvSpPr>
        <p:spPr>
          <a:xfrm>
            <a:off x="4072561" y="26856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5"/>
          <p:cNvSpPr txBox="1">
            <a:spLocks noGrp="1"/>
          </p:cNvSpPr>
          <p:nvPr>
            <p:ph type="title" idx="3"/>
          </p:nvPr>
        </p:nvSpPr>
        <p:spPr>
          <a:xfrm>
            <a:off x="4072557" y="12656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5"/>
          <p:cNvSpPr txBox="1">
            <a:spLocks noGrp="1"/>
          </p:cNvSpPr>
          <p:nvPr>
            <p:ph type="subTitle" idx="4"/>
          </p:nvPr>
        </p:nvSpPr>
        <p:spPr>
          <a:xfrm>
            <a:off x="4072561" y="162830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5"/>
          <p:cNvSpPr txBox="1">
            <a:spLocks noGrp="1"/>
          </p:cNvSpPr>
          <p:nvPr>
            <p:ph type="title" idx="5"/>
          </p:nvPr>
        </p:nvSpPr>
        <p:spPr>
          <a:xfrm>
            <a:off x="4072559" y="33802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5"/>
          <p:cNvSpPr txBox="1">
            <a:spLocks noGrp="1"/>
          </p:cNvSpPr>
          <p:nvPr>
            <p:ph type="subTitle" idx="6"/>
          </p:nvPr>
        </p:nvSpPr>
        <p:spPr>
          <a:xfrm>
            <a:off x="4072561" y="37429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5"/>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1629135"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0"/>
          <p:cNvSpPr txBox="1">
            <a:spLocks noGrp="1"/>
          </p:cNvSpPr>
          <p:nvPr>
            <p:ph type="title" idx="2"/>
          </p:nvPr>
        </p:nvSpPr>
        <p:spPr>
          <a:xfrm>
            <a:off x="5067783"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20"/>
          <p:cNvSpPr txBox="1">
            <a:spLocks noGrp="1"/>
          </p:cNvSpPr>
          <p:nvPr>
            <p:ph type="subTitle" idx="1"/>
          </p:nvPr>
        </p:nvSpPr>
        <p:spPr>
          <a:xfrm>
            <a:off x="5067788"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6" name="Google Shape;156;p20"/>
          <p:cNvSpPr txBox="1">
            <a:spLocks noGrp="1"/>
          </p:cNvSpPr>
          <p:nvPr>
            <p:ph type="subTitle" idx="3"/>
          </p:nvPr>
        </p:nvSpPr>
        <p:spPr>
          <a:xfrm>
            <a:off x="1629112"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0"/>
          <p:cNvSpPr/>
          <p:nvPr/>
        </p:nvSpPr>
        <p:spPr>
          <a:xfrm rot="-5400000">
            <a:off x="7151855" y="3333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10800000">
            <a:off x="2844446" y="422331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0"/>
          <p:cNvSpPr/>
          <p:nvPr/>
        </p:nvSpPr>
        <p:spPr>
          <a:xfrm rot="-5400000" flipH="1">
            <a:off x="-1665645"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5400000" flipH="1">
            <a:off x="-1937256"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5400000" flipH="1">
            <a:off x="-659977" y="3340456"/>
            <a:ext cx="1866013" cy="109041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sp>
        <p:nvSpPr>
          <p:cNvPr id="393" name="Google Shape;393;p41"/>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6"/>
        <p:cNvGrpSpPr/>
        <p:nvPr/>
      </p:nvGrpSpPr>
      <p:grpSpPr>
        <a:xfrm>
          <a:off x="0" y="0"/>
          <a:ext cx="0" cy="0"/>
          <a:chOff x="0" y="0"/>
          <a:chExt cx="0" cy="0"/>
        </a:xfrm>
      </p:grpSpPr>
      <p:sp>
        <p:nvSpPr>
          <p:cNvPr id="397" name="Google Shape;397;p42"/>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2"/>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2"/>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2"/>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0" r:id="rId5"/>
    <p:sldLayoutId id="2147483661" r:id="rId6"/>
    <p:sldLayoutId id="2147483666" r:id="rId7"/>
    <p:sldLayoutId id="2147483687" r:id="rId8"/>
    <p:sldLayoutId id="214748368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8"/>
          <p:cNvSpPr txBox="1">
            <a:spLocks noGrp="1"/>
          </p:cNvSpPr>
          <p:nvPr>
            <p:ph type="ctrTitle"/>
          </p:nvPr>
        </p:nvSpPr>
        <p:spPr>
          <a:xfrm>
            <a:off x="1943065" y="1174765"/>
            <a:ext cx="50310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6200" dirty="0"/>
              <a:t>LGSI PROJECT PROPOSAL</a:t>
            </a:r>
            <a:endParaRPr sz="5100" dirty="0">
              <a:solidFill>
                <a:schemeClr val="accent1"/>
              </a:solidFill>
            </a:endParaRPr>
          </a:p>
        </p:txBody>
      </p:sp>
      <p:sp>
        <p:nvSpPr>
          <p:cNvPr id="417" name="Google Shape;417;p48"/>
          <p:cNvSpPr txBox="1">
            <a:spLocks noGrp="1"/>
          </p:cNvSpPr>
          <p:nvPr>
            <p:ph type="subTitle" idx="1"/>
          </p:nvPr>
        </p:nvSpPr>
        <p:spPr>
          <a:xfrm>
            <a:off x="2263383" y="3698715"/>
            <a:ext cx="5031000" cy="475800"/>
          </a:xfrm>
          <a:prstGeom prst="rect">
            <a:avLst/>
          </a:prstGeom>
        </p:spPr>
        <p:txBody>
          <a:bodyPr spcFirstLastPara="1" wrap="square" lIns="91425" tIns="91425" rIns="91425" bIns="91425" anchor="t" anchorCtr="0">
            <a:noAutofit/>
          </a:bodyPr>
          <a:lstStyle/>
          <a:p>
            <a:pPr algn="l"/>
            <a:r>
              <a:rPr lang="en-US" sz="800" dirty="0" err="1"/>
              <a:t>Animesh</a:t>
            </a:r>
            <a:r>
              <a:rPr lang="en-US" sz="800" dirty="0"/>
              <a:t> Raj	                                               Ponnuri Aniruddha                             Zayed Haque</a:t>
            </a:r>
            <a:endParaRPr lang="en-IN" sz="800" dirty="0"/>
          </a:p>
          <a:p>
            <a:pPr algn="l"/>
            <a:r>
              <a:rPr lang="en-US" sz="800" dirty="0"/>
              <a:t>RA2112704010005                                          RA2112704010015                          RA2112704010010</a:t>
            </a:r>
            <a:endParaRPr lang="en-IN" sz="800" dirty="0"/>
          </a:p>
          <a:p>
            <a:pPr algn="l"/>
            <a:r>
              <a:rPr lang="en-US" sz="800" dirty="0"/>
              <a:t>CSE DATA SCIENCE                                         CSE DATA SCIENCE                         CSE DATA SCIENCE</a:t>
            </a:r>
            <a:endParaRPr lang="en-IN"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7"/>
                                        </p:tgtEl>
                                        <p:attrNameLst>
                                          <p:attrName>style.visibility</p:attrName>
                                        </p:attrNameLst>
                                      </p:cBhvr>
                                      <p:to>
                                        <p:strVal val="visible"/>
                                      </p:to>
                                    </p:set>
                                    <p:animEffect transition="in" filter="fade">
                                      <p:cBhvr>
                                        <p:cTn id="11" dur="10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1"/>
          <p:cNvSpPr txBox="1">
            <a:spLocks noGrp="1"/>
          </p:cNvSpPr>
          <p:nvPr>
            <p:ph type="title"/>
          </p:nvPr>
        </p:nvSpPr>
        <p:spPr>
          <a:xfrm>
            <a:off x="2237300" y="369060"/>
            <a:ext cx="4669400" cy="6766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Existing System</a:t>
            </a:r>
            <a:endParaRPr dirty="0"/>
          </a:p>
        </p:txBody>
      </p:sp>
      <p:sp>
        <p:nvSpPr>
          <p:cNvPr id="452" name="Google Shape;452;p51"/>
          <p:cNvSpPr txBox="1">
            <a:spLocks noGrp="1"/>
          </p:cNvSpPr>
          <p:nvPr>
            <p:ph type="subTitle" idx="1"/>
          </p:nvPr>
        </p:nvSpPr>
        <p:spPr>
          <a:xfrm>
            <a:off x="829057" y="1563624"/>
            <a:ext cx="7081774" cy="2616200"/>
          </a:xfrm>
          <a:prstGeom prst="rect">
            <a:avLst/>
          </a:prstGeom>
        </p:spPr>
        <p:txBody>
          <a:bodyPr spcFirstLastPara="1" wrap="square" lIns="91425" tIns="91425" rIns="91425" bIns="91425" anchor="ctr" anchorCtr="0">
            <a:noAutofit/>
          </a:bodyPr>
          <a:lstStyle/>
          <a:p>
            <a:pPr algn="just">
              <a:buFont typeface="Wingdings" panose="05000000000000000000" pitchFamily="2" charset="2"/>
              <a:buChar char="Ø"/>
            </a:pPr>
            <a:r>
              <a:rPr lang="en-US" sz="1400" dirty="0">
                <a:latin typeface="Lato" panose="020F0502020204030203" pitchFamily="34" charset="0"/>
                <a:cs typeface="Lato" panose="020F0502020204030203" pitchFamily="34" charset="0"/>
              </a:rPr>
              <a:t>Lack of Audio Quality Assessment: The current system primarily focuses on video quality assessment, neglecting the crucial aspect of audio quality evaluation. However, audio distortions, such as background noise, echoes, and artifacts, significantly impact the overall multimedia experience.</a:t>
            </a:r>
          </a:p>
          <a:p>
            <a:pPr algn="just">
              <a:buFont typeface="Wingdings" panose="05000000000000000000" pitchFamily="2" charset="2"/>
              <a:buChar char="Ø"/>
            </a:pPr>
            <a:r>
              <a:rPr lang="en-US" sz="1400" dirty="0">
                <a:latin typeface="Lato" panose="020F0502020204030203" pitchFamily="34" charset="0"/>
                <a:cs typeface="Lato" panose="020F0502020204030203" pitchFamily="34" charset="0"/>
              </a:rPr>
              <a:t>Single-Model Approach: The existing system relies on a single model for video quality assessment, which may not fully capture the complex visual patterns and variations present in different types of video content. As a result, it may lack the accuracy needed for diverse multimedia scenarios.</a:t>
            </a:r>
          </a:p>
          <a:p>
            <a:pPr algn="just">
              <a:buFont typeface="Wingdings" panose="05000000000000000000" pitchFamily="2" charset="2"/>
              <a:buChar char="Ø"/>
            </a:pPr>
            <a:r>
              <a:rPr lang="en-US" sz="1400" dirty="0">
                <a:latin typeface="Lato" panose="020F0502020204030203" pitchFamily="34" charset="0"/>
                <a:cs typeface="Lato" panose="020F0502020204030203" pitchFamily="34" charset="0"/>
              </a:rPr>
              <a:t>Limited Scope: The current system's evaluation might be limited to certain types of audio and video distortions, leaving out various other potential issues that could arise in real-world multimedia content.</a:t>
            </a:r>
          </a:p>
          <a:p>
            <a:pPr algn="just">
              <a:buFont typeface="Wingdings" panose="05000000000000000000" pitchFamily="2" charset="2"/>
              <a:buChar char="Ø"/>
            </a:pPr>
            <a:r>
              <a:rPr lang="en-US" sz="1400" dirty="0">
                <a:latin typeface="Lato" panose="020F0502020204030203" pitchFamily="34" charset="0"/>
                <a:cs typeface="Lato" panose="020F0502020204030203" pitchFamily="34" charset="0"/>
              </a:rPr>
              <a:t>Scalability Concerns: The current system might not be equipped to handle large-scale audio and video data processing, leading to potential performance bottlenecks and increased computational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1000"/>
                                        <p:tgtEl>
                                          <p:spTgt spid="452"/>
                                        </p:tgtEl>
                                      </p:cBhvr>
                                    </p:animEffect>
                                  </p:childTnLst>
                                </p:cTn>
                              </p:par>
                              <p:par>
                                <p:cTn id="8" presetID="10" presetClass="entr" presetSubtype="0" fill="hold" nodeType="withEffect">
                                  <p:stCondLst>
                                    <p:cond delay="0"/>
                                  </p:stCondLst>
                                  <p:childTnLst>
                                    <p:set>
                                      <p:cBhvr>
                                        <p:cTn id="9" dur="1" fill="hold">
                                          <p:stCondLst>
                                            <p:cond delay="0"/>
                                          </p:stCondLst>
                                        </p:cTn>
                                        <p:tgtEl>
                                          <p:spTgt spid="451"/>
                                        </p:tgtEl>
                                        <p:attrNameLst>
                                          <p:attrName>style.visibility</p:attrName>
                                        </p:attrNameLst>
                                      </p:cBhvr>
                                      <p:to>
                                        <p:strVal val="visible"/>
                                      </p:to>
                                    </p:set>
                                    <p:animEffect transition="in" filter="fade">
                                      <p:cBhvr>
                                        <p:cTn id="10"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1" name="Google Shape;591;p61"/>
          <p:cNvSpPr txBox="1">
            <a:spLocks noGrp="1"/>
          </p:cNvSpPr>
          <p:nvPr>
            <p:ph type="title" idx="4"/>
          </p:nvPr>
        </p:nvSpPr>
        <p:spPr>
          <a:xfrm>
            <a:off x="720000" y="3607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500" dirty="0"/>
              <a:t>Proposed Methodology</a:t>
            </a:r>
            <a:endParaRPr sz="4500" dirty="0"/>
          </a:p>
        </p:txBody>
      </p:sp>
      <p:grpSp>
        <p:nvGrpSpPr>
          <p:cNvPr id="594" name="Google Shape;594;p61"/>
          <p:cNvGrpSpPr/>
          <p:nvPr/>
        </p:nvGrpSpPr>
        <p:grpSpPr>
          <a:xfrm>
            <a:off x="6140031" y="1722944"/>
            <a:ext cx="341704" cy="330612"/>
            <a:chOff x="3254750" y="2140150"/>
            <a:chExt cx="334250" cy="323400"/>
          </a:xfrm>
        </p:grpSpPr>
        <p:sp>
          <p:nvSpPr>
            <p:cNvPr id="595" name="Google Shape;595;p61"/>
            <p:cNvSpPr/>
            <p:nvPr/>
          </p:nvSpPr>
          <p:spPr>
            <a:xfrm>
              <a:off x="3438525" y="2346425"/>
              <a:ext cx="19425" cy="18650"/>
            </a:xfrm>
            <a:custGeom>
              <a:avLst/>
              <a:gdLst/>
              <a:ahLst/>
              <a:cxnLst/>
              <a:rect l="l" t="t" r="r" b="b"/>
              <a:pathLst>
                <a:path w="777" h="746" extrusionOk="0">
                  <a:moveTo>
                    <a:pt x="1" y="1"/>
                  </a:moveTo>
                  <a:lnTo>
                    <a:pt x="1" y="745"/>
                  </a:lnTo>
                  <a:lnTo>
                    <a:pt x="776" y="745"/>
                  </a:lnTo>
                  <a:lnTo>
                    <a:pt x="7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1"/>
            <p:cNvSpPr/>
            <p:nvPr/>
          </p:nvSpPr>
          <p:spPr>
            <a:xfrm>
              <a:off x="3478075" y="2405375"/>
              <a:ext cx="18650" cy="19400"/>
            </a:xfrm>
            <a:custGeom>
              <a:avLst/>
              <a:gdLst/>
              <a:ahLst/>
              <a:cxnLst/>
              <a:rect l="l" t="t" r="r" b="b"/>
              <a:pathLst>
                <a:path w="746" h="776" extrusionOk="0">
                  <a:moveTo>
                    <a:pt x="1" y="0"/>
                  </a:moveTo>
                  <a:lnTo>
                    <a:pt x="1" y="776"/>
                  </a:lnTo>
                  <a:lnTo>
                    <a:pt x="745" y="776"/>
                  </a:lnTo>
                  <a:lnTo>
                    <a:pt x="7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1"/>
            <p:cNvSpPr/>
            <p:nvPr/>
          </p:nvSpPr>
          <p:spPr>
            <a:xfrm>
              <a:off x="3431550" y="2348775"/>
              <a:ext cx="72150" cy="72900"/>
            </a:xfrm>
            <a:custGeom>
              <a:avLst/>
              <a:gdLst/>
              <a:ahLst/>
              <a:cxnLst/>
              <a:rect l="l" t="t" r="r" b="b"/>
              <a:pathLst>
                <a:path w="2886" h="2916" extrusionOk="0">
                  <a:moveTo>
                    <a:pt x="2327" y="0"/>
                  </a:moveTo>
                  <a:lnTo>
                    <a:pt x="1" y="2357"/>
                  </a:lnTo>
                  <a:lnTo>
                    <a:pt x="528" y="2916"/>
                  </a:lnTo>
                  <a:lnTo>
                    <a:pt x="2885" y="558"/>
                  </a:lnTo>
                  <a:lnTo>
                    <a:pt x="2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1"/>
            <p:cNvSpPr/>
            <p:nvPr/>
          </p:nvSpPr>
          <p:spPr>
            <a:xfrm>
              <a:off x="3254750" y="2140150"/>
              <a:ext cx="334250" cy="323400"/>
            </a:xfrm>
            <a:custGeom>
              <a:avLst/>
              <a:gdLst/>
              <a:ahLst/>
              <a:cxnLst/>
              <a:rect l="l" t="t" r="r" b="b"/>
              <a:pathLst>
                <a:path w="13370" h="12936" extrusionOk="0">
                  <a:moveTo>
                    <a:pt x="3288" y="3165"/>
                  </a:moveTo>
                  <a:lnTo>
                    <a:pt x="3102" y="4561"/>
                  </a:lnTo>
                  <a:lnTo>
                    <a:pt x="5304" y="5646"/>
                  </a:lnTo>
                  <a:lnTo>
                    <a:pt x="3722" y="7911"/>
                  </a:lnTo>
                  <a:lnTo>
                    <a:pt x="3971" y="6019"/>
                  </a:lnTo>
                  <a:lnTo>
                    <a:pt x="1799" y="5305"/>
                  </a:lnTo>
                  <a:lnTo>
                    <a:pt x="3288" y="3165"/>
                  </a:lnTo>
                  <a:close/>
                  <a:moveTo>
                    <a:pt x="9895" y="7476"/>
                  </a:moveTo>
                  <a:lnTo>
                    <a:pt x="12253" y="9834"/>
                  </a:lnTo>
                  <a:lnTo>
                    <a:pt x="9895" y="12160"/>
                  </a:lnTo>
                  <a:lnTo>
                    <a:pt x="776" y="12160"/>
                  </a:lnTo>
                  <a:lnTo>
                    <a:pt x="776" y="7476"/>
                  </a:lnTo>
                  <a:lnTo>
                    <a:pt x="2978" y="7476"/>
                  </a:lnTo>
                  <a:lnTo>
                    <a:pt x="2544" y="10951"/>
                  </a:lnTo>
                  <a:lnTo>
                    <a:pt x="4963" y="7476"/>
                  </a:lnTo>
                  <a:close/>
                  <a:moveTo>
                    <a:pt x="4529" y="1"/>
                  </a:moveTo>
                  <a:lnTo>
                    <a:pt x="559" y="5708"/>
                  </a:lnTo>
                  <a:lnTo>
                    <a:pt x="3102" y="6546"/>
                  </a:lnTo>
                  <a:lnTo>
                    <a:pt x="3102" y="6670"/>
                  </a:lnTo>
                  <a:lnTo>
                    <a:pt x="0" y="6670"/>
                  </a:lnTo>
                  <a:lnTo>
                    <a:pt x="0" y="12936"/>
                  </a:lnTo>
                  <a:lnTo>
                    <a:pt x="10237" y="12936"/>
                  </a:lnTo>
                  <a:lnTo>
                    <a:pt x="13370" y="9803"/>
                  </a:lnTo>
                  <a:lnTo>
                    <a:pt x="10237" y="6670"/>
                  </a:lnTo>
                  <a:lnTo>
                    <a:pt x="5522" y="6670"/>
                  </a:lnTo>
                  <a:lnTo>
                    <a:pt x="6452" y="5336"/>
                  </a:lnTo>
                  <a:lnTo>
                    <a:pt x="3971" y="4095"/>
                  </a:lnTo>
                  <a:lnTo>
                    <a:pt x="45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452;p51">
            <a:extLst>
              <a:ext uri="{FF2B5EF4-FFF2-40B4-BE49-F238E27FC236}">
                <a16:creationId xmlns:a16="http://schemas.microsoft.com/office/drawing/2014/main" id="{C8C9A103-4190-0B54-D8D5-DDB448BDB90E}"/>
              </a:ext>
            </a:extLst>
          </p:cNvPr>
          <p:cNvSpPr txBox="1">
            <a:spLocks noGrp="1"/>
          </p:cNvSpPr>
          <p:nvPr>
            <p:ph type="subTitle" idx="1"/>
          </p:nvPr>
        </p:nvSpPr>
        <p:spPr>
          <a:xfrm>
            <a:off x="439802" y="1061238"/>
            <a:ext cx="8375701" cy="3529256"/>
          </a:xfrm>
          <a:prstGeom prst="rect">
            <a:avLst/>
          </a:prstGeom>
        </p:spPr>
        <p:txBody>
          <a:bodyPr spcFirstLastPara="1" wrap="square" lIns="91425" tIns="91425" rIns="91425" bIns="91425" anchor="ctr" anchorCtr="0">
            <a:noAutofit/>
          </a:bodyPr>
          <a:lstStyle/>
          <a:p>
            <a:pPr algn="l"/>
            <a:r>
              <a:rPr lang="en-US" b="1" dirty="0"/>
              <a:t>        </a:t>
            </a:r>
            <a:r>
              <a:rPr lang="en-US" b="1" u="sng" dirty="0"/>
              <a:t>Audio Quality Assessment:</a:t>
            </a:r>
          </a:p>
          <a:p>
            <a:pPr lvl="1" algn="l"/>
            <a:r>
              <a:rPr lang="en-US" sz="1400" dirty="0"/>
              <a:t>Introduce Bidirectional LSTM: Bidirectional LSTM is a variant of Long Short-Term Memory (LSTM) networks that captures both past and future context in the audio data. This bidirectional capability enables the model to understand temporal dependencies effectively, making it an ideal choice for sequential data like audio.</a:t>
            </a:r>
          </a:p>
          <a:p>
            <a:pPr lvl="1" algn="l"/>
            <a:r>
              <a:rPr lang="en-US" sz="1400" dirty="0"/>
              <a:t>Advantages: The Bidirectional LSTM's ability to consider bidirectional context helps it discern complex patterns and variations in audio content, leading to improved accuracy in audio quality assessment.</a:t>
            </a:r>
          </a:p>
          <a:p>
            <a:pPr algn="l"/>
            <a:r>
              <a:rPr lang="en-US" b="1" dirty="0"/>
              <a:t>      </a:t>
            </a:r>
            <a:r>
              <a:rPr lang="en-US" b="1" u="sng" dirty="0"/>
              <a:t>Video Quality Assessment:</a:t>
            </a:r>
          </a:p>
          <a:p>
            <a:pPr lvl="1" algn="l"/>
            <a:r>
              <a:rPr lang="en-US" sz="1400" dirty="0"/>
              <a:t>DCVQE (Deep Convolutional Video Quality Estimation): DCVQE is a cutting-edge method for video quality assessment based on deep learning and convolutional neural networks. By analyzing spatial features in video frames, DCVQE can accurately predict video quality, even in the presence of various distortions.</a:t>
            </a:r>
          </a:p>
          <a:p>
            <a:pPr lvl="1" algn="l"/>
            <a:r>
              <a:rPr lang="en-US" sz="1400" dirty="0"/>
              <a:t>Advantages: DCVQE's use of deep convolutional architectures allows it to extract high-level visual features from video frames, making it robust and reliable in diverse video content evaluation scenarios.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title"/>
          </p:nvPr>
        </p:nvSpPr>
        <p:spPr>
          <a:xfrm>
            <a:off x="593185" y="3011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500" dirty="0"/>
              <a:t>Plan of Action (Audio)</a:t>
            </a:r>
            <a:endParaRPr sz="4500" dirty="0"/>
          </a:p>
        </p:txBody>
      </p:sp>
      <p:sp>
        <p:nvSpPr>
          <p:cNvPr id="16" name="Google Shape;452;p51">
            <a:extLst>
              <a:ext uri="{FF2B5EF4-FFF2-40B4-BE49-F238E27FC236}">
                <a16:creationId xmlns:a16="http://schemas.microsoft.com/office/drawing/2014/main" id="{00DA75A8-6005-673A-838C-23D353FD8F79}"/>
              </a:ext>
            </a:extLst>
          </p:cNvPr>
          <p:cNvSpPr txBox="1">
            <a:spLocks noGrp="1"/>
          </p:cNvSpPr>
          <p:nvPr>
            <p:ph type="subTitle" idx="1"/>
          </p:nvPr>
        </p:nvSpPr>
        <p:spPr>
          <a:xfrm>
            <a:off x="796046" y="1158699"/>
            <a:ext cx="7298277" cy="3173174"/>
          </a:xfrm>
          <a:prstGeom prst="rect">
            <a:avLst/>
          </a:prstGeom>
        </p:spPr>
        <p:txBody>
          <a:bodyPr spcFirstLastPara="1" wrap="square" lIns="91425" tIns="91425" rIns="91425" bIns="91425" anchor="ctr" anchorCtr="0">
            <a:noAutofit/>
          </a:bodyPr>
          <a:lstStyle/>
          <a:p>
            <a:pPr marL="139700" indent="0"/>
            <a:endParaRPr lang="en-US" dirty="0"/>
          </a:p>
          <a:p>
            <a:pPr marL="139700" indent="0"/>
            <a:endParaRPr lang="en-US" dirty="0"/>
          </a:p>
          <a:p>
            <a:pPr>
              <a:buFont typeface="Wingdings" panose="05000000000000000000" pitchFamily="2" charset="2"/>
              <a:buChar char="Ø"/>
            </a:pPr>
            <a:r>
              <a:rPr lang="en-US" dirty="0"/>
              <a:t>Compute Magnitude Spectrogram: Calculate magnitude spectrogram x from speech using STFT with </a:t>
            </a:r>
            <a:r>
              <a:rPr lang="en-US" dirty="0" err="1"/>
              <a:t>librosa</a:t>
            </a:r>
            <a:r>
              <a:rPr lang="en-US" dirty="0"/>
              <a:t>.</a:t>
            </a:r>
          </a:p>
          <a:p>
            <a:pPr>
              <a:buFont typeface="Wingdings" panose="05000000000000000000" pitchFamily="2" charset="2"/>
              <a:buChar char="Ø"/>
            </a:pPr>
            <a:r>
              <a:rPr lang="en-US" dirty="0"/>
              <a:t>Local </a:t>
            </a:r>
            <a:r>
              <a:rPr lang="en-US" dirty="0" err="1"/>
              <a:t>Featuremaps</a:t>
            </a:r>
            <a:r>
              <a:rPr lang="en-US" dirty="0"/>
              <a:t> with </a:t>
            </a:r>
            <a:r>
              <a:rPr lang="en-US" dirty="0" err="1"/>
              <a:t>ResNet</a:t>
            </a:r>
            <a:r>
              <a:rPr lang="en-US" dirty="0"/>
              <a:t>: Obtain local </a:t>
            </a:r>
            <a:r>
              <a:rPr lang="en-US" dirty="0" err="1"/>
              <a:t>featuremaps</a:t>
            </a:r>
            <a:r>
              <a:rPr lang="en-US" dirty="0"/>
              <a:t> from x using </a:t>
            </a:r>
            <a:r>
              <a:rPr lang="en-US" dirty="0" err="1"/>
              <a:t>ResNet</a:t>
            </a:r>
            <a:r>
              <a:rPr lang="en-US" dirty="0"/>
              <a:t> for relevant speech features.</a:t>
            </a:r>
          </a:p>
          <a:p>
            <a:pPr>
              <a:buFont typeface="Wingdings" panose="05000000000000000000" pitchFamily="2" charset="2"/>
              <a:buChar char="Ø"/>
            </a:pPr>
            <a:r>
              <a:rPr lang="en-US" dirty="0"/>
              <a:t>Bidirectional LSTM for Long-Term Dependencies: Utilize bidirectional LSTM to capture long-term dependencies in the speech signal (input </a:t>
            </a:r>
            <a:r>
              <a:rPr lang="en-US" dirty="0" err="1"/>
              <a:t>xt</a:t>
            </a:r>
            <a:r>
              <a:rPr lang="en-US" dirty="0"/>
              <a:t>, output h).</a:t>
            </a:r>
          </a:p>
          <a:p>
            <a:pPr>
              <a:buFont typeface="Wingdings" panose="05000000000000000000" pitchFamily="2" charset="2"/>
              <a:buChar char="Ø"/>
            </a:pPr>
            <a:r>
              <a:rPr lang="en-US" dirty="0"/>
              <a:t>Fully Connected Layers for Dimension Alignment: Add two fully connected layers to align learning function's dimension with frame-level dimension.</a:t>
            </a:r>
          </a:p>
          <a:p>
            <a:pPr>
              <a:buFont typeface="Wingdings" panose="05000000000000000000" pitchFamily="2" charset="2"/>
              <a:buChar char="Ø"/>
            </a:pPr>
            <a:r>
              <a:rPr lang="en-US" dirty="0"/>
              <a:t>Utterance-Level MOS via Average Pooling: Derive utterance-level MOS through average pooling of fully connected layer outputs.</a:t>
            </a:r>
          </a:p>
          <a:p>
            <a:pPr>
              <a:buFont typeface="Wingdings" panose="05000000000000000000" pitchFamily="2" charset="2"/>
              <a:buChar char="Ø"/>
            </a:pPr>
            <a:r>
              <a:rPr lang="en-US" dirty="0" err="1"/>
              <a:t>ReLU</a:t>
            </a:r>
            <a:r>
              <a:rPr lang="en-US" dirty="0"/>
              <a:t> Activation: Apply </a:t>
            </a:r>
            <a:r>
              <a:rPr lang="en-US" dirty="0" err="1"/>
              <a:t>ReLU</a:t>
            </a:r>
            <a:r>
              <a:rPr lang="en-US" dirty="0"/>
              <a:t> activation functions throughout the model.</a:t>
            </a:r>
          </a:p>
          <a:p>
            <a:pPr>
              <a:buFont typeface="Wingdings" panose="05000000000000000000" pitchFamily="2" charset="2"/>
              <a:buChar char="Ø"/>
            </a:pPr>
            <a:r>
              <a:rPr lang="en-US" dirty="0"/>
              <a:t>Batch Normalization (BN): Implement BN for stable and optimized convolution operations.</a:t>
            </a:r>
          </a:p>
        </p:txBody>
      </p:sp>
    </p:spTree>
    <p:extLst>
      <p:ext uri="{BB962C8B-B14F-4D97-AF65-F5344CB8AC3E}">
        <p14:creationId xmlns:p14="http://schemas.microsoft.com/office/powerpoint/2010/main" val="31264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title"/>
          </p:nvPr>
        </p:nvSpPr>
        <p:spPr>
          <a:xfrm>
            <a:off x="580993" y="3994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500" dirty="0"/>
              <a:t>Plan of Action (Video)</a:t>
            </a:r>
            <a:endParaRPr sz="4500" dirty="0"/>
          </a:p>
        </p:txBody>
      </p:sp>
      <p:sp>
        <p:nvSpPr>
          <p:cNvPr id="16" name="Google Shape;452;p51">
            <a:extLst>
              <a:ext uri="{FF2B5EF4-FFF2-40B4-BE49-F238E27FC236}">
                <a16:creationId xmlns:a16="http://schemas.microsoft.com/office/drawing/2014/main" id="{00DA75A8-6005-673A-838C-23D353FD8F79}"/>
              </a:ext>
            </a:extLst>
          </p:cNvPr>
          <p:cNvSpPr txBox="1">
            <a:spLocks noGrp="1"/>
          </p:cNvSpPr>
          <p:nvPr>
            <p:ph type="subTitle" idx="1"/>
          </p:nvPr>
        </p:nvSpPr>
        <p:spPr>
          <a:xfrm>
            <a:off x="872929" y="1154986"/>
            <a:ext cx="7120127" cy="3180794"/>
          </a:xfrm>
          <a:prstGeom prst="rect">
            <a:avLst/>
          </a:prstGeom>
        </p:spPr>
        <p:txBody>
          <a:bodyPr spcFirstLastPara="1" wrap="square" lIns="91425" tIns="91425" rIns="91425" bIns="91425" anchor="ctr" anchorCtr="0">
            <a:noAutofit/>
          </a:bodyPr>
          <a:lstStyle/>
          <a:p>
            <a:pPr marL="139700" indent="0" algn="just"/>
            <a:endParaRPr lang="en-US" sz="1500" dirty="0"/>
          </a:p>
          <a:p>
            <a:pPr marL="139700" indent="0" algn="just"/>
            <a:endParaRPr lang="en-US" sz="1500" dirty="0"/>
          </a:p>
          <a:p>
            <a:pPr algn="just">
              <a:buFont typeface="Wingdings" panose="05000000000000000000" pitchFamily="2" charset="2"/>
              <a:buChar char="Ø"/>
            </a:pPr>
            <a:r>
              <a:rPr lang="en-US" sz="1500" dirty="0"/>
              <a:t>1. Group neighboring frames to create a multi-resolution representation.</a:t>
            </a:r>
          </a:p>
          <a:p>
            <a:pPr algn="just">
              <a:buFont typeface="Wingdings" panose="05000000000000000000" pitchFamily="2" charset="2"/>
              <a:buChar char="Ø"/>
            </a:pPr>
            <a:r>
              <a:rPr lang="en-US" sz="1500" dirty="0"/>
              <a:t>2. Develop a novel multi-resolution patch sampling mechanism for spatially aligned patches.</a:t>
            </a:r>
          </a:p>
          <a:p>
            <a:pPr algn="just">
              <a:buFont typeface="Wingdings" panose="05000000000000000000" pitchFamily="2" charset="2"/>
              <a:buChar char="Ø"/>
            </a:pPr>
            <a:r>
              <a:rPr lang="en-US" sz="1500" dirty="0"/>
              <a:t>3. Integrate patches into the video Transformer model for spatial-temporal relationships.</a:t>
            </a:r>
          </a:p>
          <a:p>
            <a:pPr algn="just">
              <a:buFont typeface="Wingdings" panose="05000000000000000000" pitchFamily="2" charset="2"/>
              <a:buChar char="Ø"/>
            </a:pPr>
            <a:r>
              <a:rPr lang="en-US" sz="1500" dirty="0"/>
              <a:t>4. Ensure alignment for resolution variations to improve model robustness.</a:t>
            </a:r>
          </a:p>
          <a:p>
            <a:pPr algn="just">
              <a:buFont typeface="Wingdings" panose="05000000000000000000" pitchFamily="2" charset="2"/>
              <a:buChar char="Ø"/>
            </a:pPr>
            <a:r>
              <a:rPr lang="en-US" sz="1500" dirty="0"/>
              <a:t>5. Preserve high-resolution details during processing for video quality preservation.</a:t>
            </a:r>
          </a:p>
          <a:p>
            <a:pPr algn="just">
              <a:buFont typeface="Wingdings" panose="05000000000000000000" pitchFamily="2" charset="2"/>
              <a:buChar char="Ø"/>
            </a:pPr>
            <a:r>
              <a:rPr lang="en-US" sz="1500" dirty="0"/>
              <a:t>6. Design an efficient factorized spatial and temporal encoder for large token handling.</a:t>
            </a:r>
          </a:p>
          <a:p>
            <a:pPr algn="just">
              <a:buFont typeface="Wingdings" panose="05000000000000000000" pitchFamily="2" charset="2"/>
              <a:buChar char="Ø"/>
            </a:pPr>
            <a:r>
              <a:rPr lang="en-US" sz="1500" dirty="0"/>
              <a:t>7. Prepare dataset through data preprocessing (resize, normalization, augmentation).</a:t>
            </a:r>
          </a:p>
          <a:p>
            <a:pPr algn="just">
              <a:buFont typeface="Wingdings" panose="05000000000000000000" pitchFamily="2" charset="2"/>
              <a:buChar char="Ø"/>
            </a:pPr>
            <a:r>
              <a:rPr lang="en-US" sz="1500" dirty="0"/>
              <a:t>8. Train MRET model, fine-tune hyperparameters for optimal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81" name="Google Shape;581;p60"/>
          <p:cNvSpPr/>
          <p:nvPr/>
        </p:nvSpPr>
        <p:spPr>
          <a:xfrm flipH="1">
            <a:off x="4785590" y="564606"/>
            <a:ext cx="3084285" cy="196228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89;p54">
            <a:extLst>
              <a:ext uri="{FF2B5EF4-FFF2-40B4-BE49-F238E27FC236}">
                <a16:creationId xmlns:a16="http://schemas.microsoft.com/office/drawing/2014/main" id="{A708C757-0926-F73D-72E0-E45F2F17FA84}"/>
              </a:ext>
            </a:extLst>
          </p:cNvPr>
          <p:cNvSpPr txBox="1">
            <a:spLocks noGrp="1"/>
          </p:cNvSpPr>
          <p:nvPr>
            <p:ph type="title"/>
          </p:nvPr>
        </p:nvSpPr>
        <p:spPr>
          <a:xfrm>
            <a:off x="644530" y="7929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500" dirty="0"/>
              <a:t>CONCLUSION</a:t>
            </a:r>
            <a:endParaRPr sz="4500" dirty="0"/>
          </a:p>
        </p:txBody>
      </p:sp>
      <p:sp>
        <p:nvSpPr>
          <p:cNvPr id="11" name="Google Shape;452;p51">
            <a:extLst>
              <a:ext uri="{FF2B5EF4-FFF2-40B4-BE49-F238E27FC236}">
                <a16:creationId xmlns:a16="http://schemas.microsoft.com/office/drawing/2014/main" id="{B9610997-755D-4705-428A-ABF439C5E7E3}"/>
              </a:ext>
            </a:extLst>
          </p:cNvPr>
          <p:cNvSpPr txBox="1">
            <a:spLocks noGrp="1"/>
          </p:cNvSpPr>
          <p:nvPr>
            <p:ph type="subTitle" idx="1"/>
          </p:nvPr>
        </p:nvSpPr>
        <p:spPr>
          <a:xfrm>
            <a:off x="1306283" y="1594007"/>
            <a:ext cx="6261101" cy="2431893"/>
          </a:xfrm>
          <a:prstGeom prst="rect">
            <a:avLst/>
          </a:prstGeom>
        </p:spPr>
        <p:txBody>
          <a:bodyPr spcFirstLastPara="1" wrap="square" lIns="91425" tIns="91425" rIns="91425" bIns="91425" anchor="ctr" anchorCtr="0">
            <a:noAutofit/>
          </a:bodyPr>
          <a:lstStyle/>
          <a:p>
            <a:pPr algn="just">
              <a:buFont typeface="Wingdings" panose="05000000000000000000" pitchFamily="2" charset="2"/>
              <a:buChar char="Ø"/>
            </a:pPr>
            <a:r>
              <a:rPr lang="en-US" dirty="0"/>
              <a:t>The proposed AI-based audio/video quality checking system addresses the identified gaps in the existing system by incorporating Bidirectional LSTM for audio and DCVQE for video assessment.</a:t>
            </a:r>
          </a:p>
          <a:p>
            <a:pPr algn="just">
              <a:buFont typeface="Wingdings" panose="05000000000000000000" pitchFamily="2" charset="2"/>
              <a:buChar char="Ø"/>
            </a:pPr>
            <a:r>
              <a:rPr lang="en-US" dirty="0"/>
              <a:t>We anticipate that this advanced system will lead to enhanced multimedia quality evaluation, resulting in better user experiences for consumers and improved content quality for producers.</a:t>
            </a:r>
          </a:p>
          <a:p>
            <a:pPr algn="just">
              <a:buFont typeface="Wingdings" panose="05000000000000000000" pitchFamily="2" charset="2"/>
              <a:buChar char="Ø"/>
            </a:pPr>
            <a:r>
              <a:rPr lang="en-US" dirty="0"/>
              <a:t>Future Scope: The proposed system sets the foundation for future advancements, such as real-time quality monitoring, adaptive video streaming, and integration with other multimedia processing tasks like content recommendation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2"/>
          <p:cNvSpPr txBox="1">
            <a:spLocks noGrp="1"/>
          </p:cNvSpPr>
          <p:nvPr>
            <p:ph type="title"/>
          </p:nvPr>
        </p:nvSpPr>
        <p:spPr>
          <a:xfrm>
            <a:off x="2109128" y="2084276"/>
            <a:ext cx="5059234" cy="1072740"/>
          </a:xfrm>
          <a:prstGeom prst="rect">
            <a:avLst/>
          </a:prstGeom>
        </p:spPr>
        <p:txBody>
          <a:bodyPr spcFirstLastPara="1" wrap="square" lIns="91425" tIns="91425" rIns="91425" bIns="91425" anchor="ctr" anchorCtr="0">
            <a:noAutofit/>
          </a:bodyPr>
          <a:lstStyle/>
          <a:p>
            <a:pPr algn="ctr"/>
            <a:r>
              <a:rPr lang="en-US" sz="4800" dirty="0">
                <a:latin typeface="Fjalla One" panose="02000506040000020004" pitchFamily="2" charset="0"/>
              </a:rPr>
              <a:t>THANK YOU</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688</Words>
  <Application>Microsoft Office PowerPoint</Application>
  <PresentationFormat>On-screen Show (16:9)</PresentationFormat>
  <Paragraphs>42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Fjalla One</vt:lpstr>
      <vt:lpstr>Lato</vt:lpstr>
      <vt:lpstr>Wingdings</vt:lpstr>
      <vt:lpstr>Proposition de projet minimaliste en niveaux de gris by Slidesgo</vt:lpstr>
      <vt:lpstr>LGSI PROJECT PROPOSAL</vt:lpstr>
      <vt:lpstr>Existing System</vt:lpstr>
      <vt:lpstr>Proposed Methodology</vt:lpstr>
      <vt:lpstr>Plan of Action (Audio)</vt:lpstr>
      <vt:lpstr>Plan of Action (Video)</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LGSI PROJECT PROPOSAL</dc:title>
  <dc:creator>Aniruddha Ponnuri</dc:creator>
  <cp:lastModifiedBy>Aniruddha Ponnuri</cp:lastModifiedBy>
  <cp:revision>5</cp:revision>
  <dcterms:modified xsi:type="dcterms:W3CDTF">2023-07-28T08:53:48Z</dcterms:modified>
</cp:coreProperties>
</file>