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6"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0" r:id="rId19"/>
    <p:sldId id="273" r:id="rId20"/>
    <p:sldId id="274" r:id="rId21"/>
    <p:sldId id="275" r:id="rId22"/>
    <p:sldId id="277" r:id="rId23"/>
    <p:sldId id="280" r:id="rId24"/>
    <p:sldId id="278"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1" d="100"/>
          <a:sy n="61"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48CA-9245-4CF7-A1C2-4D84C4DBB5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6B5FDF-273F-7012-488C-B6D5C104E1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4A1F1F-308E-E09F-2780-8D680A19129A}"/>
              </a:ext>
            </a:extLst>
          </p:cNvPr>
          <p:cNvSpPr>
            <a:spLocks noGrp="1"/>
          </p:cNvSpPr>
          <p:nvPr>
            <p:ph type="dt" sz="half" idx="10"/>
          </p:nvPr>
        </p:nvSpPr>
        <p:spPr/>
        <p:txBody>
          <a:bodyPr/>
          <a:lstStyle/>
          <a:p>
            <a:fld id="{FE82168F-FE60-4288-83D7-F939D7744752}" type="datetimeFigureOut">
              <a:rPr lang="en-IN" smtClean="0"/>
              <a:t>14-05-2024</a:t>
            </a:fld>
            <a:endParaRPr lang="en-IN"/>
          </a:p>
        </p:txBody>
      </p:sp>
      <p:sp>
        <p:nvSpPr>
          <p:cNvPr id="5" name="Footer Placeholder 4">
            <a:extLst>
              <a:ext uri="{FF2B5EF4-FFF2-40B4-BE49-F238E27FC236}">
                <a16:creationId xmlns:a16="http://schemas.microsoft.com/office/drawing/2014/main" id="{30ABFD21-16CF-7634-2CD8-3C31D7070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23E9FC-354C-30A8-1DFE-F0EF596BC506}"/>
              </a:ext>
            </a:extLst>
          </p:cNvPr>
          <p:cNvSpPr>
            <a:spLocks noGrp="1"/>
          </p:cNvSpPr>
          <p:nvPr>
            <p:ph type="sldNum" sz="quarter" idx="12"/>
          </p:nvPr>
        </p:nvSpPr>
        <p:spPr/>
        <p:txBody>
          <a:bodyPr/>
          <a:lstStyle/>
          <a:p>
            <a:fld id="{6E665482-3365-4E0B-AB91-4341E973C0AA}" type="slidenum">
              <a:rPr lang="en-IN" smtClean="0"/>
              <a:t>‹#›</a:t>
            </a:fld>
            <a:endParaRPr lang="en-IN"/>
          </a:p>
        </p:txBody>
      </p:sp>
    </p:spTree>
    <p:extLst>
      <p:ext uri="{BB962C8B-B14F-4D97-AF65-F5344CB8AC3E}">
        <p14:creationId xmlns:p14="http://schemas.microsoft.com/office/powerpoint/2010/main" val="244700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87FA-29B9-EB34-CC7C-846B2AB620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C5633C-CF9F-6625-6C26-B0E8ECD9E5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4086BA-B8A5-3B93-6490-4A73A08FB14D}"/>
              </a:ext>
            </a:extLst>
          </p:cNvPr>
          <p:cNvSpPr>
            <a:spLocks noGrp="1"/>
          </p:cNvSpPr>
          <p:nvPr>
            <p:ph type="dt" sz="half" idx="10"/>
          </p:nvPr>
        </p:nvSpPr>
        <p:spPr/>
        <p:txBody>
          <a:bodyPr/>
          <a:lstStyle/>
          <a:p>
            <a:fld id="{FE82168F-FE60-4288-83D7-F939D7744752}" type="datetimeFigureOut">
              <a:rPr lang="en-IN" smtClean="0"/>
              <a:t>14-05-2024</a:t>
            </a:fld>
            <a:endParaRPr lang="en-IN"/>
          </a:p>
        </p:txBody>
      </p:sp>
      <p:sp>
        <p:nvSpPr>
          <p:cNvPr id="5" name="Footer Placeholder 4">
            <a:extLst>
              <a:ext uri="{FF2B5EF4-FFF2-40B4-BE49-F238E27FC236}">
                <a16:creationId xmlns:a16="http://schemas.microsoft.com/office/drawing/2014/main" id="{F972E15C-2A24-5146-9784-066B8AE2FE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A75367-D1C7-4FEC-E660-11E1DB093BB6}"/>
              </a:ext>
            </a:extLst>
          </p:cNvPr>
          <p:cNvSpPr>
            <a:spLocks noGrp="1"/>
          </p:cNvSpPr>
          <p:nvPr>
            <p:ph type="sldNum" sz="quarter" idx="12"/>
          </p:nvPr>
        </p:nvSpPr>
        <p:spPr/>
        <p:txBody>
          <a:bodyPr/>
          <a:lstStyle/>
          <a:p>
            <a:fld id="{6E665482-3365-4E0B-AB91-4341E973C0AA}" type="slidenum">
              <a:rPr lang="en-IN" smtClean="0"/>
              <a:t>‹#›</a:t>
            </a:fld>
            <a:endParaRPr lang="en-IN"/>
          </a:p>
        </p:txBody>
      </p:sp>
    </p:spTree>
    <p:extLst>
      <p:ext uri="{BB962C8B-B14F-4D97-AF65-F5344CB8AC3E}">
        <p14:creationId xmlns:p14="http://schemas.microsoft.com/office/powerpoint/2010/main" val="2083567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DE80ED-3463-F597-2EA7-3F9FA10B87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027503-4174-DF70-AC31-027D17C56E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BCB813-FAD4-C100-7B5E-488F7F9F0DBB}"/>
              </a:ext>
            </a:extLst>
          </p:cNvPr>
          <p:cNvSpPr>
            <a:spLocks noGrp="1"/>
          </p:cNvSpPr>
          <p:nvPr>
            <p:ph type="dt" sz="half" idx="10"/>
          </p:nvPr>
        </p:nvSpPr>
        <p:spPr/>
        <p:txBody>
          <a:bodyPr/>
          <a:lstStyle/>
          <a:p>
            <a:fld id="{FE82168F-FE60-4288-83D7-F939D7744752}" type="datetimeFigureOut">
              <a:rPr lang="en-IN" smtClean="0"/>
              <a:t>14-05-2024</a:t>
            </a:fld>
            <a:endParaRPr lang="en-IN"/>
          </a:p>
        </p:txBody>
      </p:sp>
      <p:sp>
        <p:nvSpPr>
          <p:cNvPr id="5" name="Footer Placeholder 4">
            <a:extLst>
              <a:ext uri="{FF2B5EF4-FFF2-40B4-BE49-F238E27FC236}">
                <a16:creationId xmlns:a16="http://schemas.microsoft.com/office/drawing/2014/main" id="{D829D9DF-BE41-81E5-ED7C-E44A9C2D5F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AB6AD-0784-000C-57BE-80A7825CF821}"/>
              </a:ext>
            </a:extLst>
          </p:cNvPr>
          <p:cNvSpPr>
            <a:spLocks noGrp="1"/>
          </p:cNvSpPr>
          <p:nvPr>
            <p:ph type="sldNum" sz="quarter" idx="12"/>
          </p:nvPr>
        </p:nvSpPr>
        <p:spPr/>
        <p:txBody>
          <a:bodyPr/>
          <a:lstStyle/>
          <a:p>
            <a:fld id="{6E665482-3365-4E0B-AB91-4341E973C0AA}" type="slidenum">
              <a:rPr lang="en-IN" smtClean="0"/>
              <a:t>‹#›</a:t>
            </a:fld>
            <a:endParaRPr lang="en-IN"/>
          </a:p>
        </p:txBody>
      </p:sp>
    </p:spTree>
    <p:extLst>
      <p:ext uri="{BB962C8B-B14F-4D97-AF65-F5344CB8AC3E}">
        <p14:creationId xmlns:p14="http://schemas.microsoft.com/office/powerpoint/2010/main" val="427644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C821-C991-237A-34B2-2A2BF75AB7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D465AA-D580-A227-504A-3F8796E913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E6896A-1A42-9AB4-0D6C-B12DE07EAEDC}"/>
              </a:ext>
            </a:extLst>
          </p:cNvPr>
          <p:cNvSpPr>
            <a:spLocks noGrp="1"/>
          </p:cNvSpPr>
          <p:nvPr>
            <p:ph type="dt" sz="half" idx="10"/>
          </p:nvPr>
        </p:nvSpPr>
        <p:spPr/>
        <p:txBody>
          <a:bodyPr/>
          <a:lstStyle/>
          <a:p>
            <a:fld id="{FE82168F-FE60-4288-83D7-F939D7744752}" type="datetimeFigureOut">
              <a:rPr lang="en-IN" smtClean="0"/>
              <a:t>14-05-2024</a:t>
            </a:fld>
            <a:endParaRPr lang="en-IN"/>
          </a:p>
        </p:txBody>
      </p:sp>
      <p:sp>
        <p:nvSpPr>
          <p:cNvPr id="5" name="Footer Placeholder 4">
            <a:extLst>
              <a:ext uri="{FF2B5EF4-FFF2-40B4-BE49-F238E27FC236}">
                <a16:creationId xmlns:a16="http://schemas.microsoft.com/office/drawing/2014/main" id="{3EE3DF29-24AD-FF91-83B3-3DE8AD2FED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7FE89F-528D-C855-EB20-6E05299FF6AA}"/>
              </a:ext>
            </a:extLst>
          </p:cNvPr>
          <p:cNvSpPr>
            <a:spLocks noGrp="1"/>
          </p:cNvSpPr>
          <p:nvPr>
            <p:ph type="sldNum" sz="quarter" idx="12"/>
          </p:nvPr>
        </p:nvSpPr>
        <p:spPr/>
        <p:txBody>
          <a:bodyPr/>
          <a:lstStyle/>
          <a:p>
            <a:fld id="{6E665482-3365-4E0B-AB91-4341E973C0AA}" type="slidenum">
              <a:rPr lang="en-IN" smtClean="0"/>
              <a:t>‹#›</a:t>
            </a:fld>
            <a:endParaRPr lang="en-IN"/>
          </a:p>
        </p:txBody>
      </p:sp>
    </p:spTree>
    <p:extLst>
      <p:ext uri="{BB962C8B-B14F-4D97-AF65-F5344CB8AC3E}">
        <p14:creationId xmlns:p14="http://schemas.microsoft.com/office/powerpoint/2010/main" val="49771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B2D43-5949-FA63-4FE1-51640D393D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9D3BD5-5CD4-BBB3-E7C8-98547D0D55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80754E-044B-D5CE-B7A6-1FA91378C9CA}"/>
              </a:ext>
            </a:extLst>
          </p:cNvPr>
          <p:cNvSpPr>
            <a:spLocks noGrp="1"/>
          </p:cNvSpPr>
          <p:nvPr>
            <p:ph type="dt" sz="half" idx="10"/>
          </p:nvPr>
        </p:nvSpPr>
        <p:spPr/>
        <p:txBody>
          <a:bodyPr/>
          <a:lstStyle/>
          <a:p>
            <a:fld id="{FE82168F-FE60-4288-83D7-F939D7744752}" type="datetimeFigureOut">
              <a:rPr lang="en-IN" smtClean="0"/>
              <a:t>14-05-2024</a:t>
            </a:fld>
            <a:endParaRPr lang="en-IN"/>
          </a:p>
        </p:txBody>
      </p:sp>
      <p:sp>
        <p:nvSpPr>
          <p:cNvPr id="5" name="Footer Placeholder 4">
            <a:extLst>
              <a:ext uri="{FF2B5EF4-FFF2-40B4-BE49-F238E27FC236}">
                <a16:creationId xmlns:a16="http://schemas.microsoft.com/office/drawing/2014/main" id="{A2F01C85-0B17-75E7-FFA6-929E23CA6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0945AB-596F-449A-8488-CD8B6EB63EC5}"/>
              </a:ext>
            </a:extLst>
          </p:cNvPr>
          <p:cNvSpPr>
            <a:spLocks noGrp="1"/>
          </p:cNvSpPr>
          <p:nvPr>
            <p:ph type="sldNum" sz="quarter" idx="12"/>
          </p:nvPr>
        </p:nvSpPr>
        <p:spPr/>
        <p:txBody>
          <a:bodyPr/>
          <a:lstStyle/>
          <a:p>
            <a:fld id="{6E665482-3365-4E0B-AB91-4341E973C0AA}" type="slidenum">
              <a:rPr lang="en-IN" smtClean="0"/>
              <a:t>‹#›</a:t>
            </a:fld>
            <a:endParaRPr lang="en-IN"/>
          </a:p>
        </p:txBody>
      </p:sp>
    </p:spTree>
    <p:extLst>
      <p:ext uri="{BB962C8B-B14F-4D97-AF65-F5344CB8AC3E}">
        <p14:creationId xmlns:p14="http://schemas.microsoft.com/office/powerpoint/2010/main" val="1485997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D5FD-C103-AA27-B95F-F01286EE6A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C2E625-5BAF-DCDB-3232-96ED2FF480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3B8051-0D57-4C99-D646-C4C8741ADF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C77CD3-4E7B-2DD9-5120-CDDDF5687A2F}"/>
              </a:ext>
            </a:extLst>
          </p:cNvPr>
          <p:cNvSpPr>
            <a:spLocks noGrp="1"/>
          </p:cNvSpPr>
          <p:nvPr>
            <p:ph type="dt" sz="half" idx="10"/>
          </p:nvPr>
        </p:nvSpPr>
        <p:spPr/>
        <p:txBody>
          <a:bodyPr/>
          <a:lstStyle/>
          <a:p>
            <a:fld id="{FE82168F-FE60-4288-83D7-F939D7744752}" type="datetimeFigureOut">
              <a:rPr lang="en-IN" smtClean="0"/>
              <a:t>14-05-2024</a:t>
            </a:fld>
            <a:endParaRPr lang="en-IN"/>
          </a:p>
        </p:txBody>
      </p:sp>
      <p:sp>
        <p:nvSpPr>
          <p:cNvPr id="6" name="Footer Placeholder 5">
            <a:extLst>
              <a:ext uri="{FF2B5EF4-FFF2-40B4-BE49-F238E27FC236}">
                <a16:creationId xmlns:a16="http://schemas.microsoft.com/office/drawing/2014/main" id="{B0B33D23-96F5-A476-FFCE-262EE33DFC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597837-C6AB-F1F9-89C2-D0D1615402EB}"/>
              </a:ext>
            </a:extLst>
          </p:cNvPr>
          <p:cNvSpPr>
            <a:spLocks noGrp="1"/>
          </p:cNvSpPr>
          <p:nvPr>
            <p:ph type="sldNum" sz="quarter" idx="12"/>
          </p:nvPr>
        </p:nvSpPr>
        <p:spPr/>
        <p:txBody>
          <a:bodyPr/>
          <a:lstStyle/>
          <a:p>
            <a:fld id="{6E665482-3365-4E0B-AB91-4341E973C0AA}" type="slidenum">
              <a:rPr lang="en-IN" smtClean="0"/>
              <a:t>‹#›</a:t>
            </a:fld>
            <a:endParaRPr lang="en-IN"/>
          </a:p>
        </p:txBody>
      </p:sp>
    </p:spTree>
    <p:extLst>
      <p:ext uri="{BB962C8B-B14F-4D97-AF65-F5344CB8AC3E}">
        <p14:creationId xmlns:p14="http://schemas.microsoft.com/office/powerpoint/2010/main" val="192957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2785C-489A-9E66-C74C-9B9A217205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A01DE5-CAE7-0663-2617-F78F96C5D5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79E265-4014-D4BF-0958-92285DE9D7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AC0157-5D4F-4F51-8740-3D50D4C55E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EA6EE9-5479-49EA-2553-7B0225F965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7660BD-5733-D131-E2A3-B7766C66D1AA}"/>
              </a:ext>
            </a:extLst>
          </p:cNvPr>
          <p:cNvSpPr>
            <a:spLocks noGrp="1"/>
          </p:cNvSpPr>
          <p:nvPr>
            <p:ph type="dt" sz="half" idx="10"/>
          </p:nvPr>
        </p:nvSpPr>
        <p:spPr/>
        <p:txBody>
          <a:bodyPr/>
          <a:lstStyle/>
          <a:p>
            <a:fld id="{FE82168F-FE60-4288-83D7-F939D7744752}" type="datetimeFigureOut">
              <a:rPr lang="en-IN" smtClean="0"/>
              <a:t>14-05-2024</a:t>
            </a:fld>
            <a:endParaRPr lang="en-IN"/>
          </a:p>
        </p:txBody>
      </p:sp>
      <p:sp>
        <p:nvSpPr>
          <p:cNvPr id="8" name="Footer Placeholder 7">
            <a:extLst>
              <a:ext uri="{FF2B5EF4-FFF2-40B4-BE49-F238E27FC236}">
                <a16:creationId xmlns:a16="http://schemas.microsoft.com/office/drawing/2014/main" id="{06E2C3E4-485F-B60F-9532-B938A31110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135FE9-2A9A-66D3-51EE-A2ACBBC260CC}"/>
              </a:ext>
            </a:extLst>
          </p:cNvPr>
          <p:cNvSpPr>
            <a:spLocks noGrp="1"/>
          </p:cNvSpPr>
          <p:nvPr>
            <p:ph type="sldNum" sz="quarter" idx="12"/>
          </p:nvPr>
        </p:nvSpPr>
        <p:spPr/>
        <p:txBody>
          <a:bodyPr/>
          <a:lstStyle/>
          <a:p>
            <a:fld id="{6E665482-3365-4E0B-AB91-4341E973C0AA}" type="slidenum">
              <a:rPr lang="en-IN" smtClean="0"/>
              <a:t>‹#›</a:t>
            </a:fld>
            <a:endParaRPr lang="en-IN"/>
          </a:p>
        </p:txBody>
      </p:sp>
    </p:spTree>
    <p:extLst>
      <p:ext uri="{BB962C8B-B14F-4D97-AF65-F5344CB8AC3E}">
        <p14:creationId xmlns:p14="http://schemas.microsoft.com/office/powerpoint/2010/main" val="269890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99B3-D9BC-92F2-68A2-7E847F82ED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7F876F-53AC-792F-4413-0832A4E0C31C}"/>
              </a:ext>
            </a:extLst>
          </p:cNvPr>
          <p:cNvSpPr>
            <a:spLocks noGrp="1"/>
          </p:cNvSpPr>
          <p:nvPr>
            <p:ph type="dt" sz="half" idx="10"/>
          </p:nvPr>
        </p:nvSpPr>
        <p:spPr/>
        <p:txBody>
          <a:bodyPr/>
          <a:lstStyle/>
          <a:p>
            <a:fld id="{FE82168F-FE60-4288-83D7-F939D7744752}" type="datetimeFigureOut">
              <a:rPr lang="en-IN" smtClean="0"/>
              <a:t>14-05-2024</a:t>
            </a:fld>
            <a:endParaRPr lang="en-IN"/>
          </a:p>
        </p:txBody>
      </p:sp>
      <p:sp>
        <p:nvSpPr>
          <p:cNvPr id="4" name="Footer Placeholder 3">
            <a:extLst>
              <a:ext uri="{FF2B5EF4-FFF2-40B4-BE49-F238E27FC236}">
                <a16:creationId xmlns:a16="http://schemas.microsoft.com/office/drawing/2014/main" id="{928BEE04-1E03-E26B-BAE5-491D730D86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162017-5683-9360-2EEF-6E2DFFDCE92A}"/>
              </a:ext>
            </a:extLst>
          </p:cNvPr>
          <p:cNvSpPr>
            <a:spLocks noGrp="1"/>
          </p:cNvSpPr>
          <p:nvPr>
            <p:ph type="sldNum" sz="quarter" idx="12"/>
          </p:nvPr>
        </p:nvSpPr>
        <p:spPr/>
        <p:txBody>
          <a:bodyPr/>
          <a:lstStyle/>
          <a:p>
            <a:fld id="{6E665482-3365-4E0B-AB91-4341E973C0AA}" type="slidenum">
              <a:rPr lang="en-IN" smtClean="0"/>
              <a:t>‹#›</a:t>
            </a:fld>
            <a:endParaRPr lang="en-IN"/>
          </a:p>
        </p:txBody>
      </p:sp>
    </p:spTree>
    <p:extLst>
      <p:ext uri="{BB962C8B-B14F-4D97-AF65-F5344CB8AC3E}">
        <p14:creationId xmlns:p14="http://schemas.microsoft.com/office/powerpoint/2010/main" val="1996655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8CB82A-C3A0-E988-8E6A-12D3055008B8}"/>
              </a:ext>
            </a:extLst>
          </p:cNvPr>
          <p:cNvSpPr>
            <a:spLocks noGrp="1"/>
          </p:cNvSpPr>
          <p:nvPr>
            <p:ph type="dt" sz="half" idx="10"/>
          </p:nvPr>
        </p:nvSpPr>
        <p:spPr/>
        <p:txBody>
          <a:bodyPr/>
          <a:lstStyle/>
          <a:p>
            <a:fld id="{FE82168F-FE60-4288-83D7-F939D7744752}" type="datetimeFigureOut">
              <a:rPr lang="en-IN" smtClean="0"/>
              <a:t>14-05-2024</a:t>
            </a:fld>
            <a:endParaRPr lang="en-IN"/>
          </a:p>
        </p:txBody>
      </p:sp>
      <p:sp>
        <p:nvSpPr>
          <p:cNvPr id="3" name="Footer Placeholder 2">
            <a:extLst>
              <a:ext uri="{FF2B5EF4-FFF2-40B4-BE49-F238E27FC236}">
                <a16:creationId xmlns:a16="http://schemas.microsoft.com/office/drawing/2014/main" id="{D761AB88-B4B3-58E9-7966-F1CB72C0C2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3D4E5B-FE6C-F94A-CA22-8886E161A89E}"/>
              </a:ext>
            </a:extLst>
          </p:cNvPr>
          <p:cNvSpPr>
            <a:spLocks noGrp="1"/>
          </p:cNvSpPr>
          <p:nvPr>
            <p:ph type="sldNum" sz="quarter" idx="12"/>
          </p:nvPr>
        </p:nvSpPr>
        <p:spPr/>
        <p:txBody>
          <a:bodyPr/>
          <a:lstStyle/>
          <a:p>
            <a:fld id="{6E665482-3365-4E0B-AB91-4341E973C0AA}" type="slidenum">
              <a:rPr lang="en-IN" smtClean="0"/>
              <a:t>‹#›</a:t>
            </a:fld>
            <a:endParaRPr lang="en-IN"/>
          </a:p>
        </p:txBody>
      </p:sp>
    </p:spTree>
    <p:extLst>
      <p:ext uri="{BB962C8B-B14F-4D97-AF65-F5344CB8AC3E}">
        <p14:creationId xmlns:p14="http://schemas.microsoft.com/office/powerpoint/2010/main" val="2756740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B8D0-1D0F-E875-4A4F-05ED6E58EE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C010BD-5FDD-ADA2-0FF9-C84142ED0C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5740E4-4098-E9AF-E4C7-965D02383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A77E08-F786-3484-DE5A-53F724B52C42}"/>
              </a:ext>
            </a:extLst>
          </p:cNvPr>
          <p:cNvSpPr>
            <a:spLocks noGrp="1"/>
          </p:cNvSpPr>
          <p:nvPr>
            <p:ph type="dt" sz="half" idx="10"/>
          </p:nvPr>
        </p:nvSpPr>
        <p:spPr/>
        <p:txBody>
          <a:bodyPr/>
          <a:lstStyle/>
          <a:p>
            <a:fld id="{FE82168F-FE60-4288-83D7-F939D7744752}" type="datetimeFigureOut">
              <a:rPr lang="en-IN" smtClean="0"/>
              <a:t>14-05-2024</a:t>
            </a:fld>
            <a:endParaRPr lang="en-IN"/>
          </a:p>
        </p:txBody>
      </p:sp>
      <p:sp>
        <p:nvSpPr>
          <p:cNvPr id="6" name="Footer Placeholder 5">
            <a:extLst>
              <a:ext uri="{FF2B5EF4-FFF2-40B4-BE49-F238E27FC236}">
                <a16:creationId xmlns:a16="http://schemas.microsoft.com/office/drawing/2014/main" id="{3DEF4792-508A-7943-7046-F16D5B4C77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B6952A-2B0F-9DE4-1DAC-E6E5D598FA1D}"/>
              </a:ext>
            </a:extLst>
          </p:cNvPr>
          <p:cNvSpPr>
            <a:spLocks noGrp="1"/>
          </p:cNvSpPr>
          <p:nvPr>
            <p:ph type="sldNum" sz="quarter" idx="12"/>
          </p:nvPr>
        </p:nvSpPr>
        <p:spPr/>
        <p:txBody>
          <a:bodyPr/>
          <a:lstStyle/>
          <a:p>
            <a:fld id="{6E665482-3365-4E0B-AB91-4341E973C0AA}" type="slidenum">
              <a:rPr lang="en-IN" smtClean="0"/>
              <a:t>‹#›</a:t>
            </a:fld>
            <a:endParaRPr lang="en-IN"/>
          </a:p>
        </p:txBody>
      </p:sp>
    </p:spTree>
    <p:extLst>
      <p:ext uri="{BB962C8B-B14F-4D97-AF65-F5344CB8AC3E}">
        <p14:creationId xmlns:p14="http://schemas.microsoft.com/office/powerpoint/2010/main" val="284857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0F3F-35A0-4E66-1D1B-E101D4463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B92D6E-D479-45D8-80F5-24AB3B8EBD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E7244D-2BB0-25B3-744A-74BDB8D0D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38565-DB2F-137D-2FA9-4644A52585C6}"/>
              </a:ext>
            </a:extLst>
          </p:cNvPr>
          <p:cNvSpPr>
            <a:spLocks noGrp="1"/>
          </p:cNvSpPr>
          <p:nvPr>
            <p:ph type="dt" sz="half" idx="10"/>
          </p:nvPr>
        </p:nvSpPr>
        <p:spPr/>
        <p:txBody>
          <a:bodyPr/>
          <a:lstStyle/>
          <a:p>
            <a:fld id="{FE82168F-FE60-4288-83D7-F939D7744752}" type="datetimeFigureOut">
              <a:rPr lang="en-IN" smtClean="0"/>
              <a:t>14-05-2024</a:t>
            </a:fld>
            <a:endParaRPr lang="en-IN"/>
          </a:p>
        </p:txBody>
      </p:sp>
      <p:sp>
        <p:nvSpPr>
          <p:cNvPr id="6" name="Footer Placeholder 5">
            <a:extLst>
              <a:ext uri="{FF2B5EF4-FFF2-40B4-BE49-F238E27FC236}">
                <a16:creationId xmlns:a16="http://schemas.microsoft.com/office/drawing/2014/main" id="{AD4118BC-BC3B-AA64-F736-285287FDFB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2DBB58-E7A8-6000-F6E7-C135A326C7D5}"/>
              </a:ext>
            </a:extLst>
          </p:cNvPr>
          <p:cNvSpPr>
            <a:spLocks noGrp="1"/>
          </p:cNvSpPr>
          <p:nvPr>
            <p:ph type="sldNum" sz="quarter" idx="12"/>
          </p:nvPr>
        </p:nvSpPr>
        <p:spPr/>
        <p:txBody>
          <a:bodyPr/>
          <a:lstStyle/>
          <a:p>
            <a:fld id="{6E665482-3365-4E0B-AB91-4341E973C0AA}" type="slidenum">
              <a:rPr lang="en-IN" smtClean="0"/>
              <a:t>‹#›</a:t>
            </a:fld>
            <a:endParaRPr lang="en-IN"/>
          </a:p>
        </p:txBody>
      </p:sp>
    </p:spTree>
    <p:extLst>
      <p:ext uri="{BB962C8B-B14F-4D97-AF65-F5344CB8AC3E}">
        <p14:creationId xmlns:p14="http://schemas.microsoft.com/office/powerpoint/2010/main" val="3030595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0472CA-05C2-1EC5-CD7E-F1DBA4E6DD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9DBF2A-3D45-D903-4583-640097ECEE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0ED431-853C-0CE8-4DA3-9DE1FD74BA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E82168F-FE60-4288-83D7-F939D7744752}" type="datetimeFigureOut">
              <a:rPr lang="en-IN" smtClean="0"/>
              <a:t>14-05-2024</a:t>
            </a:fld>
            <a:endParaRPr lang="en-IN"/>
          </a:p>
        </p:txBody>
      </p:sp>
      <p:sp>
        <p:nvSpPr>
          <p:cNvPr id="5" name="Footer Placeholder 4">
            <a:extLst>
              <a:ext uri="{FF2B5EF4-FFF2-40B4-BE49-F238E27FC236}">
                <a16:creationId xmlns:a16="http://schemas.microsoft.com/office/drawing/2014/main" id="{AA99CD8A-A471-EC47-5A08-55D928D4B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EE6572A-FFAD-5CCB-5CDD-AEBD3FDAA4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665482-3365-4E0B-AB91-4341E973C0AA}" type="slidenum">
              <a:rPr lang="en-IN" smtClean="0"/>
              <a:t>‹#›</a:t>
            </a:fld>
            <a:endParaRPr lang="en-IN"/>
          </a:p>
        </p:txBody>
      </p:sp>
    </p:spTree>
    <p:extLst>
      <p:ext uri="{BB962C8B-B14F-4D97-AF65-F5344CB8AC3E}">
        <p14:creationId xmlns:p14="http://schemas.microsoft.com/office/powerpoint/2010/main" val="106838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edium.com/analytics-vidhya/part-of-speech-tagging-what-when-why-and-how-9d250e634df6"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zilliz.com/blog/elasticsearch-cloud-vs-zilliz" TargetMode="External"/><Relationship Id="rId2" Type="http://schemas.openxmlformats.org/officeDocument/2006/relationships/hyperlink" Target="https://zilliz.com/blog/set-up-with-facebook-ai-similarity-search-faiss" TargetMode="External"/><Relationship Id="rId1" Type="http://schemas.openxmlformats.org/officeDocument/2006/relationships/slideLayout" Target="../slideLayouts/slideLayout2.xml"/><Relationship Id="rId4" Type="http://schemas.openxmlformats.org/officeDocument/2006/relationships/hyperlink" Target="https://zilliz.com/blog/getting-started-pgvector-guide-developers-exploring-vector-databas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artificial-intelligence-an-introdu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nalyticsvidhya.com/blog/2019/09/introduction-information-extraction-python-spac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nalyticsvidhya.com/blog/2019/09/introduction-information-extraction-python-spac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22DC-8B08-2859-E651-EDF3372EFC4F}"/>
              </a:ext>
            </a:extLst>
          </p:cNvPr>
          <p:cNvSpPr>
            <a:spLocks noGrp="1"/>
          </p:cNvSpPr>
          <p:nvPr>
            <p:ph type="ctrTitle"/>
          </p:nvPr>
        </p:nvSpPr>
        <p:spPr/>
        <p:txBody>
          <a:bodyPr/>
          <a:lstStyle/>
          <a:p>
            <a:r>
              <a:rPr lang="en-IN" dirty="0"/>
              <a:t>UNIT 5</a:t>
            </a:r>
            <a:br>
              <a:rPr lang="en-IN" dirty="0"/>
            </a:br>
            <a:r>
              <a:rPr lang="en-IN" dirty="0"/>
              <a:t>NLP Applications</a:t>
            </a:r>
          </a:p>
        </p:txBody>
      </p:sp>
      <p:sp>
        <p:nvSpPr>
          <p:cNvPr id="3" name="Subtitle 2">
            <a:extLst>
              <a:ext uri="{FF2B5EF4-FFF2-40B4-BE49-F238E27FC236}">
                <a16:creationId xmlns:a16="http://schemas.microsoft.com/office/drawing/2014/main" id="{82E74001-A67B-CD42-8ACF-D507DCC1B23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18361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FB8AB-7E63-70F8-4D55-220FAC066BFD}"/>
              </a:ext>
            </a:extLst>
          </p:cNvPr>
          <p:cNvSpPr>
            <a:spLocks noGrp="1"/>
          </p:cNvSpPr>
          <p:nvPr>
            <p:ph type="title"/>
          </p:nvPr>
        </p:nvSpPr>
        <p:spPr/>
        <p:txBody>
          <a:bodyPr/>
          <a:lstStyle/>
          <a:p>
            <a:r>
              <a:rPr lang="en-US" b="0" i="0" dirty="0">
                <a:solidFill>
                  <a:srgbClr val="383838"/>
                </a:solidFill>
                <a:effectLst/>
                <a:highlight>
                  <a:srgbClr val="FFFFFF"/>
                </a:highlight>
                <a:latin typeface="Inter"/>
              </a:rPr>
              <a:t>How Does Information Extraction Work?</a:t>
            </a:r>
            <a:endParaRPr lang="en-IN" dirty="0"/>
          </a:p>
        </p:txBody>
      </p:sp>
      <p:sp>
        <p:nvSpPr>
          <p:cNvPr id="3" name="Content Placeholder 2">
            <a:extLst>
              <a:ext uri="{FF2B5EF4-FFF2-40B4-BE49-F238E27FC236}">
                <a16:creationId xmlns:a16="http://schemas.microsoft.com/office/drawing/2014/main" id="{5121E791-F2E7-7674-5D2C-26DCC3FE5BC2}"/>
              </a:ext>
            </a:extLst>
          </p:cNvPr>
          <p:cNvSpPr>
            <a:spLocks noGrp="1"/>
          </p:cNvSpPr>
          <p:nvPr>
            <p:ph idx="1"/>
          </p:nvPr>
        </p:nvSpPr>
        <p:spPr/>
        <p:txBody>
          <a:bodyPr>
            <a:normAutofit fontScale="85000" lnSpcReduction="20000"/>
          </a:bodyPr>
          <a:lstStyle/>
          <a:p>
            <a:pPr algn="just"/>
            <a:r>
              <a:rPr lang="en-US" b="0" i="0" dirty="0">
                <a:solidFill>
                  <a:srgbClr val="383838"/>
                </a:solidFill>
                <a:effectLst/>
                <a:highlight>
                  <a:srgbClr val="FFFFFF"/>
                </a:highlight>
                <a:latin typeface="Inter"/>
              </a:rPr>
              <a:t>Given the capricious nature of text data that changes depending on the author or the context, Information Extraction seems like a daunting task. But it doesn’t have to be that way!</a:t>
            </a:r>
          </a:p>
          <a:p>
            <a:pPr algn="just"/>
            <a:r>
              <a:rPr lang="en-US" b="0" i="0" dirty="0">
                <a:solidFill>
                  <a:srgbClr val="383838"/>
                </a:solidFill>
                <a:effectLst/>
                <a:highlight>
                  <a:srgbClr val="FFFFFF"/>
                </a:highlight>
                <a:latin typeface="Inter"/>
              </a:rPr>
              <a:t>We all know that sentences are made up of words belonging to different </a:t>
            </a:r>
            <a:r>
              <a:rPr lang="en-US" b="1" i="0" u="sng" dirty="0">
                <a:solidFill>
                  <a:srgbClr val="383838"/>
                </a:solidFill>
                <a:effectLst/>
                <a:highlight>
                  <a:srgbClr val="FFFFFF"/>
                </a:highlight>
                <a:latin typeface="Inter"/>
                <a:hlinkClick r:id="rId2"/>
              </a:rPr>
              <a:t>Parts of Speech (POS)</a:t>
            </a:r>
            <a:r>
              <a:rPr lang="en-US" b="0" i="0" dirty="0">
                <a:solidFill>
                  <a:srgbClr val="383838"/>
                </a:solidFill>
                <a:effectLst/>
                <a:highlight>
                  <a:srgbClr val="FFFFFF"/>
                </a:highlight>
                <a:latin typeface="Inter"/>
              </a:rPr>
              <a:t>. There are eight different </a:t>
            </a:r>
            <a:r>
              <a:rPr lang="en-US" b="1" i="0" dirty="0">
                <a:solidFill>
                  <a:srgbClr val="383838"/>
                </a:solidFill>
                <a:effectLst/>
                <a:highlight>
                  <a:srgbClr val="FFFFFF"/>
                </a:highlight>
                <a:latin typeface="Inter"/>
              </a:rPr>
              <a:t>POS</a:t>
            </a:r>
            <a:r>
              <a:rPr lang="en-US" b="0" i="0" dirty="0">
                <a:solidFill>
                  <a:srgbClr val="383838"/>
                </a:solidFill>
                <a:effectLst/>
                <a:highlight>
                  <a:srgbClr val="FFFFFF"/>
                </a:highlight>
                <a:latin typeface="Inter"/>
              </a:rPr>
              <a:t> in the English language: </a:t>
            </a:r>
            <a:r>
              <a:rPr lang="en-US" b="1" i="0" dirty="0">
                <a:solidFill>
                  <a:srgbClr val="383838"/>
                </a:solidFill>
                <a:effectLst/>
                <a:highlight>
                  <a:srgbClr val="FFFFFF"/>
                </a:highlight>
                <a:latin typeface="Inter"/>
              </a:rPr>
              <a:t>noun, pronoun, verb, adjective, adverb, preposition, conjunction,</a:t>
            </a:r>
            <a:r>
              <a:rPr lang="en-US" b="0" i="0" dirty="0">
                <a:solidFill>
                  <a:srgbClr val="383838"/>
                </a:solidFill>
                <a:effectLst/>
                <a:highlight>
                  <a:srgbClr val="FFFFFF"/>
                </a:highlight>
                <a:latin typeface="Inter"/>
              </a:rPr>
              <a:t> and </a:t>
            </a:r>
            <a:r>
              <a:rPr lang="en-US" b="1" i="0" dirty="0">
                <a:solidFill>
                  <a:srgbClr val="383838"/>
                </a:solidFill>
                <a:effectLst/>
                <a:highlight>
                  <a:srgbClr val="FFFFFF"/>
                </a:highlight>
                <a:latin typeface="Inter"/>
              </a:rPr>
              <a:t>intersection</a:t>
            </a:r>
            <a:r>
              <a:rPr lang="en-US" b="0" i="0" dirty="0">
                <a:solidFill>
                  <a:srgbClr val="383838"/>
                </a:solidFill>
                <a:effectLst/>
                <a:highlight>
                  <a:srgbClr val="FFFFFF"/>
                </a:highlight>
                <a:latin typeface="Inter"/>
              </a:rPr>
              <a:t>.</a:t>
            </a:r>
          </a:p>
          <a:p>
            <a:pPr algn="just"/>
            <a:r>
              <a:rPr lang="en-US" b="0" i="0" dirty="0">
                <a:solidFill>
                  <a:srgbClr val="383838"/>
                </a:solidFill>
                <a:effectLst/>
                <a:highlight>
                  <a:srgbClr val="FFFFFF"/>
                </a:highlight>
                <a:latin typeface="Inter"/>
              </a:rPr>
              <a:t>The POS determines how a specific word functions in meaning in a given sentence. For example, take the word “right”. In the sentence, “The boy was awarded chocolate for giving the right answer”, “right” is used as an adjective. Whereas, in the sentence, “You have the right to say whatever you want”, “right” is treated as a noun.</a:t>
            </a:r>
          </a:p>
          <a:p>
            <a:pPr algn="just"/>
            <a:r>
              <a:rPr lang="en-US" b="0" i="0" dirty="0">
                <a:solidFill>
                  <a:srgbClr val="383838"/>
                </a:solidFill>
                <a:effectLst/>
                <a:highlight>
                  <a:srgbClr val="FFFFFF"/>
                </a:highlight>
                <a:latin typeface="Inter"/>
              </a:rPr>
              <a:t>This goes to show that the POS tag of a word carries a lot of significance when it comes to understanding the meaning of a sentence. And we can leverage it to extract meaningful information from our text.</a:t>
            </a:r>
          </a:p>
          <a:p>
            <a:pPr algn="just"/>
            <a:endParaRPr lang="en-IN" dirty="0"/>
          </a:p>
        </p:txBody>
      </p:sp>
    </p:spTree>
    <p:extLst>
      <p:ext uri="{BB962C8B-B14F-4D97-AF65-F5344CB8AC3E}">
        <p14:creationId xmlns:p14="http://schemas.microsoft.com/office/powerpoint/2010/main" val="269726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FEDF-E8D4-0320-FE13-0F6DE1DD1086}"/>
              </a:ext>
            </a:extLst>
          </p:cNvPr>
          <p:cNvSpPr>
            <a:spLocks noGrp="1"/>
          </p:cNvSpPr>
          <p:nvPr>
            <p:ph type="title"/>
          </p:nvPr>
        </p:nvSpPr>
        <p:spPr>
          <a:xfrm>
            <a:off x="838200" y="84465"/>
            <a:ext cx="10515600" cy="596572"/>
          </a:xfrm>
        </p:spPr>
        <p:txBody>
          <a:bodyPr>
            <a:normAutofit fontScale="90000"/>
          </a:bodyPr>
          <a:lstStyle/>
          <a:p>
            <a:r>
              <a:rPr lang="en-IN" b="1" i="0" dirty="0">
                <a:effectLst/>
                <a:highlight>
                  <a:srgbClr val="FFFFFF"/>
                </a:highlight>
                <a:latin typeface="var(--artdeco-reset-typography-font-family-sans)"/>
              </a:rPr>
              <a:t>Information extraction (IE)</a:t>
            </a:r>
            <a:endParaRPr lang="en-IN" dirty="0"/>
          </a:p>
        </p:txBody>
      </p:sp>
      <p:pic>
        <p:nvPicPr>
          <p:cNvPr id="2050" name="Picture 2" descr="No alt text provided for this image">
            <a:extLst>
              <a:ext uri="{FF2B5EF4-FFF2-40B4-BE49-F238E27FC236}">
                <a16:creationId xmlns:a16="http://schemas.microsoft.com/office/drawing/2014/main" id="{18FC8EB9-5996-B0F8-952F-3DF046E21C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89131" y="681038"/>
            <a:ext cx="4572000" cy="25508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3ED5EFB-E1B4-26C9-9DB4-604698803D99}"/>
              </a:ext>
            </a:extLst>
          </p:cNvPr>
          <p:cNvSpPr txBox="1"/>
          <p:nvPr/>
        </p:nvSpPr>
        <p:spPr>
          <a:xfrm>
            <a:off x="838200" y="3231931"/>
            <a:ext cx="10780986" cy="2308324"/>
          </a:xfrm>
          <a:prstGeom prst="rect">
            <a:avLst/>
          </a:prstGeom>
          <a:noFill/>
        </p:spPr>
        <p:txBody>
          <a:bodyPr wrap="square">
            <a:spAutoFit/>
          </a:bodyPr>
          <a:lstStyle/>
          <a:p>
            <a:pPr algn="just"/>
            <a:r>
              <a:rPr lang="en-US" b="0" i="0" dirty="0">
                <a:effectLst/>
                <a:highlight>
                  <a:srgbClr val="FFFFFF"/>
                </a:highlight>
                <a:latin typeface="-apple-system"/>
              </a:rPr>
              <a:t>The task of automatically extracting structured information from unstructured and/or semi-structured machine-readable documents and other electronically represented sources is known as </a:t>
            </a:r>
            <a:r>
              <a:rPr lang="en-US" b="1" i="0" dirty="0">
                <a:effectLst/>
                <a:highlight>
                  <a:srgbClr val="FFFFFF"/>
                </a:highlight>
                <a:latin typeface="-apple-system"/>
              </a:rPr>
              <a:t>information extraction</a:t>
            </a:r>
            <a:r>
              <a:rPr lang="en-US" b="1" i="0" dirty="0">
                <a:effectLst/>
                <a:highlight>
                  <a:srgbClr val="FFFFFF"/>
                </a:highlight>
                <a:latin typeface="var(--artdeco-reset-typography-font-family-sans)"/>
              </a:rPr>
              <a:t> </a:t>
            </a:r>
            <a:r>
              <a:rPr lang="en-US" b="0" i="0" dirty="0">
                <a:effectLst/>
                <a:highlight>
                  <a:srgbClr val="FFFFFF"/>
                </a:highlight>
                <a:latin typeface="-apple-system"/>
              </a:rPr>
              <a:t>(IE).</a:t>
            </a:r>
          </a:p>
          <a:p>
            <a:pPr algn="just"/>
            <a:r>
              <a:rPr lang="en-US" b="0" i="0" dirty="0">
                <a:effectLst/>
                <a:highlight>
                  <a:srgbClr val="FFFFFF"/>
                </a:highlight>
                <a:latin typeface="-apple-system"/>
              </a:rPr>
              <a:t>When there are a significant number of customers, manually assessing Customer Feedback, for example, can be tedious, error-prone, and time-consuming. There's a good chance we'll overlook a dissatisfied consumer. Fortunately, sentiment analysis can aid in the improvement of customer support interactions' speed and efficacy. By doing sentiment analysis on all the incoming tickets and prioritizing them above the others, one can quickly identify the most dissatisfied customers or the most important issues. One might also allocate tickets to the appropriate individual or team to handle them. As a result, Consumer satisfaction will improve dramatically.</a:t>
            </a:r>
            <a:endParaRPr lang="en-IN" dirty="0"/>
          </a:p>
        </p:txBody>
      </p:sp>
    </p:spTree>
    <p:extLst>
      <p:ext uri="{BB962C8B-B14F-4D97-AF65-F5344CB8AC3E}">
        <p14:creationId xmlns:p14="http://schemas.microsoft.com/office/powerpoint/2010/main" val="91568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72EA8-AFF3-91F1-6A9E-C498BF8DFBA6}"/>
              </a:ext>
            </a:extLst>
          </p:cNvPr>
          <p:cNvSpPr>
            <a:spLocks noGrp="1"/>
          </p:cNvSpPr>
          <p:nvPr>
            <p:ph type="title"/>
          </p:nvPr>
        </p:nvSpPr>
        <p:spPr>
          <a:xfrm>
            <a:off x="876693" y="741391"/>
            <a:ext cx="3455821" cy="1616203"/>
          </a:xfrm>
        </p:spPr>
        <p:txBody>
          <a:bodyPr anchor="b">
            <a:normAutofit/>
          </a:bodyPr>
          <a:lstStyle/>
          <a:p>
            <a:r>
              <a:rPr lang="en-US" sz="3200" b="1" i="0">
                <a:effectLst/>
                <a:highlight>
                  <a:srgbClr val="FFFFFF"/>
                </a:highlight>
                <a:latin typeface="var(--artdeco-reset-typography-font-family-sans)"/>
              </a:rPr>
              <a:t>General Pipeline of the Information Extraction Process</a:t>
            </a:r>
            <a:endParaRPr lang="en-IN" sz="3200"/>
          </a:p>
        </p:txBody>
      </p:sp>
      <p:sp>
        <p:nvSpPr>
          <p:cNvPr id="3" name="Content Placeholder 2">
            <a:extLst>
              <a:ext uri="{FF2B5EF4-FFF2-40B4-BE49-F238E27FC236}">
                <a16:creationId xmlns:a16="http://schemas.microsoft.com/office/drawing/2014/main" id="{414E7482-D2F1-F546-77D9-A6DCEFA2F53C}"/>
              </a:ext>
            </a:extLst>
          </p:cNvPr>
          <p:cNvSpPr>
            <a:spLocks noGrp="1"/>
          </p:cNvSpPr>
          <p:nvPr>
            <p:ph idx="1"/>
          </p:nvPr>
        </p:nvSpPr>
        <p:spPr>
          <a:xfrm>
            <a:off x="126125" y="2533476"/>
            <a:ext cx="4206390" cy="3447832"/>
          </a:xfrm>
        </p:spPr>
        <p:txBody>
          <a:bodyPr anchor="t">
            <a:normAutofit/>
          </a:bodyPr>
          <a:lstStyle/>
          <a:p>
            <a:pPr fontAlgn="auto"/>
            <a:r>
              <a:rPr lang="en-US" sz="1700" b="0" i="1" dirty="0">
                <a:effectLst/>
                <a:highlight>
                  <a:srgbClr val="FFFFFF"/>
                </a:highlight>
                <a:latin typeface="var(--artdeco-reset-typography-font-family-sans)"/>
              </a:rPr>
              <a:t>The following steps are often involved in extracting structured information from unstructured texts</a:t>
            </a:r>
            <a:r>
              <a:rPr lang="en-US" sz="1700" b="0" i="0" dirty="0">
                <a:effectLst/>
                <a:highlight>
                  <a:srgbClr val="FFFFFF"/>
                </a:highlight>
                <a:latin typeface="-apple-system"/>
              </a:rPr>
              <a:t>:</a:t>
            </a:r>
          </a:p>
          <a:p>
            <a:pPr marL="457200" lvl="1" indent="0">
              <a:buNone/>
            </a:pPr>
            <a:r>
              <a:rPr lang="en-US" sz="1700" b="0" i="0" dirty="0">
                <a:effectLst/>
                <a:highlight>
                  <a:srgbClr val="FFFFFF"/>
                </a:highlight>
                <a:latin typeface="-apple-system"/>
              </a:rPr>
              <a:t>1. Initial processing.</a:t>
            </a:r>
            <a:r>
              <a:rPr lang="en-US" sz="1700" b="0" i="0" dirty="0">
                <a:effectLst/>
                <a:highlight>
                  <a:srgbClr val="FFFFFF"/>
                </a:highlight>
                <a:latin typeface="var(--artdeco-reset-typography-font-family-sans)"/>
              </a:rPr>
              <a:t> </a:t>
            </a:r>
            <a:endParaRPr lang="en-US" sz="1700" b="0" i="0" dirty="0">
              <a:effectLst/>
              <a:highlight>
                <a:srgbClr val="FFFFFF"/>
              </a:highlight>
              <a:latin typeface="-apple-system"/>
            </a:endParaRPr>
          </a:p>
          <a:p>
            <a:pPr marL="457200" lvl="1" indent="0">
              <a:buNone/>
            </a:pPr>
            <a:r>
              <a:rPr lang="en-US" sz="1700" b="0" i="0" dirty="0">
                <a:effectLst/>
                <a:highlight>
                  <a:srgbClr val="FFFFFF"/>
                </a:highlight>
                <a:latin typeface="-apple-system"/>
              </a:rPr>
              <a:t>2. Proper names identification.</a:t>
            </a:r>
            <a:r>
              <a:rPr lang="en-US" sz="1700" b="0" i="0" dirty="0">
                <a:effectLst/>
                <a:highlight>
                  <a:srgbClr val="FFFFFF"/>
                </a:highlight>
                <a:latin typeface="var(--artdeco-reset-typography-font-family-sans)"/>
              </a:rPr>
              <a:t> </a:t>
            </a:r>
            <a:endParaRPr lang="en-US" sz="1700" b="0" i="0" dirty="0">
              <a:effectLst/>
              <a:highlight>
                <a:srgbClr val="FFFFFF"/>
              </a:highlight>
              <a:latin typeface="-apple-system"/>
            </a:endParaRPr>
          </a:p>
          <a:p>
            <a:pPr marL="457200" lvl="1" indent="0">
              <a:buNone/>
            </a:pPr>
            <a:r>
              <a:rPr lang="en-US" sz="1700" b="0" i="0" dirty="0">
                <a:effectLst/>
                <a:highlight>
                  <a:srgbClr val="FFFFFF"/>
                </a:highlight>
                <a:latin typeface="-apple-system"/>
              </a:rPr>
              <a:t>3. Parsing.</a:t>
            </a:r>
            <a:r>
              <a:rPr lang="en-US" sz="1700" b="0" i="0" dirty="0">
                <a:effectLst/>
                <a:highlight>
                  <a:srgbClr val="FFFFFF"/>
                </a:highlight>
                <a:latin typeface="var(--artdeco-reset-typography-font-family-sans)"/>
              </a:rPr>
              <a:t> </a:t>
            </a:r>
            <a:endParaRPr lang="en-US" sz="1700" b="0" i="0" dirty="0">
              <a:effectLst/>
              <a:highlight>
                <a:srgbClr val="FFFFFF"/>
              </a:highlight>
              <a:latin typeface="-apple-system"/>
            </a:endParaRPr>
          </a:p>
          <a:p>
            <a:pPr marL="457200" lvl="1" indent="0">
              <a:buNone/>
            </a:pPr>
            <a:r>
              <a:rPr lang="en-US" sz="1700" b="0" i="0" dirty="0">
                <a:effectLst/>
                <a:highlight>
                  <a:srgbClr val="FFFFFF"/>
                </a:highlight>
                <a:latin typeface="-apple-system"/>
              </a:rPr>
              <a:t>4. Extraction of events and relations.</a:t>
            </a:r>
            <a:r>
              <a:rPr lang="en-US" sz="1700" b="0" i="0" dirty="0">
                <a:effectLst/>
                <a:highlight>
                  <a:srgbClr val="FFFFFF"/>
                </a:highlight>
                <a:latin typeface="var(--artdeco-reset-typography-font-family-sans)"/>
              </a:rPr>
              <a:t> </a:t>
            </a:r>
            <a:endParaRPr lang="en-US" sz="1700" b="0" i="0" dirty="0">
              <a:effectLst/>
              <a:highlight>
                <a:srgbClr val="FFFFFF"/>
              </a:highlight>
              <a:latin typeface="-apple-system"/>
            </a:endParaRPr>
          </a:p>
          <a:p>
            <a:pPr marL="457200" lvl="1" indent="0">
              <a:buNone/>
            </a:pPr>
            <a:r>
              <a:rPr lang="en-US" sz="1700" b="0" i="0" dirty="0">
                <a:effectLst/>
                <a:highlight>
                  <a:srgbClr val="FFFFFF"/>
                </a:highlight>
                <a:latin typeface="-apple-system"/>
              </a:rPr>
              <a:t>5. Anaphora resolution.</a:t>
            </a:r>
            <a:r>
              <a:rPr lang="en-US" sz="1700" b="0" i="0" dirty="0">
                <a:effectLst/>
                <a:highlight>
                  <a:srgbClr val="FFFFFF"/>
                </a:highlight>
                <a:latin typeface="var(--artdeco-reset-typography-font-family-sans)"/>
              </a:rPr>
              <a:t> </a:t>
            </a:r>
            <a:endParaRPr lang="en-US" sz="1700" b="0" i="0" dirty="0">
              <a:effectLst/>
              <a:highlight>
                <a:srgbClr val="FFFFFF"/>
              </a:highlight>
              <a:latin typeface="-apple-system"/>
            </a:endParaRPr>
          </a:p>
          <a:p>
            <a:pPr marL="457200" lvl="1" indent="0">
              <a:buNone/>
            </a:pPr>
            <a:r>
              <a:rPr lang="en-US" sz="1700" b="0" i="0" dirty="0">
                <a:effectLst/>
                <a:highlight>
                  <a:srgbClr val="FFFFFF"/>
                </a:highlight>
                <a:latin typeface="-apple-system"/>
              </a:rPr>
              <a:t>6. Output result generation.</a:t>
            </a:r>
          </a:p>
          <a:p>
            <a:endParaRPr lang="en-IN" sz="1700" dirty="0"/>
          </a:p>
        </p:txBody>
      </p:sp>
      <p:pic>
        <p:nvPicPr>
          <p:cNvPr id="3076" name="Picture 4" descr="No alt text provided for this image">
            <a:extLst>
              <a:ext uri="{FF2B5EF4-FFF2-40B4-BE49-F238E27FC236}">
                <a16:creationId xmlns:a16="http://schemas.microsoft.com/office/drawing/2014/main" id="{AA663D85-FA28-AC8B-35FA-88A9B4A970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87672" y="1421009"/>
            <a:ext cx="6389346" cy="4025291"/>
          </a:xfrm>
          <a:prstGeom prst="rect">
            <a:avLst/>
          </a:prstGeom>
          <a:noFill/>
          <a:extLst>
            <a:ext uri="{909E8E84-426E-40DD-AFC4-6F175D3DCCD1}">
              <a14:hiddenFill xmlns:a14="http://schemas.microsoft.com/office/drawing/2010/main">
                <a:solidFill>
                  <a:srgbClr val="FFFFFF"/>
                </a:solidFill>
              </a14:hiddenFill>
            </a:ext>
          </a:extLst>
        </p:spPr>
      </p:pic>
      <p:grpSp>
        <p:nvGrpSpPr>
          <p:cNvPr id="3081" name="Group 308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3082" name="Rectangle 308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1857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A7B4-FC76-B255-DED9-7826BD95C9FE}"/>
              </a:ext>
            </a:extLst>
          </p:cNvPr>
          <p:cNvSpPr>
            <a:spLocks noGrp="1"/>
          </p:cNvSpPr>
          <p:nvPr>
            <p:ph type="title"/>
          </p:nvPr>
        </p:nvSpPr>
        <p:spPr>
          <a:xfrm>
            <a:off x="838200" y="365126"/>
            <a:ext cx="10515600" cy="315912"/>
          </a:xfrm>
        </p:spPr>
        <p:txBody>
          <a:bodyPr>
            <a:normAutofit fontScale="90000"/>
          </a:bodyPr>
          <a:lstStyle/>
          <a:p>
            <a:r>
              <a:rPr lang="en-IN" b="1" i="0" dirty="0">
                <a:effectLst/>
                <a:highlight>
                  <a:srgbClr val="FFFFFF"/>
                </a:highlight>
                <a:latin typeface="-apple-system"/>
              </a:rPr>
              <a:t>1. Initial processing</a:t>
            </a:r>
            <a:endParaRPr lang="en-IN" dirty="0"/>
          </a:p>
        </p:txBody>
      </p:sp>
      <p:sp>
        <p:nvSpPr>
          <p:cNvPr id="3" name="Content Placeholder 2">
            <a:extLst>
              <a:ext uri="{FF2B5EF4-FFF2-40B4-BE49-F238E27FC236}">
                <a16:creationId xmlns:a16="http://schemas.microsoft.com/office/drawing/2014/main" id="{23F65C30-9646-04EF-8295-A7C779D5826F}"/>
              </a:ext>
            </a:extLst>
          </p:cNvPr>
          <p:cNvSpPr>
            <a:spLocks noGrp="1"/>
          </p:cNvSpPr>
          <p:nvPr>
            <p:ph idx="1"/>
          </p:nvPr>
        </p:nvSpPr>
        <p:spPr>
          <a:xfrm>
            <a:off x="838200" y="835572"/>
            <a:ext cx="10515600" cy="5341391"/>
          </a:xfrm>
        </p:spPr>
        <p:txBody>
          <a:bodyPr/>
          <a:lstStyle/>
          <a:p>
            <a:pPr algn="just"/>
            <a:r>
              <a:rPr lang="en-US" b="0" i="0" dirty="0">
                <a:effectLst/>
                <a:highlight>
                  <a:srgbClr val="FFFFFF"/>
                </a:highlight>
                <a:latin typeface="-apple-system"/>
              </a:rPr>
              <a:t>The first step is to break down a text into fragments such as zones, phrases, segments, and tokens. This function can be performed by tokenizers, text zoners, </a:t>
            </a:r>
            <a:r>
              <a:rPr lang="en-US" b="0" i="0" dirty="0" err="1">
                <a:effectLst/>
                <a:highlight>
                  <a:srgbClr val="FFFFFF"/>
                </a:highlight>
                <a:latin typeface="-apple-system"/>
              </a:rPr>
              <a:t>segmenters</a:t>
            </a:r>
            <a:r>
              <a:rPr lang="en-US" b="0" i="0" dirty="0">
                <a:effectLst/>
                <a:highlight>
                  <a:srgbClr val="FFFFFF"/>
                </a:highlight>
                <a:latin typeface="-apple-system"/>
              </a:rPr>
              <a:t>, and splitters, among other components. In the initial processing stage, part-of-speech tagging, and phrasal unit identification (noun or verb phrases) are usually the next tasks.</a:t>
            </a:r>
          </a:p>
          <a:p>
            <a:pPr marL="0" indent="0" algn="just" fontAlgn="auto">
              <a:buNone/>
            </a:pPr>
            <a:r>
              <a:rPr lang="en-US" b="1" i="0" dirty="0">
                <a:effectLst/>
                <a:highlight>
                  <a:srgbClr val="FFFFFF"/>
                </a:highlight>
                <a:latin typeface="var(--artdeco-reset-typography-font-family-sans)"/>
              </a:rPr>
              <a:t>2. Proper names identification</a:t>
            </a:r>
            <a:endParaRPr lang="en-US" b="0" i="0" dirty="0">
              <a:effectLst/>
              <a:highlight>
                <a:srgbClr val="FFFFFF"/>
              </a:highlight>
              <a:latin typeface="-apple-system"/>
            </a:endParaRPr>
          </a:p>
          <a:p>
            <a:pPr marL="0" indent="0" algn="just" fontAlgn="auto">
              <a:buNone/>
            </a:pPr>
            <a:r>
              <a:rPr lang="en-US" b="0" i="0" dirty="0">
                <a:effectLst/>
                <a:highlight>
                  <a:srgbClr val="FFFFFF"/>
                </a:highlight>
                <a:latin typeface="-apple-system"/>
              </a:rPr>
              <a:t>One of the most important stages in the information extraction chain is the identification of various classes of proper names, such as names of people or organizations, dates, monetary amounts, places, addresses, and so on. They may be found in practically any sort of text and are widely used in the extraction process. Regular expressions, which are a collection of patterns, are used to recognize these names.</a:t>
            </a:r>
          </a:p>
          <a:p>
            <a:pPr algn="just"/>
            <a:endParaRPr lang="en-IN" dirty="0"/>
          </a:p>
        </p:txBody>
      </p:sp>
    </p:spTree>
    <p:extLst>
      <p:ext uri="{BB962C8B-B14F-4D97-AF65-F5344CB8AC3E}">
        <p14:creationId xmlns:p14="http://schemas.microsoft.com/office/powerpoint/2010/main" val="406014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52DE2B-641F-4E28-2256-E67DD9990EBE}"/>
              </a:ext>
            </a:extLst>
          </p:cNvPr>
          <p:cNvSpPr>
            <a:spLocks noGrp="1"/>
          </p:cNvSpPr>
          <p:nvPr>
            <p:ph idx="1"/>
          </p:nvPr>
        </p:nvSpPr>
        <p:spPr>
          <a:xfrm>
            <a:off x="838200" y="252248"/>
            <a:ext cx="10515600" cy="5924715"/>
          </a:xfrm>
        </p:spPr>
        <p:txBody>
          <a:bodyPr>
            <a:normAutofit fontScale="85000" lnSpcReduction="20000"/>
          </a:bodyPr>
          <a:lstStyle/>
          <a:p>
            <a:pPr marL="0" indent="0" algn="just" fontAlgn="auto">
              <a:buNone/>
            </a:pPr>
            <a:r>
              <a:rPr lang="en-US" b="1" i="0" dirty="0">
                <a:effectLst/>
                <a:highlight>
                  <a:srgbClr val="FFFFFF"/>
                </a:highlight>
                <a:latin typeface="var(--artdeco-reset-typography-font-family-sans)"/>
              </a:rPr>
              <a:t>3. Parsing</a:t>
            </a:r>
            <a:endParaRPr lang="en-US" b="0" i="0" dirty="0">
              <a:effectLst/>
              <a:highlight>
                <a:srgbClr val="FFFFFF"/>
              </a:highlight>
              <a:latin typeface="-apple-system"/>
            </a:endParaRPr>
          </a:p>
          <a:p>
            <a:pPr marL="0" indent="0" algn="just" fontAlgn="auto">
              <a:buNone/>
            </a:pPr>
            <a:r>
              <a:rPr lang="en-US" b="0" i="0" dirty="0">
                <a:effectLst/>
                <a:highlight>
                  <a:srgbClr val="FFFFFF"/>
                </a:highlight>
                <a:latin typeface="-apple-system"/>
              </a:rPr>
              <a:t>The syntactic analysis of the sentences in the texts is done at this step. After recognizing the fundamental entities in the previous stage, the sentences are processed to find the noun groups that surround some of those entities and verb groups. At the pattern matching step, the noun and verb groupings are utilized as sections to begin working on.</a:t>
            </a:r>
          </a:p>
          <a:p>
            <a:pPr marL="0" indent="0" algn="just" fontAlgn="auto">
              <a:buNone/>
            </a:pPr>
            <a:r>
              <a:rPr lang="en-US" b="1" i="0" dirty="0">
                <a:effectLst/>
                <a:highlight>
                  <a:srgbClr val="FFFFFF"/>
                </a:highlight>
                <a:latin typeface="var(--artdeco-reset-typography-font-family-sans)"/>
              </a:rPr>
              <a:t>4. Extraction of events and relations</a:t>
            </a:r>
            <a:endParaRPr lang="en-US" b="0" i="0" dirty="0">
              <a:effectLst/>
              <a:highlight>
                <a:srgbClr val="FFFFFF"/>
              </a:highlight>
              <a:latin typeface="-apple-system"/>
            </a:endParaRPr>
          </a:p>
          <a:p>
            <a:pPr marL="0" indent="0" algn="just" fontAlgn="auto">
              <a:buNone/>
            </a:pPr>
            <a:r>
              <a:rPr lang="en-US" b="0" i="0" dirty="0">
                <a:effectLst/>
                <a:highlight>
                  <a:srgbClr val="FFFFFF"/>
                </a:highlight>
                <a:latin typeface="-apple-system"/>
              </a:rPr>
              <a:t>This stage establishes relations between the extracted ideas. This is accomplished by developing and implementing extraction rules that describe various patterns. The text is compared to certain patterns, and if a match is discovered, the text element is labeled and retrieved later.</a:t>
            </a:r>
          </a:p>
          <a:p>
            <a:pPr marL="0" indent="0" algn="just" fontAlgn="auto">
              <a:buNone/>
            </a:pPr>
            <a:r>
              <a:rPr lang="en-US" b="1" i="0" dirty="0">
                <a:effectLst/>
                <a:highlight>
                  <a:srgbClr val="FFFFFF"/>
                </a:highlight>
                <a:latin typeface="var(--artdeco-reset-typography-font-family-sans)"/>
              </a:rPr>
              <a:t>5. Coreference or Anaphora resolution</a:t>
            </a:r>
            <a:endParaRPr lang="en-US" b="0" i="0" dirty="0">
              <a:effectLst/>
              <a:highlight>
                <a:srgbClr val="FFFFFF"/>
              </a:highlight>
              <a:latin typeface="-apple-system"/>
            </a:endParaRPr>
          </a:p>
          <a:p>
            <a:pPr marL="0" indent="0" algn="just" fontAlgn="auto">
              <a:buNone/>
            </a:pPr>
            <a:r>
              <a:rPr lang="en-US" b="0" i="0" dirty="0">
                <a:effectLst/>
                <a:highlight>
                  <a:srgbClr val="FFFFFF"/>
                </a:highlight>
                <a:latin typeface="-apple-system"/>
              </a:rPr>
              <a:t>Coreference resolution is used to identify all of the ways the entity is named throughout the text. The step where noun phrases are decided if they relate to the same entity or not is called</a:t>
            </a:r>
            <a:r>
              <a:rPr lang="en-US" b="0" i="0" dirty="0">
                <a:effectLst/>
                <a:highlight>
                  <a:srgbClr val="FFFFFF"/>
                </a:highlight>
                <a:latin typeface="var(--artdeco-reset-typography-font-family-sans)"/>
              </a:rPr>
              <a:t> </a:t>
            </a:r>
            <a:r>
              <a:rPr lang="en-US" b="0" i="1" dirty="0">
                <a:effectLst/>
                <a:highlight>
                  <a:srgbClr val="FFFFFF"/>
                </a:highlight>
                <a:latin typeface="var(--artdeco-reset-typography-font-family-sans)"/>
              </a:rPr>
              <a:t>coreference or anaphora resolution</a:t>
            </a:r>
            <a:r>
              <a:rPr lang="en-US" b="0" i="0" dirty="0">
                <a:effectLst/>
                <a:highlight>
                  <a:srgbClr val="FFFFFF"/>
                </a:highlight>
                <a:latin typeface="-apple-system"/>
              </a:rPr>
              <a:t>.</a:t>
            </a:r>
          </a:p>
          <a:p>
            <a:pPr marL="0" indent="0" algn="just" fontAlgn="auto">
              <a:buNone/>
            </a:pPr>
            <a:r>
              <a:rPr lang="en-US" b="1" i="0" dirty="0">
                <a:effectLst/>
                <a:highlight>
                  <a:srgbClr val="FFFFFF"/>
                </a:highlight>
                <a:latin typeface="var(--artdeco-reset-typography-font-family-sans)"/>
              </a:rPr>
              <a:t>6. Output results generation</a:t>
            </a:r>
            <a:endParaRPr lang="en-US" b="0" i="0" dirty="0">
              <a:effectLst/>
              <a:highlight>
                <a:srgbClr val="FFFFFF"/>
              </a:highlight>
              <a:latin typeface="-apple-system"/>
            </a:endParaRPr>
          </a:p>
          <a:p>
            <a:pPr marL="0" indent="0" algn="just" fontAlgn="auto">
              <a:buNone/>
            </a:pPr>
            <a:r>
              <a:rPr lang="en-US" b="0" i="0" dirty="0">
                <a:effectLst/>
                <a:highlight>
                  <a:srgbClr val="FFFFFF"/>
                </a:highlight>
                <a:latin typeface="-apple-system"/>
              </a:rPr>
              <a:t>This stage entails converting the structures collected during the preceding processes into output templates that follow the format defined by the user. It might comprise a variety of normalization processes.</a:t>
            </a:r>
          </a:p>
          <a:p>
            <a:pPr algn="just"/>
            <a:endParaRPr lang="en-IN" dirty="0"/>
          </a:p>
        </p:txBody>
      </p:sp>
    </p:spTree>
    <p:extLst>
      <p:ext uri="{BB962C8B-B14F-4D97-AF65-F5344CB8AC3E}">
        <p14:creationId xmlns:p14="http://schemas.microsoft.com/office/powerpoint/2010/main" val="3564688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Shape 410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8884FBD-213E-DA64-B31A-B62D14CFFFF5}"/>
              </a:ext>
            </a:extLst>
          </p:cNvPr>
          <p:cNvSpPr>
            <a:spLocks noGrp="1"/>
          </p:cNvSpPr>
          <p:nvPr>
            <p:ph type="title"/>
          </p:nvPr>
        </p:nvSpPr>
        <p:spPr>
          <a:xfrm>
            <a:off x="1137034" y="609597"/>
            <a:ext cx="9392421" cy="1330841"/>
          </a:xfrm>
        </p:spPr>
        <p:txBody>
          <a:bodyPr>
            <a:normAutofit/>
          </a:bodyPr>
          <a:lstStyle/>
          <a:p>
            <a:r>
              <a:rPr lang="en-IN" b="1" i="0">
                <a:effectLst/>
                <a:highlight>
                  <a:srgbClr val="FFFFFF"/>
                </a:highlight>
                <a:latin typeface="var(--artdeco-reset-typography-font-family-sans)"/>
              </a:rPr>
              <a:t>Information Extraction Techniques Using Natural Language Processing</a:t>
            </a:r>
            <a:endParaRPr lang="en-IN" dirty="0"/>
          </a:p>
        </p:txBody>
      </p:sp>
      <p:sp>
        <p:nvSpPr>
          <p:cNvPr id="3" name="Content Placeholder 2">
            <a:extLst>
              <a:ext uri="{FF2B5EF4-FFF2-40B4-BE49-F238E27FC236}">
                <a16:creationId xmlns:a16="http://schemas.microsoft.com/office/drawing/2014/main" id="{E4E00F2C-1AE6-D606-C938-58C2BB768C75}"/>
              </a:ext>
            </a:extLst>
          </p:cNvPr>
          <p:cNvSpPr>
            <a:spLocks noGrp="1"/>
          </p:cNvSpPr>
          <p:nvPr>
            <p:ph idx="1"/>
          </p:nvPr>
        </p:nvSpPr>
        <p:spPr>
          <a:xfrm>
            <a:off x="1137034" y="2198362"/>
            <a:ext cx="4958966" cy="3917773"/>
          </a:xfrm>
        </p:spPr>
        <p:txBody>
          <a:bodyPr>
            <a:normAutofit/>
          </a:bodyPr>
          <a:lstStyle/>
          <a:p>
            <a:pPr marL="0" indent="0" fontAlgn="auto">
              <a:buNone/>
            </a:pPr>
            <a:r>
              <a:rPr lang="en-US" sz="2000" b="0" i="0">
                <a:effectLst/>
                <a:highlight>
                  <a:srgbClr val="FFFFFF"/>
                </a:highlight>
                <a:latin typeface="-apple-system"/>
              </a:rPr>
              <a:t>1.   Regular Expression.</a:t>
            </a:r>
            <a:r>
              <a:rPr lang="en-US" sz="2000" b="0" i="0">
                <a:effectLst/>
                <a:highlight>
                  <a:srgbClr val="FFFFFF"/>
                </a:highlight>
                <a:latin typeface="var(--artdeco-reset-typography-font-family-sans)"/>
              </a:rPr>
              <a:t> </a:t>
            </a:r>
            <a:endParaRPr lang="en-US" sz="2000" b="0" i="0">
              <a:effectLst/>
              <a:highlight>
                <a:srgbClr val="FFFFFF"/>
              </a:highlight>
              <a:latin typeface="-apple-system"/>
            </a:endParaRPr>
          </a:p>
          <a:p>
            <a:pPr marL="0" indent="0" fontAlgn="auto">
              <a:buNone/>
            </a:pPr>
            <a:r>
              <a:rPr lang="en-US" sz="2000" b="0" i="0">
                <a:effectLst/>
                <a:highlight>
                  <a:srgbClr val="FFFFFF"/>
                </a:highlight>
                <a:latin typeface="-apple-system"/>
              </a:rPr>
              <a:t>2. Part-of-speech tagging.</a:t>
            </a:r>
            <a:r>
              <a:rPr lang="en-US" sz="2000" b="0" i="0">
                <a:effectLst/>
                <a:highlight>
                  <a:srgbClr val="FFFFFF"/>
                </a:highlight>
                <a:latin typeface="var(--artdeco-reset-typography-font-family-sans)"/>
              </a:rPr>
              <a:t> </a:t>
            </a:r>
            <a:endParaRPr lang="en-US" sz="2000" b="0" i="0">
              <a:effectLst/>
              <a:highlight>
                <a:srgbClr val="FFFFFF"/>
              </a:highlight>
              <a:latin typeface="-apple-system"/>
            </a:endParaRPr>
          </a:p>
          <a:p>
            <a:pPr marL="0" indent="0" fontAlgn="auto">
              <a:buNone/>
            </a:pPr>
            <a:r>
              <a:rPr lang="en-US" sz="2000" b="0" i="0">
                <a:effectLst/>
                <a:highlight>
                  <a:srgbClr val="FFFFFF"/>
                </a:highlight>
                <a:latin typeface="-apple-system"/>
              </a:rPr>
              <a:t>3. Named Entity Recognition.</a:t>
            </a:r>
            <a:r>
              <a:rPr lang="en-US" sz="2000" b="0" i="0">
                <a:effectLst/>
                <a:highlight>
                  <a:srgbClr val="FFFFFF"/>
                </a:highlight>
                <a:latin typeface="var(--artdeco-reset-typography-font-family-sans)"/>
              </a:rPr>
              <a:t> </a:t>
            </a:r>
            <a:endParaRPr lang="en-US" sz="2000" b="0" i="0">
              <a:effectLst/>
              <a:highlight>
                <a:srgbClr val="FFFFFF"/>
              </a:highlight>
              <a:latin typeface="-apple-system"/>
            </a:endParaRPr>
          </a:p>
          <a:p>
            <a:pPr marL="0" indent="0" fontAlgn="auto">
              <a:buNone/>
            </a:pPr>
            <a:r>
              <a:rPr lang="en-US" sz="2000" b="0" i="0">
                <a:effectLst/>
                <a:highlight>
                  <a:srgbClr val="FFFFFF"/>
                </a:highlight>
                <a:latin typeface="-apple-system"/>
              </a:rPr>
              <a:t>4. Topic Modeling.</a:t>
            </a:r>
            <a:r>
              <a:rPr lang="en-US" sz="2000" b="0" i="0">
                <a:effectLst/>
                <a:highlight>
                  <a:srgbClr val="FFFFFF"/>
                </a:highlight>
                <a:latin typeface="var(--artdeco-reset-typography-font-family-sans)"/>
              </a:rPr>
              <a:t> </a:t>
            </a:r>
            <a:endParaRPr lang="en-US" sz="2000" b="0" i="0">
              <a:effectLst/>
              <a:highlight>
                <a:srgbClr val="FFFFFF"/>
              </a:highlight>
              <a:latin typeface="-apple-system"/>
            </a:endParaRPr>
          </a:p>
          <a:p>
            <a:pPr marL="0" indent="0" fontAlgn="auto">
              <a:buNone/>
            </a:pPr>
            <a:r>
              <a:rPr lang="en-US" sz="2000" b="0" i="0">
                <a:effectLst/>
                <a:highlight>
                  <a:srgbClr val="FFFFFF"/>
                </a:highlight>
                <a:latin typeface="-apple-system"/>
              </a:rPr>
              <a:t>5. Rule-Based Matching.</a:t>
            </a:r>
          </a:p>
          <a:p>
            <a:pPr marL="0" indent="0">
              <a:buNone/>
            </a:pPr>
            <a:endParaRPr lang="en-IN" sz="2000"/>
          </a:p>
        </p:txBody>
      </p:sp>
      <p:pic>
        <p:nvPicPr>
          <p:cNvPr id="4098" name="Picture 2" descr="No alt text provided for this image">
            <a:extLst>
              <a:ext uri="{FF2B5EF4-FFF2-40B4-BE49-F238E27FC236}">
                <a16:creationId xmlns:a16="http://schemas.microsoft.com/office/drawing/2014/main" id="{22C6A755-E27E-93B0-3C25-1E98C1C23B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1625" y="2198362"/>
            <a:ext cx="6126248" cy="3666410"/>
          </a:xfrm>
          <a:prstGeom prst="rect">
            <a:avLst/>
          </a:prstGeom>
          <a:noFill/>
          <a:extLst>
            <a:ext uri="{909E8E84-426E-40DD-AFC4-6F175D3DCCD1}">
              <a14:hiddenFill xmlns:a14="http://schemas.microsoft.com/office/drawing/2010/main">
                <a:solidFill>
                  <a:srgbClr val="FFFFFF"/>
                </a:solidFill>
              </a14:hiddenFill>
            </a:ext>
          </a:extLst>
        </p:spPr>
      </p:pic>
      <p:sp>
        <p:nvSpPr>
          <p:cNvPr id="4107" name="Freeform: Shape 410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71758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0CC4-65C2-B7AF-56EF-F6FCF22C0A8E}"/>
              </a:ext>
            </a:extLst>
          </p:cNvPr>
          <p:cNvSpPr>
            <a:spLocks noGrp="1"/>
          </p:cNvSpPr>
          <p:nvPr>
            <p:ph type="title"/>
          </p:nvPr>
        </p:nvSpPr>
        <p:spPr/>
        <p:txBody>
          <a:bodyPr/>
          <a:lstStyle/>
          <a:p>
            <a:r>
              <a:rPr lang="en-IN" b="1" i="0" dirty="0">
                <a:solidFill>
                  <a:srgbClr val="000000"/>
                </a:solidFill>
                <a:effectLst/>
                <a:latin typeface="var(--ff-lato)"/>
              </a:rPr>
              <a:t>NLP - Information Retrieval</a:t>
            </a:r>
            <a:endParaRPr lang="en-IN" dirty="0"/>
          </a:p>
        </p:txBody>
      </p:sp>
      <p:sp>
        <p:nvSpPr>
          <p:cNvPr id="3" name="Content Placeholder 2">
            <a:extLst>
              <a:ext uri="{FF2B5EF4-FFF2-40B4-BE49-F238E27FC236}">
                <a16:creationId xmlns:a16="http://schemas.microsoft.com/office/drawing/2014/main" id="{F784FB9B-09BF-CEE0-924F-CEAADB1F4099}"/>
              </a:ext>
            </a:extLst>
          </p:cNvPr>
          <p:cNvSpPr>
            <a:spLocks noGrp="1"/>
          </p:cNvSpPr>
          <p:nvPr>
            <p:ph idx="1"/>
          </p:nvPr>
        </p:nvSpPr>
        <p:spPr/>
        <p:txBody>
          <a:bodyPr>
            <a:normAutofit lnSpcReduction="10000"/>
          </a:bodyPr>
          <a:lstStyle/>
          <a:p>
            <a:pPr algn="just"/>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Information retrieval (IR) may be defined as a software program that deals with the organization, storage, retrieval and evaluation of information from document repositories particularly textual information. </a:t>
            </a:r>
          </a:p>
          <a:p>
            <a:pPr algn="just"/>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The system assists users in finding the information they require but it does not explicitly return the answers of the questions. It informs the existence and location of documents that might consist of the required information. </a:t>
            </a:r>
          </a:p>
          <a:p>
            <a:pPr algn="just"/>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The documents that satisfy user’s requirement are called relevant documents. </a:t>
            </a:r>
          </a:p>
          <a:p>
            <a:pPr algn="just"/>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A perfect IR system will retrieve only relevant documents.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281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levant Output About Information">
            <a:extLst>
              <a:ext uri="{FF2B5EF4-FFF2-40B4-BE49-F238E27FC236}">
                <a16:creationId xmlns:a16="http://schemas.microsoft.com/office/drawing/2014/main" id="{20B8720E-AE8A-C94B-DD41-C15C731AD6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0464" y="686976"/>
            <a:ext cx="4686300" cy="3714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85731A3-EAC0-079F-2E34-BE93A539E401}"/>
              </a:ext>
            </a:extLst>
          </p:cNvPr>
          <p:cNvSpPr txBox="1"/>
          <p:nvPr/>
        </p:nvSpPr>
        <p:spPr>
          <a:xfrm>
            <a:off x="6096000" y="1148706"/>
            <a:ext cx="4987159" cy="2031325"/>
          </a:xfrm>
          <a:prstGeom prst="rect">
            <a:avLst/>
          </a:prstGeom>
          <a:noFill/>
        </p:spPr>
        <p:txBody>
          <a:bodyPr wrap="square">
            <a:spAutoFit/>
          </a:bodyPr>
          <a:lstStyle/>
          <a:p>
            <a:pPr algn="just"/>
            <a:r>
              <a:rPr lang="en-US" b="0" i="0" dirty="0">
                <a:solidFill>
                  <a:srgbClr val="000000"/>
                </a:solidFill>
                <a:effectLst/>
                <a:highlight>
                  <a:srgbClr val="FFFFFF"/>
                </a:highlight>
                <a:latin typeface="Verdana" panose="020B0604030504040204" pitchFamily="34" charset="0"/>
              </a:rPr>
              <a:t>It is clear from the diagram that a user who needs information will have to formulate a request in the form of query in natural language. Then the IR system will respond by retrieving the relevant output, in the form of documents, about the required information.</a:t>
            </a:r>
            <a:endParaRPr lang="en-IN" dirty="0"/>
          </a:p>
        </p:txBody>
      </p:sp>
    </p:spTree>
    <p:extLst>
      <p:ext uri="{BB962C8B-B14F-4D97-AF65-F5344CB8AC3E}">
        <p14:creationId xmlns:p14="http://schemas.microsoft.com/office/powerpoint/2010/main" val="3848840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D03D7-1157-43C7-98E1-974237A0D5AA}"/>
              </a:ext>
            </a:extLst>
          </p:cNvPr>
          <p:cNvSpPr>
            <a:spLocks noGrp="1"/>
          </p:cNvSpPr>
          <p:nvPr>
            <p:ph type="title"/>
          </p:nvPr>
        </p:nvSpPr>
        <p:spPr/>
        <p:txBody>
          <a:bodyPr>
            <a:normAutofit/>
          </a:bodyPr>
          <a:lstStyle/>
          <a:p>
            <a:r>
              <a:rPr lang="en-IN" b="0" i="0" dirty="0">
                <a:solidFill>
                  <a:srgbClr val="000000"/>
                </a:solidFill>
                <a:effectLst/>
                <a:latin typeface="var(--ff-lato)"/>
              </a:rPr>
              <a:t>Classical Problem in Information Retrieval (IR) System</a:t>
            </a:r>
            <a:endParaRPr lang="en-IN" dirty="0"/>
          </a:p>
        </p:txBody>
      </p:sp>
      <p:sp>
        <p:nvSpPr>
          <p:cNvPr id="3" name="Content Placeholder 2">
            <a:extLst>
              <a:ext uri="{FF2B5EF4-FFF2-40B4-BE49-F238E27FC236}">
                <a16:creationId xmlns:a16="http://schemas.microsoft.com/office/drawing/2014/main" id="{F0DA13CA-34EB-AB21-F565-2D10920A64FD}"/>
              </a:ext>
            </a:extLst>
          </p:cNvPr>
          <p:cNvSpPr>
            <a:spLocks noGrp="1"/>
          </p:cNvSpPr>
          <p:nvPr>
            <p:ph idx="1"/>
          </p:nvPr>
        </p:nvSpPr>
        <p:spPr/>
        <p:txBody>
          <a:bodyPr>
            <a:normAutofit fontScale="92500" lnSpcReduction="10000"/>
          </a:bodyPr>
          <a:lstStyle/>
          <a:p>
            <a:pPr algn="just"/>
            <a:r>
              <a:rPr lang="en-US" b="0" i="0" dirty="0">
                <a:solidFill>
                  <a:srgbClr val="000000"/>
                </a:solidFill>
                <a:effectLst/>
                <a:latin typeface="Verdana" panose="020B0604030504040204" pitchFamily="34" charset="0"/>
              </a:rPr>
              <a:t>The main goal of IR research is to develop a model for retrieving information from the repositories of documents. Here, we are going to discuss a classical problem, named </a:t>
            </a:r>
            <a:r>
              <a:rPr lang="en-US" b="1" i="0" dirty="0">
                <a:solidFill>
                  <a:srgbClr val="000000"/>
                </a:solidFill>
                <a:effectLst/>
                <a:latin typeface="inherit"/>
              </a:rPr>
              <a:t>ad-hoc retrieval problem</a:t>
            </a:r>
            <a:r>
              <a:rPr lang="en-US" b="0" i="0" dirty="0">
                <a:solidFill>
                  <a:srgbClr val="000000"/>
                </a:solidFill>
                <a:effectLst/>
                <a:latin typeface="Verdana" panose="020B0604030504040204" pitchFamily="34" charset="0"/>
              </a:rPr>
              <a:t>, related to the IR system.</a:t>
            </a:r>
          </a:p>
          <a:p>
            <a:pPr algn="just"/>
            <a:r>
              <a:rPr lang="en-US" b="0" i="0" dirty="0">
                <a:solidFill>
                  <a:srgbClr val="000000"/>
                </a:solidFill>
                <a:effectLst/>
                <a:latin typeface="Verdana" panose="020B0604030504040204" pitchFamily="34" charset="0"/>
              </a:rPr>
              <a:t>In ad-hoc retrieval, the user must enter a query in natural language that describes the required information. Then the IR system will return the required documents related to the desired information. For example, suppose we are searching something on the Internet and it gives some exact pages that are relevant as per our requirement but there can be some non-relevant pages too. This is due to the ad-hoc retrieval problem.</a:t>
            </a:r>
          </a:p>
          <a:p>
            <a:pPr algn="just"/>
            <a:endParaRPr lang="en-IN" dirty="0"/>
          </a:p>
        </p:txBody>
      </p:sp>
    </p:spTree>
    <p:extLst>
      <p:ext uri="{BB962C8B-B14F-4D97-AF65-F5344CB8AC3E}">
        <p14:creationId xmlns:p14="http://schemas.microsoft.com/office/powerpoint/2010/main" val="2797659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FCA44-CBF6-FF44-3F10-8EDB57088EC9}"/>
              </a:ext>
            </a:extLst>
          </p:cNvPr>
          <p:cNvSpPr>
            <a:spLocks noGrp="1"/>
          </p:cNvSpPr>
          <p:nvPr>
            <p:ph type="title"/>
          </p:nvPr>
        </p:nvSpPr>
        <p:spPr/>
        <p:txBody>
          <a:bodyPr/>
          <a:lstStyle/>
          <a:p>
            <a:r>
              <a:rPr lang="en-IN" b="0" i="0" dirty="0">
                <a:solidFill>
                  <a:srgbClr val="000000"/>
                </a:solidFill>
                <a:effectLst/>
                <a:latin typeface="var(--ff-lato)"/>
              </a:rPr>
              <a:t>Types of Information Retrieval (IR) Model</a:t>
            </a:r>
            <a:endParaRPr lang="en-IN" dirty="0"/>
          </a:p>
        </p:txBody>
      </p:sp>
      <p:sp>
        <p:nvSpPr>
          <p:cNvPr id="3" name="Content Placeholder 2">
            <a:extLst>
              <a:ext uri="{FF2B5EF4-FFF2-40B4-BE49-F238E27FC236}">
                <a16:creationId xmlns:a16="http://schemas.microsoft.com/office/drawing/2014/main" id="{586EC79B-A146-D335-DF52-F88DF1B9904D}"/>
              </a:ext>
            </a:extLst>
          </p:cNvPr>
          <p:cNvSpPr>
            <a:spLocks noGrp="1"/>
          </p:cNvSpPr>
          <p:nvPr>
            <p:ph idx="1"/>
          </p:nvPr>
        </p:nvSpPr>
        <p:spPr/>
        <p:txBody>
          <a:bodyPr>
            <a:normAutofit fontScale="77500" lnSpcReduction="20000"/>
          </a:bodyPr>
          <a:lstStyle/>
          <a:p>
            <a:pPr algn="just"/>
            <a:r>
              <a:rPr lang="en-US" b="0" i="0" dirty="0">
                <a:effectLst/>
                <a:latin typeface="Verdana" panose="020B0604030504040204" pitchFamily="34" charset="0"/>
              </a:rPr>
              <a:t>Classical IR Model</a:t>
            </a:r>
          </a:p>
          <a:p>
            <a:pPr algn="just"/>
            <a:r>
              <a:rPr lang="en-US" b="0" i="0" dirty="0">
                <a:solidFill>
                  <a:srgbClr val="000000"/>
                </a:solidFill>
                <a:effectLst/>
                <a:latin typeface="Verdana" panose="020B0604030504040204" pitchFamily="34" charset="0"/>
              </a:rPr>
              <a:t>It is the simplest and easy to implement IR model. This model is based on mathematical knowledge that was easily recognized and understood as well. Boolean, Vector and Probabilistic are the three classical IR models.</a:t>
            </a:r>
          </a:p>
          <a:p>
            <a:pPr algn="just"/>
            <a:r>
              <a:rPr lang="en-US" b="0" i="0" dirty="0">
                <a:effectLst/>
                <a:latin typeface="Verdana" panose="020B0604030504040204" pitchFamily="34" charset="0"/>
              </a:rPr>
              <a:t>Non-Classical IR Model</a:t>
            </a:r>
          </a:p>
          <a:p>
            <a:pPr algn="just"/>
            <a:r>
              <a:rPr lang="en-US" b="0" i="0" dirty="0">
                <a:solidFill>
                  <a:srgbClr val="000000"/>
                </a:solidFill>
                <a:effectLst/>
                <a:latin typeface="Verdana" panose="020B0604030504040204" pitchFamily="34" charset="0"/>
              </a:rPr>
              <a:t>It is completely opposite to classical IR model. Such kind of IR models are based on principles other than similarity, probability, Boolean operations. Information logic model, situation theory model and interaction models are the examples of non-classical IR model.</a:t>
            </a:r>
          </a:p>
          <a:p>
            <a:pPr algn="just"/>
            <a:r>
              <a:rPr lang="en-US" b="0" i="0" dirty="0">
                <a:effectLst/>
                <a:latin typeface="Verdana" panose="020B0604030504040204" pitchFamily="34" charset="0"/>
              </a:rPr>
              <a:t>Alternative IR Model</a:t>
            </a:r>
          </a:p>
          <a:p>
            <a:pPr algn="just"/>
            <a:r>
              <a:rPr lang="en-US" b="0" i="0" dirty="0">
                <a:solidFill>
                  <a:srgbClr val="000000"/>
                </a:solidFill>
                <a:effectLst/>
                <a:latin typeface="Verdana" panose="020B0604030504040204" pitchFamily="34" charset="0"/>
              </a:rPr>
              <a:t>It is the enhancement of classical IR model making use of some specific techniques from some other fields. Cluster model, fuzzy model and latent semantic indexing (LSI) models are the example of alternative IR model.</a:t>
            </a:r>
          </a:p>
          <a:p>
            <a:pPr algn="just"/>
            <a:endParaRPr lang="en-IN" dirty="0"/>
          </a:p>
        </p:txBody>
      </p:sp>
    </p:spTree>
    <p:extLst>
      <p:ext uri="{BB962C8B-B14F-4D97-AF65-F5344CB8AC3E}">
        <p14:creationId xmlns:p14="http://schemas.microsoft.com/office/powerpoint/2010/main" val="556938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34FFC-51D9-A503-E52A-32705F41149F}"/>
              </a:ext>
            </a:extLst>
          </p:cNvPr>
          <p:cNvSpPr>
            <a:spLocks noGrp="1"/>
          </p:cNvSpPr>
          <p:nvPr>
            <p:ph type="title"/>
          </p:nvPr>
        </p:nvSpPr>
        <p:spPr/>
        <p:txBody>
          <a:bodyPr/>
          <a:lstStyle/>
          <a:p>
            <a:r>
              <a:rPr lang="en-IN" dirty="0"/>
              <a:t>What is Chatbot?</a:t>
            </a:r>
          </a:p>
        </p:txBody>
      </p:sp>
      <p:sp>
        <p:nvSpPr>
          <p:cNvPr id="3" name="Content Placeholder 2">
            <a:extLst>
              <a:ext uri="{FF2B5EF4-FFF2-40B4-BE49-F238E27FC236}">
                <a16:creationId xmlns:a16="http://schemas.microsoft.com/office/drawing/2014/main" id="{203335F4-9827-787D-A977-EA4AF6FFED5F}"/>
              </a:ext>
            </a:extLst>
          </p:cNvPr>
          <p:cNvSpPr>
            <a:spLocks noGrp="1"/>
          </p:cNvSpPr>
          <p:nvPr>
            <p:ph idx="1"/>
          </p:nvPr>
        </p:nvSpPr>
        <p:spPr/>
        <p:txBody>
          <a:bodyPr>
            <a:normAutofit lnSpcReduction="10000"/>
          </a:bodyPr>
          <a:lstStyle/>
          <a:p>
            <a:pPr algn="just"/>
            <a:r>
              <a:rPr lang="en-US" b="0" i="0" dirty="0">
                <a:solidFill>
                  <a:srgbClr val="1B1B20"/>
                </a:solidFill>
                <a:effectLst/>
                <a:highlight>
                  <a:srgbClr val="FFFFFF"/>
                </a:highlight>
                <a:latin typeface="Colfax"/>
              </a:rPr>
              <a:t>A chatbot (conversational interface, AI agent) is a computer program that can understand human language and converse with a user via a website or a messaging app. </a:t>
            </a:r>
          </a:p>
          <a:p>
            <a:pPr algn="just"/>
            <a:r>
              <a:rPr lang="en-US" b="0" i="0" dirty="0">
                <a:solidFill>
                  <a:srgbClr val="1B1B20"/>
                </a:solidFill>
                <a:effectLst/>
                <a:highlight>
                  <a:srgbClr val="FFFFFF"/>
                </a:highlight>
                <a:latin typeface="Colfax"/>
              </a:rPr>
              <a:t>Chatbots can handle various tasks online — from answering simple questions and scheduling calls to gathering customer feedback. Brands use bots to automate their business processes, speed up customer service, and lower support costs. </a:t>
            </a:r>
          </a:p>
          <a:p>
            <a:pPr algn="just"/>
            <a:r>
              <a:rPr lang="en-US" dirty="0"/>
              <a:t>Not all chatbots are equipped with artificial intelligence (AI), but modern chatbots increasingly use conversational AI techniques such as natural language processing (NLP) to understand user questions and automate responses to them.</a:t>
            </a:r>
            <a:endParaRPr lang="en-IN" dirty="0"/>
          </a:p>
        </p:txBody>
      </p:sp>
    </p:spTree>
    <p:extLst>
      <p:ext uri="{BB962C8B-B14F-4D97-AF65-F5344CB8AC3E}">
        <p14:creationId xmlns:p14="http://schemas.microsoft.com/office/powerpoint/2010/main" val="468316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841A-1A3C-C463-ACA7-448364E532BC}"/>
              </a:ext>
            </a:extLst>
          </p:cNvPr>
          <p:cNvSpPr>
            <a:spLocks noGrp="1"/>
          </p:cNvSpPr>
          <p:nvPr>
            <p:ph type="title"/>
          </p:nvPr>
        </p:nvSpPr>
        <p:spPr>
          <a:xfrm>
            <a:off x="838200" y="0"/>
            <a:ext cx="10515600" cy="769992"/>
          </a:xfrm>
        </p:spPr>
        <p:txBody>
          <a:bodyPr>
            <a:noAutofit/>
          </a:bodyPr>
          <a:lstStyle/>
          <a:p>
            <a:r>
              <a:rPr lang="en-US" sz="3600" b="0" i="0" dirty="0">
                <a:solidFill>
                  <a:srgbClr val="000000"/>
                </a:solidFill>
                <a:effectLst/>
                <a:latin typeface="var(--ff-lato)"/>
              </a:rPr>
              <a:t>Design features of Information retrieval (IR) systems</a:t>
            </a:r>
            <a:endParaRPr lang="en-IN" sz="3600" dirty="0"/>
          </a:p>
        </p:txBody>
      </p:sp>
      <p:sp>
        <p:nvSpPr>
          <p:cNvPr id="3" name="Content Placeholder 2">
            <a:extLst>
              <a:ext uri="{FF2B5EF4-FFF2-40B4-BE49-F238E27FC236}">
                <a16:creationId xmlns:a16="http://schemas.microsoft.com/office/drawing/2014/main" id="{B277CD38-EAF8-EFD7-9DDF-744AB3EBABDF}"/>
              </a:ext>
            </a:extLst>
          </p:cNvPr>
          <p:cNvSpPr>
            <a:spLocks noGrp="1"/>
          </p:cNvSpPr>
          <p:nvPr>
            <p:ph idx="1"/>
          </p:nvPr>
        </p:nvSpPr>
        <p:spPr>
          <a:xfrm>
            <a:off x="838200" y="488732"/>
            <a:ext cx="10515600" cy="6132786"/>
          </a:xfrm>
        </p:spPr>
        <p:txBody>
          <a:bodyPr>
            <a:normAutofit fontScale="25000" lnSpcReduction="20000"/>
          </a:bodyPr>
          <a:lstStyle/>
          <a:p>
            <a:pPr marL="0" indent="0" algn="just">
              <a:buNone/>
            </a:pPr>
            <a:r>
              <a:rPr lang="en-US" sz="5600" b="1" dirty="0">
                <a:latin typeface="Verdana" panose="020B0604030504040204" pitchFamily="34" charset="0"/>
              </a:rPr>
              <a:t>Inverted Index</a:t>
            </a:r>
          </a:p>
          <a:p>
            <a:pPr algn="just">
              <a:lnSpc>
                <a:spcPct val="220000"/>
              </a:lnSpc>
              <a:spcBef>
                <a:spcPts val="0"/>
              </a:spcBef>
            </a:pPr>
            <a:r>
              <a:rPr lang="en-US" sz="5600" dirty="0">
                <a:latin typeface="Verdana" panose="020B0604030504040204" pitchFamily="34" charset="0"/>
              </a:rPr>
              <a:t>The primary data </a:t>
            </a:r>
            <a:r>
              <a:rPr lang="en-US" sz="5600" b="0" i="0" dirty="0">
                <a:solidFill>
                  <a:srgbClr val="000000"/>
                </a:solidFill>
                <a:effectLst/>
                <a:latin typeface="Verdana" panose="020B0604030504040204" pitchFamily="34" charset="0"/>
              </a:rPr>
              <a:t>structure of most of the IR systems is in the form of inverted index. We can define an inverted index as a data structure that list, for every word, all documents that contain it and frequency of the occurrences in document. It makes it easy to search for ‘hits’ of a query word.</a:t>
            </a:r>
          </a:p>
          <a:p>
            <a:pPr marL="0" indent="0" algn="just">
              <a:lnSpc>
                <a:spcPct val="220000"/>
              </a:lnSpc>
              <a:spcBef>
                <a:spcPts val="0"/>
              </a:spcBef>
              <a:buNone/>
            </a:pPr>
            <a:r>
              <a:rPr lang="en-US" sz="5600" b="1" i="0" dirty="0">
                <a:effectLst/>
                <a:latin typeface="Verdana" panose="020B0604030504040204" pitchFamily="34" charset="0"/>
              </a:rPr>
              <a:t>Stop Word Elimination</a:t>
            </a:r>
          </a:p>
          <a:p>
            <a:pPr algn="just">
              <a:lnSpc>
                <a:spcPct val="220000"/>
              </a:lnSpc>
              <a:spcBef>
                <a:spcPts val="0"/>
              </a:spcBef>
            </a:pPr>
            <a:r>
              <a:rPr lang="en-US" sz="5600" b="0" i="0" dirty="0">
                <a:solidFill>
                  <a:srgbClr val="000000"/>
                </a:solidFill>
                <a:effectLst/>
                <a:latin typeface="Verdana" panose="020B0604030504040204" pitchFamily="34" charset="0"/>
              </a:rPr>
              <a:t>Stop words are those high frequency words that are deemed unlikely to be useful for searching. They have less semantic weights. All such kind of words are in a list called stop list. For example, articles “a”, “an”, “the” and prepositions like “in”, “of”, “for”, “at” etc. are the examples of stop words. The size of the inverted index can be significantly reduced by stop list. As per </a:t>
            </a:r>
            <a:r>
              <a:rPr lang="en-US" sz="5600" b="0" i="0" dirty="0" err="1">
                <a:solidFill>
                  <a:srgbClr val="000000"/>
                </a:solidFill>
                <a:effectLst/>
                <a:latin typeface="Verdana" panose="020B0604030504040204" pitchFamily="34" charset="0"/>
              </a:rPr>
              <a:t>Zipf’s</a:t>
            </a:r>
            <a:r>
              <a:rPr lang="en-US" sz="5600" b="0" i="0" dirty="0">
                <a:solidFill>
                  <a:srgbClr val="000000"/>
                </a:solidFill>
                <a:effectLst/>
                <a:latin typeface="Verdana" panose="020B0604030504040204" pitchFamily="34" charset="0"/>
              </a:rPr>
              <a:t> law, a stop list covering a few dozen words reduces the size of inverted index by almost half. On the other hand, sometimes the elimination of stop word may cause elimination of the term that is useful for searching. For example, if we eliminate the alphabet “A” from “Vitamin A” then it would have no significance.</a:t>
            </a:r>
          </a:p>
          <a:p>
            <a:pPr marL="0" indent="0" algn="just">
              <a:lnSpc>
                <a:spcPct val="220000"/>
              </a:lnSpc>
              <a:spcBef>
                <a:spcPts val="0"/>
              </a:spcBef>
              <a:buNone/>
            </a:pPr>
            <a:r>
              <a:rPr lang="en-US" sz="5600" b="1" i="0" dirty="0">
                <a:effectLst/>
                <a:latin typeface="Verdana" panose="020B0604030504040204" pitchFamily="34" charset="0"/>
              </a:rPr>
              <a:t>Stemming</a:t>
            </a:r>
          </a:p>
          <a:p>
            <a:pPr algn="just">
              <a:lnSpc>
                <a:spcPct val="220000"/>
              </a:lnSpc>
              <a:spcBef>
                <a:spcPts val="0"/>
              </a:spcBef>
            </a:pPr>
            <a:r>
              <a:rPr lang="en-US" sz="5600" b="0" i="0" dirty="0">
                <a:solidFill>
                  <a:srgbClr val="000000"/>
                </a:solidFill>
                <a:effectLst/>
                <a:latin typeface="Verdana" panose="020B0604030504040204" pitchFamily="34" charset="0"/>
              </a:rPr>
              <a:t>Stemming, the simplified form of morphological analysis, is the heuristic process of extracting the base form of words by chopping off the ends of words. For example, the words laughing, laughs, laughed would be stemmed to the root word laugh.</a:t>
            </a:r>
          </a:p>
          <a:p>
            <a:pPr algn="just">
              <a:lnSpc>
                <a:spcPct val="220000"/>
              </a:lnSpc>
              <a:spcBef>
                <a:spcPts val="0"/>
              </a:spcBef>
            </a:pPr>
            <a:r>
              <a:rPr lang="en-US" sz="5600" b="0" i="0" dirty="0">
                <a:solidFill>
                  <a:srgbClr val="000000"/>
                </a:solidFill>
                <a:effectLst/>
                <a:latin typeface="Verdana" panose="020B0604030504040204" pitchFamily="34" charset="0"/>
              </a:rPr>
              <a:t>In our subsequent sections, we will discuss about some important and useful IR models.</a:t>
            </a:r>
          </a:p>
          <a:p>
            <a:pPr algn="just"/>
            <a:endParaRPr lang="en-IN" dirty="0"/>
          </a:p>
        </p:txBody>
      </p:sp>
    </p:spTree>
    <p:extLst>
      <p:ext uri="{BB962C8B-B14F-4D97-AF65-F5344CB8AC3E}">
        <p14:creationId xmlns:p14="http://schemas.microsoft.com/office/powerpoint/2010/main" val="2291149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CE04-F86D-3E9A-0959-269E80F8C447}"/>
              </a:ext>
            </a:extLst>
          </p:cNvPr>
          <p:cNvSpPr>
            <a:spLocks noGrp="1"/>
          </p:cNvSpPr>
          <p:nvPr>
            <p:ph type="title"/>
          </p:nvPr>
        </p:nvSpPr>
        <p:spPr/>
        <p:txBody>
          <a:bodyPr/>
          <a:lstStyle/>
          <a:p>
            <a:r>
              <a:rPr lang="en-IN" dirty="0"/>
              <a:t>Semantic Search and Evaluation</a:t>
            </a:r>
          </a:p>
        </p:txBody>
      </p:sp>
      <p:sp>
        <p:nvSpPr>
          <p:cNvPr id="3" name="Content Placeholder 2">
            <a:extLst>
              <a:ext uri="{FF2B5EF4-FFF2-40B4-BE49-F238E27FC236}">
                <a16:creationId xmlns:a16="http://schemas.microsoft.com/office/drawing/2014/main" id="{F706954F-0DBF-8CB0-5078-9BE40F3DA20E}"/>
              </a:ext>
            </a:extLst>
          </p:cNvPr>
          <p:cNvSpPr>
            <a:spLocks noGrp="1"/>
          </p:cNvSpPr>
          <p:nvPr>
            <p:ph idx="1"/>
          </p:nvPr>
        </p:nvSpPr>
        <p:spPr/>
        <p:txBody>
          <a:bodyPr/>
          <a:lstStyle/>
          <a:p>
            <a:pPr algn="just"/>
            <a:r>
              <a:rPr lang="en-US" dirty="0"/>
              <a:t>Semantic search means understanding the intent behind the query and representing the “knowledge in a way suitable for meaningful retrieval,” according to Towards Data Science.</a:t>
            </a:r>
          </a:p>
          <a:p>
            <a:pPr algn="just"/>
            <a:r>
              <a:rPr lang="en-US" b="0" i="0" dirty="0">
                <a:solidFill>
                  <a:srgbClr val="000000"/>
                </a:solidFill>
                <a:effectLst/>
                <a:latin typeface="Inter"/>
              </a:rPr>
              <a:t>Semantic search is a search technique that uses natural language processing (NLP) and machine learning (ML) to understand the context and meaning behind a user's search query.</a:t>
            </a:r>
            <a:endParaRPr lang="en-IN" dirty="0"/>
          </a:p>
        </p:txBody>
      </p:sp>
    </p:spTree>
    <p:extLst>
      <p:ext uri="{BB962C8B-B14F-4D97-AF65-F5344CB8AC3E}">
        <p14:creationId xmlns:p14="http://schemas.microsoft.com/office/powerpoint/2010/main" val="4129743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E659-B79D-E05A-CB3C-68FCEF562AFD}"/>
              </a:ext>
            </a:extLst>
          </p:cNvPr>
          <p:cNvSpPr>
            <a:spLocks noGrp="1"/>
          </p:cNvSpPr>
          <p:nvPr>
            <p:ph type="title"/>
          </p:nvPr>
        </p:nvSpPr>
        <p:spPr/>
        <p:txBody>
          <a:bodyPr/>
          <a:lstStyle/>
          <a:p>
            <a:r>
              <a:rPr lang="en-US" b="1" i="0" dirty="0">
                <a:solidFill>
                  <a:srgbClr val="000000"/>
                </a:solidFill>
                <a:effectLst/>
                <a:latin typeface="Inter"/>
              </a:rPr>
              <a:t>What is a Semantic Search Engine?</a:t>
            </a:r>
            <a:endParaRPr lang="en-IN" dirty="0"/>
          </a:p>
        </p:txBody>
      </p:sp>
      <p:sp>
        <p:nvSpPr>
          <p:cNvPr id="3" name="Content Placeholder 2">
            <a:extLst>
              <a:ext uri="{FF2B5EF4-FFF2-40B4-BE49-F238E27FC236}">
                <a16:creationId xmlns:a16="http://schemas.microsoft.com/office/drawing/2014/main" id="{A8FE4F82-6372-8484-7AFA-5E01C0B01ADB}"/>
              </a:ext>
            </a:extLst>
          </p:cNvPr>
          <p:cNvSpPr>
            <a:spLocks noGrp="1"/>
          </p:cNvSpPr>
          <p:nvPr>
            <p:ph idx="1"/>
          </p:nvPr>
        </p:nvSpPr>
        <p:spPr/>
        <p:txBody>
          <a:bodyPr/>
          <a:lstStyle/>
          <a:p>
            <a:pPr algn="just"/>
            <a:r>
              <a:rPr lang="en-US" b="0" i="0" dirty="0">
                <a:solidFill>
                  <a:srgbClr val="000000"/>
                </a:solidFill>
                <a:effectLst/>
                <a:latin typeface="Inter"/>
              </a:rPr>
              <a:t>A Semantic Search Engine (sometimes called a Vector Database) is specifically designed to conduct a semantic similarity search. </a:t>
            </a:r>
          </a:p>
          <a:p>
            <a:pPr algn="just"/>
            <a:r>
              <a:rPr lang="en-US" b="0" i="0" dirty="0">
                <a:solidFill>
                  <a:srgbClr val="000000"/>
                </a:solidFill>
                <a:effectLst/>
                <a:latin typeface="Inter"/>
              </a:rPr>
              <a:t>Semantic Search Engines will use a specific index algorithm to build an index of a set of vector embeddings. Milvus has 11 different Index options, but most Semantic Search Engines only have one (typically HNSW). </a:t>
            </a:r>
          </a:p>
          <a:p>
            <a:pPr algn="just"/>
            <a:r>
              <a:rPr lang="en-US" b="0" i="0" dirty="0">
                <a:solidFill>
                  <a:srgbClr val="000000"/>
                </a:solidFill>
                <a:effectLst/>
                <a:latin typeface="Inter"/>
              </a:rPr>
              <a:t>With the Index and similarity metrics, users can query for similar items with the Semantic Search Engine.</a:t>
            </a:r>
            <a:endParaRPr lang="en-IN" dirty="0"/>
          </a:p>
        </p:txBody>
      </p:sp>
    </p:spTree>
    <p:extLst>
      <p:ext uri="{BB962C8B-B14F-4D97-AF65-F5344CB8AC3E}">
        <p14:creationId xmlns:p14="http://schemas.microsoft.com/office/powerpoint/2010/main" val="1898569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1FDC4-731B-A79F-2554-D2D9038A67FD}"/>
              </a:ext>
            </a:extLst>
          </p:cNvPr>
          <p:cNvSpPr>
            <a:spLocks noGrp="1"/>
          </p:cNvSpPr>
          <p:nvPr>
            <p:ph type="title"/>
          </p:nvPr>
        </p:nvSpPr>
        <p:spPr/>
        <p:txBody>
          <a:bodyPr/>
          <a:lstStyle/>
          <a:p>
            <a:r>
              <a:rPr lang="en-US" b="1" i="0" dirty="0">
                <a:solidFill>
                  <a:srgbClr val="242424"/>
                </a:solidFill>
                <a:effectLst/>
                <a:highlight>
                  <a:srgbClr val="FFFFFF"/>
                </a:highlight>
                <a:latin typeface="sohne"/>
              </a:rPr>
              <a:t>Keyword Search Vs Semantic Search</a:t>
            </a:r>
            <a:endParaRPr lang="en-IN" dirty="0"/>
          </a:p>
        </p:txBody>
      </p:sp>
      <p:sp>
        <p:nvSpPr>
          <p:cNvPr id="3" name="Content Placeholder 2">
            <a:extLst>
              <a:ext uri="{FF2B5EF4-FFF2-40B4-BE49-F238E27FC236}">
                <a16:creationId xmlns:a16="http://schemas.microsoft.com/office/drawing/2014/main" id="{3E205E6D-AD03-01AA-C0F9-4D29C7F41CB9}"/>
              </a:ext>
            </a:extLst>
          </p:cNvPr>
          <p:cNvSpPr>
            <a:spLocks noGrp="1"/>
          </p:cNvSpPr>
          <p:nvPr>
            <p:ph idx="1"/>
          </p:nvPr>
        </p:nvSpPr>
        <p:spPr/>
        <p:txBody>
          <a:bodyPr>
            <a:normAutofit lnSpcReduction="10000"/>
          </a:bodyPr>
          <a:lstStyle/>
          <a:p>
            <a:pPr algn="just"/>
            <a:r>
              <a:rPr lang="en-US" b="0" i="0" dirty="0">
                <a:solidFill>
                  <a:srgbClr val="242424"/>
                </a:solidFill>
                <a:effectLst/>
                <a:highlight>
                  <a:srgbClr val="FFFFFF"/>
                </a:highlight>
                <a:latin typeface="source-serif-pro"/>
              </a:rPr>
              <a:t>At first, search engines were lexical: the search engine looked for literal matches of the query words, without understanding of the query’s meaning and only returning links that contained the exact query.</a:t>
            </a:r>
          </a:p>
          <a:p>
            <a:pPr algn="just"/>
            <a:r>
              <a:rPr lang="en-US" b="0" i="0" dirty="0">
                <a:solidFill>
                  <a:srgbClr val="242424"/>
                </a:solidFill>
                <a:effectLst/>
                <a:highlight>
                  <a:srgbClr val="FFFFFF"/>
                </a:highlight>
                <a:latin typeface="source-serif-pro"/>
              </a:rPr>
              <a:t>By using regular keyword search, a document either contains the given word or not, and there is no middle ground</a:t>
            </a:r>
          </a:p>
          <a:p>
            <a:pPr algn="just"/>
            <a:r>
              <a:rPr lang="en-US" b="0" i="0" dirty="0">
                <a:solidFill>
                  <a:srgbClr val="242424"/>
                </a:solidFill>
                <a:effectLst/>
                <a:highlight>
                  <a:srgbClr val="FFFFFF"/>
                </a:highlight>
                <a:latin typeface="source-serif-pro"/>
              </a:rPr>
              <a:t>On the other hand, “Semantic Search” can simplify query building, because it is supported by automated natural language processing programs i.e. using Latent Semantic Indexing — a concept that search engines use to discover how a keyword and content work together to mean the same thing.</a:t>
            </a:r>
          </a:p>
          <a:p>
            <a:pPr algn="just"/>
            <a:endParaRPr lang="en-IN" dirty="0"/>
          </a:p>
        </p:txBody>
      </p:sp>
    </p:spTree>
    <p:extLst>
      <p:ext uri="{BB962C8B-B14F-4D97-AF65-F5344CB8AC3E}">
        <p14:creationId xmlns:p14="http://schemas.microsoft.com/office/powerpoint/2010/main" val="2438844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B348-4549-3E5C-68B3-EC71C2DB9FEE}"/>
              </a:ext>
            </a:extLst>
          </p:cNvPr>
          <p:cNvSpPr>
            <a:spLocks noGrp="1"/>
          </p:cNvSpPr>
          <p:nvPr>
            <p:ph type="title"/>
          </p:nvPr>
        </p:nvSpPr>
        <p:spPr/>
        <p:txBody>
          <a:bodyPr>
            <a:normAutofit/>
          </a:bodyPr>
          <a:lstStyle/>
          <a:p>
            <a:r>
              <a:rPr lang="en-US" b="1" i="0" dirty="0">
                <a:solidFill>
                  <a:srgbClr val="000000"/>
                </a:solidFill>
                <a:effectLst/>
                <a:latin typeface="Inter"/>
              </a:rPr>
              <a:t>How to Implement a Semantic Search Engine?</a:t>
            </a:r>
            <a:endParaRPr lang="en-IN" dirty="0"/>
          </a:p>
        </p:txBody>
      </p:sp>
      <p:sp>
        <p:nvSpPr>
          <p:cNvPr id="3" name="Content Placeholder 2">
            <a:extLst>
              <a:ext uri="{FF2B5EF4-FFF2-40B4-BE49-F238E27FC236}">
                <a16:creationId xmlns:a16="http://schemas.microsoft.com/office/drawing/2014/main" id="{9753298B-9618-6937-B55F-48FFA9CD6D5C}"/>
              </a:ext>
            </a:extLst>
          </p:cNvPr>
          <p:cNvSpPr>
            <a:spLocks noGrp="1"/>
          </p:cNvSpPr>
          <p:nvPr>
            <p:ph idx="1"/>
          </p:nvPr>
        </p:nvSpPr>
        <p:spPr/>
        <p:txBody>
          <a:bodyPr>
            <a:normAutofit fontScale="70000" lnSpcReduction="20000"/>
          </a:bodyPr>
          <a:lstStyle/>
          <a:p>
            <a:pPr algn="just" fontAlgn="base"/>
            <a:r>
              <a:rPr lang="en-US" b="0" i="0" dirty="0">
                <a:solidFill>
                  <a:srgbClr val="000000"/>
                </a:solidFill>
                <a:effectLst/>
                <a:latin typeface="Inter"/>
              </a:rPr>
              <a:t>There are several options to implement Semantic Search. Here are a few options</a:t>
            </a:r>
          </a:p>
          <a:p>
            <a:pPr algn="just" fontAlgn="base">
              <a:buFont typeface="Arial" panose="020B0604020202020204" pitchFamily="34" charset="0"/>
              <a:buChar char="•"/>
            </a:pPr>
            <a:r>
              <a:rPr lang="en-US" b="0" i="0" dirty="0">
                <a:solidFill>
                  <a:srgbClr val="000000"/>
                </a:solidFill>
                <a:effectLst/>
                <a:latin typeface="Inter"/>
              </a:rPr>
              <a:t>Python Semantic Search Engine. You can build a custom Semantic Search on your own corpus of data using Python, a machine model, and a Vector Index Algorithm like FAISS, HNSW, or even ANNOY. Here is a tutorial to walk you through</a:t>
            </a:r>
            <a:r>
              <a:rPr lang="en-US" b="0" i="0" u="none" strike="noStrike" dirty="0">
                <a:solidFill>
                  <a:srgbClr val="175FFF"/>
                </a:solidFill>
                <a:effectLst/>
                <a:latin typeface="Inter"/>
                <a:hlinkClick r:id="rId2"/>
              </a:rPr>
              <a:t> how to implement Semantic Search with Facebook AI Similarity Search (FAISS).</a:t>
            </a:r>
            <a:endParaRPr lang="en-US" b="0" i="0" dirty="0">
              <a:solidFill>
                <a:srgbClr val="000000"/>
              </a:solidFill>
              <a:effectLst/>
              <a:latin typeface="Inter"/>
            </a:endParaRPr>
          </a:p>
          <a:p>
            <a:pPr algn="just" fontAlgn="base">
              <a:buFont typeface="Arial" panose="020B0604020202020204" pitchFamily="34" charset="0"/>
              <a:buChar char="•"/>
            </a:pPr>
            <a:r>
              <a:rPr lang="en-US" b="0" i="0" dirty="0">
                <a:solidFill>
                  <a:srgbClr val="000000"/>
                </a:solidFill>
                <a:effectLst/>
                <a:latin typeface="Inter"/>
              </a:rPr>
              <a:t>Traditional keyword based Search Engines like </a:t>
            </a:r>
            <a:r>
              <a:rPr lang="en-US" b="0" i="0" u="none" strike="noStrike" dirty="0" err="1">
                <a:solidFill>
                  <a:srgbClr val="175FFF"/>
                </a:solidFill>
                <a:effectLst/>
                <a:latin typeface="Inter"/>
                <a:hlinkClick r:id="rId3"/>
              </a:rPr>
              <a:t>ElasticSearch</a:t>
            </a:r>
            <a:r>
              <a:rPr lang="en-US" b="0" i="0" dirty="0">
                <a:solidFill>
                  <a:srgbClr val="000000"/>
                </a:solidFill>
                <a:effectLst/>
                <a:latin typeface="Inter"/>
              </a:rPr>
              <a:t> also have added Vector Search capabilities. The benefit is that you can easily add vector search to a solution already using Elasticsearch.</a:t>
            </a:r>
          </a:p>
          <a:p>
            <a:pPr algn="just" fontAlgn="base">
              <a:buFont typeface="Arial" panose="020B0604020202020204" pitchFamily="34" charset="0"/>
              <a:buChar char="•"/>
            </a:pPr>
            <a:r>
              <a:rPr lang="en-US" b="0" i="0" dirty="0">
                <a:solidFill>
                  <a:srgbClr val="000000"/>
                </a:solidFill>
                <a:effectLst/>
                <a:latin typeface="Inter"/>
              </a:rPr>
              <a:t>Popular database solutions like PostgreSQL have added extensions like </a:t>
            </a:r>
            <a:r>
              <a:rPr lang="en-US" b="0" i="0" dirty="0" err="1">
                <a:solidFill>
                  <a:srgbClr val="000000"/>
                </a:solidFill>
                <a:effectLst/>
                <a:latin typeface="Inter"/>
              </a:rPr>
              <a:t>Pgvector</a:t>
            </a:r>
            <a:r>
              <a:rPr lang="en-US" b="0" i="0" dirty="0">
                <a:solidFill>
                  <a:srgbClr val="000000"/>
                </a:solidFill>
                <a:effectLst/>
                <a:latin typeface="Inter"/>
              </a:rPr>
              <a:t> to support vector search. Here is a tutorial to walk you through </a:t>
            </a:r>
            <a:r>
              <a:rPr lang="en-US" b="0" i="0" u="none" strike="noStrike" dirty="0">
                <a:solidFill>
                  <a:srgbClr val="175FFF"/>
                </a:solidFill>
                <a:effectLst/>
                <a:latin typeface="Inter"/>
                <a:hlinkClick r:id="rId4"/>
              </a:rPr>
              <a:t>how to get started using </a:t>
            </a:r>
            <a:r>
              <a:rPr lang="en-US" b="0" i="0" u="none" strike="noStrike" dirty="0" err="1">
                <a:solidFill>
                  <a:srgbClr val="175FFF"/>
                </a:solidFill>
                <a:effectLst/>
                <a:latin typeface="Inter"/>
                <a:hlinkClick r:id="rId4"/>
              </a:rPr>
              <a:t>Pgvector</a:t>
            </a:r>
            <a:r>
              <a:rPr lang="en-US" b="0" i="0" dirty="0">
                <a:solidFill>
                  <a:srgbClr val="000000"/>
                </a:solidFill>
                <a:effectLst/>
                <a:latin typeface="Inter"/>
              </a:rPr>
              <a:t>.</a:t>
            </a:r>
          </a:p>
          <a:p>
            <a:pPr algn="just" fontAlgn="base">
              <a:buFont typeface="Arial" panose="020B0604020202020204" pitchFamily="34" charset="0"/>
              <a:buChar char="•"/>
            </a:pPr>
            <a:r>
              <a:rPr lang="en-US" b="0" i="0" dirty="0">
                <a:solidFill>
                  <a:srgbClr val="000000"/>
                </a:solidFill>
                <a:effectLst/>
                <a:latin typeface="Inter"/>
              </a:rPr>
              <a:t>Vector Databases Another great option is to use a Vector Database to implement Semantic Search. With a vector database, you store and index the vector embeddings that you generate with your chosen machine learning algorithm. With most vector databases, you use HSNW to generate the index, with Milvus, you can choose from 11 different index types to best fit your use case. When you start your search, you will convert to a vector embedding then do a query against your dataset to find the most similar items.</a:t>
            </a:r>
          </a:p>
          <a:p>
            <a:pPr algn="just"/>
            <a:endParaRPr lang="en-IN" dirty="0"/>
          </a:p>
        </p:txBody>
      </p:sp>
    </p:spTree>
    <p:extLst>
      <p:ext uri="{BB962C8B-B14F-4D97-AF65-F5344CB8AC3E}">
        <p14:creationId xmlns:p14="http://schemas.microsoft.com/office/powerpoint/2010/main" val="129336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5454-4BAE-FE0E-62A2-4A34ED2A5E53}"/>
              </a:ext>
            </a:extLst>
          </p:cNvPr>
          <p:cNvSpPr>
            <a:spLocks noGrp="1"/>
          </p:cNvSpPr>
          <p:nvPr>
            <p:ph type="title"/>
          </p:nvPr>
        </p:nvSpPr>
        <p:spPr/>
        <p:txBody>
          <a:bodyPr>
            <a:normAutofit/>
          </a:bodyPr>
          <a:lstStyle/>
          <a:p>
            <a:r>
              <a:rPr lang="en-IN" b="1" i="0" dirty="0">
                <a:solidFill>
                  <a:srgbClr val="0D0D0D"/>
                </a:solidFill>
                <a:effectLst/>
                <a:highlight>
                  <a:srgbClr val="FFFFFF"/>
                </a:highlight>
                <a:latin typeface="Söhne"/>
              </a:rPr>
              <a:t>Types of Semantic Search</a:t>
            </a:r>
            <a:endParaRPr lang="en-IN" dirty="0"/>
          </a:p>
        </p:txBody>
      </p:sp>
      <p:sp>
        <p:nvSpPr>
          <p:cNvPr id="3" name="Content Placeholder 2">
            <a:extLst>
              <a:ext uri="{FF2B5EF4-FFF2-40B4-BE49-F238E27FC236}">
                <a16:creationId xmlns:a16="http://schemas.microsoft.com/office/drawing/2014/main" id="{53FB5A41-7B1A-172C-88BC-D9F9376F7C07}"/>
              </a:ext>
            </a:extLst>
          </p:cNvPr>
          <p:cNvSpPr>
            <a:spLocks noGrp="1"/>
          </p:cNvSpPr>
          <p:nvPr>
            <p:ph idx="1"/>
          </p:nvPr>
        </p:nvSpPr>
        <p:spPr/>
        <p:txBody>
          <a:bodyPr>
            <a:normAutofit fontScale="85000" lnSpcReduction="10000"/>
          </a:bodyPr>
          <a:lstStyle/>
          <a:p>
            <a:pPr algn="just">
              <a:buFont typeface="+mj-lt"/>
              <a:buAutoNum type="arabicPeriod"/>
            </a:pPr>
            <a:r>
              <a:rPr lang="en-US" b="1" i="0" dirty="0">
                <a:solidFill>
                  <a:srgbClr val="0D0D0D"/>
                </a:solidFill>
                <a:effectLst/>
                <a:highlight>
                  <a:srgbClr val="FFFFFF"/>
                </a:highlight>
                <a:latin typeface="Söhne"/>
              </a:rPr>
              <a:t>Entity Recognition and Linking</a:t>
            </a:r>
            <a:r>
              <a:rPr lang="en-US" b="0" i="0" dirty="0">
                <a:solidFill>
                  <a:srgbClr val="0D0D0D"/>
                </a:solidFill>
                <a:effectLst/>
                <a:highlight>
                  <a:srgbClr val="FFFFFF"/>
                </a:highlight>
                <a:latin typeface="Söhne"/>
              </a:rPr>
              <a:t>: This type recognizes entities within the text (like names, locations, products) and links them to a knowledge base or ontology. This helps in understanding the context and relations among entities.</a:t>
            </a:r>
          </a:p>
          <a:p>
            <a:pPr algn="just">
              <a:buFont typeface="+mj-lt"/>
              <a:buAutoNum type="arabicPeriod"/>
            </a:pPr>
            <a:r>
              <a:rPr lang="en-US" b="1" i="0" dirty="0">
                <a:solidFill>
                  <a:srgbClr val="0D0D0D"/>
                </a:solidFill>
                <a:effectLst/>
                <a:highlight>
                  <a:srgbClr val="FFFFFF"/>
                </a:highlight>
                <a:latin typeface="Söhne"/>
              </a:rPr>
              <a:t>Concept Search</a:t>
            </a:r>
            <a:r>
              <a:rPr lang="en-US" b="0" i="0" dirty="0">
                <a:solidFill>
                  <a:srgbClr val="0D0D0D"/>
                </a:solidFill>
                <a:effectLst/>
                <a:highlight>
                  <a:srgbClr val="FFFFFF"/>
                </a:highlight>
                <a:latin typeface="Söhne"/>
              </a:rPr>
              <a:t>: Goes beyond matching keywords to understanding concepts within the text. For example, searching for "cold symptoms" might also return results related to flu or pneumonia without those exact words being present.</a:t>
            </a:r>
          </a:p>
          <a:p>
            <a:pPr algn="just">
              <a:buFont typeface="+mj-lt"/>
              <a:buAutoNum type="arabicPeriod"/>
            </a:pPr>
            <a:r>
              <a:rPr lang="en-US" b="1" i="0" dirty="0">
                <a:solidFill>
                  <a:srgbClr val="0D0D0D"/>
                </a:solidFill>
                <a:effectLst/>
                <a:highlight>
                  <a:srgbClr val="FFFFFF"/>
                </a:highlight>
                <a:latin typeface="Söhne"/>
              </a:rPr>
              <a:t>Lexical Affinity</a:t>
            </a:r>
            <a:r>
              <a:rPr lang="en-US" b="0" i="0" dirty="0">
                <a:solidFill>
                  <a:srgbClr val="0D0D0D"/>
                </a:solidFill>
                <a:effectLst/>
                <a:highlight>
                  <a:srgbClr val="FFFFFF"/>
                </a:highlight>
                <a:latin typeface="Söhne"/>
              </a:rPr>
              <a:t>: Determines the association and co-occurrence frequencies of words within a corpus to infer the context and meaning, thus aiding in retrieving more relevant results.</a:t>
            </a:r>
          </a:p>
          <a:p>
            <a:pPr algn="just">
              <a:buFont typeface="+mj-lt"/>
              <a:buAutoNum type="arabicPeriod"/>
            </a:pPr>
            <a:r>
              <a:rPr lang="en-US" b="1" i="0" dirty="0">
                <a:solidFill>
                  <a:srgbClr val="0D0D0D"/>
                </a:solidFill>
                <a:effectLst/>
                <a:highlight>
                  <a:srgbClr val="FFFFFF"/>
                </a:highlight>
                <a:latin typeface="Söhne"/>
              </a:rPr>
              <a:t>Query Expansion</a:t>
            </a:r>
            <a:r>
              <a:rPr lang="en-US" b="0" i="0" dirty="0">
                <a:solidFill>
                  <a:srgbClr val="0D0D0D"/>
                </a:solidFill>
                <a:effectLst/>
                <a:highlight>
                  <a:srgbClr val="FFFFFF"/>
                </a:highlight>
                <a:latin typeface="Söhne"/>
              </a:rPr>
              <a:t>: Automatically expands a user’s search query by adding synonyms or related terms to fetch broader results that still align with the user’s intent.</a:t>
            </a:r>
          </a:p>
          <a:p>
            <a:pPr algn="just"/>
            <a:endParaRPr lang="en-IN" dirty="0"/>
          </a:p>
        </p:txBody>
      </p:sp>
    </p:spTree>
    <p:extLst>
      <p:ext uri="{BB962C8B-B14F-4D97-AF65-F5344CB8AC3E}">
        <p14:creationId xmlns:p14="http://schemas.microsoft.com/office/powerpoint/2010/main" val="2576665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4FBD9-0B09-4B2E-5822-DB070CDD45FB}"/>
              </a:ext>
            </a:extLst>
          </p:cNvPr>
          <p:cNvSpPr>
            <a:spLocks noGrp="1"/>
          </p:cNvSpPr>
          <p:nvPr>
            <p:ph type="title"/>
          </p:nvPr>
        </p:nvSpPr>
        <p:spPr/>
        <p:txBody>
          <a:bodyPr/>
          <a:lstStyle/>
          <a:p>
            <a:r>
              <a:rPr lang="en-US" b="0" i="0" dirty="0">
                <a:solidFill>
                  <a:srgbClr val="0D0D0D"/>
                </a:solidFill>
                <a:effectLst/>
                <a:highlight>
                  <a:srgbClr val="FFFFFF"/>
                </a:highlight>
                <a:latin typeface="Söhne"/>
              </a:rPr>
              <a:t>Semantic search utilizes advanced NLP techniques such as:</a:t>
            </a:r>
            <a:endParaRPr lang="en-IN" dirty="0"/>
          </a:p>
        </p:txBody>
      </p:sp>
      <p:sp>
        <p:nvSpPr>
          <p:cNvPr id="3" name="Content Placeholder 2">
            <a:extLst>
              <a:ext uri="{FF2B5EF4-FFF2-40B4-BE49-F238E27FC236}">
                <a16:creationId xmlns:a16="http://schemas.microsoft.com/office/drawing/2014/main" id="{02648DE9-F0DD-001E-C9E4-A5DA63DE757A}"/>
              </a:ext>
            </a:extLst>
          </p:cNvPr>
          <p:cNvSpPr>
            <a:spLocks noGrp="1"/>
          </p:cNvSpPr>
          <p:nvPr>
            <p:ph idx="1"/>
          </p:nvPr>
        </p:nvSpPr>
        <p:spPr/>
        <p:txBody>
          <a:bodyPr>
            <a:normAutofit fontScale="85000" lnSpcReduction="10000"/>
          </a:bodyPr>
          <a:lstStyle/>
          <a:p>
            <a:pPr algn="just">
              <a:buFont typeface="Arial" panose="020B0604020202020204" pitchFamily="34" charset="0"/>
              <a:buChar char="•"/>
            </a:pPr>
            <a:r>
              <a:rPr lang="en-US" b="1" i="0" dirty="0">
                <a:solidFill>
                  <a:srgbClr val="0D0D0D"/>
                </a:solidFill>
                <a:effectLst/>
                <a:highlight>
                  <a:srgbClr val="FFFFFF"/>
                </a:highlight>
                <a:latin typeface="Söhne"/>
              </a:rPr>
              <a:t>Word Embeddings</a:t>
            </a:r>
            <a:r>
              <a:rPr lang="en-US" b="0" i="0" dirty="0">
                <a:solidFill>
                  <a:srgbClr val="0D0D0D"/>
                </a:solidFill>
                <a:effectLst/>
                <a:highlight>
                  <a:srgbClr val="FFFFFF"/>
                </a:highlight>
                <a:latin typeface="Söhne"/>
              </a:rPr>
              <a:t>: Vector representations of words that capture their meanings, relations, and context within a dimensional space. Tools like Word2Vec, </a:t>
            </a:r>
            <a:r>
              <a:rPr lang="en-US" b="0" i="0" dirty="0" err="1">
                <a:solidFill>
                  <a:srgbClr val="0D0D0D"/>
                </a:solidFill>
                <a:effectLst/>
                <a:highlight>
                  <a:srgbClr val="FFFFFF"/>
                </a:highlight>
                <a:latin typeface="Söhne"/>
              </a:rPr>
              <a:t>GloVe</a:t>
            </a:r>
            <a:r>
              <a:rPr lang="en-US" b="0" i="0" dirty="0">
                <a:solidFill>
                  <a:srgbClr val="0D0D0D"/>
                </a:solidFill>
                <a:effectLst/>
                <a:highlight>
                  <a:srgbClr val="FFFFFF"/>
                </a:highlight>
                <a:latin typeface="Söhne"/>
              </a:rPr>
              <a:t>, or BERT can be used to analyze semantic similarities between different terms.</a:t>
            </a:r>
          </a:p>
          <a:p>
            <a:pPr algn="just">
              <a:buFont typeface="Arial" panose="020B0604020202020204" pitchFamily="34" charset="0"/>
              <a:buChar char="•"/>
            </a:pPr>
            <a:r>
              <a:rPr lang="en-US" b="1" i="0" dirty="0">
                <a:solidFill>
                  <a:srgbClr val="0D0D0D"/>
                </a:solidFill>
                <a:effectLst/>
                <a:highlight>
                  <a:srgbClr val="FFFFFF"/>
                </a:highlight>
                <a:latin typeface="Söhne"/>
              </a:rPr>
              <a:t>Ontologies and Knowledge Graphs</a:t>
            </a:r>
            <a:r>
              <a:rPr lang="en-US" b="0" i="0" dirty="0">
                <a:solidFill>
                  <a:srgbClr val="0D0D0D"/>
                </a:solidFill>
                <a:effectLst/>
                <a:highlight>
                  <a:srgbClr val="FFFFFF"/>
                </a:highlight>
                <a:latin typeface="Söhne"/>
              </a:rPr>
              <a:t>: Structured frameworks that organize information and define relationships between concepts. They help in understanding how various entities are interconnected.</a:t>
            </a:r>
          </a:p>
          <a:p>
            <a:pPr algn="just">
              <a:buFont typeface="Arial" panose="020B0604020202020204" pitchFamily="34" charset="0"/>
              <a:buChar char="•"/>
            </a:pPr>
            <a:r>
              <a:rPr lang="en-US" b="1" i="0" dirty="0">
                <a:solidFill>
                  <a:srgbClr val="0D0D0D"/>
                </a:solidFill>
                <a:effectLst/>
                <a:highlight>
                  <a:srgbClr val="FFFFFF"/>
                </a:highlight>
                <a:latin typeface="Söhne"/>
              </a:rPr>
              <a:t>Contextual Analysis</a:t>
            </a:r>
            <a:r>
              <a:rPr lang="en-US" b="0" i="0" dirty="0">
                <a:solidFill>
                  <a:srgbClr val="0D0D0D"/>
                </a:solidFill>
                <a:effectLst/>
                <a:highlight>
                  <a:srgbClr val="FFFFFF"/>
                </a:highlight>
                <a:latin typeface="Söhne"/>
              </a:rPr>
              <a:t>: Interprets the context in which words or phrases are used. This might involve looking at surrounding text to gauge sentiment, usage, and intent.</a:t>
            </a:r>
          </a:p>
          <a:p>
            <a:pPr algn="just">
              <a:buFont typeface="Arial" panose="020B0604020202020204" pitchFamily="34" charset="0"/>
              <a:buChar char="•"/>
            </a:pPr>
            <a:r>
              <a:rPr lang="en-US" b="1" i="0" dirty="0">
                <a:solidFill>
                  <a:srgbClr val="0D0D0D"/>
                </a:solidFill>
                <a:effectLst/>
                <a:highlight>
                  <a:srgbClr val="FFFFFF"/>
                </a:highlight>
                <a:latin typeface="Söhne"/>
              </a:rPr>
              <a:t>Machine Learning and Deep Learning</a:t>
            </a:r>
            <a:r>
              <a:rPr lang="en-US" b="0" i="0" dirty="0">
                <a:solidFill>
                  <a:srgbClr val="0D0D0D"/>
                </a:solidFill>
                <a:effectLst/>
                <a:highlight>
                  <a:srgbClr val="FFFFFF"/>
                </a:highlight>
                <a:latin typeface="Söhne"/>
              </a:rPr>
              <a:t>: Algorithms that learn from data to make inferences about the semantics of a query or a document. They can adapt to new patterns in language use, improving the search experience over time.</a:t>
            </a:r>
          </a:p>
          <a:p>
            <a:pPr algn="just"/>
            <a:endParaRPr lang="en-IN" dirty="0"/>
          </a:p>
        </p:txBody>
      </p:sp>
    </p:spTree>
    <p:extLst>
      <p:ext uri="{BB962C8B-B14F-4D97-AF65-F5344CB8AC3E}">
        <p14:creationId xmlns:p14="http://schemas.microsoft.com/office/powerpoint/2010/main" val="44382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2A8B-4B01-EB5D-44EB-8C5ED9CFC106}"/>
              </a:ext>
            </a:extLst>
          </p:cNvPr>
          <p:cNvSpPr>
            <a:spLocks noGrp="1"/>
          </p:cNvSpPr>
          <p:nvPr>
            <p:ph type="title"/>
          </p:nvPr>
        </p:nvSpPr>
        <p:spPr>
          <a:xfrm>
            <a:off x="838200" y="18285"/>
            <a:ext cx="10515600" cy="896116"/>
          </a:xfrm>
        </p:spPr>
        <p:txBody>
          <a:bodyPr/>
          <a:lstStyle/>
          <a:p>
            <a:r>
              <a:rPr lang="en-IN" b="1" i="0" dirty="0">
                <a:solidFill>
                  <a:srgbClr val="273239"/>
                </a:solidFill>
                <a:effectLst/>
                <a:highlight>
                  <a:srgbClr val="FFFFFF"/>
                </a:highlight>
                <a:latin typeface="Nunito" pitchFamily="2" charset="0"/>
              </a:rPr>
              <a:t>The Evolution of Chatbots</a:t>
            </a:r>
            <a:endParaRPr lang="en-IN" dirty="0"/>
          </a:p>
        </p:txBody>
      </p:sp>
      <p:sp>
        <p:nvSpPr>
          <p:cNvPr id="3" name="Content Placeholder 2">
            <a:extLst>
              <a:ext uri="{FF2B5EF4-FFF2-40B4-BE49-F238E27FC236}">
                <a16:creationId xmlns:a16="http://schemas.microsoft.com/office/drawing/2014/main" id="{4CF121D8-BE0B-0D0E-119D-F83A46963E34}"/>
              </a:ext>
            </a:extLst>
          </p:cNvPr>
          <p:cNvSpPr>
            <a:spLocks noGrp="1"/>
          </p:cNvSpPr>
          <p:nvPr>
            <p:ph idx="1"/>
          </p:nvPr>
        </p:nvSpPr>
        <p:spPr>
          <a:xfrm>
            <a:off x="680544" y="1253331"/>
            <a:ext cx="10515600" cy="5239544"/>
          </a:xfrm>
        </p:spPr>
        <p:txBody>
          <a:bodyPr>
            <a:normAutofit fontScale="77500" lnSpcReduction="20000"/>
          </a:bodyPr>
          <a:lstStyle/>
          <a:p>
            <a:pPr algn="just"/>
            <a:r>
              <a:rPr lang="en-US" b="0" i="0" dirty="0">
                <a:solidFill>
                  <a:srgbClr val="273239"/>
                </a:solidFill>
                <a:effectLst/>
                <a:highlight>
                  <a:srgbClr val="FFFFFF"/>
                </a:highlight>
                <a:latin typeface="Nunito" pitchFamily="2" charset="0"/>
              </a:rPr>
              <a:t>The evolution of chatbots represents a charming journey via the annals of </a:t>
            </a:r>
            <a:r>
              <a:rPr lang="en-US" b="0" i="0" u="sng" dirty="0">
                <a:effectLst/>
                <a:highlight>
                  <a:srgbClr val="FFFFFF"/>
                </a:highlight>
                <a:latin typeface="Nunito" pitchFamily="2" charset="0"/>
                <a:hlinkClick r:id="rId2"/>
              </a:rPr>
              <a:t>AI</a:t>
            </a:r>
            <a:r>
              <a:rPr lang="en-US" b="0" i="0" dirty="0">
                <a:solidFill>
                  <a:srgbClr val="273239"/>
                </a:solidFill>
                <a:effectLst/>
                <a:highlight>
                  <a:srgbClr val="FFFFFF"/>
                </a:highlight>
                <a:latin typeface="Nunito" pitchFamily="2" charset="0"/>
              </a:rPr>
              <a:t> and human-computer interplay. </a:t>
            </a:r>
          </a:p>
          <a:p>
            <a:pPr algn="just"/>
            <a:r>
              <a:rPr lang="en-US" b="0" i="0" dirty="0">
                <a:solidFill>
                  <a:srgbClr val="273239"/>
                </a:solidFill>
                <a:effectLst/>
                <a:highlight>
                  <a:srgbClr val="FFFFFF"/>
                </a:highlight>
                <a:latin typeface="Nunito" pitchFamily="2" charset="0"/>
              </a:rPr>
              <a:t>Over the years, chatbots have undergone a remarkable transition, evolving from its basic text-based programs to sophisticated digital assistants with natural language and context recognition. </a:t>
            </a:r>
          </a:p>
          <a:p>
            <a:pPr algn="just"/>
            <a:r>
              <a:rPr lang="en-US" b="0" i="0" dirty="0">
                <a:solidFill>
                  <a:srgbClr val="273239"/>
                </a:solidFill>
                <a:effectLst/>
                <a:highlight>
                  <a:srgbClr val="FFFFFF"/>
                </a:highlight>
                <a:latin typeface="Nunito" pitchFamily="2" charset="0"/>
              </a:rPr>
              <a:t>This history reflects the convergence of scientific discoveries, technology advancements, and practical worldwide programs, and it echoes the unrelenting quest to replicate human-like conversational abilities in machines</a:t>
            </a:r>
          </a:p>
          <a:p>
            <a:pPr marL="0" indent="0" algn="just">
              <a:buNone/>
            </a:pPr>
            <a:r>
              <a:rPr lang="en-IN" b="1" i="0" dirty="0">
                <a:solidFill>
                  <a:srgbClr val="273239"/>
                </a:solidFill>
                <a:effectLst/>
                <a:highlight>
                  <a:srgbClr val="FFFFFF"/>
                </a:highlight>
                <a:latin typeface="Nunito" pitchFamily="2" charset="0"/>
              </a:rPr>
              <a:t>1. Eliza</a:t>
            </a:r>
          </a:p>
          <a:p>
            <a:pPr marL="0" indent="0" algn="just">
              <a:buNone/>
            </a:pPr>
            <a:r>
              <a:rPr lang="en-IN" b="1" i="0" dirty="0">
                <a:solidFill>
                  <a:srgbClr val="273239"/>
                </a:solidFill>
                <a:effectLst/>
                <a:highlight>
                  <a:srgbClr val="FFFFFF"/>
                </a:highlight>
                <a:latin typeface="Nunito" pitchFamily="2" charset="0"/>
              </a:rPr>
              <a:t>2. Parry </a:t>
            </a:r>
          </a:p>
          <a:p>
            <a:pPr marL="0" indent="0" algn="just">
              <a:buNone/>
            </a:pPr>
            <a:r>
              <a:rPr lang="en-IN" b="1" i="0" dirty="0">
                <a:solidFill>
                  <a:srgbClr val="273239"/>
                </a:solidFill>
                <a:effectLst/>
                <a:highlight>
                  <a:srgbClr val="FFFFFF"/>
                </a:highlight>
                <a:latin typeface="Nunito" pitchFamily="2" charset="0"/>
              </a:rPr>
              <a:t>3. The </a:t>
            </a:r>
            <a:r>
              <a:rPr lang="en-IN" b="1" i="0" dirty="0" err="1">
                <a:solidFill>
                  <a:srgbClr val="273239"/>
                </a:solidFill>
                <a:effectLst/>
                <a:highlight>
                  <a:srgbClr val="FFFFFF"/>
                </a:highlight>
                <a:latin typeface="Nunito" pitchFamily="2" charset="0"/>
              </a:rPr>
              <a:t>Jabberwacky</a:t>
            </a:r>
            <a:r>
              <a:rPr lang="en-IN" b="1" i="0" dirty="0">
                <a:solidFill>
                  <a:srgbClr val="273239"/>
                </a:solidFill>
                <a:effectLst/>
                <a:highlight>
                  <a:srgbClr val="FFFFFF"/>
                </a:highlight>
                <a:latin typeface="Nunito" pitchFamily="2" charset="0"/>
              </a:rPr>
              <a:t> </a:t>
            </a:r>
          </a:p>
          <a:p>
            <a:pPr marL="0" indent="0" algn="just">
              <a:buNone/>
            </a:pPr>
            <a:r>
              <a:rPr lang="en-IN" b="1" i="0" dirty="0">
                <a:solidFill>
                  <a:srgbClr val="273239"/>
                </a:solidFill>
                <a:effectLst/>
                <a:highlight>
                  <a:srgbClr val="FFFFFF"/>
                </a:highlight>
                <a:latin typeface="Nunito" pitchFamily="2" charset="0"/>
              </a:rPr>
              <a:t>4. A. L. I. C. E </a:t>
            </a:r>
          </a:p>
          <a:p>
            <a:pPr marL="0" indent="0" algn="just">
              <a:buNone/>
            </a:pPr>
            <a:r>
              <a:rPr lang="en-IN" b="1" i="0" dirty="0">
                <a:solidFill>
                  <a:srgbClr val="273239"/>
                </a:solidFill>
                <a:effectLst/>
                <a:highlight>
                  <a:srgbClr val="FFFFFF"/>
                </a:highlight>
                <a:latin typeface="Nunito" pitchFamily="2" charset="0"/>
              </a:rPr>
              <a:t>5. </a:t>
            </a:r>
            <a:r>
              <a:rPr lang="en-IN" b="1" i="0" dirty="0" err="1">
                <a:solidFill>
                  <a:srgbClr val="273239"/>
                </a:solidFill>
                <a:effectLst/>
                <a:highlight>
                  <a:srgbClr val="FFFFFF"/>
                </a:highlight>
                <a:latin typeface="Nunito" pitchFamily="2" charset="0"/>
              </a:rPr>
              <a:t>SmarterChild</a:t>
            </a:r>
            <a:r>
              <a:rPr lang="en-IN" b="1" i="0" dirty="0">
                <a:solidFill>
                  <a:srgbClr val="273239"/>
                </a:solidFill>
                <a:effectLst/>
                <a:highlight>
                  <a:srgbClr val="FFFFFF"/>
                </a:highlight>
                <a:latin typeface="Nunito" pitchFamily="2" charset="0"/>
              </a:rPr>
              <a:t> </a:t>
            </a:r>
          </a:p>
          <a:p>
            <a:pPr marL="0" indent="0" algn="just">
              <a:buNone/>
            </a:pPr>
            <a:r>
              <a:rPr lang="en-IN" b="1" i="0" dirty="0">
                <a:solidFill>
                  <a:srgbClr val="273239"/>
                </a:solidFill>
                <a:effectLst/>
                <a:highlight>
                  <a:srgbClr val="FFFFFF"/>
                </a:highlight>
                <a:latin typeface="Nunito" pitchFamily="2" charset="0"/>
              </a:rPr>
              <a:t>6. Google Assistance</a:t>
            </a:r>
          </a:p>
          <a:p>
            <a:pPr marL="0" indent="0" algn="just">
              <a:buNone/>
            </a:pPr>
            <a:r>
              <a:rPr lang="en-IN" b="1" i="0" dirty="0">
                <a:solidFill>
                  <a:srgbClr val="273239"/>
                </a:solidFill>
                <a:effectLst/>
                <a:highlight>
                  <a:srgbClr val="FFFFFF"/>
                </a:highlight>
                <a:latin typeface="Nunito" pitchFamily="2" charset="0"/>
              </a:rPr>
              <a:t>8. ChatGPT</a:t>
            </a:r>
          </a:p>
          <a:p>
            <a:pPr algn="just"/>
            <a:endParaRPr lang="en-IN" dirty="0"/>
          </a:p>
        </p:txBody>
      </p:sp>
    </p:spTree>
    <p:extLst>
      <p:ext uri="{BB962C8B-B14F-4D97-AF65-F5344CB8AC3E}">
        <p14:creationId xmlns:p14="http://schemas.microsoft.com/office/powerpoint/2010/main" val="4093377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8A28-DBF2-7F11-CC2E-20CF1E380342}"/>
              </a:ext>
            </a:extLst>
          </p:cNvPr>
          <p:cNvSpPr>
            <a:spLocks noGrp="1"/>
          </p:cNvSpPr>
          <p:nvPr>
            <p:ph type="title"/>
          </p:nvPr>
        </p:nvSpPr>
        <p:spPr/>
        <p:txBody>
          <a:bodyPr/>
          <a:lstStyle/>
          <a:p>
            <a:r>
              <a:rPr lang="en-IN" b="1" i="0" dirty="0">
                <a:solidFill>
                  <a:srgbClr val="273239"/>
                </a:solidFill>
                <a:effectLst/>
                <a:highlight>
                  <a:srgbClr val="FFFFFF"/>
                </a:highlight>
                <a:latin typeface="Nunito" pitchFamily="2" charset="0"/>
              </a:rPr>
              <a:t>Types of Chatbots</a:t>
            </a:r>
            <a:endParaRPr lang="en-IN" dirty="0"/>
          </a:p>
        </p:txBody>
      </p:sp>
      <p:sp>
        <p:nvSpPr>
          <p:cNvPr id="3" name="Content Placeholder 2">
            <a:extLst>
              <a:ext uri="{FF2B5EF4-FFF2-40B4-BE49-F238E27FC236}">
                <a16:creationId xmlns:a16="http://schemas.microsoft.com/office/drawing/2014/main" id="{E5BFEBE3-615D-0A51-73F0-336099C495A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12251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A353E-FC31-E91D-A799-C48103860EA8}"/>
              </a:ext>
            </a:extLst>
          </p:cNvPr>
          <p:cNvSpPr>
            <a:spLocks noGrp="1"/>
          </p:cNvSpPr>
          <p:nvPr>
            <p:ph type="title"/>
          </p:nvPr>
        </p:nvSpPr>
        <p:spPr/>
        <p:txBody>
          <a:bodyPr/>
          <a:lstStyle/>
          <a:p>
            <a:r>
              <a:rPr lang="en-US" b="1" i="0" dirty="0">
                <a:solidFill>
                  <a:srgbClr val="273239"/>
                </a:solidFill>
                <a:effectLst/>
                <a:highlight>
                  <a:srgbClr val="FFFFFF"/>
                </a:highlight>
                <a:latin typeface="Nunito" pitchFamily="2" charset="0"/>
              </a:rPr>
              <a:t>Limitations of Chatbots</a:t>
            </a:r>
            <a:endParaRPr lang="en-IN" dirty="0"/>
          </a:p>
        </p:txBody>
      </p:sp>
      <p:sp>
        <p:nvSpPr>
          <p:cNvPr id="3" name="Content Placeholder 2">
            <a:extLst>
              <a:ext uri="{FF2B5EF4-FFF2-40B4-BE49-F238E27FC236}">
                <a16:creationId xmlns:a16="http://schemas.microsoft.com/office/drawing/2014/main" id="{A998E108-CBCE-7C5E-E0E6-7AB0A373C9EF}"/>
              </a:ext>
            </a:extLst>
          </p:cNvPr>
          <p:cNvSpPr>
            <a:spLocks noGrp="1"/>
          </p:cNvSpPr>
          <p:nvPr>
            <p:ph idx="1"/>
          </p:nvPr>
        </p:nvSpPr>
        <p:spPr/>
        <p:txBody>
          <a:bodyPr>
            <a:normAutofit fontScale="77500" lnSpcReduction="20000"/>
          </a:bodyPr>
          <a:lstStyle/>
          <a:p>
            <a:pPr algn="just" fontAlgn="base">
              <a:buFont typeface="Arial" panose="020B0604020202020204" pitchFamily="34" charset="0"/>
              <a:buChar char="•"/>
            </a:pPr>
            <a:r>
              <a:rPr lang="en-US" b="1" i="0" dirty="0">
                <a:solidFill>
                  <a:srgbClr val="273239"/>
                </a:solidFill>
                <a:effectLst/>
                <a:highlight>
                  <a:srgbClr val="FFFFFF"/>
                </a:highlight>
                <a:latin typeface="Nunito" pitchFamily="2" charset="0"/>
              </a:rPr>
              <a:t>Lack of Understanding:</a:t>
            </a:r>
            <a:r>
              <a:rPr lang="en-US" b="0" i="0" dirty="0">
                <a:solidFill>
                  <a:srgbClr val="273239"/>
                </a:solidFill>
                <a:effectLst/>
                <a:highlight>
                  <a:srgbClr val="FFFFFF"/>
                </a:highlight>
                <a:latin typeface="Nunito" pitchFamily="2" charset="0"/>
              </a:rPr>
              <a:t> Chatbots may also struggle to recognize complicated queries or nuances in language, which leads to misunderstandings.</a:t>
            </a:r>
          </a:p>
          <a:p>
            <a:pPr algn="just" fontAlgn="base">
              <a:buFont typeface="Arial" panose="020B0604020202020204" pitchFamily="34" charset="0"/>
              <a:buChar char="•"/>
            </a:pPr>
            <a:r>
              <a:rPr lang="en-US" b="1" i="0" dirty="0">
                <a:solidFill>
                  <a:srgbClr val="273239"/>
                </a:solidFill>
                <a:effectLst/>
                <a:highlight>
                  <a:srgbClr val="FFFFFF"/>
                </a:highlight>
                <a:latin typeface="Nunito" pitchFamily="2" charset="0"/>
              </a:rPr>
              <a:t>Limited Scope: </a:t>
            </a:r>
            <a:r>
              <a:rPr lang="en-US" b="0" i="0" dirty="0">
                <a:solidFill>
                  <a:srgbClr val="273239"/>
                </a:solidFill>
                <a:effectLst/>
                <a:highlight>
                  <a:srgbClr val="FFFFFF"/>
                </a:highlight>
                <a:latin typeface="Nunito" pitchFamily="2" charset="0"/>
              </a:rPr>
              <a:t>They are powerful as their programmed </a:t>
            </a:r>
            <a:r>
              <a:rPr lang="en-US" b="0" i="0" dirty="0" err="1">
                <a:solidFill>
                  <a:srgbClr val="273239"/>
                </a:solidFill>
                <a:effectLst/>
                <a:highlight>
                  <a:srgbClr val="FFFFFF"/>
                </a:highlight>
                <a:latin typeface="Nunito" pitchFamily="2" charset="0"/>
              </a:rPr>
              <a:t>abilties</a:t>
            </a:r>
            <a:r>
              <a:rPr lang="en-US" b="0" i="0" dirty="0">
                <a:solidFill>
                  <a:srgbClr val="273239"/>
                </a:solidFill>
                <a:effectLst/>
                <a:highlight>
                  <a:srgbClr val="FFFFFF"/>
                </a:highlight>
                <a:latin typeface="Nunito" pitchFamily="2" charset="0"/>
              </a:rPr>
              <a:t>, restricting their ability to handle unforeseen data.</a:t>
            </a:r>
          </a:p>
          <a:p>
            <a:pPr algn="just" fontAlgn="base">
              <a:buFont typeface="Arial" panose="020B0604020202020204" pitchFamily="34" charset="0"/>
              <a:buChar char="•"/>
            </a:pPr>
            <a:r>
              <a:rPr lang="en-US" b="1" i="0" dirty="0">
                <a:solidFill>
                  <a:srgbClr val="273239"/>
                </a:solidFill>
                <a:effectLst/>
                <a:highlight>
                  <a:srgbClr val="FFFFFF"/>
                </a:highlight>
                <a:latin typeface="Nunito" pitchFamily="2" charset="0"/>
              </a:rPr>
              <a:t>Impersonal Interactions:</a:t>
            </a:r>
            <a:r>
              <a:rPr lang="en-US" b="0" i="0" dirty="0">
                <a:solidFill>
                  <a:srgbClr val="273239"/>
                </a:solidFill>
                <a:effectLst/>
                <a:highlight>
                  <a:srgbClr val="FFFFFF"/>
                </a:highlight>
                <a:latin typeface="Nunito" pitchFamily="2" charset="0"/>
              </a:rPr>
              <a:t> Some customers may also decide on human interplay over interacting with a system, leading to dissatisfaction.</a:t>
            </a:r>
          </a:p>
          <a:p>
            <a:pPr algn="just" fontAlgn="base">
              <a:buFont typeface="Arial" panose="020B0604020202020204" pitchFamily="34" charset="0"/>
              <a:buChar char="•"/>
            </a:pPr>
            <a:r>
              <a:rPr lang="en-US" b="1" i="0" dirty="0">
                <a:solidFill>
                  <a:srgbClr val="273239"/>
                </a:solidFill>
                <a:effectLst/>
                <a:highlight>
                  <a:srgbClr val="FFFFFF"/>
                </a:highlight>
                <a:latin typeface="Nunito" pitchFamily="2" charset="0"/>
              </a:rPr>
              <a:t>Technical Issues:</a:t>
            </a:r>
            <a:r>
              <a:rPr lang="en-US" b="0" i="0" dirty="0">
                <a:solidFill>
                  <a:srgbClr val="273239"/>
                </a:solidFill>
                <a:effectLst/>
                <a:highlight>
                  <a:srgbClr val="FFFFFF"/>
                </a:highlight>
                <a:latin typeface="Nunito" pitchFamily="2" charset="0"/>
              </a:rPr>
              <a:t> Chatbots are prone to technical system faults and errors, that can disrupt consumer reports.</a:t>
            </a:r>
          </a:p>
          <a:p>
            <a:pPr algn="just" fontAlgn="base">
              <a:buFont typeface="Arial" panose="020B0604020202020204" pitchFamily="34" charset="0"/>
              <a:buChar char="•"/>
            </a:pPr>
            <a:r>
              <a:rPr lang="en-US" b="1" i="0" dirty="0">
                <a:solidFill>
                  <a:srgbClr val="273239"/>
                </a:solidFill>
                <a:effectLst/>
                <a:highlight>
                  <a:srgbClr val="FFFFFF"/>
                </a:highlight>
                <a:latin typeface="Nunito" pitchFamily="2" charset="0"/>
              </a:rPr>
              <a:t>Dependency:</a:t>
            </a:r>
            <a:r>
              <a:rPr lang="en-US" b="0" i="0" dirty="0">
                <a:solidFill>
                  <a:srgbClr val="273239"/>
                </a:solidFill>
                <a:effectLst/>
                <a:highlight>
                  <a:srgbClr val="FFFFFF"/>
                </a:highlight>
                <a:latin typeface="Nunito" pitchFamily="2" charset="0"/>
              </a:rPr>
              <a:t> Overreliance on chatbots may result in reduced human interaction and lack of interpersonal connections.</a:t>
            </a:r>
          </a:p>
          <a:p>
            <a:pPr algn="just" fontAlgn="base">
              <a:buFont typeface="Arial" panose="020B0604020202020204" pitchFamily="34" charset="0"/>
              <a:buChar char="•"/>
            </a:pPr>
            <a:r>
              <a:rPr lang="en-US" b="1" i="0" dirty="0">
                <a:solidFill>
                  <a:srgbClr val="273239"/>
                </a:solidFill>
                <a:effectLst/>
                <a:highlight>
                  <a:srgbClr val="FFFFFF"/>
                </a:highlight>
                <a:latin typeface="Nunito" pitchFamily="2" charset="0"/>
              </a:rPr>
              <a:t>Initial Investment: </a:t>
            </a:r>
            <a:r>
              <a:rPr lang="en-US" b="0" i="0" dirty="0">
                <a:solidFill>
                  <a:srgbClr val="273239"/>
                </a:solidFill>
                <a:effectLst/>
                <a:highlight>
                  <a:srgbClr val="FFFFFF"/>
                </a:highlight>
                <a:latin typeface="Nunito" pitchFamily="2" charset="0"/>
              </a:rPr>
              <a:t>Developing and imposing chatbots requires preliminary investment in phrases of time, resources, and technical </a:t>
            </a:r>
            <a:r>
              <a:rPr lang="en-US" b="0" i="0" dirty="0" err="1">
                <a:solidFill>
                  <a:srgbClr val="273239"/>
                </a:solidFill>
                <a:effectLst/>
                <a:highlight>
                  <a:srgbClr val="FFFFFF"/>
                </a:highlight>
                <a:latin typeface="Nunito" pitchFamily="2" charset="0"/>
              </a:rPr>
              <a:t>kmowledge</a:t>
            </a:r>
            <a:r>
              <a:rPr lang="en-US" b="0" i="0" dirty="0">
                <a:solidFill>
                  <a:srgbClr val="273239"/>
                </a:solidFill>
                <a:effectLst/>
                <a:highlight>
                  <a:srgbClr val="FFFFFF"/>
                </a:highlight>
                <a:latin typeface="Nunito" pitchFamily="2" charset="0"/>
              </a:rPr>
              <a:t>.</a:t>
            </a:r>
          </a:p>
          <a:p>
            <a:pPr algn="just" fontAlgn="base">
              <a:buFont typeface="Arial" panose="020B0604020202020204" pitchFamily="34" charset="0"/>
              <a:buChar char="•"/>
            </a:pPr>
            <a:r>
              <a:rPr lang="en-US" b="1" i="0" dirty="0">
                <a:solidFill>
                  <a:srgbClr val="273239"/>
                </a:solidFill>
                <a:effectLst/>
                <a:highlight>
                  <a:srgbClr val="FFFFFF"/>
                </a:highlight>
                <a:latin typeface="Nunito" pitchFamily="2" charset="0"/>
              </a:rPr>
              <a:t>Maintenance:</a:t>
            </a:r>
            <a:r>
              <a:rPr lang="en-US" b="0" i="0" dirty="0">
                <a:solidFill>
                  <a:srgbClr val="273239"/>
                </a:solidFill>
                <a:effectLst/>
                <a:highlight>
                  <a:srgbClr val="FFFFFF"/>
                </a:highlight>
                <a:latin typeface="Nunito" pitchFamily="2" charset="0"/>
              </a:rPr>
              <a:t> Chatbots require ongoing protection and updates to stay powerful and relevant through the years.</a:t>
            </a:r>
          </a:p>
          <a:p>
            <a:pPr algn="just"/>
            <a:endParaRPr lang="en-IN" dirty="0"/>
          </a:p>
        </p:txBody>
      </p:sp>
    </p:spTree>
    <p:extLst>
      <p:ext uri="{BB962C8B-B14F-4D97-AF65-F5344CB8AC3E}">
        <p14:creationId xmlns:p14="http://schemas.microsoft.com/office/powerpoint/2010/main" val="1383664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5053-474B-6EA2-FB77-DCFA9CE3A895}"/>
              </a:ext>
            </a:extLst>
          </p:cNvPr>
          <p:cNvSpPr>
            <a:spLocks noGrp="1"/>
          </p:cNvSpPr>
          <p:nvPr>
            <p:ph type="title"/>
          </p:nvPr>
        </p:nvSpPr>
        <p:spPr/>
        <p:txBody>
          <a:bodyPr/>
          <a:lstStyle/>
          <a:p>
            <a:r>
              <a:rPr lang="en-IN" b="0" i="0" dirty="0">
                <a:solidFill>
                  <a:srgbClr val="383838"/>
                </a:solidFill>
                <a:effectLst/>
                <a:highlight>
                  <a:srgbClr val="FFFFFF"/>
                </a:highlight>
                <a:latin typeface="Inter"/>
              </a:rPr>
              <a:t>What is Information Extraction?</a:t>
            </a:r>
            <a:endParaRPr lang="en-IN" dirty="0"/>
          </a:p>
        </p:txBody>
      </p:sp>
      <p:sp>
        <p:nvSpPr>
          <p:cNvPr id="3" name="Content Placeholder 2">
            <a:extLst>
              <a:ext uri="{FF2B5EF4-FFF2-40B4-BE49-F238E27FC236}">
                <a16:creationId xmlns:a16="http://schemas.microsoft.com/office/drawing/2014/main" id="{9E0406E7-576D-84AB-43A1-230104A8A3A9}"/>
              </a:ext>
            </a:extLst>
          </p:cNvPr>
          <p:cNvSpPr>
            <a:spLocks noGrp="1"/>
          </p:cNvSpPr>
          <p:nvPr>
            <p:ph idx="1"/>
          </p:nvPr>
        </p:nvSpPr>
        <p:spPr/>
        <p:txBody>
          <a:bodyPr>
            <a:normAutofit fontScale="92500" lnSpcReduction="10000"/>
          </a:bodyPr>
          <a:lstStyle/>
          <a:p>
            <a:pPr algn="just"/>
            <a:r>
              <a:rPr lang="en-US" b="0" i="0" dirty="0">
                <a:solidFill>
                  <a:srgbClr val="383838"/>
                </a:solidFill>
                <a:effectLst/>
                <a:highlight>
                  <a:srgbClr val="FFFFFF"/>
                </a:highlight>
                <a:latin typeface="Inter"/>
              </a:rPr>
              <a:t>Text data contains a plethora of information, yet not all of it may be relevant to your needs. Some may seek to extract specific relationships between entities, utilizing information </a:t>
            </a:r>
            <a:r>
              <a:rPr lang="en-US" b="0" i="0" u="sng" dirty="0">
                <a:solidFill>
                  <a:srgbClr val="383838"/>
                </a:solidFill>
                <a:effectLst/>
                <a:highlight>
                  <a:srgbClr val="FFFFFF"/>
                </a:highlight>
                <a:latin typeface="Inter"/>
                <a:hlinkClick r:id="rId2"/>
              </a:rPr>
              <a:t>extraction NLP</a:t>
            </a:r>
            <a:r>
              <a:rPr lang="en-US" b="0" i="0" dirty="0">
                <a:solidFill>
                  <a:srgbClr val="383838"/>
                </a:solidFill>
                <a:effectLst/>
                <a:highlight>
                  <a:srgbClr val="FFFFFF"/>
                </a:highlight>
                <a:latin typeface="Inter"/>
              </a:rPr>
              <a:t> techniques. Our intentions vary based on individual requirements and objectives.</a:t>
            </a:r>
          </a:p>
          <a:p>
            <a:pPr algn="just"/>
            <a:r>
              <a:rPr lang="en-US" b="0" i="0" dirty="0">
                <a:solidFill>
                  <a:srgbClr val="383838"/>
                </a:solidFill>
                <a:effectLst/>
                <a:highlight>
                  <a:srgbClr val="FFFFFF"/>
                </a:highlight>
                <a:latin typeface="Inter"/>
              </a:rPr>
              <a:t>Imagine having to go through all the legal documents to find legal precedence to validate your current case. Or having to go through all the research papers to find relevant information to cure a disease. There are many more examples like resume harvesting, media analysis, email scanning, etc.</a:t>
            </a:r>
          </a:p>
          <a:p>
            <a:pPr algn="just"/>
            <a:r>
              <a:rPr lang="en-US" b="0" i="0" dirty="0">
                <a:solidFill>
                  <a:srgbClr val="383838"/>
                </a:solidFill>
                <a:effectLst/>
                <a:highlight>
                  <a:srgbClr val="FFFFFF"/>
                </a:highlight>
                <a:latin typeface="Inter"/>
              </a:rPr>
              <a:t>But just imagine having to manually go through all of the textual data and extracting the most relevant information. Clearly, it is an uphill battle and you might even end up skipping some important information.</a:t>
            </a:r>
          </a:p>
          <a:p>
            <a:pPr algn="just"/>
            <a:endParaRPr lang="en-IN" dirty="0"/>
          </a:p>
        </p:txBody>
      </p:sp>
    </p:spTree>
    <p:extLst>
      <p:ext uri="{BB962C8B-B14F-4D97-AF65-F5344CB8AC3E}">
        <p14:creationId xmlns:p14="http://schemas.microsoft.com/office/powerpoint/2010/main" val="3434089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9FF1C0-E96C-EC58-99FE-5BA2CA7B3329}"/>
              </a:ext>
            </a:extLst>
          </p:cNvPr>
          <p:cNvSpPr>
            <a:spLocks noGrp="1"/>
          </p:cNvSpPr>
          <p:nvPr>
            <p:ph idx="1"/>
          </p:nvPr>
        </p:nvSpPr>
        <p:spPr>
          <a:xfrm>
            <a:off x="838200" y="725214"/>
            <a:ext cx="10515600" cy="5451749"/>
          </a:xfrm>
        </p:spPr>
        <p:txBody>
          <a:bodyPr>
            <a:normAutofit/>
          </a:bodyPr>
          <a:lstStyle/>
          <a:p>
            <a:pPr algn="just"/>
            <a:r>
              <a:rPr lang="en-US" b="0" i="0" dirty="0">
                <a:solidFill>
                  <a:srgbClr val="383838"/>
                </a:solidFill>
                <a:effectLst/>
                <a:highlight>
                  <a:srgbClr val="FFFFFF"/>
                </a:highlight>
                <a:latin typeface="Inter"/>
              </a:rPr>
              <a:t>For anyone trying to analyze textual data, the difficult task is not of finding the right documents, but of finding the right information from these documents. Understanding the relationship between entities, understanding how the events have unfolded, or just simply finding hidden gems of information, is clearly what anyone is looking for when they go through a piece of text.</a:t>
            </a:r>
          </a:p>
          <a:p>
            <a:pPr algn="just"/>
            <a:r>
              <a:rPr lang="en-US" b="0" i="0" dirty="0">
                <a:solidFill>
                  <a:srgbClr val="383838"/>
                </a:solidFill>
                <a:effectLst/>
                <a:highlight>
                  <a:srgbClr val="FFFFFF"/>
                </a:highlight>
                <a:latin typeface="Inter"/>
              </a:rPr>
              <a:t>Therefore, coming up with an automated way of extracting the </a:t>
            </a:r>
            <a:r>
              <a:rPr lang="en-US" b="0" i="0" u="sng" dirty="0">
                <a:solidFill>
                  <a:srgbClr val="383838"/>
                </a:solidFill>
                <a:effectLst/>
                <a:highlight>
                  <a:srgbClr val="FFFFFF"/>
                </a:highlight>
                <a:latin typeface="Inter"/>
                <a:hlinkClick r:id="rId2"/>
              </a:rPr>
              <a:t>information</a:t>
            </a:r>
            <a:r>
              <a:rPr lang="en-US" b="0" i="0" dirty="0">
                <a:solidFill>
                  <a:srgbClr val="383838"/>
                </a:solidFill>
                <a:effectLst/>
                <a:highlight>
                  <a:srgbClr val="FFFFFF"/>
                </a:highlight>
                <a:latin typeface="Inter"/>
              </a:rPr>
              <a:t> from textual data and presenting it in a structured manner will help us reap a lot of benefits and tremendously reduce the amount of time we have to spend time skimming through text documents. This is precisely what information extraction strives to achieve.</a:t>
            </a:r>
          </a:p>
          <a:p>
            <a:pPr algn="just"/>
            <a:endParaRPr lang="en-IN" dirty="0"/>
          </a:p>
        </p:txBody>
      </p:sp>
    </p:spTree>
    <p:extLst>
      <p:ext uri="{BB962C8B-B14F-4D97-AF65-F5344CB8AC3E}">
        <p14:creationId xmlns:p14="http://schemas.microsoft.com/office/powerpoint/2010/main" val="909456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1FFCFA-4D1B-138E-C768-3EB19C67C8D9}"/>
              </a:ext>
            </a:extLst>
          </p:cNvPr>
          <p:cNvSpPr>
            <a:spLocks noGrp="1"/>
          </p:cNvSpPr>
          <p:nvPr>
            <p:ph idx="1"/>
          </p:nvPr>
        </p:nvSpPr>
        <p:spPr>
          <a:xfrm>
            <a:off x="948559" y="520262"/>
            <a:ext cx="10515600" cy="5467515"/>
          </a:xfrm>
        </p:spPr>
        <p:txBody>
          <a:bodyPr/>
          <a:lstStyle/>
          <a:p>
            <a:pPr algn="just"/>
            <a:r>
              <a:rPr lang="en-US" dirty="0"/>
              <a:t>The task of Information Extraction (IE) involves extracting meaningful information from unstructured text data and presenting it in a structured format.</a:t>
            </a:r>
          </a:p>
          <a:p>
            <a:pPr algn="just"/>
            <a:r>
              <a:rPr lang="en-US" dirty="0"/>
              <a:t>Using information extraction </a:t>
            </a:r>
            <a:r>
              <a:rPr lang="en-US" dirty="0" err="1"/>
              <a:t>nlp</a:t>
            </a:r>
            <a:r>
              <a:rPr lang="en-US" dirty="0"/>
              <a:t>, we can retrieve pre-defined information such as the name of a person, location of an organization, or identify a relation between entities, and save this information in a structured format such as a database.</a:t>
            </a:r>
          </a:p>
          <a:p>
            <a:pPr algn="l"/>
            <a:r>
              <a:rPr lang="en-US" b="0" i="0" dirty="0">
                <a:solidFill>
                  <a:srgbClr val="383838"/>
                </a:solidFill>
                <a:effectLst/>
                <a:highlight>
                  <a:srgbClr val="FFFFFF"/>
                </a:highlight>
                <a:latin typeface="Inter"/>
              </a:rPr>
              <a:t>Let me show you another example I’ve taken from a cricket news article:</a:t>
            </a:r>
          </a:p>
          <a:p>
            <a:br>
              <a:rPr lang="en-US" b="0" i="0" dirty="0">
                <a:solidFill>
                  <a:srgbClr val="383838"/>
                </a:solidFill>
                <a:effectLst/>
                <a:highlight>
                  <a:srgbClr val="FFFFFF"/>
                </a:highlight>
                <a:latin typeface="Inter"/>
              </a:rPr>
            </a:br>
            <a:endParaRPr lang="en-IN" dirty="0"/>
          </a:p>
        </p:txBody>
      </p:sp>
      <p:pic>
        <p:nvPicPr>
          <p:cNvPr id="1029" name="Picture 5" descr="Information Extraction example">
            <a:extLst>
              <a:ext uri="{FF2B5EF4-FFF2-40B4-BE49-F238E27FC236}">
                <a16:creationId xmlns:a16="http://schemas.microsoft.com/office/drawing/2014/main" id="{91FB54D4-0C8E-2193-6A85-DD645136E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8" y="4287072"/>
            <a:ext cx="7629360"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585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E077C7-3E41-E54F-2217-DA9DD195E956}"/>
              </a:ext>
            </a:extLst>
          </p:cNvPr>
          <p:cNvSpPr>
            <a:spLocks noGrp="1"/>
          </p:cNvSpPr>
          <p:nvPr>
            <p:ph idx="1"/>
          </p:nvPr>
        </p:nvSpPr>
        <p:spPr>
          <a:xfrm>
            <a:off x="838200" y="472966"/>
            <a:ext cx="10515600" cy="5703997"/>
          </a:xfrm>
        </p:spPr>
        <p:txBody>
          <a:bodyPr/>
          <a:lstStyle/>
          <a:p>
            <a:pPr algn="l"/>
            <a:r>
              <a:rPr lang="en-IN" b="0" i="0" dirty="0">
                <a:solidFill>
                  <a:srgbClr val="383838"/>
                </a:solidFill>
                <a:effectLst/>
                <a:highlight>
                  <a:srgbClr val="FFFFFF"/>
                </a:highlight>
                <a:latin typeface="Inter"/>
              </a:rPr>
              <a:t>We can extract the following information from the text:</a:t>
            </a:r>
          </a:p>
          <a:p>
            <a:pPr algn="l">
              <a:buFont typeface="Arial" panose="020B0604020202020204" pitchFamily="34" charset="0"/>
              <a:buChar char="•"/>
            </a:pPr>
            <a:r>
              <a:rPr lang="en-IN" b="0" i="0" dirty="0">
                <a:solidFill>
                  <a:srgbClr val="383838"/>
                </a:solidFill>
                <a:effectLst/>
                <a:highlight>
                  <a:srgbClr val="FFFFFF"/>
                </a:highlight>
                <a:latin typeface="Inter"/>
              </a:rPr>
              <a:t>Country – India, Captain – Virat Kohli</a:t>
            </a:r>
          </a:p>
          <a:p>
            <a:pPr algn="l">
              <a:buFont typeface="Arial" panose="020B0604020202020204" pitchFamily="34" charset="0"/>
              <a:buChar char="•"/>
            </a:pPr>
            <a:r>
              <a:rPr lang="en-IN" b="0" i="0" dirty="0">
                <a:solidFill>
                  <a:srgbClr val="383838"/>
                </a:solidFill>
                <a:effectLst/>
                <a:highlight>
                  <a:srgbClr val="FFFFFF"/>
                </a:highlight>
                <a:latin typeface="Inter"/>
              </a:rPr>
              <a:t>Batsman – Virat Kohli, Runs – 2</a:t>
            </a:r>
          </a:p>
          <a:p>
            <a:pPr algn="l">
              <a:buFont typeface="Arial" panose="020B0604020202020204" pitchFamily="34" charset="0"/>
              <a:buChar char="•"/>
            </a:pPr>
            <a:r>
              <a:rPr lang="en-IN" b="0" i="0" dirty="0">
                <a:solidFill>
                  <a:srgbClr val="383838"/>
                </a:solidFill>
                <a:effectLst/>
                <a:highlight>
                  <a:srgbClr val="FFFFFF"/>
                </a:highlight>
                <a:latin typeface="Inter"/>
              </a:rPr>
              <a:t>Bowler – Kyle Jamieson</a:t>
            </a:r>
          </a:p>
          <a:p>
            <a:pPr algn="l">
              <a:buFont typeface="Arial" panose="020B0604020202020204" pitchFamily="34" charset="0"/>
              <a:buChar char="•"/>
            </a:pPr>
            <a:r>
              <a:rPr lang="en-IN" b="0" i="0" dirty="0">
                <a:solidFill>
                  <a:srgbClr val="383838"/>
                </a:solidFill>
                <a:effectLst/>
                <a:highlight>
                  <a:srgbClr val="FFFFFF"/>
                </a:highlight>
                <a:latin typeface="Inter"/>
              </a:rPr>
              <a:t>Match venue – Wellington</a:t>
            </a:r>
          </a:p>
          <a:p>
            <a:pPr algn="l">
              <a:buFont typeface="Arial" panose="020B0604020202020204" pitchFamily="34" charset="0"/>
              <a:buChar char="•"/>
            </a:pPr>
            <a:r>
              <a:rPr lang="en-IN" b="0" i="0" dirty="0">
                <a:solidFill>
                  <a:srgbClr val="383838"/>
                </a:solidFill>
                <a:effectLst/>
                <a:highlight>
                  <a:srgbClr val="FFFFFF"/>
                </a:highlight>
                <a:latin typeface="Inter"/>
              </a:rPr>
              <a:t>Match series – New Zealand</a:t>
            </a:r>
          </a:p>
          <a:p>
            <a:pPr algn="l">
              <a:buFont typeface="Arial" panose="020B0604020202020204" pitchFamily="34" charset="0"/>
              <a:buChar char="•"/>
            </a:pPr>
            <a:r>
              <a:rPr lang="en-IN" b="0" i="0" dirty="0">
                <a:solidFill>
                  <a:srgbClr val="383838"/>
                </a:solidFill>
                <a:effectLst/>
                <a:highlight>
                  <a:srgbClr val="FFFFFF"/>
                </a:highlight>
                <a:latin typeface="Inter"/>
              </a:rPr>
              <a:t>Series highlight – single fifty, 8 innings, 3 formats</a:t>
            </a:r>
          </a:p>
          <a:p>
            <a:pPr algn="just">
              <a:buFont typeface="Arial" panose="020B0604020202020204" pitchFamily="34" charset="0"/>
              <a:buChar char="•"/>
            </a:pPr>
            <a:r>
              <a:rPr lang="en-US" b="0" i="0" dirty="0">
                <a:solidFill>
                  <a:srgbClr val="383838"/>
                </a:solidFill>
                <a:effectLst/>
                <a:highlight>
                  <a:srgbClr val="FFFFFF"/>
                </a:highlight>
                <a:latin typeface="Inter"/>
              </a:rPr>
              <a:t>This enables us to reap the benefits of powerful query tools like SQL for further analysis. Creating such structured data using information extraction will not only help us in analyzing the documents better but also help us in understanding the hidden relationships in the text.</a:t>
            </a:r>
            <a:endParaRPr lang="en-IN" b="0" i="0" dirty="0">
              <a:solidFill>
                <a:srgbClr val="383838"/>
              </a:solidFill>
              <a:effectLst/>
              <a:highlight>
                <a:srgbClr val="FFFFFF"/>
              </a:highlight>
              <a:latin typeface="Inter"/>
            </a:endParaRPr>
          </a:p>
          <a:p>
            <a:endParaRPr lang="en-IN" dirty="0"/>
          </a:p>
        </p:txBody>
      </p:sp>
    </p:spTree>
    <p:extLst>
      <p:ext uri="{BB962C8B-B14F-4D97-AF65-F5344CB8AC3E}">
        <p14:creationId xmlns:p14="http://schemas.microsoft.com/office/powerpoint/2010/main" val="5465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228</TotalTime>
  <Words>3105</Words>
  <Application>Microsoft Office PowerPoint</Application>
  <PresentationFormat>Widescreen</PresentationFormat>
  <Paragraphs>128</Paragraphs>
  <Slides>26</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26</vt:i4>
      </vt:variant>
    </vt:vector>
  </HeadingPairs>
  <TitlesOfParts>
    <vt:vector size="42" baseType="lpstr">
      <vt:lpstr>-apple-system</vt:lpstr>
      <vt:lpstr>Aptos</vt:lpstr>
      <vt:lpstr>Aptos Display</vt:lpstr>
      <vt:lpstr>Arial</vt:lpstr>
      <vt:lpstr>Colfax</vt:lpstr>
      <vt:lpstr>inherit</vt:lpstr>
      <vt:lpstr>Inter</vt:lpstr>
      <vt:lpstr>Nunito</vt:lpstr>
      <vt:lpstr>sohne</vt:lpstr>
      <vt:lpstr>Söhne</vt:lpstr>
      <vt:lpstr>source-serif-pro</vt:lpstr>
      <vt:lpstr>Times New Roman</vt:lpstr>
      <vt:lpstr>var(--artdeco-reset-typography-font-family-sans)</vt:lpstr>
      <vt:lpstr>var(--ff-lato)</vt:lpstr>
      <vt:lpstr>Verdana</vt:lpstr>
      <vt:lpstr>Office Theme</vt:lpstr>
      <vt:lpstr>UNIT 5 NLP Applications</vt:lpstr>
      <vt:lpstr>What is Chatbot?</vt:lpstr>
      <vt:lpstr>The Evolution of Chatbots</vt:lpstr>
      <vt:lpstr>Types of Chatbots</vt:lpstr>
      <vt:lpstr>Limitations of Chatbots</vt:lpstr>
      <vt:lpstr>What is Information Extraction?</vt:lpstr>
      <vt:lpstr>PowerPoint Presentation</vt:lpstr>
      <vt:lpstr>PowerPoint Presentation</vt:lpstr>
      <vt:lpstr>PowerPoint Presentation</vt:lpstr>
      <vt:lpstr>How Does Information Extraction Work?</vt:lpstr>
      <vt:lpstr>Information extraction (IE)</vt:lpstr>
      <vt:lpstr>General Pipeline of the Information Extraction Process</vt:lpstr>
      <vt:lpstr>1. Initial processing</vt:lpstr>
      <vt:lpstr>PowerPoint Presentation</vt:lpstr>
      <vt:lpstr>Information Extraction Techniques Using Natural Language Processing</vt:lpstr>
      <vt:lpstr>NLP - Information Retrieval</vt:lpstr>
      <vt:lpstr>PowerPoint Presentation</vt:lpstr>
      <vt:lpstr>Classical Problem in Information Retrieval (IR) System</vt:lpstr>
      <vt:lpstr>Types of Information Retrieval (IR) Model</vt:lpstr>
      <vt:lpstr>Design features of Information retrieval (IR) systems</vt:lpstr>
      <vt:lpstr>Semantic Search and Evaluation</vt:lpstr>
      <vt:lpstr>What is a Semantic Search Engine?</vt:lpstr>
      <vt:lpstr>Keyword Search Vs Semantic Search</vt:lpstr>
      <vt:lpstr>How to Implement a Semantic Search Engine?</vt:lpstr>
      <vt:lpstr>Types of Semantic Search</vt:lpstr>
      <vt:lpstr>Semantic search utilizes advanced NLP techniques such 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NLP Applications</dc:title>
  <dc:creator>Kanmani P 102754</dc:creator>
  <cp:lastModifiedBy>Kanmani P 102754</cp:lastModifiedBy>
  <cp:revision>3</cp:revision>
  <dcterms:created xsi:type="dcterms:W3CDTF">2024-05-14T06:23:28Z</dcterms:created>
  <dcterms:modified xsi:type="dcterms:W3CDTF">2024-05-14T10:12:10Z</dcterms:modified>
</cp:coreProperties>
</file>