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 bookmarkIdSeed="2">
  <p:sldMasterIdLst>
    <p:sldMasterId id="2147483659" r:id="rId1"/>
  </p:sldMasterIdLst>
  <p:notesMasterIdLst>
    <p:notesMasterId r:id="rId81"/>
  </p:notesMasterIdLst>
  <p:sldIdLst>
    <p:sldId id="392" r:id="rId2"/>
    <p:sldId id="391" r:id="rId3"/>
    <p:sldId id="393" r:id="rId4"/>
    <p:sldId id="395" r:id="rId5"/>
    <p:sldId id="396" r:id="rId6"/>
    <p:sldId id="394" r:id="rId7"/>
    <p:sldId id="397" r:id="rId8"/>
    <p:sldId id="398" r:id="rId9"/>
    <p:sldId id="399" r:id="rId10"/>
    <p:sldId id="401" r:id="rId11"/>
    <p:sldId id="402" r:id="rId12"/>
    <p:sldId id="403" r:id="rId13"/>
    <p:sldId id="404" r:id="rId14"/>
    <p:sldId id="405" r:id="rId15"/>
    <p:sldId id="406" r:id="rId16"/>
    <p:sldId id="407" r:id="rId17"/>
    <p:sldId id="408" r:id="rId18"/>
    <p:sldId id="409" r:id="rId19"/>
    <p:sldId id="410" r:id="rId20"/>
    <p:sldId id="411" r:id="rId21"/>
    <p:sldId id="412" r:id="rId22"/>
    <p:sldId id="413" r:id="rId23"/>
    <p:sldId id="414" r:id="rId24"/>
    <p:sldId id="417" r:id="rId25"/>
    <p:sldId id="434" r:id="rId26"/>
    <p:sldId id="435" r:id="rId27"/>
    <p:sldId id="431" r:id="rId28"/>
    <p:sldId id="432" r:id="rId29"/>
    <p:sldId id="433" r:id="rId30"/>
    <p:sldId id="415" r:id="rId31"/>
    <p:sldId id="416" r:id="rId32"/>
    <p:sldId id="418" r:id="rId33"/>
    <p:sldId id="419" r:id="rId34"/>
    <p:sldId id="420" r:id="rId35"/>
    <p:sldId id="421" r:id="rId36"/>
    <p:sldId id="422" r:id="rId37"/>
    <p:sldId id="423" r:id="rId38"/>
    <p:sldId id="424" r:id="rId39"/>
    <p:sldId id="425" r:id="rId40"/>
    <p:sldId id="426" r:id="rId41"/>
    <p:sldId id="427" r:id="rId42"/>
    <p:sldId id="428" r:id="rId43"/>
    <p:sldId id="429" r:id="rId44"/>
    <p:sldId id="430" r:id="rId45"/>
    <p:sldId id="436" r:id="rId46"/>
    <p:sldId id="438" r:id="rId47"/>
    <p:sldId id="440" r:id="rId48"/>
    <p:sldId id="452" r:id="rId49"/>
    <p:sldId id="439" r:id="rId50"/>
    <p:sldId id="454" r:id="rId51"/>
    <p:sldId id="460" r:id="rId52"/>
    <p:sldId id="456" r:id="rId53"/>
    <p:sldId id="457" r:id="rId54"/>
    <p:sldId id="441" r:id="rId55"/>
    <p:sldId id="442" r:id="rId56"/>
    <p:sldId id="443" r:id="rId57"/>
    <p:sldId id="444" r:id="rId58"/>
    <p:sldId id="445" r:id="rId59"/>
    <p:sldId id="446" r:id="rId60"/>
    <p:sldId id="447" r:id="rId61"/>
    <p:sldId id="450" r:id="rId62"/>
    <p:sldId id="461" r:id="rId63"/>
    <p:sldId id="437" r:id="rId64"/>
    <p:sldId id="462" r:id="rId65"/>
    <p:sldId id="465" r:id="rId66"/>
    <p:sldId id="464" r:id="rId67"/>
    <p:sldId id="463" r:id="rId68"/>
    <p:sldId id="469" r:id="rId69"/>
    <p:sldId id="470" r:id="rId70"/>
    <p:sldId id="468" r:id="rId71"/>
    <p:sldId id="471" r:id="rId72"/>
    <p:sldId id="472" r:id="rId73"/>
    <p:sldId id="473" r:id="rId74"/>
    <p:sldId id="474" r:id="rId75"/>
    <p:sldId id="475" r:id="rId76"/>
    <p:sldId id="476" r:id="rId77"/>
    <p:sldId id="477" r:id="rId78"/>
    <p:sldId id="478" r:id="rId79"/>
    <p:sldId id="335" r:id="rId80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82"/>
      <p:bold r:id="rId83"/>
      <p:italic r:id="rId84"/>
      <p:boldItalic r:id="rId85"/>
    </p:embeddedFont>
    <p:embeddedFont>
      <p:font typeface="Calibri" panose="020F0502020204030204" pitchFamily="34" charset="0"/>
      <p:regular r:id="rId86"/>
      <p:bold r:id="rId87"/>
      <p:italic r:id="rId88"/>
      <p:boldItalic r:id="rId89"/>
    </p:embeddedFont>
    <p:embeddedFont>
      <p:font typeface="Verdana" panose="020B0604030504040204" pitchFamily="34" charset="0"/>
      <p:regular r:id="rId90"/>
      <p:bold r:id="rId91"/>
      <p:italic r:id="rId92"/>
      <p:boldItalic r:id="rId93"/>
    </p:embeddedFont>
    <p:embeddedFont>
      <p:font typeface="Nunito" panose="020B0604020202020204" charset="0"/>
      <p:regular r:id="rId94"/>
      <p:bold r:id="rId95"/>
      <p:italic r:id="rId96"/>
      <p:boldItalic r:id="rId9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i" initials="A" lastIdx="1" clrIdx="0">
    <p:extLst>
      <p:ext uri="{19B8F6BF-5375-455C-9EA6-DF929625EA0E}">
        <p15:presenceInfo xmlns:p15="http://schemas.microsoft.com/office/powerpoint/2012/main" userId="Ar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37FEB25-341B-4803-9E0B-59FE7026EF66}">
  <a:tblStyle styleId="{E37FEB25-341B-4803-9E0B-59FE7026EF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1971" autoAdjust="0"/>
  </p:normalViewPr>
  <p:slideViewPr>
    <p:cSldViewPr snapToGrid="0">
      <p:cViewPr varScale="1">
        <p:scale>
          <a:sx n="84" d="100"/>
          <a:sy n="84" d="100"/>
        </p:scale>
        <p:origin x="88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font" Target="fonts/font3.fntdata"/><Relationship Id="rId89" Type="http://schemas.openxmlformats.org/officeDocument/2006/relationships/font" Target="fonts/font8.fntdata"/><Relationship Id="rId97" Type="http://schemas.openxmlformats.org/officeDocument/2006/relationships/font" Target="fonts/font16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font" Target="fonts/font6.fntdata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font" Target="fonts/font1.fntdata"/><Relationship Id="rId90" Type="http://schemas.openxmlformats.org/officeDocument/2006/relationships/font" Target="fonts/font9.fntdata"/><Relationship Id="rId95" Type="http://schemas.openxmlformats.org/officeDocument/2006/relationships/font" Target="fonts/font14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font" Target="fonts/font4.fntdata"/><Relationship Id="rId93" Type="http://schemas.openxmlformats.org/officeDocument/2006/relationships/font" Target="fonts/font12.fntdata"/><Relationship Id="rId98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font" Target="fonts/font2.fntdata"/><Relationship Id="rId88" Type="http://schemas.openxmlformats.org/officeDocument/2006/relationships/font" Target="fonts/font7.fntdata"/><Relationship Id="rId91" Type="http://schemas.openxmlformats.org/officeDocument/2006/relationships/font" Target="fonts/font10.fntdata"/><Relationship Id="rId96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font" Target="fonts/font5.fntdata"/><Relationship Id="rId94" Type="http://schemas.openxmlformats.org/officeDocument/2006/relationships/font" Target="fonts/font13.fntdata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 smtClean="0"/>
              <a:t>Highlight the div element, which will be replaced by the React app. Also note the reference to </a:t>
            </a:r>
            <a:r>
              <a:rPr lang="en-US" b="1" dirty="0" smtClean="0"/>
              <a:t>index.js</a:t>
            </a:r>
            <a:r>
              <a:rPr lang="en-US" b="0" dirty="0" smtClean="0"/>
              <a:t>, NOT </a:t>
            </a:r>
            <a:r>
              <a:rPr lang="en-US" b="1" dirty="0" err="1" smtClean="0"/>
              <a:t>index.jsx</a:t>
            </a:r>
            <a:r>
              <a:rPr lang="en-US" b="0" dirty="0" smtClean="0"/>
              <a:t>. This is because the HTML file will reference the JavaScript file, not the JSX file. The JavaScript file will be created during the build process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119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43750"/>
              </a:spcBef>
              <a:spcAft>
                <a:spcPct val="43750"/>
              </a:spcAft>
            </a:pPr>
            <a:r>
              <a:rPr lang="en-US" dirty="0" smtClean="0"/>
              <a:t>Walk through the JSX provided on this slide</a:t>
            </a:r>
          </a:p>
          <a:p>
            <a:pPr marL="171450" indent="-171450">
              <a:spcBef>
                <a:spcPct val="43750"/>
              </a:spcBef>
              <a:spcAft>
                <a:spcPct val="43750"/>
              </a:spcAft>
              <a:buFontTx/>
              <a:buChar char="-"/>
            </a:pPr>
            <a:r>
              <a:rPr lang="en-US" dirty="0" smtClean="0"/>
              <a:t>Note the function named App. This will generate the HTML to display</a:t>
            </a:r>
          </a:p>
          <a:p>
            <a:pPr marL="171450" indent="-171450">
              <a:spcBef>
                <a:spcPct val="43750"/>
              </a:spcBef>
              <a:spcAft>
                <a:spcPct val="43750"/>
              </a:spcAft>
              <a:buFontTx/>
              <a:buChar char="-"/>
            </a:pPr>
            <a:r>
              <a:rPr lang="en-US" dirty="0" smtClean="0"/>
              <a:t>Note the </a:t>
            </a:r>
            <a:r>
              <a:rPr lang="en-US" b="1" dirty="0" smtClean="0"/>
              <a:t>return</a:t>
            </a:r>
            <a:r>
              <a:rPr lang="en-US" b="0" dirty="0" smtClean="0"/>
              <a:t> call with the HTML inside the parenthesis. This is JSX in action. Also note how everything is contained inside the </a:t>
            </a:r>
            <a:r>
              <a:rPr lang="en-US" b="1" dirty="0" smtClean="0"/>
              <a:t>article</a:t>
            </a:r>
            <a:r>
              <a:rPr lang="en-US" b="0" dirty="0" smtClean="0"/>
              <a:t> element. While this isn't required, we will be adding elements to this later, so we wanted a root element.</a:t>
            </a:r>
          </a:p>
          <a:p>
            <a:pPr marL="171450" indent="-171450">
              <a:spcBef>
                <a:spcPct val="43750"/>
              </a:spcBef>
              <a:spcAft>
                <a:spcPct val="43750"/>
              </a:spcAft>
              <a:buFontTx/>
              <a:buChar char="-"/>
            </a:pPr>
            <a:r>
              <a:rPr lang="en-US" b="0" dirty="0" smtClean="0"/>
              <a:t>Note the </a:t>
            </a:r>
            <a:r>
              <a:rPr lang="en-US" b="1" dirty="0" smtClean="0"/>
              <a:t>export default App</a:t>
            </a:r>
            <a:r>
              <a:rPr lang="en-US" b="0" dirty="0" smtClean="0"/>
              <a:t> at the bottom. This returns the component, which allows it to be imported like a normal JavaScript module.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962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constructor function is called automatically when the object is initialized.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95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It gets shorter! If the function has only one statement, and the statement returns a value, you can remove the brackets </a:t>
            </a:r>
            <a:r>
              <a:rPr lang="en-US" sz="1100" b="0" i="1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the return keyword:</a:t>
            </a:r>
          </a:p>
          <a:p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999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only one element can be exported to another component at a time as a default export.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894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We can refer to components inside other components:</a:t>
            </a:r>
          </a:p>
          <a:p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29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{/* ... */} can be used to place comments within JSX.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539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788670" y="429040"/>
            <a:ext cx="7505700" cy="6580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788670" y="1192063"/>
            <a:ext cx="7505700" cy="33516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0"/>
              <a:buChar char="●"/>
              <a:defRPr sz="2000">
                <a:solidFill>
                  <a:schemeClr val="bg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 dirty="0"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5535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React ES6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ES6 stands for ECMAScript 6.</a:t>
            </a:r>
          </a:p>
          <a:p>
            <a:r>
              <a:rPr lang="en-US" dirty="0" smtClean="0"/>
              <a:t>ECMAScript </a:t>
            </a:r>
            <a:r>
              <a:rPr lang="en-US" dirty="0"/>
              <a:t>was created to standardize JavaScript, and ES6 is the 6th version of ECMAScript, it was published in 2015, and is also known as ECMAScript 2015.</a:t>
            </a:r>
          </a:p>
          <a:p>
            <a:r>
              <a:rPr lang="en-US" dirty="0"/>
              <a:t>React uses ES6</a:t>
            </a:r>
            <a:r>
              <a:rPr lang="en-US" dirty="0" smtClean="0"/>
              <a:t>, some </a:t>
            </a:r>
            <a:r>
              <a:rPr lang="en-US" dirty="0"/>
              <a:t>of the new features like:</a:t>
            </a:r>
          </a:p>
          <a:p>
            <a:r>
              <a:rPr lang="en-US" dirty="0" smtClean="0"/>
              <a:t>Classes, Arrow Functions ,Variables </a:t>
            </a:r>
            <a:r>
              <a:rPr lang="en-US" dirty="0"/>
              <a:t>(let, </a:t>
            </a:r>
            <a:r>
              <a:rPr lang="en-US" dirty="0" err="1"/>
              <a:t>const</a:t>
            </a:r>
            <a:r>
              <a:rPr lang="en-US" dirty="0"/>
              <a:t>, </a:t>
            </a:r>
            <a:r>
              <a:rPr lang="en-US" dirty="0" err="1" smtClean="0"/>
              <a:t>var</a:t>
            </a:r>
            <a:r>
              <a:rPr lang="en-US" dirty="0" smtClean="0"/>
              <a:t>), Array </a:t>
            </a:r>
            <a:r>
              <a:rPr lang="en-US" dirty="0"/>
              <a:t>Methods like .map</a:t>
            </a:r>
            <a:r>
              <a:rPr lang="en-US" dirty="0" smtClean="0"/>
              <a:t>() ,</a:t>
            </a:r>
            <a:r>
              <a:rPr lang="en-US" dirty="0" err="1" smtClean="0"/>
              <a:t>Destructuring</a:t>
            </a:r>
            <a:r>
              <a:rPr lang="en-US" dirty="0" smtClean="0"/>
              <a:t>, Modules, Ternary Operator, Spread </a:t>
            </a:r>
            <a:r>
              <a:rPr lang="en-US" dirty="0"/>
              <a:t>Operator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80484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React ES6 Classes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class is a type of function, but instead of using the keyword </a:t>
            </a:r>
            <a:r>
              <a:rPr lang="en-US" b="1" dirty="0"/>
              <a:t>function</a:t>
            </a:r>
            <a:r>
              <a:rPr lang="en-US" dirty="0"/>
              <a:t> to initiate it, </a:t>
            </a:r>
            <a:r>
              <a:rPr lang="en-US" dirty="0" smtClean="0"/>
              <a:t>use </a:t>
            </a:r>
            <a:r>
              <a:rPr lang="en-US" dirty="0"/>
              <a:t>the keyword </a:t>
            </a:r>
            <a:r>
              <a:rPr lang="en-US" b="1" dirty="0" smtClean="0"/>
              <a:t>class</a:t>
            </a:r>
          </a:p>
          <a:p>
            <a:r>
              <a:rPr lang="en-US" dirty="0" smtClean="0"/>
              <a:t>Properties </a:t>
            </a:r>
            <a:r>
              <a:rPr lang="en-US" dirty="0"/>
              <a:t>are assigned inside a </a:t>
            </a:r>
            <a:r>
              <a:rPr lang="en-US" b="1" dirty="0"/>
              <a:t>constructor</a:t>
            </a:r>
            <a:r>
              <a:rPr lang="en-US" dirty="0"/>
              <a:t>() </a:t>
            </a:r>
            <a:r>
              <a:rPr lang="en-US" dirty="0" smtClean="0"/>
              <a:t>method</a:t>
            </a:r>
          </a:p>
          <a:p>
            <a:r>
              <a:rPr lang="en-US" dirty="0" smtClean="0"/>
              <a:t>A </a:t>
            </a:r>
            <a:r>
              <a:rPr lang="en-US" dirty="0"/>
              <a:t>simple class constructor:</a:t>
            </a:r>
          </a:p>
          <a:p>
            <a:pPr marL="14605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769561" y="2745841"/>
            <a:ext cx="4381994" cy="21671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constructor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brand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44837" y="2745841"/>
            <a:ext cx="317664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Verdana" panose="020B0604030504040204" pitchFamily="34" charset="0"/>
              </a:rPr>
              <a:t>Notice the case of the class name. We have begun the name, "Car", with an uppercase character. This is a standard naming convention for classes.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148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create objects using the Car class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57300" y="1612357"/>
            <a:ext cx="5326380" cy="25364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constructor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brand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mycar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"Ford"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396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React ES6 Arrow Functions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Arrow functions allow us to write shorter function syntax:</a:t>
            </a:r>
          </a:p>
          <a:p>
            <a:pPr marL="14605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en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51623" y="1808702"/>
            <a:ext cx="4091940" cy="1059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"Hello World!"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484245" y="2646603"/>
            <a:ext cx="3977640" cy="1059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"Hello World!"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551623" y="3743206"/>
            <a:ext cx="5012591" cy="1059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When only one statement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"Hello World!"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409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Arrow Function With Parameters:</a:t>
            </a:r>
            <a:br>
              <a:rPr lang="en-US" b="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have parameters, you pass them inside the parentheses:</a:t>
            </a:r>
          </a:p>
          <a:p>
            <a:pPr lvl="1"/>
            <a:r>
              <a:rPr lang="en-US" sz="2400" dirty="0" smtClean="0"/>
              <a:t>hello </a:t>
            </a:r>
            <a:r>
              <a:rPr lang="en-US" sz="2400" dirty="0"/>
              <a:t>= (</a:t>
            </a:r>
            <a:r>
              <a:rPr lang="en-US" sz="2400" dirty="0" err="1"/>
              <a:t>val</a:t>
            </a:r>
            <a:r>
              <a:rPr lang="en-US" sz="2400" dirty="0"/>
              <a:t>) =&gt; </a:t>
            </a:r>
            <a:r>
              <a:rPr lang="en-US" sz="2400" dirty="0" smtClean="0"/>
              <a:t>"</a:t>
            </a:r>
            <a:r>
              <a:rPr lang="en-US" sz="2400" dirty="0"/>
              <a:t>Hello " + </a:t>
            </a:r>
            <a:r>
              <a:rPr lang="en-US" sz="2400" dirty="0" err="1"/>
              <a:t>val</a:t>
            </a:r>
            <a:r>
              <a:rPr lang="en-US" sz="2400" dirty="0" smtClean="0"/>
              <a:t>;</a:t>
            </a:r>
          </a:p>
          <a:p>
            <a:r>
              <a:rPr lang="en-US" dirty="0"/>
              <a:t>In fact, if you have only one parameter, you can skip the parentheses as well:</a:t>
            </a:r>
          </a:p>
          <a:p>
            <a:pPr lvl="1"/>
            <a:r>
              <a:rPr lang="en-US" sz="2400" dirty="0" smtClean="0"/>
              <a:t>hello </a:t>
            </a:r>
            <a:r>
              <a:rPr lang="en-US" sz="2400" dirty="0"/>
              <a:t>= </a:t>
            </a:r>
            <a:r>
              <a:rPr lang="en-US" sz="2400" dirty="0" err="1"/>
              <a:t>val</a:t>
            </a:r>
            <a:r>
              <a:rPr lang="en-US" sz="2400" dirty="0"/>
              <a:t> =&gt; "Hello " + </a:t>
            </a:r>
            <a:r>
              <a:rPr lang="en-US" sz="2400" dirty="0" err="1"/>
              <a:t>val</a:t>
            </a:r>
            <a:r>
              <a:rPr lang="en-US" sz="2400" dirty="0"/>
              <a:t>;</a:t>
            </a:r>
          </a:p>
          <a:p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sz="3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9300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React ES6 Variables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Three </a:t>
            </a:r>
            <a:r>
              <a:rPr lang="en-US" dirty="0"/>
              <a:t>ways of defining your variables: </a:t>
            </a:r>
            <a:r>
              <a:rPr lang="en-US" dirty="0" err="1"/>
              <a:t>var</a:t>
            </a:r>
            <a:r>
              <a:rPr lang="en-US" dirty="0"/>
              <a:t>, let, and const</a:t>
            </a:r>
            <a:r>
              <a:rPr lang="en-US" dirty="0" smtClean="0"/>
              <a:t>.</a:t>
            </a:r>
          </a:p>
          <a:p>
            <a:pPr lvl="1"/>
            <a:r>
              <a:rPr lang="en-US" sz="2400" dirty="0" err="1"/>
              <a:t>var</a:t>
            </a:r>
            <a:r>
              <a:rPr lang="en-US" sz="2400" dirty="0"/>
              <a:t> x = 5.6;</a:t>
            </a:r>
          </a:p>
          <a:p>
            <a:r>
              <a:rPr lang="en-US" dirty="0"/>
              <a:t>If </a:t>
            </a:r>
            <a:r>
              <a:rPr lang="en-US" dirty="0" smtClean="0"/>
              <a:t>use </a:t>
            </a:r>
            <a:r>
              <a:rPr lang="en-US" dirty="0" err="1"/>
              <a:t>var</a:t>
            </a:r>
            <a:r>
              <a:rPr lang="en-US" dirty="0"/>
              <a:t> outside of a function, it belongs to the global scope.</a:t>
            </a:r>
          </a:p>
          <a:p>
            <a:r>
              <a:rPr lang="en-US" dirty="0" smtClean="0"/>
              <a:t>If use </a:t>
            </a:r>
            <a:r>
              <a:rPr lang="en-US" dirty="0" err="1"/>
              <a:t>var</a:t>
            </a:r>
            <a:r>
              <a:rPr lang="en-US" dirty="0"/>
              <a:t> inside of a function, it belongs to that function.</a:t>
            </a:r>
          </a:p>
          <a:p>
            <a:r>
              <a:rPr lang="en-US" dirty="0" smtClean="0"/>
              <a:t>If  </a:t>
            </a:r>
            <a:r>
              <a:rPr lang="en-US" dirty="0"/>
              <a:t>use </a:t>
            </a:r>
            <a:r>
              <a:rPr lang="en-US" dirty="0" err="1"/>
              <a:t>var</a:t>
            </a:r>
            <a:r>
              <a:rPr lang="en-US" dirty="0"/>
              <a:t> inside of a block, i.e. a for loop, the variable is still </a:t>
            </a:r>
            <a:r>
              <a:rPr lang="en-US" dirty="0" smtClean="0"/>
              <a:t>available </a:t>
            </a:r>
            <a:r>
              <a:rPr lang="en-US" dirty="0"/>
              <a:t>outside of that block</a:t>
            </a:r>
            <a:r>
              <a:rPr lang="en-US" dirty="0" smtClean="0"/>
              <a:t>.</a:t>
            </a:r>
          </a:p>
          <a:p>
            <a:pPr marL="146050" indent="0">
              <a:buNone/>
            </a:pPr>
            <a:r>
              <a:rPr lang="en-US" dirty="0" smtClean="0"/>
              <a:t>Note</a:t>
            </a:r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has a function scope, not a block scope.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55520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React ES6 Variables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x = 5.6;</a:t>
            </a:r>
          </a:p>
          <a:p>
            <a:r>
              <a:rPr lang="en-US" dirty="0"/>
              <a:t>let is the block scoped version of </a:t>
            </a:r>
            <a:r>
              <a:rPr lang="en-US" dirty="0" err="1"/>
              <a:t>var</a:t>
            </a:r>
            <a:r>
              <a:rPr lang="en-US" dirty="0"/>
              <a:t>, and is limited to the block (or expression) where it is defined.</a:t>
            </a:r>
          </a:p>
          <a:p>
            <a:r>
              <a:rPr lang="en-US" dirty="0" smtClean="0"/>
              <a:t>If </a:t>
            </a:r>
            <a:r>
              <a:rPr lang="en-US" dirty="0"/>
              <a:t>you use let inside of a block, i.e. a for loop, the variable is only available inside of that loop.</a:t>
            </a:r>
          </a:p>
          <a:p>
            <a:pPr marL="146050" indent="0">
              <a:buNone/>
            </a:pPr>
            <a:r>
              <a:rPr lang="en-US" dirty="0" smtClean="0"/>
              <a:t>Note</a:t>
            </a:r>
            <a:endParaRPr lang="en-US" dirty="0"/>
          </a:p>
          <a:p>
            <a:r>
              <a:rPr lang="en-US" dirty="0"/>
              <a:t>let has a block scope.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18590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React ES6 Variables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const</a:t>
            </a:r>
            <a:r>
              <a:rPr lang="en-US" dirty="0"/>
              <a:t> x = 5.6;</a:t>
            </a:r>
          </a:p>
          <a:p>
            <a:r>
              <a:rPr lang="en-US" dirty="0" err="1"/>
              <a:t>const</a:t>
            </a:r>
            <a:r>
              <a:rPr lang="en-US" dirty="0"/>
              <a:t> is a variable that once it has been created, its value can never change.</a:t>
            </a:r>
          </a:p>
          <a:p>
            <a:pPr marL="146050" indent="0">
              <a:buNone/>
            </a:pPr>
            <a:r>
              <a:rPr lang="en-US" dirty="0" smtClean="0"/>
              <a:t>Note</a:t>
            </a:r>
          </a:p>
          <a:p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has a block scope.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8618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React ES6 Array Methods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many JavaScript array methods.</a:t>
            </a:r>
          </a:p>
          <a:p>
            <a:r>
              <a:rPr lang="en-US" dirty="0" smtClean="0"/>
              <a:t>One </a:t>
            </a:r>
            <a:r>
              <a:rPr lang="en-US" dirty="0"/>
              <a:t>of the most useful in React is the </a:t>
            </a:r>
            <a:r>
              <a:rPr lang="en-US" b="1" dirty="0"/>
              <a:t>.map() </a:t>
            </a:r>
            <a:r>
              <a:rPr lang="en-US" dirty="0"/>
              <a:t>array method.</a:t>
            </a:r>
          </a:p>
          <a:p>
            <a:r>
              <a:rPr lang="en-US" dirty="0" smtClean="0"/>
              <a:t>The </a:t>
            </a:r>
            <a:r>
              <a:rPr lang="en-US" b="1" dirty="0"/>
              <a:t>.map()</a:t>
            </a:r>
            <a:r>
              <a:rPr lang="en-US" dirty="0"/>
              <a:t> method allows you to run a function on each item in the array, returning a new array as the result.</a:t>
            </a:r>
          </a:p>
          <a:p>
            <a:r>
              <a:rPr lang="en-US" dirty="0" smtClean="0"/>
              <a:t>In </a:t>
            </a:r>
            <a:r>
              <a:rPr lang="en-US" dirty="0"/>
              <a:t>React, </a:t>
            </a:r>
            <a:r>
              <a:rPr lang="en-US" b="1" dirty="0" smtClean="0"/>
              <a:t>map</a:t>
            </a:r>
            <a:r>
              <a:rPr lang="en-US" b="1" dirty="0"/>
              <a:t>()</a:t>
            </a:r>
            <a:r>
              <a:rPr lang="en-US" dirty="0"/>
              <a:t> can be used to generate lists</a:t>
            </a:r>
            <a:r>
              <a:rPr lang="en-US" dirty="0" smtClean="0"/>
              <a:t>.</a:t>
            </a:r>
          </a:p>
          <a:p>
            <a:pPr lvl="1"/>
            <a:r>
              <a:rPr lang="en-US" sz="2400" dirty="0" err="1" smtClean="0"/>
              <a:t>const</a:t>
            </a:r>
            <a:r>
              <a:rPr lang="en-US" sz="2400" dirty="0" smtClean="0"/>
              <a:t> </a:t>
            </a:r>
            <a:r>
              <a:rPr lang="en-US" sz="2400" dirty="0" err="1"/>
              <a:t>myArray</a:t>
            </a:r>
            <a:r>
              <a:rPr lang="en-US" sz="2400" dirty="0"/>
              <a:t> = ['apple', 'banana', 'orange'];</a:t>
            </a:r>
          </a:p>
          <a:p>
            <a:pPr lvl="1"/>
            <a:r>
              <a:rPr lang="en-US" sz="2400" dirty="0" err="1" smtClean="0"/>
              <a:t>const</a:t>
            </a:r>
            <a:r>
              <a:rPr lang="en-US" sz="2400" dirty="0" smtClean="0"/>
              <a:t> </a:t>
            </a:r>
            <a:r>
              <a:rPr lang="en-US" sz="2400" dirty="0" err="1"/>
              <a:t>myList</a:t>
            </a:r>
            <a:r>
              <a:rPr lang="en-US" sz="2400" dirty="0"/>
              <a:t> = </a:t>
            </a:r>
            <a:r>
              <a:rPr lang="en-US" sz="2400" dirty="0" err="1"/>
              <a:t>myArray.map</a:t>
            </a:r>
            <a:r>
              <a:rPr lang="en-US" sz="2400" dirty="0"/>
              <a:t>((item) =&gt; &lt;p&gt;{item}&lt;/p&gt;)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66267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React ES6 </a:t>
            </a:r>
            <a:r>
              <a:rPr lang="en-US" b="0" dirty="0" err="1"/>
              <a:t>Destructuring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</a:t>
            </a:r>
            <a:r>
              <a:rPr lang="en-US" dirty="0"/>
              <a:t>an array or object that we are working with, but we only need some of the items contained in these.</a:t>
            </a:r>
          </a:p>
          <a:p>
            <a:r>
              <a:rPr lang="en-US" dirty="0" err="1" smtClean="0"/>
              <a:t>Destructuring</a:t>
            </a:r>
            <a:r>
              <a:rPr lang="en-US" dirty="0" smtClean="0"/>
              <a:t> </a:t>
            </a:r>
            <a:r>
              <a:rPr lang="en-US" dirty="0"/>
              <a:t>makes it easy to extract only what is needed.</a:t>
            </a:r>
          </a:p>
          <a:p>
            <a:pPr marL="146050" indent="0">
              <a:buNone/>
            </a:pPr>
            <a:r>
              <a:rPr lang="en-US" b="1" dirty="0"/>
              <a:t>new way of assigning array items to a </a:t>
            </a:r>
            <a:r>
              <a:rPr lang="en-US" b="1" dirty="0" smtClean="0"/>
              <a:t>variable</a:t>
            </a:r>
          </a:p>
          <a:p>
            <a:pPr marL="146050" indent="0">
              <a:buNone/>
            </a:pPr>
            <a:r>
              <a:rPr lang="en-US" b="1" dirty="0"/>
              <a:t>	</a:t>
            </a:r>
            <a:r>
              <a:rPr lang="en-US" b="1" dirty="0" err="1" smtClean="0"/>
              <a:t>const</a:t>
            </a:r>
            <a:r>
              <a:rPr lang="en-US" b="1" dirty="0" smtClean="0"/>
              <a:t> </a:t>
            </a:r>
            <a:r>
              <a:rPr lang="en-US" b="1" dirty="0"/>
              <a:t>vehicles = ['mustang', 'f-150', 'expedition'];</a:t>
            </a:r>
          </a:p>
          <a:p>
            <a:pPr marL="146050" indent="0"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const</a:t>
            </a:r>
            <a:r>
              <a:rPr lang="en-US" b="1" dirty="0" smtClean="0"/>
              <a:t> </a:t>
            </a:r>
            <a:r>
              <a:rPr lang="en-US" b="1" dirty="0"/>
              <a:t>[car, truck, </a:t>
            </a:r>
            <a:r>
              <a:rPr lang="en-US" b="1" dirty="0" err="1"/>
              <a:t>suv</a:t>
            </a:r>
            <a:r>
              <a:rPr lang="en-US" b="1" dirty="0"/>
              <a:t>] = vehicles</a:t>
            </a:r>
            <a:r>
              <a:rPr lang="en-US" b="1" dirty="0" smtClean="0"/>
              <a:t>;</a:t>
            </a:r>
          </a:p>
          <a:p>
            <a:r>
              <a:rPr lang="en-US" dirty="0"/>
              <a:t>If we only want the car and </a:t>
            </a:r>
            <a:r>
              <a:rPr lang="en-US" dirty="0" err="1"/>
              <a:t>suv</a:t>
            </a:r>
            <a:r>
              <a:rPr lang="en-US" dirty="0"/>
              <a:t> we can simply leave out the truck but keep the comma:</a:t>
            </a:r>
          </a:p>
          <a:p>
            <a:pPr marL="146050" indent="0">
              <a:buNone/>
            </a:pPr>
            <a:r>
              <a:rPr lang="en-US" dirty="0" smtClean="0"/>
              <a:t>	</a:t>
            </a:r>
            <a:r>
              <a:rPr lang="en-US" b="1" dirty="0" err="1" smtClean="0"/>
              <a:t>const</a:t>
            </a:r>
            <a:r>
              <a:rPr lang="en-US" b="1" dirty="0" smtClean="0"/>
              <a:t> </a:t>
            </a:r>
            <a:r>
              <a:rPr lang="en-US" b="1" dirty="0"/>
              <a:t>vehicles = ['mustang', 'f-150', 'expedition'];</a:t>
            </a:r>
          </a:p>
          <a:p>
            <a:pPr marL="146050" indent="0"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const</a:t>
            </a:r>
            <a:r>
              <a:rPr lang="en-US" b="1" dirty="0" smtClean="0"/>
              <a:t> </a:t>
            </a:r>
            <a:r>
              <a:rPr lang="en-US" b="1" dirty="0"/>
              <a:t>[car,, </a:t>
            </a:r>
            <a:r>
              <a:rPr lang="en-US" b="1" dirty="0" err="1"/>
              <a:t>suv</a:t>
            </a:r>
            <a:r>
              <a:rPr lang="en-US" b="1" dirty="0"/>
              <a:t>] = vehicles;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74372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React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457200">
              <a:buFontTx/>
              <a:buChar char="-"/>
            </a:pPr>
            <a:r>
              <a:rPr lang="en-US" dirty="0"/>
              <a:t>React is an open-source front-end framework</a:t>
            </a:r>
          </a:p>
          <a:p>
            <a:pPr indent="-457200">
              <a:buFontTx/>
              <a:buChar char="-"/>
            </a:pPr>
            <a:r>
              <a:rPr lang="en-US" dirty="0"/>
              <a:t>React introduces JSX, or JavaScript XML</a:t>
            </a:r>
          </a:p>
          <a:p>
            <a:pPr lvl="1" indent="-457200">
              <a:spcBef>
                <a:spcPts val="600"/>
              </a:spcBef>
              <a:buFontTx/>
              <a:buChar char="-"/>
            </a:pPr>
            <a:r>
              <a:rPr lang="en-US" sz="2000" dirty="0"/>
              <a:t>JSX can be used to create React components</a:t>
            </a:r>
          </a:p>
          <a:p>
            <a:r>
              <a:rPr lang="en-US" dirty="0" smtClean="0"/>
              <a:t>Renders </a:t>
            </a:r>
            <a:r>
              <a:rPr lang="en-US" dirty="0"/>
              <a:t>your </a:t>
            </a:r>
            <a:r>
              <a:rPr lang="en-US" dirty="0" err="1"/>
              <a:t>Ul</a:t>
            </a:r>
            <a:r>
              <a:rPr lang="en-US" dirty="0"/>
              <a:t> and responds to events.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also uses the concept called Virtual DOM, creates an in-memory data structure cache, enumerates the resulting differences, and then updates the browser's displayed DOM efficiently. </a:t>
            </a:r>
            <a:endParaRPr lang="en-US" dirty="0" smtClean="0"/>
          </a:p>
          <a:p>
            <a:r>
              <a:rPr lang="en-US" dirty="0" smtClean="0"/>
              <a:t>One </a:t>
            </a:r>
            <a:r>
              <a:rPr lang="en-US" dirty="0"/>
              <a:t>of the unique features of React.js is not only it can perform on the client side, but it can also be rendered on the server side, and they can work together </a:t>
            </a:r>
            <a:r>
              <a:rPr lang="en-US" dirty="0" err="1"/>
              <a:t>interoperably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32474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Destructuring</a:t>
            </a:r>
            <a:r>
              <a:rPr lang="en-US" dirty="0"/>
              <a:t> comes in handy when a function returns an array: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r>
              <a:rPr lang="en-US" dirty="0" smtClean="0"/>
              <a:t>function </a:t>
            </a:r>
            <a:r>
              <a:rPr lang="en-US" dirty="0"/>
              <a:t>calculate(a, b) </a:t>
            </a:r>
            <a:endParaRPr lang="en-US" dirty="0" smtClean="0"/>
          </a:p>
          <a:p>
            <a:pPr marL="146050" indent="0">
              <a:buNone/>
            </a:pPr>
            <a:r>
              <a:rPr lang="en-US" dirty="0" smtClean="0"/>
              <a:t>{</a:t>
            </a:r>
            <a:endParaRPr lang="en-US" dirty="0"/>
          </a:p>
          <a:p>
            <a:pPr marL="146050" indent="0">
              <a:buNone/>
            </a:pPr>
            <a:r>
              <a:rPr lang="en-US" dirty="0" smtClean="0"/>
              <a:t>	  </a:t>
            </a:r>
            <a:r>
              <a:rPr lang="en-US" dirty="0" err="1"/>
              <a:t>const</a:t>
            </a:r>
            <a:r>
              <a:rPr lang="en-US" dirty="0"/>
              <a:t> add = a + b;</a:t>
            </a:r>
          </a:p>
          <a:p>
            <a:pPr marL="146050" indent="0">
              <a:buNone/>
            </a:pPr>
            <a:r>
              <a:rPr lang="en-US" dirty="0" smtClean="0"/>
              <a:t>	  </a:t>
            </a:r>
            <a:r>
              <a:rPr lang="en-US" dirty="0" err="1"/>
              <a:t>const</a:t>
            </a:r>
            <a:r>
              <a:rPr lang="en-US" dirty="0"/>
              <a:t> subtract = a - b;</a:t>
            </a:r>
          </a:p>
          <a:p>
            <a:pPr marL="146050" indent="0">
              <a:buNone/>
            </a:pPr>
            <a:r>
              <a:rPr lang="en-US" dirty="0" smtClean="0"/>
              <a:t>	  </a:t>
            </a:r>
            <a:r>
              <a:rPr lang="en-US" dirty="0" err="1"/>
              <a:t>const</a:t>
            </a:r>
            <a:r>
              <a:rPr lang="en-US" dirty="0"/>
              <a:t> multiply = a * b;</a:t>
            </a:r>
          </a:p>
          <a:p>
            <a:pPr marL="146050" indent="0">
              <a:buNone/>
            </a:pPr>
            <a:r>
              <a:rPr lang="en-US" dirty="0" smtClean="0"/>
              <a:t>	  </a:t>
            </a:r>
            <a:r>
              <a:rPr lang="en-US" dirty="0" err="1"/>
              <a:t>const</a:t>
            </a:r>
            <a:r>
              <a:rPr lang="en-US" dirty="0"/>
              <a:t> divide = a / b;</a:t>
            </a:r>
          </a:p>
          <a:p>
            <a:pPr marL="146050" indent="0">
              <a:buNone/>
            </a:pPr>
            <a:r>
              <a:rPr lang="en-US" dirty="0" smtClean="0"/>
              <a:t> 	 </a:t>
            </a:r>
            <a:r>
              <a:rPr lang="en-US" dirty="0"/>
              <a:t>return [add, subtract, multiply, divide];</a:t>
            </a:r>
          </a:p>
          <a:p>
            <a:pPr marL="146050" indent="0">
              <a:buNone/>
            </a:pPr>
            <a:r>
              <a:rPr lang="en-US" dirty="0" smtClean="0"/>
              <a:t>}</a:t>
            </a:r>
          </a:p>
          <a:p>
            <a:pPr marL="146050" indent="0">
              <a:buNone/>
            </a:pP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[add, subtract, multiply, divide] = calculate(4, 7);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760774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Destructuring</a:t>
            </a:r>
            <a:r>
              <a:rPr lang="en-US" b="0" dirty="0"/>
              <a:t> Objects</a:t>
            </a:r>
            <a:br>
              <a:rPr lang="en-US" b="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 lang="en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02970" y="1045623"/>
            <a:ext cx="3497580" cy="36444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vehicleOne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brand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'Ford'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'Mustang'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'car'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year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2021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'red'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myVehicle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vehicleOne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myVehicle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vehicle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message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'My 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vehicle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 is a 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vehicle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 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vehicle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brand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 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vehicle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'.'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772716" y="755640"/>
            <a:ext cx="4166718" cy="40138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vehicleOne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brand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'Ford'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'Mustang'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'car'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year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2021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'red'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myVehicle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vehicleOne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myVehicle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color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brand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model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message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'My '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type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 is a '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color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 '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brand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 '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model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'.'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2218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React ES6 Spread Operator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JavaScript spread operator (...) allows us to quickly copy all or part of an existing array or object into another array or object.</a:t>
            </a:r>
          </a:p>
          <a:p>
            <a:pPr marL="14605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/>
              <a:t>numbersOne</a:t>
            </a:r>
            <a:r>
              <a:rPr lang="en-US" dirty="0"/>
              <a:t> = [1, 2, 3];</a:t>
            </a:r>
          </a:p>
          <a:p>
            <a:pPr marL="14605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/>
              <a:t>numbersTwo</a:t>
            </a:r>
            <a:r>
              <a:rPr lang="en-US" dirty="0"/>
              <a:t> = [4, 5, 6];</a:t>
            </a:r>
          </a:p>
          <a:p>
            <a:pPr marL="14605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/>
              <a:t>numbersCombined</a:t>
            </a:r>
            <a:r>
              <a:rPr lang="en-US" dirty="0"/>
              <a:t> = [...</a:t>
            </a:r>
            <a:r>
              <a:rPr lang="en-US" dirty="0" err="1"/>
              <a:t>numbersOne</a:t>
            </a:r>
            <a:r>
              <a:rPr lang="en-US" dirty="0"/>
              <a:t>, ...</a:t>
            </a:r>
            <a:r>
              <a:rPr lang="en-US" dirty="0" err="1"/>
              <a:t>numbersTwo</a:t>
            </a:r>
            <a:r>
              <a:rPr lang="en-US" dirty="0"/>
              <a:t>];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83351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React ES6 Spread Operator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spread operator is often used in combination with </a:t>
            </a:r>
            <a:r>
              <a:rPr lang="en-US" dirty="0" err="1"/>
              <a:t>destructuring</a:t>
            </a:r>
            <a:r>
              <a:rPr lang="en-US" dirty="0"/>
              <a:t>.</a:t>
            </a:r>
          </a:p>
          <a:p>
            <a:pPr marL="14605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numbers = [1, 2, 3, 4, 5, 6];</a:t>
            </a:r>
          </a:p>
          <a:p>
            <a:pPr marL="14605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[one, two, ...rest] = numbers;</a:t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can use the spread operator with objects too:</a:t>
            </a:r>
          </a:p>
          <a:p>
            <a:pPr marL="14605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010778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React ES6 Modules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JavaScript modules allow you to break up your code into separate files.</a:t>
            </a:r>
          </a:p>
          <a:p>
            <a:r>
              <a:rPr lang="en-US" dirty="0" smtClean="0"/>
              <a:t>This </a:t>
            </a:r>
            <a:r>
              <a:rPr lang="en-US" dirty="0"/>
              <a:t>makes it easier to maintain the code-base.</a:t>
            </a:r>
          </a:p>
          <a:p>
            <a:r>
              <a:rPr lang="en-US" dirty="0" smtClean="0"/>
              <a:t>ES </a:t>
            </a:r>
            <a:r>
              <a:rPr lang="en-US" dirty="0"/>
              <a:t>Modules rely on the import and export statements.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26150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 lang="en"/>
          </a:p>
        </p:txBody>
      </p:sp>
      <p:pic>
        <p:nvPicPr>
          <p:cNvPr id="4098" name="Picture 2" descr="Learn the different methods of importing &amp; exporting ReactJS components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992" y="846478"/>
            <a:ext cx="6563055" cy="3697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5486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 lang="en"/>
          </a:p>
        </p:txBody>
      </p:sp>
      <p:pic>
        <p:nvPicPr>
          <p:cNvPr id="5128" name="Picture 8" descr="Learn the different methods of importing &amp; exporting ReactJS components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644" y="1214166"/>
            <a:ext cx="5871117" cy="330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73092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Export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export a function or variable from any file.</a:t>
            </a:r>
          </a:p>
          <a:p>
            <a:r>
              <a:rPr lang="en-US" dirty="0" smtClean="0"/>
              <a:t>There </a:t>
            </a:r>
            <a:r>
              <a:rPr lang="en-US" dirty="0"/>
              <a:t>are two types of exports: Named and Default</a:t>
            </a:r>
            <a:r>
              <a:rPr lang="en-US" dirty="0" smtClean="0"/>
              <a:t>.</a:t>
            </a:r>
          </a:p>
          <a:p>
            <a:pPr marL="146050" indent="0">
              <a:buNone/>
            </a:pPr>
            <a:r>
              <a:rPr lang="en-US" dirty="0"/>
              <a:t>Named </a:t>
            </a:r>
            <a:r>
              <a:rPr lang="en-US" dirty="0" smtClean="0"/>
              <a:t>Exports</a:t>
            </a:r>
          </a:p>
          <a:p>
            <a:r>
              <a:rPr lang="en-US" dirty="0"/>
              <a:t>You can create named exports two ways. In-line individually, or all at once at the bottom.</a:t>
            </a:r>
          </a:p>
          <a:p>
            <a:pPr marL="146050" indent="0">
              <a:buNone/>
            </a:pPr>
            <a:r>
              <a:rPr lang="en-US" dirty="0" smtClean="0"/>
              <a:t>	export </a:t>
            </a:r>
            <a:r>
              <a:rPr lang="en-US" dirty="0" err="1"/>
              <a:t>const</a:t>
            </a:r>
            <a:r>
              <a:rPr lang="en-US" dirty="0"/>
              <a:t> name = "Jesse"</a:t>
            </a:r>
          </a:p>
          <a:p>
            <a:pPr marL="146050" indent="0">
              <a:buNone/>
            </a:pPr>
            <a:r>
              <a:rPr lang="en-US" dirty="0" smtClean="0"/>
              <a:t>	export </a:t>
            </a:r>
            <a:r>
              <a:rPr lang="en-US" dirty="0" err="1"/>
              <a:t>const</a:t>
            </a:r>
            <a:r>
              <a:rPr lang="en-US" dirty="0"/>
              <a:t> age = 40</a:t>
            </a:r>
            <a:br>
              <a:rPr lang="en-US" dirty="0"/>
            </a:b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 lang="en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063490" y="3001396"/>
            <a:ext cx="3131820" cy="12438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name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"Jesse"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age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export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age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5281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Default Exports</a:t>
            </a:r>
            <a:br>
              <a:rPr lang="en-US" b="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only have one default export in a file.</a:t>
            </a:r>
          </a:p>
          <a:p>
            <a:pPr marL="146050" indent="0">
              <a:buNone/>
            </a:pPr>
            <a:r>
              <a:rPr lang="en-US" dirty="0" err="1"/>
              <a:t>const</a:t>
            </a:r>
            <a:r>
              <a:rPr lang="en-US" dirty="0"/>
              <a:t> message = () =&gt; {</a:t>
            </a:r>
          </a:p>
          <a:p>
            <a:pPr marL="146050" indent="0">
              <a:buNone/>
            </a:pPr>
            <a:r>
              <a:rPr lang="en-US" dirty="0"/>
              <a:t>  </a:t>
            </a:r>
            <a:r>
              <a:rPr lang="en-US" dirty="0" err="1"/>
              <a:t>const</a:t>
            </a:r>
            <a:r>
              <a:rPr lang="en-US" dirty="0"/>
              <a:t> name = "Jesse";</a:t>
            </a:r>
          </a:p>
          <a:p>
            <a:pPr marL="146050" indent="0">
              <a:buNone/>
            </a:pPr>
            <a:r>
              <a:rPr lang="en-US" dirty="0"/>
              <a:t>  </a:t>
            </a:r>
            <a:r>
              <a:rPr lang="en-US" dirty="0" err="1"/>
              <a:t>const</a:t>
            </a:r>
            <a:r>
              <a:rPr lang="en-US" dirty="0"/>
              <a:t> age = 40;</a:t>
            </a:r>
          </a:p>
          <a:p>
            <a:pPr marL="146050" indent="0">
              <a:buNone/>
            </a:pPr>
            <a:r>
              <a:rPr lang="en-US" dirty="0"/>
              <a:t>  return name + ' is ' + age + 'years old.';</a:t>
            </a:r>
          </a:p>
          <a:p>
            <a:pPr marL="146050" indent="0">
              <a:buNone/>
            </a:pPr>
            <a:r>
              <a:rPr lang="en-US" dirty="0"/>
              <a:t>};</a:t>
            </a:r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r>
              <a:rPr lang="en-US" dirty="0"/>
              <a:t>export default message;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463494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Import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import modules into a file in two ways, based on if they are named exports or default exports.</a:t>
            </a:r>
          </a:p>
          <a:p>
            <a:r>
              <a:rPr lang="en-US" dirty="0" smtClean="0"/>
              <a:t>Named </a:t>
            </a:r>
            <a:r>
              <a:rPr lang="en-US" dirty="0"/>
              <a:t>exports must be </a:t>
            </a:r>
            <a:r>
              <a:rPr lang="en-US" dirty="0" err="1"/>
              <a:t>destructured</a:t>
            </a:r>
            <a:r>
              <a:rPr lang="en-US" dirty="0"/>
              <a:t> using curly braces. Default exports do not</a:t>
            </a:r>
            <a:r>
              <a:rPr lang="en-US" dirty="0" smtClean="0"/>
              <a:t>.</a:t>
            </a:r>
          </a:p>
          <a:p>
            <a:pPr marL="146050" indent="0">
              <a:buNone/>
            </a:pPr>
            <a:endParaRPr lang="en-US" dirty="0" smtClean="0"/>
          </a:p>
          <a:p>
            <a:pPr marL="146050" indent="0">
              <a:buNone/>
            </a:pPr>
            <a:r>
              <a:rPr lang="en-US" dirty="0" smtClean="0"/>
              <a:t>import </a:t>
            </a:r>
            <a:r>
              <a:rPr lang="en-US" dirty="0"/>
              <a:t>{ name, age } from "./person.js";</a:t>
            </a:r>
          </a:p>
          <a:p>
            <a:pPr marL="146050" indent="0">
              <a:buNone/>
            </a:pPr>
            <a:r>
              <a:rPr lang="en-US" dirty="0"/>
              <a:t>import message from "./message.js";</a:t>
            </a:r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33094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JSX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457200"/>
            <a:r>
              <a:rPr lang="en-US" dirty="0" smtClean="0"/>
              <a:t>JavaScript </a:t>
            </a:r>
            <a:r>
              <a:rPr lang="en-US" dirty="0"/>
              <a:t>and HTML in the same file (JSX) </a:t>
            </a:r>
            <a:endParaRPr lang="en-US" dirty="0" smtClean="0"/>
          </a:p>
          <a:p>
            <a:pPr marL="342900" indent="-342900"/>
            <a:r>
              <a:rPr lang="en-US" dirty="0"/>
              <a:t>JSX allows HTML (XML) and JavaScript to be combined in one file</a:t>
            </a:r>
          </a:p>
          <a:p>
            <a:pPr marL="342900" indent="-342900"/>
            <a:r>
              <a:rPr lang="en-US" dirty="0"/>
              <a:t>Allows for faster development</a:t>
            </a:r>
          </a:p>
          <a:p>
            <a:pPr marL="342900" indent="-342900"/>
            <a:r>
              <a:rPr lang="en-US" dirty="0"/>
              <a:t>JSX follows XML rules</a:t>
            </a:r>
          </a:p>
          <a:p>
            <a:pPr marL="742950" lvl="1" indent="-285750">
              <a:spcBef>
                <a:spcPts val="600"/>
              </a:spcBef>
            </a:pPr>
            <a:r>
              <a:rPr lang="en-US" sz="1800" dirty="0"/>
              <a:t>All elements must be placed inside one parent element</a:t>
            </a:r>
          </a:p>
          <a:p>
            <a:pPr marL="742950" lvl="1" indent="-285750">
              <a:spcBef>
                <a:spcPts val="600"/>
              </a:spcBef>
            </a:pPr>
            <a:r>
              <a:rPr lang="en-US" sz="1800" dirty="0"/>
              <a:t>All elements must be closed</a:t>
            </a:r>
          </a:p>
          <a:p>
            <a:pPr marL="342900" indent="-342900"/>
            <a:r>
              <a:rPr lang="en-US" dirty="0"/>
              <a:t>Browsers do not natively support JSX</a:t>
            </a:r>
          </a:p>
          <a:p>
            <a:pPr marL="742950" lvl="1" indent="-285750">
              <a:spcBef>
                <a:spcPts val="600"/>
              </a:spcBef>
            </a:pPr>
            <a:r>
              <a:rPr lang="en-US" sz="1800" dirty="0"/>
              <a:t>JSX must be converted to HTML and JavaScript through the build process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760411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React ES6 Ternary Operator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ternary operator is a simplified conditional operator like if / else.</a:t>
            </a:r>
          </a:p>
          <a:p>
            <a:r>
              <a:rPr lang="en-US" dirty="0" smtClean="0"/>
              <a:t>Syntax</a:t>
            </a:r>
            <a:r>
              <a:rPr lang="en-US" dirty="0"/>
              <a:t>: condition ? &lt;expression if true&gt; : &lt;expression if false&gt;</a:t>
            </a:r>
          </a:p>
          <a:p>
            <a:endParaRPr lang="en-US" dirty="0" smtClean="0"/>
          </a:p>
          <a:p>
            <a:r>
              <a:rPr lang="en-US" dirty="0" smtClean="0"/>
              <a:t>authenticated </a:t>
            </a:r>
            <a:r>
              <a:rPr lang="en-US" dirty="0"/>
              <a:t>? </a:t>
            </a:r>
            <a:r>
              <a:rPr lang="en-US" dirty="0" err="1"/>
              <a:t>renderApp</a:t>
            </a:r>
            <a:r>
              <a:rPr lang="en-US" dirty="0"/>
              <a:t>() : </a:t>
            </a:r>
            <a:r>
              <a:rPr lang="en-US" dirty="0" err="1"/>
              <a:t>renderLogin</a:t>
            </a:r>
            <a:r>
              <a:rPr lang="en-US" dirty="0"/>
              <a:t>();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19877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React Render HTML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React's</a:t>
            </a:r>
            <a:r>
              <a:rPr lang="en-US" dirty="0"/>
              <a:t> goal is in many ways to render HTML in a web page.</a:t>
            </a:r>
          </a:p>
          <a:p>
            <a:r>
              <a:rPr lang="en-US" dirty="0" smtClean="0"/>
              <a:t>React </a:t>
            </a:r>
            <a:r>
              <a:rPr lang="en-US" dirty="0"/>
              <a:t>renders HTML to the web page by using a function called </a:t>
            </a:r>
            <a:r>
              <a:rPr lang="en-US" dirty="0" err="1"/>
              <a:t>createRoot</a:t>
            </a:r>
            <a:r>
              <a:rPr lang="en-US" dirty="0"/>
              <a:t>() and its method render().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527702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The render Method</a:t>
            </a:r>
            <a:br>
              <a:rPr lang="en-US" b="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render() method is then called to define the React component that should be rendered.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Where?</a:t>
            </a:r>
          </a:p>
          <a:p>
            <a:r>
              <a:rPr lang="en-US" dirty="0"/>
              <a:t>There is another folder in the root directory of your React project, named "public". In this folder, there is an index.html file.</a:t>
            </a:r>
          </a:p>
          <a:p>
            <a:r>
              <a:rPr lang="en-US" dirty="0"/>
              <a:t>You'll notice a single &lt;div&gt; in the body of this file. This is where our React application will be rendered.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285632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Display a paragraph inside an element with the id of "root</a:t>
            </a:r>
            <a:r>
              <a:rPr lang="en-US" dirty="0" smtClean="0"/>
              <a:t>":</a:t>
            </a:r>
            <a:endParaRPr lang="en-US" dirty="0"/>
          </a:p>
          <a:p>
            <a:pPr marL="14605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container = </a:t>
            </a:r>
            <a:r>
              <a:rPr lang="en-US" dirty="0" err="1"/>
              <a:t>document.getElementById</a:t>
            </a:r>
            <a:r>
              <a:rPr lang="en-US" dirty="0"/>
              <a:t>('root');</a:t>
            </a:r>
          </a:p>
          <a:p>
            <a:pPr marL="14605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root = </a:t>
            </a:r>
            <a:r>
              <a:rPr lang="en-US" dirty="0" err="1"/>
              <a:t>ReactDOM.createRoot</a:t>
            </a:r>
            <a:r>
              <a:rPr lang="en-US" dirty="0"/>
              <a:t>(container);</a:t>
            </a:r>
          </a:p>
          <a:p>
            <a:pPr marL="14605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root.render</a:t>
            </a:r>
            <a:r>
              <a:rPr lang="en-US" dirty="0"/>
              <a:t>(&lt;</a:t>
            </a:r>
            <a:r>
              <a:rPr lang="en-US" dirty="0" smtClean="0"/>
              <a:t>p&gt;Hi, This is </a:t>
            </a:r>
            <a:r>
              <a:rPr lang="en-US" dirty="0" err="1" smtClean="0"/>
              <a:t>Jemsa</a:t>
            </a:r>
            <a:r>
              <a:rPr lang="en-US" dirty="0" smtClean="0"/>
              <a:t>&lt;/</a:t>
            </a:r>
            <a:r>
              <a:rPr lang="en-US" dirty="0"/>
              <a:t>p</a:t>
            </a:r>
            <a:r>
              <a:rPr lang="en-US" dirty="0" smtClean="0"/>
              <a:t>&gt;);</a:t>
            </a:r>
          </a:p>
          <a:p>
            <a:pPr marL="146050" indent="0">
              <a:buNone/>
            </a:pPr>
            <a:r>
              <a:rPr lang="en-US" dirty="0"/>
              <a:t>The result is displayed in the &lt;div id="root"&gt; element:</a:t>
            </a:r>
          </a:p>
          <a:p>
            <a:pPr marL="146050" indent="0">
              <a:buNone/>
            </a:pPr>
            <a:r>
              <a:rPr lang="en-US" dirty="0" smtClean="0"/>
              <a:t>	&lt;</a:t>
            </a:r>
            <a:r>
              <a:rPr lang="en-US" dirty="0"/>
              <a:t>body&gt;</a:t>
            </a:r>
          </a:p>
          <a:p>
            <a:pPr marL="146050" indent="0">
              <a:buNone/>
            </a:pPr>
            <a:r>
              <a:rPr lang="en-US" dirty="0" smtClean="0"/>
              <a:t>		&lt;</a:t>
            </a:r>
            <a:r>
              <a:rPr lang="en-US" dirty="0"/>
              <a:t>div id="root"&gt;&lt;/div&gt;</a:t>
            </a:r>
          </a:p>
          <a:p>
            <a:pPr marL="146050" indent="0">
              <a:buNone/>
            </a:pPr>
            <a:r>
              <a:rPr lang="en-US" dirty="0" smtClean="0"/>
              <a:t>	&lt;/</a:t>
            </a:r>
            <a:r>
              <a:rPr lang="en-US" dirty="0"/>
              <a:t>body&gt;</a:t>
            </a:r>
          </a:p>
          <a:p>
            <a:pPr marL="14605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400757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React JSX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JSX stands for JavaScript XML.</a:t>
            </a:r>
          </a:p>
          <a:p>
            <a:r>
              <a:rPr lang="en-US" dirty="0" smtClean="0"/>
              <a:t>JSX </a:t>
            </a:r>
            <a:r>
              <a:rPr lang="en-US" dirty="0"/>
              <a:t>allows us to write HTML in React.</a:t>
            </a:r>
          </a:p>
          <a:p>
            <a:r>
              <a:rPr lang="en-US" dirty="0" smtClean="0"/>
              <a:t>JSX </a:t>
            </a:r>
            <a:r>
              <a:rPr lang="en-US" dirty="0"/>
              <a:t>makes it easier to write and add HTML in React.</a:t>
            </a:r>
          </a:p>
          <a:p>
            <a:r>
              <a:rPr lang="en-US" dirty="0" smtClean="0"/>
              <a:t>JSX </a:t>
            </a:r>
            <a:r>
              <a:rPr lang="en-US" dirty="0"/>
              <a:t>allows us to write HTML elements in JavaScript and place them in the DOM without any </a:t>
            </a:r>
            <a:r>
              <a:rPr lang="en-US" dirty="0" err="1"/>
              <a:t>createElement</a:t>
            </a:r>
            <a:r>
              <a:rPr lang="en-US" dirty="0"/>
              <a:t>()  and/or </a:t>
            </a:r>
            <a:r>
              <a:rPr lang="en-US" dirty="0" err="1"/>
              <a:t>appendChild</a:t>
            </a:r>
            <a:r>
              <a:rPr lang="en-US" dirty="0"/>
              <a:t>() methods.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JSX </a:t>
            </a:r>
            <a:r>
              <a:rPr lang="en-US" dirty="0">
                <a:solidFill>
                  <a:srgbClr val="FF0000"/>
                </a:solidFill>
              </a:rPr>
              <a:t>converts HTML tags into react </a:t>
            </a:r>
            <a:r>
              <a:rPr lang="en-US" dirty="0" smtClean="0">
                <a:solidFill>
                  <a:srgbClr val="FF0000"/>
                </a:solidFill>
              </a:rPr>
              <a:t>elements</a:t>
            </a:r>
          </a:p>
          <a:p>
            <a:r>
              <a:rPr lang="en-US" dirty="0"/>
              <a:t>You are not required to use JSX, but JSX makes it easier to write React applications.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476870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JSX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myElement</a:t>
            </a:r>
            <a:r>
              <a:rPr lang="en-US" dirty="0"/>
              <a:t> = &lt;h1&gt;I Love JSX!&lt;/h1&gt;;</a:t>
            </a:r>
          </a:p>
          <a:p>
            <a:pPr marL="146050" indent="0">
              <a:buNone/>
            </a:pP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root = </a:t>
            </a:r>
            <a:r>
              <a:rPr lang="en-US" dirty="0" err="1"/>
              <a:t>ReactDOM.createRoot</a:t>
            </a:r>
            <a:r>
              <a:rPr lang="en-US" dirty="0"/>
              <a:t>(</a:t>
            </a:r>
            <a:r>
              <a:rPr lang="en-US" dirty="0" err="1"/>
              <a:t>document.getElementById</a:t>
            </a:r>
            <a:r>
              <a:rPr lang="en-US" dirty="0"/>
              <a:t>('root'));</a:t>
            </a:r>
          </a:p>
          <a:p>
            <a:pPr marL="146050" indent="0">
              <a:buNone/>
            </a:pPr>
            <a:r>
              <a:rPr lang="en-US" dirty="0" err="1"/>
              <a:t>root.render</a:t>
            </a:r>
            <a:r>
              <a:rPr lang="en-US" dirty="0"/>
              <a:t>(</a:t>
            </a:r>
            <a:r>
              <a:rPr lang="en-US" dirty="0" err="1"/>
              <a:t>myElement</a:t>
            </a:r>
            <a:r>
              <a:rPr lang="en-US" dirty="0"/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557934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Without JSX:</a:t>
            </a:r>
            <a:br>
              <a:rPr lang="en-US" b="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myElement</a:t>
            </a:r>
            <a:r>
              <a:rPr lang="en-US" dirty="0"/>
              <a:t> = </a:t>
            </a:r>
            <a:r>
              <a:rPr lang="en-US" dirty="0" err="1"/>
              <a:t>React.createElement</a:t>
            </a:r>
            <a:r>
              <a:rPr lang="en-US" dirty="0"/>
              <a:t>('h1', {}, 'I do not use JSX</a:t>
            </a:r>
            <a:r>
              <a:rPr lang="en-US" dirty="0" smtClean="0"/>
              <a:t>!');</a:t>
            </a:r>
            <a:endParaRPr lang="en-US" dirty="0"/>
          </a:p>
          <a:p>
            <a:pPr marL="146050" indent="0">
              <a:buNone/>
            </a:pPr>
            <a:r>
              <a:rPr lang="en-US" dirty="0" err="1"/>
              <a:t>const</a:t>
            </a:r>
            <a:r>
              <a:rPr lang="en-US" dirty="0"/>
              <a:t> root = </a:t>
            </a:r>
            <a:r>
              <a:rPr lang="en-US" dirty="0" err="1"/>
              <a:t>ReactDOM.createRoot</a:t>
            </a:r>
            <a:r>
              <a:rPr lang="en-US" dirty="0"/>
              <a:t>(</a:t>
            </a:r>
            <a:r>
              <a:rPr lang="en-US" dirty="0" err="1"/>
              <a:t>document.getElementById</a:t>
            </a:r>
            <a:r>
              <a:rPr lang="en-US" dirty="0"/>
              <a:t>('root'));</a:t>
            </a:r>
          </a:p>
          <a:p>
            <a:pPr marL="146050" indent="0">
              <a:buNone/>
            </a:pPr>
            <a:r>
              <a:rPr lang="en-US" dirty="0" err="1"/>
              <a:t>root.render</a:t>
            </a:r>
            <a:r>
              <a:rPr lang="en-US" dirty="0"/>
              <a:t>(</a:t>
            </a:r>
            <a:r>
              <a:rPr lang="en-US" dirty="0" err="1"/>
              <a:t>myElement</a:t>
            </a:r>
            <a:r>
              <a:rPr lang="en-US" dirty="0"/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128947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Expressions in JSX</a:t>
            </a:r>
            <a:br>
              <a:rPr lang="en-US" b="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JSX you can write expressions inside curly braces { }.</a:t>
            </a:r>
          </a:p>
          <a:p>
            <a:r>
              <a:rPr lang="en-US" dirty="0"/>
              <a:t>The expression can be a React variable, or property, or any other valid JavaScript expression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JSX </a:t>
            </a:r>
            <a:r>
              <a:rPr lang="en-US" dirty="0"/>
              <a:t>will execute the expression and return the result:</a:t>
            </a:r>
          </a:p>
          <a:p>
            <a:endParaRPr lang="en-US" dirty="0"/>
          </a:p>
          <a:p>
            <a:pPr marL="146050" indent="0">
              <a:buNone/>
            </a:pP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myElement</a:t>
            </a:r>
            <a:r>
              <a:rPr lang="en-US" dirty="0"/>
              <a:t> = &lt;h1&gt;React is {5 + 5} times better with JSX&lt;/h1&gt;;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900058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Inserting a Large Block of HTML</a:t>
            </a:r>
            <a:br>
              <a:rPr lang="en-US" b="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r>
              <a:rPr lang="it-IT" dirty="0"/>
              <a:t>const myElement = (</a:t>
            </a:r>
          </a:p>
          <a:p>
            <a:pPr marL="146050" indent="0">
              <a:buNone/>
            </a:pPr>
            <a:r>
              <a:rPr lang="it-IT" dirty="0"/>
              <a:t>  &lt;ul&gt;</a:t>
            </a:r>
          </a:p>
          <a:p>
            <a:pPr marL="146050" indent="0">
              <a:buNone/>
            </a:pPr>
            <a:r>
              <a:rPr lang="it-IT" dirty="0"/>
              <a:t>    &lt;li&gt;Apples&lt;/li&gt;</a:t>
            </a:r>
          </a:p>
          <a:p>
            <a:pPr marL="146050" indent="0">
              <a:buNone/>
            </a:pPr>
            <a:r>
              <a:rPr lang="it-IT" dirty="0"/>
              <a:t>    &lt;li&gt;Bananas&lt;/li&gt;</a:t>
            </a:r>
          </a:p>
          <a:p>
            <a:pPr marL="146050" indent="0">
              <a:buNone/>
            </a:pPr>
            <a:r>
              <a:rPr lang="it-IT" dirty="0"/>
              <a:t>    &lt;li&gt;Cherries&lt;/li&gt;</a:t>
            </a:r>
          </a:p>
          <a:p>
            <a:pPr marL="146050" indent="0">
              <a:buNone/>
            </a:pPr>
            <a:r>
              <a:rPr lang="it-IT" dirty="0"/>
              <a:t>  &lt;/ul&gt;</a:t>
            </a:r>
          </a:p>
          <a:p>
            <a:pPr marL="146050" indent="0">
              <a:buNone/>
            </a:pPr>
            <a:r>
              <a:rPr lang="it-IT"/>
              <a:t>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550603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HTML code must be wrapped in ONE top level element.</a:t>
            </a:r>
          </a:p>
          <a:p>
            <a:r>
              <a:rPr lang="en-US" dirty="0" smtClean="0"/>
              <a:t>So </a:t>
            </a:r>
            <a:r>
              <a:rPr lang="en-US" dirty="0"/>
              <a:t>if you like to write two paragraphs, you must put them inside a parent element, like a div element.</a:t>
            </a:r>
          </a:p>
          <a:p>
            <a:pPr marL="146050" indent="0">
              <a:buNone/>
            </a:pP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myElement</a:t>
            </a:r>
            <a:r>
              <a:rPr lang="en-US" dirty="0"/>
              <a:t> = (</a:t>
            </a:r>
          </a:p>
          <a:p>
            <a:pPr marL="146050" indent="0">
              <a:buNone/>
            </a:pPr>
            <a:r>
              <a:rPr lang="en-US" dirty="0"/>
              <a:t>  &lt;div&gt;</a:t>
            </a:r>
          </a:p>
          <a:p>
            <a:pPr marL="146050" indent="0">
              <a:buNone/>
            </a:pPr>
            <a:r>
              <a:rPr lang="en-US" dirty="0"/>
              <a:t>    &lt;p&gt;I am a paragraph.&lt;/p&gt;</a:t>
            </a:r>
          </a:p>
          <a:p>
            <a:pPr marL="146050" indent="0">
              <a:buNone/>
            </a:pPr>
            <a:r>
              <a:rPr lang="en-US" dirty="0"/>
              <a:t>    &lt;p&gt;I am a paragraph too.&lt;/p&gt;</a:t>
            </a:r>
          </a:p>
          <a:p>
            <a:pPr marL="146050" indent="0">
              <a:buNone/>
            </a:pPr>
            <a:r>
              <a:rPr lang="en-US" dirty="0"/>
              <a:t>  &lt;/div&gt;</a:t>
            </a:r>
          </a:p>
          <a:p>
            <a:pPr marL="146050" indent="0">
              <a:buNone/>
            </a:pPr>
            <a:r>
              <a:rPr lang="en-US" dirty="0"/>
              <a:t>);</a:t>
            </a:r>
          </a:p>
          <a:p>
            <a:pPr marL="14605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4743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457200" algn="just">
              <a:buFontTx/>
              <a:buChar char="-"/>
            </a:pPr>
            <a:r>
              <a:rPr lang="en-US" dirty="0"/>
              <a:t>React development is based on </a:t>
            </a:r>
            <a:r>
              <a:rPr lang="en-US" dirty="0" smtClean="0"/>
              <a:t>components</a:t>
            </a:r>
          </a:p>
          <a:p>
            <a:pPr indent="-457200" algn="just">
              <a:buFontTx/>
              <a:buChar char="-"/>
            </a:pPr>
            <a:r>
              <a:rPr lang="en-US" dirty="0"/>
              <a:t>Components are functions for user interfaces</a:t>
            </a:r>
            <a:endParaRPr lang="en-US" dirty="0" smtClean="0"/>
          </a:p>
          <a:p>
            <a:pPr indent="-457200" algn="just">
              <a:buFontTx/>
              <a:buChar char="-"/>
            </a:pPr>
            <a:r>
              <a:rPr lang="en-US" dirty="0" smtClean="0"/>
              <a:t>Components </a:t>
            </a:r>
            <a:r>
              <a:rPr lang="en-US" dirty="0"/>
              <a:t>are self-contained units of both display and </a:t>
            </a:r>
            <a:r>
              <a:rPr lang="en-US" dirty="0" smtClean="0"/>
              <a:t>work.</a:t>
            </a:r>
          </a:p>
          <a:p>
            <a:pPr indent="-457200" algn="just">
              <a:buFontTx/>
              <a:buChar char="-"/>
            </a:pPr>
            <a:r>
              <a:rPr lang="en-US" dirty="0" smtClean="0"/>
              <a:t>They </a:t>
            </a:r>
            <a:r>
              <a:rPr lang="en-US" dirty="0"/>
              <a:t>can be reused in your application. Use them to logically break down your application into smaller chunks (or components).</a:t>
            </a:r>
          </a:p>
          <a:p>
            <a:pPr indent="-457200" algn="just">
              <a:buFontTx/>
              <a:buChar char="-"/>
            </a:pPr>
            <a:r>
              <a:rPr lang="en-US" dirty="0" smtClean="0"/>
              <a:t>Components </a:t>
            </a:r>
            <a:r>
              <a:rPr lang="en-US" dirty="0"/>
              <a:t>are reusable blocks containing both UI and logic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037859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Alternatively, you can use a "fragment" to wrap multiple lines. This will prevent unnecessarily adding extra nodes to the DOM.</a:t>
            </a:r>
          </a:p>
          <a:p>
            <a:r>
              <a:rPr lang="en-US" dirty="0" smtClean="0"/>
              <a:t>A </a:t>
            </a:r>
            <a:r>
              <a:rPr lang="en-US" dirty="0"/>
              <a:t>fragment looks like an empty HTML tag: &lt;&gt;&lt;/&gt;.</a:t>
            </a:r>
          </a:p>
          <a:p>
            <a:pPr marL="146050" indent="0">
              <a:buNone/>
            </a:pP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myElement</a:t>
            </a:r>
            <a:r>
              <a:rPr lang="en-US" dirty="0"/>
              <a:t> = (</a:t>
            </a:r>
          </a:p>
          <a:p>
            <a:pPr marL="146050" indent="0">
              <a:buNone/>
            </a:pPr>
            <a:r>
              <a:rPr lang="en-US" dirty="0"/>
              <a:t>  &lt;&gt;</a:t>
            </a:r>
          </a:p>
          <a:p>
            <a:pPr marL="146050" indent="0">
              <a:buNone/>
            </a:pPr>
            <a:r>
              <a:rPr lang="en-US" dirty="0"/>
              <a:t>    &lt;p&gt;I am a paragraph.&lt;/p&gt;</a:t>
            </a:r>
          </a:p>
          <a:p>
            <a:pPr marL="146050" indent="0">
              <a:buNone/>
            </a:pPr>
            <a:r>
              <a:rPr lang="en-US" dirty="0"/>
              <a:t>    &lt;p&gt;I am a paragraph too.&lt;/p&gt;</a:t>
            </a:r>
          </a:p>
          <a:p>
            <a:pPr marL="146050" indent="0">
              <a:buNone/>
            </a:pPr>
            <a:r>
              <a:rPr lang="en-US" dirty="0"/>
              <a:t>  &lt;/&gt;</a:t>
            </a:r>
          </a:p>
          <a:p>
            <a:pPr marL="146050" indent="0">
              <a:buNone/>
            </a:pPr>
            <a:r>
              <a:rPr lang="en-US" dirty="0" smtClean="0"/>
              <a:t>);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7546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Elements Must be Closed</a:t>
            </a:r>
            <a:br>
              <a:rPr lang="en-US" b="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JSX follows XML rules, and therefore HTML elements must be properly closed.</a:t>
            </a:r>
          </a:p>
          <a:p>
            <a:pPr marL="146050" indent="0">
              <a:buNone/>
            </a:pPr>
            <a:endParaRPr lang="en-US" dirty="0" smtClean="0"/>
          </a:p>
          <a:p>
            <a:pPr marL="146050" indent="0">
              <a:buNone/>
            </a:pP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/>
              <a:t>myElement</a:t>
            </a:r>
            <a:r>
              <a:rPr lang="en-US" dirty="0"/>
              <a:t> = &lt;input type="text" /&gt;;</a:t>
            </a:r>
          </a:p>
          <a:p>
            <a:endParaRPr lang="en-US" dirty="0" smtClean="0"/>
          </a:p>
          <a:p>
            <a:r>
              <a:rPr lang="en-US" dirty="0"/>
              <a:t>JSX will throw an error if the HTML is not properly closed.</a:t>
            </a:r>
          </a:p>
          <a:p>
            <a:pPr marL="14605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2273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Attribute class = </a:t>
            </a:r>
            <a:r>
              <a:rPr lang="en-US" b="0" dirty="0" err="1"/>
              <a:t>className</a:t>
            </a:r>
            <a:r>
              <a:rPr lang="en-US" b="0" dirty="0"/>
              <a:t/>
            </a:r>
            <a:br>
              <a:rPr lang="en-US" b="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class</a:t>
            </a:r>
            <a:r>
              <a:rPr lang="en-US" dirty="0"/>
              <a:t> attribute is a much used attribute in HTML, but since JSX is rendered as JavaScript, and the class keyword is a reserved word in JavaScript, you are not allowed to use it in JSX.</a:t>
            </a:r>
          </a:p>
          <a:p>
            <a:r>
              <a:rPr lang="en-US" dirty="0"/>
              <a:t>Use attribute </a:t>
            </a:r>
            <a:r>
              <a:rPr lang="en-US" dirty="0" err="1">
                <a:solidFill>
                  <a:srgbClr val="FF0000"/>
                </a:solidFill>
              </a:rPr>
              <a:t>className</a:t>
            </a:r>
            <a:r>
              <a:rPr lang="en-US" dirty="0"/>
              <a:t> instead.</a:t>
            </a:r>
          </a:p>
          <a:p>
            <a:r>
              <a:rPr lang="en-US" dirty="0"/>
              <a:t>JSX solved this by using </a:t>
            </a:r>
            <a:r>
              <a:rPr lang="en-US" dirty="0" err="1">
                <a:solidFill>
                  <a:srgbClr val="FF0000"/>
                </a:solidFill>
              </a:rPr>
              <a:t>className</a:t>
            </a:r>
            <a:r>
              <a:rPr lang="en-US" dirty="0"/>
              <a:t> instead. When JSX is rendered, it translates </a:t>
            </a:r>
            <a:r>
              <a:rPr lang="en-US" dirty="0" err="1">
                <a:solidFill>
                  <a:srgbClr val="FF0000"/>
                </a:solidFill>
              </a:rPr>
              <a:t>className</a:t>
            </a:r>
            <a:r>
              <a:rPr lang="en-US" dirty="0"/>
              <a:t> attributes into </a:t>
            </a:r>
            <a:r>
              <a:rPr lang="en-US" dirty="0">
                <a:solidFill>
                  <a:srgbClr val="FF0000"/>
                </a:solidFill>
              </a:rPr>
              <a:t>class</a:t>
            </a:r>
            <a:r>
              <a:rPr lang="en-US" dirty="0"/>
              <a:t> attributes.</a:t>
            </a:r>
          </a:p>
          <a:p>
            <a:pPr marL="146050" indent="0">
              <a:buNone/>
            </a:pPr>
            <a:endParaRPr lang="en-US" dirty="0" smtClean="0"/>
          </a:p>
          <a:p>
            <a:pPr marL="146050" indent="0">
              <a:buNone/>
            </a:pP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/>
              <a:t>myElement</a:t>
            </a:r>
            <a:r>
              <a:rPr lang="en-US" dirty="0"/>
              <a:t> = &lt;h1 </a:t>
            </a:r>
            <a:r>
              <a:rPr lang="en-US" dirty="0" err="1">
                <a:solidFill>
                  <a:srgbClr val="FF0000"/>
                </a:solidFill>
              </a:rPr>
              <a:t>className</a:t>
            </a:r>
            <a:r>
              <a:rPr lang="en-US" dirty="0"/>
              <a:t>="</a:t>
            </a:r>
            <a:r>
              <a:rPr lang="en-US" dirty="0" err="1"/>
              <a:t>myclass</a:t>
            </a:r>
            <a:r>
              <a:rPr lang="en-US" dirty="0"/>
              <a:t>"&gt;Hello World&lt;/h1&gt;;</a:t>
            </a:r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963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Conditions - if statements</a:t>
            </a:r>
            <a:br>
              <a:rPr lang="en-US" b="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React supports </a:t>
            </a:r>
            <a:r>
              <a:rPr lang="en-US" dirty="0">
                <a:solidFill>
                  <a:srgbClr val="FF0000"/>
                </a:solidFill>
              </a:rPr>
              <a:t>if</a:t>
            </a:r>
            <a:r>
              <a:rPr lang="en-US" dirty="0"/>
              <a:t> statements, but not inside JSX.</a:t>
            </a:r>
          </a:p>
          <a:p>
            <a:r>
              <a:rPr lang="en-US" dirty="0" smtClean="0"/>
              <a:t>To </a:t>
            </a:r>
            <a:r>
              <a:rPr lang="en-US" dirty="0"/>
              <a:t>be able to use conditional statements in JSX, you should put the if statements outside of the JSX, or you could use a ternary </a:t>
            </a:r>
            <a:r>
              <a:rPr lang="en-US" dirty="0" smtClean="0"/>
              <a:t>expression </a:t>
            </a:r>
            <a:r>
              <a:rPr lang="en-US" dirty="0"/>
              <a:t>instead</a:t>
            </a:r>
            <a:r>
              <a:rPr lang="en-US" dirty="0" smtClean="0"/>
              <a:t>:</a:t>
            </a:r>
          </a:p>
          <a:p>
            <a:pPr marL="146050" indent="0">
              <a:buNone/>
            </a:pP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x = 5;</a:t>
            </a:r>
          </a:p>
          <a:p>
            <a:pPr marL="146050" indent="0">
              <a:buNone/>
            </a:pPr>
            <a:r>
              <a:rPr lang="en-US" dirty="0"/>
              <a:t>let text = "Goodbye";</a:t>
            </a:r>
          </a:p>
          <a:p>
            <a:pPr marL="146050" indent="0">
              <a:buNone/>
            </a:pPr>
            <a:r>
              <a:rPr lang="en-US" dirty="0"/>
              <a:t>if (x &lt; 10) {</a:t>
            </a:r>
          </a:p>
          <a:p>
            <a:pPr marL="146050" indent="0">
              <a:buNone/>
            </a:pPr>
            <a:r>
              <a:rPr lang="en-US" dirty="0"/>
              <a:t>  text = "Hello";</a:t>
            </a:r>
          </a:p>
          <a:p>
            <a:pPr marL="146050" indent="0">
              <a:buNone/>
            </a:pPr>
            <a:r>
              <a:rPr lang="en-US" dirty="0"/>
              <a:t>}</a:t>
            </a:r>
          </a:p>
          <a:p>
            <a:pPr marL="146050" indent="0">
              <a:buNone/>
            </a:pP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/>
              <a:t>myElement</a:t>
            </a:r>
            <a:r>
              <a:rPr lang="en-US" dirty="0"/>
              <a:t> = &lt;h1&gt;{text}&lt;/h1&gt;;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6297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ternary expressions instead:</a:t>
            </a:r>
          </a:p>
          <a:p>
            <a:pPr marL="146050" indent="0">
              <a:buNone/>
            </a:pPr>
            <a:r>
              <a:rPr lang="en-US" dirty="0" err="1"/>
              <a:t>const</a:t>
            </a:r>
            <a:r>
              <a:rPr lang="en-US" dirty="0"/>
              <a:t> x = 5;</a:t>
            </a:r>
          </a:p>
          <a:p>
            <a:pPr marL="146050" indent="0">
              <a:buNone/>
            </a:pP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/>
              <a:t>myElement</a:t>
            </a:r>
            <a:r>
              <a:rPr lang="en-US" dirty="0"/>
              <a:t> = &lt;h1&gt;{(x) &lt; 10 ? "Hello" : "Goodbye"}&lt;/h1&gt;;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6743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React components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en-US" dirty="0"/>
              <a:t>omposed using other components and basic </a:t>
            </a:r>
            <a:r>
              <a:rPr lang="en-US" dirty="0" smtClean="0"/>
              <a:t>HTML elements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/>
              <a:t>can respond to user input, change state, interact with other components, and much </a:t>
            </a:r>
            <a:r>
              <a:rPr lang="en-US" dirty="0" smtClean="0"/>
              <a:t>more</a:t>
            </a:r>
          </a:p>
          <a:p>
            <a:r>
              <a:rPr lang="en-US" dirty="0"/>
              <a:t>Components are independent and reusable bits of code. They serve the same purpose as JavaScript functions, but work in isolation and return HTML via a render() function.</a:t>
            </a:r>
          </a:p>
          <a:p>
            <a:pPr lvl="1"/>
            <a:r>
              <a:rPr lang="en-US" sz="2000" dirty="0"/>
              <a:t>Class </a:t>
            </a:r>
            <a:r>
              <a:rPr lang="en-US" sz="2000" dirty="0" smtClean="0"/>
              <a:t>components </a:t>
            </a:r>
          </a:p>
          <a:p>
            <a:pPr lvl="1"/>
            <a:r>
              <a:rPr lang="en-US" sz="2000" dirty="0" smtClean="0"/>
              <a:t>Function components	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5027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Class </a:t>
            </a:r>
            <a:r>
              <a:rPr lang="en-US" b="0" dirty="0" smtClean="0"/>
              <a:t>Component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When creating a React component, the component's name must start with an upper case letter.</a:t>
            </a:r>
          </a:p>
          <a:p>
            <a:pPr algn="just"/>
            <a:r>
              <a:rPr lang="en-US" dirty="0"/>
              <a:t>The component has to include the </a:t>
            </a:r>
            <a:r>
              <a:rPr lang="en-US" b="1" dirty="0"/>
              <a:t>extends </a:t>
            </a:r>
            <a:r>
              <a:rPr lang="en-US" b="1" dirty="0" err="1"/>
              <a:t>React.Compone</a:t>
            </a:r>
            <a:r>
              <a:rPr lang="en-US" dirty="0" err="1"/>
              <a:t>nt</a:t>
            </a:r>
            <a:r>
              <a:rPr lang="en-US" dirty="0"/>
              <a:t> statement, this statement creates an inheritance to </a:t>
            </a:r>
            <a:r>
              <a:rPr lang="en-US" dirty="0" err="1"/>
              <a:t>React.Component</a:t>
            </a:r>
            <a:r>
              <a:rPr lang="en-US" dirty="0"/>
              <a:t>, and gives your component access to </a:t>
            </a:r>
            <a:r>
              <a:rPr lang="en-US" dirty="0" err="1"/>
              <a:t>React.Component's</a:t>
            </a:r>
            <a:r>
              <a:rPr lang="en-US" dirty="0"/>
              <a:t> functions.</a:t>
            </a:r>
          </a:p>
          <a:p>
            <a:pPr algn="just"/>
            <a:r>
              <a:rPr lang="en-US" dirty="0"/>
              <a:t>The component also requires a </a:t>
            </a:r>
            <a:r>
              <a:rPr lang="en-US" b="1" dirty="0"/>
              <a:t>render() </a:t>
            </a:r>
            <a:r>
              <a:rPr lang="en-US" dirty="0"/>
              <a:t>method, this method returns HTML.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9553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Example</a:t>
            </a:r>
            <a:br>
              <a:rPr lang="en-US" b="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use this component in your application, use similar syntax as normal HTML: &lt;Car /&gt;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47</a:t>
            </a:fld>
            <a:endParaRPr lang="en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88670" y="1192063"/>
            <a:ext cx="6297929" cy="29058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React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render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h2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Hi, I am a Car!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h2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50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Function Component</a:t>
            </a:r>
            <a:br>
              <a:rPr lang="en-US" b="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Function component also returns HTML, and behaves much the same way as a Class component, but Function components can be written using much less code, are easier to </a:t>
            </a:r>
            <a:r>
              <a:rPr lang="en-US" dirty="0" smtClean="0"/>
              <a:t>understand</a:t>
            </a:r>
          </a:p>
          <a:p>
            <a:endParaRPr lang="en-US" dirty="0"/>
          </a:p>
          <a:p>
            <a:r>
              <a:rPr lang="en-US" dirty="0"/>
              <a:t>function Car() {</a:t>
            </a:r>
          </a:p>
          <a:p>
            <a:r>
              <a:rPr lang="en-US" dirty="0"/>
              <a:t>  return &lt;h2&gt;Hi, I am a Car!&lt;/h2&gt;;</a:t>
            </a:r>
          </a:p>
          <a:p>
            <a:r>
              <a:rPr lang="en-US" dirty="0"/>
              <a:t>}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6879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Rendering a Component</a:t>
            </a:r>
            <a:br>
              <a:rPr lang="en-US" b="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49</a:t>
            </a:fld>
            <a:endParaRPr lang="en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88670" y="1192063"/>
            <a:ext cx="8355330" cy="17978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root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ReactDOM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createRoot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getElementById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'root'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render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(&lt;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/&gt;);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rendering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 component function executes, we say it “renders” </a:t>
            </a:r>
            <a:endParaRPr lang="en-US" dirty="0" smtClean="0"/>
          </a:p>
          <a:p>
            <a:r>
              <a:rPr lang="en-US" dirty="0" smtClean="0"/>
              <a:t>Assume </a:t>
            </a:r>
            <a:r>
              <a:rPr lang="en-US" dirty="0"/>
              <a:t>components may re-render at any time </a:t>
            </a:r>
            <a:endParaRPr lang="en-US" dirty="0" smtClean="0"/>
          </a:p>
          <a:p>
            <a:r>
              <a:rPr lang="en-US" dirty="0" smtClean="0"/>
              <a:t>Our </a:t>
            </a:r>
            <a:r>
              <a:rPr lang="en-US" dirty="0"/>
              <a:t>job is to ensure that every time the component re-renders, the correct output is </a:t>
            </a:r>
            <a:r>
              <a:rPr lang="en-US" dirty="0" smtClean="0"/>
              <a:t>produced</a:t>
            </a:r>
          </a:p>
          <a:p>
            <a:r>
              <a:rPr lang="en-US" b="1" dirty="0"/>
              <a:t>“In React, everything is a </a:t>
            </a:r>
            <a:r>
              <a:rPr lang="en-US" b="1" dirty="0" smtClean="0"/>
              <a:t>component”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143645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Components in Components</a:t>
            </a:r>
            <a:br>
              <a:rPr lang="en-US" b="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50</a:t>
            </a:fld>
            <a:endParaRPr lang="en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09550" y="391018"/>
            <a:ext cx="8663940" cy="47524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React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render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h2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 am a Car!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h2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Garage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React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render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Who lives in my Garage?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root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ReactDOM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createRoot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getElementById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'root'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render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(&lt;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Garage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/&gt;);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05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Components in Files</a:t>
            </a:r>
            <a:br>
              <a:rPr lang="en-US" b="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React is all about re-using code, and it can be smart to insert some of your components in separate files.</a:t>
            </a:r>
          </a:p>
          <a:p>
            <a:r>
              <a:rPr lang="en-US" dirty="0" smtClean="0"/>
              <a:t>To </a:t>
            </a:r>
            <a:r>
              <a:rPr lang="en-US" dirty="0"/>
              <a:t>do that, create a new file with a .</a:t>
            </a:r>
            <a:r>
              <a:rPr lang="en-US" dirty="0" err="1"/>
              <a:t>js</a:t>
            </a:r>
            <a:r>
              <a:rPr lang="en-US" dirty="0"/>
              <a:t> file extension and put the code inside it:</a:t>
            </a:r>
          </a:p>
          <a:p>
            <a:r>
              <a:rPr lang="en-US" dirty="0" smtClean="0"/>
              <a:t>Note </a:t>
            </a:r>
            <a:r>
              <a:rPr lang="en-US" dirty="0"/>
              <a:t>that the file must start by importing React (as before), and it has to end with the statement export default Car;.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9859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Car.js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be able to use the Car component, you have to import the file in your application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52</a:t>
            </a:fld>
            <a:endParaRPr lang="en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88670" y="1192063"/>
            <a:ext cx="6252210" cy="21671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h2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Hi, I am a Car!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h2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export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51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53</a:t>
            </a:fld>
            <a:endParaRPr lang="en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88670" y="1102250"/>
            <a:ext cx="7052310" cy="29058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React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'react'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ReactDOM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'react-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dom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/client'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Car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'./Car.js'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root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ReactDOM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createRoot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getElementById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'root'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render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(&lt;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/&gt;);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7368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Component Constructor</a:t>
            </a:r>
            <a:br>
              <a:rPr lang="en-US" b="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If there is a </a:t>
            </a:r>
            <a:r>
              <a:rPr lang="en-US" dirty="0">
                <a:solidFill>
                  <a:srgbClr val="FF0000"/>
                </a:solidFill>
              </a:rPr>
              <a:t>constructor</a:t>
            </a:r>
            <a:r>
              <a:rPr lang="en-US" dirty="0"/>
              <a:t>() function in your component, this function will be called when the component gets initiated.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constructor function is where you initiate the component's properties.</a:t>
            </a:r>
          </a:p>
          <a:p>
            <a:pPr algn="just"/>
            <a:r>
              <a:rPr lang="en-US" dirty="0" smtClean="0"/>
              <a:t>Component </a:t>
            </a:r>
            <a:r>
              <a:rPr lang="en-US" dirty="0"/>
              <a:t>properties should be kept in an object called </a:t>
            </a:r>
            <a:r>
              <a:rPr lang="en-US" dirty="0">
                <a:solidFill>
                  <a:srgbClr val="FF0000"/>
                </a:solidFill>
              </a:rPr>
              <a:t>state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The constructor function is also where you honor the inheritance of the parent component by including the </a:t>
            </a:r>
            <a:r>
              <a:rPr lang="en-US" dirty="0">
                <a:solidFill>
                  <a:srgbClr val="FF0000"/>
                </a:solidFill>
              </a:rPr>
              <a:t>super() </a:t>
            </a:r>
            <a:r>
              <a:rPr lang="en-US" dirty="0"/>
              <a:t>statement, which executes the parent component's constructor function, and your component has access to all the functions of the parent component (</a:t>
            </a:r>
            <a:r>
              <a:rPr lang="en-US" dirty="0" err="1"/>
              <a:t>React.Component</a:t>
            </a:r>
            <a:r>
              <a:rPr lang="en-US" dirty="0"/>
              <a:t>).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0816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55</a:t>
            </a:fld>
            <a:endParaRPr lang="en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88670" y="1087120"/>
            <a:ext cx="7200900" cy="36444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React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constructor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"red"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render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h2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 am a Car!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h2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77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56</a:t>
            </a:fld>
            <a:endParaRPr lang="en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88670" y="902454"/>
            <a:ext cx="7200900" cy="40138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React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constructor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"red"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render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400" dirty="0">
                <a:solidFill>
                  <a:srgbClr val="DD4A6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return &lt;h2&gt;I am a {</a:t>
            </a:r>
            <a:r>
              <a:rPr lang="en-US" altLang="en-US" sz="2400" dirty="0" err="1">
                <a:solidFill>
                  <a:srgbClr val="DD4A6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this.state.color</a:t>
            </a:r>
            <a:r>
              <a:rPr lang="en-US" altLang="en-US" sz="2400" dirty="0">
                <a:solidFill>
                  <a:srgbClr val="DD4A6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Car!&lt;/h2&gt;;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78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Props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way of handling component properties is by using props.</a:t>
            </a:r>
          </a:p>
          <a:p>
            <a:r>
              <a:rPr lang="en-US" dirty="0" smtClean="0"/>
              <a:t>Props </a:t>
            </a:r>
            <a:r>
              <a:rPr lang="en-US" dirty="0"/>
              <a:t>are like function arguments, and you send them into the component as attributes.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6478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58</a:t>
            </a:fld>
            <a:endParaRPr lang="en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12644" y="902455"/>
            <a:ext cx="7578090" cy="36444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React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render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h2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 am a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props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Car!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h2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root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ReactDOM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createRoot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getElementById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'root'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render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(&lt;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"/&gt;);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39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Props in the </a:t>
            </a:r>
            <a:r>
              <a:rPr lang="en-US" b="0" dirty="0" smtClean="0"/>
              <a:t>Constructor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your component has a constructor function, the props should always be passed to the constructor and also to the </a:t>
            </a:r>
            <a:r>
              <a:rPr lang="en-US" dirty="0" err="1"/>
              <a:t>React.Component</a:t>
            </a:r>
            <a:r>
              <a:rPr lang="en-US" dirty="0"/>
              <a:t> via the super() method.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7849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app structure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457200">
              <a:buFontTx/>
              <a:buChar char="-"/>
            </a:pPr>
            <a:r>
              <a:rPr lang="en-US" dirty="0"/>
              <a:t>Every React app will contain an HTML file to host the app</a:t>
            </a:r>
          </a:p>
          <a:p>
            <a:pPr indent="-457200">
              <a:buFontTx/>
              <a:buChar char="-"/>
            </a:pPr>
            <a:r>
              <a:rPr lang="en-US" dirty="0" smtClean="0"/>
              <a:t>Note the </a:t>
            </a:r>
            <a:r>
              <a:rPr lang="en-US" b="1" dirty="0" smtClean="0">
                <a:latin typeface="Consolas" panose="020B0609020204030204" pitchFamily="49" charset="0"/>
              </a:rPr>
              <a:t>div</a:t>
            </a:r>
            <a:r>
              <a:rPr lang="en-US" dirty="0" smtClean="0"/>
              <a:t> element with the id </a:t>
            </a:r>
            <a:r>
              <a:rPr lang="en-US" b="1" dirty="0" smtClean="0">
                <a:latin typeface="Consolas" panose="020B0609020204030204" pitchFamily="49" charset="0"/>
              </a:rPr>
              <a:t>app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"/>
          </a:p>
        </p:txBody>
      </p:sp>
      <p:sp>
        <p:nvSpPr>
          <p:cNvPr id="5" name="New shape"/>
          <p:cNvSpPr/>
          <p:nvPr/>
        </p:nvSpPr>
        <p:spPr>
          <a:xfrm>
            <a:off x="1184236" y="2399519"/>
            <a:ext cx="6084570" cy="2728952"/>
          </a:xfrm>
          <a:prstGeom prst="rect">
            <a:avLst/>
          </a:prstGeom>
          <a:solidFill>
            <a:srgbClr val="F5F5F5"/>
          </a:solidFill>
          <a:ln>
            <a:solidFill>
              <a:srgbClr val="DCDC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54000" tIns="254000" rIns="254000" bIns="254000" rtlCol="0" anchor="ctr">
            <a:spAutoFit/>
          </a:bodyPr>
          <a:lstStyle/>
          <a:p>
            <a:pPr algn="l"/>
            <a:r>
              <a:rPr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&lt;html&gt;</a:t>
            </a:r>
            <a:r>
              <a:rPr sz="18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sz="1800" dirty="0">
                <a:solidFill>
                  <a:srgbClr val="000000"/>
                </a:solidFill>
                <a:latin typeface="Consolas" panose="020B0609020204030204" pitchFamily="49" charset="0"/>
              </a:rPr>
              <a:t>&lt;head&gt;</a:t>
            </a:r>
            <a:br>
              <a:rPr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sz="1800" dirty="0">
                <a:solidFill>
                  <a:srgbClr val="000000"/>
                </a:solidFill>
                <a:latin typeface="Consolas" panose="020B0609020204030204" pitchFamily="49" charset="0"/>
              </a:rPr>
              <a:t>    &lt;title&gt;Recipes&lt;/title&gt;</a:t>
            </a:r>
            <a:br>
              <a:rPr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sz="1800" dirty="0">
                <a:solidFill>
                  <a:srgbClr val="000000"/>
                </a:solidFill>
                <a:latin typeface="Consolas" panose="020B0609020204030204" pitchFamily="49" charset="0"/>
              </a:rPr>
              <a:t>&lt;/head&gt;</a:t>
            </a:r>
            <a:br>
              <a:rPr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sz="1800" dirty="0">
                <a:solidFill>
                  <a:srgbClr val="000000"/>
                </a:solidFill>
                <a:latin typeface="Consolas" panose="020B0609020204030204" pitchFamily="49" charset="0"/>
              </a:rPr>
              <a:t>&lt;body&gt;</a:t>
            </a:r>
            <a:br>
              <a:rPr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sz="1800" dirty="0">
                <a:solidFill>
                  <a:srgbClr val="000000"/>
                </a:solidFill>
                <a:latin typeface="Consolas" panose="020B0609020204030204" pitchFamily="49" charset="0"/>
              </a:rPr>
              <a:t>    &lt;div id=</a:t>
            </a:r>
            <a:r>
              <a:rPr sz="1800" dirty="0">
                <a:solidFill>
                  <a:srgbClr val="A31515"/>
                </a:solidFill>
                <a:latin typeface="Consolas" panose="020B0609020204030204" pitchFamily="49" charset="0"/>
              </a:rPr>
              <a:t>"app"</a:t>
            </a:r>
            <a:r>
              <a:rPr sz="1800" dirty="0">
                <a:solidFill>
                  <a:srgbClr val="000000"/>
                </a:solidFill>
                <a:latin typeface="Consolas" panose="020B0609020204030204" pitchFamily="49" charset="0"/>
              </a:rPr>
              <a:t>&gt;&lt;/div&gt;</a:t>
            </a:r>
            <a:br>
              <a:rPr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sz="1800" dirty="0">
                <a:solidFill>
                  <a:srgbClr val="000000"/>
                </a:solidFill>
                <a:latin typeface="Consolas" panose="020B0609020204030204" pitchFamily="49" charset="0"/>
              </a:rPr>
              <a:t>body&gt;</a:t>
            </a:r>
            <a:br>
              <a:rPr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sz="1800" dirty="0">
                <a:solidFill>
                  <a:srgbClr val="000000"/>
                </a:solidFill>
                <a:latin typeface="Consolas" panose="020B0609020204030204" pitchFamily="49" charset="0"/>
              </a:rPr>
              <a:t>&lt;/html&gt;</a:t>
            </a:r>
          </a:p>
        </p:txBody>
      </p:sp>
      <p:sp>
        <p:nvSpPr>
          <p:cNvPr id="6" name="New shape"/>
          <p:cNvSpPr/>
          <p:nvPr/>
        </p:nvSpPr>
        <p:spPr>
          <a:xfrm>
            <a:off x="1184236" y="2091742"/>
            <a:ext cx="6084570" cy="307777"/>
          </a:xfrm>
          <a:prstGeom prst="rect">
            <a:avLst/>
          </a:prstGeom>
          <a:solidFill>
            <a:srgbClr val="D7D7D7"/>
          </a:solidFill>
          <a:ln>
            <a:solidFill>
              <a:srgbClr val="DCDC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54000" rtlCol="0" anchor="ctr">
            <a:spAutoFit/>
          </a:bodyPr>
          <a:lstStyle/>
          <a:p>
            <a:pPr algn="l"/>
            <a:r>
              <a:rPr>
                <a:solidFill>
                  <a:srgbClr val="000000"/>
                </a:solidFill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5832356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60</a:t>
            </a:fld>
            <a:endParaRPr lang="en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88670" y="184786"/>
            <a:ext cx="7602064" cy="47524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React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constructor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props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props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render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h2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 am a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props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h2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root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ReactDOM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createRoot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getElementById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'root'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render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(&lt;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Mustang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"/&gt;);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87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React Class Component State</a:t>
            </a:r>
            <a:br>
              <a:rPr lang="en-US" b="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React Class components have a built-in state object.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state object is where you store property values that belongs to the component.</a:t>
            </a:r>
          </a:p>
          <a:p>
            <a:pPr algn="just"/>
            <a:r>
              <a:rPr lang="en-US" dirty="0" smtClean="0"/>
              <a:t>When </a:t>
            </a:r>
            <a:r>
              <a:rPr lang="en-US" dirty="0"/>
              <a:t>the state object changes, the component re-renders.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4562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62</a:t>
            </a:fld>
            <a:endParaRPr lang="en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97180" y="391018"/>
            <a:ext cx="8183880" cy="47524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React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constructor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props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props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brand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"Ford"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"Mustang"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"red"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year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1964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render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brand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}&lt;/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It is a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from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year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64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Changing the state Object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change a value in the state object, use the </a:t>
            </a:r>
            <a:r>
              <a:rPr lang="en-US" dirty="0" err="1"/>
              <a:t>this.setState</a:t>
            </a:r>
            <a:r>
              <a:rPr lang="en-US" dirty="0"/>
              <a:t>() method.</a:t>
            </a:r>
          </a:p>
          <a:p>
            <a:r>
              <a:rPr lang="en-US" dirty="0" smtClean="0"/>
              <a:t>When </a:t>
            </a:r>
            <a:r>
              <a:rPr lang="en-US" dirty="0"/>
              <a:t>a value in the state object changes, the component will re-render, meaning that the output will change according to the new value(s).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6639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64</a:t>
            </a:fld>
            <a:endParaRPr lang="en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1184" y="-302404"/>
            <a:ext cx="8858250" cy="586047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React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constructor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props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props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brand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"Ford"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"Mustang"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"red"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year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1964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changeColor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setState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"blue"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render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brand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}&lt;/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It is a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from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year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={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changeColor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Change color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95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way of render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of these React elements needs to be transferred to the real DOM for the user interface </a:t>
            </a:r>
            <a:r>
              <a:rPr lang="en-US" dirty="0" smtClean="0"/>
              <a:t>to be </a:t>
            </a:r>
            <a:r>
              <a:rPr lang="en-US" dirty="0"/>
              <a:t>constructed on screen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Series </a:t>
            </a:r>
            <a:r>
              <a:rPr lang="en-US" dirty="0"/>
              <a:t>of </a:t>
            </a:r>
            <a:r>
              <a:rPr lang="en-US" dirty="0" err="1"/>
              <a:t>document.createElement</a:t>
            </a:r>
            <a:r>
              <a:rPr lang="en-US" dirty="0"/>
              <a:t>() calls needs to be </a:t>
            </a:r>
            <a:r>
              <a:rPr lang="en-US" dirty="0" smtClean="0"/>
              <a:t>made corresponding </a:t>
            </a:r>
            <a:r>
              <a:rPr lang="en-US" dirty="0"/>
              <a:t>to each of the React elements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when </a:t>
            </a:r>
            <a:r>
              <a:rPr lang="en-US" dirty="0"/>
              <a:t>the </a:t>
            </a:r>
            <a:r>
              <a:rPr lang="en-US" dirty="0" err="1"/>
              <a:t>ReactDOM.render</a:t>
            </a:r>
            <a:r>
              <a:rPr lang="en-US" dirty="0" smtClean="0"/>
              <a:t>() function </a:t>
            </a:r>
            <a:r>
              <a:rPr lang="en-US" dirty="0"/>
              <a:t>is called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Arguments are the </a:t>
            </a:r>
            <a:r>
              <a:rPr lang="en-US" dirty="0"/>
              <a:t>element that needs to be rendered and the </a:t>
            </a:r>
            <a:r>
              <a:rPr lang="en-US" dirty="0" smtClean="0"/>
              <a:t>DOM element </a:t>
            </a:r>
            <a:r>
              <a:rPr lang="en-US" dirty="0"/>
              <a:t>that it needs to be placed under</a:t>
            </a:r>
            <a:r>
              <a:rPr lang="en-US" dirty="0" smtClean="0"/>
              <a:t>.</a:t>
            </a:r>
          </a:p>
          <a:p>
            <a:r>
              <a:rPr lang="en-US" dirty="0" err="1">
                <a:solidFill>
                  <a:srgbClr val="FF0000"/>
                </a:solidFill>
              </a:rPr>
              <a:t>ReactDOM.render</a:t>
            </a:r>
            <a:r>
              <a:rPr lang="en-US" dirty="0">
                <a:solidFill>
                  <a:srgbClr val="FF0000"/>
                </a:solidFill>
              </a:rPr>
              <a:t>(element, </a:t>
            </a:r>
            <a:r>
              <a:rPr lang="en-US" dirty="0" err="1">
                <a:solidFill>
                  <a:srgbClr val="FF0000"/>
                </a:solidFill>
              </a:rPr>
              <a:t>document.getElementById</a:t>
            </a:r>
            <a:r>
              <a:rPr lang="en-US" dirty="0" smtClean="0">
                <a:solidFill>
                  <a:srgbClr val="FF0000"/>
                </a:solidFill>
              </a:rPr>
              <a:t>(‘root'));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7046164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Issue Tracker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8670" y="1192063"/>
            <a:ext cx="5097780" cy="3351605"/>
          </a:xfrm>
        </p:spPr>
        <p:txBody>
          <a:bodyPr/>
          <a:lstStyle/>
          <a:p>
            <a:pPr algn="just"/>
            <a:r>
              <a:rPr lang="en-US" dirty="0"/>
              <a:t>The user should be able to view a list of issues, with an ability to filter the list </a:t>
            </a:r>
            <a:r>
              <a:rPr lang="en-US" dirty="0" smtClean="0"/>
              <a:t>by various </a:t>
            </a:r>
            <a:r>
              <a:rPr lang="en-US" dirty="0"/>
              <a:t>parameters.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user should be able to add new issues, by supplying the initial values of </a:t>
            </a:r>
            <a:r>
              <a:rPr lang="en-US" dirty="0" smtClean="0"/>
              <a:t>the issue’s </a:t>
            </a:r>
            <a:r>
              <a:rPr lang="en-US" dirty="0"/>
              <a:t>fields.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user should be able to edit and update an issue by changing its field values</a:t>
            </a:r>
            <a:r>
              <a:rPr lang="en-US" dirty="0" smtClean="0"/>
              <a:t>. </a:t>
            </a:r>
            <a:endParaRPr lang="en-US" dirty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user should be able delete an issue.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66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450" y="1192063"/>
            <a:ext cx="3052984" cy="284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97500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Composing </a:t>
            </a:r>
            <a:r>
              <a:rPr lang="en-US" b="0" dirty="0"/>
              <a:t>Components 	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Build </a:t>
            </a:r>
            <a:r>
              <a:rPr lang="en-US" dirty="0"/>
              <a:t>a component that uses other </a:t>
            </a:r>
            <a:r>
              <a:rPr lang="en-US" dirty="0" smtClean="0"/>
              <a:t>user-defined components</a:t>
            </a:r>
          </a:p>
          <a:p>
            <a:r>
              <a:rPr lang="en-US" dirty="0" smtClean="0"/>
              <a:t>Component </a:t>
            </a:r>
            <a:r>
              <a:rPr lang="en-US" dirty="0"/>
              <a:t>composition is one of the most powerful </a:t>
            </a:r>
            <a:r>
              <a:rPr lang="en-US" dirty="0" smtClean="0"/>
              <a:t>features</a:t>
            </a:r>
          </a:p>
          <a:p>
            <a:r>
              <a:rPr lang="en-US" dirty="0" smtClean="0"/>
              <a:t>Taking many </a:t>
            </a:r>
            <a:r>
              <a:rPr lang="en-US" dirty="0"/>
              <a:t>independent components and combining them to form a new </a:t>
            </a:r>
            <a:r>
              <a:rPr lang="en-US" dirty="0" err="1" smtClean="0"/>
              <a:t>componenent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9506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Component </a:t>
            </a:r>
            <a:r>
              <a:rPr lang="en-US" dirty="0" smtClean="0"/>
              <a:t>Composition</a:t>
            </a:r>
            <a:r>
              <a:rPr lang="en-US" b="0" dirty="0"/>
              <a:t/>
            </a:r>
            <a:br>
              <a:rPr lang="en-US" b="0" dirty="0"/>
            </a:b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Code Reusability and Maintainability</a:t>
            </a:r>
            <a:r>
              <a:rPr lang="en-US" dirty="0"/>
              <a:t>: </a:t>
            </a:r>
            <a:r>
              <a:rPr lang="en-US" dirty="0" smtClean="0"/>
              <a:t>promotes </a:t>
            </a:r>
            <a:r>
              <a:rPr lang="en-US" dirty="0"/>
              <a:t>code reusability. </a:t>
            </a:r>
            <a:r>
              <a:rPr lang="en-US" dirty="0" smtClean="0"/>
              <a:t>Can </a:t>
            </a:r>
            <a:r>
              <a:rPr lang="en-US" dirty="0"/>
              <a:t>create a component once and reuse it in different parts of our application. </a:t>
            </a:r>
            <a:r>
              <a:rPr lang="en-US" dirty="0" smtClean="0"/>
              <a:t>leads </a:t>
            </a:r>
            <a:r>
              <a:rPr lang="en-US" dirty="0"/>
              <a:t>to less </a:t>
            </a:r>
            <a:r>
              <a:rPr lang="en-US" dirty="0" smtClean="0"/>
              <a:t>code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is easier to maintain and test.</a:t>
            </a:r>
          </a:p>
          <a:p>
            <a:r>
              <a:rPr lang="en-US" b="1" dirty="0"/>
              <a:t>Separation of Concerns</a:t>
            </a:r>
            <a:r>
              <a:rPr lang="en-US" dirty="0"/>
              <a:t>: Each component </a:t>
            </a:r>
            <a:r>
              <a:rPr lang="en-US" dirty="0" smtClean="0"/>
              <a:t>is </a:t>
            </a:r>
            <a:r>
              <a:rPr lang="en-US" dirty="0"/>
              <a:t>responsible for a single piece of functionality. This separation of concerns makes our code more understandable and easier to debug.</a:t>
            </a:r>
          </a:p>
          <a:p>
            <a:r>
              <a:rPr lang="en-US" b="1" dirty="0"/>
              <a:t>Performance</a:t>
            </a:r>
            <a:r>
              <a:rPr lang="en-US" dirty="0"/>
              <a:t>: </a:t>
            </a:r>
            <a:r>
              <a:rPr lang="en-US" dirty="0" smtClean="0"/>
              <a:t>Optimize </a:t>
            </a:r>
            <a:r>
              <a:rPr lang="en-US" dirty="0"/>
              <a:t>rendering when we compose </a:t>
            </a:r>
            <a:r>
              <a:rPr lang="en-US" dirty="0" smtClean="0"/>
              <a:t>component. </a:t>
            </a:r>
            <a:r>
              <a:rPr lang="en-US" dirty="0"/>
              <a:t>React only re-renders components when their </a:t>
            </a:r>
            <a:r>
              <a:rPr lang="en-US" dirty="0" smtClean="0"/>
              <a:t>state change. Can </a:t>
            </a:r>
            <a:r>
              <a:rPr lang="en-US" dirty="0"/>
              <a:t>minimize unnecessary renders and improve performance.</a:t>
            </a:r>
          </a:p>
          <a:p>
            <a:r>
              <a:rPr lang="en-US" b="1" dirty="0"/>
              <a:t>Flexibility</a:t>
            </a:r>
            <a:r>
              <a:rPr lang="en-US" dirty="0"/>
              <a:t>: </a:t>
            </a:r>
            <a:r>
              <a:rPr lang="en-US" dirty="0" smtClean="0"/>
              <a:t>Easily </a:t>
            </a:r>
            <a:r>
              <a:rPr lang="en-US" dirty="0"/>
              <a:t>swap out components or change their order without affecting the overall functioning of our app.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5486847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IssueFilter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IssueFilter</a:t>
            </a:r>
            <a:r>
              <a:rPr lang="en-US" dirty="0"/>
              <a:t> extends </a:t>
            </a:r>
            <a:r>
              <a:rPr lang="en-US" dirty="0" err="1"/>
              <a:t>React.Component</a:t>
            </a:r>
            <a:r>
              <a:rPr lang="en-US" dirty="0"/>
              <a:t> {</a:t>
            </a:r>
          </a:p>
          <a:p>
            <a:r>
              <a:rPr lang="en-US" dirty="0"/>
              <a:t>render() {</a:t>
            </a:r>
          </a:p>
          <a:p>
            <a:r>
              <a:rPr lang="en-US" dirty="0"/>
              <a:t>return (</a:t>
            </a:r>
          </a:p>
          <a:p>
            <a:r>
              <a:rPr lang="en-US" dirty="0"/>
              <a:t>&lt;div&gt;This is a placeholder for the issue filter.&lt;/div&gt;</a:t>
            </a:r>
          </a:p>
          <a:p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52091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index.jsx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457200">
              <a:buFontTx/>
              <a:buChar char="-"/>
            </a:pPr>
            <a:r>
              <a:rPr lang="en-US" dirty="0"/>
              <a:t>React apps often use </a:t>
            </a:r>
            <a:r>
              <a:rPr lang="en-US" b="1" dirty="0" err="1"/>
              <a:t>index.jsx</a:t>
            </a:r>
            <a:r>
              <a:rPr lang="en-US" dirty="0"/>
              <a:t> as the root to the project</a:t>
            </a:r>
          </a:p>
          <a:p>
            <a:pPr indent="-457200">
              <a:buFontTx/>
              <a:buChar char="-"/>
            </a:pPr>
            <a:r>
              <a:rPr lang="en-US" dirty="0"/>
              <a:t>This will typically load the React app and place it on the page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"/>
          </a:p>
        </p:txBody>
      </p:sp>
      <p:sp>
        <p:nvSpPr>
          <p:cNvPr id="5" name="New shape"/>
          <p:cNvSpPr/>
          <p:nvPr/>
        </p:nvSpPr>
        <p:spPr>
          <a:xfrm>
            <a:off x="232470" y="2045970"/>
            <a:ext cx="8061900" cy="3206006"/>
          </a:xfrm>
          <a:prstGeom prst="rect">
            <a:avLst/>
          </a:prstGeom>
          <a:solidFill>
            <a:srgbClr val="F5F5F5"/>
          </a:solidFill>
          <a:ln>
            <a:solidFill>
              <a:srgbClr val="DCDC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54000" tIns="254000" rIns="254000" bIns="254000" rtlCol="0" anchor="ctr">
            <a:spAutoFit/>
          </a:bodyPr>
          <a:lstStyle/>
          <a:p>
            <a:pPr algn="l">
              <a:lnSpc>
                <a:spcPct val="125000"/>
              </a:lnSpc>
            </a:pPr>
            <a:r>
              <a:rPr sz="2000" dirty="0">
                <a:solidFill>
                  <a:srgbClr val="000000"/>
                </a:solidFill>
                <a:latin typeface="Consolas" panose="020B0609020204030204" pitchFamily="49" charset="0"/>
              </a:rPr>
              <a:t>import React from 'react';</a:t>
            </a:r>
            <a:br>
              <a:rPr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sz="2000" dirty="0">
                <a:solidFill>
                  <a:srgbClr val="000000"/>
                </a:solidFill>
                <a:latin typeface="Consolas" panose="020B0609020204030204" pitchFamily="49" charset="0"/>
              </a:rPr>
              <a:t>import </a:t>
            </a:r>
            <a:r>
              <a:rPr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ReactDOM</a:t>
            </a:r>
            <a:r>
              <a:rPr sz="2000" dirty="0">
                <a:solidFill>
                  <a:srgbClr val="000000"/>
                </a:solidFill>
                <a:latin typeface="Consolas" panose="020B0609020204030204" pitchFamily="49" charset="0"/>
              </a:rPr>
              <a:t> from 'react-</a:t>
            </a:r>
            <a:r>
              <a:rPr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dom</a:t>
            </a:r>
            <a:r>
              <a:rPr sz="2000" dirty="0">
                <a:solidFill>
                  <a:srgbClr val="000000"/>
                </a:solidFill>
                <a:latin typeface="Consolas" panose="020B0609020204030204" pitchFamily="49" charset="0"/>
              </a:rPr>
              <a:t>';</a:t>
            </a:r>
            <a:br>
              <a:rPr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sz="20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ReactDOM.render</a:t>
            </a:r>
            <a:r>
              <a:rPr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br>
              <a:rPr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sz="2000" dirty="0">
                <a:solidFill>
                  <a:srgbClr val="000000"/>
                </a:solidFill>
                <a:latin typeface="Consolas" panose="020B0609020204030204" pitchFamily="49" charset="0"/>
              </a:rPr>
              <a:t>    &lt;h1&gt;Hello, world!&lt;/h1&gt;,</a:t>
            </a:r>
            <a:br>
              <a:rPr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sz="2000" dirty="0">
                <a:solidFill>
                  <a:srgbClr val="000000"/>
                </a:solidFill>
                <a:latin typeface="Consolas" panose="020B0609020204030204" pitchFamily="49" charset="0"/>
              </a:rPr>
              <a:t>('app')</a:t>
            </a:r>
            <a:br>
              <a:rPr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New shape"/>
          <p:cNvSpPr/>
          <p:nvPr/>
        </p:nvSpPr>
        <p:spPr>
          <a:xfrm>
            <a:off x="328834" y="2074961"/>
            <a:ext cx="7965536" cy="307777"/>
          </a:xfrm>
          <a:prstGeom prst="rect">
            <a:avLst/>
          </a:prstGeom>
          <a:solidFill>
            <a:srgbClr val="D7D7D7"/>
          </a:solidFill>
          <a:ln>
            <a:solidFill>
              <a:srgbClr val="DCDC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54000" rtlCol="0" anchor="ctr"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</a:rPr>
              <a:t>JSX</a:t>
            </a:r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00006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IssueTable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IssueTable</a:t>
            </a:r>
            <a:r>
              <a:rPr lang="en-US" dirty="0"/>
              <a:t> extends </a:t>
            </a:r>
            <a:r>
              <a:rPr lang="en-US" dirty="0" err="1"/>
              <a:t>React.Component</a:t>
            </a:r>
            <a:r>
              <a:rPr lang="en-US" dirty="0"/>
              <a:t> {</a:t>
            </a:r>
          </a:p>
          <a:p>
            <a:r>
              <a:rPr lang="en-US" dirty="0"/>
              <a:t>render() {</a:t>
            </a:r>
          </a:p>
          <a:p>
            <a:r>
              <a:rPr lang="en-US" dirty="0"/>
              <a:t>return (</a:t>
            </a:r>
          </a:p>
          <a:p>
            <a:r>
              <a:rPr lang="en-US" dirty="0" smtClean="0"/>
              <a:t>&lt;</a:t>
            </a:r>
            <a:r>
              <a:rPr lang="en-US" dirty="0"/>
              <a:t>div&gt;This is a placeholder for a table of issues.&lt;/div</a:t>
            </a:r>
            <a:r>
              <a:rPr lang="en-US" dirty="0" smtClean="0"/>
              <a:t>&gt;</a:t>
            </a:r>
          </a:p>
          <a:p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8271335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IssueAdd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IssueAdd</a:t>
            </a:r>
            <a:r>
              <a:rPr lang="en-US" dirty="0"/>
              <a:t> extends </a:t>
            </a:r>
            <a:r>
              <a:rPr lang="en-US" dirty="0" err="1"/>
              <a:t>React.Component</a:t>
            </a:r>
            <a:r>
              <a:rPr lang="en-US" dirty="0"/>
              <a:t> {</a:t>
            </a:r>
          </a:p>
          <a:p>
            <a:r>
              <a:rPr lang="en-US" dirty="0"/>
              <a:t>render() {</a:t>
            </a:r>
          </a:p>
          <a:p>
            <a:r>
              <a:rPr lang="en-US" dirty="0"/>
              <a:t>return (</a:t>
            </a:r>
          </a:p>
          <a:p>
            <a:r>
              <a:rPr lang="en-US" dirty="0" smtClean="0"/>
              <a:t>&lt;</a:t>
            </a:r>
            <a:r>
              <a:rPr lang="en-US" dirty="0"/>
              <a:t>div&gt;This is a placeholder for a form to add an issue.&lt;/div</a:t>
            </a:r>
            <a:r>
              <a:rPr lang="en-US" dirty="0" smtClean="0"/>
              <a:t>&gt;</a:t>
            </a:r>
          </a:p>
          <a:p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6187173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IssueList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r>
              <a:rPr lang="en-US" dirty="0"/>
              <a:t>To put these </a:t>
            </a:r>
            <a:r>
              <a:rPr lang="en-US" dirty="0" smtClean="0"/>
              <a:t>together, create </a:t>
            </a:r>
            <a:r>
              <a:rPr lang="en-US" dirty="0" err="1" smtClean="0"/>
              <a:t>IssueList</a:t>
            </a:r>
            <a:r>
              <a:rPr lang="en-US" dirty="0" smtClean="0"/>
              <a:t> class</a:t>
            </a:r>
          </a:p>
          <a:p>
            <a:r>
              <a:rPr lang="en-US" dirty="0"/>
              <a:t>class </a:t>
            </a:r>
            <a:r>
              <a:rPr lang="en-US" dirty="0" err="1"/>
              <a:t>IssueList</a:t>
            </a:r>
            <a:r>
              <a:rPr lang="en-US" dirty="0"/>
              <a:t> extends </a:t>
            </a:r>
            <a:r>
              <a:rPr lang="en-US" dirty="0" err="1"/>
              <a:t>React.Component</a:t>
            </a:r>
            <a:r>
              <a:rPr lang="en-US" dirty="0"/>
              <a:t> {</a:t>
            </a:r>
          </a:p>
          <a:p>
            <a:r>
              <a:rPr lang="en-US" dirty="0"/>
              <a:t>render() {</a:t>
            </a:r>
          </a:p>
          <a:p>
            <a:r>
              <a:rPr lang="en-US" dirty="0"/>
              <a:t>return (</a:t>
            </a:r>
          </a:p>
          <a:p>
            <a:r>
              <a:rPr lang="en-US" dirty="0"/>
              <a:t>&lt;</a:t>
            </a:r>
            <a:r>
              <a:rPr lang="en-US" dirty="0" err="1"/>
              <a:t>React.Fragment</a:t>
            </a:r>
            <a:r>
              <a:rPr lang="en-US" dirty="0"/>
              <a:t>&gt;</a:t>
            </a:r>
          </a:p>
          <a:p>
            <a:r>
              <a:rPr lang="en-US" dirty="0"/>
              <a:t>&lt;h1&gt;Issue Tracker&lt;/h1</a:t>
            </a:r>
            <a:r>
              <a:rPr lang="en-US" dirty="0" smtClean="0"/>
              <a:t>&gt;&lt;</a:t>
            </a:r>
            <a:r>
              <a:rPr lang="en-US" dirty="0" err="1"/>
              <a:t>IssueFilter</a:t>
            </a:r>
            <a:r>
              <a:rPr lang="en-US" dirty="0"/>
              <a:t> </a:t>
            </a:r>
            <a:r>
              <a:rPr lang="en-US" dirty="0" smtClean="0"/>
              <a:t>/&gt;&lt;</a:t>
            </a:r>
            <a:r>
              <a:rPr lang="en-US" dirty="0" err="1"/>
              <a:t>hr</a:t>
            </a:r>
            <a:r>
              <a:rPr lang="en-US" dirty="0"/>
              <a:t> /&gt;</a:t>
            </a:r>
          </a:p>
          <a:p>
            <a:r>
              <a:rPr lang="en-US" dirty="0"/>
              <a:t>&lt;</a:t>
            </a:r>
            <a:r>
              <a:rPr lang="en-US" dirty="0" err="1"/>
              <a:t>IssueTable</a:t>
            </a:r>
            <a:r>
              <a:rPr lang="en-US" dirty="0"/>
              <a:t> </a:t>
            </a:r>
            <a:r>
              <a:rPr lang="en-US" dirty="0" smtClean="0"/>
              <a:t>/&gt;&lt;</a:t>
            </a:r>
            <a:r>
              <a:rPr lang="en-US" dirty="0" err="1"/>
              <a:t>hr</a:t>
            </a:r>
            <a:r>
              <a:rPr lang="en-US" dirty="0"/>
              <a:t> </a:t>
            </a:r>
            <a:r>
              <a:rPr lang="en-US" dirty="0" smtClean="0"/>
              <a:t>/&gt;&lt;</a:t>
            </a:r>
            <a:r>
              <a:rPr lang="en-US" dirty="0" err="1"/>
              <a:t>IssueAdd</a:t>
            </a:r>
            <a:r>
              <a:rPr lang="en-US" dirty="0"/>
              <a:t> /&gt;</a:t>
            </a:r>
          </a:p>
          <a:p>
            <a:r>
              <a:rPr lang="en-US" dirty="0"/>
              <a:t>&lt;/</a:t>
            </a:r>
            <a:r>
              <a:rPr lang="en-US" dirty="0" err="1"/>
              <a:t>React.Fragment</a:t>
            </a:r>
            <a:r>
              <a:rPr lang="en-US" dirty="0"/>
              <a:t>&gt;</a:t>
            </a:r>
          </a:p>
          <a:p>
            <a:r>
              <a:rPr lang="en-US" dirty="0" smtClean="0"/>
              <a:t>);}}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8827786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Data Using Properties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8670" y="1192063"/>
            <a:ext cx="4034790" cy="3351605"/>
          </a:xfrm>
        </p:spPr>
        <p:txBody>
          <a:bodyPr/>
          <a:lstStyle/>
          <a:p>
            <a:r>
              <a:rPr lang="en-US" dirty="0" smtClean="0"/>
              <a:t>Pass different input </a:t>
            </a:r>
            <a:r>
              <a:rPr lang="en-US" dirty="0"/>
              <a:t>data from a parent component to a child component and make it render differently on </a:t>
            </a:r>
            <a:r>
              <a:rPr lang="en-US" dirty="0" smtClean="0"/>
              <a:t>different instances</a:t>
            </a:r>
          </a:p>
          <a:p>
            <a:r>
              <a:rPr lang="en-US" dirty="0"/>
              <a:t>Depending on the inputs (an issue), the row can </a:t>
            </a:r>
            <a:r>
              <a:rPr lang="en-US" dirty="0" smtClean="0"/>
              <a:t>display different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73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316" y="873205"/>
            <a:ext cx="3692768" cy="406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55962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IssueTable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IssueTable</a:t>
            </a:r>
            <a:r>
              <a:rPr lang="en-US" dirty="0"/>
              <a:t> extends </a:t>
            </a:r>
            <a:r>
              <a:rPr lang="en-US" dirty="0" err="1"/>
              <a:t>React.Component</a:t>
            </a:r>
            <a:r>
              <a:rPr lang="en-US" dirty="0"/>
              <a:t> {</a:t>
            </a:r>
          </a:p>
          <a:p>
            <a:r>
              <a:rPr lang="en-US" dirty="0"/>
              <a:t>render() {</a:t>
            </a:r>
          </a:p>
          <a:p>
            <a:r>
              <a:rPr lang="en-US" dirty="0"/>
              <a:t>return (</a:t>
            </a:r>
          </a:p>
          <a:p>
            <a:r>
              <a:rPr lang="en-US" dirty="0"/>
              <a:t>&lt;</a:t>
            </a:r>
            <a:r>
              <a:rPr lang="en-US" dirty="0" smtClean="0"/>
              <a:t>table&gt;&lt;</a:t>
            </a:r>
            <a:r>
              <a:rPr lang="en-US" dirty="0" err="1" smtClean="0"/>
              <a:t>thead</a:t>
            </a:r>
            <a:r>
              <a:rPr lang="en-US" dirty="0" smtClean="0"/>
              <a:t>&gt;&lt;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th</a:t>
            </a:r>
            <a:r>
              <a:rPr lang="en-US" dirty="0"/>
              <a:t>&gt;ID&lt;/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th</a:t>
            </a:r>
            <a:r>
              <a:rPr lang="en-US" dirty="0"/>
              <a:t>&gt;Title&lt;/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r>
              <a:rPr lang="en-US" dirty="0"/>
              <a:t>&lt;/</a:t>
            </a:r>
            <a:r>
              <a:rPr lang="en-US" dirty="0" err="1"/>
              <a:t>tr</a:t>
            </a:r>
            <a:r>
              <a:rPr lang="en-US" dirty="0" smtClean="0"/>
              <a:t>&gt;&lt;/</a:t>
            </a:r>
            <a:r>
              <a:rPr lang="en-US" dirty="0" err="1"/>
              <a:t>thead</a:t>
            </a:r>
            <a:r>
              <a:rPr lang="en-US" dirty="0" smtClean="0"/>
              <a:t>&gt;&lt;</a:t>
            </a:r>
            <a:r>
              <a:rPr lang="en-US" dirty="0" err="1"/>
              <a:t>tbody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IssueRow</a:t>
            </a:r>
            <a:r>
              <a:rPr lang="en-US" dirty="0"/>
              <a:t> /&gt; {/* somehow pass Issue 1 data to this */}</a:t>
            </a:r>
          </a:p>
          <a:p>
            <a:r>
              <a:rPr lang="en-US" dirty="0"/>
              <a:t>&lt;</a:t>
            </a:r>
            <a:r>
              <a:rPr lang="en-US" dirty="0" err="1"/>
              <a:t>IssueRow</a:t>
            </a:r>
            <a:r>
              <a:rPr lang="en-US" dirty="0"/>
              <a:t> /&gt; {/* somehow pass Issue 2 data to this */}</a:t>
            </a:r>
          </a:p>
          <a:p>
            <a:r>
              <a:rPr lang="en-US" dirty="0"/>
              <a:t>&lt;/</a:t>
            </a:r>
            <a:r>
              <a:rPr lang="en-US" dirty="0" err="1"/>
              <a:t>tbody</a:t>
            </a:r>
            <a:r>
              <a:rPr lang="en-US" dirty="0" smtClean="0"/>
              <a:t>&gt;&lt;/</a:t>
            </a:r>
            <a:r>
              <a:rPr lang="en-US" dirty="0"/>
              <a:t>table</a:t>
            </a:r>
            <a:r>
              <a:rPr lang="en-US" dirty="0" smtClean="0"/>
              <a:t>&gt;);}}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779579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</a:t>
            </a:r>
            <a:r>
              <a:rPr lang="en-US" b="0" dirty="0"/>
              <a:t>Properties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custom attribute can also be passed</a:t>
            </a:r>
            <a:endParaRPr lang="en-US" dirty="0" smtClean="0"/>
          </a:p>
          <a:p>
            <a:pPr marL="146050" indent="0">
              <a:buNone/>
            </a:pPr>
            <a:r>
              <a:rPr lang="en-US" dirty="0" smtClean="0"/>
              <a:t>	&lt;</a:t>
            </a:r>
            <a:r>
              <a:rPr lang="en-US" dirty="0" err="1"/>
              <a:t>IssueRow</a:t>
            </a:r>
            <a:r>
              <a:rPr lang="en-US" dirty="0"/>
              <a:t> </a:t>
            </a:r>
            <a:r>
              <a:rPr lang="en-US" dirty="0" err="1"/>
              <a:t>issue_title</a:t>
            </a:r>
            <a:r>
              <a:rPr lang="en-US" dirty="0"/>
              <a:t>="Title of the first issue" </a:t>
            </a:r>
            <a:r>
              <a:rPr lang="en-US" dirty="0" smtClean="0"/>
              <a:t>/&gt;</a:t>
            </a:r>
          </a:p>
          <a:p>
            <a:r>
              <a:rPr lang="en-US" dirty="0" smtClean="0"/>
              <a:t>Value </a:t>
            </a:r>
            <a:r>
              <a:rPr lang="en-US" dirty="0"/>
              <a:t>of </a:t>
            </a:r>
            <a:r>
              <a:rPr lang="en-US" dirty="0" err="1"/>
              <a:t>issue_title</a:t>
            </a:r>
            <a:r>
              <a:rPr lang="en-US" dirty="0"/>
              <a:t> can be displayed within a cell in the </a:t>
            </a:r>
            <a:r>
              <a:rPr lang="en-US" dirty="0" err="1"/>
              <a:t>IssueRow</a:t>
            </a:r>
            <a:r>
              <a:rPr lang="en-US" dirty="0"/>
              <a:t> </a:t>
            </a:r>
            <a:r>
              <a:rPr lang="en-US" dirty="0" smtClean="0"/>
              <a:t>component.</a:t>
            </a:r>
          </a:p>
          <a:p>
            <a:pPr marL="146050" indent="0">
              <a:buNone/>
            </a:pPr>
            <a:r>
              <a:rPr lang="en-US" dirty="0" smtClean="0"/>
              <a:t>	&lt;</a:t>
            </a:r>
            <a:r>
              <a:rPr lang="en-US" dirty="0"/>
              <a:t>td&gt;{</a:t>
            </a:r>
            <a:r>
              <a:rPr lang="en-US" dirty="0" err="1"/>
              <a:t>this.props.issue_title</a:t>
            </a:r>
            <a:r>
              <a:rPr lang="en-US" dirty="0"/>
              <a:t>}&lt;/td&gt;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8554257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IssueRow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IssueRow</a:t>
            </a:r>
            <a:r>
              <a:rPr lang="en-US" dirty="0"/>
              <a:t> extends </a:t>
            </a:r>
            <a:r>
              <a:rPr lang="en-US" dirty="0" err="1"/>
              <a:t>React.Component</a:t>
            </a:r>
            <a:r>
              <a:rPr lang="en-US" dirty="0"/>
              <a:t> {</a:t>
            </a:r>
          </a:p>
          <a:p>
            <a:r>
              <a:rPr lang="en-US" dirty="0"/>
              <a:t>render() {</a:t>
            </a:r>
          </a:p>
          <a:p>
            <a:r>
              <a:rPr lang="en-US" dirty="0" err="1"/>
              <a:t>const</a:t>
            </a:r>
            <a:r>
              <a:rPr lang="en-US" dirty="0"/>
              <a:t> style = </a:t>
            </a:r>
            <a:r>
              <a:rPr lang="en-US" dirty="0" err="1"/>
              <a:t>this.props.rowStyle</a:t>
            </a:r>
            <a:r>
              <a:rPr lang="en-US" dirty="0"/>
              <a:t>;</a:t>
            </a:r>
          </a:p>
          <a:p>
            <a:r>
              <a:rPr lang="en-US" dirty="0"/>
              <a:t>return (</a:t>
            </a:r>
          </a:p>
          <a:p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&lt;td style={style}&gt;{</a:t>
            </a:r>
            <a:r>
              <a:rPr lang="en-US" dirty="0" err="1"/>
              <a:t>this.props.issue_id</a:t>
            </a:r>
            <a:r>
              <a:rPr lang="en-US" dirty="0"/>
              <a:t>}&lt;/td&gt;</a:t>
            </a:r>
          </a:p>
          <a:p>
            <a:r>
              <a:rPr lang="en-US" dirty="0"/>
              <a:t>&lt;td style={style}&gt;{</a:t>
            </a:r>
            <a:r>
              <a:rPr lang="en-US" dirty="0" err="1"/>
              <a:t>this.props.issue_title</a:t>
            </a:r>
            <a:r>
              <a:rPr lang="en-US" dirty="0"/>
              <a:t>}&lt;/td&gt;</a:t>
            </a:r>
          </a:p>
          <a:p>
            <a:r>
              <a:rPr lang="en-US" dirty="0"/>
              <a:t>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 smtClean="0"/>
              <a:t>);} 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5931660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style object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ive </a:t>
            </a:r>
            <a:r>
              <a:rPr lang="en-US" dirty="0"/>
              <a:t>the rows a silver border of one pixel and some padding, say four </a:t>
            </a:r>
            <a:r>
              <a:rPr lang="en-US" dirty="0" smtClean="0"/>
              <a:t>pixels</a:t>
            </a:r>
          </a:p>
          <a:p>
            <a:pPr marL="14605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/>
              <a:t>rowStyle</a:t>
            </a:r>
            <a:r>
              <a:rPr lang="en-US" dirty="0"/>
              <a:t> = {border: "1px solid silver", padding: 4</a:t>
            </a:r>
            <a:r>
              <a:rPr lang="en-US" dirty="0" smtClean="0"/>
              <a:t>};</a:t>
            </a:r>
          </a:p>
          <a:p>
            <a:pPr marL="14605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4789859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Updated </a:t>
            </a:r>
            <a:r>
              <a:rPr lang="en-US" dirty="0" err="1" smtClean="0"/>
              <a:t>IssueTable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8670" y="1192063"/>
            <a:ext cx="3909060" cy="3351605"/>
          </a:xfrm>
        </p:spPr>
        <p:txBody>
          <a:bodyPr/>
          <a:lstStyle/>
          <a:p>
            <a:pPr marL="146050" indent="0">
              <a:buNone/>
            </a:pPr>
            <a:r>
              <a:rPr lang="en-US" sz="1400" dirty="0"/>
              <a:t>class </a:t>
            </a:r>
            <a:r>
              <a:rPr lang="en-US" sz="1400" dirty="0" err="1"/>
              <a:t>IssueTable</a:t>
            </a:r>
            <a:r>
              <a:rPr lang="en-US" sz="1400" dirty="0"/>
              <a:t> extends </a:t>
            </a:r>
            <a:r>
              <a:rPr lang="en-US" sz="1400" dirty="0" err="1"/>
              <a:t>React.Component</a:t>
            </a:r>
            <a:r>
              <a:rPr lang="en-US" sz="1400" dirty="0"/>
              <a:t> {</a:t>
            </a:r>
          </a:p>
          <a:p>
            <a:pPr marL="146050" indent="0">
              <a:buNone/>
            </a:pPr>
            <a:r>
              <a:rPr lang="en-US" sz="1400" dirty="0"/>
              <a:t>render() {</a:t>
            </a:r>
          </a:p>
          <a:p>
            <a:pPr marL="146050" indent="0">
              <a:buNone/>
            </a:pPr>
            <a:r>
              <a:rPr lang="en-US" sz="1400" dirty="0" err="1"/>
              <a:t>const</a:t>
            </a:r>
            <a:r>
              <a:rPr lang="en-US" sz="1400" dirty="0"/>
              <a:t> </a:t>
            </a:r>
            <a:r>
              <a:rPr lang="en-US" sz="1400" dirty="0" err="1"/>
              <a:t>rowStyle</a:t>
            </a:r>
            <a:r>
              <a:rPr lang="en-US" sz="1400" dirty="0"/>
              <a:t> = {border: "1px solid silver", padding: 4};</a:t>
            </a:r>
          </a:p>
          <a:p>
            <a:pPr marL="146050" indent="0">
              <a:buNone/>
            </a:pPr>
            <a:r>
              <a:rPr lang="en-US" sz="1400" dirty="0"/>
              <a:t>return (</a:t>
            </a:r>
          </a:p>
          <a:p>
            <a:pPr marL="146050" indent="0">
              <a:buNone/>
            </a:pPr>
            <a:r>
              <a:rPr lang="en-US" sz="1400" dirty="0"/>
              <a:t>&lt;table style={{</a:t>
            </a:r>
            <a:r>
              <a:rPr lang="en-US" sz="1400" dirty="0" err="1"/>
              <a:t>borderCollapse</a:t>
            </a:r>
            <a:r>
              <a:rPr lang="en-US" sz="1400" dirty="0"/>
              <a:t>: "collapse"}}&gt;</a:t>
            </a:r>
          </a:p>
          <a:p>
            <a:pPr marL="146050" indent="0">
              <a:buNone/>
            </a:pPr>
            <a:r>
              <a:rPr lang="en-US" sz="1400" dirty="0"/>
              <a:t>&lt;</a:t>
            </a:r>
            <a:r>
              <a:rPr lang="en-US" sz="1400" dirty="0" err="1"/>
              <a:t>thead</a:t>
            </a:r>
            <a:r>
              <a:rPr lang="en-US" sz="1400" dirty="0"/>
              <a:t>&gt;</a:t>
            </a:r>
          </a:p>
          <a:p>
            <a:pPr marL="146050" indent="0">
              <a:buNone/>
            </a:pPr>
            <a:r>
              <a:rPr lang="en-US" sz="1400" dirty="0"/>
              <a:t>&lt;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pPr marL="146050" indent="0">
              <a:buNone/>
            </a:pPr>
            <a:r>
              <a:rPr lang="en-US" sz="1400" dirty="0"/>
              <a:t>&lt;</a:t>
            </a:r>
            <a:r>
              <a:rPr lang="en-US" sz="1400" dirty="0" err="1"/>
              <a:t>th</a:t>
            </a:r>
            <a:r>
              <a:rPr lang="en-US" sz="1400" dirty="0"/>
              <a:t> style={</a:t>
            </a:r>
            <a:r>
              <a:rPr lang="en-US" sz="1400" dirty="0" err="1"/>
              <a:t>rowStyle</a:t>
            </a:r>
            <a:r>
              <a:rPr lang="en-US" sz="1400" dirty="0"/>
              <a:t>}&gt;ID&lt;/</a:t>
            </a:r>
            <a:r>
              <a:rPr lang="en-US" sz="1400" dirty="0" err="1"/>
              <a:t>th</a:t>
            </a:r>
            <a:r>
              <a:rPr lang="en-US" sz="1400" dirty="0"/>
              <a:t>&gt;</a:t>
            </a:r>
          </a:p>
          <a:p>
            <a:pPr marL="146050" indent="0">
              <a:buNone/>
            </a:pPr>
            <a:r>
              <a:rPr lang="en-US" sz="1400" dirty="0"/>
              <a:t>&lt;</a:t>
            </a:r>
            <a:r>
              <a:rPr lang="en-US" sz="1400" dirty="0" err="1"/>
              <a:t>th</a:t>
            </a:r>
            <a:r>
              <a:rPr lang="en-US" sz="1400" dirty="0"/>
              <a:t> style={</a:t>
            </a:r>
            <a:r>
              <a:rPr lang="en-US" sz="1400" dirty="0" err="1"/>
              <a:t>rowStyle</a:t>
            </a:r>
            <a:r>
              <a:rPr lang="en-US" sz="1400" dirty="0"/>
              <a:t>}&gt;Title&lt;/</a:t>
            </a:r>
            <a:r>
              <a:rPr lang="en-US" sz="1400" dirty="0" err="1"/>
              <a:t>th</a:t>
            </a:r>
            <a:r>
              <a:rPr lang="en-US" sz="1400" dirty="0"/>
              <a:t>&gt;</a:t>
            </a:r>
          </a:p>
          <a:p>
            <a:pPr marL="146050" indent="0">
              <a:buNone/>
            </a:pPr>
            <a:r>
              <a:rPr lang="en-US" sz="1400" dirty="0"/>
              <a:t>&lt;/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pPr marL="146050" indent="0">
              <a:buNone/>
            </a:pPr>
            <a:r>
              <a:rPr lang="en-US" sz="1400" dirty="0"/>
              <a:t>&lt;/</a:t>
            </a:r>
            <a:r>
              <a:rPr lang="en-US" sz="1400" dirty="0" err="1"/>
              <a:t>thead</a:t>
            </a:r>
            <a:r>
              <a:rPr lang="en-US" sz="1400" dirty="0"/>
              <a:t>&gt;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78</a:t>
            </a:fld>
            <a:endParaRPr lang="en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541520" y="1087120"/>
            <a:ext cx="3909060" cy="3351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2000" b="0" i="0" u="none" strike="noStrike" cap="none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46050" indent="0">
              <a:buNone/>
            </a:pPr>
            <a:r>
              <a:rPr lang="en-US" sz="1400" dirty="0"/>
              <a:t>&lt;</a:t>
            </a:r>
            <a:r>
              <a:rPr lang="en-US" sz="1400" dirty="0" err="1"/>
              <a:t>tbody</a:t>
            </a:r>
            <a:r>
              <a:rPr lang="en-US" sz="1400" dirty="0"/>
              <a:t>&gt;</a:t>
            </a:r>
          </a:p>
          <a:p>
            <a:pPr marL="146050" indent="0">
              <a:buNone/>
            </a:pPr>
            <a:r>
              <a:rPr lang="en-US" sz="1400" dirty="0"/>
              <a:t>&lt;</a:t>
            </a:r>
            <a:r>
              <a:rPr lang="en-US" sz="1400" dirty="0" err="1"/>
              <a:t>IssueRow</a:t>
            </a:r>
            <a:r>
              <a:rPr lang="en-US" sz="1400" dirty="0"/>
              <a:t> </a:t>
            </a:r>
            <a:r>
              <a:rPr lang="en-US" sz="1400" dirty="0" err="1"/>
              <a:t>rowStyle</a:t>
            </a:r>
            <a:r>
              <a:rPr lang="en-US" sz="1400" dirty="0"/>
              <a:t>={</a:t>
            </a:r>
            <a:r>
              <a:rPr lang="en-US" sz="1400" dirty="0" err="1"/>
              <a:t>rowStyle</a:t>
            </a:r>
            <a:r>
              <a:rPr lang="en-US" sz="1400" dirty="0"/>
              <a:t>} </a:t>
            </a:r>
            <a:r>
              <a:rPr lang="en-US" sz="1400" dirty="0" err="1"/>
              <a:t>issue_id</a:t>
            </a:r>
            <a:r>
              <a:rPr lang="en-US" sz="1400" dirty="0"/>
              <a:t>={1}</a:t>
            </a:r>
          </a:p>
          <a:p>
            <a:pPr marL="146050" indent="0">
              <a:buNone/>
            </a:pPr>
            <a:r>
              <a:rPr lang="en-US" sz="1400" dirty="0" err="1"/>
              <a:t>issue_title</a:t>
            </a:r>
            <a:r>
              <a:rPr lang="en-US" sz="1400" dirty="0"/>
              <a:t>="Error in console when clicking Add" /&gt;</a:t>
            </a:r>
          </a:p>
          <a:p>
            <a:pPr marL="146050" indent="0">
              <a:buNone/>
            </a:pPr>
            <a:r>
              <a:rPr lang="en-US" sz="1400" dirty="0"/>
              <a:t>&lt;</a:t>
            </a:r>
            <a:r>
              <a:rPr lang="en-US" sz="1400" dirty="0" err="1"/>
              <a:t>IssueRow</a:t>
            </a:r>
            <a:r>
              <a:rPr lang="en-US" sz="1400" dirty="0"/>
              <a:t> </a:t>
            </a:r>
            <a:r>
              <a:rPr lang="en-US" sz="1400" dirty="0" err="1"/>
              <a:t>rowStyle</a:t>
            </a:r>
            <a:r>
              <a:rPr lang="en-US" sz="1400" dirty="0"/>
              <a:t>={</a:t>
            </a:r>
            <a:r>
              <a:rPr lang="en-US" sz="1400" dirty="0" err="1"/>
              <a:t>rowStyle</a:t>
            </a:r>
            <a:r>
              <a:rPr lang="en-US" sz="1400" dirty="0"/>
              <a:t>} </a:t>
            </a:r>
            <a:r>
              <a:rPr lang="en-US" sz="1400" dirty="0" err="1"/>
              <a:t>issue_id</a:t>
            </a:r>
            <a:r>
              <a:rPr lang="en-US" sz="1400" dirty="0"/>
              <a:t>={2}</a:t>
            </a:r>
          </a:p>
          <a:p>
            <a:pPr marL="146050" indent="0">
              <a:buNone/>
            </a:pPr>
            <a:r>
              <a:rPr lang="en-US" sz="1400" dirty="0" err="1"/>
              <a:t>issue_title</a:t>
            </a:r>
            <a:r>
              <a:rPr lang="en-US" sz="1400" dirty="0"/>
              <a:t>="Missing bottom border on panel" /&gt;</a:t>
            </a:r>
          </a:p>
          <a:p>
            <a:pPr marL="146050" indent="0">
              <a:buNone/>
            </a:pPr>
            <a:r>
              <a:rPr lang="en-US" sz="1400" dirty="0"/>
              <a:t>&lt;/</a:t>
            </a:r>
            <a:r>
              <a:rPr lang="en-US" sz="1400" dirty="0" err="1"/>
              <a:t>tbody</a:t>
            </a:r>
            <a:r>
              <a:rPr lang="en-US" sz="1400" dirty="0"/>
              <a:t>&gt;</a:t>
            </a:r>
          </a:p>
          <a:p>
            <a:pPr marL="146050" indent="0">
              <a:buNone/>
            </a:pPr>
            <a:r>
              <a:rPr lang="en-US" sz="1400" dirty="0"/>
              <a:t>&lt;/table&gt;</a:t>
            </a:r>
          </a:p>
          <a:p>
            <a:pPr marL="146050" indent="0">
              <a:buNone/>
            </a:pPr>
            <a:r>
              <a:rPr lang="en-US" sz="1400" dirty="0"/>
              <a:t>);</a:t>
            </a:r>
          </a:p>
          <a:p>
            <a:pPr marL="146050" indent="0">
              <a:buNone/>
            </a:pPr>
            <a:r>
              <a:rPr lang="en-US" sz="1400" dirty="0"/>
              <a:t>}</a:t>
            </a:r>
          </a:p>
          <a:p>
            <a:pPr marL="146050" indent="0">
              <a:buNone/>
            </a:pPr>
            <a:r>
              <a:rPr lang="en-US" sz="1400" dirty="0"/>
              <a:t>}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0887136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7885" y="2242710"/>
            <a:ext cx="2348230" cy="65808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Thank You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4449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your first component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457200">
              <a:buFontTx/>
              <a:buChar char="-"/>
            </a:pPr>
            <a:r>
              <a:rPr lang="en-US" dirty="0"/>
              <a:t>React development is based on </a:t>
            </a:r>
            <a:r>
              <a:rPr lang="en-US" b="1" dirty="0"/>
              <a:t>components</a:t>
            </a:r>
          </a:p>
          <a:p>
            <a:pPr indent="-457200">
              <a:buFontTx/>
              <a:buChar char="-"/>
            </a:pPr>
            <a:r>
              <a:rPr lang="en-US" dirty="0"/>
              <a:t>Components are self-contained, reusable units of UI and logic</a:t>
            </a:r>
          </a:p>
          <a:p>
            <a:pPr indent="-457200">
              <a:buFontTx/>
              <a:buChar char="-"/>
            </a:pPr>
            <a:r>
              <a:rPr lang="en-US" dirty="0"/>
              <a:t>React projects typically contain many components</a:t>
            </a:r>
          </a:p>
          <a:p>
            <a:pPr indent="-457200">
              <a:buFontTx/>
              <a:buChar char="-"/>
            </a:pPr>
            <a:r>
              <a:rPr lang="en-US" dirty="0"/>
              <a:t>While React components can be a function or a </a:t>
            </a:r>
            <a:r>
              <a:rPr lang="en-US" dirty="0" smtClean="0"/>
              <a:t>class</a:t>
            </a:r>
          </a:p>
          <a:p>
            <a:pPr indent="-457200">
              <a:buFontTx/>
              <a:buChar char="-"/>
            </a:pPr>
            <a:r>
              <a:rPr lang="en-US" dirty="0"/>
              <a:t>Applications generally have one core component, commonly called an App. The App acts as the root of the application. We'll start by creating our App component.</a:t>
            </a:r>
          </a:p>
          <a:p>
            <a:pPr indent="-457200">
              <a:buFontTx/>
              <a:buChar char="-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80656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core component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Many React projects start with one core component called </a:t>
            </a:r>
            <a:r>
              <a:rPr lang="en-US" b="1" dirty="0"/>
              <a:t>App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"/>
          </a:p>
        </p:txBody>
      </p:sp>
      <p:sp>
        <p:nvSpPr>
          <p:cNvPr id="5" name="New shape"/>
          <p:cNvSpPr/>
          <p:nvPr/>
        </p:nvSpPr>
        <p:spPr>
          <a:xfrm>
            <a:off x="1562100" y="2136959"/>
            <a:ext cx="6324600" cy="3005951"/>
          </a:xfrm>
          <a:prstGeom prst="rect">
            <a:avLst/>
          </a:prstGeom>
          <a:solidFill>
            <a:srgbClr val="F5F5F5"/>
          </a:solidFill>
          <a:ln>
            <a:solidFill>
              <a:srgbClr val="DCDC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54000" tIns="254000" rIns="254000" bIns="254000" rtlCol="0" anchor="ctr">
            <a:spAutoFit/>
          </a:bodyPr>
          <a:lstStyle/>
          <a:p>
            <a:pPr algn="l"/>
            <a:r>
              <a:rPr sz="18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sz="1800" dirty="0">
                <a:solidFill>
                  <a:srgbClr val="000000"/>
                </a:solidFill>
                <a:latin typeface="Consolas" panose="020B0609020204030204" pitchFamily="49" charset="0"/>
              </a:rPr>
              <a:t> React from </a:t>
            </a:r>
            <a:r>
              <a:rPr sz="1800" dirty="0">
                <a:solidFill>
                  <a:srgbClr val="A31515"/>
                </a:solidFill>
                <a:latin typeface="Consolas" panose="020B0609020204030204" pitchFamily="49" charset="0"/>
              </a:rPr>
              <a:t>'react'</a:t>
            </a:r>
            <a:r>
              <a:rPr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sz="1800" dirty="0">
                <a:solidFill>
                  <a:srgbClr val="000000"/>
                </a:solidFill>
                <a:latin typeface="Consolas" panose="020B0609020204030204" pitchFamily="49" charset="0"/>
              </a:rPr>
              <a:t>App() {</a:t>
            </a:r>
            <a:br>
              <a:rPr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br>
              <a:rPr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&lt;article&gt;</a:t>
            </a:r>
            <a:br>
              <a:rPr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&lt;h1&gt;Recipe Manager&lt;/h1&gt;</a:t>
            </a:r>
            <a:br>
              <a:rPr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&lt;/article&gt;</a:t>
            </a:r>
            <a:br>
              <a:rPr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sz="1800" dirty="0">
                <a:solidFill>
                  <a:srgbClr val="000000"/>
                </a:solidFill>
                <a:latin typeface="Consolas" panose="020B0609020204030204" pitchFamily="49" charset="0"/>
              </a:rPr>
              <a:t>    )</a:t>
            </a:r>
            <a:br>
              <a:rPr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sz="18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sz="1800" dirty="0">
                <a:solidFill>
                  <a:srgbClr val="000000"/>
                </a:solidFill>
                <a:latin typeface="Consolas" panose="020B0609020204030204" pitchFamily="49" charset="0"/>
              </a:rPr>
              <a:t> App;</a:t>
            </a:r>
          </a:p>
        </p:txBody>
      </p:sp>
      <p:sp>
        <p:nvSpPr>
          <p:cNvPr id="6" name="New shape"/>
          <p:cNvSpPr/>
          <p:nvPr/>
        </p:nvSpPr>
        <p:spPr>
          <a:xfrm>
            <a:off x="1562100" y="1769011"/>
            <a:ext cx="6324600" cy="365760"/>
          </a:xfrm>
          <a:prstGeom prst="rect">
            <a:avLst/>
          </a:prstGeom>
          <a:solidFill>
            <a:srgbClr val="D7D7D7"/>
          </a:solidFill>
          <a:ln>
            <a:solidFill>
              <a:srgbClr val="DCDC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54000" rtlCol="0" anchor="ctr"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</a:rPr>
              <a:t>JSX</a:t>
            </a:r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205612"/>
      </p:ext>
    </p:extLst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8258</TotalTime>
  <Words>4164</Words>
  <Application>Microsoft Office PowerPoint</Application>
  <PresentationFormat>On-screen Show (16:9)</PresentationFormat>
  <Paragraphs>616</Paragraphs>
  <Slides>79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5" baseType="lpstr">
      <vt:lpstr>Consolas</vt:lpstr>
      <vt:lpstr>Arial</vt:lpstr>
      <vt:lpstr>Calibri</vt:lpstr>
      <vt:lpstr>Verdana</vt:lpstr>
      <vt:lpstr>Nunito</vt:lpstr>
      <vt:lpstr>Shift</vt:lpstr>
      <vt:lpstr>REACT</vt:lpstr>
      <vt:lpstr>Introduction to React</vt:lpstr>
      <vt:lpstr>Introduction to JSX</vt:lpstr>
      <vt:lpstr>Components</vt:lpstr>
      <vt:lpstr>Component rendering</vt:lpstr>
      <vt:lpstr>React app structure</vt:lpstr>
      <vt:lpstr>index.jsx</vt:lpstr>
      <vt:lpstr>Create your first component</vt:lpstr>
      <vt:lpstr>The core component</vt:lpstr>
      <vt:lpstr>React ES6 </vt:lpstr>
      <vt:lpstr>React ES6 Classes </vt:lpstr>
      <vt:lpstr>create objects using the Car class</vt:lpstr>
      <vt:lpstr>React ES6 Arrow Functions </vt:lpstr>
      <vt:lpstr>Arrow Function With Parameters:  </vt:lpstr>
      <vt:lpstr>React ES6 Variables </vt:lpstr>
      <vt:lpstr>React ES6 Variables </vt:lpstr>
      <vt:lpstr>React ES6 Variables </vt:lpstr>
      <vt:lpstr>React ES6 Array Methods </vt:lpstr>
      <vt:lpstr>React ES6 Destructuring </vt:lpstr>
      <vt:lpstr>Destructuring comes in handy when a function returns an array: </vt:lpstr>
      <vt:lpstr>Destructuring Objects  </vt:lpstr>
      <vt:lpstr>React ES6 Spread Operator </vt:lpstr>
      <vt:lpstr>React ES6 Spread Operator </vt:lpstr>
      <vt:lpstr>React ES6 Modules </vt:lpstr>
      <vt:lpstr>PowerPoint Presentation</vt:lpstr>
      <vt:lpstr>PowerPoint Presentation</vt:lpstr>
      <vt:lpstr>Export </vt:lpstr>
      <vt:lpstr>Default Exports  </vt:lpstr>
      <vt:lpstr>Import </vt:lpstr>
      <vt:lpstr>React ES6 Ternary Operator </vt:lpstr>
      <vt:lpstr>React Render HTML </vt:lpstr>
      <vt:lpstr>The render Method  </vt:lpstr>
      <vt:lpstr>Example</vt:lpstr>
      <vt:lpstr>React JSX </vt:lpstr>
      <vt:lpstr>With JSX</vt:lpstr>
      <vt:lpstr>Without JSX:  </vt:lpstr>
      <vt:lpstr>Expressions in JSX  </vt:lpstr>
      <vt:lpstr>Inserting a Large Block of HTML  </vt:lpstr>
      <vt:lpstr>PowerPoint Presentation</vt:lpstr>
      <vt:lpstr>PowerPoint Presentation</vt:lpstr>
      <vt:lpstr>Elements Must be Closed  </vt:lpstr>
      <vt:lpstr>Attribute class = className  </vt:lpstr>
      <vt:lpstr>Conditions - if statements  </vt:lpstr>
      <vt:lpstr>PowerPoint Presentation</vt:lpstr>
      <vt:lpstr>React components</vt:lpstr>
      <vt:lpstr>Class Component</vt:lpstr>
      <vt:lpstr>Example  </vt:lpstr>
      <vt:lpstr>Function Component  </vt:lpstr>
      <vt:lpstr>Rendering a Component  </vt:lpstr>
      <vt:lpstr>Components in Components  </vt:lpstr>
      <vt:lpstr>Components in Files  </vt:lpstr>
      <vt:lpstr>Car.js</vt:lpstr>
      <vt:lpstr>PowerPoint Presentation</vt:lpstr>
      <vt:lpstr>Component Constructor  </vt:lpstr>
      <vt:lpstr>Ex</vt:lpstr>
      <vt:lpstr>Ex</vt:lpstr>
      <vt:lpstr>Props </vt:lpstr>
      <vt:lpstr>Ex</vt:lpstr>
      <vt:lpstr>Props in the Constructor</vt:lpstr>
      <vt:lpstr>Ex</vt:lpstr>
      <vt:lpstr>React Class Component State  </vt:lpstr>
      <vt:lpstr>PowerPoint Presentation</vt:lpstr>
      <vt:lpstr>Changing the state Object</vt:lpstr>
      <vt:lpstr>PowerPoint Presentation</vt:lpstr>
      <vt:lpstr>Another way of render</vt:lpstr>
      <vt:lpstr>Issue Tracker</vt:lpstr>
      <vt:lpstr>Composing Components   </vt:lpstr>
      <vt:lpstr>Importance of Component Composition  </vt:lpstr>
      <vt:lpstr>IssueFilter Class</vt:lpstr>
      <vt:lpstr>IssueTable Class</vt:lpstr>
      <vt:lpstr>IssueAdd Class</vt:lpstr>
      <vt:lpstr>IssueList Class</vt:lpstr>
      <vt:lpstr>Passing Data Using Properties</vt:lpstr>
      <vt:lpstr>IssueTable Class</vt:lpstr>
      <vt:lpstr>Passing Properties</vt:lpstr>
      <vt:lpstr>IssueRow Class</vt:lpstr>
      <vt:lpstr>style object</vt:lpstr>
      <vt:lpstr>Updated IssueTable Class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</dc:creator>
  <cp:lastModifiedBy>Ari</cp:lastModifiedBy>
  <cp:revision>832</cp:revision>
  <dcterms:modified xsi:type="dcterms:W3CDTF">2024-02-16T08:45:05Z</dcterms:modified>
</cp:coreProperties>
</file>