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57" r:id="rId5"/>
    <p:sldId id="258" r:id="rId6"/>
    <p:sldId id="259" r:id="rId7"/>
    <p:sldId id="260" r:id="rId8"/>
    <p:sldId id="261" r:id="rId9"/>
    <p:sldId id="263" r:id="rId10"/>
    <p:sldId id="264" r:id="rId11"/>
    <p:sldId id="419" r:id="rId12"/>
    <p:sldId id="266" r:id="rId13"/>
    <p:sldId id="407" r:id="rId14"/>
    <p:sldId id="421" r:id="rId15"/>
    <p:sldId id="401" r:id="rId16"/>
    <p:sldId id="402" r:id="rId17"/>
    <p:sldId id="403" r:id="rId18"/>
    <p:sldId id="404" r:id="rId19"/>
    <p:sldId id="422"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437" r:id="rId35"/>
    <p:sldId id="438" r:id="rId36"/>
    <p:sldId id="439" r:id="rId37"/>
    <p:sldId id="440" r:id="rId38"/>
    <p:sldId id="441" r:id="rId39"/>
    <p:sldId id="442" r:id="rId40"/>
    <p:sldId id="443" r:id="rId41"/>
    <p:sldId id="444" r:id="rId42"/>
    <p:sldId id="445" r:id="rId43"/>
    <p:sldId id="446" r:id="rId44"/>
    <p:sldId id="447" r:id="rId45"/>
    <p:sldId id="448" r:id="rId46"/>
    <p:sldId id="449" r:id="rId47"/>
    <p:sldId id="450" r:id="rId48"/>
    <p:sldId id="451" r:id="rId49"/>
    <p:sldId id="452" r:id="rId50"/>
    <p:sldId id="453" r:id="rId51"/>
    <p:sldId id="455" r:id="rId52"/>
    <p:sldId id="456" r:id="rId53"/>
    <p:sldId id="457" r:id="rId54"/>
    <p:sldId id="458" r:id="rId55"/>
    <p:sldId id="459" r:id="rId56"/>
    <p:sldId id="46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159C-5105-D823-1261-AAAAE8C84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B9F3AD-A712-2021-0DAD-512A4C44C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5633B9-1B92-3078-1873-75DD76A3D498}"/>
              </a:ext>
            </a:extLst>
          </p:cNvPr>
          <p:cNvSpPr>
            <a:spLocks noGrp="1"/>
          </p:cNvSpPr>
          <p:nvPr>
            <p:ph type="dt" sz="half" idx="10"/>
          </p:nvPr>
        </p:nvSpPr>
        <p:spPr/>
        <p:txBody>
          <a:bodyPr/>
          <a:lstStyle/>
          <a:p>
            <a:fld id="{824FCD57-8923-4380-9338-3A0C8C0BA06E}" type="datetimeFigureOut">
              <a:rPr lang="en-IN" smtClean="0"/>
              <a:t>02-05-2024</a:t>
            </a:fld>
            <a:endParaRPr lang="en-IN"/>
          </a:p>
        </p:txBody>
      </p:sp>
      <p:sp>
        <p:nvSpPr>
          <p:cNvPr id="5" name="Footer Placeholder 4">
            <a:extLst>
              <a:ext uri="{FF2B5EF4-FFF2-40B4-BE49-F238E27FC236}">
                <a16:creationId xmlns:a16="http://schemas.microsoft.com/office/drawing/2014/main" id="{83748512-A569-183F-5D66-67515F9B56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62E856-1477-B261-B65B-20390CA9E926}"/>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4236822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D193-7527-5471-236B-79AE4FAF2C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377EAC-9BCE-B7BC-BDAB-9B565D3E28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533A1B-E383-D8DB-6849-8B15C26D9411}"/>
              </a:ext>
            </a:extLst>
          </p:cNvPr>
          <p:cNvSpPr>
            <a:spLocks noGrp="1"/>
          </p:cNvSpPr>
          <p:nvPr>
            <p:ph type="dt" sz="half" idx="10"/>
          </p:nvPr>
        </p:nvSpPr>
        <p:spPr/>
        <p:txBody>
          <a:bodyPr/>
          <a:lstStyle/>
          <a:p>
            <a:fld id="{824FCD57-8923-4380-9338-3A0C8C0BA06E}" type="datetimeFigureOut">
              <a:rPr lang="en-IN" smtClean="0"/>
              <a:t>02-05-2024</a:t>
            </a:fld>
            <a:endParaRPr lang="en-IN"/>
          </a:p>
        </p:txBody>
      </p:sp>
      <p:sp>
        <p:nvSpPr>
          <p:cNvPr id="5" name="Footer Placeholder 4">
            <a:extLst>
              <a:ext uri="{FF2B5EF4-FFF2-40B4-BE49-F238E27FC236}">
                <a16:creationId xmlns:a16="http://schemas.microsoft.com/office/drawing/2014/main" id="{0E110EF1-0B3E-4B02-AD2A-A565EEBA72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1D221E-A352-37BD-7B72-B5F5A0110207}"/>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219888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F8242-CD86-C567-9E01-5461F2F066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2ED722-C2B5-E286-AB1C-68745A1CB1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1809A-AAD1-1DF5-BFB1-A9ACE6F42D40}"/>
              </a:ext>
            </a:extLst>
          </p:cNvPr>
          <p:cNvSpPr>
            <a:spLocks noGrp="1"/>
          </p:cNvSpPr>
          <p:nvPr>
            <p:ph type="dt" sz="half" idx="10"/>
          </p:nvPr>
        </p:nvSpPr>
        <p:spPr/>
        <p:txBody>
          <a:bodyPr/>
          <a:lstStyle/>
          <a:p>
            <a:fld id="{824FCD57-8923-4380-9338-3A0C8C0BA06E}" type="datetimeFigureOut">
              <a:rPr lang="en-IN" smtClean="0"/>
              <a:t>02-05-2024</a:t>
            </a:fld>
            <a:endParaRPr lang="en-IN"/>
          </a:p>
        </p:txBody>
      </p:sp>
      <p:sp>
        <p:nvSpPr>
          <p:cNvPr id="5" name="Footer Placeholder 4">
            <a:extLst>
              <a:ext uri="{FF2B5EF4-FFF2-40B4-BE49-F238E27FC236}">
                <a16:creationId xmlns:a16="http://schemas.microsoft.com/office/drawing/2014/main" id="{0A41D398-F046-3B1D-8A4F-066B07441B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4C409-BB06-A6E2-E68A-D07D7CDA1725}"/>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98050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6D61-E954-ED28-EED9-942DBC0FFC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235E6E-88D8-A2A6-3DCB-3E639B3A8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2ABF5-329D-8499-BA9A-FA17A3462504}"/>
              </a:ext>
            </a:extLst>
          </p:cNvPr>
          <p:cNvSpPr>
            <a:spLocks noGrp="1"/>
          </p:cNvSpPr>
          <p:nvPr>
            <p:ph type="dt" sz="half" idx="10"/>
          </p:nvPr>
        </p:nvSpPr>
        <p:spPr/>
        <p:txBody>
          <a:bodyPr/>
          <a:lstStyle/>
          <a:p>
            <a:fld id="{824FCD57-8923-4380-9338-3A0C8C0BA06E}" type="datetimeFigureOut">
              <a:rPr lang="en-IN" smtClean="0"/>
              <a:t>02-05-2024</a:t>
            </a:fld>
            <a:endParaRPr lang="en-IN"/>
          </a:p>
        </p:txBody>
      </p:sp>
      <p:sp>
        <p:nvSpPr>
          <p:cNvPr id="5" name="Footer Placeholder 4">
            <a:extLst>
              <a:ext uri="{FF2B5EF4-FFF2-40B4-BE49-F238E27FC236}">
                <a16:creationId xmlns:a16="http://schemas.microsoft.com/office/drawing/2014/main" id="{5A2CB4CB-BDBE-FE97-EEF3-23A1DFE687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B85A1C-0CAF-B95B-E661-F41FA9C33A4C}"/>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145825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89AE-D7A6-A69F-4E49-8545E496B1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30087F-6C6E-0554-AF38-C7339745A1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01D721-F03A-2CA6-C747-F1C44CF4A2C0}"/>
              </a:ext>
            </a:extLst>
          </p:cNvPr>
          <p:cNvSpPr>
            <a:spLocks noGrp="1"/>
          </p:cNvSpPr>
          <p:nvPr>
            <p:ph type="dt" sz="half" idx="10"/>
          </p:nvPr>
        </p:nvSpPr>
        <p:spPr/>
        <p:txBody>
          <a:bodyPr/>
          <a:lstStyle/>
          <a:p>
            <a:fld id="{824FCD57-8923-4380-9338-3A0C8C0BA06E}" type="datetimeFigureOut">
              <a:rPr lang="en-IN" smtClean="0"/>
              <a:t>02-05-2024</a:t>
            </a:fld>
            <a:endParaRPr lang="en-IN"/>
          </a:p>
        </p:txBody>
      </p:sp>
      <p:sp>
        <p:nvSpPr>
          <p:cNvPr id="5" name="Footer Placeholder 4">
            <a:extLst>
              <a:ext uri="{FF2B5EF4-FFF2-40B4-BE49-F238E27FC236}">
                <a16:creationId xmlns:a16="http://schemas.microsoft.com/office/drawing/2014/main" id="{2AD2689D-2665-0A6E-F50B-8825E833C9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65ED5B-DFD8-10B7-BF88-2D6FB5A1871B}"/>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382133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AD98-D80C-FB18-F812-145E8B7239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291463-1019-F464-6DC7-BEA0AB6AE3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16378A-70CD-F3BD-4023-C4942B2880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B358F4-628F-423E-D714-5CF8DD91E7D2}"/>
              </a:ext>
            </a:extLst>
          </p:cNvPr>
          <p:cNvSpPr>
            <a:spLocks noGrp="1"/>
          </p:cNvSpPr>
          <p:nvPr>
            <p:ph type="dt" sz="half" idx="10"/>
          </p:nvPr>
        </p:nvSpPr>
        <p:spPr/>
        <p:txBody>
          <a:bodyPr/>
          <a:lstStyle/>
          <a:p>
            <a:fld id="{824FCD57-8923-4380-9338-3A0C8C0BA06E}" type="datetimeFigureOut">
              <a:rPr lang="en-IN" smtClean="0"/>
              <a:t>02-05-2024</a:t>
            </a:fld>
            <a:endParaRPr lang="en-IN"/>
          </a:p>
        </p:txBody>
      </p:sp>
      <p:sp>
        <p:nvSpPr>
          <p:cNvPr id="6" name="Footer Placeholder 5">
            <a:extLst>
              <a:ext uri="{FF2B5EF4-FFF2-40B4-BE49-F238E27FC236}">
                <a16:creationId xmlns:a16="http://schemas.microsoft.com/office/drawing/2014/main" id="{4C6AC745-03D8-2654-5E15-9452E56A51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50877C-DDFF-72B0-7280-B4A5125CF412}"/>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245279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98A3-5F2A-3E6E-531D-8AA24D317A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F2530F-7C57-FD5C-8ECE-92BC828B1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11114A-8866-3633-8EC8-888F7CA079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1FC138-EAAD-68B8-12C3-67D8C1385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402F0C-FA0A-416B-93A8-B7C95881E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C43CD2-F68D-7F29-4CDA-2D86280080B6}"/>
              </a:ext>
            </a:extLst>
          </p:cNvPr>
          <p:cNvSpPr>
            <a:spLocks noGrp="1"/>
          </p:cNvSpPr>
          <p:nvPr>
            <p:ph type="dt" sz="half" idx="10"/>
          </p:nvPr>
        </p:nvSpPr>
        <p:spPr/>
        <p:txBody>
          <a:bodyPr/>
          <a:lstStyle/>
          <a:p>
            <a:fld id="{824FCD57-8923-4380-9338-3A0C8C0BA06E}" type="datetimeFigureOut">
              <a:rPr lang="en-IN" smtClean="0"/>
              <a:t>02-05-2024</a:t>
            </a:fld>
            <a:endParaRPr lang="en-IN"/>
          </a:p>
        </p:txBody>
      </p:sp>
      <p:sp>
        <p:nvSpPr>
          <p:cNvPr id="8" name="Footer Placeholder 7">
            <a:extLst>
              <a:ext uri="{FF2B5EF4-FFF2-40B4-BE49-F238E27FC236}">
                <a16:creationId xmlns:a16="http://schemas.microsoft.com/office/drawing/2014/main" id="{D48D1C0E-E640-E205-F7BE-66C9E87F3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FA87A0-D3E7-9FB4-D1E9-BAB18CD0F3C2}"/>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427479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4A05-B63D-6696-07E8-A792D68C58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9F74A6-7BDE-A003-15B0-0E1B16026971}"/>
              </a:ext>
            </a:extLst>
          </p:cNvPr>
          <p:cNvSpPr>
            <a:spLocks noGrp="1"/>
          </p:cNvSpPr>
          <p:nvPr>
            <p:ph type="dt" sz="half" idx="10"/>
          </p:nvPr>
        </p:nvSpPr>
        <p:spPr/>
        <p:txBody>
          <a:bodyPr/>
          <a:lstStyle/>
          <a:p>
            <a:fld id="{824FCD57-8923-4380-9338-3A0C8C0BA06E}" type="datetimeFigureOut">
              <a:rPr lang="en-IN" smtClean="0"/>
              <a:t>02-05-2024</a:t>
            </a:fld>
            <a:endParaRPr lang="en-IN"/>
          </a:p>
        </p:txBody>
      </p:sp>
      <p:sp>
        <p:nvSpPr>
          <p:cNvPr id="4" name="Footer Placeholder 3">
            <a:extLst>
              <a:ext uri="{FF2B5EF4-FFF2-40B4-BE49-F238E27FC236}">
                <a16:creationId xmlns:a16="http://schemas.microsoft.com/office/drawing/2014/main" id="{E792023B-CB4C-D557-CF7A-9AC393D352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B37B5A-7229-6AD2-533B-CEBED7DEE816}"/>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407076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0B7D3-4044-DBB2-0DF7-DD6B0087264E}"/>
              </a:ext>
            </a:extLst>
          </p:cNvPr>
          <p:cNvSpPr>
            <a:spLocks noGrp="1"/>
          </p:cNvSpPr>
          <p:nvPr>
            <p:ph type="dt" sz="half" idx="10"/>
          </p:nvPr>
        </p:nvSpPr>
        <p:spPr/>
        <p:txBody>
          <a:bodyPr/>
          <a:lstStyle/>
          <a:p>
            <a:fld id="{824FCD57-8923-4380-9338-3A0C8C0BA06E}" type="datetimeFigureOut">
              <a:rPr lang="en-IN" smtClean="0"/>
              <a:t>02-05-2024</a:t>
            </a:fld>
            <a:endParaRPr lang="en-IN"/>
          </a:p>
        </p:txBody>
      </p:sp>
      <p:sp>
        <p:nvSpPr>
          <p:cNvPr id="3" name="Footer Placeholder 2">
            <a:extLst>
              <a:ext uri="{FF2B5EF4-FFF2-40B4-BE49-F238E27FC236}">
                <a16:creationId xmlns:a16="http://schemas.microsoft.com/office/drawing/2014/main" id="{06B06C33-1D4B-4948-1D67-2BB9055A81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31E23F-3A2A-D4EC-D345-2D033E7C056E}"/>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306746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3F63-3608-08BB-82FA-1594E40DD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BDD59A-6E1D-9A11-B0A9-277B32D916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114234-37A3-F461-6B42-5DE831629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237E7-7721-2CFC-2379-CA05025334E5}"/>
              </a:ext>
            </a:extLst>
          </p:cNvPr>
          <p:cNvSpPr>
            <a:spLocks noGrp="1"/>
          </p:cNvSpPr>
          <p:nvPr>
            <p:ph type="dt" sz="half" idx="10"/>
          </p:nvPr>
        </p:nvSpPr>
        <p:spPr/>
        <p:txBody>
          <a:bodyPr/>
          <a:lstStyle/>
          <a:p>
            <a:fld id="{824FCD57-8923-4380-9338-3A0C8C0BA06E}" type="datetimeFigureOut">
              <a:rPr lang="en-IN" smtClean="0"/>
              <a:t>02-05-2024</a:t>
            </a:fld>
            <a:endParaRPr lang="en-IN"/>
          </a:p>
        </p:txBody>
      </p:sp>
      <p:sp>
        <p:nvSpPr>
          <p:cNvPr id="6" name="Footer Placeholder 5">
            <a:extLst>
              <a:ext uri="{FF2B5EF4-FFF2-40B4-BE49-F238E27FC236}">
                <a16:creationId xmlns:a16="http://schemas.microsoft.com/office/drawing/2014/main" id="{0D4ED2C9-2442-FF08-D2FC-DB103CEBA2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A4954E-C659-E342-9732-810B21655F76}"/>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163275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19972-7FFB-C460-4846-A4F13350F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486FBA-01EF-A552-68C0-00120E663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273EDE-8492-DE1E-9F0E-9EC7C91C2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5EF6C-555E-14D4-8502-E1B9D45529EC}"/>
              </a:ext>
            </a:extLst>
          </p:cNvPr>
          <p:cNvSpPr>
            <a:spLocks noGrp="1"/>
          </p:cNvSpPr>
          <p:nvPr>
            <p:ph type="dt" sz="half" idx="10"/>
          </p:nvPr>
        </p:nvSpPr>
        <p:spPr/>
        <p:txBody>
          <a:bodyPr/>
          <a:lstStyle/>
          <a:p>
            <a:fld id="{824FCD57-8923-4380-9338-3A0C8C0BA06E}" type="datetimeFigureOut">
              <a:rPr lang="en-IN" smtClean="0"/>
              <a:t>02-05-2024</a:t>
            </a:fld>
            <a:endParaRPr lang="en-IN"/>
          </a:p>
        </p:txBody>
      </p:sp>
      <p:sp>
        <p:nvSpPr>
          <p:cNvPr id="6" name="Footer Placeholder 5">
            <a:extLst>
              <a:ext uri="{FF2B5EF4-FFF2-40B4-BE49-F238E27FC236}">
                <a16:creationId xmlns:a16="http://schemas.microsoft.com/office/drawing/2014/main" id="{9BA2AC04-2282-7D64-DD34-6498CEB5B2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BBF388-1CF0-B09C-A87A-4A80572DFA07}"/>
              </a:ext>
            </a:extLst>
          </p:cNvPr>
          <p:cNvSpPr>
            <a:spLocks noGrp="1"/>
          </p:cNvSpPr>
          <p:nvPr>
            <p:ph type="sldNum" sz="quarter" idx="12"/>
          </p:nvPr>
        </p:nvSpPr>
        <p:spPr/>
        <p:txBody>
          <a:bodyPr/>
          <a:lstStyle/>
          <a:p>
            <a:fld id="{1601539D-6583-4721-A660-665D36C3382F}" type="slidenum">
              <a:rPr lang="en-IN" smtClean="0"/>
              <a:t>‹#›</a:t>
            </a:fld>
            <a:endParaRPr lang="en-IN"/>
          </a:p>
        </p:txBody>
      </p:sp>
    </p:spTree>
    <p:extLst>
      <p:ext uri="{BB962C8B-B14F-4D97-AF65-F5344CB8AC3E}">
        <p14:creationId xmlns:p14="http://schemas.microsoft.com/office/powerpoint/2010/main" val="179281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E7EFC-5ED7-2F55-F0B7-86F8BBFB9D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9E9294-46EE-9CD2-2E19-1299010AAA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70D3F9-CAD8-F6D9-6125-B453C62C5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4FCD57-8923-4380-9338-3A0C8C0BA06E}" type="datetimeFigureOut">
              <a:rPr lang="en-IN" smtClean="0"/>
              <a:t>02-05-2024</a:t>
            </a:fld>
            <a:endParaRPr lang="en-IN"/>
          </a:p>
        </p:txBody>
      </p:sp>
      <p:sp>
        <p:nvSpPr>
          <p:cNvPr id="5" name="Footer Placeholder 4">
            <a:extLst>
              <a:ext uri="{FF2B5EF4-FFF2-40B4-BE49-F238E27FC236}">
                <a16:creationId xmlns:a16="http://schemas.microsoft.com/office/drawing/2014/main" id="{301B0BB7-DD28-44D8-0866-AEF66813D1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C885D01-250D-9AEF-0199-CC52BD1BC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01539D-6583-4721-A660-665D36C3382F}" type="slidenum">
              <a:rPr lang="en-IN" smtClean="0"/>
              <a:t>‹#›</a:t>
            </a:fld>
            <a:endParaRPr lang="en-IN"/>
          </a:p>
        </p:txBody>
      </p:sp>
    </p:spTree>
    <p:extLst>
      <p:ext uri="{BB962C8B-B14F-4D97-AF65-F5344CB8AC3E}">
        <p14:creationId xmlns:p14="http://schemas.microsoft.com/office/powerpoint/2010/main" val="1151666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hyperlink" Target="https://cloud.google.com/tp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tensorflow/tensor2tensor" TargetMode="External"/><Relationship Id="rId2" Type="http://schemas.openxmlformats.org/officeDocument/2006/relationships/hyperlink" Target="https://arxiv.org/abs/1706.03762" TargetMode="External"/><Relationship Id="rId1" Type="http://schemas.openxmlformats.org/officeDocument/2006/relationships/slideLayout" Target="../slideLayouts/slideLayout2.xml"/><Relationship Id="rId4" Type="http://schemas.openxmlformats.org/officeDocument/2006/relationships/hyperlink" Target="http://nlp.seas.harvard.edu/2018/04/03/attention.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getting-started-with-transformers/" TargetMode="External"/><Relationship Id="rId2" Type="http://schemas.openxmlformats.org/officeDocument/2006/relationships/hyperlink" Target="https://www.geeksforgeeks.org/understanding-bert-nl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natural-language-processing-overvie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named-entity-recogni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geeksforgeeks.org/activation-functions-neural-network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geeksforgeeks.org/self-attention-in-nlp/"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self-attention-in-nlp/"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neural-networks-a-beginners-guide/" TargetMode="External"/><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eeksforgeeks.org/explanation-of-bert-model-nlp/"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analyticsvidhya.com/blog/2018/04/a-comprehensive-guide-to-understand-and-implement-text-classification-in-python/" TargetMode="External"/><Relationship Id="rId2" Type="http://schemas.openxmlformats.org/officeDocument/2006/relationships/hyperlink" Target="https://www.analyticsvidhya.com/blog/2017/01/ultimate-guide-to-understand-implement-natural-language-processing-codes-in-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AA08-2E48-71B6-A6D1-2AC86AAF2E5B}"/>
              </a:ext>
            </a:extLst>
          </p:cNvPr>
          <p:cNvSpPr>
            <a:spLocks noGrp="1"/>
          </p:cNvSpPr>
          <p:nvPr>
            <p:ph type="ctrTitle"/>
          </p:nvPr>
        </p:nvSpPr>
        <p:spPr/>
        <p:txBody>
          <a:bodyPr/>
          <a:lstStyle/>
          <a:p>
            <a:br>
              <a:rPr lang="en-IN" sz="1800" b="0" i="0" u="none" strike="noStrike" baseline="0" dirty="0">
                <a:solidFill>
                  <a:srgbClr val="000000"/>
                </a:solidFill>
                <a:latin typeface="Arial" panose="020B0604020202020204" pitchFamily="34" charset="0"/>
              </a:rPr>
            </a:br>
            <a:r>
              <a:rPr lang="en-IN" sz="4800" b="0" i="0" u="none" strike="noStrike" baseline="0" dirty="0">
                <a:solidFill>
                  <a:srgbClr val="000000"/>
                </a:solidFill>
                <a:latin typeface="Arial" panose="020B0604020202020204" pitchFamily="34" charset="0"/>
              </a:rPr>
              <a:t> </a:t>
            </a:r>
            <a:r>
              <a:rPr lang="en-IN" sz="4800" b="1" i="1" u="none" strike="noStrike" baseline="0" dirty="0">
                <a:solidFill>
                  <a:srgbClr val="000000"/>
                </a:solidFill>
                <a:latin typeface="Arial" panose="020B0604020202020204" pitchFamily="34" charset="0"/>
              </a:rPr>
              <a:t>Unit-4 - Language Models </a:t>
            </a:r>
            <a:r>
              <a:rPr lang="en-IN" sz="4800" b="0" i="0" u="none" strike="noStrike" baseline="0" dirty="0">
                <a:solidFill>
                  <a:srgbClr val="000000"/>
                </a:solidFill>
                <a:latin typeface="Arial" panose="020B0604020202020204" pitchFamily="34" charset="0"/>
              </a:rPr>
              <a:t>	</a:t>
            </a:r>
            <a:br>
              <a:rPr lang="en-IN" sz="4800" b="0" i="0" u="none" strike="noStrike" baseline="0" dirty="0">
                <a:solidFill>
                  <a:srgbClr val="000000"/>
                </a:solidFill>
                <a:latin typeface="Arial" panose="020B0604020202020204" pitchFamily="34" charset="0"/>
              </a:rPr>
            </a:br>
            <a:endParaRPr lang="en-IN" sz="4800" dirty="0"/>
          </a:p>
        </p:txBody>
      </p:sp>
    </p:spTree>
    <p:extLst>
      <p:ext uri="{BB962C8B-B14F-4D97-AF65-F5344CB8AC3E}">
        <p14:creationId xmlns:p14="http://schemas.microsoft.com/office/powerpoint/2010/main" val="1193778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7E5D-D5E6-1678-A398-E6FB3CC4BDF0}"/>
              </a:ext>
            </a:extLst>
          </p:cNvPr>
          <p:cNvSpPr>
            <a:spLocks noGrp="1"/>
          </p:cNvSpPr>
          <p:nvPr>
            <p:ph type="title"/>
          </p:nvPr>
        </p:nvSpPr>
        <p:spPr/>
        <p:txBody>
          <a:bodyPr/>
          <a:lstStyle/>
          <a:p>
            <a:r>
              <a:rPr lang="en-US" b="1" dirty="0">
                <a:solidFill>
                  <a:srgbClr val="04003F"/>
                </a:solidFill>
                <a:effectLst/>
                <a:highlight>
                  <a:srgbClr val="FFFFFF"/>
                </a:highlight>
                <a:latin typeface="Barlow Condensed" panose="020F0502020204030204" pitchFamily="2" charset="0"/>
              </a:rPr>
              <a:t>Types of Recurrent Neural Networks</a:t>
            </a:r>
            <a:br>
              <a:rPr lang="en-US" b="1" dirty="0">
                <a:solidFill>
                  <a:srgbClr val="04003F"/>
                </a:solidFill>
                <a:effectLst/>
                <a:highlight>
                  <a:srgbClr val="FFFFFF"/>
                </a:highlight>
                <a:latin typeface="Barlow Condensed" panose="020F0502020204030204" pitchFamily="2" charset="0"/>
              </a:rPr>
            </a:br>
            <a:endParaRPr lang="en-IN" dirty="0"/>
          </a:p>
        </p:txBody>
      </p:sp>
      <p:sp>
        <p:nvSpPr>
          <p:cNvPr id="3" name="Content Placeholder 2">
            <a:extLst>
              <a:ext uri="{FF2B5EF4-FFF2-40B4-BE49-F238E27FC236}">
                <a16:creationId xmlns:a16="http://schemas.microsoft.com/office/drawing/2014/main" id="{784FEE7E-650B-2560-8251-2302B03CE8C7}"/>
              </a:ext>
            </a:extLst>
          </p:cNvPr>
          <p:cNvSpPr>
            <a:spLocks noGrp="1"/>
          </p:cNvSpPr>
          <p:nvPr>
            <p:ph idx="1"/>
          </p:nvPr>
        </p:nvSpPr>
        <p:spPr/>
        <p:txBody>
          <a:bodyPr/>
          <a:lstStyle/>
          <a:p>
            <a:pPr algn="l">
              <a:buFont typeface="Arial" panose="020B0604020202020204" pitchFamily="34" charset="0"/>
              <a:buChar char="•"/>
            </a:pPr>
            <a:r>
              <a:rPr lang="en-US" b="0" i="0" dirty="0">
                <a:solidFill>
                  <a:srgbClr val="3A3B41"/>
                </a:solidFill>
                <a:effectLst/>
                <a:highlight>
                  <a:srgbClr val="F9FAFF"/>
                </a:highlight>
                <a:latin typeface="Georgia" panose="02040502050405020303" pitchFamily="18" charset="0"/>
              </a:rPr>
              <a:t>One to One</a:t>
            </a:r>
          </a:p>
          <a:p>
            <a:pPr algn="l">
              <a:buFont typeface="Arial" panose="020B0604020202020204" pitchFamily="34" charset="0"/>
              <a:buChar char="•"/>
            </a:pPr>
            <a:r>
              <a:rPr lang="en-US" b="0" i="0" dirty="0">
                <a:solidFill>
                  <a:srgbClr val="3A3B41"/>
                </a:solidFill>
                <a:effectLst/>
                <a:highlight>
                  <a:srgbClr val="F9FAFF"/>
                </a:highlight>
                <a:latin typeface="Georgia" panose="02040502050405020303" pitchFamily="18" charset="0"/>
              </a:rPr>
              <a:t>One to Many</a:t>
            </a:r>
          </a:p>
          <a:p>
            <a:pPr algn="l">
              <a:buFont typeface="Arial" panose="020B0604020202020204" pitchFamily="34" charset="0"/>
              <a:buChar char="•"/>
            </a:pPr>
            <a:r>
              <a:rPr lang="en-US" b="0" i="0" dirty="0">
                <a:solidFill>
                  <a:srgbClr val="3A3B41"/>
                </a:solidFill>
                <a:effectLst/>
                <a:highlight>
                  <a:srgbClr val="F9FAFF"/>
                </a:highlight>
                <a:latin typeface="Georgia" panose="02040502050405020303" pitchFamily="18" charset="0"/>
              </a:rPr>
              <a:t>Many to One</a:t>
            </a:r>
          </a:p>
          <a:p>
            <a:pPr algn="l">
              <a:buFont typeface="Arial" panose="020B0604020202020204" pitchFamily="34" charset="0"/>
              <a:buChar char="•"/>
            </a:pPr>
            <a:r>
              <a:rPr lang="en-US" b="0" i="0" dirty="0">
                <a:solidFill>
                  <a:srgbClr val="3A3B41"/>
                </a:solidFill>
                <a:effectLst/>
                <a:highlight>
                  <a:srgbClr val="F9FAFF"/>
                </a:highlight>
                <a:latin typeface="Georgia" panose="02040502050405020303" pitchFamily="18" charset="0"/>
              </a:rPr>
              <a:t>Many to Many</a:t>
            </a:r>
          </a:p>
          <a:p>
            <a:endParaRPr lang="en-IN" dirty="0"/>
          </a:p>
        </p:txBody>
      </p:sp>
      <p:pic>
        <p:nvPicPr>
          <p:cNvPr id="5" name="Picture 4">
            <a:extLst>
              <a:ext uri="{FF2B5EF4-FFF2-40B4-BE49-F238E27FC236}">
                <a16:creationId xmlns:a16="http://schemas.microsoft.com/office/drawing/2014/main" id="{7C22902E-F207-619C-F69B-A9E5C71AD5EA}"/>
              </a:ext>
            </a:extLst>
          </p:cNvPr>
          <p:cNvPicPr>
            <a:picLocks noChangeAspect="1"/>
          </p:cNvPicPr>
          <p:nvPr/>
        </p:nvPicPr>
        <p:blipFill>
          <a:blip r:embed="rId2"/>
          <a:stretch>
            <a:fillRect/>
          </a:stretch>
        </p:blipFill>
        <p:spPr>
          <a:xfrm>
            <a:off x="4026113" y="1446246"/>
            <a:ext cx="7135221" cy="3429479"/>
          </a:xfrm>
          <a:prstGeom prst="rect">
            <a:avLst/>
          </a:prstGeom>
        </p:spPr>
      </p:pic>
    </p:spTree>
    <p:extLst>
      <p:ext uri="{BB962C8B-B14F-4D97-AF65-F5344CB8AC3E}">
        <p14:creationId xmlns:p14="http://schemas.microsoft.com/office/powerpoint/2010/main" val="100012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6678DAE8-C594-419B-CC96-1FD5CD96233C}"/>
              </a:ext>
            </a:extLst>
          </p:cNvPr>
          <p:cNvSpPr>
            <a:spLocks noGrp="1"/>
          </p:cNvSpPr>
          <p:nvPr>
            <p:ph type="title"/>
          </p:nvPr>
        </p:nvSpPr>
        <p:spPr/>
        <p:txBody>
          <a:bodyPr/>
          <a:lstStyle/>
          <a:p>
            <a:r>
              <a:rPr lang="en-US" altLang="en-US">
                <a:ea typeface="ＭＳ Ｐゴシック" panose="020B0600070205080204" pitchFamily="34" charset="-128"/>
              </a:rPr>
              <a:t>RNN vs LSTM</a:t>
            </a:r>
          </a:p>
        </p:txBody>
      </p:sp>
      <p:pic>
        <p:nvPicPr>
          <p:cNvPr id="25602" name="Picture 3">
            <a:extLst>
              <a:ext uri="{FF2B5EF4-FFF2-40B4-BE49-F238E27FC236}">
                <a16:creationId xmlns:a16="http://schemas.microsoft.com/office/drawing/2014/main" id="{AC4F539E-165F-20F4-9279-3ED9E863F0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000"/>
            <a:ext cx="83566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F202-3D99-1634-58DC-B8C7F3F273AF}"/>
              </a:ext>
            </a:extLst>
          </p:cNvPr>
          <p:cNvSpPr>
            <a:spLocks noGrp="1"/>
          </p:cNvSpPr>
          <p:nvPr>
            <p:ph type="title"/>
          </p:nvPr>
        </p:nvSpPr>
        <p:spPr>
          <a:xfrm>
            <a:off x="838200" y="2766218"/>
            <a:ext cx="10515600" cy="1325563"/>
          </a:xfrm>
        </p:spPr>
        <p:txBody>
          <a:bodyPr/>
          <a:lstStyle/>
          <a:p>
            <a:r>
              <a:rPr lang="en-IN" dirty="0"/>
              <a:t>Long Short-Term Memory (LSTM)</a:t>
            </a:r>
          </a:p>
        </p:txBody>
      </p:sp>
    </p:spTree>
    <p:extLst>
      <p:ext uri="{BB962C8B-B14F-4D97-AF65-F5344CB8AC3E}">
        <p14:creationId xmlns:p14="http://schemas.microsoft.com/office/powerpoint/2010/main" val="1643273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193BF3D8-CC2F-86C6-C804-CEE3F9C61C98}"/>
              </a:ext>
            </a:extLst>
          </p:cNvPr>
          <p:cNvSpPr>
            <a:spLocks noGrp="1"/>
          </p:cNvSpPr>
          <p:nvPr>
            <p:ph type="title"/>
          </p:nvPr>
        </p:nvSpPr>
        <p:spPr/>
        <p:txBody>
          <a:bodyPr/>
          <a:lstStyle/>
          <a:p>
            <a:r>
              <a:rPr lang="en-US" altLang="en-US">
                <a:ea typeface="ＭＳ Ｐゴシック" panose="020B0600070205080204" pitchFamily="34" charset="-128"/>
              </a:rPr>
              <a:t>LSTM</a:t>
            </a:r>
          </a:p>
        </p:txBody>
      </p:sp>
      <p:pic>
        <p:nvPicPr>
          <p:cNvPr id="4" name="Picture 3">
            <a:extLst>
              <a:ext uri="{FF2B5EF4-FFF2-40B4-BE49-F238E27FC236}">
                <a16:creationId xmlns:a16="http://schemas.microsoft.com/office/drawing/2014/main" id="{73840CA3-7C9E-4AAA-2202-67F542BF91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66800"/>
            <a:ext cx="9144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7BA19CE1-F790-E49A-3C52-B0106094D3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8186" y="4800599"/>
            <a:ext cx="62484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3F38453-4620-B942-A765-87E51936EC8E}"/>
              </a:ext>
            </a:extLst>
          </p:cNvPr>
          <p:cNvSpPr txBox="1">
            <a:spLocks noChangeArrowheads="1"/>
          </p:cNvSpPr>
          <p:nvPr/>
        </p:nvSpPr>
        <p:spPr bwMode="auto">
          <a:xfrm>
            <a:off x="8943605" y="4064003"/>
            <a:ext cx="3205165" cy="1526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t>The core idea is this cell state C</a:t>
            </a:r>
            <a:r>
              <a:rPr lang="en-US" altLang="en-US" sz="1800" baseline="-25000" dirty="0"/>
              <a:t>t</a:t>
            </a:r>
            <a:r>
              <a:rPr lang="en-US" altLang="en-US" sz="1800" dirty="0"/>
              <a:t>, it is changed slowly, with only minor linear interactions. It is very easy for information to flow along it unchanged.</a:t>
            </a:r>
          </a:p>
        </p:txBody>
      </p:sp>
      <p:sp>
        <p:nvSpPr>
          <p:cNvPr id="7" name="TextBox 6">
            <a:extLst>
              <a:ext uri="{FF2B5EF4-FFF2-40B4-BE49-F238E27FC236}">
                <a16:creationId xmlns:a16="http://schemas.microsoft.com/office/drawing/2014/main" id="{1F027979-4A0D-8121-59A0-42C3FBCEF63A}"/>
              </a:ext>
            </a:extLst>
          </p:cNvPr>
          <p:cNvSpPr txBox="1">
            <a:spLocks noChangeArrowheads="1"/>
          </p:cNvSpPr>
          <p:nvPr/>
        </p:nvSpPr>
        <p:spPr bwMode="auto">
          <a:xfrm>
            <a:off x="4191001" y="3429000"/>
            <a:ext cx="49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h</a:t>
            </a:r>
            <a:r>
              <a:rPr lang="en-US" altLang="en-US" sz="1800" baseline="-25000"/>
              <a:t>t-1</a:t>
            </a:r>
            <a:endParaRPr lang="en-US" altLang="en-US" sz="1800"/>
          </a:p>
        </p:txBody>
      </p:sp>
      <p:sp>
        <p:nvSpPr>
          <p:cNvPr id="8" name="TextBox 7">
            <a:extLst>
              <a:ext uri="{FF2B5EF4-FFF2-40B4-BE49-F238E27FC236}">
                <a16:creationId xmlns:a16="http://schemas.microsoft.com/office/drawing/2014/main" id="{CF91FA7F-FD6D-52D4-C4D0-32AC5A696342}"/>
              </a:ext>
            </a:extLst>
          </p:cNvPr>
          <p:cNvSpPr txBox="1">
            <a:spLocks noChangeArrowheads="1"/>
          </p:cNvSpPr>
          <p:nvPr/>
        </p:nvSpPr>
        <p:spPr bwMode="auto">
          <a:xfrm>
            <a:off x="4194176" y="1839914"/>
            <a:ext cx="53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C</a:t>
            </a:r>
            <a:r>
              <a:rPr lang="en-US" altLang="en-US" sz="1800" baseline="-25000"/>
              <a:t>t-1</a:t>
            </a:r>
            <a:endParaRPr lang="en-US" altLang="en-US" sz="1800"/>
          </a:p>
        </p:txBody>
      </p:sp>
      <p:sp>
        <p:nvSpPr>
          <p:cNvPr id="9" name="TextBox 8">
            <a:extLst>
              <a:ext uri="{FF2B5EF4-FFF2-40B4-BE49-F238E27FC236}">
                <a16:creationId xmlns:a16="http://schemas.microsoft.com/office/drawing/2014/main" id="{61E34F61-0853-5809-AA05-18BE9EE602BF}"/>
              </a:ext>
            </a:extLst>
          </p:cNvPr>
          <p:cNvSpPr txBox="1">
            <a:spLocks noChangeArrowheads="1"/>
          </p:cNvSpPr>
          <p:nvPr/>
        </p:nvSpPr>
        <p:spPr bwMode="auto">
          <a:xfrm>
            <a:off x="4364832" y="440413"/>
            <a:ext cx="24431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t>This sigmoid gate </a:t>
            </a:r>
          </a:p>
          <a:p>
            <a:pPr eaLnBrk="1" hangingPunct="1"/>
            <a:r>
              <a:rPr lang="en-US" altLang="en-US" sz="1800" dirty="0"/>
              <a:t>determines how much</a:t>
            </a:r>
          </a:p>
          <a:p>
            <a:pPr eaLnBrk="1" hangingPunct="1"/>
            <a:r>
              <a:rPr lang="en-US" altLang="en-US" sz="1800" dirty="0"/>
              <a:t>information goes thru</a:t>
            </a:r>
          </a:p>
        </p:txBody>
      </p:sp>
      <p:cxnSp>
        <p:nvCxnSpPr>
          <p:cNvPr id="11" name="Straight Arrow Connector 10">
            <a:extLst>
              <a:ext uri="{FF2B5EF4-FFF2-40B4-BE49-F238E27FC236}">
                <a16:creationId xmlns:a16="http://schemas.microsoft.com/office/drawing/2014/main" id="{4449DAE5-9316-5899-41E7-F6BB4C1CF7D7}"/>
              </a:ext>
            </a:extLst>
          </p:cNvPr>
          <p:cNvCxnSpPr>
            <a:cxnSpLocks noChangeShapeType="1"/>
          </p:cNvCxnSpPr>
          <p:nvPr/>
        </p:nvCxnSpPr>
        <p:spPr bwMode="auto">
          <a:xfrm flipH="1">
            <a:off x="5105400" y="1752600"/>
            <a:ext cx="152400" cy="5334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E4E5FC57-DE28-0AA0-8340-1506B6B7D7C5}"/>
              </a:ext>
            </a:extLst>
          </p:cNvPr>
          <p:cNvSpPr txBox="1">
            <a:spLocks noChangeArrowheads="1"/>
          </p:cNvSpPr>
          <p:nvPr/>
        </p:nvSpPr>
        <p:spPr bwMode="auto">
          <a:xfrm>
            <a:off x="9252345" y="518319"/>
            <a:ext cx="2687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t>This decides what info</a:t>
            </a:r>
          </a:p>
          <a:p>
            <a:pPr eaLnBrk="1" hangingPunct="1"/>
            <a:r>
              <a:rPr lang="en-US" altLang="en-US" sz="1800" dirty="0"/>
              <a:t>Is to add to the cell state</a:t>
            </a:r>
          </a:p>
        </p:txBody>
      </p:sp>
      <p:cxnSp>
        <p:nvCxnSpPr>
          <p:cNvPr id="14" name="Straight Arrow Connector 13">
            <a:extLst>
              <a:ext uri="{FF2B5EF4-FFF2-40B4-BE49-F238E27FC236}">
                <a16:creationId xmlns:a16="http://schemas.microsoft.com/office/drawing/2014/main" id="{F6E9E88A-F2F7-4704-3163-32EC71CF852F}"/>
              </a:ext>
            </a:extLst>
          </p:cNvPr>
          <p:cNvCxnSpPr>
            <a:cxnSpLocks noChangeShapeType="1"/>
          </p:cNvCxnSpPr>
          <p:nvPr/>
        </p:nvCxnSpPr>
        <p:spPr bwMode="auto">
          <a:xfrm>
            <a:off x="5562600" y="1752600"/>
            <a:ext cx="152400" cy="9906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 name="TextBox 14">
            <a:extLst>
              <a:ext uri="{FF2B5EF4-FFF2-40B4-BE49-F238E27FC236}">
                <a16:creationId xmlns:a16="http://schemas.microsoft.com/office/drawing/2014/main" id="{1A47B2B9-6D66-7063-4DE1-3E7A9D68630B}"/>
              </a:ext>
            </a:extLst>
          </p:cNvPr>
          <p:cNvSpPr txBox="1">
            <a:spLocks noChangeArrowheads="1"/>
          </p:cNvSpPr>
          <p:nvPr/>
        </p:nvSpPr>
        <p:spPr bwMode="auto">
          <a:xfrm>
            <a:off x="7269162" y="379414"/>
            <a:ext cx="1892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t>Output gate </a:t>
            </a:r>
          </a:p>
          <a:p>
            <a:pPr eaLnBrk="1" hangingPunct="1"/>
            <a:r>
              <a:rPr lang="en-US" altLang="en-US" sz="1800" dirty="0"/>
              <a:t>Controls what </a:t>
            </a:r>
          </a:p>
          <a:p>
            <a:pPr eaLnBrk="1" hangingPunct="1"/>
            <a:r>
              <a:rPr lang="en-US" altLang="en-US" sz="1800" dirty="0"/>
              <a:t>goes into output</a:t>
            </a:r>
          </a:p>
        </p:txBody>
      </p:sp>
      <p:cxnSp>
        <p:nvCxnSpPr>
          <p:cNvPr id="17" name="Straight Arrow Connector 16">
            <a:extLst>
              <a:ext uri="{FF2B5EF4-FFF2-40B4-BE49-F238E27FC236}">
                <a16:creationId xmlns:a16="http://schemas.microsoft.com/office/drawing/2014/main" id="{A39CAE6A-2012-E51B-8B5D-81EC4FE618A5}"/>
              </a:ext>
            </a:extLst>
          </p:cNvPr>
          <p:cNvCxnSpPr>
            <a:cxnSpLocks noChangeShapeType="1"/>
          </p:cNvCxnSpPr>
          <p:nvPr/>
        </p:nvCxnSpPr>
        <p:spPr bwMode="auto">
          <a:xfrm>
            <a:off x="6019800" y="1752600"/>
            <a:ext cx="533400" cy="9906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8" name="TextBox 17">
            <a:extLst>
              <a:ext uri="{FF2B5EF4-FFF2-40B4-BE49-F238E27FC236}">
                <a16:creationId xmlns:a16="http://schemas.microsoft.com/office/drawing/2014/main" id="{CD9EF907-AEE1-645B-E97A-FCD051B4883A}"/>
              </a:ext>
            </a:extLst>
          </p:cNvPr>
          <p:cNvSpPr txBox="1">
            <a:spLocks noChangeArrowheads="1"/>
          </p:cNvSpPr>
          <p:nvPr/>
        </p:nvSpPr>
        <p:spPr bwMode="auto">
          <a:xfrm>
            <a:off x="4800600" y="4495801"/>
            <a:ext cx="14938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Forget  input</a:t>
            </a:r>
          </a:p>
          <a:p>
            <a:pPr eaLnBrk="1" hangingPunct="1"/>
            <a:r>
              <a:rPr lang="en-US" altLang="en-US" sz="1800"/>
              <a:t>gate      gate</a:t>
            </a:r>
          </a:p>
        </p:txBody>
      </p:sp>
      <p:cxnSp>
        <p:nvCxnSpPr>
          <p:cNvPr id="20" name="Straight Arrow Connector 19">
            <a:extLst>
              <a:ext uri="{FF2B5EF4-FFF2-40B4-BE49-F238E27FC236}">
                <a16:creationId xmlns:a16="http://schemas.microsoft.com/office/drawing/2014/main" id="{5D84C11B-23FD-2D8B-3CF6-6C351993B619}"/>
              </a:ext>
            </a:extLst>
          </p:cNvPr>
          <p:cNvCxnSpPr>
            <a:cxnSpLocks noChangeShapeType="1"/>
          </p:cNvCxnSpPr>
          <p:nvPr/>
        </p:nvCxnSpPr>
        <p:spPr bwMode="auto">
          <a:xfrm>
            <a:off x="5181600" y="5105400"/>
            <a:ext cx="76200" cy="2286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2" name="Straight Arrow Connector 21">
            <a:extLst>
              <a:ext uri="{FF2B5EF4-FFF2-40B4-BE49-F238E27FC236}">
                <a16:creationId xmlns:a16="http://schemas.microsoft.com/office/drawing/2014/main" id="{3C565638-85D7-8E03-8B7F-899A4725BF21}"/>
              </a:ext>
            </a:extLst>
          </p:cNvPr>
          <p:cNvCxnSpPr>
            <a:cxnSpLocks noChangeShapeType="1"/>
          </p:cNvCxnSpPr>
          <p:nvPr/>
        </p:nvCxnSpPr>
        <p:spPr bwMode="auto">
          <a:xfrm>
            <a:off x="5867400" y="5105400"/>
            <a:ext cx="0" cy="5334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8CD8B557-C40D-833D-6728-40B78BCD12BA}"/>
              </a:ext>
            </a:extLst>
          </p:cNvPr>
          <p:cNvSpPr txBox="1">
            <a:spLocks noChangeArrowheads="1"/>
          </p:cNvSpPr>
          <p:nvPr/>
        </p:nvSpPr>
        <p:spPr bwMode="auto">
          <a:xfrm>
            <a:off x="405181" y="5219700"/>
            <a:ext cx="439541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solidFill>
                  <a:srgbClr val="FF0000"/>
                </a:solidFill>
              </a:rPr>
              <a:t>Why sigmoid or tanh:</a:t>
            </a:r>
          </a:p>
          <a:p>
            <a:pPr eaLnBrk="1" hangingPunct="1"/>
            <a:r>
              <a:rPr lang="en-US" altLang="en-US" sz="1800" dirty="0"/>
              <a:t>Sigmoid: 0,1 gating as switch.</a:t>
            </a:r>
          </a:p>
          <a:p>
            <a:pPr eaLnBrk="1" hangingPunct="1"/>
            <a:r>
              <a:rPr lang="en-US" altLang="en-US" sz="1800" dirty="0"/>
              <a:t>Vanishing gradient problem in</a:t>
            </a:r>
          </a:p>
          <a:p>
            <a:pPr eaLnBrk="1" hangingPunct="1"/>
            <a:r>
              <a:rPr lang="en-US" altLang="en-US" sz="1800" dirty="0"/>
              <a:t>LSTM is handled already.</a:t>
            </a:r>
          </a:p>
          <a:p>
            <a:pPr eaLnBrk="1" hangingPunct="1"/>
            <a:r>
              <a:rPr lang="en-US" altLang="en-US" sz="1800" dirty="0" err="1"/>
              <a:t>ReLU</a:t>
            </a:r>
            <a:r>
              <a:rPr lang="en-US" altLang="en-US" sz="1800" dirty="0"/>
              <a:t> replaces tanh ok?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nodeType="click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xit" presetSubtype="10" fill="hold" nodeType="clickEffect">
                                  <p:stCondLst>
                                    <p:cond delay="0"/>
                                  </p:stCondLst>
                                  <p:childTnLst>
                                    <p:animEffect transition="out" filter="checkerboard(across)">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xit" presetSubtype="0" fill="hold" nodeType="clickEffect">
                                  <p:stCondLst>
                                    <p:cond delay="0"/>
                                  </p:stCondLst>
                                  <p:childTnLst>
                                    <p:set>
                                      <p:cBhvr>
                                        <p:cTn id="79" dur="1" fill="hold">
                                          <p:stCondLst>
                                            <p:cond delay="0"/>
                                          </p:stCondLst>
                                        </p:cTn>
                                        <p:tgtEl>
                                          <p:spTgt spid="15"/>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xit" presetSubtype="0" fill="hold" nodeType="clickEffect">
                                  <p:stCondLst>
                                    <p:cond delay="0"/>
                                  </p:stCondLst>
                                  <p:childTnLst>
                                    <p:set>
                                      <p:cBhvr>
                                        <p:cTn id="83" dur="1" fill="hold">
                                          <p:stCondLst>
                                            <p:cond delay="0"/>
                                          </p:stCondLst>
                                        </p:cTn>
                                        <p:tgtEl>
                                          <p:spTgt spid="17"/>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nodeType="clickEffect">
                                  <p:stCondLst>
                                    <p:cond delay="0"/>
                                  </p:stCondLst>
                                  <p:childTnLst>
                                    <p:set>
                                      <p:cBhvr>
                                        <p:cTn id="87" dur="1" fill="hold">
                                          <p:stCondLst>
                                            <p:cond delay="0"/>
                                          </p:stCondLst>
                                        </p:cTn>
                                        <p:tgtEl>
                                          <p:spTgt spid="6"/>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9" grpId="0"/>
      <p:bldP spid="9" grpId="1"/>
      <p:bldP spid="12" grpId="0"/>
      <p:bldP spid="12" grpId="1"/>
      <p:bldP spid="15" grpId="0"/>
      <p:bldP spid="15" grpId="1"/>
      <p:bldP spid="18"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FE10B0-93D2-CAE4-4DE9-F995892FBA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5486400"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B044AFAC-8B04-8A34-1C20-2E77E6DEE4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57150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92DFAA77-7FA5-7FFD-DC23-81E15BFDE30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200400"/>
            <a:ext cx="6172200"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6">
            <a:extLst>
              <a:ext uri="{FF2B5EF4-FFF2-40B4-BE49-F238E27FC236}">
                <a16:creationId xmlns:a16="http://schemas.microsoft.com/office/drawing/2014/main" id="{ED9BD513-C105-FF4D-2360-86B427C51A2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10514" y="-152400"/>
            <a:ext cx="274478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Box 7">
            <a:extLst>
              <a:ext uri="{FF2B5EF4-FFF2-40B4-BE49-F238E27FC236}">
                <a16:creationId xmlns:a16="http://schemas.microsoft.com/office/drawing/2014/main" id="{2F2B44FB-D483-E6F7-142B-059445830F3D}"/>
              </a:ext>
            </a:extLst>
          </p:cNvPr>
          <p:cNvSpPr txBox="1">
            <a:spLocks noChangeArrowheads="1"/>
          </p:cNvSpPr>
          <p:nvPr/>
        </p:nvSpPr>
        <p:spPr bwMode="auto">
          <a:xfrm>
            <a:off x="7527926" y="2209801"/>
            <a:ext cx="31400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i</a:t>
            </a:r>
            <a:r>
              <a:rPr lang="en-US" altLang="en-US" sz="1800" baseline="-25000"/>
              <a:t>t </a:t>
            </a:r>
            <a:r>
              <a:rPr lang="en-US" altLang="en-US" sz="1800"/>
              <a:t>decides what component </a:t>
            </a:r>
          </a:p>
          <a:p>
            <a:pPr eaLnBrk="1" hangingPunct="1"/>
            <a:r>
              <a:rPr lang="en-US" altLang="en-US" sz="1800"/>
              <a:t>is to be updated.</a:t>
            </a:r>
          </a:p>
          <a:p>
            <a:pPr eaLnBrk="1" hangingPunct="1"/>
            <a:r>
              <a:rPr lang="en-US" altLang="en-US" sz="1800"/>
              <a:t>C’</a:t>
            </a:r>
            <a:r>
              <a:rPr lang="en-US" altLang="ja-JP" sz="1800" baseline="-25000"/>
              <a:t>t</a:t>
            </a:r>
            <a:r>
              <a:rPr lang="en-US" altLang="ja-JP" sz="1800"/>
              <a:t> provides change contents</a:t>
            </a:r>
            <a:endParaRPr lang="en-US" altLang="en-US" sz="1800"/>
          </a:p>
        </p:txBody>
      </p:sp>
      <p:sp>
        <p:nvSpPr>
          <p:cNvPr id="24582" name="TextBox 8">
            <a:extLst>
              <a:ext uri="{FF2B5EF4-FFF2-40B4-BE49-F238E27FC236}">
                <a16:creationId xmlns:a16="http://schemas.microsoft.com/office/drawing/2014/main" id="{F97D0EDB-1D84-4F4A-4D44-F5B71C49956A}"/>
              </a:ext>
            </a:extLst>
          </p:cNvPr>
          <p:cNvSpPr txBox="1">
            <a:spLocks noChangeArrowheads="1"/>
          </p:cNvSpPr>
          <p:nvPr/>
        </p:nvSpPr>
        <p:spPr bwMode="auto">
          <a:xfrm>
            <a:off x="7543801" y="4114800"/>
            <a:ext cx="246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Updating the cell state</a:t>
            </a:r>
          </a:p>
        </p:txBody>
      </p:sp>
      <p:pic>
        <p:nvPicPr>
          <p:cNvPr id="24583" name="Picture 10">
            <a:extLst>
              <a:ext uri="{FF2B5EF4-FFF2-40B4-BE49-F238E27FC236}">
                <a16:creationId xmlns:a16="http://schemas.microsoft.com/office/drawing/2014/main" id="{9318C1F8-7B65-4B28-435D-06FB0C37762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4001" y="4876801"/>
            <a:ext cx="6430963"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Box 11">
            <a:extLst>
              <a:ext uri="{FF2B5EF4-FFF2-40B4-BE49-F238E27FC236}">
                <a16:creationId xmlns:a16="http://schemas.microsoft.com/office/drawing/2014/main" id="{D5A0287C-0BA2-4C73-D4BC-1D8AC2831139}"/>
              </a:ext>
            </a:extLst>
          </p:cNvPr>
          <p:cNvSpPr txBox="1">
            <a:spLocks noChangeArrowheads="1"/>
          </p:cNvSpPr>
          <p:nvPr/>
        </p:nvSpPr>
        <p:spPr bwMode="auto">
          <a:xfrm>
            <a:off x="7712076" y="5562601"/>
            <a:ext cx="2968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Decide what part of the cell</a:t>
            </a:r>
          </a:p>
          <a:p>
            <a:pPr eaLnBrk="1" hangingPunct="1"/>
            <a:r>
              <a:rPr lang="en-US" altLang="en-US" sz="1800"/>
              <a:t>state to 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164">
            <a:extLst>
              <a:ext uri="{FF2B5EF4-FFF2-40B4-BE49-F238E27FC236}">
                <a16:creationId xmlns:a16="http://schemas.microsoft.com/office/drawing/2014/main" id="{782C689F-6BCF-A5EE-6BA8-4EDCDE424044}"/>
              </a:ext>
            </a:extLst>
          </p:cNvPr>
          <p:cNvGrpSpPr>
            <a:grpSpLocks/>
          </p:cNvGrpSpPr>
          <p:nvPr/>
        </p:nvGrpSpPr>
        <p:grpSpPr bwMode="auto">
          <a:xfrm>
            <a:off x="3968750" y="5832476"/>
            <a:ext cx="908050" cy="460375"/>
            <a:chOff x="4765592" y="6396335"/>
            <a:chExt cx="907572" cy="461665"/>
          </a:xfrm>
        </p:grpSpPr>
        <p:sp>
          <p:nvSpPr>
            <p:cNvPr id="5" name="矩形 41">
              <a:extLst>
                <a:ext uri="{FF2B5EF4-FFF2-40B4-BE49-F238E27FC236}">
                  <a16:creationId xmlns:a16="http://schemas.microsoft.com/office/drawing/2014/main" id="{A673570F-8FCD-8A3D-CE10-B38D2987C189}"/>
                </a:ext>
              </a:extLst>
            </p:cNvPr>
            <p:cNvSpPr>
              <a:spLocks noChangeArrowheads="1"/>
            </p:cNvSpPr>
            <p:nvPr/>
          </p:nvSpPr>
          <p:spPr bwMode="auto">
            <a:xfrm>
              <a:off x="4822712" y="6442502"/>
              <a:ext cx="720346" cy="369332"/>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8761" name="文字方塊 42">
              <a:extLst>
                <a:ext uri="{FF2B5EF4-FFF2-40B4-BE49-F238E27FC236}">
                  <a16:creationId xmlns:a16="http://schemas.microsoft.com/office/drawing/2014/main" id="{410CBAA5-56AB-4DE1-831F-7AD0858B12BC}"/>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a:t>
              </a:r>
              <a:endParaRPr lang="zh-TW" altLang="en-US" baseline="30000">
                <a:solidFill>
                  <a:schemeClr val="bg1"/>
                </a:solidFill>
              </a:endParaRPr>
            </a:p>
          </p:txBody>
        </p:sp>
      </p:grpSp>
      <p:sp>
        <p:nvSpPr>
          <p:cNvPr id="7" name="矩形 44">
            <a:extLst>
              <a:ext uri="{FF2B5EF4-FFF2-40B4-BE49-F238E27FC236}">
                <a16:creationId xmlns:a16="http://schemas.microsoft.com/office/drawing/2014/main" id="{EF8DA450-769E-EB64-AD9F-44CC0B6D0768}"/>
              </a:ext>
            </a:extLst>
          </p:cNvPr>
          <p:cNvSpPr>
            <a:spLocks noChangeArrowheads="1"/>
          </p:cNvSpPr>
          <p:nvPr/>
        </p:nvSpPr>
        <p:spPr bwMode="auto">
          <a:xfrm>
            <a:off x="4049714" y="4424363"/>
            <a:ext cx="719137" cy="431800"/>
          </a:xfrm>
          <a:prstGeom prst="rect">
            <a:avLst/>
          </a:prstGeom>
          <a:gradFill rotWithShape="1">
            <a:gsLst>
              <a:gs pos="0">
                <a:srgbClr val="F5F5FC"/>
              </a:gs>
              <a:gs pos="64999">
                <a:srgbClr val="E6E6F6"/>
              </a:gs>
              <a:gs pos="100000">
                <a:srgbClr val="DCDCF3"/>
              </a:gs>
            </a:gsLst>
            <a:lin ang="5400000" scaled="1"/>
          </a:gradFill>
          <a:ln w="9525">
            <a:solidFill>
              <a:srgbClr val="BFBFD2"/>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400" dirty="0">
                <a:solidFill>
                  <a:schemeClr val="dk1"/>
                </a:solidFill>
              </a:rPr>
              <a:t>z</a:t>
            </a:r>
            <a:endParaRPr lang="zh-TW" altLang="en-US" sz="2400" dirty="0">
              <a:solidFill>
                <a:schemeClr val="dk1"/>
              </a:solidFill>
            </a:endParaRPr>
          </a:p>
        </p:txBody>
      </p:sp>
      <p:sp>
        <p:nvSpPr>
          <p:cNvPr id="8" name="矩形 45">
            <a:extLst>
              <a:ext uri="{FF2B5EF4-FFF2-40B4-BE49-F238E27FC236}">
                <a16:creationId xmlns:a16="http://schemas.microsoft.com/office/drawing/2014/main" id="{FF1F1C8F-A0B5-11DE-AD0A-0703D05D11E8}"/>
              </a:ext>
            </a:extLst>
          </p:cNvPr>
          <p:cNvSpPr/>
          <p:nvPr/>
        </p:nvSpPr>
        <p:spPr>
          <a:xfrm>
            <a:off x="3156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i</a:t>
            </a:r>
            <a:endParaRPr lang="zh-TW" altLang="en-US" sz="2400" baseline="30000" dirty="0">
              <a:solidFill>
                <a:srgbClr val="000000"/>
              </a:solidFill>
            </a:endParaRPr>
          </a:p>
        </p:txBody>
      </p:sp>
      <p:sp>
        <p:nvSpPr>
          <p:cNvPr id="9" name="矩形 49">
            <a:extLst>
              <a:ext uri="{FF2B5EF4-FFF2-40B4-BE49-F238E27FC236}">
                <a16:creationId xmlns:a16="http://schemas.microsoft.com/office/drawing/2014/main" id="{DAFAEA5F-2C5A-1846-2FD8-0FDE36B64152}"/>
              </a:ext>
            </a:extLst>
          </p:cNvPr>
          <p:cNvSpPr/>
          <p:nvPr/>
        </p:nvSpPr>
        <p:spPr>
          <a:xfrm>
            <a:off x="2272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f</a:t>
            </a:r>
            <a:endParaRPr lang="zh-TW" altLang="en-US" sz="2400" baseline="30000" dirty="0">
              <a:solidFill>
                <a:srgbClr val="000000"/>
              </a:solidFill>
            </a:endParaRPr>
          </a:p>
        </p:txBody>
      </p:sp>
      <p:sp>
        <p:nvSpPr>
          <p:cNvPr id="10" name="矩形 50">
            <a:extLst>
              <a:ext uri="{FF2B5EF4-FFF2-40B4-BE49-F238E27FC236}">
                <a16:creationId xmlns:a16="http://schemas.microsoft.com/office/drawing/2014/main" id="{DA3FFBB7-C9D1-3012-D4EA-E7DC743B3E5F}"/>
              </a:ext>
            </a:extLst>
          </p:cNvPr>
          <p:cNvSpPr/>
          <p:nvPr/>
        </p:nvSpPr>
        <p:spPr>
          <a:xfrm>
            <a:off x="4933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a:solidFill>
                  <a:srgbClr val="000000"/>
                </a:solidFill>
              </a:rPr>
              <a:t>z</a:t>
            </a:r>
            <a:r>
              <a:rPr lang="en-US" altLang="zh-TW" sz="2400" baseline="30000" dirty="0">
                <a:solidFill>
                  <a:srgbClr val="000000"/>
                </a:solidFill>
              </a:rPr>
              <a:t>o</a:t>
            </a:r>
            <a:endParaRPr lang="zh-TW" altLang="en-US" sz="2400" baseline="30000" dirty="0">
              <a:solidFill>
                <a:srgbClr val="000000"/>
              </a:solidFill>
            </a:endParaRPr>
          </a:p>
        </p:txBody>
      </p:sp>
      <p:sp>
        <p:nvSpPr>
          <p:cNvPr id="11" name="向下箭號 162">
            <a:extLst>
              <a:ext uri="{FF2B5EF4-FFF2-40B4-BE49-F238E27FC236}">
                <a16:creationId xmlns:a16="http://schemas.microsoft.com/office/drawing/2014/main" id="{80CEB550-C530-6B5E-82C8-B9DE78DBF1D6}"/>
              </a:ext>
            </a:extLst>
          </p:cNvPr>
          <p:cNvSpPr/>
          <p:nvPr/>
        </p:nvSpPr>
        <p:spPr>
          <a:xfrm rot="2620627" flipV="1">
            <a:off x="4828110" y="4885732"/>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TW" altLang="en-US"/>
          </a:p>
        </p:txBody>
      </p:sp>
      <p:sp>
        <p:nvSpPr>
          <p:cNvPr id="12" name="向下箭號 163">
            <a:extLst>
              <a:ext uri="{FF2B5EF4-FFF2-40B4-BE49-F238E27FC236}">
                <a16:creationId xmlns:a16="http://schemas.microsoft.com/office/drawing/2014/main" id="{5807D32E-F8EF-D6FE-1E32-E2F5C76807CE}"/>
              </a:ext>
            </a:extLst>
          </p:cNvPr>
          <p:cNvSpPr/>
          <p:nvPr/>
        </p:nvSpPr>
        <p:spPr>
          <a:xfrm rot="20057551" flipV="1">
            <a:off x="3414566" y="4880211"/>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TW" altLang="en-US"/>
          </a:p>
        </p:txBody>
      </p:sp>
      <p:sp>
        <p:nvSpPr>
          <p:cNvPr id="13" name="向下箭號 165">
            <a:extLst>
              <a:ext uri="{FF2B5EF4-FFF2-40B4-BE49-F238E27FC236}">
                <a16:creationId xmlns:a16="http://schemas.microsoft.com/office/drawing/2014/main" id="{671E6DA6-95C2-AFB1-02DF-5CADFB36933E}"/>
              </a:ext>
            </a:extLst>
          </p:cNvPr>
          <p:cNvSpPr/>
          <p:nvPr/>
        </p:nvSpPr>
        <p:spPr>
          <a:xfrm rot="1353372" flipV="1">
            <a:off x="4126410" y="4925906"/>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TW" altLang="en-US"/>
          </a:p>
        </p:txBody>
      </p:sp>
      <p:sp>
        <p:nvSpPr>
          <p:cNvPr id="14" name="向下箭號 166">
            <a:extLst>
              <a:ext uri="{FF2B5EF4-FFF2-40B4-BE49-F238E27FC236}">
                <a16:creationId xmlns:a16="http://schemas.microsoft.com/office/drawing/2014/main" id="{D53C6DD8-1CC4-2F2E-9886-BBDCC127C74E}"/>
              </a:ext>
            </a:extLst>
          </p:cNvPr>
          <p:cNvSpPr/>
          <p:nvPr/>
        </p:nvSpPr>
        <p:spPr>
          <a:xfrm rot="18851723" flipV="1">
            <a:off x="2668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a:p>
        </p:txBody>
      </p:sp>
      <p:grpSp>
        <p:nvGrpSpPr>
          <p:cNvPr id="15" name="群組 219">
            <a:extLst>
              <a:ext uri="{FF2B5EF4-FFF2-40B4-BE49-F238E27FC236}">
                <a16:creationId xmlns:a16="http://schemas.microsoft.com/office/drawing/2014/main" id="{EB680378-5263-ED53-52C3-29CF8E4F9A9C}"/>
              </a:ext>
            </a:extLst>
          </p:cNvPr>
          <p:cNvGrpSpPr>
            <a:grpSpLocks/>
          </p:cNvGrpSpPr>
          <p:nvPr/>
        </p:nvGrpSpPr>
        <p:grpSpPr bwMode="auto">
          <a:xfrm>
            <a:off x="3173413" y="5821363"/>
            <a:ext cx="908050" cy="461962"/>
            <a:chOff x="4765592" y="6396335"/>
            <a:chExt cx="907572" cy="461665"/>
          </a:xfrm>
        </p:grpSpPr>
        <p:sp>
          <p:nvSpPr>
            <p:cNvPr id="16" name="矩形 220">
              <a:extLst>
                <a:ext uri="{FF2B5EF4-FFF2-40B4-BE49-F238E27FC236}">
                  <a16:creationId xmlns:a16="http://schemas.microsoft.com/office/drawing/2014/main" id="{E37BD0C6-01E5-2C33-7547-0716394158B0}"/>
                </a:ext>
              </a:extLst>
            </p:cNvPr>
            <p:cNvSpPr>
              <a:spLocks noChangeArrowheads="1"/>
            </p:cNvSpPr>
            <p:nvPr/>
          </p:nvSpPr>
          <p:spPr bwMode="auto">
            <a:xfrm>
              <a:off x="4822712" y="6442342"/>
              <a:ext cx="720346" cy="369650"/>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8759" name="文字方塊 221">
              <a:extLst>
                <a:ext uri="{FF2B5EF4-FFF2-40B4-BE49-F238E27FC236}">
                  <a16:creationId xmlns:a16="http://schemas.microsoft.com/office/drawing/2014/main" id="{62ED6C04-CE87-6741-49C8-72CDC58054D8}"/>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h</a:t>
              </a:r>
              <a:r>
                <a:rPr lang="en-US" altLang="zh-TW" baseline="30000"/>
                <a:t>t-1</a:t>
              </a:r>
              <a:endParaRPr lang="zh-TW" altLang="en-US" baseline="30000"/>
            </a:p>
          </p:txBody>
        </p:sp>
      </p:grpSp>
      <p:grpSp>
        <p:nvGrpSpPr>
          <p:cNvPr id="18" name="群組 113">
            <a:extLst>
              <a:ext uri="{FF2B5EF4-FFF2-40B4-BE49-F238E27FC236}">
                <a16:creationId xmlns:a16="http://schemas.microsoft.com/office/drawing/2014/main" id="{A9EF6A22-1AD3-CAE3-8135-8854CD605FE8}"/>
              </a:ext>
            </a:extLst>
          </p:cNvPr>
          <p:cNvGrpSpPr>
            <a:grpSpLocks/>
          </p:cNvGrpSpPr>
          <p:nvPr/>
        </p:nvGrpSpPr>
        <p:grpSpPr bwMode="auto">
          <a:xfrm>
            <a:off x="1358900" y="2117726"/>
            <a:ext cx="908050" cy="461963"/>
            <a:chOff x="4775004" y="6396335"/>
            <a:chExt cx="907572" cy="461665"/>
          </a:xfrm>
        </p:grpSpPr>
        <p:sp>
          <p:nvSpPr>
            <p:cNvPr id="19" name="矩形 114">
              <a:extLst>
                <a:ext uri="{FF2B5EF4-FFF2-40B4-BE49-F238E27FC236}">
                  <a16:creationId xmlns:a16="http://schemas.microsoft.com/office/drawing/2014/main" id="{54408714-3213-EEA9-38CC-1E34BF498595}"/>
                </a:ext>
              </a:extLst>
            </p:cNvPr>
            <p:cNvSpPr>
              <a:spLocks noChangeArrowheads="1"/>
            </p:cNvSpPr>
            <p:nvPr/>
          </p:nvSpPr>
          <p:spPr bwMode="auto">
            <a:xfrm>
              <a:off x="4822604" y="6442343"/>
              <a:ext cx="720346" cy="369648"/>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20" name="文字方塊 115">
              <a:extLst>
                <a:ext uri="{FF2B5EF4-FFF2-40B4-BE49-F238E27FC236}">
                  <a16:creationId xmlns:a16="http://schemas.microsoft.com/office/drawing/2014/main" id="{909D37BE-A42E-3CEC-971C-4F30FA3C5B0B}"/>
                </a:ext>
              </a:extLst>
            </p:cNvPr>
            <p:cNvSpPr txBox="1">
              <a:spLocks noChangeArrowheads="1"/>
            </p:cNvSpPr>
            <p:nvPr/>
          </p:nvSpPr>
          <p:spPr bwMode="auto">
            <a:xfrm>
              <a:off x="4775004" y="6396335"/>
              <a:ext cx="907572" cy="461665"/>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a:t>c</a:t>
              </a:r>
              <a:r>
                <a:rPr lang="en-US" altLang="zh-TW" sz="2400" baseline="30000" dirty="0"/>
                <a:t>t-1</a:t>
              </a:r>
              <a:endParaRPr lang="zh-TW" altLang="en-US" sz="2400" baseline="30000" dirty="0"/>
            </a:p>
          </p:txBody>
        </p:sp>
      </p:grpSp>
      <p:sp>
        <p:nvSpPr>
          <p:cNvPr id="21" name="矩形 63">
            <a:extLst>
              <a:ext uri="{FF2B5EF4-FFF2-40B4-BE49-F238E27FC236}">
                <a16:creationId xmlns:a16="http://schemas.microsoft.com/office/drawing/2014/main" id="{BDE3AA03-7502-0D35-0AC8-544B10C8E379}"/>
              </a:ext>
            </a:extLst>
          </p:cNvPr>
          <p:cNvSpPr>
            <a:spLocks noChangeArrowheads="1"/>
          </p:cNvSpPr>
          <p:nvPr/>
        </p:nvSpPr>
        <p:spPr bwMode="auto">
          <a:xfrm>
            <a:off x="6662739" y="849314"/>
            <a:ext cx="388937" cy="636587"/>
          </a:xfrm>
          <a:prstGeom prst="rect">
            <a:avLst/>
          </a:prstGeom>
          <a:gradFill rotWithShape="1">
            <a:gsLst>
              <a:gs pos="0">
                <a:srgbClr val="F5F5FC"/>
              </a:gs>
              <a:gs pos="64999">
                <a:srgbClr val="E6E6F6"/>
              </a:gs>
              <a:gs pos="100000">
                <a:srgbClr val="DCDCF3"/>
              </a:gs>
            </a:gsLst>
            <a:lin ang="5400000" scaled="1"/>
          </a:gradFill>
          <a:ln w="9525">
            <a:solidFill>
              <a:srgbClr val="BFBFD2"/>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400" dirty="0">
                <a:solidFill>
                  <a:schemeClr val="dk1"/>
                </a:solidFill>
              </a:rPr>
              <a:t>z</a:t>
            </a:r>
            <a:endParaRPr lang="zh-TW" altLang="en-US" sz="2400" dirty="0">
              <a:solidFill>
                <a:schemeClr val="dk1"/>
              </a:solidFill>
            </a:endParaRPr>
          </a:p>
        </p:txBody>
      </p:sp>
      <p:grpSp>
        <p:nvGrpSpPr>
          <p:cNvPr id="22" name="群組 3">
            <a:extLst>
              <a:ext uri="{FF2B5EF4-FFF2-40B4-BE49-F238E27FC236}">
                <a16:creationId xmlns:a16="http://schemas.microsoft.com/office/drawing/2014/main" id="{702012C3-371E-4B1E-5CE8-C79878F4E12D}"/>
              </a:ext>
            </a:extLst>
          </p:cNvPr>
          <p:cNvGrpSpPr>
            <a:grpSpLocks/>
          </p:cNvGrpSpPr>
          <p:nvPr/>
        </p:nvGrpSpPr>
        <p:grpSpPr bwMode="auto">
          <a:xfrm>
            <a:off x="8921750" y="576263"/>
            <a:ext cx="908050" cy="1270000"/>
            <a:chOff x="7012720" y="4534918"/>
            <a:chExt cx="907572" cy="1270403"/>
          </a:xfrm>
        </p:grpSpPr>
        <p:sp>
          <p:nvSpPr>
            <p:cNvPr id="23" name="矩形 69">
              <a:extLst>
                <a:ext uri="{FF2B5EF4-FFF2-40B4-BE49-F238E27FC236}">
                  <a16:creationId xmlns:a16="http://schemas.microsoft.com/office/drawing/2014/main" id="{475CED8F-EDE2-655A-06A6-AFEE49C07249}"/>
                </a:ext>
              </a:extLst>
            </p:cNvPr>
            <p:cNvSpPr>
              <a:spLocks noChangeArrowheads="1"/>
            </p:cNvSpPr>
            <p:nvPr/>
          </p:nvSpPr>
          <p:spPr bwMode="auto">
            <a:xfrm>
              <a:off x="7225333" y="5165355"/>
              <a:ext cx="431573" cy="639966"/>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4" name="矩形 65">
              <a:extLst>
                <a:ext uri="{FF2B5EF4-FFF2-40B4-BE49-F238E27FC236}">
                  <a16:creationId xmlns:a16="http://schemas.microsoft.com/office/drawing/2014/main" id="{92FA5068-4860-AA9D-A9F6-CA302DEBE6FA}"/>
                </a:ext>
              </a:extLst>
            </p:cNvPr>
            <p:cNvSpPr>
              <a:spLocks noChangeArrowheads="1"/>
            </p:cNvSpPr>
            <p:nvPr/>
          </p:nvSpPr>
          <p:spPr bwMode="auto">
            <a:xfrm>
              <a:off x="7225333" y="4534918"/>
              <a:ext cx="431573" cy="630437"/>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8754" name="文字方塊 66">
              <a:extLst>
                <a:ext uri="{FF2B5EF4-FFF2-40B4-BE49-F238E27FC236}">
                  <a16:creationId xmlns:a16="http://schemas.microsoft.com/office/drawing/2014/main" id="{26852B8A-CA2B-6C44-0E7D-5EB36EDDA3D1}"/>
                </a:ext>
              </a:extLst>
            </p:cNvPr>
            <p:cNvSpPr txBox="1">
              <a:spLocks noChangeArrowheads="1"/>
            </p:cNvSpPr>
            <p:nvPr/>
          </p:nvSpPr>
          <p:spPr bwMode="auto">
            <a:xfrm>
              <a:off x="7192823" y="4652619"/>
              <a:ext cx="54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a:t>
              </a:r>
              <a:endParaRPr lang="zh-TW" altLang="en-US" baseline="30000">
                <a:solidFill>
                  <a:schemeClr val="bg1"/>
                </a:solidFill>
              </a:endParaRPr>
            </a:p>
          </p:txBody>
        </p:sp>
        <p:sp>
          <p:nvSpPr>
            <p:cNvPr id="28755" name="文字方塊 67">
              <a:extLst>
                <a:ext uri="{FF2B5EF4-FFF2-40B4-BE49-F238E27FC236}">
                  <a16:creationId xmlns:a16="http://schemas.microsoft.com/office/drawing/2014/main" id="{E14F4983-F508-DA61-40E1-41177BE4B93C}"/>
                </a:ext>
              </a:extLst>
            </p:cNvPr>
            <p:cNvSpPr txBox="1">
              <a:spLocks noChangeArrowheads="1"/>
            </p:cNvSpPr>
            <p:nvPr/>
          </p:nvSpPr>
          <p:spPr bwMode="auto">
            <a:xfrm>
              <a:off x="7012720" y="525489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h</a:t>
              </a:r>
              <a:r>
                <a:rPr lang="en-US" altLang="zh-TW" baseline="30000"/>
                <a:t>t-1</a:t>
              </a:r>
              <a:endParaRPr lang="zh-TW" altLang="en-US" baseline="30000"/>
            </a:p>
          </p:txBody>
        </p:sp>
      </p:grpSp>
      <p:sp>
        <p:nvSpPr>
          <p:cNvPr id="27" name="矩形 71">
            <a:extLst>
              <a:ext uri="{FF2B5EF4-FFF2-40B4-BE49-F238E27FC236}">
                <a16:creationId xmlns:a16="http://schemas.microsoft.com/office/drawing/2014/main" id="{CB9EFB34-71B9-5541-0C0F-7F3361328399}"/>
              </a:ext>
            </a:extLst>
          </p:cNvPr>
          <p:cNvSpPr/>
          <p:nvPr/>
        </p:nvSpPr>
        <p:spPr>
          <a:xfrm>
            <a:off x="7848600" y="838201"/>
            <a:ext cx="1217986" cy="678205"/>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400" dirty="0">
                <a:solidFill>
                  <a:schemeClr val="tx1"/>
                </a:solidFill>
              </a:rPr>
              <a:t>W</a:t>
            </a:r>
            <a:endParaRPr lang="zh-TW" altLang="en-US" sz="2400" dirty="0">
              <a:solidFill>
                <a:schemeClr val="tx1"/>
              </a:solidFill>
            </a:endParaRPr>
          </a:p>
        </p:txBody>
      </p:sp>
      <p:sp>
        <p:nvSpPr>
          <p:cNvPr id="28" name="文字方塊 72">
            <a:extLst>
              <a:ext uri="{FF2B5EF4-FFF2-40B4-BE49-F238E27FC236}">
                <a16:creationId xmlns:a16="http://schemas.microsoft.com/office/drawing/2014/main" id="{959F2F1F-6237-A735-7920-47D29D136857}"/>
              </a:ext>
            </a:extLst>
          </p:cNvPr>
          <p:cNvSpPr txBox="1">
            <a:spLocks noRot="1" noChangeAspect="1" noMove="1" noResize="1" noEditPoints="1" noAdjustHandles="1" noChangeArrowheads="1" noChangeShapeType="1" noTextEdit="1"/>
          </p:cNvSpPr>
          <p:nvPr/>
        </p:nvSpPr>
        <p:spPr>
          <a:xfrm>
            <a:off x="7086601" y="990601"/>
            <a:ext cx="2680221" cy="276999"/>
          </a:xfrm>
          <a:prstGeom prst="rect">
            <a:avLst/>
          </a:prstGeom>
          <a:blipFill rotWithShape="1">
            <a:blip r:embed="rId2"/>
            <a:stretch>
              <a:fillRect l="-907" t="-8696" b="-10870"/>
            </a:stretch>
          </a:blipFill>
        </p:spPr>
        <p:txBody>
          <a:bodyPr/>
          <a:lstStyle/>
          <a:p>
            <a:pPr>
              <a:defRPr/>
            </a:pPr>
            <a:r>
              <a:rPr lang="en-US">
                <a:noFill/>
                <a:latin typeface="Arial" charset="0"/>
                <a:ea typeface="ＭＳ Ｐゴシック" charset="0"/>
                <a:cs typeface="ＭＳ Ｐゴシック" charset="0"/>
              </a:rPr>
              <a:t> </a:t>
            </a:r>
          </a:p>
        </p:txBody>
      </p:sp>
      <p:sp>
        <p:nvSpPr>
          <p:cNvPr id="29" name="矩形 73">
            <a:extLst>
              <a:ext uri="{FF2B5EF4-FFF2-40B4-BE49-F238E27FC236}">
                <a16:creationId xmlns:a16="http://schemas.microsoft.com/office/drawing/2014/main" id="{1C462516-334E-39CD-6E36-2993029270A8}"/>
              </a:ext>
            </a:extLst>
          </p:cNvPr>
          <p:cNvSpPr/>
          <p:nvPr/>
        </p:nvSpPr>
        <p:spPr>
          <a:xfrm>
            <a:off x="6662037" y="2294197"/>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i</a:t>
            </a:r>
            <a:endParaRPr lang="zh-TW" altLang="en-US" sz="2400" baseline="30000" dirty="0">
              <a:solidFill>
                <a:srgbClr val="000000"/>
              </a:solidFill>
            </a:endParaRPr>
          </a:p>
        </p:txBody>
      </p:sp>
      <p:grpSp>
        <p:nvGrpSpPr>
          <p:cNvPr id="30" name="群組 74">
            <a:extLst>
              <a:ext uri="{FF2B5EF4-FFF2-40B4-BE49-F238E27FC236}">
                <a16:creationId xmlns:a16="http://schemas.microsoft.com/office/drawing/2014/main" id="{5C9961BD-7E2D-0E0B-511C-1A0ACCDF6CC1}"/>
              </a:ext>
            </a:extLst>
          </p:cNvPr>
          <p:cNvGrpSpPr>
            <a:grpSpLocks/>
          </p:cNvGrpSpPr>
          <p:nvPr/>
        </p:nvGrpSpPr>
        <p:grpSpPr bwMode="auto">
          <a:xfrm>
            <a:off x="8769350" y="2012950"/>
            <a:ext cx="908050" cy="1270000"/>
            <a:chOff x="7012720" y="4534918"/>
            <a:chExt cx="907572" cy="1270403"/>
          </a:xfrm>
        </p:grpSpPr>
        <p:sp>
          <p:nvSpPr>
            <p:cNvPr id="31" name="矩形 75">
              <a:extLst>
                <a:ext uri="{FF2B5EF4-FFF2-40B4-BE49-F238E27FC236}">
                  <a16:creationId xmlns:a16="http://schemas.microsoft.com/office/drawing/2014/main" id="{C6EE9482-8CBF-85C7-E12D-A929B9AA6F88}"/>
                </a:ext>
              </a:extLst>
            </p:cNvPr>
            <p:cNvSpPr>
              <a:spLocks noChangeArrowheads="1"/>
            </p:cNvSpPr>
            <p:nvPr/>
          </p:nvSpPr>
          <p:spPr bwMode="auto">
            <a:xfrm>
              <a:off x="7225333" y="5165356"/>
              <a:ext cx="431573" cy="639965"/>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2" name="矩形 76">
              <a:extLst>
                <a:ext uri="{FF2B5EF4-FFF2-40B4-BE49-F238E27FC236}">
                  <a16:creationId xmlns:a16="http://schemas.microsoft.com/office/drawing/2014/main" id="{158B644D-66E8-323A-748C-18A70DC4A4C2}"/>
                </a:ext>
              </a:extLst>
            </p:cNvPr>
            <p:cNvSpPr>
              <a:spLocks noChangeArrowheads="1"/>
            </p:cNvSpPr>
            <p:nvPr/>
          </p:nvSpPr>
          <p:spPr bwMode="auto">
            <a:xfrm>
              <a:off x="7225333" y="4534918"/>
              <a:ext cx="431573" cy="630438"/>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8750" name="文字方塊 77">
              <a:extLst>
                <a:ext uri="{FF2B5EF4-FFF2-40B4-BE49-F238E27FC236}">
                  <a16:creationId xmlns:a16="http://schemas.microsoft.com/office/drawing/2014/main" id="{C273F360-496A-CED1-C3C4-C49AE144FB4F}"/>
                </a:ext>
              </a:extLst>
            </p:cNvPr>
            <p:cNvSpPr txBox="1">
              <a:spLocks noChangeArrowheads="1"/>
            </p:cNvSpPr>
            <p:nvPr/>
          </p:nvSpPr>
          <p:spPr bwMode="auto">
            <a:xfrm>
              <a:off x="7192823" y="4652619"/>
              <a:ext cx="54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a:t>
              </a:r>
              <a:endParaRPr lang="zh-TW" altLang="en-US" baseline="30000">
                <a:solidFill>
                  <a:schemeClr val="bg1"/>
                </a:solidFill>
              </a:endParaRPr>
            </a:p>
          </p:txBody>
        </p:sp>
        <p:sp>
          <p:nvSpPr>
            <p:cNvPr id="28751" name="文字方塊 78">
              <a:extLst>
                <a:ext uri="{FF2B5EF4-FFF2-40B4-BE49-F238E27FC236}">
                  <a16:creationId xmlns:a16="http://schemas.microsoft.com/office/drawing/2014/main" id="{FE764BAA-B7EC-BDA1-E32D-62606A3D0498}"/>
                </a:ext>
              </a:extLst>
            </p:cNvPr>
            <p:cNvSpPr txBox="1">
              <a:spLocks noChangeArrowheads="1"/>
            </p:cNvSpPr>
            <p:nvPr/>
          </p:nvSpPr>
          <p:spPr bwMode="auto">
            <a:xfrm>
              <a:off x="7012720" y="525489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h</a:t>
              </a:r>
              <a:r>
                <a:rPr lang="en-US" altLang="zh-TW" baseline="30000">
                  <a:solidFill>
                    <a:srgbClr val="000000"/>
                  </a:solidFill>
                </a:rPr>
                <a:t>t-1</a:t>
              </a:r>
              <a:endParaRPr lang="zh-TW" altLang="en-US" baseline="30000">
                <a:solidFill>
                  <a:srgbClr val="000000"/>
                </a:solidFill>
              </a:endParaRPr>
            </a:p>
          </p:txBody>
        </p:sp>
      </p:grpSp>
      <p:sp>
        <p:nvSpPr>
          <p:cNvPr id="35" name="矩形 79">
            <a:extLst>
              <a:ext uri="{FF2B5EF4-FFF2-40B4-BE49-F238E27FC236}">
                <a16:creationId xmlns:a16="http://schemas.microsoft.com/office/drawing/2014/main" id="{32C08F01-B7D5-44E3-C4E8-C12228127C0B}"/>
              </a:ext>
            </a:extLst>
          </p:cNvPr>
          <p:cNvSpPr/>
          <p:nvPr/>
        </p:nvSpPr>
        <p:spPr>
          <a:xfrm>
            <a:off x="7696200" y="2362201"/>
            <a:ext cx="1217986" cy="67820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a:solidFill>
                  <a:srgbClr val="000000"/>
                </a:solidFill>
              </a:rPr>
              <a:t>W</a:t>
            </a:r>
            <a:r>
              <a:rPr lang="en-US" altLang="zh-TW" sz="2400" baseline="30000" dirty="0">
                <a:solidFill>
                  <a:srgbClr val="000000"/>
                </a:solidFill>
              </a:rPr>
              <a:t>i</a:t>
            </a:r>
            <a:endParaRPr lang="zh-TW" altLang="en-US" sz="2400" baseline="30000" dirty="0">
              <a:solidFill>
                <a:srgbClr val="000000"/>
              </a:solidFill>
            </a:endParaRPr>
          </a:p>
        </p:txBody>
      </p:sp>
      <p:sp>
        <p:nvSpPr>
          <p:cNvPr id="37" name="矩形 83">
            <a:extLst>
              <a:ext uri="{FF2B5EF4-FFF2-40B4-BE49-F238E27FC236}">
                <a16:creationId xmlns:a16="http://schemas.microsoft.com/office/drawing/2014/main" id="{4535E926-90D6-76A9-9162-E36A709A7F2C}"/>
              </a:ext>
            </a:extLst>
          </p:cNvPr>
          <p:cNvSpPr/>
          <p:nvPr/>
        </p:nvSpPr>
        <p:spPr>
          <a:xfrm>
            <a:off x="6662037" y="3762029"/>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f</a:t>
            </a:r>
            <a:endParaRPr lang="zh-TW" altLang="en-US" sz="2400" baseline="30000" dirty="0">
              <a:solidFill>
                <a:srgbClr val="000000"/>
              </a:solidFill>
            </a:endParaRPr>
          </a:p>
        </p:txBody>
      </p:sp>
      <p:grpSp>
        <p:nvGrpSpPr>
          <p:cNvPr id="38" name="群組 84">
            <a:extLst>
              <a:ext uri="{FF2B5EF4-FFF2-40B4-BE49-F238E27FC236}">
                <a16:creationId xmlns:a16="http://schemas.microsoft.com/office/drawing/2014/main" id="{BAB5C7B5-91D9-CBC4-8D9F-991F31BEC128}"/>
              </a:ext>
            </a:extLst>
          </p:cNvPr>
          <p:cNvGrpSpPr>
            <a:grpSpLocks/>
          </p:cNvGrpSpPr>
          <p:nvPr/>
        </p:nvGrpSpPr>
        <p:grpSpPr bwMode="auto">
          <a:xfrm>
            <a:off x="8769350" y="3479800"/>
            <a:ext cx="908050" cy="1271588"/>
            <a:chOff x="7012720" y="4534918"/>
            <a:chExt cx="907572" cy="1270403"/>
          </a:xfrm>
        </p:grpSpPr>
        <p:sp>
          <p:nvSpPr>
            <p:cNvPr id="39" name="矩形 85">
              <a:extLst>
                <a:ext uri="{FF2B5EF4-FFF2-40B4-BE49-F238E27FC236}">
                  <a16:creationId xmlns:a16="http://schemas.microsoft.com/office/drawing/2014/main" id="{6A558D3B-6DD6-8407-0A2D-36022159A11F}"/>
                </a:ext>
              </a:extLst>
            </p:cNvPr>
            <p:cNvSpPr>
              <a:spLocks noChangeArrowheads="1"/>
            </p:cNvSpPr>
            <p:nvPr/>
          </p:nvSpPr>
          <p:spPr bwMode="auto">
            <a:xfrm>
              <a:off x="7225333" y="5166154"/>
              <a:ext cx="431573" cy="639167"/>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40" name="矩形 86">
              <a:extLst>
                <a:ext uri="{FF2B5EF4-FFF2-40B4-BE49-F238E27FC236}">
                  <a16:creationId xmlns:a16="http://schemas.microsoft.com/office/drawing/2014/main" id="{260137E9-F409-071D-B768-22F67E3ACA2D}"/>
                </a:ext>
              </a:extLst>
            </p:cNvPr>
            <p:cNvSpPr>
              <a:spLocks noChangeArrowheads="1"/>
            </p:cNvSpPr>
            <p:nvPr/>
          </p:nvSpPr>
          <p:spPr bwMode="auto">
            <a:xfrm>
              <a:off x="7225333" y="4534918"/>
              <a:ext cx="431573" cy="631236"/>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8746" name="文字方塊 87">
              <a:extLst>
                <a:ext uri="{FF2B5EF4-FFF2-40B4-BE49-F238E27FC236}">
                  <a16:creationId xmlns:a16="http://schemas.microsoft.com/office/drawing/2014/main" id="{1F78EECA-7D02-F256-0839-2578EF81B8D8}"/>
                </a:ext>
              </a:extLst>
            </p:cNvPr>
            <p:cNvSpPr txBox="1">
              <a:spLocks noChangeArrowheads="1"/>
            </p:cNvSpPr>
            <p:nvPr/>
          </p:nvSpPr>
          <p:spPr bwMode="auto">
            <a:xfrm>
              <a:off x="7192823" y="4652619"/>
              <a:ext cx="54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FFFFFF"/>
                  </a:solidFill>
                </a:rPr>
                <a:t>x</a:t>
              </a:r>
              <a:r>
                <a:rPr lang="en-US" altLang="zh-TW" baseline="30000">
                  <a:solidFill>
                    <a:srgbClr val="FFFFFF"/>
                  </a:solidFill>
                </a:rPr>
                <a:t>t</a:t>
              </a:r>
              <a:endParaRPr lang="zh-TW" altLang="en-US" baseline="30000">
                <a:solidFill>
                  <a:srgbClr val="FFFFFF"/>
                </a:solidFill>
              </a:endParaRPr>
            </a:p>
          </p:txBody>
        </p:sp>
        <p:sp>
          <p:nvSpPr>
            <p:cNvPr id="28747" name="文字方塊 88">
              <a:extLst>
                <a:ext uri="{FF2B5EF4-FFF2-40B4-BE49-F238E27FC236}">
                  <a16:creationId xmlns:a16="http://schemas.microsoft.com/office/drawing/2014/main" id="{C5262795-4088-E598-BD2B-815F542242B7}"/>
                </a:ext>
              </a:extLst>
            </p:cNvPr>
            <p:cNvSpPr txBox="1">
              <a:spLocks noChangeArrowheads="1"/>
            </p:cNvSpPr>
            <p:nvPr/>
          </p:nvSpPr>
          <p:spPr bwMode="auto">
            <a:xfrm>
              <a:off x="7012720" y="525489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h</a:t>
              </a:r>
              <a:r>
                <a:rPr lang="en-US" altLang="zh-TW" baseline="30000">
                  <a:solidFill>
                    <a:srgbClr val="000000"/>
                  </a:solidFill>
                </a:rPr>
                <a:t>t-</a:t>
              </a:r>
              <a:r>
                <a:rPr lang="en-US" altLang="zh-TW" baseline="30000">
                  <a:solidFill>
                    <a:schemeClr val="bg1"/>
                  </a:solidFill>
                </a:rPr>
                <a:t>1</a:t>
              </a:r>
              <a:endParaRPr lang="zh-TW" altLang="en-US" baseline="30000">
                <a:solidFill>
                  <a:schemeClr val="bg1"/>
                </a:solidFill>
              </a:endParaRPr>
            </a:p>
          </p:txBody>
        </p:sp>
      </p:grpSp>
      <p:sp>
        <p:nvSpPr>
          <p:cNvPr id="43" name="矩形 89">
            <a:extLst>
              <a:ext uri="{FF2B5EF4-FFF2-40B4-BE49-F238E27FC236}">
                <a16:creationId xmlns:a16="http://schemas.microsoft.com/office/drawing/2014/main" id="{941E8BD8-64F2-7A8E-FC1A-CD8E69D749ED}"/>
              </a:ext>
            </a:extLst>
          </p:cNvPr>
          <p:cNvSpPr/>
          <p:nvPr/>
        </p:nvSpPr>
        <p:spPr>
          <a:xfrm>
            <a:off x="7696200" y="3733801"/>
            <a:ext cx="1217986" cy="678205"/>
          </a:xfrm>
          <a:prstGeom prst="rect">
            <a:avLst/>
          </a:prstGeom>
          <a:solidFill>
            <a:schemeClr val="accent1"/>
          </a:solidFill>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zh-TW" sz="2400" dirty="0" err="1">
                <a:solidFill>
                  <a:srgbClr val="000000"/>
                </a:solidFill>
              </a:rPr>
              <a:t>W</a:t>
            </a:r>
            <a:r>
              <a:rPr lang="en-US" altLang="zh-TW" sz="2400" baseline="30000" dirty="0" err="1">
                <a:solidFill>
                  <a:srgbClr val="000000"/>
                </a:solidFill>
              </a:rPr>
              <a:t>f</a:t>
            </a:r>
            <a:endParaRPr lang="zh-TW" altLang="en-US" sz="2400" baseline="30000" dirty="0">
              <a:solidFill>
                <a:srgbClr val="000000"/>
              </a:solidFill>
            </a:endParaRPr>
          </a:p>
        </p:txBody>
      </p:sp>
      <p:sp>
        <p:nvSpPr>
          <p:cNvPr id="45" name="矩形 91">
            <a:extLst>
              <a:ext uri="{FF2B5EF4-FFF2-40B4-BE49-F238E27FC236}">
                <a16:creationId xmlns:a16="http://schemas.microsoft.com/office/drawing/2014/main" id="{79DA8F63-0F24-7EA1-3157-D516004421DA}"/>
              </a:ext>
            </a:extLst>
          </p:cNvPr>
          <p:cNvSpPr/>
          <p:nvPr/>
        </p:nvSpPr>
        <p:spPr>
          <a:xfrm>
            <a:off x="6662037" y="5306110"/>
            <a:ext cx="410655"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000" dirty="0">
                <a:solidFill>
                  <a:srgbClr val="000000"/>
                </a:solidFill>
              </a:rPr>
              <a:t>z</a:t>
            </a:r>
            <a:r>
              <a:rPr lang="en-US" altLang="zh-TW" sz="2000" baseline="30000" dirty="0">
                <a:solidFill>
                  <a:srgbClr val="000000"/>
                </a:solidFill>
              </a:rPr>
              <a:t>o</a:t>
            </a:r>
            <a:endParaRPr lang="zh-TW" altLang="en-US" sz="2000" baseline="30000" dirty="0">
              <a:solidFill>
                <a:srgbClr val="000000"/>
              </a:solidFill>
            </a:endParaRPr>
          </a:p>
        </p:txBody>
      </p:sp>
      <p:grpSp>
        <p:nvGrpSpPr>
          <p:cNvPr id="46" name="群組 92">
            <a:extLst>
              <a:ext uri="{FF2B5EF4-FFF2-40B4-BE49-F238E27FC236}">
                <a16:creationId xmlns:a16="http://schemas.microsoft.com/office/drawing/2014/main" id="{9189EBDF-3024-38E6-11A2-A77755E3D012}"/>
              </a:ext>
            </a:extLst>
          </p:cNvPr>
          <p:cNvGrpSpPr>
            <a:grpSpLocks/>
          </p:cNvGrpSpPr>
          <p:nvPr/>
        </p:nvGrpSpPr>
        <p:grpSpPr bwMode="auto">
          <a:xfrm>
            <a:off x="8769350" y="5024438"/>
            <a:ext cx="908050" cy="1270000"/>
            <a:chOff x="7012720" y="4534918"/>
            <a:chExt cx="907572" cy="1270403"/>
          </a:xfrm>
        </p:grpSpPr>
        <p:sp>
          <p:nvSpPr>
            <p:cNvPr id="47" name="矩形 93">
              <a:extLst>
                <a:ext uri="{FF2B5EF4-FFF2-40B4-BE49-F238E27FC236}">
                  <a16:creationId xmlns:a16="http://schemas.microsoft.com/office/drawing/2014/main" id="{E4618F9E-619D-782F-C988-956D58FF4D7E}"/>
                </a:ext>
              </a:extLst>
            </p:cNvPr>
            <p:cNvSpPr>
              <a:spLocks noChangeArrowheads="1"/>
            </p:cNvSpPr>
            <p:nvPr/>
          </p:nvSpPr>
          <p:spPr bwMode="auto">
            <a:xfrm>
              <a:off x="7225333" y="5165355"/>
              <a:ext cx="431573" cy="639966"/>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48" name="矩形 94">
              <a:extLst>
                <a:ext uri="{FF2B5EF4-FFF2-40B4-BE49-F238E27FC236}">
                  <a16:creationId xmlns:a16="http://schemas.microsoft.com/office/drawing/2014/main" id="{4DA3DB4B-6978-B95E-96A2-AF83B096A5AD}"/>
                </a:ext>
              </a:extLst>
            </p:cNvPr>
            <p:cNvSpPr>
              <a:spLocks noChangeArrowheads="1"/>
            </p:cNvSpPr>
            <p:nvPr/>
          </p:nvSpPr>
          <p:spPr bwMode="auto">
            <a:xfrm>
              <a:off x="7225333" y="4534918"/>
              <a:ext cx="431573" cy="630437"/>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8742" name="文字方塊 95">
              <a:extLst>
                <a:ext uri="{FF2B5EF4-FFF2-40B4-BE49-F238E27FC236}">
                  <a16:creationId xmlns:a16="http://schemas.microsoft.com/office/drawing/2014/main" id="{571F6BBF-1111-6756-675D-C4C4D01856CD}"/>
                </a:ext>
              </a:extLst>
            </p:cNvPr>
            <p:cNvSpPr txBox="1">
              <a:spLocks noChangeArrowheads="1"/>
            </p:cNvSpPr>
            <p:nvPr/>
          </p:nvSpPr>
          <p:spPr bwMode="auto">
            <a:xfrm>
              <a:off x="7192823" y="4652619"/>
              <a:ext cx="54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FFFFFF"/>
                  </a:solidFill>
                </a:rPr>
                <a:t>x</a:t>
              </a:r>
              <a:r>
                <a:rPr lang="en-US" altLang="zh-TW" baseline="30000">
                  <a:solidFill>
                    <a:srgbClr val="FFFFFF"/>
                  </a:solidFill>
                </a:rPr>
                <a:t>t</a:t>
              </a:r>
              <a:endParaRPr lang="zh-TW" altLang="en-US" baseline="30000">
                <a:solidFill>
                  <a:srgbClr val="FFFFFF"/>
                </a:solidFill>
              </a:endParaRPr>
            </a:p>
          </p:txBody>
        </p:sp>
        <p:sp>
          <p:nvSpPr>
            <p:cNvPr id="28743" name="文字方塊 96">
              <a:extLst>
                <a:ext uri="{FF2B5EF4-FFF2-40B4-BE49-F238E27FC236}">
                  <a16:creationId xmlns:a16="http://schemas.microsoft.com/office/drawing/2014/main" id="{337954D8-C42A-6666-32B4-C5A9ED21392E}"/>
                </a:ext>
              </a:extLst>
            </p:cNvPr>
            <p:cNvSpPr txBox="1">
              <a:spLocks noChangeArrowheads="1"/>
            </p:cNvSpPr>
            <p:nvPr/>
          </p:nvSpPr>
          <p:spPr bwMode="auto">
            <a:xfrm>
              <a:off x="7012720" y="525489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h</a:t>
              </a:r>
              <a:r>
                <a:rPr lang="en-US" altLang="zh-TW" baseline="30000">
                  <a:solidFill>
                    <a:srgbClr val="000000"/>
                  </a:solidFill>
                </a:rPr>
                <a:t>t-1</a:t>
              </a:r>
              <a:endParaRPr lang="zh-TW" altLang="en-US" baseline="30000">
                <a:solidFill>
                  <a:srgbClr val="000000"/>
                </a:solidFill>
              </a:endParaRPr>
            </a:p>
          </p:txBody>
        </p:sp>
      </p:grpSp>
      <p:sp>
        <p:nvSpPr>
          <p:cNvPr id="51" name="矩形 97">
            <a:extLst>
              <a:ext uri="{FF2B5EF4-FFF2-40B4-BE49-F238E27FC236}">
                <a16:creationId xmlns:a16="http://schemas.microsoft.com/office/drawing/2014/main" id="{F594C0D4-8C55-48E3-C044-F00FC87C8E79}"/>
              </a:ext>
            </a:extLst>
          </p:cNvPr>
          <p:cNvSpPr/>
          <p:nvPr/>
        </p:nvSpPr>
        <p:spPr>
          <a:xfrm>
            <a:off x="7696200" y="5334001"/>
            <a:ext cx="1217986" cy="67820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TW" sz="2400" dirty="0">
                <a:solidFill>
                  <a:srgbClr val="000000"/>
                </a:solidFill>
              </a:rPr>
              <a:t>W</a:t>
            </a:r>
            <a:r>
              <a:rPr lang="en-US" altLang="zh-TW" sz="2400" baseline="30000" dirty="0">
                <a:solidFill>
                  <a:srgbClr val="000000"/>
                </a:solidFill>
              </a:rPr>
              <a:t>o</a:t>
            </a:r>
            <a:endParaRPr lang="zh-TW" altLang="en-US" sz="2400" baseline="30000" dirty="0">
              <a:solidFill>
                <a:srgbClr val="000000"/>
              </a:solidFill>
            </a:endParaRPr>
          </a:p>
        </p:txBody>
      </p:sp>
      <p:pic>
        <p:nvPicPr>
          <p:cNvPr id="28725" name="圖片 1">
            <a:extLst>
              <a:ext uri="{FF2B5EF4-FFF2-40B4-BE49-F238E27FC236}">
                <a16:creationId xmlns:a16="http://schemas.microsoft.com/office/drawing/2014/main" id="{12B59557-54FA-A861-2115-77D0C8BF6A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0"/>
            <a:ext cx="1662113"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54" name="TextBox 53">
            <a:extLst>
              <a:ext uri="{FF2B5EF4-FFF2-40B4-BE49-F238E27FC236}">
                <a16:creationId xmlns:a16="http://schemas.microsoft.com/office/drawing/2014/main" id="{F5BD9812-6D15-BD1C-2FB2-82AD7EBDF83C}"/>
              </a:ext>
            </a:extLst>
          </p:cNvPr>
          <p:cNvSpPr txBox="1">
            <a:spLocks noChangeArrowheads="1"/>
          </p:cNvSpPr>
          <p:nvPr/>
        </p:nvSpPr>
        <p:spPr bwMode="auto">
          <a:xfrm>
            <a:off x="7086600" y="2438400"/>
            <a:ext cx="2590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 σ(         </a:t>
            </a:r>
            <a:r>
              <a:rPr lang="en-US" altLang="en-US" sz="1800">
                <a:solidFill>
                  <a:srgbClr val="000000"/>
                </a:solidFill>
              </a:rPr>
              <a:t>      </a:t>
            </a:r>
            <a:r>
              <a:rPr lang="en-US" altLang="en-US" sz="1800"/>
              <a:t>               )</a:t>
            </a:r>
          </a:p>
        </p:txBody>
      </p:sp>
      <p:sp>
        <p:nvSpPr>
          <p:cNvPr id="25655" name="TextBox 54">
            <a:extLst>
              <a:ext uri="{FF2B5EF4-FFF2-40B4-BE49-F238E27FC236}">
                <a16:creationId xmlns:a16="http://schemas.microsoft.com/office/drawing/2014/main" id="{6A5634AD-575E-8380-9494-9D6C1810CDB1}"/>
              </a:ext>
            </a:extLst>
          </p:cNvPr>
          <p:cNvSpPr txBox="1">
            <a:spLocks noChangeArrowheads="1"/>
          </p:cNvSpPr>
          <p:nvPr/>
        </p:nvSpPr>
        <p:spPr bwMode="auto">
          <a:xfrm>
            <a:off x="7086600" y="5410200"/>
            <a:ext cx="2590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 σ(                              )</a:t>
            </a:r>
          </a:p>
        </p:txBody>
      </p:sp>
      <p:sp>
        <p:nvSpPr>
          <p:cNvPr id="25656" name="TextBox 55">
            <a:extLst>
              <a:ext uri="{FF2B5EF4-FFF2-40B4-BE49-F238E27FC236}">
                <a16:creationId xmlns:a16="http://schemas.microsoft.com/office/drawing/2014/main" id="{B9432391-ED05-235A-7F88-F24B9A345048}"/>
              </a:ext>
            </a:extLst>
          </p:cNvPr>
          <p:cNvSpPr txBox="1">
            <a:spLocks noChangeArrowheads="1"/>
          </p:cNvSpPr>
          <p:nvPr/>
        </p:nvSpPr>
        <p:spPr bwMode="auto">
          <a:xfrm>
            <a:off x="7086600" y="3886200"/>
            <a:ext cx="2590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 σ(                              )</a:t>
            </a:r>
          </a:p>
        </p:txBody>
      </p:sp>
      <p:sp>
        <p:nvSpPr>
          <p:cNvPr id="28729" name="TextBox 56">
            <a:extLst>
              <a:ext uri="{FF2B5EF4-FFF2-40B4-BE49-F238E27FC236}">
                <a16:creationId xmlns:a16="http://schemas.microsoft.com/office/drawing/2014/main" id="{B33A754F-B749-CAC5-6024-6E62BEA4E087}"/>
              </a:ext>
            </a:extLst>
          </p:cNvPr>
          <p:cNvSpPr txBox="1">
            <a:spLocks noChangeArrowheads="1"/>
          </p:cNvSpPr>
          <p:nvPr/>
        </p:nvSpPr>
        <p:spPr bwMode="auto">
          <a:xfrm>
            <a:off x="4114801" y="6488113"/>
            <a:ext cx="3876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solidFill>
                  <a:srgbClr val="FF0000"/>
                </a:solidFill>
              </a:rPr>
              <a:t>Information flow of LSTM</a:t>
            </a:r>
          </a:p>
        </p:txBody>
      </p:sp>
      <p:sp>
        <p:nvSpPr>
          <p:cNvPr id="2" name="TextBox 1">
            <a:extLst>
              <a:ext uri="{FF2B5EF4-FFF2-40B4-BE49-F238E27FC236}">
                <a16:creationId xmlns:a16="http://schemas.microsoft.com/office/drawing/2014/main" id="{78DB88FC-2646-09FB-06C8-060E469AADF8}"/>
              </a:ext>
            </a:extLst>
          </p:cNvPr>
          <p:cNvSpPr txBox="1">
            <a:spLocks noChangeArrowheads="1"/>
          </p:cNvSpPr>
          <p:nvPr/>
        </p:nvSpPr>
        <p:spPr bwMode="auto">
          <a:xfrm>
            <a:off x="1524001" y="3352800"/>
            <a:ext cx="116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Controls </a:t>
            </a:r>
          </a:p>
          <a:p>
            <a:pPr eaLnBrk="1" hangingPunct="1"/>
            <a:r>
              <a:rPr lang="en-US" altLang="en-US" sz="1600"/>
              <a:t>forget gate</a:t>
            </a:r>
          </a:p>
        </p:txBody>
      </p:sp>
      <p:cxnSp>
        <p:nvCxnSpPr>
          <p:cNvPr id="6" name="Straight Arrow Connector 5">
            <a:extLst>
              <a:ext uri="{FF2B5EF4-FFF2-40B4-BE49-F238E27FC236}">
                <a16:creationId xmlns:a16="http://schemas.microsoft.com/office/drawing/2014/main" id="{BD6FFBD8-95CD-A2D3-FABA-4CFDAA666EC9}"/>
              </a:ext>
            </a:extLst>
          </p:cNvPr>
          <p:cNvCxnSpPr>
            <a:cxnSpLocks noChangeShapeType="1"/>
            <a:stCxn id="2" idx="2"/>
          </p:cNvCxnSpPr>
          <p:nvPr/>
        </p:nvCxnSpPr>
        <p:spPr bwMode="auto">
          <a:xfrm>
            <a:off x="2106614" y="3937000"/>
            <a:ext cx="255587" cy="4064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 name="TextBox 16">
            <a:extLst>
              <a:ext uri="{FF2B5EF4-FFF2-40B4-BE49-F238E27FC236}">
                <a16:creationId xmlns:a16="http://schemas.microsoft.com/office/drawing/2014/main" id="{420384EC-AAB6-4249-EC5C-7BE9CAB11D37}"/>
              </a:ext>
            </a:extLst>
          </p:cNvPr>
          <p:cNvSpPr txBox="1">
            <a:spLocks noChangeArrowheads="1"/>
          </p:cNvSpPr>
          <p:nvPr/>
        </p:nvSpPr>
        <p:spPr bwMode="auto">
          <a:xfrm>
            <a:off x="2724150" y="3429000"/>
            <a:ext cx="1085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Controls </a:t>
            </a:r>
          </a:p>
          <a:p>
            <a:pPr eaLnBrk="1" hangingPunct="1"/>
            <a:r>
              <a:rPr lang="en-US" altLang="en-US" sz="1600"/>
              <a:t>input gate</a:t>
            </a:r>
          </a:p>
        </p:txBody>
      </p:sp>
      <p:cxnSp>
        <p:nvCxnSpPr>
          <p:cNvPr id="26" name="Straight Arrow Connector 25">
            <a:extLst>
              <a:ext uri="{FF2B5EF4-FFF2-40B4-BE49-F238E27FC236}">
                <a16:creationId xmlns:a16="http://schemas.microsoft.com/office/drawing/2014/main" id="{71852EC4-27F0-3071-C0DC-C726E6AD2824}"/>
              </a:ext>
            </a:extLst>
          </p:cNvPr>
          <p:cNvCxnSpPr>
            <a:cxnSpLocks noChangeShapeType="1"/>
          </p:cNvCxnSpPr>
          <p:nvPr/>
        </p:nvCxnSpPr>
        <p:spPr bwMode="auto">
          <a:xfrm>
            <a:off x="3429000" y="4038600"/>
            <a:ext cx="0" cy="3810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4" name="TextBox 33">
            <a:extLst>
              <a:ext uri="{FF2B5EF4-FFF2-40B4-BE49-F238E27FC236}">
                <a16:creationId xmlns:a16="http://schemas.microsoft.com/office/drawing/2014/main" id="{794E0F1C-4D7B-71BC-DCC8-67AF5547A8EA}"/>
              </a:ext>
            </a:extLst>
          </p:cNvPr>
          <p:cNvSpPr txBox="1">
            <a:spLocks noChangeArrowheads="1"/>
          </p:cNvSpPr>
          <p:nvPr/>
        </p:nvSpPr>
        <p:spPr bwMode="auto">
          <a:xfrm>
            <a:off x="3810000" y="3429000"/>
            <a:ext cx="1200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Updating</a:t>
            </a:r>
          </a:p>
          <a:p>
            <a:pPr eaLnBrk="1" hangingPunct="1"/>
            <a:r>
              <a:rPr lang="en-US" altLang="en-US" sz="1600"/>
              <a:t>information</a:t>
            </a:r>
          </a:p>
        </p:txBody>
      </p:sp>
      <p:sp>
        <p:nvSpPr>
          <p:cNvPr id="36" name="TextBox 35">
            <a:extLst>
              <a:ext uri="{FF2B5EF4-FFF2-40B4-BE49-F238E27FC236}">
                <a16:creationId xmlns:a16="http://schemas.microsoft.com/office/drawing/2014/main" id="{25C72BF4-D207-16FD-3A2A-A046E9412937}"/>
              </a:ext>
            </a:extLst>
          </p:cNvPr>
          <p:cNvSpPr txBox="1">
            <a:spLocks noChangeArrowheads="1"/>
          </p:cNvSpPr>
          <p:nvPr/>
        </p:nvSpPr>
        <p:spPr bwMode="auto">
          <a:xfrm>
            <a:off x="4876800" y="3429000"/>
            <a:ext cx="1257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Controls</a:t>
            </a:r>
          </a:p>
          <a:p>
            <a:pPr eaLnBrk="1" hangingPunct="1"/>
            <a:r>
              <a:rPr lang="en-US" altLang="en-US" sz="1600"/>
              <a:t>Output gate</a:t>
            </a:r>
          </a:p>
        </p:txBody>
      </p:sp>
      <p:cxnSp>
        <p:nvCxnSpPr>
          <p:cNvPr id="42" name="Straight Arrow Connector 41">
            <a:extLst>
              <a:ext uri="{FF2B5EF4-FFF2-40B4-BE49-F238E27FC236}">
                <a16:creationId xmlns:a16="http://schemas.microsoft.com/office/drawing/2014/main" id="{9970B9B5-58E2-8ED3-2BB8-3C05FEA8A335}"/>
              </a:ext>
            </a:extLst>
          </p:cNvPr>
          <p:cNvCxnSpPr>
            <a:cxnSpLocks noChangeShapeType="1"/>
          </p:cNvCxnSpPr>
          <p:nvPr/>
        </p:nvCxnSpPr>
        <p:spPr bwMode="auto">
          <a:xfrm flipH="1">
            <a:off x="4410075" y="3962401"/>
            <a:ext cx="0" cy="411163"/>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9" name="Straight Arrow Connector 48">
            <a:extLst>
              <a:ext uri="{FF2B5EF4-FFF2-40B4-BE49-F238E27FC236}">
                <a16:creationId xmlns:a16="http://schemas.microsoft.com/office/drawing/2014/main" id="{3DA431EB-1FCA-55FC-1465-279D2C370544}"/>
              </a:ext>
            </a:extLst>
          </p:cNvPr>
          <p:cNvCxnSpPr>
            <a:cxnSpLocks noChangeShapeType="1"/>
          </p:cNvCxnSpPr>
          <p:nvPr/>
        </p:nvCxnSpPr>
        <p:spPr bwMode="auto">
          <a:xfrm>
            <a:off x="5334000" y="4038600"/>
            <a:ext cx="0" cy="3810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5" name="TextBox 54">
            <a:extLst>
              <a:ext uri="{FF2B5EF4-FFF2-40B4-BE49-F238E27FC236}">
                <a16:creationId xmlns:a16="http://schemas.microsoft.com/office/drawing/2014/main" id="{52ACC823-76CC-5B52-442E-A9359A7872A0}"/>
              </a:ext>
            </a:extLst>
          </p:cNvPr>
          <p:cNvSpPr txBox="1">
            <a:spLocks noChangeArrowheads="1"/>
          </p:cNvSpPr>
          <p:nvPr/>
        </p:nvSpPr>
        <p:spPr bwMode="auto">
          <a:xfrm>
            <a:off x="4343400" y="-76200"/>
            <a:ext cx="2387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These 4 matrix</a:t>
            </a:r>
          </a:p>
          <a:p>
            <a:pPr eaLnBrk="1" hangingPunct="1"/>
            <a:r>
              <a:rPr lang="en-US" altLang="en-US" sz="1800"/>
              <a:t>computation should</a:t>
            </a:r>
          </a:p>
          <a:p>
            <a:pPr eaLnBrk="1" hangingPunct="1"/>
            <a:r>
              <a:rPr lang="en-US" altLang="en-US" sz="1800"/>
              <a:t>be done concurrently.</a:t>
            </a:r>
          </a:p>
        </p:txBody>
      </p:sp>
      <p:pic>
        <p:nvPicPr>
          <p:cNvPr id="28739" name="Picture 55">
            <a:extLst>
              <a:ext uri="{FF2B5EF4-FFF2-40B4-BE49-F238E27FC236}">
                <a16:creationId xmlns:a16="http://schemas.microsoft.com/office/drawing/2014/main" id="{BC87C462-2C5E-4158-859B-B4EF44F0E4E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49400" y="0"/>
            <a:ext cx="27447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565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565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25655"/>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1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0"/>
                                          </p:stCondLst>
                                        </p:cTn>
                                        <p:tgtEl>
                                          <p:spTgt spid="1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2"/>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9"/>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5654" grpId="0"/>
      <p:bldP spid="25655" grpId="0"/>
      <p:bldP spid="25656" grpId="0"/>
      <p:bldP spid="2" grpId="0"/>
      <p:bldP spid="17" grpId="0"/>
      <p:bldP spid="34" grpId="0"/>
      <p:bldP spid="36"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7" name="群組 164">
            <a:extLst>
              <a:ext uri="{FF2B5EF4-FFF2-40B4-BE49-F238E27FC236}">
                <a16:creationId xmlns:a16="http://schemas.microsoft.com/office/drawing/2014/main" id="{7DAE80BA-9A86-BC2F-F37D-F4487E342C91}"/>
              </a:ext>
            </a:extLst>
          </p:cNvPr>
          <p:cNvGrpSpPr>
            <a:grpSpLocks/>
          </p:cNvGrpSpPr>
          <p:nvPr/>
        </p:nvGrpSpPr>
        <p:grpSpPr bwMode="auto">
          <a:xfrm>
            <a:off x="3968750" y="5832476"/>
            <a:ext cx="908050" cy="460375"/>
            <a:chOff x="4765592" y="6396335"/>
            <a:chExt cx="907572" cy="461665"/>
          </a:xfrm>
        </p:grpSpPr>
        <p:sp>
          <p:nvSpPr>
            <p:cNvPr id="5" name="矩形 41">
              <a:extLst>
                <a:ext uri="{FF2B5EF4-FFF2-40B4-BE49-F238E27FC236}">
                  <a16:creationId xmlns:a16="http://schemas.microsoft.com/office/drawing/2014/main" id="{BED78554-A9C0-F499-0B14-C2AC1752189B}"/>
                </a:ext>
              </a:extLst>
            </p:cNvPr>
            <p:cNvSpPr>
              <a:spLocks noChangeArrowheads="1"/>
            </p:cNvSpPr>
            <p:nvPr/>
          </p:nvSpPr>
          <p:spPr bwMode="auto">
            <a:xfrm>
              <a:off x="4822712" y="6442502"/>
              <a:ext cx="720346" cy="369332"/>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9764" name="文字方塊 42">
              <a:extLst>
                <a:ext uri="{FF2B5EF4-FFF2-40B4-BE49-F238E27FC236}">
                  <a16:creationId xmlns:a16="http://schemas.microsoft.com/office/drawing/2014/main" id="{B43C9B61-ACB2-1EB5-DE91-BAEFF842DC2F}"/>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a:t>
              </a:r>
              <a:endParaRPr lang="zh-TW" altLang="en-US" baseline="30000">
                <a:solidFill>
                  <a:schemeClr val="bg1"/>
                </a:solidFill>
              </a:endParaRPr>
            </a:p>
          </p:txBody>
        </p:sp>
      </p:grpSp>
      <p:sp>
        <p:nvSpPr>
          <p:cNvPr id="7" name="矩形 44">
            <a:extLst>
              <a:ext uri="{FF2B5EF4-FFF2-40B4-BE49-F238E27FC236}">
                <a16:creationId xmlns:a16="http://schemas.microsoft.com/office/drawing/2014/main" id="{64E92F93-2EAD-D264-31B5-DBBFE7DA5554}"/>
              </a:ext>
            </a:extLst>
          </p:cNvPr>
          <p:cNvSpPr>
            <a:spLocks noChangeArrowheads="1"/>
          </p:cNvSpPr>
          <p:nvPr/>
        </p:nvSpPr>
        <p:spPr bwMode="auto">
          <a:xfrm>
            <a:off x="4049714" y="4424363"/>
            <a:ext cx="719137" cy="431800"/>
          </a:xfrm>
          <a:prstGeom prst="rect">
            <a:avLst/>
          </a:prstGeom>
          <a:gradFill rotWithShape="1">
            <a:gsLst>
              <a:gs pos="0">
                <a:srgbClr val="F5F5FC"/>
              </a:gs>
              <a:gs pos="64999">
                <a:srgbClr val="E6E6F6"/>
              </a:gs>
              <a:gs pos="100000">
                <a:srgbClr val="DCDCF3"/>
              </a:gs>
            </a:gsLst>
            <a:lin ang="5400000" scaled="1"/>
          </a:gradFill>
          <a:ln w="9525">
            <a:solidFill>
              <a:srgbClr val="BFBFD2"/>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400" dirty="0">
                <a:solidFill>
                  <a:schemeClr val="dk1"/>
                </a:solidFill>
              </a:rPr>
              <a:t>z</a:t>
            </a:r>
            <a:endParaRPr lang="zh-TW" altLang="en-US" sz="2400" dirty="0">
              <a:solidFill>
                <a:schemeClr val="dk1"/>
              </a:solidFill>
            </a:endParaRPr>
          </a:p>
        </p:txBody>
      </p:sp>
      <p:sp>
        <p:nvSpPr>
          <p:cNvPr id="8" name="矩形 45">
            <a:extLst>
              <a:ext uri="{FF2B5EF4-FFF2-40B4-BE49-F238E27FC236}">
                <a16:creationId xmlns:a16="http://schemas.microsoft.com/office/drawing/2014/main" id="{C7C10E59-6912-3CB4-0613-EC7ED7E5D92E}"/>
              </a:ext>
            </a:extLst>
          </p:cNvPr>
          <p:cNvSpPr/>
          <p:nvPr/>
        </p:nvSpPr>
        <p:spPr>
          <a:xfrm>
            <a:off x="3156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i</a:t>
            </a:r>
            <a:endParaRPr lang="zh-TW" altLang="en-US" sz="2400" baseline="30000" dirty="0">
              <a:solidFill>
                <a:srgbClr val="000000"/>
              </a:solidFill>
            </a:endParaRPr>
          </a:p>
        </p:txBody>
      </p:sp>
      <p:sp>
        <p:nvSpPr>
          <p:cNvPr id="9" name="矩形 49">
            <a:extLst>
              <a:ext uri="{FF2B5EF4-FFF2-40B4-BE49-F238E27FC236}">
                <a16:creationId xmlns:a16="http://schemas.microsoft.com/office/drawing/2014/main" id="{E370E819-5A01-18A8-04C7-EB36E14263CE}"/>
              </a:ext>
            </a:extLst>
          </p:cNvPr>
          <p:cNvSpPr/>
          <p:nvPr/>
        </p:nvSpPr>
        <p:spPr>
          <a:xfrm>
            <a:off x="2272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f</a:t>
            </a:r>
            <a:endParaRPr lang="zh-TW" altLang="en-US" sz="2400" baseline="30000" dirty="0">
              <a:solidFill>
                <a:srgbClr val="000000"/>
              </a:solidFill>
            </a:endParaRPr>
          </a:p>
        </p:txBody>
      </p:sp>
      <p:sp>
        <p:nvSpPr>
          <p:cNvPr id="10" name="矩形 50">
            <a:extLst>
              <a:ext uri="{FF2B5EF4-FFF2-40B4-BE49-F238E27FC236}">
                <a16:creationId xmlns:a16="http://schemas.microsoft.com/office/drawing/2014/main" id="{BFE76477-A864-F6A9-A932-5C36020008BB}"/>
              </a:ext>
            </a:extLst>
          </p:cNvPr>
          <p:cNvSpPr/>
          <p:nvPr/>
        </p:nvSpPr>
        <p:spPr>
          <a:xfrm>
            <a:off x="4933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a:solidFill>
                  <a:srgbClr val="000000"/>
                </a:solidFill>
              </a:rPr>
              <a:t>z</a:t>
            </a:r>
            <a:r>
              <a:rPr lang="en-US" altLang="zh-TW" sz="2400" baseline="30000" dirty="0">
                <a:solidFill>
                  <a:srgbClr val="000000"/>
                </a:solidFill>
              </a:rPr>
              <a:t>o</a:t>
            </a:r>
            <a:endParaRPr lang="zh-TW" altLang="en-US" sz="2400" baseline="30000" dirty="0">
              <a:solidFill>
                <a:srgbClr val="000000"/>
              </a:solidFill>
            </a:endParaRPr>
          </a:p>
        </p:txBody>
      </p:sp>
      <p:sp>
        <p:nvSpPr>
          <p:cNvPr id="11" name="向下箭號 162">
            <a:extLst>
              <a:ext uri="{FF2B5EF4-FFF2-40B4-BE49-F238E27FC236}">
                <a16:creationId xmlns:a16="http://schemas.microsoft.com/office/drawing/2014/main" id="{557DBFD5-E421-827A-4001-95C01632E027}"/>
              </a:ext>
            </a:extLst>
          </p:cNvPr>
          <p:cNvSpPr/>
          <p:nvPr/>
        </p:nvSpPr>
        <p:spPr>
          <a:xfrm rot="2620627" flipV="1">
            <a:off x="4828110" y="4885732"/>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TW" altLang="en-US"/>
          </a:p>
        </p:txBody>
      </p:sp>
      <p:sp>
        <p:nvSpPr>
          <p:cNvPr id="12" name="向下箭號 163">
            <a:extLst>
              <a:ext uri="{FF2B5EF4-FFF2-40B4-BE49-F238E27FC236}">
                <a16:creationId xmlns:a16="http://schemas.microsoft.com/office/drawing/2014/main" id="{6B67CB81-0067-DB08-D87C-878113B2ED4C}"/>
              </a:ext>
            </a:extLst>
          </p:cNvPr>
          <p:cNvSpPr/>
          <p:nvPr/>
        </p:nvSpPr>
        <p:spPr>
          <a:xfrm rot="20057551" flipV="1">
            <a:off x="3414566" y="4880211"/>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TW" altLang="en-US"/>
          </a:p>
        </p:txBody>
      </p:sp>
      <p:sp>
        <p:nvSpPr>
          <p:cNvPr id="13" name="向下箭號 165">
            <a:extLst>
              <a:ext uri="{FF2B5EF4-FFF2-40B4-BE49-F238E27FC236}">
                <a16:creationId xmlns:a16="http://schemas.microsoft.com/office/drawing/2014/main" id="{F322CBE6-8A08-7D84-3FF9-E04DBC4E3AC5}"/>
              </a:ext>
            </a:extLst>
          </p:cNvPr>
          <p:cNvSpPr/>
          <p:nvPr/>
        </p:nvSpPr>
        <p:spPr>
          <a:xfrm rot="1353372" flipV="1">
            <a:off x="4126410" y="4925906"/>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TW" altLang="en-US"/>
          </a:p>
        </p:txBody>
      </p:sp>
      <p:sp>
        <p:nvSpPr>
          <p:cNvPr id="14" name="向下箭號 166">
            <a:extLst>
              <a:ext uri="{FF2B5EF4-FFF2-40B4-BE49-F238E27FC236}">
                <a16:creationId xmlns:a16="http://schemas.microsoft.com/office/drawing/2014/main" id="{6CE02F2E-ABDB-A9E0-7464-C1B141836FFA}"/>
              </a:ext>
            </a:extLst>
          </p:cNvPr>
          <p:cNvSpPr/>
          <p:nvPr/>
        </p:nvSpPr>
        <p:spPr>
          <a:xfrm rot="18851723" flipV="1">
            <a:off x="2668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a:p>
        </p:txBody>
      </p:sp>
      <p:grpSp>
        <p:nvGrpSpPr>
          <p:cNvPr id="29720" name="群組 219">
            <a:extLst>
              <a:ext uri="{FF2B5EF4-FFF2-40B4-BE49-F238E27FC236}">
                <a16:creationId xmlns:a16="http://schemas.microsoft.com/office/drawing/2014/main" id="{FD7E5075-AAE3-08B0-F12F-100F481F009B}"/>
              </a:ext>
            </a:extLst>
          </p:cNvPr>
          <p:cNvGrpSpPr>
            <a:grpSpLocks/>
          </p:cNvGrpSpPr>
          <p:nvPr/>
        </p:nvGrpSpPr>
        <p:grpSpPr bwMode="auto">
          <a:xfrm>
            <a:off x="3173413" y="5821363"/>
            <a:ext cx="908050" cy="461962"/>
            <a:chOff x="4765592" y="6396335"/>
            <a:chExt cx="907572" cy="461665"/>
          </a:xfrm>
        </p:grpSpPr>
        <p:sp>
          <p:nvSpPr>
            <p:cNvPr id="16" name="矩形 220">
              <a:extLst>
                <a:ext uri="{FF2B5EF4-FFF2-40B4-BE49-F238E27FC236}">
                  <a16:creationId xmlns:a16="http://schemas.microsoft.com/office/drawing/2014/main" id="{81074F03-065D-14F9-CFC1-02C7E41B584A}"/>
                </a:ext>
              </a:extLst>
            </p:cNvPr>
            <p:cNvSpPr>
              <a:spLocks noChangeArrowheads="1"/>
            </p:cNvSpPr>
            <p:nvPr/>
          </p:nvSpPr>
          <p:spPr bwMode="auto">
            <a:xfrm>
              <a:off x="4822712" y="6442342"/>
              <a:ext cx="720346" cy="369650"/>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9762" name="文字方塊 221">
              <a:extLst>
                <a:ext uri="{FF2B5EF4-FFF2-40B4-BE49-F238E27FC236}">
                  <a16:creationId xmlns:a16="http://schemas.microsoft.com/office/drawing/2014/main" id="{47CADD4A-F646-9155-D6C4-06D99C8DE72B}"/>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h</a:t>
              </a:r>
              <a:r>
                <a:rPr lang="en-US" altLang="zh-TW" baseline="30000"/>
                <a:t>t-1</a:t>
              </a:r>
              <a:endParaRPr lang="zh-TW" altLang="en-US" baseline="30000"/>
            </a:p>
          </p:txBody>
        </p:sp>
      </p:grpSp>
      <p:grpSp>
        <p:nvGrpSpPr>
          <p:cNvPr id="29721" name="群組 113">
            <a:extLst>
              <a:ext uri="{FF2B5EF4-FFF2-40B4-BE49-F238E27FC236}">
                <a16:creationId xmlns:a16="http://schemas.microsoft.com/office/drawing/2014/main" id="{90C262A4-B740-BC6F-B868-917CD4C9E201}"/>
              </a:ext>
            </a:extLst>
          </p:cNvPr>
          <p:cNvGrpSpPr>
            <a:grpSpLocks/>
          </p:cNvGrpSpPr>
          <p:nvPr/>
        </p:nvGrpSpPr>
        <p:grpSpPr bwMode="auto">
          <a:xfrm>
            <a:off x="1358900" y="2117726"/>
            <a:ext cx="908050" cy="461963"/>
            <a:chOff x="4775004" y="6396335"/>
            <a:chExt cx="907572" cy="461665"/>
          </a:xfrm>
        </p:grpSpPr>
        <p:sp>
          <p:nvSpPr>
            <p:cNvPr id="19" name="矩形 114">
              <a:extLst>
                <a:ext uri="{FF2B5EF4-FFF2-40B4-BE49-F238E27FC236}">
                  <a16:creationId xmlns:a16="http://schemas.microsoft.com/office/drawing/2014/main" id="{AFBDF52C-563C-384F-7619-16789C3DEADF}"/>
                </a:ext>
              </a:extLst>
            </p:cNvPr>
            <p:cNvSpPr>
              <a:spLocks noChangeArrowheads="1"/>
            </p:cNvSpPr>
            <p:nvPr/>
          </p:nvSpPr>
          <p:spPr bwMode="auto">
            <a:xfrm>
              <a:off x="4822604" y="6442343"/>
              <a:ext cx="720346" cy="369648"/>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20" name="文字方塊 115">
              <a:extLst>
                <a:ext uri="{FF2B5EF4-FFF2-40B4-BE49-F238E27FC236}">
                  <a16:creationId xmlns:a16="http://schemas.microsoft.com/office/drawing/2014/main" id="{CD961F94-6A45-1423-6C9F-D7D2E92B7F44}"/>
                </a:ext>
              </a:extLst>
            </p:cNvPr>
            <p:cNvSpPr txBox="1">
              <a:spLocks noChangeArrowheads="1"/>
            </p:cNvSpPr>
            <p:nvPr/>
          </p:nvSpPr>
          <p:spPr bwMode="auto">
            <a:xfrm>
              <a:off x="4775004" y="6396335"/>
              <a:ext cx="907572" cy="461665"/>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a:t>c</a:t>
              </a:r>
              <a:r>
                <a:rPr lang="en-US" altLang="zh-TW" sz="2400" baseline="30000" dirty="0"/>
                <a:t>t-1</a:t>
              </a:r>
              <a:endParaRPr lang="zh-TW" altLang="en-US" sz="2400" baseline="30000" dirty="0"/>
            </a:p>
          </p:txBody>
        </p:sp>
      </p:grpSp>
      <p:cxnSp>
        <p:nvCxnSpPr>
          <p:cNvPr id="22" name="直線單箭頭接點 51">
            <a:extLst>
              <a:ext uri="{FF2B5EF4-FFF2-40B4-BE49-F238E27FC236}">
                <a16:creationId xmlns:a16="http://schemas.microsoft.com/office/drawing/2014/main" id="{3D5D7553-F4F0-7F15-1E4A-ED69C0F94673}"/>
              </a:ext>
            </a:extLst>
          </p:cNvPr>
          <p:cNvCxnSpPr>
            <a:cxnSpLocks/>
          </p:cNvCxnSpPr>
          <p:nvPr/>
        </p:nvCxnSpPr>
        <p:spPr>
          <a:xfrm>
            <a:off x="1776414" y="6013450"/>
            <a:ext cx="137953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52">
            <a:extLst>
              <a:ext uri="{FF2B5EF4-FFF2-40B4-BE49-F238E27FC236}">
                <a16:creationId xmlns:a16="http://schemas.microsoft.com/office/drawing/2014/main" id="{92BCBC5E-1FC8-49F4-AA64-5D1658FA867E}"/>
              </a:ext>
            </a:extLst>
          </p:cNvPr>
          <p:cNvCxnSpPr>
            <a:cxnSpLocks/>
          </p:cNvCxnSpPr>
          <p:nvPr/>
        </p:nvCxnSpPr>
        <p:spPr>
          <a:xfrm>
            <a:off x="1793875" y="2579689"/>
            <a:ext cx="0" cy="3430587"/>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字方塊 56">
            <a:extLst>
              <a:ext uri="{FF2B5EF4-FFF2-40B4-BE49-F238E27FC236}">
                <a16:creationId xmlns:a16="http://schemas.microsoft.com/office/drawing/2014/main" id="{656BD103-60B9-86B7-86CC-9B0E8C8ECB48}"/>
              </a:ext>
            </a:extLst>
          </p:cNvPr>
          <p:cNvSpPr txBox="1"/>
          <p:nvPr/>
        </p:nvSpPr>
        <p:spPr>
          <a:xfrm>
            <a:off x="1846630" y="3258350"/>
            <a:ext cx="1658571" cy="46166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FFFFFF"/>
                </a:solidFill>
              </a:rPr>
              <a:t>“peephole”</a:t>
            </a:r>
            <a:endParaRPr lang="zh-TW" altLang="en-US">
              <a:solidFill>
                <a:srgbClr val="FFFFFF"/>
              </a:solidFill>
            </a:endParaRPr>
          </a:p>
        </p:txBody>
      </p:sp>
      <p:sp>
        <p:nvSpPr>
          <p:cNvPr id="25" name="矩形 57">
            <a:extLst>
              <a:ext uri="{FF2B5EF4-FFF2-40B4-BE49-F238E27FC236}">
                <a16:creationId xmlns:a16="http://schemas.microsoft.com/office/drawing/2014/main" id="{E58076A6-92ED-332C-04C3-12E09DF7AAF8}"/>
              </a:ext>
            </a:extLst>
          </p:cNvPr>
          <p:cNvSpPr>
            <a:spLocks noChangeArrowheads="1"/>
          </p:cNvSpPr>
          <p:nvPr/>
        </p:nvSpPr>
        <p:spPr bwMode="auto">
          <a:xfrm>
            <a:off x="4781551" y="1444625"/>
            <a:ext cx="390525" cy="635000"/>
          </a:xfrm>
          <a:prstGeom prst="rect">
            <a:avLst/>
          </a:prstGeom>
          <a:gradFill rotWithShape="1">
            <a:gsLst>
              <a:gs pos="0">
                <a:srgbClr val="F5F5FC"/>
              </a:gs>
              <a:gs pos="64999">
                <a:srgbClr val="E6E6F6"/>
              </a:gs>
              <a:gs pos="100000">
                <a:srgbClr val="DCDCF3"/>
              </a:gs>
            </a:gsLst>
            <a:lin ang="5400000" scaled="1"/>
          </a:gradFill>
          <a:ln w="9525">
            <a:solidFill>
              <a:srgbClr val="BFBFD2"/>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400" dirty="0">
                <a:solidFill>
                  <a:schemeClr val="dk1"/>
                </a:solidFill>
              </a:rPr>
              <a:t>z</a:t>
            </a:r>
            <a:endParaRPr lang="zh-TW" altLang="en-US" sz="2400" dirty="0">
              <a:solidFill>
                <a:schemeClr val="dk1"/>
              </a:solidFill>
            </a:endParaRPr>
          </a:p>
        </p:txBody>
      </p:sp>
      <p:sp>
        <p:nvSpPr>
          <p:cNvPr id="26" name="矩形 64">
            <a:extLst>
              <a:ext uri="{FF2B5EF4-FFF2-40B4-BE49-F238E27FC236}">
                <a16:creationId xmlns:a16="http://schemas.microsoft.com/office/drawing/2014/main" id="{440C5B7F-13C0-DA55-3EAC-558F210F1B16}"/>
              </a:ext>
            </a:extLst>
          </p:cNvPr>
          <p:cNvSpPr/>
          <p:nvPr/>
        </p:nvSpPr>
        <p:spPr>
          <a:xfrm>
            <a:off x="6019801" y="1439305"/>
            <a:ext cx="2008427" cy="678205"/>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sz="2400" dirty="0">
                <a:solidFill>
                  <a:srgbClr val="000000"/>
                </a:solidFill>
              </a:rPr>
              <a:t>W</a:t>
            </a:r>
            <a:endParaRPr lang="zh-TW" altLang="en-US" sz="2400" dirty="0">
              <a:solidFill>
                <a:srgbClr val="000000"/>
              </a:solidFill>
            </a:endParaRPr>
          </a:p>
        </p:txBody>
      </p:sp>
      <p:grpSp>
        <p:nvGrpSpPr>
          <p:cNvPr id="28" name="群組 6">
            <a:extLst>
              <a:ext uri="{FF2B5EF4-FFF2-40B4-BE49-F238E27FC236}">
                <a16:creationId xmlns:a16="http://schemas.microsoft.com/office/drawing/2014/main" id="{F1CAEC71-A5F0-70E4-82F4-F995CFC79AA7}"/>
              </a:ext>
            </a:extLst>
          </p:cNvPr>
          <p:cNvGrpSpPr>
            <a:grpSpLocks/>
          </p:cNvGrpSpPr>
          <p:nvPr/>
        </p:nvGrpSpPr>
        <p:grpSpPr bwMode="auto">
          <a:xfrm>
            <a:off x="7921625" y="771526"/>
            <a:ext cx="908050" cy="1947863"/>
            <a:chOff x="7186187" y="771143"/>
            <a:chExt cx="907572" cy="1948455"/>
          </a:xfrm>
        </p:grpSpPr>
        <p:grpSp>
          <p:nvGrpSpPr>
            <p:cNvPr id="29752" name="群組 58">
              <a:extLst>
                <a:ext uri="{FF2B5EF4-FFF2-40B4-BE49-F238E27FC236}">
                  <a16:creationId xmlns:a16="http://schemas.microsoft.com/office/drawing/2014/main" id="{C2B521AA-B557-AB35-D84C-B0675E8BA4D0}"/>
                </a:ext>
              </a:extLst>
            </p:cNvPr>
            <p:cNvGrpSpPr>
              <a:grpSpLocks/>
            </p:cNvGrpSpPr>
            <p:nvPr/>
          </p:nvGrpSpPr>
          <p:grpSpPr bwMode="auto">
            <a:xfrm>
              <a:off x="7186187" y="771143"/>
              <a:ext cx="907572" cy="1270403"/>
              <a:chOff x="7012720" y="4534918"/>
              <a:chExt cx="907572" cy="1270403"/>
            </a:xfrm>
          </p:grpSpPr>
          <p:sp>
            <p:nvSpPr>
              <p:cNvPr id="32" name="矩形 59">
                <a:extLst>
                  <a:ext uri="{FF2B5EF4-FFF2-40B4-BE49-F238E27FC236}">
                    <a16:creationId xmlns:a16="http://schemas.microsoft.com/office/drawing/2014/main" id="{BB1FC1A3-F616-F5AD-6F0E-EE7F629F0667}"/>
                  </a:ext>
                </a:extLst>
              </p:cNvPr>
              <p:cNvSpPr>
                <a:spLocks noChangeArrowheads="1"/>
              </p:cNvSpPr>
              <p:nvPr/>
            </p:nvSpPr>
            <p:spPr bwMode="auto">
              <a:xfrm>
                <a:off x="7225333" y="5165348"/>
                <a:ext cx="431573" cy="639956"/>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3" name="矩形 60">
                <a:extLst>
                  <a:ext uri="{FF2B5EF4-FFF2-40B4-BE49-F238E27FC236}">
                    <a16:creationId xmlns:a16="http://schemas.microsoft.com/office/drawing/2014/main" id="{2939CC00-2DF0-2D96-11F6-7C6BA331E44A}"/>
                  </a:ext>
                </a:extLst>
              </p:cNvPr>
              <p:cNvSpPr>
                <a:spLocks noChangeArrowheads="1"/>
              </p:cNvSpPr>
              <p:nvPr/>
            </p:nvSpPr>
            <p:spPr bwMode="auto">
              <a:xfrm>
                <a:off x="7225333" y="4534918"/>
                <a:ext cx="431573" cy="630430"/>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29757" name="文字方塊 61">
                <a:extLst>
                  <a:ext uri="{FF2B5EF4-FFF2-40B4-BE49-F238E27FC236}">
                    <a16:creationId xmlns:a16="http://schemas.microsoft.com/office/drawing/2014/main" id="{E7C37FC5-9769-B687-0D64-8AAEAC4A2325}"/>
                  </a:ext>
                </a:extLst>
              </p:cNvPr>
              <p:cNvSpPr txBox="1">
                <a:spLocks noChangeArrowheads="1"/>
              </p:cNvSpPr>
              <p:nvPr/>
            </p:nvSpPr>
            <p:spPr bwMode="auto">
              <a:xfrm>
                <a:off x="7192823" y="4652619"/>
                <a:ext cx="54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a:t>
                </a:r>
                <a:endParaRPr lang="zh-TW" altLang="en-US" baseline="30000">
                  <a:solidFill>
                    <a:schemeClr val="bg1"/>
                  </a:solidFill>
                </a:endParaRPr>
              </a:p>
            </p:txBody>
          </p:sp>
          <p:sp>
            <p:nvSpPr>
              <p:cNvPr id="29758" name="文字方塊 62">
                <a:extLst>
                  <a:ext uri="{FF2B5EF4-FFF2-40B4-BE49-F238E27FC236}">
                    <a16:creationId xmlns:a16="http://schemas.microsoft.com/office/drawing/2014/main" id="{0C16ABD7-1DB1-DF25-41D4-53BCB89F4119}"/>
                  </a:ext>
                </a:extLst>
              </p:cNvPr>
              <p:cNvSpPr txBox="1">
                <a:spLocks noChangeArrowheads="1"/>
              </p:cNvSpPr>
              <p:nvPr/>
            </p:nvSpPr>
            <p:spPr bwMode="auto">
              <a:xfrm>
                <a:off x="7012720" y="525489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h</a:t>
                </a:r>
                <a:r>
                  <a:rPr lang="en-US" altLang="zh-TW" baseline="30000">
                    <a:solidFill>
                      <a:srgbClr val="000000"/>
                    </a:solidFill>
                  </a:rPr>
                  <a:t>t-1</a:t>
                </a:r>
                <a:endParaRPr lang="zh-TW" altLang="en-US" baseline="30000">
                  <a:solidFill>
                    <a:srgbClr val="000000"/>
                  </a:solidFill>
                </a:endParaRPr>
              </a:p>
            </p:txBody>
          </p:sp>
        </p:grpSp>
        <p:sp>
          <p:nvSpPr>
            <p:cNvPr id="30" name="矩形 70">
              <a:extLst>
                <a:ext uri="{FF2B5EF4-FFF2-40B4-BE49-F238E27FC236}">
                  <a16:creationId xmlns:a16="http://schemas.microsoft.com/office/drawing/2014/main" id="{862EECCA-204E-860B-8E4D-08FED57AE851}"/>
                </a:ext>
              </a:extLst>
            </p:cNvPr>
            <p:cNvSpPr>
              <a:spLocks noChangeArrowheads="1"/>
            </p:cNvSpPr>
            <p:nvPr/>
          </p:nvSpPr>
          <p:spPr bwMode="auto">
            <a:xfrm>
              <a:off x="7424187" y="2079641"/>
              <a:ext cx="406186" cy="639957"/>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31" name="文字方塊 81">
              <a:extLst>
                <a:ext uri="{FF2B5EF4-FFF2-40B4-BE49-F238E27FC236}">
                  <a16:creationId xmlns:a16="http://schemas.microsoft.com/office/drawing/2014/main" id="{B147BFF0-097A-5FFF-E30A-4DCF4EC0A126}"/>
                </a:ext>
              </a:extLst>
            </p:cNvPr>
            <p:cNvSpPr txBox="1">
              <a:spLocks noChangeArrowheads="1"/>
            </p:cNvSpPr>
            <p:nvPr/>
          </p:nvSpPr>
          <p:spPr bwMode="auto">
            <a:xfrm>
              <a:off x="7186187" y="2159040"/>
              <a:ext cx="907572" cy="462103"/>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a:t>c</a:t>
              </a:r>
              <a:r>
                <a:rPr lang="en-US" altLang="zh-TW" sz="2400" baseline="30000" dirty="0"/>
                <a:t>t-1</a:t>
              </a:r>
              <a:endParaRPr lang="zh-TW" altLang="en-US" sz="2400" baseline="30000" dirty="0"/>
            </a:p>
          </p:txBody>
        </p:sp>
      </p:grpSp>
      <p:sp>
        <p:nvSpPr>
          <p:cNvPr id="36" name="矩形 82">
            <a:extLst>
              <a:ext uri="{FF2B5EF4-FFF2-40B4-BE49-F238E27FC236}">
                <a16:creationId xmlns:a16="http://schemas.microsoft.com/office/drawing/2014/main" id="{E05EE425-E5B4-8BB6-1FD8-A094ECCF6201}"/>
              </a:ext>
            </a:extLst>
          </p:cNvPr>
          <p:cNvSpPr/>
          <p:nvPr/>
        </p:nvSpPr>
        <p:spPr>
          <a:xfrm>
            <a:off x="7365216" y="1447800"/>
            <a:ext cx="640754" cy="639186"/>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a:p>
        </p:txBody>
      </p:sp>
      <p:sp>
        <p:nvSpPr>
          <p:cNvPr id="37" name="文字方塊 99">
            <a:extLst>
              <a:ext uri="{FF2B5EF4-FFF2-40B4-BE49-F238E27FC236}">
                <a16:creationId xmlns:a16="http://schemas.microsoft.com/office/drawing/2014/main" id="{395C3AAF-7777-D189-4AEE-0CD4DE32AC9B}"/>
              </a:ext>
            </a:extLst>
          </p:cNvPr>
          <p:cNvSpPr txBox="1">
            <a:spLocks noChangeArrowheads="1"/>
          </p:cNvSpPr>
          <p:nvPr/>
        </p:nvSpPr>
        <p:spPr bwMode="auto">
          <a:xfrm>
            <a:off x="6934201" y="2743201"/>
            <a:ext cx="1554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diagonal</a:t>
            </a:r>
            <a:endParaRPr lang="zh-TW" altLang="en-US"/>
          </a:p>
        </p:txBody>
      </p:sp>
      <p:sp>
        <p:nvSpPr>
          <p:cNvPr id="38" name="箭號: 向下 100">
            <a:extLst>
              <a:ext uri="{FF2B5EF4-FFF2-40B4-BE49-F238E27FC236}">
                <a16:creationId xmlns:a16="http://schemas.microsoft.com/office/drawing/2014/main" id="{F76D9A4D-0C87-2081-F42E-395219527D7C}"/>
              </a:ext>
            </a:extLst>
          </p:cNvPr>
          <p:cNvSpPr/>
          <p:nvPr/>
        </p:nvSpPr>
        <p:spPr>
          <a:xfrm flipV="1">
            <a:off x="7394575" y="2159000"/>
            <a:ext cx="590550" cy="65563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TW" altLang="en-US"/>
          </a:p>
        </p:txBody>
      </p:sp>
      <p:grpSp>
        <p:nvGrpSpPr>
          <p:cNvPr id="39" name="群組 7">
            <a:extLst>
              <a:ext uri="{FF2B5EF4-FFF2-40B4-BE49-F238E27FC236}">
                <a16:creationId xmlns:a16="http://schemas.microsoft.com/office/drawing/2014/main" id="{0DB882B8-6A8D-E2D1-80C0-F74881196047}"/>
              </a:ext>
            </a:extLst>
          </p:cNvPr>
          <p:cNvGrpSpPr>
            <a:grpSpLocks/>
          </p:cNvGrpSpPr>
          <p:nvPr/>
        </p:nvGrpSpPr>
        <p:grpSpPr bwMode="auto">
          <a:xfrm>
            <a:off x="5027613" y="3259139"/>
            <a:ext cx="5422900" cy="636587"/>
            <a:chOff x="3904578" y="3100699"/>
            <a:chExt cx="5421826" cy="638040"/>
          </a:xfrm>
        </p:grpSpPr>
        <p:grpSp>
          <p:nvGrpSpPr>
            <p:cNvPr id="29741" name="群組 101">
              <a:extLst>
                <a:ext uri="{FF2B5EF4-FFF2-40B4-BE49-F238E27FC236}">
                  <a16:creationId xmlns:a16="http://schemas.microsoft.com/office/drawing/2014/main" id="{33D32E9E-027B-423C-0874-75C5351DFBAA}"/>
                </a:ext>
              </a:extLst>
            </p:cNvPr>
            <p:cNvGrpSpPr>
              <a:grpSpLocks/>
            </p:cNvGrpSpPr>
            <p:nvPr/>
          </p:nvGrpSpPr>
          <p:grpSpPr bwMode="auto">
            <a:xfrm>
              <a:off x="3904578" y="3100699"/>
              <a:ext cx="1514214" cy="638040"/>
              <a:chOff x="6038727" y="5794241"/>
              <a:chExt cx="1514214" cy="638040"/>
            </a:xfrm>
          </p:grpSpPr>
          <p:sp>
            <p:nvSpPr>
              <p:cNvPr id="42" name="矩形 102">
                <a:extLst>
                  <a:ext uri="{FF2B5EF4-FFF2-40B4-BE49-F238E27FC236}">
                    <a16:creationId xmlns:a16="http://schemas.microsoft.com/office/drawing/2014/main" id="{6BEFDFDF-18E2-F921-8FD1-8C06FF479013}"/>
                  </a:ext>
                </a:extLst>
              </p:cNvPr>
              <p:cNvSpPr/>
              <p:nvPr/>
            </p:nvSpPr>
            <p:spPr>
              <a:xfrm>
                <a:off x="7163891" y="5794241"/>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i</a:t>
                </a:r>
                <a:endParaRPr lang="zh-TW" altLang="en-US" sz="2400" baseline="30000" dirty="0">
                  <a:solidFill>
                    <a:srgbClr val="000000"/>
                  </a:solidFill>
                </a:endParaRPr>
              </a:p>
            </p:txBody>
          </p:sp>
          <p:sp>
            <p:nvSpPr>
              <p:cNvPr id="43" name="矩形 103">
                <a:extLst>
                  <a:ext uri="{FF2B5EF4-FFF2-40B4-BE49-F238E27FC236}">
                    <a16:creationId xmlns:a16="http://schemas.microsoft.com/office/drawing/2014/main" id="{5C8A41E7-9EF5-C604-A1B8-5AF82D1C3DB8}"/>
                  </a:ext>
                </a:extLst>
              </p:cNvPr>
              <p:cNvSpPr/>
              <p:nvPr/>
            </p:nvSpPr>
            <p:spPr>
              <a:xfrm>
                <a:off x="6618195" y="5796416"/>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f</a:t>
                </a:r>
                <a:endParaRPr lang="zh-TW" altLang="en-US" sz="2400" baseline="30000" dirty="0">
                  <a:solidFill>
                    <a:srgbClr val="000000"/>
                  </a:solidFill>
                </a:endParaRPr>
              </a:p>
            </p:txBody>
          </p:sp>
          <p:sp>
            <p:nvSpPr>
              <p:cNvPr id="44" name="矩形 104">
                <a:extLst>
                  <a:ext uri="{FF2B5EF4-FFF2-40B4-BE49-F238E27FC236}">
                    <a16:creationId xmlns:a16="http://schemas.microsoft.com/office/drawing/2014/main" id="{68F9B2C5-83EB-3B62-A3B4-06A8FF40BA0B}"/>
                  </a:ext>
                </a:extLst>
              </p:cNvPr>
              <p:cNvSpPr/>
              <p:nvPr/>
            </p:nvSpPr>
            <p:spPr>
              <a:xfrm>
                <a:off x="6038727" y="5796416"/>
                <a:ext cx="410655"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000" dirty="0">
                    <a:solidFill>
                      <a:srgbClr val="000000"/>
                    </a:solidFill>
                  </a:rPr>
                  <a:t>z</a:t>
                </a:r>
                <a:r>
                  <a:rPr lang="en-US" altLang="zh-TW" sz="2000" baseline="30000" dirty="0">
                    <a:solidFill>
                      <a:srgbClr val="000000"/>
                    </a:solidFill>
                  </a:rPr>
                  <a:t>o</a:t>
                </a:r>
                <a:endParaRPr lang="zh-TW" altLang="en-US" sz="2000" baseline="30000" dirty="0">
                  <a:solidFill>
                    <a:srgbClr val="000000"/>
                  </a:solidFill>
                </a:endParaRPr>
              </a:p>
            </p:txBody>
          </p:sp>
        </p:grpSp>
        <p:sp>
          <p:nvSpPr>
            <p:cNvPr id="29742" name="文字方塊 105">
              <a:extLst>
                <a:ext uri="{FF2B5EF4-FFF2-40B4-BE49-F238E27FC236}">
                  <a16:creationId xmlns:a16="http://schemas.microsoft.com/office/drawing/2014/main" id="{69031AEF-F3F4-28AD-F0B3-0A509E1F748E}"/>
                </a:ext>
              </a:extLst>
            </p:cNvPr>
            <p:cNvSpPr txBox="1">
              <a:spLocks noChangeArrowheads="1"/>
            </p:cNvSpPr>
            <p:nvPr/>
          </p:nvSpPr>
          <p:spPr bwMode="auto">
            <a:xfrm>
              <a:off x="5201270" y="3195150"/>
              <a:ext cx="4125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obtained by the same way</a:t>
              </a:r>
              <a:endParaRPr lang="zh-TW" altLang="en-US"/>
            </a:p>
          </p:txBody>
        </p:sp>
      </p:grpSp>
      <p:sp>
        <p:nvSpPr>
          <p:cNvPr id="26667" name="TextBox 44">
            <a:extLst>
              <a:ext uri="{FF2B5EF4-FFF2-40B4-BE49-F238E27FC236}">
                <a16:creationId xmlns:a16="http://schemas.microsoft.com/office/drawing/2014/main" id="{5DADD6F7-4680-7C2E-E256-34D4D026171F}"/>
              </a:ext>
            </a:extLst>
          </p:cNvPr>
          <p:cNvSpPr txBox="1">
            <a:spLocks noChangeArrowheads="1"/>
          </p:cNvSpPr>
          <p:nvPr/>
        </p:nvSpPr>
        <p:spPr bwMode="auto">
          <a:xfrm>
            <a:off x="5181600" y="1600200"/>
            <a:ext cx="396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=tanh(                                           )    </a:t>
            </a:r>
          </a:p>
        </p:txBody>
      </p:sp>
      <p:sp>
        <p:nvSpPr>
          <p:cNvPr id="29739" name="TextBox 45">
            <a:extLst>
              <a:ext uri="{FF2B5EF4-FFF2-40B4-BE49-F238E27FC236}">
                <a16:creationId xmlns:a16="http://schemas.microsoft.com/office/drawing/2014/main" id="{4742F396-789D-FA67-B1D3-D6209DA2BA58}"/>
              </a:ext>
            </a:extLst>
          </p:cNvPr>
          <p:cNvSpPr txBox="1">
            <a:spLocks noChangeArrowheads="1"/>
          </p:cNvSpPr>
          <p:nvPr/>
        </p:nvSpPr>
        <p:spPr bwMode="auto">
          <a:xfrm>
            <a:off x="5257801" y="6396038"/>
            <a:ext cx="3876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solidFill>
                  <a:srgbClr val="FF0000"/>
                </a:solidFill>
              </a:rPr>
              <a:t>Information flow of LSTM</a:t>
            </a:r>
          </a:p>
        </p:txBody>
      </p:sp>
      <p:pic>
        <p:nvPicPr>
          <p:cNvPr id="29740" name="Picture 44">
            <a:extLst>
              <a:ext uri="{FF2B5EF4-FFF2-40B4-BE49-F238E27FC236}">
                <a16:creationId xmlns:a16="http://schemas.microsoft.com/office/drawing/2014/main" id="{EB750CA5-8450-1EB3-518A-3009C2DDB2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400"/>
            <a:ext cx="27447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7" grpId="0"/>
      <p:bldP spid="38" grpId="0" animBg="1"/>
      <p:bldP spid="266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212">
            <a:extLst>
              <a:ext uri="{FF2B5EF4-FFF2-40B4-BE49-F238E27FC236}">
                <a16:creationId xmlns:a16="http://schemas.microsoft.com/office/drawing/2014/main" id="{255634E0-6ECB-9402-AC29-3C4ADAC312CB}"/>
              </a:ext>
            </a:extLst>
          </p:cNvPr>
          <p:cNvGrpSpPr>
            <a:grpSpLocks/>
          </p:cNvGrpSpPr>
          <p:nvPr/>
        </p:nvGrpSpPr>
        <p:grpSpPr bwMode="auto">
          <a:xfrm>
            <a:off x="7416800" y="5827713"/>
            <a:ext cx="908050" cy="461962"/>
            <a:chOff x="4765592" y="6396335"/>
            <a:chExt cx="907572" cy="461665"/>
          </a:xfrm>
        </p:grpSpPr>
        <p:sp>
          <p:nvSpPr>
            <p:cNvPr id="5" name="矩形 213">
              <a:extLst>
                <a:ext uri="{FF2B5EF4-FFF2-40B4-BE49-F238E27FC236}">
                  <a16:creationId xmlns:a16="http://schemas.microsoft.com/office/drawing/2014/main" id="{F8538A25-C1A6-24FA-4104-DBCA01CAF286}"/>
                </a:ext>
              </a:extLst>
            </p:cNvPr>
            <p:cNvSpPr>
              <a:spLocks noChangeArrowheads="1"/>
            </p:cNvSpPr>
            <p:nvPr/>
          </p:nvSpPr>
          <p:spPr bwMode="auto">
            <a:xfrm>
              <a:off x="4822712" y="6442342"/>
              <a:ext cx="720346" cy="369650"/>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0793" name="文字方塊 214">
              <a:extLst>
                <a:ext uri="{FF2B5EF4-FFF2-40B4-BE49-F238E27FC236}">
                  <a16:creationId xmlns:a16="http://schemas.microsoft.com/office/drawing/2014/main" id="{7B5A077E-4C5E-8822-A5DA-DD785FC73757}"/>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h</a:t>
              </a:r>
              <a:r>
                <a:rPr lang="en-US" altLang="zh-TW" baseline="30000">
                  <a:solidFill>
                    <a:srgbClr val="000000"/>
                  </a:solidFill>
                </a:rPr>
                <a:t>t</a:t>
              </a:r>
              <a:endParaRPr lang="zh-TW" altLang="en-US" baseline="30000">
                <a:solidFill>
                  <a:srgbClr val="000000"/>
                </a:solidFill>
              </a:endParaRPr>
            </a:p>
          </p:txBody>
        </p:sp>
      </p:grpSp>
      <p:sp>
        <p:nvSpPr>
          <p:cNvPr id="7" name="手繪多邊形 110">
            <a:extLst>
              <a:ext uri="{FF2B5EF4-FFF2-40B4-BE49-F238E27FC236}">
                <a16:creationId xmlns:a16="http://schemas.microsoft.com/office/drawing/2014/main" id="{8B666802-99BB-4694-DF56-68FEF88DB72C}"/>
              </a:ext>
            </a:extLst>
          </p:cNvPr>
          <p:cNvSpPr/>
          <p:nvPr/>
        </p:nvSpPr>
        <p:spPr>
          <a:xfrm>
            <a:off x="5546725" y="2976564"/>
            <a:ext cx="1906588" cy="3101975"/>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nvGrpSpPr>
          <p:cNvPr id="30723" name="群組 123">
            <a:extLst>
              <a:ext uri="{FF2B5EF4-FFF2-40B4-BE49-F238E27FC236}">
                <a16:creationId xmlns:a16="http://schemas.microsoft.com/office/drawing/2014/main" id="{F598E8DF-EE34-54E0-5DEE-452CF081BAA8}"/>
              </a:ext>
            </a:extLst>
          </p:cNvPr>
          <p:cNvGrpSpPr>
            <a:grpSpLocks/>
          </p:cNvGrpSpPr>
          <p:nvPr/>
        </p:nvGrpSpPr>
        <p:grpSpPr bwMode="auto">
          <a:xfrm>
            <a:off x="3968750" y="5832476"/>
            <a:ext cx="908050" cy="460375"/>
            <a:chOff x="4765592" y="6396335"/>
            <a:chExt cx="907572" cy="461665"/>
          </a:xfrm>
        </p:grpSpPr>
        <p:sp>
          <p:nvSpPr>
            <p:cNvPr id="11" name="矩形 125">
              <a:extLst>
                <a:ext uri="{FF2B5EF4-FFF2-40B4-BE49-F238E27FC236}">
                  <a16:creationId xmlns:a16="http://schemas.microsoft.com/office/drawing/2014/main" id="{B16BAFA8-44BB-896E-A35F-6B7DE558694C}"/>
                </a:ext>
              </a:extLst>
            </p:cNvPr>
            <p:cNvSpPr>
              <a:spLocks noChangeArrowheads="1"/>
            </p:cNvSpPr>
            <p:nvPr/>
          </p:nvSpPr>
          <p:spPr bwMode="auto">
            <a:xfrm>
              <a:off x="4822712" y="6442502"/>
              <a:ext cx="720346" cy="369332"/>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0791" name="文字方塊 129">
              <a:extLst>
                <a:ext uri="{FF2B5EF4-FFF2-40B4-BE49-F238E27FC236}">
                  <a16:creationId xmlns:a16="http://schemas.microsoft.com/office/drawing/2014/main" id="{B8696334-1F48-2A68-BE41-527835C6AD8F}"/>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a:t>
              </a:r>
              <a:endParaRPr lang="zh-TW" altLang="en-US" baseline="30000">
                <a:solidFill>
                  <a:schemeClr val="bg1"/>
                </a:solidFill>
              </a:endParaRPr>
            </a:p>
          </p:txBody>
        </p:sp>
      </p:grpSp>
      <p:sp>
        <p:nvSpPr>
          <p:cNvPr id="13" name="矩形 130">
            <a:extLst>
              <a:ext uri="{FF2B5EF4-FFF2-40B4-BE49-F238E27FC236}">
                <a16:creationId xmlns:a16="http://schemas.microsoft.com/office/drawing/2014/main" id="{8F50BC5D-F6CF-A803-1288-A6537B4D01B9}"/>
              </a:ext>
            </a:extLst>
          </p:cNvPr>
          <p:cNvSpPr>
            <a:spLocks noChangeArrowheads="1"/>
          </p:cNvSpPr>
          <p:nvPr/>
        </p:nvSpPr>
        <p:spPr bwMode="auto">
          <a:xfrm>
            <a:off x="4049714" y="4424363"/>
            <a:ext cx="719137" cy="431800"/>
          </a:xfrm>
          <a:prstGeom prst="rect">
            <a:avLst/>
          </a:prstGeom>
          <a:gradFill rotWithShape="1">
            <a:gsLst>
              <a:gs pos="0">
                <a:srgbClr val="F5F5FC"/>
              </a:gs>
              <a:gs pos="64999">
                <a:srgbClr val="E6E6F6"/>
              </a:gs>
              <a:gs pos="100000">
                <a:srgbClr val="DCDCF3"/>
              </a:gs>
            </a:gsLst>
            <a:lin ang="5400000" scaled="1"/>
          </a:gradFill>
          <a:ln w="9525">
            <a:solidFill>
              <a:srgbClr val="BFBFD2"/>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400" dirty="0">
                <a:solidFill>
                  <a:schemeClr val="dk1"/>
                </a:solidFill>
              </a:rPr>
              <a:t>z</a:t>
            </a:r>
            <a:endParaRPr lang="zh-TW" altLang="en-US" sz="2400" dirty="0">
              <a:solidFill>
                <a:schemeClr val="dk1"/>
              </a:solidFill>
            </a:endParaRPr>
          </a:p>
        </p:txBody>
      </p:sp>
      <p:sp>
        <p:nvSpPr>
          <p:cNvPr id="14" name="矩形 131">
            <a:extLst>
              <a:ext uri="{FF2B5EF4-FFF2-40B4-BE49-F238E27FC236}">
                <a16:creationId xmlns:a16="http://schemas.microsoft.com/office/drawing/2014/main" id="{13A6AE59-D48B-E9AC-10E7-C130364DC441}"/>
              </a:ext>
            </a:extLst>
          </p:cNvPr>
          <p:cNvSpPr/>
          <p:nvPr/>
        </p:nvSpPr>
        <p:spPr>
          <a:xfrm>
            <a:off x="3156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i</a:t>
            </a:r>
            <a:endParaRPr lang="zh-TW" altLang="en-US" sz="2400" baseline="30000" dirty="0">
              <a:solidFill>
                <a:srgbClr val="000000"/>
              </a:solidFill>
            </a:endParaRPr>
          </a:p>
        </p:txBody>
      </p:sp>
      <p:sp>
        <p:nvSpPr>
          <p:cNvPr id="15" name="橢圓 137">
            <a:extLst>
              <a:ext uri="{FF2B5EF4-FFF2-40B4-BE49-F238E27FC236}">
                <a16:creationId xmlns:a16="http://schemas.microsoft.com/office/drawing/2014/main" id="{05415392-DEC4-9573-0320-A626C066474F}"/>
              </a:ext>
            </a:extLst>
          </p:cNvPr>
          <p:cNvSpPr/>
          <p:nvPr/>
        </p:nvSpPr>
        <p:spPr>
          <a:xfrm>
            <a:off x="3721100" y="3570288"/>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16" name="矩形 140">
            <a:extLst>
              <a:ext uri="{FF2B5EF4-FFF2-40B4-BE49-F238E27FC236}">
                <a16:creationId xmlns:a16="http://schemas.microsoft.com/office/drawing/2014/main" id="{046627B8-A3CB-1986-FBBC-765303BF0A6C}"/>
              </a:ext>
            </a:extLst>
          </p:cNvPr>
          <p:cNvSpPr/>
          <p:nvPr/>
        </p:nvSpPr>
        <p:spPr>
          <a:xfrm>
            <a:off x="2272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f</a:t>
            </a:r>
            <a:endParaRPr lang="zh-TW" altLang="en-US" sz="2400" baseline="30000" dirty="0">
              <a:solidFill>
                <a:srgbClr val="000000"/>
              </a:solidFill>
            </a:endParaRPr>
          </a:p>
        </p:txBody>
      </p:sp>
      <p:sp>
        <p:nvSpPr>
          <p:cNvPr id="17" name="矩形 142">
            <a:extLst>
              <a:ext uri="{FF2B5EF4-FFF2-40B4-BE49-F238E27FC236}">
                <a16:creationId xmlns:a16="http://schemas.microsoft.com/office/drawing/2014/main" id="{E67213A6-5A9E-BC3C-7122-AF85D52F2FE6}"/>
              </a:ext>
            </a:extLst>
          </p:cNvPr>
          <p:cNvSpPr/>
          <p:nvPr/>
        </p:nvSpPr>
        <p:spPr>
          <a:xfrm>
            <a:off x="4933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a:solidFill>
                  <a:schemeClr val="tx1"/>
                </a:solidFill>
              </a:rPr>
              <a:t>z</a:t>
            </a:r>
            <a:r>
              <a:rPr lang="en-US" altLang="zh-TW" sz="2400" baseline="30000" dirty="0">
                <a:solidFill>
                  <a:schemeClr val="tx1"/>
                </a:solidFill>
              </a:rPr>
              <a:t>o</a:t>
            </a:r>
            <a:endParaRPr lang="zh-TW" altLang="en-US" sz="2400" baseline="30000" dirty="0">
              <a:solidFill>
                <a:schemeClr val="tx1"/>
              </a:solidFill>
            </a:endParaRPr>
          </a:p>
        </p:txBody>
      </p:sp>
      <p:sp>
        <p:nvSpPr>
          <p:cNvPr id="18" name="橢圓 145">
            <a:extLst>
              <a:ext uri="{FF2B5EF4-FFF2-40B4-BE49-F238E27FC236}">
                <a16:creationId xmlns:a16="http://schemas.microsoft.com/office/drawing/2014/main" id="{0F7919A4-39C8-1E45-42A1-FEED65CD6F06}"/>
              </a:ext>
            </a:extLst>
          </p:cNvPr>
          <p:cNvSpPr/>
          <p:nvPr/>
        </p:nvSpPr>
        <p:spPr>
          <a:xfrm>
            <a:off x="2393950" y="2751138"/>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grpSp>
        <p:nvGrpSpPr>
          <p:cNvPr id="19" name="群組 147">
            <a:extLst>
              <a:ext uri="{FF2B5EF4-FFF2-40B4-BE49-F238E27FC236}">
                <a16:creationId xmlns:a16="http://schemas.microsoft.com/office/drawing/2014/main" id="{87709CEB-6C9E-6E56-0798-6F14C2F374FA}"/>
              </a:ext>
            </a:extLst>
          </p:cNvPr>
          <p:cNvGrpSpPr>
            <a:grpSpLocks/>
          </p:cNvGrpSpPr>
          <p:nvPr/>
        </p:nvGrpSpPr>
        <p:grpSpPr bwMode="auto">
          <a:xfrm>
            <a:off x="3709988" y="2724150"/>
            <a:ext cx="438150" cy="438150"/>
            <a:chOff x="6656524" y="2699227"/>
            <a:chExt cx="438150" cy="438150"/>
          </a:xfrm>
        </p:grpSpPr>
        <p:sp>
          <p:nvSpPr>
            <p:cNvPr id="20" name="橢圓 149">
              <a:extLst>
                <a:ext uri="{FF2B5EF4-FFF2-40B4-BE49-F238E27FC236}">
                  <a16:creationId xmlns:a16="http://schemas.microsoft.com/office/drawing/2014/main" id="{8B0C36F9-E8FC-DAF7-14A5-EECFC821E3AC}"/>
                </a:ext>
              </a:extLst>
            </p:cNvPr>
            <p:cNvSpPr>
              <a:spLocks noChangeArrowheads="1"/>
            </p:cNvSpPr>
            <p:nvPr/>
          </p:nvSpPr>
          <p:spPr bwMode="auto">
            <a:xfrm>
              <a:off x="6656524" y="2699227"/>
              <a:ext cx="438150" cy="438150"/>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a:defRPr/>
              </a:pPr>
              <a:endParaRPr lang="zh-TW" altLang="en-US" dirty="0">
                <a:solidFill>
                  <a:schemeClr val="dk1"/>
                </a:solidFill>
              </a:endParaRPr>
            </a:p>
          </p:txBody>
        </p:sp>
        <p:sp>
          <p:nvSpPr>
            <p:cNvPr id="21" name="文字方塊 150">
              <a:extLst>
                <a:ext uri="{FF2B5EF4-FFF2-40B4-BE49-F238E27FC236}">
                  <a16:creationId xmlns:a16="http://schemas.microsoft.com/office/drawing/2014/main" id="{EDAC50DD-8867-A5BD-ED50-0B737F09D9FA}"/>
                </a:ext>
              </a:extLst>
            </p:cNvPr>
            <p:cNvSpPr txBox="1">
              <a:spLocks noRot="1" noChangeAspect="1" noMove="1" noResize="1" noEditPoints="1" noAdjustHandles="1" noChangeArrowheads="1" noChangeShapeType="1" noTextEdit="1"/>
            </p:cNvSpPr>
            <p:nvPr/>
          </p:nvSpPr>
          <p:spPr>
            <a:xfrm>
              <a:off x="6749816" y="2808362"/>
              <a:ext cx="283732" cy="276999"/>
            </a:xfrm>
            <a:prstGeom prst="rect">
              <a:avLst/>
            </a:prstGeom>
            <a:blipFill rotWithShape="1">
              <a:blip r:embed="rId2"/>
              <a:stretch>
                <a:fillRect l="-10638" t="-8511" b="-4255"/>
              </a:stretch>
            </a:blipFill>
          </p:spPr>
          <p:txBody>
            <a:bodyPr/>
            <a:lstStyle/>
            <a:p>
              <a:pPr>
                <a:defRPr/>
              </a:pPr>
              <a:r>
                <a:rPr lang="en-US">
                  <a:noFill/>
                  <a:latin typeface="Arial" charset="0"/>
                  <a:ea typeface="ＭＳ Ｐゴシック" charset="0"/>
                  <a:cs typeface="ＭＳ Ｐゴシック" charset="0"/>
                </a:rPr>
                <a:t> </a:t>
              </a:r>
            </a:p>
          </p:txBody>
        </p:sp>
      </p:grpSp>
      <p:sp>
        <p:nvSpPr>
          <p:cNvPr id="22" name="橢圓 155">
            <a:extLst>
              <a:ext uri="{FF2B5EF4-FFF2-40B4-BE49-F238E27FC236}">
                <a16:creationId xmlns:a16="http://schemas.microsoft.com/office/drawing/2014/main" id="{C032677C-F2D3-CE25-9D50-621BDE74D2D1}"/>
              </a:ext>
            </a:extLst>
          </p:cNvPr>
          <p:cNvSpPr/>
          <p:nvPr/>
        </p:nvSpPr>
        <p:spPr>
          <a:xfrm>
            <a:off x="5070475" y="274637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23" name="矩形 167">
            <a:extLst>
              <a:ext uri="{FF2B5EF4-FFF2-40B4-BE49-F238E27FC236}">
                <a16:creationId xmlns:a16="http://schemas.microsoft.com/office/drawing/2014/main" id="{33989BC2-9984-AB26-ECC7-E4B7365FEA81}"/>
              </a:ext>
            </a:extLst>
          </p:cNvPr>
          <p:cNvSpPr/>
          <p:nvPr/>
        </p:nvSpPr>
        <p:spPr>
          <a:xfrm>
            <a:off x="4931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a:p>
        </p:txBody>
      </p:sp>
      <p:sp>
        <p:nvSpPr>
          <p:cNvPr id="24" name="文字方塊 168">
            <a:extLst>
              <a:ext uri="{FF2B5EF4-FFF2-40B4-BE49-F238E27FC236}">
                <a16:creationId xmlns:a16="http://schemas.microsoft.com/office/drawing/2014/main" id="{33C2773B-0D40-6FB5-43AB-8BAE89E073CB}"/>
              </a:ext>
            </a:extLst>
          </p:cNvPr>
          <p:cNvSpPr txBox="1">
            <a:spLocks noChangeArrowheads="1"/>
          </p:cNvSpPr>
          <p:nvPr/>
        </p:nvSpPr>
        <p:spPr bwMode="auto">
          <a:xfrm>
            <a:off x="4849813" y="1395413"/>
            <a:ext cx="908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y</a:t>
            </a:r>
            <a:r>
              <a:rPr lang="en-US" altLang="zh-TW" baseline="30000"/>
              <a:t>t</a:t>
            </a:r>
            <a:endParaRPr lang="zh-TW" altLang="en-US" baseline="30000"/>
          </a:p>
        </p:txBody>
      </p:sp>
      <p:cxnSp>
        <p:nvCxnSpPr>
          <p:cNvPr id="25" name="直線單箭頭接點 169">
            <a:extLst>
              <a:ext uri="{FF2B5EF4-FFF2-40B4-BE49-F238E27FC236}">
                <a16:creationId xmlns:a16="http://schemas.microsoft.com/office/drawing/2014/main" id="{DC5BF81F-96D0-814C-43B8-6C158AA0A0FB}"/>
              </a:ext>
            </a:extLst>
          </p:cNvPr>
          <p:cNvCxnSpPr>
            <a:cxnSpLocks/>
          </p:cNvCxnSpPr>
          <p:nvPr/>
        </p:nvCxnSpPr>
        <p:spPr>
          <a:xfrm flipH="1" flipV="1">
            <a:off x="2632075" y="3217863"/>
            <a:ext cx="0" cy="1230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11">
            <a:extLst>
              <a:ext uri="{FF2B5EF4-FFF2-40B4-BE49-F238E27FC236}">
                <a16:creationId xmlns:a16="http://schemas.microsoft.com/office/drawing/2014/main" id="{9D436672-D28C-6A20-CFEA-291C6090F81D}"/>
              </a:ext>
            </a:extLst>
          </p:cNvPr>
          <p:cNvCxnSpPr>
            <a:cxnSpLocks/>
          </p:cNvCxnSpPr>
          <p:nvPr/>
        </p:nvCxnSpPr>
        <p:spPr>
          <a:xfrm>
            <a:off x="2838451" y="29813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15">
            <a:extLst>
              <a:ext uri="{FF2B5EF4-FFF2-40B4-BE49-F238E27FC236}">
                <a16:creationId xmlns:a16="http://schemas.microsoft.com/office/drawing/2014/main" id="{66CF1C1E-1B48-0385-014F-106D7D2959E0}"/>
              </a:ext>
            </a:extLst>
          </p:cNvPr>
          <p:cNvCxnSpPr>
            <a:cxnSpLocks/>
            <a:endCxn id="15" idx="5"/>
          </p:cNvCxnSpPr>
          <p:nvPr/>
        </p:nvCxnSpPr>
        <p:spPr>
          <a:xfrm flipH="1" flipV="1">
            <a:off x="4095750" y="3944938"/>
            <a:ext cx="338138" cy="4953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16">
            <a:extLst>
              <a:ext uri="{FF2B5EF4-FFF2-40B4-BE49-F238E27FC236}">
                <a16:creationId xmlns:a16="http://schemas.microsoft.com/office/drawing/2014/main" id="{97DADD15-29AE-A79C-AEFA-9920D2EB9FE0}"/>
              </a:ext>
            </a:extLst>
          </p:cNvPr>
          <p:cNvCxnSpPr>
            <a:cxnSpLocks/>
            <a:endCxn id="15" idx="3"/>
          </p:cNvCxnSpPr>
          <p:nvPr/>
        </p:nvCxnSpPr>
        <p:spPr>
          <a:xfrm flipV="1">
            <a:off x="3516314" y="3944939"/>
            <a:ext cx="269875" cy="4794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17">
            <a:extLst>
              <a:ext uri="{FF2B5EF4-FFF2-40B4-BE49-F238E27FC236}">
                <a16:creationId xmlns:a16="http://schemas.microsoft.com/office/drawing/2014/main" id="{02A270DE-CC39-04BD-1B42-3264E16B3186}"/>
              </a:ext>
            </a:extLst>
          </p:cNvPr>
          <p:cNvCxnSpPr>
            <a:cxnSpLocks/>
          </p:cNvCxnSpPr>
          <p:nvPr/>
        </p:nvCxnSpPr>
        <p:spPr>
          <a:xfrm flipV="1">
            <a:off x="3937000" y="3170239"/>
            <a:ext cx="0" cy="396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向下箭號 161">
            <a:extLst>
              <a:ext uri="{FF2B5EF4-FFF2-40B4-BE49-F238E27FC236}">
                <a16:creationId xmlns:a16="http://schemas.microsoft.com/office/drawing/2014/main" id="{D0518950-C389-44C7-6D10-CD5BD373C259}"/>
              </a:ext>
            </a:extLst>
          </p:cNvPr>
          <p:cNvSpPr/>
          <p:nvPr/>
        </p:nvSpPr>
        <p:spPr>
          <a:xfrm flipV="1">
            <a:off x="5085017" y="193557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31" name="向下箭號 162">
            <a:extLst>
              <a:ext uri="{FF2B5EF4-FFF2-40B4-BE49-F238E27FC236}">
                <a16:creationId xmlns:a16="http://schemas.microsoft.com/office/drawing/2014/main" id="{70E3699A-DF9B-AEFB-F4BD-654CEFC514B4}"/>
              </a:ext>
            </a:extLst>
          </p:cNvPr>
          <p:cNvSpPr/>
          <p:nvPr/>
        </p:nvSpPr>
        <p:spPr>
          <a:xfrm rot="2620627" flipV="1">
            <a:off x="4828110" y="4885732"/>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TW" altLang="en-US"/>
          </a:p>
        </p:txBody>
      </p:sp>
      <p:sp>
        <p:nvSpPr>
          <p:cNvPr id="32" name="向下箭號 163">
            <a:extLst>
              <a:ext uri="{FF2B5EF4-FFF2-40B4-BE49-F238E27FC236}">
                <a16:creationId xmlns:a16="http://schemas.microsoft.com/office/drawing/2014/main" id="{573B23EA-DE8B-319C-4A44-60A697C7BF6F}"/>
              </a:ext>
            </a:extLst>
          </p:cNvPr>
          <p:cNvSpPr/>
          <p:nvPr/>
        </p:nvSpPr>
        <p:spPr>
          <a:xfrm rot="20057551" flipV="1">
            <a:off x="3414566" y="4880211"/>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TW" altLang="en-US"/>
          </a:p>
        </p:txBody>
      </p:sp>
      <p:sp>
        <p:nvSpPr>
          <p:cNvPr id="33" name="向下箭號 165">
            <a:extLst>
              <a:ext uri="{FF2B5EF4-FFF2-40B4-BE49-F238E27FC236}">
                <a16:creationId xmlns:a16="http://schemas.microsoft.com/office/drawing/2014/main" id="{433C2CDA-21F3-AFB0-69B8-7E378B08DF69}"/>
              </a:ext>
            </a:extLst>
          </p:cNvPr>
          <p:cNvSpPr/>
          <p:nvPr/>
        </p:nvSpPr>
        <p:spPr>
          <a:xfrm rot="1353372" flipV="1">
            <a:off x="4126410" y="4925906"/>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TW" altLang="en-US"/>
          </a:p>
        </p:txBody>
      </p:sp>
      <p:sp>
        <p:nvSpPr>
          <p:cNvPr id="34" name="向下箭號 166">
            <a:extLst>
              <a:ext uri="{FF2B5EF4-FFF2-40B4-BE49-F238E27FC236}">
                <a16:creationId xmlns:a16="http://schemas.microsoft.com/office/drawing/2014/main" id="{9617EFC6-8E6C-B7B2-1AC3-D7365FA1E948}"/>
              </a:ext>
            </a:extLst>
          </p:cNvPr>
          <p:cNvSpPr/>
          <p:nvPr/>
        </p:nvSpPr>
        <p:spPr>
          <a:xfrm rot="18851723" flipV="1">
            <a:off x="2668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a:p>
        </p:txBody>
      </p:sp>
      <p:grpSp>
        <p:nvGrpSpPr>
          <p:cNvPr id="30762" name="群組 227">
            <a:extLst>
              <a:ext uri="{FF2B5EF4-FFF2-40B4-BE49-F238E27FC236}">
                <a16:creationId xmlns:a16="http://schemas.microsoft.com/office/drawing/2014/main" id="{B821AF5C-53E9-2E68-7A54-8C37448368E0}"/>
              </a:ext>
            </a:extLst>
          </p:cNvPr>
          <p:cNvGrpSpPr>
            <a:grpSpLocks/>
          </p:cNvGrpSpPr>
          <p:nvPr/>
        </p:nvGrpSpPr>
        <p:grpSpPr bwMode="auto">
          <a:xfrm>
            <a:off x="3173413" y="5835651"/>
            <a:ext cx="908050" cy="461963"/>
            <a:chOff x="4765592" y="6396335"/>
            <a:chExt cx="907572" cy="461665"/>
          </a:xfrm>
        </p:grpSpPr>
        <p:sp>
          <p:nvSpPr>
            <p:cNvPr id="36" name="矩形 228">
              <a:extLst>
                <a:ext uri="{FF2B5EF4-FFF2-40B4-BE49-F238E27FC236}">
                  <a16:creationId xmlns:a16="http://schemas.microsoft.com/office/drawing/2014/main" id="{253054F5-7272-B804-2FCA-DE1DB15E8CF6}"/>
                </a:ext>
              </a:extLst>
            </p:cNvPr>
            <p:cNvSpPr>
              <a:spLocks noChangeArrowheads="1"/>
            </p:cNvSpPr>
            <p:nvPr/>
          </p:nvSpPr>
          <p:spPr bwMode="auto">
            <a:xfrm>
              <a:off x="4822712" y="6442343"/>
              <a:ext cx="720346" cy="369648"/>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0787" name="文字方塊 229">
              <a:extLst>
                <a:ext uri="{FF2B5EF4-FFF2-40B4-BE49-F238E27FC236}">
                  <a16:creationId xmlns:a16="http://schemas.microsoft.com/office/drawing/2014/main" id="{7A8B4F4D-CBFD-C09C-022A-C02FD9B01BA0}"/>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h</a:t>
              </a:r>
              <a:r>
                <a:rPr lang="en-US" altLang="zh-TW" baseline="30000">
                  <a:solidFill>
                    <a:srgbClr val="000000"/>
                  </a:solidFill>
                </a:rPr>
                <a:t>t-1</a:t>
              </a:r>
              <a:endParaRPr lang="zh-TW" altLang="en-US" baseline="30000">
                <a:solidFill>
                  <a:srgbClr val="000000"/>
                </a:solidFill>
              </a:endParaRPr>
            </a:p>
          </p:txBody>
        </p:sp>
      </p:grpSp>
      <p:grpSp>
        <p:nvGrpSpPr>
          <p:cNvPr id="30763" name="群組 230">
            <a:extLst>
              <a:ext uri="{FF2B5EF4-FFF2-40B4-BE49-F238E27FC236}">
                <a16:creationId xmlns:a16="http://schemas.microsoft.com/office/drawing/2014/main" id="{37363CDF-FDDE-3FC6-390E-4D45D535E058}"/>
              </a:ext>
            </a:extLst>
          </p:cNvPr>
          <p:cNvGrpSpPr>
            <a:grpSpLocks/>
          </p:cNvGrpSpPr>
          <p:nvPr/>
        </p:nvGrpSpPr>
        <p:grpSpPr bwMode="auto">
          <a:xfrm>
            <a:off x="1358900" y="2117726"/>
            <a:ext cx="908050" cy="461963"/>
            <a:chOff x="4775004" y="6396335"/>
            <a:chExt cx="907572" cy="461368"/>
          </a:xfrm>
        </p:grpSpPr>
        <p:sp>
          <p:nvSpPr>
            <p:cNvPr id="39" name="矩形 231">
              <a:extLst>
                <a:ext uri="{FF2B5EF4-FFF2-40B4-BE49-F238E27FC236}">
                  <a16:creationId xmlns:a16="http://schemas.microsoft.com/office/drawing/2014/main" id="{E57F8BF2-92CF-8620-0C1D-FDF9660E7D97}"/>
                </a:ext>
              </a:extLst>
            </p:cNvPr>
            <p:cNvSpPr>
              <a:spLocks noChangeArrowheads="1"/>
            </p:cNvSpPr>
            <p:nvPr/>
          </p:nvSpPr>
          <p:spPr bwMode="auto">
            <a:xfrm>
              <a:off x="4822604" y="6442314"/>
              <a:ext cx="720346" cy="369411"/>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40" name="文字方塊 232">
              <a:extLst>
                <a:ext uri="{FF2B5EF4-FFF2-40B4-BE49-F238E27FC236}">
                  <a16:creationId xmlns:a16="http://schemas.microsoft.com/office/drawing/2014/main" id="{3012A320-DB31-DC12-61B2-F2C48FF457E9}"/>
                </a:ext>
              </a:extLst>
            </p:cNvPr>
            <p:cNvSpPr txBox="1">
              <a:spLocks noChangeArrowheads="1"/>
            </p:cNvSpPr>
            <p:nvPr/>
          </p:nvSpPr>
          <p:spPr bwMode="auto">
            <a:xfrm>
              <a:off x="4775004" y="6396335"/>
              <a:ext cx="907572" cy="461368"/>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a:t>c</a:t>
              </a:r>
              <a:r>
                <a:rPr lang="en-US" altLang="zh-TW" sz="2400" baseline="30000" dirty="0"/>
                <a:t>t-1</a:t>
              </a:r>
              <a:endParaRPr lang="zh-TW" altLang="en-US" sz="2400" baseline="30000" dirty="0"/>
            </a:p>
          </p:txBody>
        </p:sp>
      </p:grpSp>
      <p:grpSp>
        <p:nvGrpSpPr>
          <p:cNvPr id="41" name="群組 233">
            <a:extLst>
              <a:ext uri="{FF2B5EF4-FFF2-40B4-BE49-F238E27FC236}">
                <a16:creationId xmlns:a16="http://schemas.microsoft.com/office/drawing/2014/main" id="{0ABEB7F0-B913-D26D-3B98-DBC4FCAA7D33}"/>
              </a:ext>
            </a:extLst>
          </p:cNvPr>
          <p:cNvGrpSpPr>
            <a:grpSpLocks/>
          </p:cNvGrpSpPr>
          <p:nvPr/>
        </p:nvGrpSpPr>
        <p:grpSpPr bwMode="auto">
          <a:xfrm>
            <a:off x="5648326" y="2108201"/>
            <a:ext cx="906463" cy="461963"/>
            <a:chOff x="4775004" y="6396335"/>
            <a:chExt cx="907572" cy="461368"/>
          </a:xfrm>
        </p:grpSpPr>
        <p:sp>
          <p:nvSpPr>
            <p:cNvPr id="42" name="矩形 234">
              <a:extLst>
                <a:ext uri="{FF2B5EF4-FFF2-40B4-BE49-F238E27FC236}">
                  <a16:creationId xmlns:a16="http://schemas.microsoft.com/office/drawing/2014/main" id="{E7585F09-9639-D5A7-DD21-6B8A34F4E07D}"/>
                </a:ext>
              </a:extLst>
            </p:cNvPr>
            <p:cNvSpPr>
              <a:spLocks noChangeArrowheads="1"/>
            </p:cNvSpPr>
            <p:nvPr/>
          </p:nvSpPr>
          <p:spPr bwMode="auto">
            <a:xfrm>
              <a:off x="4822687" y="6442314"/>
              <a:ext cx="720018" cy="369411"/>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43" name="文字方塊 235">
              <a:extLst>
                <a:ext uri="{FF2B5EF4-FFF2-40B4-BE49-F238E27FC236}">
                  <a16:creationId xmlns:a16="http://schemas.microsoft.com/office/drawing/2014/main" id="{5CB35CD9-2BB7-0441-57C4-34EDA57DB269}"/>
                </a:ext>
              </a:extLst>
            </p:cNvPr>
            <p:cNvSpPr txBox="1">
              <a:spLocks noChangeArrowheads="1"/>
            </p:cNvSpPr>
            <p:nvPr/>
          </p:nvSpPr>
          <p:spPr bwMode="auto">
            <a:xfrm>
              <a:off x="4775004" y="6396335"/>
              <a:ext cx="907572" cy="461368"/>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err="1"/>
                <a:t>c</a:t>
              </a:r>
              <a:r>
                <a:rPr lang="en-US" altLang="zh-TW" sz="2400" baseline="30000" dirty="0" err="1"/>
                <a:t>t</a:t>
              </a:r>
              <a:endParaRPr lang="zh-TW" altLang="en-US" sz="2400" baseline="30000" dirty="0"/>
            </a:p>
          </p:txBody>
        </p:sp>
      </p:grpSp>
      <p:sp>
        <p:nvSpPr>
          <p:cNvPr id="44" name="手繪多邊形 2">
            <a:extLst>
              <a:ext uri="{FF2B5EF4-FFF2-40B4-BE49-F238E27FC236}">
                <a16:creationId xmlns:a16="http://schemas.microsoft.com/office/drawing/2014/main" id="{1D70E2E5-B611-4969-091A-11DB121A7AFB}"/>
              </a:ext>
            </a:extLst>
          </p:cNvPr>
          <p:cNvSpPr/>
          <p:nvPr/>
        </p:nvSpPr>
        <p:spPr>
          <a:xfrm>
            <a:off x="4049713" y="2335213"/>
            <a:ext cx="1625600" cy="379412"/>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5" name="手繪多邊形 4">
            <a:extLst>
              <a:ext uri="{FF2B5EF4-FFF2-40B4-BE49-F238E27FC236}">
                <a16:creationId xmlns:a16="http://schemas.microsoft.com/office/drawing/2014/main" id="{D254AE28-2627-99B9-7A41-EC2A60FF3D61}"/>
              </a:ext>
            </a:extLst>
          </p:cNvPr>
          <p:cNvSpPr/>
          <p:nvPr/>
        </p:nvSpPr>
        <p:spPr>
          <a:xfrm>
            <a:off x="2147889" y="2365376"/>
            <a:ext cx="434975" cy="377825"/>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46" name="直線單箭頭接點 239">
            <a:extLst>
              <a:ext uri="{FF2B5EF4-FFF2-40B4-BE49-F238E27FC236}">
                <a16:creationId xmlns:a16="http://schemas.microsoft.com/office/drawing/2014/main" id="{AD0FBA5C-E3A2-8C91-6840-6A43D6357667}"/>
              </a:ext>
            </a:extLst>
          </p:cNvPr>
          <p:cNvCxnSpPr>
            <a:cxnSpLocks/>
          </p:cNvCxnSpPr>
          <p:nvPr/>
        </p:nvCxnSpPr>
        <p:spPr>
          <a:xfrm>
            <a:off x="4183063" y="2981325"/>
            <a:ext cx="8874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240">
            <a:extLst>
              <a:ext uri="{FF2B5EF4-FFF2-40B4-BE49-F238E27FC236}">
                <a16:creationId xmlns:a16="http://schemas.microsoft.com/office/drawing/2014/main" id="{4F952951-BE5C-796D-5608-2FDE21C923DF}"/>
              </a:ext>
            </a:extLst>
          </p:cNvPr>
          <p:cNvCxnSpPr>
            <a:cxnSpLocks/>
          </p:cNvCxnSpPr>
          <p:nvPr/>
        </p:nvCxnSpPr>
        <p:spPr>
          <a:xfrm flipH="1" flipV="1">
            <a:off x="5303838" y="3184526"/>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2">
            <a:extLst>
              <a:ext uri="{FF2B5EF4-FFF2-40B4-BE49-F238E27FC236}">
                <a16:creationId xmlns:a16="http://schemas.microsoft.com/office/drawing/2014/main" id="{F17BC149-94C3-CC2F-8E1A-399278EA3648}"/>
              </a:ext>
            </a:extLst>
          </p:cNvPr>
          <p:cNvSpPr>
            <a:spLocks noRot="1" noChangeAspect="1" noMove="1" noResize="1" noEditPoints="1" noAdjustHandles="1" noChangeArrowheads="1" noChangeShapeType="1" noTextEdit="1"/>
          </p:cNvSpPr>
          <p:nvPr/>
        </p:nvSpPr>
        <p:spPr>
          <a:xfrm>
            <a:off x="3684702" y="3548142"/>
            <a:ext cx="521297" cy="461665"/>
          </a:xfrm>
          <a:prstGeom prst="rect">
            <a:avLst/>
          </a:prstGeom>
          <a:blipFill rotWithShape="1">
            <a:blip r:embed="rId3"/>
            <a:stretch>
              <a:fillRect/>
            </a:stretch>
          </a:blipFill>
        </p:spPr>
        <p:txBody>
          <a:bodyPr/>
          <a:lstStyle/>
          <a:p>
            <a:pPr>
              <a:defRPr/>
            </a:pPr>
            <a:r>
              <a:rPr lang="en-US">
                <a:noFill/>
                <a:latin typeface="Arial" charset="0"/>
                <a:ea typeface="ＭＳ Ｐゴシック" charset="0"/>
                <a:cs typeface="ＭＳ Ｐゴシック" charset="0"/>
              </a:rPr>
              <a:t> </a:t>
            </a:r>
          </a:p>
        </p:txBody>
      </p:sp>
      <p:sp>
        <p:nvSpPr>
          <p:cNvPr id="50" name="矩形 59">
            <a:extLst>
              <a:ext uri="{FF2B5EF4-FFF2-40B4-BE49-F238E27FC236}">
                <a16:creationId xmlns:a16="http://schemas.microsoft.com/office/drawing/2014/main" id="{8E9C7D17-FD98-2151-F5A7-B42751E8B9AF}"/>
              </a:ext>
            </a:extLst>
          </p:cNvPr>
          <p:cNvSpPr>
            <a:spLocks noRot="1" noChangeAspect="1" noMove="1" noResize="1" noEditPoints="1" noAdjustHandles="1" noChangeArrowheads="1" noChangeShapeType="1" noTextEdit="1"/>
          </p:cNvSpPr>
          <p:nvPr/>
        </p:nvSpPr>
        <p:spPr>
          <a:xfrm>
            <a:off x="2352595" y="2741687"/>
            <a:ext cx="521297" cy="461665"/>
          </a:xfrm>
          <a:prstGeom prst="rect">
            <a:avLst/>
          </a:prstGeom>
          <a:blipFill rotWithShape="1">
            <a:blip r:embed="rId4"/>
            <a:stretch>
              <a:fillRect/>
            </a:stretch>
          </a:blipFill>
        </p:spPr>
        <p:txBody>
          <a:bodyPr/>
          <a:lstStyle/>
          <a:p>
            <a:pPr>
              <a:defRPr/>
            </a:pPr>
            <a:r>
              <a:rPr lang="en-US">
                <a:noFill/>
                <a:latin typeface="Arial" charset="0"/>
                <a:ea typeface="ＭＳ Ｐゴシック" charset="0"/>
                <a:cs typeface="ＭＳ Ｐゴシック" charset="0"/>
              </a:rPr>
              <a:t> </a:t>
            </a:r>
          </a:p>
        </p:txBody>
      </p:sp>
      <p:sp>
        <p:nvSpPr>
          <p:cNvPr id="51" name="矩形 60">
            <a:extLst>
              <a:ext uri="{FF2B5EF4-FFF2-40B4-BE49-F238E27FC236}">
                <a16:creationId xmlns:a16="http://schemas.microsoft.com/office/drawing/2014/main" id="{8ACD5D7C-B38F-AC1B-3EFE-379197F133FF}"/>
              </a:ext>
            </a:extLst>
          </p:cNvPr>
          <p:cNvSpPr>
            <a:spLocks noRot="1" noChangeAspect="1" noMove="1" noResize="1" noEditPoints="1" noAdjustHandles="1" noChangeArrowheads="1" noChangeShapeType="1" noTextEdit="1"/>
          </p:cNvSpPr>
          <p:nvPr/>
        </p:nvSpPr>
        <p:spPr>
          <a:xfrm>
            <a:off x="5028664" y="2723296"/>
            <a:ext cx="521297" cy="461665"/>
          </a:xfrm>
          <a:prstGeom prst="rect">
            <a:avLst/>
          </a:prstGeom>
          <a:blipFill rotWithShape="1">
            <a:blip r:embed="rId4"/>
            <a:stretch>
              <a:fillRect/>
            </a:stretch>
          </a:blipFill>
        </p:spPr>
        <p:txBody>
          <a:bodyPr/>
          <a:lstStyle/>
          <a:p>
            <a:pPr>
              <a:defRPr/>
            </a:pPr>
            <a:r>
              <a:rPr lang="en-US">
                <a:noFill/>
                <a:latin typeface="Arial" charset="0"/>
                <a:ea typeface="ＭＳ Ｐゴシック" charset="0"/>
                <a:cs typeface="ＭＳ Ｐゴシック" charset="0"/>
              </a:rPr>
              <a:t> </a:t>
            </a:r>
          </a:p>
        </p:txBody>
      </p:sp>
      <p:sp>
        <p:nvSpPr>
          <p:cNvPr id="52" name="文字方塊 3">
            <a:extLst>
              <a:ext uri="{FF2B5EF4-FFF2-40B4-BE49-F238E27FC236}">
                <a16:creationId xmlns:a16="http://schemas.microsoft.com/office/drawing/2014/main" id="{C0E0E3F3-0D32-2433-BD12-052BB0D52504}"/>
              </a:ext>
            </a:extLst>
          </p:cNvPr>
          <p:cNvSpPr txBox="1">
            <a:spLocks noChangeArrowheads="1"/>
          </p:cNvSpPr>
          <p:nvPr/>
        </p:nvSpPr>
        <p:spPr bwMode="auto">
          <a:xfrm>
            <a:off x="3883025" y="2909888"/>
            <a:ext cx="1428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tanh</a:t>
            </a:r>
            <a:endParaRPr lang="zh-TW" altLang="en-US"/>
          </a:p>
        </p:txBody>
      </p:sp>
      <p:sp>
        <p:nvSpPr>
          <p:cNvPr id="55" name="TextBox 54">
            <a:extLst>
              <a:ext uri="{FF2B5EF4-FFF2-40B4-BE49-F238E27FC236}">
                <a16:creationId xmlns:a16="http://schemas.microsoft.com/office/drawing/2014/main" id="{4DEA4340-00DF-C4C7-D489-DA835066898E}"/>
              </a:ext>
            </a:extLst>
          </p:cNvPr>
          <p:cNvSpPr txBox="1"/>
          <p:nvPr/>
        </p:nvSpPr>
        <p:spPr>
          <a:xfrm>
            <a:off x="7315201" y="2514600"/>
            <a:ext cx="2105025" cy="369888"/>
          </a:xfrm>
          <a:prstGeom prst="rect">
            <a:avLst/>
          </a:prstGeom>
          <a:noFill/>
        </p:spPr>
        <p:txBody>
          <a:bodyPr wrap="none">
            <a:spAutoFit/>
          </a:bodyPr>
          <a:lstStyle/>
          <a:p>
            <a:pPr>
              <a:defRPr/>
            </a:pPr>
            <a:r>
              <a:rPr lang="en-US" dirty="0" err="1">
                <a:latin typeface="Arial" charset="0"/>
                <a:ea typeface="ＭＳ Ｐゴシック" charset="0"/>
                <a:cs typeface="ＭＳ Ｐゴシック" charset="0"/>
              </a:rPr>
              <a:t>c</a:t>
            </a:r>
            <a:r>
              <a:rPr lang="en-US" baseline="30000" dirty="0" err="1">
                <a:latin typeface="Arial" charset="0"/>
                <a:ea typeface="ＭＳ Ｐゴシック" charset="0"/>
                <a:cs typeface="ＭＳ Ｐゴシック" charset="0"/>
              </a:rPr>
              <a:t>t</a:t>
            </a:r>
            <a:r>
              <a:rPr lang="en-US" dirty="0">
                <a:latin typeface="Arial" charset="0"/>
                <a:ea typeface="ＭＳ Ｐゴシック" charset="0"/>
                <a:cs typeface="ＭＳ Ｐゴシック" charset="0"/>
              </a:rPr>
              <a:t> = </a:t>
            </a:r>
            <a:r>
              <a:rPr lang="en-US" dirty="0" err="1">
                <a:latin typeface="Arial" charset="0"/>
                <a:ea typeface="ＭＳ Ｐゴシック" charset="0"/>
                <a:cs typeface="ＭＳ Ｐゴシック" charset="0"/>
              </a:rPr>
              <a:t>z</a:t>
            </a:r>
            <a:r>
              <a:rPr lang="en-US" baseline="30000" dirty="0" err="1">
                <a:latin typeface="Arial" charset="0"/>
                <a:ea typeface="ＭＳ Ｐゴシック" charset="0"/>
                <a:cs typeface="ＭＳ Ｐゴシック" charset="0"/>
              </a:rPr>
              <a:t>f</a:t>
            </a:r>
            <a:r>
              <a:rPr lang="en-US" dirty="0">
                <a:latin typeface="Arial" charset="0"/>
                <a:ea typeface="ＭＳ Ｐゴシック" charset="0"/>
                <a:cs typeface="ＭＳ Ｐゴシック" charset="0"/>
              </a:rPr>
              <a:t> </a:t>
            </a:r>
            <a:r>
              <a:rPr lang="en-US" dirty="0">
                <a:latin typeface="Wingdings"/>
                <a:ea typeface="Wingdings"/>
                <a:cs typeface="Wingdings"/>
                <a:sym typeface="Wingdings"/>
              </a:rPr>
              <a:t></a:t>
            </a:r>
            <a:r>
              <a:rPr lang="en-US" dirty="0">
                <a:latin typeface="Arial" charset="0"/>
                <a:ea typeface="ＭＳ Ｐゴシック" charset="0"/>
                <a:cs typeface="ＭＳ Ｐゴシック" charset="0"/>
                <a:sym typeface="Wingdings"/>
              </a:rPr>
              <a:t> c</a:t>
            </a:r>
            <a:r>
              <a:rPr lang="en-US" baseline="30000" dirty="0">
                <a:latin typeface="Arial" charset="0"/>
                <a:ea typeface="ＭＳ Ｐゴシック" charset="0"/>
                <a:cs typeface="ＭＳ Ｐゴシック" charset="0"/>
                <a:sym typeface="Wingdings"/>
              </a:rPr>
              <a:t>t-1 </a:t>
            </a:r>
            <a:r>
              <a:rPr lang="en-US" dirty="0">
                <a:latin typeface="Arial" charset="0"/>
                <a:ea typeface="ＭＳ Ｐゴシック" charset="0"/>
                <a:cs typeface="ＭＳ Ｐゴシック" charset="0"/>
                <a:sym typeface="Wingdings"/>
              </a:rPr>
              <a:t>+ </a:t>
            </a:r>
            <a:r>
              <a:rPr lang="en-US" dirty="0" err="1">
                <a:latin typeface="Arial" charset="0"/>
                <a:ea typeface="ＭＳ Ｐゴシック" charset="0"/>
                <a:cs typeface="ＭＳ Ｐゴシック" charset="0"/>
                <a:sym typeface="Wingdings"/>
              </a:rPr>
              <a:t>z</a:t>
            </a:r>
            <a:r>
              <a:rPr lang="en-US" baseline="30000" dirty="0" err="1">
                <a:latin typeface="Arial" charset="0"/>
                <a:ea typeface="ＭＳ Ｐゴシック" charset="0"/>
                <a:cs typeface="ＭＳ Ｐゴシック" charset="0"/>
                <a:sym typeface="Wingdings"/>
              </a:rPr>
              <a:t>i</a:t>
            </a:r>
            <a:r>
              <a:rPr lang="en-US" dirty="0" err="1">
                <a:latin typeface="Wingdings"/>
                <a:ea typeface="Wingdings"/>
                <a:cs typeface="Wingdings"/>
                <a:sym typeface="Wingdings"/>
              </a:rPr>
              <a:t></a:t>
            </a:r>
            <a:r>
              <a:rPr lang="en-US" dirty="0" err="1">
                <a:latin typeface="+mj-lt"/>
                <a:ea typeface="Wingdings"/>
                <a:cs typeface="Wingdings"/>
                <a:sym typeface="Wingdings"/>
              </a:rPr>
              <a:t>z</a:t>
            </a:r>
            <a:endParaRPr lang="en-US" dirty="0">
              <a:latin typeface="Arial" charset="0"/>
              <a:ea typeface="ＭＳ Ｐゴシック" charset="0"/>
              <a:cs typeface="ＭＳ Ｐゴシック" charset="0"/>
            </a:endParaRPr>
          </a:p>
        </p:txBody>
      </p:sp>
      <p:sp>
        <p:nvSpPr>
          <p:cNvPr id="30774" name="TextBox 55">
            <a:extLst>
              <a:ext uri="{FF2B5EF4-FFF2-40B4-BE49-F238E27FC236}">
                <a16:creationId xmlns:a16="http://schemas.microsoft.com/office/drawing/2014/main" id="{FF1F8652-B7B0-63CE-F919-7221D63675D2}"/>
              </a:ext>
            </a:extLst>
          </p:cNvPr>
          <p:cNvSpPr txBox="1">
            <a:spLocks noChangeArrowheads="1"/>
          </p:cNvSpPr>
          <p:nvPr/>
        </p:nvSpPr>
        <p:spPr bwMode="auto">
          <a:xfrm>
            <a:off x="7239001" y="3048000"/>
            <a:ext cx="1914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h</a:t>
            </a:r>
            <a:r>
              <a:rPr lang="en-US" altLang="en-US" sz="1800" baseline="30000"/>
              <a:t>t</a:t>
            </a:r>
            <a:r>
              <a:rPr lang="en-US" altLang="en-US" sz="1800"/>
              <a:t> = z</a:t>
            </a:r>
            <a:r>
              <a:rPr lang="en-US" altLang="en-US" sz="1800" baseline="30000"/>
              <a:t>o</a:t>
            </a:r>
            <a:r>
              <a:rPr lang="en-US" altLang="en-US" sz="1800"/>
              <a:t> </a:t>
            </a:r>
            <a:r>
              <a:rPr lang="en-US" altLang="en-US" sz="1800">
                <a:latin typeface="Wingdings" panose="05000000000000000000" pitchFamily="2" charset="2"/>
                <a:sym typeface="Wingdings" panose="05000000000000000000" pitchFamily="2" charset="2"/>
              </a:rPr>
              <a:t></a:t>
            </a:r>
            <a:r>
              <a:rPr lang="en-US" altLang="en-US" sz="1800">
                <a:sym typeface="Wingdings" panose="05000000000000000000" pitchFamily="2" charset="2"/>
              </a:rPr>
              <a:t> tanh(c</a:t>
            </a:r>
            <a:r>
              <a:rPr lang="en-US" altLang="en-US" sz="1800" baseline="30000">
                <a:sym typeface="Wingdings" panose="05000000000000000000" pitchFamily="2" charset="2"/>
              </a:rPr>
              <a:t>t</a:t>
            </a:r>
            <a:r>
              <a:rPr lang="en-US" altLang="en-US" sz="1800">
                <a:sym typeface="Wingdings" panose="05000000000000000000" pitchFamily="2" charset="2"/>
              </a:rPr>
              <a:t>)</a:t>
            </a:r>
            <a:endParaRPr lang="en-US" altLang="en-US" sz="1800"/>
          </a:p>
        </p:txBody>
      </p:sp>
      <p:sp>
        <p:nvSpPr>
          <p:cNvPr id="30775" name="TextBox 57">
            <a:extLst>
              <a:ext uri="{FF2B5EF4-FFF2-40B4-BE49-F238E27FC236}">
                <a16:creationId xmlns:a16="http://schemas.microsoft.com/office/drawing/2014/main" id="{AB1B5ED5-0747-6EDD-E118-4042268FD484}"/>
              </a:ext>
            </a:extLst>
          </p:cNvPr>
          <p:cNvSpPr txBox="1">
            <a:spLocks noChangeArrowheads="1"/>
          </p:cNvSpPr>
          <p:nvPr/>
        </p:nvSpPr>
        <p:spPr bwMode="auto">
          <a:xfrm>
            <a:off x="7239000" y="3581400"/>
            <a:ext cx="14632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y</a:t>
            </a:r>
            <a:r>
              <a:rPr lang="en-US" altLang="en-US" sz="1800" baseline="30000"/>
              <a:t>t</a:t>
            </a:r>
            <a:r>
              <a:rPr lang="en-US" altLang="en-US" sz="1800"/>
              <a:t> = σ(W’ h</a:t>
            </a:r>
            <a:r>
              <a:rPr lang="en-US" altLang="en-US" sz="1800" baseline="30000"/>
              <a:t>t</a:t>
            </a:r>
            <a:r>
              <a:rPr lang="en-US" altLang="en-US" sz="1800"/>
              <a:t>) </a:t>
            </a:r>
          </a:p>
        </p:txBody>
      </p:sp>
      <p:sp>
        <p:nvSpPr>
          <p:cNvPr id="30776" name="TextBox 58">
            <a:extLst>
              <a:ext uri="{FF2B5EF4-FFF2-40B4-BE49-F238E27FC236}">
                <a16:creationId xmlns:a16="http://schemas.microsoft.com/office/drawing/2014/main" id="{B257BAE5-EC77-343B-7302-0A33E2C00E18}"/>
              </a:ext>
            </a:extLst>
          </p:cNvPr>
          <p:cNvSpPr txBox="1">
            <a:spLocks noChangeArrowheads="1"/>
          </p:cNvSpPr>
          <p:nvPr/>
        </p:nvSpPr>
        <p:spPr bwMode="auto">
          <a:xfrm>
            <a:off x="4114801" y="6488113"/>
            <a:ext cx="3876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solidFill>
                  <a:srgbClr val="FF0000"/>
                </a:solidFill>
              </a:rPr>
              <a:t>Information flow of LSTM</a:t>
            </a:r>
          </a:p>
        </p:txBody>
      </p:sp>
      <p:grpSp>
        <p:nvGrpSpPr>
          <p:cNvPr id="30777" name="群組 146">
            <a:extLst>
              <a:ext uri="{FF2B5EF4-FFF2-40B4-BE49-F238E27FC236}">
                <a16:creationId xmlns:a16="http://schemas.microsoft.com/office/drawing/2014/main" id="{9A3F59E7-0902-A270-99DB-1E75AF7BA530}"/>
              </a:ext>
            </a:extLst>
          </p:cNvPr>
          <p:cNvGrpSpPr>
            <a:grpSpLocks/>
          </p:cNvGrpSpPr>
          <p:nvPr/>
        </p:nvGrpSpPr>
        <p:grpSpPr bwMode="auto">
          <a:xfrm>
            <a:off x="5791200" y="228600"/>
            <a:ext cx="438150" cy="438150"/>
            <a:chOff x="6656524" y="2699227"/>
            <a:chExt cx="438150" cy="438150"/>
          </a:xfrm>
        </p:grpSpPr>
        <p:sp>
          <p:nvSpPr>
            <p:cNvPr id="63" name="橢圓 147">
              <a:extLst>
                <a:ext uri="{FF2B5EF4-FFF2-40B4-BE49-F238E27FC236}">
                  <a16:creationId xmlns:a16="http://schemas.microsoft.com/office/drawing/2014/main" id="{2D351279-668E-12E4-6371-D39A7D0B97BA}"/>
                </a:ext>
              </a:extLst>
            </p:cNvPr>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64" name="文字方塊 149">
              <a:extLst>
                <a:ext uri="{FF2B5EF4-FFF2-40B4-BE49-F238E27FC236}">
                  <a16:creationId xmlns:a16="http://schemas.microsoft.com/office/drawing/2014/main" id="{9CD0D4E6-1D30-1900-8174-23B2A4D746FA}"/>
                </a:ext>
              </a:extLst>
            </p:cNvPr>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rotWithShape="1">
              <a:blip r:embed="rId5"/>
              <a:stretch>
                <a:fillRect l="-7143" t="-6557"/>
              </a:stretch>
            </a:blipFill>
          </p:spPr>
          <p:txBody>
            <a:bodyPr/>
            <a:lstStyle/>
            <a:p>
              <a:pPr>
                <a:defRPr/>
              </a:pPr>
              <a:r>
                <a:rPr lang="en-US">
                  <a:noFill/>
                  <a:latin typeface="Arial" charset="0"/>
                  <a:ea typeface="ＭＳ Ｐゴシック" charset="0"/>
                  <a:cs typeface="ＭＳ Ｐゴシック" charset="0"/>
                </a:rPr>
                <a:t> </a:t>
              </a:r>
            </a:p>
          </p:txBody>
        </p:sp>
      </p:grpSp>
      <p:sp>
        <p:nvSpPr>
          <p:cNvPr id="30778" name="TextBox 2">
            <a:extLst>
              <a:ext uri="{FF2B5EF4-FFF2-40B4-BE49-F238E27FC236}">
                <a16:creationId xmlns:a16="http://schemas.microsoft.com/office/drawing/2014/main" id="{097E8E7C-452A-5CC1-AD9C-C86BEDE16750}"/>
              </a:ext>
            </a:extLst>
          </p:cNvPr>
          <p:cNvSpPr txBox="1">
            <a:spLocks noChangeArrowheads="1"/>
          </p:cNvSpPr>
          <p:nvPr/>
        </p:nvSpPr>
        <p:spPr bwMode="auto">
          <a:xfrm>
            <a:off x="6324601" y="228600"/>
            <a:ext cx="241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Element-wise multiply</a:t>
            </a:r>
          </a:p>
        </p:txBody>
      </p:sp>
      <p:pic>
        <p:nvPicPr>
          <p:cNvPr id="30779" name="Picture 65">
            <a:extLst>
              <a:ext uri="{FF2B5EF4-FFF2-40B4-BE49-F238E27FC236}">
                <a16:creationId xmlns:a16="http://schemas.microsoft.com/office/drawing/2014/main" id="{F4B38694-82D0-4B7A-ADDB-0592A438195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28600"/>
            <a:ext cx="27447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2" grpId="0" animBg="1"/>
      <p:bldP spid="24" grpId="0"/>
      <p:bldP spid="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標題 1">
            <a:extLst>
              <a:ext uri="{FF2B5EF4-FFF2-40B4-BE49-F238E27FC236}">
                <a16:creationId xmlns:a16="http://schemas.microsoft.com/office/drawing/2014/main" id="{5DC3065F-6612-2E02-DEBD-DE871E686D9C}"/>
              </a:ext>
            </a:extLst>
          </p:cNvPr>
          <p:cNvSpPr>
            <a:spLocks noGrp="1"/>
          </p:cNvSpPr>
          <p:nvPr>
            <p:ph type="title"/>
          </p:nvPr>
        </p:nvSpPr>
        <p:spPr>
          <a:xfrm>
            <a:off x="1549400" y="304800"/>
            <a:ext cx="4394200" cy="914400"/>
          </a:xfrm>
        </p:spPr>
        <p:txBody>
          <a:bodyPr/>
          <a:lstStyle/>
          <a:p>
            <a:r>
              <a:rPr lang="en-US" altLang="zh-TW" sz="3200">
                <a:ea typeface="ＭＳ Ｐゴシック" panose="020B0600070205080204" pitchFamily="34" charset="-128"/>
              </a:rPr>
              <a:t>LSTM information flow</a:t>
            </a:r>
            <a:endParaRPr lang="zh-TW" altLang="en-US" sz="3200">
              <a:ea typeface="ＭＳ Ｐゴシック" panose="020B0600070205080204" pitchFamily="34" charset="-128"/>
            </a:endParaRPr>
          </a:p>
        </p:txBody>
      </p:sp>
      <p:grpSp>
        <p:nvGrpSpPr>
          <p:cNvPr id="31746" name="群組 129">
            <a:extLst>
              <a:ext uri="{FF2B5EF4-FFF2-40B4-BE49-F238E27FC236}">
                <a16:creationId xmlns:a16="http://schemas.microsoft.com/office/drawing/2014/main" id="{F0CD9439-5639-D1D3-5D6D-A9532F8C7411}"/>
              </a:ext>
            </a:extLst>
          </p:cNvPr>
          <p:cNvGrpSpPr>
            <a:grpSpLocks/>
          </p:cNvGrpSpPr>
          <p:nvPr/>
        </p:nvGrpSpPr>
        <p:grpSpPr bwMode="auto">
          <a:xfrm>
            <a:off x="3968750" y="5832476"/>
            <a:ext cx="908050" cy="460375"/>
            <a:chOff x="4765592" y="6396335"/>
            <a:chExt cx="907572" cy="461665"/>
          </a:xfrm>
        </p:grpSpPr>
        <p:sp>
          <p:nvSpPr>
            <p:cNvPr id="6" name="矩形 130">
              <a:extLst>
                <a:ext uri="{FF2B5EF4-FFF2-40B4-BE49-F238E27FC236}">
                  <a16:creationId xmlns:a16="http://schemas.microsoft.com/office/drawing/2014/main" id="{1A326B6F-A86B-DD90-7F66-B3A04A8556D1}"/>
                </a:ext>
              </a:extLst>
            </p:cNvPr>
            <p:cNvSpPr>
              <a:spLocks noChangeArrowheads="1"/>
            </p:cNvSpPr>
            <p:nvPr/>
          </p:nvSpPr>
          <p:spPr bwMode="auto">
            <a:xfrm>
              <a:off x="4822712" y="6442502"/>
              <a:ext cx="720346" cy="369332"/>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1868" name="文字方塊 131">
              <a:extLst>
                <a:ext uri="{FF2B5EF4-FFF2-40B4-BE49-F238E27FC236}">
                  <a16:creationId xmlns:a16="http://schemas.microsoft.com/office/drawing/2014/main" id="{0453857C-C32A-0726-3B9A-83463CE221F3}"/>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a:t>
              </a:r>
              <a:endParaRPr lang="zh-TW" altLang="en-US" baseline="30000">
                <a:solidFill>
                  <a:schemeClr val="bg1"/>
                </a:solidFill>
              </a:endParaRPr>
            </a:p>
          </p:txBody>
        </p:sp>
      </p:grpSp>
      <p:sp>
        <p:nvSpPr>
          <p:cNvPr id="8" name="矩形 136">
            <a:extLst>
              <a:ext uri="{FF2B5EF4-FFF2-40B4-BE49-F238E27FC236}">
                <a16:creationId xmlns:a16="http://schemas.microsoft.com/office/drawing/2014/main" id="{1EEC2FC4-1C17-4494-E9C8-2341935DC7CD}"/>
              </a:ext>
            </a:extLst>
          </p:cNvPr>
          <p:cNvSpPr>
            <a:spLocks noChangeArrowheads="1"/>
          </p:cNvSpPr>
          <p:nvPr/>
        </p:nvSpPr>
        <p:spPr bwMode="auto">
          <a:xfrm>
            <a:off x="4049714" y="4424363"/>
            <a:ext cx="719137" cy="431800"/>
          </a:xfrm>
          <a:prstGeom prst="rect">
            <a:avLst/>
          </a:prstGeom>
          <a:gradFill rotWithShape="1">
            <a:gsLst>
              <a:gs pos="0">
                <a:srgbClr val="F5F5FC"/>
              </a:gs>
              <a:gs pos="64999">
                <a:srgbClr val="E6E6F6"/>
              </a:gs>
              <a:gs pos="100000">
                <a:srgbClr val="DCDCF3"/>
              </a:gs>
            </a:gsLst>
            <a:lin ang="5400000" scaled="1"/>
          </a:gradFill>
          <a:ln w="9525">
            <a:solidFill>
              <a:srgbClr val="BFBFD2"/>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400" dirty="0">
                <a:solidFill>
                  <a:schemeClr val="dk1"/>
                </a:solidFill>
              </a:rPr>
              <a:t>z</a:t>
            </a:r>
            <a:endParaRPr lang="zh-TW" altLang="en-US" sz="2400" dirty="0">
              <a:solidFill>
                <a:schemeClr val="dk1"/>
              </a:solidFill>
            </a:endParaRPr>
          </a:p>
        </p:txBody>
      </p:sp>
      <p:sp>
        <p:nvSpPr>
          <p:cNvPr id="9" name="矩形 137">
            <a:extLst>
              <a:ext uri="{FF2B5EF4-FFF2-40B4-BE49-F238E27FC236}">
                <a16:creationId xmlns:a16="http://schemas.microsoft.com/office/drawing/2014/main" id="{6BC40C1A-023B-B53C-D359-3CAED66B3B89}"/>
              </a:ext>
            </a:extLst>
          </p:cNvPr>
          <p:cNvSpPr/>
          <p:nvPr/>
        </p:nvSpPr>
        <p:spPr>
          <a:xfrm>
            <a:off x="3156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i</a:t>
            </a:r>
            <a:endParaRPr lang="zh-TW" altLang="en-US" sz="2400" baseline="30000" dirty="0">
              <a:solidFill>
                <a:srgbClr val="000000"/>
              </a:solidFill>
            </a:endParaRPr>
          </a:p>
        </p:txBody>
      </p:sp>
      <p:sp>
        <p:nvSpPr>
          <p:cNvPr id="10" name="橢圓 140">
            <a:extLst>
              <a:ext uri="{FF2B5EF4-FFF2-40B4-BE49-F238E27FC236}">
                <a16:creationId xmlns:a16="http://schemas.microsoft.com/office/drawing/2014/main" id="{00EBDF37-4915-C2E6-7FAF-2CFF934A234C}"/>
              </a:ext>
            </a:extLst>
          </p:cNvPr>
          <p:cNvSpPr/>
          <p:nvPr/>
        </p:nvSpPr>
        <p:spPr>
          <a:xfrm>
            <a:off x="3721100" y="3570288"/>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11" name="矩形 144">
            <a:extLst>
              <a:ext uri="{FF2B5EF4-FFF2-40B4-BE49-F238E27FC236}">
                <a16:creationId xmlns:a16="http://schemas.microsoft.com/office/drawing/2014/main" id="{2614F5A8-9834-B68B-2807-3A2699E126FF}"/>
              </a:ext>
            </a:extLst>
          </p:cNvPr>
          <p:cNvSpPr/>
          <p:nvPr/>
        </p:nvSpPr>
        <p:spPr>
          <a:xfrm>
            <a:off x="2272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chemeClr val="tx1"/>
                </a:solidFill>
              </a:rPr>
              <a:t>z</a:t>
            </a:r>
            <a:r>
              <a:rPr lang="en-US" altLang="zh-TW" sz="2400" baseline="30000" dirty="0" err="1">
                <a:solidFill>
                  <a:schemeClr val="tx1"/>
                </a:solidFill>
              </a:rPr>
              <a:t>f</a:t>
            </a:r>
            <a:endParaRPr lang="zh-TW" altLang="en-US" sz="2400" baseline="30000" dirty="0">
              <a:solidFill>
                <a:schemeClr val="tx1"/>
              </a:solidFill>
            </a:endParaRPr>
          </a:p>
        </p:txBody>
      </p:sp>
      <p:sp>
        <p:nvSpPr>
          <p:cNvPr id="12" name="矩形 145">
            <a:extLst>
              <a:ext uri="{FF2B5EF4-FFF2-40B4-BE49-F238E27FC236}">
                <a16:creationId xmlns:a16="http://schemas.microsoft.com/office/drawing/2014/main" id="{AE63E03F-7BB3-F609-A837-9F3E5CDF15D8}"/>
              </a:ext>
            </a:extLst>
          </p:cNvPr>
          <p:cNvSpPr/>
          <p:nvPr/>
        </p:nvSpPr>
        <p:spPr>
          <a:xfrm>
            <a:off x="4933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a:solidFill>
                  <a:srgbClr val="000000"/>
                </a:solidFill>
              </a:rPr>
              <a:t>z</a:t>
            </a:r>
            <a:r>
              <a:rPr lang="en-US" altLang="zh-TW" sz="2400" baseline="30000" dirty="0">
                <a:solidFill>
                  <a:srgbClr val="000000"/>
                </a:solidFill>
              </a:rPr>
              <a:t>o</a:t>
            </a:r>
            <a:endParaRPr lang="zh-TW" altLang="en-US" sz="2400" baseline="30000" dirty="0">
              <a:solidFill>
                <a:srgbClr val="000000"/>
              </a:solidFill>
            </a:endParaRPr>
          </a:p>
        </p:txBody>
      </p:sp>
      <p:grpSp>
        <p:nvGrpSpPr>
          <p:cNvPr id="31758" name="群組 146">
            <a:extLst>
              <a:ext uri="{FF2B5EF4-FFF2-40B4-BE49-F238E27FC236}">
                <a16:creationId xmlns:a16="http://schemas.microsoft.com/office/drawing/2014/main" id="{CEE20714-6787-DC03-2A49-2DB7C32B5C1C}"/>
              </a:ext>
            </a:extLst>
          </p:cNvPr>
          <p:cNvGrpSpPr>
            <a:grpSpLocks/>
          </p:cNvGrpSpPr>
          <p:nvPr/>
        </p:nvGrpSpPr>
        <p:grpSpPr bwMode="auto">
          <a:xfrm>
            <a:off x="2362200" y="2743200"/>
            <a:ext cx="438150" cy="438150"/>
            <a:chOff x="6656524" y="2699227"/>
            <a:chExt cx="438150" cy="438150"/>
          </a:xfrm>
        </p:grpSpPr>
        <p:sp>
          <p:nvSpPr>
            <p:cNvPr id="14" name="橢圓 147">
              <a:extLst>
                <a:ext uri="{FF2B5EF4-FFF2-40B4-BE49-F238E27FC236}">
                  <a16:creationId xmlns:a16="http://schemas.microsoft.com/office/drawing/2014/main" id="{B3B6E765-75EE-1B27-B8CD-767CD6FAB811}"/>
                </a:ext>
              </a:extLst>
            </p:cNvPr>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15" name="文字方塊 149">
              <a:extLst>
                <a:ext uri="{FF2B5EF4-FFF2-40B4-BE49-F238E27FC236}">
                  <a16:creationId xmlns:a16="http://schemas.microsoft.com/office/drawing/2014/main" id="{BF46EF87-AA06-D812-9924-4361FD73C7DE}"/>
                </a:ext>
              </a:extLst>
            </p:cNvPr>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rotWithShape="1">
              <a:blip r:embed="rId2"/>
              <a:stretch>
                <a:fillRect l="-7143" t="-6557"/>
              </a:stretch>
            </a:blipFill>
          </p:spPr>
          <p:txBody>
            <a:bodyPr/>
            <a:lstStyle/>
            <a:p>
              <a:pPr>
                <a:defRPr/>
              </a:pPr>
              <a:r>
                <a:rPr lang="en-US">
                  <a:noFill/>
                  <a:latin typeface="Arial" charset="0"/>
                  <a:ea typeface="ＭＳ Ｐゴシック" charset="0"/>
                  <a:cs typeface="ＭＳ Ｐゴシック" charset="0"/>
                </a:rPr>
                <a:t> </a:t>
              </a:r>
            </a:p>
          </p:txBody>
        </p:sp>
      </p:grpSp>
      <p:grpSp>
        <p:nvGrpSpPr>
          <p:cNvPr id="31759" name="群組 150">
            <a:extLst>
              <a:ext uri="{FF2B5EF4-FFF2-40B4-BE49-F238E27FC236}">
                <a16:creationId xmlns:a16="http://schemas.microsoft.com/office/drawing/2014/main" id="{734BFF7D-41BB-CA3A-A2E4-AA9F179BBA70}"/>
              </a:ext>
            </a:extLst>
          </p:cNvPr>
          <p:cNvGrpSpPr>
            <a:grpSpLocks/>
          </p:cNvGrpSpPr>
          <p:nvPr/>
        </p:nvGrpSpPr>
        <p:grpSpPr bwMode="auto">
          <a:xfrm>
            <a:off x="3709988" y="2724150"/>
            <a:ext cx="438150" cy="438150"/>
            <a:chOff x="6656524" y="2699227"/>
            <a:chExt cx="438150" cy="438150"/>
          </a:xfrm>
        </p:grpSpPr>
        <p:sp>
          <p:nvSpPr>
            <p:cNvPr id="17" name="橢圓 154">
              <a:extLst>
                <a:ext uri="{FF2B5EF4-FFF2-40B4-BE49-F238E27FC236}">
                  <a16:creationId xmlns:a16="http://schemas.microsoft.com/office/drawing/2014/main" id="{74D01F09-CF19-C85B-1A06-EF64B8B1AB5D}"/>
                </a:ext>
              </a:extLst>
            </p:cNvPr>
            <p:cNvSpPr>
              <a:spLocks noChangeArrowheads="1"/>
            </p:cNvSpPr>
            <p:nvPr/>
          </p:nvSpPr>
          <p:spPr bwMode="auto">
            <a:xfrm>
              <a:off x="6656524" y="2699227"/>
              <a:ext cx="438150" cy="438150"/>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a:defRPr/>
              </a:pPr>
              <a:endParaRPr lang="zh-TW" altLang="en-US" dirty="0">
                <a:solidFill>
                  <a:schemeClr val="dk1"/>
                </a:solidFill>
              </a:endParaRPr>
            </a:p>
          </p:txBody>
        </p:sp>
        <p:sp>
          <p:nvSpPr>
            <p:cNvPr id="18" name="文字方塊 155">
              <a:extLst>
                <a:ext uri="{FF2B5EF4-FFF2-40B4-BE49-F238E27FC236}">
                  <a16:creationId xmlns:a16="http://schemas.microsoft.com/office/drawing/2014/main" id="{EE91B013-16EA-7875-BC82-0420F1D4BCF4}"/>
                </a:ext>
              </a:extLst>
            </p:cNvPr>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1">
              <a:blip r:embed="rId3"/>
              <a:stretch>
                <a:fillRect l="-8333" t="-8511" b="-4255"/>
              </a:stretch>
            </a:blipFill>
          </p:spPr>
          <p:txBody>
            <a:bodyPr/>
            <a:lstStyle/>
            <a:p>
              <a:pPr>
                <a:defRPr/>
              </a:pPr>
              <a:r>
                <a:rPr lang="en-US">
                  <a:noFill/>
                  <a:latin typeface="Arial" charset="0"/>
                  <a:ea typeface="ＭＳ Ｐゴシック" charset="0"/>
                  <a:cs typeface="ＭＳ Ｐゴシック" charset="0"/>
                </a:rPr>
                <a:t> </a:t>
              </a:r>
            </a:p>
          </p:txBody>
        </p:sp>
      </p:grpSp>
      <p:sp>
        <p:nvSpPr>
          <p:cNvPr id="19" name="橢圓 167">
            <a:extLst>
              <a:ext uri="{FF2B5EF4-FFF2-40B4-BE49-F238E27FC236}">
                <a16:creationId xmlns:a16="http://schemas.microsoft.com/office/drawing/2014/main" id="{6D6B5744-30B1-1C5E-63B1-D17DD5EFF7B3}"/>
              </a:ext>
            </a:extLst>
          </p:cNvPr>
          <p:cNvSpPr/>
          <p:nvPr/>
        </p:nvSpPr>
        <p:spPr>
          <a:xfrm>
            <a:off x="5070475" y="274637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20" name="矩形 169">
            <a:extLst>
              <a:ext uri="{FF2B5EF4-FFF2-40B4-BE49-F238E27FC236}">
                <a16:creationId xmlns:a16="http://schemas.microsoft.com/office/drawing/2014/main" id="{86C0005A-B9E4-E3C0-B221-5EF74C562B9F}"/>
              </a:ext>
            </a:extLst>
          </p:cNvPr>
          <p:cNvSpPr/>
          <p:nvPr/>
        </p:nvSpPr>
        <p:spPr>
          <a:xfrm>
            <a:off x="4931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a:p>
        </p:txBody>
      </p:sp>
      <p:sp>
        <p:nvSpPr>
          <p:cNvPr id="31764" name="文字方塊 211">
            <a:extLst>
              <a:ext uri="{FF2B5EF4-FFF2-40B4-BE49-F238E27FC236}">
                <a16:creationId xmlns:a16="http://schemas.microsoft.com/office/drawing/2014/main" id="{D5821929-0525-C073-2CB5-F9C18FC88C4A}"/>
              </a:ext>
            </a:extLst>
          </p:cNvPr>
          <p:cNvSpPr txBox="1">
            <a:spLocks noChangeArrowheads="1"/>
          </p:cNvSpPr>
          <p:nvPr/>
        </p:nvSpPr>
        <p:spPr bwMode="auto">
          <a:xfrm>
            <a:off x="4849813" y="1395413"/>
            <a:ext cx="908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y</a:t>
            </a:r>
            <a:r>
              <a:rPr lang="en-US" altLang="zh-TW" baseline="30000"/>
              <a:t>t</a:t>
            </a:r>
            <a:endParaRPr lang="zh-TW" altLang="en-US" baseline="30000"/>
          </a:p>
        </p:txBody>
      </p:sp>
      <p:cxnSp>
        <p:nvCxnSpPr>
          <p:cNvPr id="22" name="直線單箭頭接點 215">
            <a:extLst>
              <a:ext uri="{FF2B5EF4-FFF2-40B4-BE49-F238E27FC236}">
                <a16:creationId xmlns:a16="http://schemas.microsoft.com/office/drawing/2014/main" id="{B0190181-03D0-0669-CF07-B14A139943B0}"/>
              </a:ext>
            </a:extLst>
          </p:cNvPr>
          <p:cNvCxnSpPr>
            <a:cxnSpLocks/>
          </p:cNvCxnSpPr>
          <p:nvPr/>
        </p:nvCxnSpPr>
        <p:spPr>
          <a:xfrm flipH="1" flipV="1">
            <a:off x="2632075" y="3217863"/>
            <a:ext cx="0" cy="1230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16">
            <a:extLst>
              <a:ext uri="{FF2B5EF4-FFF2-40B4-BE49-F238E27FC236}">
                <a16:creationId xmlns:a16="http://schemas.microsoft.com/office/drawing/2014/main" id="{4115BF8E-A32A-1C90-829C-27A435605690}"/>
              </a:ext>
            </a:extLst>
          </p:cNvPr>
          <p:cNvCxnSpPr>
            <a:cxnSpLocks/>
          </p:cNvCxnSpPr>
          <p:nvPr/>
        </p:nvCxnSpPr>
        <p:spPr>
          <a:xfrm>
            <a:off x="2838451" y="29813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17">
            <a:extLst>
              <a:ext uri="{FF2B5EF4-FFF2-40B4-BE49-F238E27FC236}">
                <a16:creationId xmlns:a16="http://schemas.microsoft.com/office/drawing/2014/main" id="{7420BD81-D458-73EE-18BF-327EACB34D0B}"/>
              </a:ext>
            </a:extLst>
          </p:cNvPr>
          <p:cNvCxnSpPr>
            <a:cxnSpLocks/>
            <a:endCxn id="10" idx="5"/>
          </p:cNvCxnSpPr>
          <p:nvPr/>
        </p:nvCxnSpPr>
        <p:spPr>
          <a:xfrm flipH="1" flipV="1">
            <a:off x="4095750" y="3944938"/>
            <a:ext cx="338138" cy="4953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22">
            <a:extLst>
              <a:ext uri="{FF2B5EF4-FFF2-40B4-BE49-F238E27FC236}">
                <a16:creationId xmlns:a16="http://schemas.microsoft.com/office/drawing/2014/main" id="{28D75F29-7AA1-42A3-08DD-8EC2A9D5F6C6}"/>
              </a:ext>
            </a:extLst>
          </p:cNvPr>
          <p:cNvCxnSpPr>
            <a:cxnSpLocks/>
            <a:endCxn id="10" idx="3"/>
          </p:cNvCxnSpPr>
          <p:nvPr/>
        </p:nvCxnSpPr>
        <p:spPr>
          <a:xfrm flipV="1">
            <a:off x="3516314" y="3944939"/>
            <a:ext cx="269875" cy="4794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23">
            <a:extLst>
              <a:ext uri="{FF2B5EF4-FFF2-40B4-BE49-F238E27FC236}">
                <a16:creationId xmlns:a16="http://schemas.microsoft.com/office/drawing/2014/main" id="{2502F04D-DDAA-2D93-62ED-BC7A959AA8DA}"/>
              </a:ext>
            </a:extLst>
          </p:cNvPr>
          <p:cNvCxnSpPr>
            <a:cxnSpLocks/>
          </p:cNvCxnSpPr>
          <p:nvPr/>
        </p:nvCxnSpPr>
        <p:spPr>
          <a:xfrm flipV="1">
            <a:off x="3937000" y="3170239"/>
            <a:ext cx="0" cy="396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向下箭號 161">
            <a:extLst>
              <a:ext uri="{FF2B5EF4-FFF2-40B4-BE49-F238E27FC236}">
                <a16:creationId xmlns:a16="http://schemas.microsoft.com/office/drawing/2014/main" id="{CBE85B53-4C8F-2C26-27FA-FFCC386DAC25}"/>
              </a:ext>
            </a:extLst>
          </p:cNvPr>
          <p:cNvSpPr/>
          <p:nvPr/>
        </p:nvSpPr>
        <p:spPr>
          <a:xfrm flipV="1">
            <a:off x="5085017" y="193557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28" name="向下箭號 162">
            <a:extLst>
              <a:ext uri="{FF2B5EF4-FFF2-40B4-BE49-F238E27FC236}">
                <a16:creationId xmlns:a16="http://schemas.microsoft.com/office/drawing/2014/main" id="{6342D0EF-A5A1-F3BA-F860-1BF73E948753}"/>
              </a:ext>
            </a:extLst>
          </p:cNvPr>
          <p:cNvSpPr/>
          <p:nvPr/>
        </p:nvSpPr>
        <p:spPr>
          <a:xfrm rot="2620627" flipV="1">
            <a:off x="4828110" y="4885732"/>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TW" altLang="en-US"/>
          </a:p>
        </p:txBody>
      </p:sp>
      <p:sp>
        <p:nvSpPr>
          <p:cNvPr id="29" name="向下箭號 163">
            <a:extLst>
              <a:ext uri="{FF2B5EF4-FFF2-40B4-BE49-F238E27FC236}">
                <a16:creationId xmlns:a16="http://schemas.microsoft.com/office/drawing/2014/main" id="{DC35C03E-4AA3-807A-0E88-89CC769645F1}"/>
              </a:ext>
            </a:extLst>
          </p:cNvPr>
          <p:cNvSpPr/>
          <p:nvPr/>
        </p:nvSpPr>
        <p:spPr>
          <a:xfrm rot="20057551" flipV="1">
            <a:off x="3414566" y="4880211"/>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TW" altLang="en-US"/>
          </a:p>
        </p:txBody>
      </p:sp>
      <p:sp>
        <p:nvSpPr>
          <p:cNvPr id="30" name="向下箭號 165">
            <a:extLst>
              <a:ext uri="{FF2B5EF4-FFF2-40B4-BE49-F238E27FC236}">
                <a16:creationId xmlns:a16="http://schemas.microsoft.com/office/drawing/2014/main" id="{4D57BE71-357A-3256-994C-9949921D6F77}"/>
              </a:ext>
            </a:extLst>
          </p:cNvPr>
          <p:cNvSpPr/>
          <p:nvPr/>
        </p:nvSpPr>
        <p:spPr>
          <a:xfrm rot="1353372" flipV="1">
            <a:off x="4126410" y="4925906"/>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TW" altLang="en-US"/>
          </a:p>
        </p:txBody>
      </p:sp>
      <p:sp>
        <p:nvSpPr>
          <p:cNvPr id="31" name="向下箭號 166">
            <a:extLst>
              <a:ext uri="{FF2B5EF4-FFF2-40B4-BE49-F238E27FC236}">
                <a16:creationId xmlns:a16="http://schemas.microsoft.com/office/drawing/2014/main" id="{0F8D6C66-D5CB-0C36-4E53-3831E8E318A0}"/>
              </a:ext>
            </a:extLst>
          </p:cNvPr>
          <p:cNvSpPr/>
          <p:nvPr/>
        </p:nvSpPr>
        <p:spPr>
          <a:xfrm rot="18851723" flipV="1">
            <a:off x="2668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a:p>
        </p:txBody>
      </p:sp>
      <p:grpSp>
        <p:nvGrpSpPr>
          <p:cNvPr id="31785" name="群組 230">
            <a:extLst>
              <a:ext uri="{FF2B5EF4-FFF2-40B4-BE49-F238E27FC236}">
                <a16:creationId xmlns:a16="http://schemas.microsoft.com/office/drawing/2014/main" id="{7570EB90-5582-ADD4-CF23-C65F40255C81}"/>
              </a:ext>
            </a:extLst>
          </p:cNvPr>
          <p:cNvGrpSpPr>
            <a:grpSpLocks/>
          </p:cNvGrpSpPr>
          <p:nvPr/>
        </p:nvGrpSpPr>
        <p:grpSpPr bwMode="auto">
          <a:xfrm>
            <a:off x="3173413" y="5821363"/>
            <a:ext cx="908050" cy="461962"/>
            <a:chOff x="4765592" y="6396335"/>
            <a:chExt cx="907572" cy="461665"/>
          </a:xfrm>
        </p:grpSpPr>
        <p:sp>
          <p:nvSpPr>
            <p:cNvPr id="33" name="矩形 231">
              <a:extLst>
                <a:ext uri="{FF2B5EF4-FFF2-40B4-BE49-F238E27FC236}">
                  <a16:creationId xmlns:a16="http://schemas.microsoft.com/office/drawing/2014/main" id="{16215B08-89D6-F5BE-8435-48B646D8B5FF}"/>
                </a:ext>
              </a:extLst>
            </p:cNvPr>
            <p:cNvSpPr>
              <a:spLocks noChangeArrowheads="1"/>
            </p:cNvSpPr>
            <p:nvPr/>
          </p:nvSpPr>
          <p:spPr bwMode="auto">
            <a:xfrm>
              <a:off x="4822712" y="6442342"/>
              <a:ext cx="720346" cy="369650"/>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1862" name="文字方塊 232">
              <a:extLst>
                <a:ext uri="{FF2B5EF4-FFF2-40B4-BE49-F238E27FC236}">
                  <a16:creationId xmlns:a16="http://schemas.microsoft.com/office/drawing/2014/main" id="{D4A21C91-F6FD-121D-EBC0-55A39C2BF44A}"/>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00"/>
                  </a:solidFill>
                </a:rPr>
                <a:t>h</a:t>
              </a:r>
              <a:r>
                <a:rPr lang="en-US" altLang="zh-TW" baseline="30000">
                  <a:solidFill>
                    <a:srgbClr val="000000"/>
                  </a:solidFill>
                </a:rPr>
                <a:t>t-1</a:t>
              </a:r>
              <a:endParaRPr lang="zh-TW" altLang="en-US" baseline="30000">
                <a:solidFill>
                  <a:srgbClr val="000000"/>
                </a:solidFill>
              </a:endParaRPr>
            </a:p>
          </p:txBody>
        </p:sp>
      </p:grpSp>
      <p:grpSp>
        <p:nvGrpSpPr>
          <p:cNvPr id="31786" name="群組 233">
            <a:extLst>
              <a:ext uri="{FF2B5EF4-FFF2-40B4-BE49-F238E27FC236}">
                <a16:creationId xmlns:a16="http://schemas.microsoft.com/office/drawing/2014/main" id="{4489CFEC-DFCD-3436-CD84-817607A926F6}"/>
              </a:ext>
            </a:extLst>
          </p:cNvPr>
          <p:cNvGrpSpPr>
            <a:grpSpLocks/>
          </p:cNvGrpSpPr>
          <p:nvPr/>
        </p:nvGrpSpPr>
        <p:grpSpPr bwMode="auto">
          <a:xfrm>
            <a:off x="1358900" y="2117726"/>
            <a:ext cx="908050" cy="461963"/>
            <a:chOff x="4775004" y="6396335"/>
            <a:chExt cx="907572" cy="461665"/>
          </a:xfrm>
        </p:grpSpPr>
        <p:sp>
          <p:nvSpPr>
            <p:cNvPr id="36" name="矩形 234">
              <a:extLst>
                <a:ext uri="{FF2B5EF4-FFF2-40B4-BE49-F238E27FC236}">
                  <a16:creationId xmlns:a16="http://schemas.microsoft.com/office/drawing/2014/main" id="{53A765C4-1A9E-BFBA-7DEC-C83DC27849FB}"/>
                </a:ext>
              </a:extLst>
            </p:cNvPr>
            <p:cNvSpPr>
              <a:spLocks noChangeArrowheads="1"/>
            </p:cNvSpPr>
            <p:nvPr/>
          </p:nvSpPr>
          <p:spPr bwMode="auto">
            <a:xfrm>
              <a:off x="4822604" y="6442343"/>
              <a:ext cx="720346" cy="369648"/>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37" name="文字方塊 235">
              <a:extLst>
                <a:ext uri="{FF2B5EF4-FFF2-40B4-BE49-F238E27FC236}">
                  <a16:creationId xmlns:a16="http://schemas.microsoft.com/office/drawing/2014/main" id="{3A255CE8-F086-B55A-327B-F37521103102}"/>
                </a:ext>
              </a:extLst>
            </p:cNvPr>
            <p:cNvSpPr txBox="1">
              <a:spLocks noChangeArrowheads="1"/>
            </p:cNvSpPr>
            <p:nvPr/>
          </p:nvSpPr>
          <p:spPr bwMode="auto">
            <a:xfrm>
              <a:off x="4775004" y="6396335"/>
              <a:ext cx="907572" cy="461665"/>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a:t>c</a:t>
              </a:r>
              <a:r>
                <a:rPr lang="en-US" altLang="zh-TW" sz="2400" baseline="30000" dirty="0"/>
                <a:t>t-1</a:t>
              </a:r>
              <a:endParaRPr lang="zh-TW" altLang="en-US" sz="2400" baseline="30000" dirty="0"/>
            </a:p>
          </p:txBody>
        </p:sp>
      </p:grpSp>
      <p:grpSp>
        <p:nvGrpSpPr>
          <p:cNvPr id="31787" name="群組 236">
            <a:extLst>
              <a:ext uri="{FF2B5EF4-FFF2-40B4-BE49-F238E27FC236}">
                <a16:creationId xmlns:a16="http://schemas.microsoft.com/office/drawing/2014/main" id="{AFD775CF-3203-CAE2-4989-A8D83F1A2E62}"/>
              </a:ext>
            </a:extLst>
          </p:cNvPr>
          <p:cNvGrpSpPr>
            <a:grpSpLocks/>
          </p:cNvGrpSpPr>
          <p:nvPr/>
        </p:nvGrpSpPr>
        <p:grpSpPr bwMode="auto">
          <a:xfrm>
            <a:off x="5548313" y="2079626"/>
            <a:ext cx="908050" cy="460375"/>
            <a:chOff x="4775004" y="6396335"/>
            <a:chExt cx="907572" cy="461665"/>
          </a:xfrm>
        </p:grpSpPr>
        <p:sp>
          <p:nvSpPr>
            <p:cNvPr id="39" name="矩形 237">
              <a:extLst>
                <a:ext uri="{FF2B5EF4-FFF2-40B4-BE49-F238E27FC236}">
                  <a16:creationId xmlns:a16="http://schemas.microsoft.com/office/drawing/2014/main" id="{F63C18C1-1071-CACA-2B94-651BAB39B582}"/>
                </a:ext>
              </a:extLst>
            </p:cNvPr>
            <p:cNvSpPr>
              <a:spLocks noChangeArrowheads="1"/>
            </p:cNvSpPr>
            <p:nvPr/>
          </p:nvSpPr>
          <p:spPr bwMode="auto">
            <a:xfrm>
              <a:off x="4822604" y="6442502"/>
              <a:ext cx="720346" cy="369332"/>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40" name="文字方塊 238">
              <a:extLst>
                <a:ext uri="{FF2B5EF4-FFF2-40B4-BE49-F238E27FC236}">
                  <a16:creationId xmlns:a16="http://schemas.microsoft.com/office/drawing/2014/main" id="{8C6CA4FE-B0B4-2BB2-B2C1-D2FCBB244C69}"/>
                </a:ext>
              </a:extLst>
            </p:cNvPr>
            <p:cNvSpPr txBox="1">
              <a:spLocks noChangeArrowheads="1"/>
            </p:cNvSpPr>
            <p:nvPr/>
          </p:nvSpPr>
          <p:spPr bwMode="auto">
            <a:xfrm>
              <a:off x="4775004" y="6396335"/>
              <a:ext cx="907572" cy="461665"/>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err="1"/>
                <a:t>c</a:t>
              </a:r>
              <a:r>
                <a:rPr lang="en-US" altLang="zh-TW" sz="2400" baseline="30000" dirty="0" err="1"/>
                <a:t>t</a:t>
              </a:r>
              <a:endParaRPr lang="zh-TW" altLang="en-US" sz="2400" baseline="30000" dirty="0"/>
            </a:p>
          </p:txBody>
        </p:sp>
      </p:grpSp>
      <p:sp>
        <p:nvSpPr>
          <p:cNvPr id="41" name="手繪多邊形 2">
            <a:extLst>
              <a:ext uri="{FF2B5EF4-FFF2-40B4-BE49-F238E27FC236}">
                <a16:creationId xmlns:a16="http://schemas.microsoft.com/office/drawing/2014/main" id="{4E7292FA-1F18-9B02-D716-22C4ACC5C7C3}"/>
              </a:ext>
            </a:extLst>
          </p:cNvPr>
          <p:cNvSpPr/>
          <p:nvPr/>
        </p:nvSpPr>
        <p:spPr>
          <a:xfrm>
            <a:off x="4049713" y="2335213"/>
            <a:ext cx="1625600" cy="379412"/>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42" name="手繪多邊形 4">
            <a:extLst>
              <a:ext uri="{FF2B5EF4-FFF2-40B4-BE49-F238E27FC236}">
                <a16:creationId xmlns:a16="http://schemas.microsoft.com/office/drawing/2014/main" id="{487E3B90-9896-95AE-8A2C-00C318075125}"/>
              </a:ext>
            </a:extLst>
          </p:cNvPr>
          <p:cNvSpPr/>
          <p:nvPr/>
        </p:nvSpPr>
        <p:spPr>
          <a:xfrm>
            <a:off x="2147889" y="2365376"/>
            <a:ext cx="434975" cy="377825"/>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43" name="直線單箭頭接點 242">
            <a:extLst>
              <a:ext uri="{FF2B5EF4-FFF2-40B4-BE49-F238E27FC236}">
                <a16:creationId xmlns:a16="http://schemas.microsoft.com/office/drawing/2014/main" id="{A360DD6C-60B0-2E1B-42C9-AF8B25CC7B3C}"/>
              </a:ext>
            </a:extLst>
          </p:cNvPr>
          <p:cNvCxnSpPr>
            <a:cxnSpLocks/>
          </p:cNvCxnSpPr>
          <p:nvPr/>
        </p:nvCxnSpPr>
        <p:spPr>
          <a:xfrm>
            <a:off x="4183063" y="2981325"/>
            <a:ext cx="8874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243">
            <a:extLst>
              <a:ext uri="{FF2B5EF4-FFF2-40B4-BE49-F238E27FC236}">
                <a16:creationId xmlns:a16="http://schemas.microsoft.com/office/drawing/2014/main" id="{ADED555C-F4F8-B9DC-BEBE-C9B279B5E45D}"/>
              </a:ext>
            </a:extLst>
          </p:cNvPr>
          <p:cNvCxnSpPr>
            <a:cxnSpLocks/>
          </p:cNvCxnSpPr>
          <p:nvPr/>
        </p:nvCxnSpPr>
        <p:spPr>
          <a:xfrm flipH="1" flipV="1">
            <a:off x="5303838" y="3184526"/>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5" name="群組 244">
            <a:extLst>
              <a:ext uri="{FF2B5EF4-FFF2-40B4-BE49-F238E27FC236}">
                <a16:creationId xmlns:a16="http://schemas.microsoft.com/office/drawing/2014/main" id="{133B952E-4506-7A4B-10AF-4CFCE0415E69}"/>
              </a:ext>
            </a:extLst>
          </p:cNvPr>
          <p:cNvGrpSpPr>
            <a:grpSpLocks/>
          </p:cNvGrpSpPr>
          <p:nvPr/>
        </p:nvGrpSpPr>
        <p:grpSpPr bwMode="auto">
          <a:xfrm>
            <a:off x="8237538" y="5818189"/>
            <a:ext cx="908050" cy="460375"/>
            <a:chOff x="4765592" y="6396335"/>
            <a:chExt cx="907572" cy="461665"/>
          </a:xfrm>
        </p:grpSpPr>
        <p:sp>
          <p:nvSpPr>
            <p:cNvPr id="46" name="矩形 245">
              <a:extLst>
                <a:ext uri="{FF2B5EF4-FFF2-40B4-BE49-F238E27FC236}">
                  <a16:creationId xmlns:a16="http://schemas.microsoft.com/office/drawing/2014/main" id="{1B9CD191-EA83-DFDE-A1D9-C6F0C5A69753}"/>
                </a:ext>
              </a:extLst>
            </p:cNvPr>
            <p:cNvSpPr>
              <a:spLocks noChangeArrowheads="1"/>
            </p:cNvSpPr>
            <p:nvPr/>
          </p:nvSpPr>
          <p:spPr bwMode="auto">
            <a:xfrm>
              <a:off x="4822712" y="6442501"/>
              <a:ext cx="720346" cy="369332"/>
            </a:xfrm>
            <a:prstGeom prst="rect">
              <a:avLst/>
            </a:prstGeom>
            <a:solidFill>
              <a:srgbClr val="000000"/>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1856" name="文字方塊 246">
              <a:extLst>
                <a:ext uri="{FF2B5EF4-FFF2-40B4-BE49-F238E27FC236}">
                  <a16:creationId xmlns:a16="http://schemas.microsoft.com/office/drawing/2014/main" id="{A7FB57BE-44E4-C299-C7ED-0F5C4741FC4F}"/>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chemeClr val="bg1"/>
                  </a:solidFill>
                </a:rPr>
                <a:t>x</a:t>
              </a:r>
              <a:r>
                <a:rPr lang="en-US" altLang="zh-TW" baseline="30000">
                  <a:solidFill>
                    <a:schemeClr val="bg1"/>
                  </a:solidFill>
                </a:rPr>
                <a:t>t+1</a:t>
              </a:r>
              <a:endParaRPr lang="zh-TW" altLang="en-US" baseline="30000">
                <a:solidFill>
                  <a:schemeClr val="bg1"/>
                </a:solidFill>
              </a:endParaRPr>
            </a:p>
          </p:txBody>
        </p:sp>
      </p:grpSp>
      <p:sp>
        <p:nvSpPr>
          <p:cNvPr id="48" name="矩形 247">
            <a:extLst>
              <a:ext uri="{FF2B5EF4-FFF2-40B4-BE49-F238E27FC236}">
                <a16:creationId xmlns:a16="http://schemas.microsoft.com/office/drawing/2014/main" id="{F3457BC9-A67F-6025-14AA-9B471315841C}"/>
              </a:ext>
            </a:extLst>
          </p:cNvPr>
          <p:cNvSpPr>
            <a:spLocks noChangeArrowheads="1"/>
          </p:cNvSpPr>
          <p:nvPr/>
        </p:nvSpPr>
        <p:spPr bwMode="auto">
          <a:xfrm>
            <a:off x="8275639" y="4411663"/>
            <a:ext cx="720725" cy="431800"/>
          </a:xfrm>
          <a:prstGeom prst="rect">
            <a:avLst/>
          </a:prstGeom>
          <a:gradFill rotWithShape="1">
            <a:gsLst>
              <a:gs pos="0">
                <a:srgbClr val="F5F5FC"/>
              </a:gs>
              <a:gs pos="64999">
                <a:srgbClr val="E6E6F6"/>
              </a:gs>
              <a:gs pos="100000">
                <a:srgbClr val="DCDCF3"/>
              </a:gs>
            </a:gsLst>
            <a:lin ang="5400000" scaled="1"/>
          </a:gradFill>
          <a:ln w="9525">
            <a:solidFill>
              <a:srgbClr val="BFBFD2"/>
            </a:solidFill>
            <a:miter lim="800000"/>
            <a:headEnd/>
            <a:tailEnd/>
          </a:ln>
          <a:effectLst>
            <a:outerShdw blurRad="40000" dist="20000" dir="5400000" rotWithShape="0">
              <a:srgbClr val="808080">
                <a:alpha val="37999"/>
              </a:srgbClr>
            </a:outerShdw>
          </a:effectLst>
        </p:spPr>
        <p:txBody>
          <a:bodyPr anchor="ctr"/>
          <a:lstStyle/>
          <a:p>
            <a:pPr algn="ctr">
              <a:defRPr/>
            </a:pPr>
            <a:r>
              <a:rPr lang="en-US" altLang="zh-TW" sz="2400" dirty="0">
                <a:solidFill>
                  <a:schemeClr val="dk1"/>
                </a:solidFill>
              </a:rPr>
              <a:t>z</a:t>
            </a:r>
            <a:endParaRPr lang="zh-TW" altLang="en-US" sz="2400" dirty="0">
              <a:solidFill>
                <a:schemeClr val="dk1"/>
              </a:solidFill>
            </a:endParaRPr>
          </a:p>
        </p:txBody>
      </p:sp>
      <p:sp>
        <p:nvSpPr>
          <p:cNvPr id="49" name="矩形 248">
            <a:extLst>
              <a:ext uri="{FF2B5EF4-FFF2-40B4-BE49-F238E27FC236}">
                <a16:creationId xmlns:a16="http://schemas.microsoft.com/office/drawing/2014/main" id="{223EFF92-D538-3E77-A963-83628DA8161A}"/>
              </a:ext>
            </a:extLst>
          </p:cNvPr>
          <p:cNvSpPr/>
          <p:nvPr/>
        </p:nvSpPr>
        <p:spPr>
          <a:xfrm>
            <a:off x="7383145" y="441202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i</a:t>
            </a:r>
            <a:endParaRPr lang="zh-TW" altLang="en-US" sz="2400" baseline="30000" dirty="0">
              <a:solidFill>
                <a:srgbClr val="000000"/>
              </a:solidFill>
            </a:endParaRPr>
          </a:p>
        </p:txBody>
      </p:sp>
      <p:sp>
        <p:nvSpPr>
          <p:cNvPr id="50" name="橢圓 250">
            <a:extLst>
              <a:ext uri="{FF2B5EF4-FFF2-40B4-BE49-F238E27FC236}">
                <a16:creationId xmlns:a16="http://schemas.microsoft.com/office/drawing/2014/main" id="{F2F72067-A87C-9841-E261-EFA2AC6E4D64}"/>
              </a:ext>
            </a:extLst>
          </p:cNvPr>
          <p:cNvSpPr/>
          <p:nvPr/>
        </p:nvSpPr>
        <p:spPr>
          <a:xfrm>
            <a:off x="7948613" y="355917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51" name="矩形 252">
            <a:extLst>
              <a:ext uri="{FF2B5EF4-FFF2-40B4-BE49-F238E27FC236}">
                <a16:creationId xmlns:a16="http://schemas.microsoft.com/office/drawing/2014/main" id="{C0DB6F75-2CBF-7BF8-2C1F-66F27A2B7C4F}"/>
              </a:ext>
            </a:extLst>
          </p:cNvPr>
          <p:cNvSpPr/>
          <p:nvPr/>
        </p:nvSpPr>
        <p:spPr>
          <a:xfrm>
            <a:off x="6498685" y="441202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err="1">
                <a:solidFill>
                  <a:srgbClr val="000000"/>
                </a:solidFill>
              </a:rPr>
              <a:t>z</a:t>
            </a:r>
            <a:r>
              <a:rPr lang="en-US" altLang="zh-TW" sz="2400" baseline="30000" dirty="0" err="1">
                <a:solidFill>
                  <a:srgbClr val="000000"/>
                </a:solidFill>
              </a:rPr>
              <a:t>f</a:t>
            </a:r>
            <a:endParaRPr lang="zh-TW" altLang="en-US" sz="2400" baseline="30000" dirty="0">
              <a:solidFill>
                <a:srgbClr val="000000"/>
              </a:solidFill>
            </a:endParaRPr>
          </a:p>
        </p:txBody>
      </p:sp>
      <p:sp>
        <p:nvSpPr>
          <p:cNvPr id="52" name="矩形 253">
            <a:extLst>
              <a:ext uri="{FF2B5EF4-FFF2-40B4-BE49-F238E27FC236}">
                <a16:creationId xmlns:a16="http://schemas.microsoft.com/office/drawing/2014/main" id="{B40CDA97-23D9-DFEB-09EF-BAC61529ABE1}"/>
              </a:ext>
            </a:extLst>
          </p:cNvPr>
          <p:cNvSpPr/>
          <p:nvPr/>
        </p:nvSpPr>
        <p:spPr>
          <a:xfrm>
            <a:off x="9160451" y="441721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TW" sz="2400" dirty="0">
                <a:solidFill>
                  <a:srgbClr val="000000"/>
                </a:solidFill>
              </a:rPr>
              <a:t>z</a:t>
            </a:r>
            <a:r>
              <a:rPr lang="en-US" altLang="zh-TW" sz="2400" baseline="30000" dirty="0">
                <a:solidFill>
                  <a:srgbClr val="000000"/>
                </a:solidFill>
              </a:rPr>
              <a:t>o</a:t>
            </a:r>
            <a:endParaRPr lang="zh-TW" altLang="en-US" sz="2400" baseline="30000" dirty="0">
              <a:solidFill>
                <a:srgbClr val="000000"/>
              </a:solidFill>
            </a:endParaRPr>
          </a:p>
        </p:txBody>
      </p:sp>
      <p:sp>
        <p:nvSpPr>
          <p:cNvPr id="53" name="橢圓 255">
            <a:extLst>
              <a:ext uri="{FF2B5EF4-FFF2-40B4-BE49-F238E27FC236}">
                <a16:creationId xmlns:a16="http://schemas.microsoft.com/office/drawing/2014/main" id="{9D81852F-DC8E-121E-EEF3-8A581EA4BA8F}"/>
              </a:ext>
            </a:extLst>
          </p:cNvPr>
          <p:cNvSpPr/>
          <p:nvPr/>
        </p:nvSpPr>
        <p:spPr>
          <a:xfrm>
            <a:off x="6621463" y="274002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grpSp>
        <p:nvGrpSpPr>
          <p:cNvPr id="54" name="群組 257">
            <a:extLst>
              <a:ext uri="{FF2B5EF4-FFF2-40B4-BE49-F238E27FC236}">
                <a16:creationId xmlns:a16="http://schemas.microsoft.com/office/drawing/2014/main" id="{AF4DE91C-3F6B-B8A3-3DFC-3C5ADD3941B1}"/>
              </a:ext>
            </a:extLst>
          </p:cNvPr>
          <p:cNvGrpSpPr>
            <a:grpSpLocks/>
          </p:cNvGrpSpPr>
          <p:nvPr/>
        </p:nvGrpSpPr>
        <p:grpSpPr bwMode="auto">
          <a:xfrm>
            <a:off x="7937500" y="2713038"/>
            <a:ext cx="438150" cy="438150"/>
            <a:chOff x="6656524" y="2699227"/>
            <a:chExt cx="438150" cy="438150"/>
          </a:xfrm>
        </p:grpSpPr>
        <p:sp>
          <p:nvSpPr>
            <p:cNvPr id="55" name="橢圓 258">
              <a:extLst>
                <a:ext uri="{FF2B5EF4-FFF2-40B4-BE49-F238E27FC236}">
                  <a16:creationId xmlns:a16="http://schemas.microsoft.com/office/drawing/2014/main" id="{8EC163BC-7921-3ABE-66D7-D28E32C97BFE}"/>
                </a:ext>
              </a:extLst>
            </p:cNvPr>
            <p:cNvSpPr>
              <a:spLocks noChangeArrowheads="1"/>
            </p:cNvSpPr>
            <p:nvPr/>
          </p:nvSpPr>
          <p:spPr bwMode="auto">
            <a:xfrm>
              <a:off x="6656524" y="2699227"/>
              <a:ext cx="438150" cy="438150"/>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a:defRPr/>
              </a:pPr>
              <a:endParaRPr lang="zh-TW" altLang="en-US" dirty="0">
                <a:solidFill>
                  <a:schemeClr val="dk1"/>
                </a:solidFill>
              </a:endParaRPr>
            </a:p>
          </p:txBody>
        </p:sp>
        <p:sp>
          <p:nvSpPr>
            <p:cNvPr id="56" name="文字方塊 259">
              <a:extLst>
                <a:ext uri="{FF2B5EF4-FFF2-40B4-BE49-F238E27FC236}">
                  <a16:creationId xmlns:a16="http://schemas.microsoft.com/office/drawing/2014/main" id="{B70AB878-1AB0-C0D1-FF03-6CB57021AAD2}"/>
                </a:ext>
              </a:extLst>
            </p:cNvPr>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1">
              <a:blip r:embed="rId4"/>
              <a:stretch>
                <a:fillRect l="-10638" t="-8511" b="-4255"/>
              </a:stretch>
            </a:blipFill>
          </p:spPr>
          <p:txBody>
            <a:bodyPr/>
            <a:lstStyle/>
            <a:p>
              <a:pPr>
                <a:defRPr/>
              </a:pPr>
              <a:r>
                <a:rPr lang="en-US">
                  <a:noFill/>
                  <a:latin typeface="Arial" charset="0"/>
                  <a:ea typeface="ＭＳ Ｐゴシック" charset="0"/>
                  <a:cs typeface="ＭＳ Ｐゴシック" charset="0"/>
                </a:rPr>
                <a:t> </a:t>
              </a:r>
            </a:p>
          </p:txBody>
        </p:sp>
      </p:grpSp>
      <p:sp>
        <p:nvSpPr>
          <p:cNvPr id="57" name="橢圓 261">
            <a:extLst>
              <a:ext uri="{FF2B5EF4-FFF2-40B4-BE49-F238E27FC236}">
                <a16:creationId xmlns:a16="http://schemas.microsoft.com/office/drawing/2014/main" id="{ADD09B51-38DB-9F87-4E62-3CD609F65A83}"/>
              </a:ext>
            </a:extLst>
          </p:cNvPr>
          <p:cNvSpPr/>
          <p:nvPr/>
        </p:nvSpPr>
        <p:spPr>
          <a:xfrm>
            <a:off x="9296400" y="2735263"/>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dirty="0"/>
          </a:p>
        </p:txBody>
      </p:sp>
      <p:sp>
        <p:nvSpPr>
          <p:cNvPr id="58" name="矩形 263">
            <a:extLst>
              <a:ext uri="{FF2B5EF4-FFF2-40B4-BE49-F238E27FC236}">
                <a16:creationId xmlns:a16="http://schemas.microsoft.com/office/drawing/2014/main" id="{420AC805-F315-3938-6B73-14736B67A503}"/>
              </a:ext>
            </a:extLst>
          </p:cNvPr>
          <p:cNvSpPr/>
          <p:nvPr/>
        </p:nvSpPr>
        <p:spPr>
          <a:xfrm>
            <a:off x="9158516" y="139701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a:p>
        </p:txBody>
      </p:sp>
      <p:sp>
        <p:nvSpPr>
          <p:cNvPr id="59" name="文字方塊 264">
            <a:extLst>
              <a:ext uri="{FF2B5EF4-FFF2-40B4-BE49-F238E27FC236}">
                <a16:creationId xmlns:a16="http://schemas.microsoft.com/office/drawing/2014/main" id="{8B36FCE9-2BAC-31B1-77B3-7A31DA6253AA}"/>
              </a:ext>
            </a:extLst>
          </p:cNvPr>
          <p:cNvSpPr txBox="1">
            <a:spLocks noChangeArrowheads="1"/>
          </p:cNvSpPr>
          <p:nvPr/>
        </p:nvSpPr>
        <p:spPr bwMode="auto">
          <a:xfrm>
            <a:off x="9077326" y="1382713"/>
            <a:ext cx="906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y</a:t>
            </a:r>
            <a:r>
              <a:rPr lang="en-US" altLang="zh-TW" baseline="30000"/>
              <a:t>t+1</a:t>
            </a:r>
            <a:endParaRPr lang="zh-TW" altLang="en-US" baseline="30000"/>
          </a:p>
        </p:txBody>
      </p:sp>
      <p:cxnSp>
        <p:nvCxnSpPr>
          <p:cNvPr id="60" name="直線單箭頭接點 265">
            <a:extLst>
              <a:ext uri="{FF2B5EF4-FFF2-40B4-BE49-F238E27FC236}">
                <a16:creationId xmlns:a16="http://schemas.microsoft.com/office/drawing/2014/main" id="{C2652A55-32C4-B695-2CA5-5390CA099068}"/>
              </a:ext>
            </a:extLst>
          </p:cNvPr>
          <p:cNvCxnSpPr>
            <a:cxnSpLocks/>
          </p:cNvCxnSpPr>
          <p:nvPr/>
        </p:nvCxnSpPr>
        <p:spPr>
          <a:xfrm flipH="1" flipV="1">
            <a:off x="6858000" y="3205163"/>
            <a:ext cx="0" cy="1230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266">
            <a:extLst>
              <a:ext uri="{FF2B5EF4-FFF2-40B4-BE49-F238E27FC236}">
                <a16:creationId xmlns:a16="http://schemas.microsoft.com/office/drawing/2014/main" id="{9127B834-F14E-DDED-B1C5-037AC3677AB8}"/>
              </a:ext>
            </a:extLst>
          </p:cNvPr>
          <p:cNvCxnSpPr>
            <a:cxnSpLocks/>
          </p:cNvCxnSpPr>
          <p:nvPr/>
        </p:nvCxnSpPr>
        <p:spPr>
          <a:xfrm>
            <a:off x="7064376" y="29686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267">
            <a:extLst>
              <a:ext uri="{FF2B5EF4-FFF2-40B4-BE49-F238E27FC236}">
                <a16:creationId xmlns:a16="http://schemas.microsoft.com/office/drawing/2014/main" id="{4F067CEB-5458-7169-F750-2CF642F45BD6}"/>
              </a:ext>
            </a:extLst>
          </p:cNvPr>
          <p:cNvCxnSpPr>
            <a:cxnSpLocks/>
            <a:endCxn id="50" idx="5"/>
          </p:cNvCxnSpPr>
          <p:nvPr/>
        </p:nvCxnSpPr>
        <p:spPr>
          <a:xfrm flipH="1" flipV="1">
            <a:off x="8321675" y="3932238"/>
            <a:ext cx="338138" cy="4953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268">
            <a:extLst>
              <a:ext uri="{FF2B5EF4-FFF2-40B4-BE49-F238E27FC236}">
                <a16:creationId xmlns:a16="http://schemas.microsoft.com/office/drawing/2014/main" id="{5474ED29-1EC3-E11C-E1A6-A77AD583D092}"/>
              </a:ext>
            </a:extLst>
          </p:cNvPr>
          <p:cNvCxnSpPr>
            <a:cxnSpLocks/>
            <a:endCxn id="50" idx="3"/>
          </p:cNvCxnSpPr>
          <p:nvPr/>
        </p:nvCxnSpPr>
        <p:spPr>
          <a:xfrm flipV="1">
            <a:off x="7743825" y="3932239"/>
            <a:ext cx="268288" cy="4794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269">
            <a:extLst>
              <a:ext uri="{FF2B5EF4-FFF2-40B4-BE49-F238E27FC236}">
                <a16:creationId xmlns:a16="http://schemas.microsoft.com/office/drawing/2014/main" id="{813E00EE-0F45-5E9B-752F-71AC849981C9}"/>
              </a:ext>
            </a:extLst>
          </p:cNvPr>
          <p:cNvCxnSpPr>
            <a:cxnSpLocks/>
          </p:cNvCxnSpPr>
          <p:nvPr/>
        </p:nvCxnSpPr>
        <p:spPr>
          <a:xfrm flipV="1">
            <a:off x="8164513" y="3157539"/>
            <a:ext cx="0" cy="396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向下箭號 161">
            <a:extLst>
              <a:ext uri="{FF2B5EF4-FFF2-40B4-BE49-F238E27FC236}">
                <a16:creationId xmlns:a16="http://schemas.microsoft.com/office/drawing/2014/main" id="{64DD690E-D176-878D-D988-978A4E33E19E}"/>
              </a:ext>
            </a:extLst>
          </p:cNvPr>
          <p:cNvSpPr/>
          <p:nvPr/>
        </p:nvSpPr>
        <p:spPr>
          <a:xfrm flipV="1">
            <a:off x="9311655" y="192310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66" name="向下箭號 162">
            <a:extLst>
              <a:ext uri="{FF2B5EF4-FFF2-40B4-BE49-F238E27FC236}">
                <a16:creationId xmlns:a16="http://schemas.microsoft.com/office/drawing/2014/main" id="{563AB923-18C2-D34E-1717-FC13FECFD7A6}"/>
              </a:ext>
            </a:extLst>
          </p:cNvPr>
          <p:cNvSpPr/>
          <p:nvPr/>
        </p:nvSpPr>
        <p:spPr>
          <a:xfrm rot="2620627" flipV="1">
            <a:off x="9054748" y="4873262"/>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TW" altLang="en-US"/>
          </a:p>
        </p:txBody>
      </p:sp>
      <p:sp>
        <p:nvSpPr>
          <p:cNvPr id="67" name="向下箭號 163">
            <a:extLst>
              <a:ext uri="{FF2B5EF4-FFF2-40B4-BE49-F238E27FC236}">
                <a16:creationId xmlns:a16="http://schemas.microsoft.com/office/drawing/2014/main" id="{7EFE284B-C8FD-F9D1-5D8F-4615B897FB79}"/>
              </a:ext>
            </a:extLst>
          </p:cNvPr>
          <p:cNvSpPr/>
          <p:nvPr/>
        </p:nvSpPr>
        <p:spPr>
          <a:xfrm rot="20057551" flipV="1">
            <a:off x="7641204" y="4867741"/>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TW" altLang="en-US"/>
          </a:p>
        </p:txBody>
      </p:sp>
      <p:sp>
        <p:nvSpPr>
          <p:cNvPr id="68" name="向下箭號 165">
            <a:extLst>
              <a:ext uri="{FF2B5EF4-FFF2-40B4-BE49-F238E27FC236}">
                <a16:creationId xmlns:a16="http://schemas.microsoft.com/office/drawing/2014/main" id="{0082570C-D9F1-3ACB-F94F-99E17A95DEBA}"/>
              </a:ext>
            </a:extLst>
          </p:cNvPr>
          <p:cNvSpPr/>
          <p:nvPr/>
        </p:nvSpPr>
        <p:spPr>
          <a:xfrm rot="1353372" flipV="1">
            <a:off x="8353048" y="4913436"/>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TW" altLang="en-US"/>
          </a:p>
        </p:txBody>
      </p:sp>
      <p:sp>
        <p:nvSpPr>
          <p:cNvPr id="69" name="向下箭號 166">
            <a:extLst>
              <a:ext uri="{FF2B5EF4-FFF2-40B4-BE49-F238E27FC236}">
                <a16:creationId xmlns:a16="http://schemas.microsoft.com/office/drawing/2014/main" id="{FA251179-7763-A9FC-4F5F-424593E86BBE}"/>
              </a:ext>
            </a:extLst>
          </p:cNvPr>
          <p:cNvSpPr/>
          <p:nvPr/>
        </p:nvSpPr>
        <p:spPr>
          <a:xfrm rot="18851723" flipV="1">
            <a:off x="6894742" y="484212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a:p>
        </p:txBody>
      </p:sp>
      <p:grpSp>
        <p:nvGrpSpPr>
          <p:cNvPr id="31831" name="群組 275">
            <a:extLst>
              <a:ext uri="{FF2B5EF4-FFF2-40B4-BE49-F238E27FC236}">
                <a16:creationId xmlns:a16="http://schemas.microsoft.com/office/drawing/2014/main" id="{0FF7815C-3FF0-F3E9-C933-4142D3F4E31C}"/>
              </a:ext>
            </a:extLst>
          </p:cNvPr>
          <p:cNvGrpSpPr>
            <a:grpSpLocks/>
          </p:cNvGrpSpPr>
          <p:nvPr/>
        </p:nvGrpSpPr>
        <p:grpSpPr bwMode="auto">
          <a:xfrm>
            <a:off x="7400926" y="5810251"/>
            <a:ext cx="906463" cy="460375"/>
            <a:chOff x="4765592" y="6396335"/>
            <a:chExt cx="907572" cy="461665"/>
          </a:xfrm>
        </p:grpSpPr>
        <p:sp>
          <p:nvSpPr>
            <p:cNvPr id="71" name="矩形 276">
              <a:extLst>
                <a:ext uri="{FF2B5EF4-FFF2-40B4-BE49-F238E27FC236}">
                  <a16:creationId xmlns:a16="http://schemas.microsoft.com/office/drawing/2014/main" id="{7E14A8AA-8AC5-4B8F-67DB-4690CD6C69F1}"/>
                </a:ext>
              </a:extLst>
            </p:cNvPr>
            <p:cNvSpPr>
              <a:spLocks noChangeArrowheads="1"/>
            </p:cNvSpPr>
            <p:nvPr/>
          </p:nvSpPr>
          <p:spPr bwMode="auto">
            <a:xfrm>
              <a:off x="4822812" y="6442502"/>
              <a:ext cx="720018" cy="369332"/>
            </a:xfrm>
            <a:prstGeom prst="rect">
              <a:avLst/>
            </a:prstGeom>
            <a:solidFill>
              <a:srgbClr val="E2E2FF"/>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lt1"/>
                </a:solidFill>
              </a:endParaRPr>
            </a:p>
          </p:txBody>
        </p:sp>
        <p:sp>
          <p:nvSpPr>
            <p:cNvPr id="31852" name="文字方塊 277">
              <a:extLst>
                <a:ext uri="{FF2B5EF4-FFF2-40B4-BE49-F238E27FC236}">
                  <a16:creationId xmlns:a16="http://schemas.microsoft.com/office/drawing/2014/main" id="{34059B0D-509E-61A0-3CA8-7F52044D18EE}"/>
                </a:ext>
              </a:extLst>
            </p:cNvPr>
            <p:cNvSpPr txBox="1">
              <a:spLocks noChangeArrowheads="1"/>
            </p:cNvSpPr>
            <p:nvPr/>
          </p:nvSpPr>
          <p:spPr bwMode="auto">
            <a:xfrm>
              <a:off x="4765592" y="6396335"/>
              <a:ext cx="9075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h</a:t>
              </a:r>
              <a:r>
                <a:rPr lang="en-US" altLang="zh-TW" baseline="30000"/>
                <a:t>t</a:t>
              </a:r>
              <a:endParaRPr lang="zh-TW" altLang="en-US" baseline="30000"/>
            </a:p>
          </p:txBody>
        </p:sp>
      </p:grpSp>
      <p:grpSp>
        <p:nvGrpSpPr>
          <p:cNvPr id="73" name="群組 281">
            <a:extLst>
              <a:ext uri="{FF2B5EF4-FFF2-40B4-BE49-F238E27FC236}">
                <a16:creationId xmlns:a16="http://schemas.microsoft.com/office/drawing/2014/main" id="{56C04CB0-CC92-6C4C-73E0-63266C81C871}"/>
              </a:ext>
            </a:extLst>
          </p:cNvPr>
          <p:cNvGrpSpPr>
            <a:grpSpLocks/>
          </p:cNvGrpSpPr>
          <p:nvPr/>
        </p:nvGrpSpPr>
        <p:grpSpPr bwMode="auto">
          <a:xfrm>
            <a:off x="9877425" y="2066926"/>
            <a:ext cx="908050" cy="461963"/>
            <a:chOff x="4775004" y="6396335"/>
            <a:chExt cx="907572" cy="461665"/>
          </a:xfrm>
        </p:grpSpPr>
        <p:sp>
          <p:nvSpPr>
            <p:cNvPr id="74" name="矩形 282">
              <a:extLst>
                <a:ext uri="{FF2B5EF4-FFF2-40B4-BE49-F238E27FC236}">
                  <a16:creationId xmlns:a16="http://schemas.microsoft.com/office/drawing/2014/main" id="{F8EAA729-4013-8ACF-F9F5-6FCF084C856F}"/>
                </a:ext>
              </a:extLst>
            </p:cNvPr>
            <p:cNvSpPr>
              <a:spLocks noChangeArrowheads="1"/>
            </p:cNvSpPr>
            <p:nvPr/>
          </p:nvSpPr>
          <p:spPr bwMode="auto">
            <a:xfrm>
              <a:off x="4822604" y="6442343"/>
              <a:ext cx="720346" cy="369648"/>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nchor="ctr"/>
            <a:lstStyle/>
            <a:p>
              <a:pPr algn="ctr">
                <a:defRPr/>
              </a:pPr>
              <a:endParaRPr lang="zh-TW" altLang="en-US">
                <a:solidFill>
                  <a:schemeClr val="dk1"/>
                </a:solidFill>
              </a:endParaRPr>
            </a:p>
          </p:txBody>
        </p:sp>
        <p:sp>
          <p:nvSpPr>
            <p:cNvPr id="75" name="文字方塊 283">
              <a:extLst>
                <a:ext uri="{FF2B5EF4-FFF2-40B4-BE49-F238E27FC236}">
                  <a16:creationId xmlns:a16="http://schemas.microsoft.com/office/drawing/2014/main" id="{3952A13F-8BE1-361A-467B-F5257C23ACBE}"/>
                </a:ext>
              </a:extLst>
            </p:cNvPr>
            <p:cNvSpPr txBox="1">
              <a:spLocks noChangeArrowheads="1"/>
            </p:cNvSpPr>
            <p:nvPr/>
          </p:nvSpPr>
          <p:spPr bwMode="auto">
            <a:xfrm>
              <a:off x="4775004" y="6396335"/>
              <a:ext cx="907572" cy="461665"/>
            </a:xfrm>
            <a:prstGeom prst="rect">
              <a:avLst/>
            </a:prstGeom>
            <a:noFill/>
            <a:ln>
              <a:noFill/>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TW" sz="2400" dirty="0"/>
                <a:t>c</a:t>
              </a:r>
              <a:r>
                <a:rPr lang="en-US" altLang="zh-TW" sz="2400" baseline="30000" dirty="0"/>
                <a:t>t+1</a:t>
              </a:r>
              <a:endParaRPr lang="zh-TW" altLang="en-US" sz="2400" baseline="30000" dirty="0"/>
            </a:p>
          </p:txBody>
        </p:sp>
      </p:grpSp>
      <p:sp>
        <p:nvSpPr>
          <p:cNvPr id="76" name="手繪多邊形 2">
            <a:extLst>
              <a:ext uri="{FF2B5EF4-FFF2-40B4-BE49-F238E27FC236}">
                <a16:creationId xmlns:a16="http://schemas.microsoft.com/office/drawing/2014/main" id="{4BFABB96-D201-4C25-BE7F-57381C8B787E}"/>
              </a:ext>
            </a:extLst>
          </p:cNvPr>
          <p:cNvSpPr/>
          <p:nvPr/>
        </p:nvSpPr>
        <p:spPr>
          <a:xfrm>
            <a:off x="8275638" y="2324101"/>
            <a:ext cx="1625600" cy="377825"/>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7" name="手繪多邊形 4">
            <a:extLst>
              <a:ext uri="{FF2B5EF4-FFF2-40B4-BE49-F238E27FC236}">
                <a16:creationId xmlns:a16="http://schemas.microsoft.com/office/drawing/2014/main" id="{8293FF44-4579-BF62-77A7-4527FCDD0B25}"/>
              </a:ext>
            </a:extLst>
          </p:cNvPr>
          <p:cNvSpPr/>
          <p:nvPr/>
        </p:nvSpPr>
        <p:spPr>
          <a:xfrm>
            <a:off x="6375401" y="2352676"/>
            <a:ext cx="434975" cy="377825"/>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8" name="手繪多邊形 110">
            <a:extLst>
              <a:ext uri="{FF2B5EF4-FFF2-40B4-BE49-F238E27FC236}">
                <a16:creationId xmlns:a16="http://schemas.microsoft.com/office/drawing/2014/main" id="{FCAA6B44-E7F6-2770-D13A-534CAE1B8EAD}"/>
              </a:ext>
            </a:extLst>
          </p:cNvPr>
          <p:cNvSpPr/>
          <p:nvPr/>
        </p:nvSpPr>
        <p:spPr>
          <a:xfrm>
            <a:off x="5543551" y="3000376"/>
            <a:ext cx="1908175" cy="3101975"/>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79" name="直線單箭頭接點 287">
            <a:extLst>
              <a:ext uri="{FF2B5EF4-FFF2-40B4-BE49-F238E27FC236}">
                <a16:creationId xmlns:a16="http://schemas.microsoft.com/office/drawing/2014/main" id="{45E252C3-477F-9460-1515-9E36787D567C}"/>
              </a:ext>
            </a:extLst>
          </p:cNvPr>
          <p:cNvCxnSpPr>
            <a:cxnSpLocks/>
          </p:cNvCxnSpPr>
          <p:nvPr/>
        </p:nvCxnSpPr>
        <p:spPr>
          <a:xfrm>
            <a:off x="8408988" y="2968625"/>
            <a:ext cx="88741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288">
            <a:extLst>
              <a:ext uri="{FF2B5EF4-FFF2-40B4-BE49-F238E27FC236}">
                <a16:creationId xmlns:a16="http://schemas.microsoft.com/office/drawing/2014/main" id="{DAD3E01F-209A-08BD-A4AF-E0BEB9D0C091}"/>
              </a:ext>
            </a:extLst>
          </p:cNvPr>
          <p:cNvCxnSpPr>
            <a:cxnSpLocks/>
          </p:cNvCxnSpPr>
          <p:nvPr/>
        </p:nvCxnSpPr>
        <p:spPr>
          <a:xfrm flipH="1" flipV="1">
            <a:off x="9531350" y="3173414"/>
            <a:ext cx="0" cy="12287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文字方塊 90">
            <a:extLst>
              <a:ext uri="{FF2B5EF4-FFF2-40B4-BE49-F238E27FC236}">
                <a16:creationId xmlns:a16="http://schemas.microsoft.com/office/drawing/2014/main" id="{A7651227-9D92-8C5E-7687-3AED14DAC9FA}"/>
              </a:ext>
            </a:extLst>
          </p:cNvPr>
          <p:cNvSpPr txBox="1">
            <a:spLocks noRot="1" noChangeAspect="1" noMove="1" noResize="1" noEditPoints="1" noAdjustHandles="1" noChangeArrowheads="1" noChangeShapeType="1" noTextEdit="1"/>
          </p:cNvSpPr>
          <p:nvPr/>
        </p:nvSpPr>
        <p:spPr>
          <a:xfrm>
            <a:off x="3776332" y="3566571"/>
            <a:ext cx="336631" cy="369332"/>
          </a:xfrm>
          <a:prstGeom prst="rect">
            <a:avLst/>
          </a:prstGeom>
          <a:blipFill rotWithShape="1">
            <a:blip r:embed="rId5"/>
            <a:stretch>
              <a:fillRect l="-7143" t="-8197"/>
            </a:stretch>
          </a:blipFill>
        </p:spPr>
        <p:txBody>
          <a:bodyPr/>
          <a:lstStyle/>
          <a:p>
            <a:pPr>
              <a:defRPr/>
            </a:pPr>
            <a:r>
              <a:rPr lang="en-US">
                <a:noFill/>
                <a:latin typeface="Arial" charset="0"/>
                <a:ea typeface="ＭＳ Ｐゴシック" charset="0"/>
                <a:cs typeface="ＭＳ Ｐゴシック" charset="0"/>
              </a:rPr>
              <a:t> </a:t>
            </a:r>
          </a:p>
        </p:txBody>
      </p:sp>
      <p:sp>
        <p:nvSpPr>
          <p:cNvPr id="82" name="文字方塊 91">
            <a:extLst>
              <a:ext uri="{FF2B5EF4-FFF2-40B4-BE49-F238E27FC236}">
                <a16:creationId xmlns:a16="http://schemas.microsoft.com/office/drawing/2014/main" id="{CDD69390-4C4C-F47F-D6AE-D75A527C347F}"/>
              </a:ext>
            </a:extLst>
          </p:cNvPr>
          <p:cNvSpPr txBox="1">
            <a:spLocks noRot="1" noChangeAspect="1" noMove="1" noResize="1" noEditPoints="1" noAdjustHandles="1" noChangeArrowheads="1" noChangeShapeType="1" noTextEdit="1"/>
          </p:cNvSpPr>
          <p:nvPr/>
        </p:nvSpPr>
        <p:spPr>
          <a:xfrm>
            <a:off x="5131469" y="2775597"/>
            <a:ext cx="336631" cy="369332"/>
          </a:xfrm>
          <a:prstGeom prst="rect">
            <a:avLst/>
          </a:prstGeom>
          <a:blipFill rotWithShape="1">
            <a:blip r:embed="rId2"/>
            <a:stretch>
              <a:fillRect l="-7143" t="-6557"/>
            </a:stretch>
          </a:blipFill>
        </p:spPr>
        <p:txBody>
          <a:bodyPr/>
          <a:lstStyle/>
          <a:p>
            <a:pPr>
              <a:defRPr/>
            </a:pPr>
            <a:r>
              <a:rPr lang="en-US">
                <a:noFill/>
                <a:latin typeface="Arial" charset="0"/>
                <a:ea typeface="ＭＳ Ｐゴシック" charset="0"/>
                <a:cs typeface="ＭＳ Ｐゴシック" charset="0"/>
              </a:rPr>
              <a:t> </a:t>
            </a:r>
          </a:p>
        </p:txBody>
      </p:sp>
      <p:sp>
        <p:nvSpPr>
          <p:cNvPr id="83" name="文字方塊 92">
            <a:extLst>
              <a:ext uri="{FF2B5EF4-FFF2-40B4-BE49-F238E27FC236}">
                <a16:creationId xmlns:a16="http://schemas.microsoft.com/office/drawing/2014/main" id="{F4D2F310-924A-3F64-B6F1-3FED330D4455}"/>
              </a:ext>
            </a:extLst>
          </p:cNvPr>
          <p:cNvSpPr txBox="1">
            <a:spLocks noRot="1" noChangeAspect="1" noMove="1" noResize="1" noEditPoints="1" noAdjustHandles="1" noChangeArrowheads="1" noChangeShapeType="1" noTextEdit="1"/>
          </p:cNvSpPr>
          <p:nvPr/>
        </p:nvSpPr>
        <p:spPr>
          <a:xfrm>
            <a:off x="6690370" y="2754147"/>
            <a:ext cx="336631" cy="369332"/>
          </a:xfrm>
          <a:prstGeom prst="rect">
            <a:avLst/>
          </a:prstGeom>
          <a:blipFill rotWithShape="1">
            <a:blip r:embed="rId5"/>
            <a:stretch>
              <a:fillRect l="-7143" t="-6452"/>
            </a:stretch>
          </a:blipFill>
        </p:spPr>
        <p:txBody>
          <a:bodyPr/>
          <a:lstStyle/>
          <a:p>
            <a:pPr>
              <a:defRPr/>
            </a:pPr>
            <a:r>
              <a:rPr lang="en-US">
                <a:noFill/>
                <a:latin typeface="Arial" charset="0"/>
                <a:ea typeface="ＭＳ Ｐゴシック" charset="0"/>
                <a:cs typeface="ＭＳ Ｐゴシック" charset="0"/>
              </a:rPr>
              <a:t> </a:t>
            </a:r>
          </a:p>
        </p:txBody>
      </p:sp>
      <p:sp>
        <p:nvSpPr>
          <p:cNvPr id="84" name="文字方塊 93">
            <a:extLst>
              <a:ext uri="{FF2B5EF4-FFF2-40B4-BE49-F238E27FC236}">
                <a16:creationId xmlns:a16="http://schemas.microsoft.com/office/drawing/2014/main" id="{D627FA44-85A3-7B31-3773-CA86231C3737}"/>
              </a:ext>
            </a:extLst>
          </p:cNvPr>
          <p:cNvSpPr txBox="1">
            <a:spLocks noRot="1" noChangeAspect="1" noMove="1" noResize="1" noEditPoints="1" noAdjustHandles="1" noChangeArrowheads="1" noChangeShapeType="1" noTextEdit="1"/>
          </p:cNvSpPr>
          <p:nvPr/>
        </p:nvSpPr>
        <p:spPr>
          <a:xfrm>
            <a:off x="8003699" y="3575729"/>
            <a:ext cx="336631" cy="369332"/>
          </a:xfrm>
          <a:prstGeom prst="rect">
            <a:avLst/>
          </a:prstGeom>
          <a:blipFill rotWithShape="1">
            <a:blip r:embed="rId6"/>
            <a:stretch>
              <a:fillRect l="-7018" t="-6452"/>
            </a:stretch>
          </a:blipFill>
        </p:spPr>
        <p:txBody>
          <a:bodyPr/>
          <a:lstStyle/>
          <a:p>
            <a:pPr>
              <a:defRPr/>
            </a:pPr>
            <a:r>
              <a:rPr lang="en-US">
                <a:noFill/>
                <a:latin typeface="Arial" charset="0"/>
                <a:ea typeface="ＭＳ Ｐゴシック" charset="0"/>
                <a:cs typeface="ＭＳ Ｐゴシック" charset="0"/>
              </a:rPr>
              <a:t> </a:t>
            </a:r>
          </a:p>
        </p:txBody>
      </p:sp>
      <p:sp>
        <p:nvSpPr>
          <p:cNvPr id="85" name="文字方塊 94">
            <a:extLst>
              <a:ext uri="{FF2B5EF4-FFF2-40B4-BE49-F238E27FC236}">
                <a16:creationId xmlns:a16="http://schemas.microsoft.com/office/drawing/2014/main" id="{7B2252D3-702E-4813-E152-FFD0B0F4D612}"/>
              </a:ext>
            </a:extLst>
          </p:cNvPr>
          <p:cNvSpPr txBox="1">
            <a:spLocks noRot="1" noChangeAspect="1" noMove="1" noResize="1" noEditPoints="1" noAdjustHandles="1" noChangeArrowheads="1" noChangeShapeType="1" noTextEdit="1"/>
          </p:cNvSpPr>
          <p:nvPr/>
        </p:nvSpPr>
        <p:spPr>
          <a:xfrm>
            <a:off x="9362415" y="2754147"/>
            <a:ext cx="336631" cy="369332"/>
          </a:xfrm>
          <a:prstGeom prst="rect">
            <a:avLst/>
          </a:prstGeom>
          <a:blipFill rotWithShape="1">
            <a:blip r:embed="rId6"/>
            <a:stretch>
              <a:fillRect l="-7018" t="-6452"/>
            </a:stretch>
          </a:blipFill>
        </p:spPr>
        <p:txBody>
          <a:bodyPr/>
          <a:lstStyle/>
          <a:p>
            <a:pPr>
              <a:defRPr/>
            </a:pPr>
            <a:r>
              <a:rPr lang="en-US">
                <a:noFill/>
                <a:latin typeface="Arial" charset="0"/>
                <a:ea typeface="ＭＳ Ｐゴシック" charset="0"/>
                <a:cs typeface="ＭＳ Ｐゴシック" charset="0"/>
              </a:rPr>
              <a:t> </a:t>
            </a:r>
          </a:p>
        </p:txBody>
      </p:sp>
      <p:sp>
        <p:nvSpPr>
          <p:cNvPr id="31843" name="文字方塊 96">
            <a:extLst>
              <a:ext uri="{FF2B5EF4-FFF2-40B4-BE49-F238E27FC236}">
                <a16:creationId xmlns:a16="http://schemas.microsoft.com/office/drawing/2014/main" id="{795EB90E-DB26-82DE-0307-64713CDD3598}"/>
              </a:ext>
            </a:extLst>
          </p:cNvPr>
          <p:cNvSpPr txBox="1">
            <a:spLocks noChangeArrowheads="1"/>
          </p:cNvSpPr>
          <p:nvPr/>
        </p:nvSpPr>
        <p:spPr bwMode="auto">
          <a:xfrm>
            <a:off x="3883025" y="2909888"/>
            <a:ext cx="1428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tanh</a:t>
            </a:r>
            <a:endParaRPr lang="zh-TW" altLang="en-US"/>
          </a:p>
        </p:txBody>
      </p:sp>
      <p:sp>
        <p:nvSpPr>
          <p:cNvPr id="88" name="文字方塊 97">
            <a:extLst>
              <a:ext uri="{FF2B5EF4-FFF2-40B4-BE49-F238E27FC236}">
                <a16:creationId xmlns:a16="http://schemas.microsoft.com/office/drawing/2014/main" id="{611D7387-962D-60B0-5FFA-E1F6457AE91D}"/>
              </a:ext>
            </a:extLst>
          </p:cNvPr>
          <p:cNvSpPr txBox="1">
            <a:spLocks noChangeArrowheads="1"/>
          </p:cNvSpPr>
          <p:nvPr/>
        </p:nvSpPr>
        <p:spPr bwMode="auto">
          <a:xfrm>
            <a:off x="8124825" y="2930526"/>
            <a:ext cx="1428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tanh</a:t>
            </a:r>
            <a:endParaRPr lang="zh-TW" altLang="en-US"/>
          </a:p>
        </p:txBody>
      </p:sp>
      <p:sp>
        <p:nvSpPr>
          <p:cNvPr id="89" name="手繪多邊形 110">
            <a:extLst>
              <a:ext uri="{FF2B5EF4-FFF2-40B4-BE49-F238E27FC236}">
                <a16:creationId xmlns:a16="http://schemas.microsoft.com/office/drawing/2014/main" id="{CAFFC4EE-FCFB-5CE1-FFF8-B36C25D15A1C}"/>
              </a:ext>
            </a:extLst>
          </p:cNvPr>
          <p:cNvSpPr/>
          <p:nvPr/>
        </p:nvSpPr>
        <p:spPr>
          <a:xfrm>
            <a:off x="9764714" y="2963864"/>
            <a:ext cx="1906587" cy="3101975"/>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90" name="文字方塊 101">
            <a:extLst>
              <a:ext uri="{FF2B5EF4-FFF2-40B4-BE49-F238E27FC236}">
                <a16:creationId xmlns:a16="http://schemas.microsoft.com/office/drawing/2014/main" id="{85AF82E5-FA7F-AE47-1CDA-1D24EF66C162}"/>
              </a:ext>
            </a:extLst>
          </p:cNvPr>
          <p:cNvSpPr txBox="1">
            <a:spLocks noChangeArrowheads="1"/>
          </p:cNvSpPr>
          <p:nvPr/>
        </p:nvSpPr>
        <p:spPr bwMode="auto">
          <a:xfrm>
            <a:off x="9856788" y="5322889"/>
            <a:ext cx="9064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t>h</a:t>
            </a:r>
            <a:r>
              <a:rPr lang="en-US" altLang="zh-TW" baseline="30000"/>
              <a:t>t+1</a:t>
            </a:r>
            <a:endParaRPr lang="zh-TW" altLang="en-US" baseline="30000"/>
          </a:p>
        </p:txBody>
      </p:sp>
      <p:sp>
        <p:nvSpPr>
          <p:cNvPr id="31847" name="TextBox 90">
            <a:extLst>
              <a:ext uri="{FF2B5EF4-FFF2-40B4-BE49-F238E27FC236}">
                <a16:creationId xmlns:a16="http://schemas.microsoft.com/office/drawing/2014/main" id="{61FDCA80-0129-181F-6873-DECD5C29ACE8}"/>
              </a:ext>
            </a:extLst>
          </p:cNvPr>
          <p:cNvSpPr txBox="1">
            <a:spLocks noChangeArrowheads="1"/>
          </p:cNvSpPr>
          <p:nvPr/>
        </p:nvSpPr>
        <p:spPr bwMode="auto">
          <a:xfrm>
            <a:off x="4114801" y="6488113"/>
            <a:ext cx="3876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solidFill>
                  <a:srgbClr val="FF0000"/>
                </a:solidFill>
              </a:rPr>
              <a:t>Information flow of LSTM</a:t>
            </a:r>
          </a:p>
        </p:txBody>
      </p:sp>
      <p:pic>
        <p:nvPicPr>
          <p:cNvPr id="31848" name="Picture 90">
            <a:extLst>
              <a:ext uri="{FF2B5EF4-FFF2-40B4-BE49-F238E27FC236}">
                <a16:creationId xmlns:a16="http://schemas.microsoft.com/office/drawing/2014/main" id="{DF8FEC6B-C8EB-0214-CAAA-6B15EAD8C12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28600"/>
            <a:ext cx="27447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3" grpId="0" animBg="1"/>
      <p:bldP spid="57" grpId="0" animBg="1"/>
      <p:bldP spid="59" grpId="0"/>
      <p:bldP spid="88" grpId="0"/>
      <p:bldP spid="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4B03-549E-BF5B-0E70-2F004489D464}"/>
              </a:ext>
            </a:extLst>
          </p:cNvPr>
          <p:cNvSpPr>
            <a:spLocks noGrp="1"/>
          </p:cNvSpPr>
          <p:nvPr>
            <p:ph type="title"/>
          </p:nvPr>
        </p:nvSpPr>
        <p:spPr/>
        <p:txBody>
          <a:bodyPr/>
          <a:lstStyle/>
          <a:p>
            <a:r>
              <a:rPr lang="en-IN" dirty="0"/>
              <a:t>Transformer</a:t>
            </a:r>
          </a:p>
        </p:txBody>
      </p:sp>
      <p:sp>
        <p:nvSpPr>
          <p:cNvPr id="3" name="Content Placeholder 2">
            <a:extLst>
              <a:ext uri="{FF2B5EF4-FFF2-40B4-BE49-F238E27FC236}">
                <a16:creationId xmlns:a16="http://schemas.microsoft.com/office/drawing/2014/main" id="{B30B9FD1-58DE-6218-A5EC-73CCFDCA0275}"/>
              </a:ext>
            </a:extLst>
          </p:cNvPr>
          <p:cNvSpPr>
            <a:spLocks noGrp="1"/>
          </p:cNvSpPr>
          <p:nvPr>
            <p:ph idx="1"/>
          </p:nvPr>
        </p:nvSpPr>
        <p:spPr/>
        <p:txBody>
          <a:bodyPr/>
          <a:lstStyle/>
          <a:p>
            <a:pPr algn="just"/>
            <a:r>
              <a:rPr lang="en-US" b="1" i="0" dirty="0">
                <a:solidFill>
                  <a:srgbClr val="222222"/>
                </a:solidFill>
                <a:effectLst/>
                <a:highlight>
                  <a:srgbClr val="FFFFFF"/>
                </a:highlight>
                <a:latin typeface="Times New Roman" panose="02020603050405020304" pitchFamily="18" charset="0"/>
                <a:cs typeface="Times New Roman" panose="02020603050405020304" pitchFamily="18" charset="0"/>
              </a:rPr>
              <a:t>The Transformer</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 a model that uses attention to boost the speed with which these models can be trained. The Transformer outperforms the Google Neural Machine Translation model in specific tasks. The biggest benefit, however, comes from how The Transformer lends itself to parallelization. It is in fact Google Cloud’s recommendation to use The Transformer as a reference model to use their </a:t>
            </a:r>
            <a:r>
              <a:rPr lang="en-US" b="0" i="0" u="none" strike="noStrike" dirty="0">
                <a:solidFill>
                  <a:srgbClr val="4183C4"/>
                </a:solidFill>
                <a:effectLst/>
                <a:highlight>
                  <a:srgbClr val="FFFFFF"/>
                </a:highlight>
                <a:latin typeface="Times New Roman" panose="02020603050405020304" pitchFamily="18" charset="0"/>
                <a:cs typeface="Times New Roman" panose="02020603050405020304" pitchFamily="18" charset="0"/>
                <a:hlinkClick r:id="rId2"/>
              </a:rPr>
              <a:t>Cloud TPU</a:t>
            </a:r>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 offering. So let’s try to break the model apart and look at how it functions.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72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15E7-946C-35E9-C740-A9D1530E340A}"/>
              </a:ext>
            </a:extLst>
          </p:cNvPr>
          <p:cNvSpPr>
            <a:spLocks noGrp="1"/>
          </p:cNvSpPr>
          <p:nvPr>
            <p:ph type="title"/>
          </p:nvPr>
        </p:nvSpPr>
        <p:spPr/>
        <p:txBody>
          <a:bodyPr/>
          <a:lstStyle/>
          <a:p>
            <a:r>
              <a:rPr lang="en-IN" dirty="0"/>
              <a:t>Issues in the Feed forward networks</a:t>
            </a:r>
          </a:p>
        </p:txBody>
      </p:sp>
      <p:sp>
        <p:nvSpPr>
          <p:cNvPr id="3" name="Content Placeholder 2">
            <a:extLst>
              <a:ext uri="{FF2B5EF4-FFF2-40B4-BE49-F238E27FC236}">
                <a16:creationId xmlns:a16="http://schemas.microsoft.com/office/drawing/2014/main" id="{583FFA5F-23F1-0143-68BB-B9EB4DA6D528}"/>
              </a:ext>
            </a:extLst>
          </p:cNvPr>
          <p:cNvSpPr>
            <a:spLocks noGrp="1"/>
          </p:cNvSpPr>
          <p:nvPr>
            <p:ph idx="1"/>
          </p:nvPr>
        </p:nvSpPr>
        <p:spPr/>
        <p:txBody>
          <a:bodyPr/>
          <a:lstStyle/>
          <a:p>
            <a:pPr algn="just">
              <a:buFont typeface="Arial" panose="020B0604020202020204" pitchFamily="34" charset="0"/>
              <a:buChar char="•"/>
            </a:pPr>
            <a:r>
              <a:rPr lang="en-US" b="0" i="0" dirty="0">
                <a:solidFill>
                  <a:srgbClr val="FF0000"/>
                </a:solidFill>
                <a:effectLst/>
                <a:highlight>
                  <a:srgbClr val="FFFFFF"/>
                </a:highlight>
                <a:latin typeface="Roboto" panose="02000000000000000000" pitchFamily="2" charset="0"/>
              </a:rPr>
              <a:t>Cannot handle sequential data</a:t>
            </a:r>
          </a:p>
          <a:p>
            <a:pPr algn="just">
              <a:buFont typeface="Arial" panose="020B0604020202020204" pitchFamily="34" charset="0"/>
              <a:buChar char="•"/>
            </a:pPr>
            <a:r>
              <a:rPr lang="en-US" b="0" i="0" dirty="0">
                <a:solidFill>
                  <a:srgbClr val="FF0000"/>
                </a:solidFill>
                <a:effectLst/>
                <a:highlight>
                  <a:srgbClr val="FFFFFF"/>
                </a:highlight>
                <a:latin typeface="Roboto" panose="02000000000000000000" pitchFamily="2" charset="0"/>
              </a:rPr>
              <a:t>Considers only the current input</a:t>
            </a:r>
          </a:p>
          <a:p>
            <a:pPr algn="just">
              <a:buFont typeface="Arial" panose="020B0604020202020204" pitchFamily="34" charset="0"/>
              <a:buChar char="•"/>
            </a:pPr>
            <a:r>
              <a:rPr lang="en-US" b="0" i="0" dirty="0">
                <a:solidFill>
                  <a:srgbClr val="FF0000"/>
                </a:solidFill>
                <a:effectLst/>
                <a:highlight>
                  <a:srgbClr val="FFFFFF"/>
                </a:highlight>
                <a:latin typeface="Roboto" panose="02000000000000000000" pitchFamily="2" charset="0"/>
              </a:rPr>
              <a:t>Cannot memorize previous inputs</a:t>
            </a:r>
          </a:p>
          <a:p>
            <a:pPr marL="0" indent="0" algn="just">
              <a:buNone/>
            </a:pPr>
            <a:endParaRPr lang="en-US" dirty="0">
              <a:highlight>
                <a:srgbClr val="FFFFFF"/>
              </a:highlight>
              <a:latin typeface="Roboto" panose="02000000000000000000" pitchFamily="2" charset="0"/>
            </a:endParaRPr>
          </a:p>
          <a:p>
            <a:pPr algn="just">
              <a:buFont typeface="Arial" panose="020B0604020202020204" pitchFamily="34" charset="0"/>
              <a:buChar char="•"/>
            </a:pPr>
            <a:r>
              <a:rPr lang="en-US" b="0" i="0" dirty="0">
                <a:effectLst/>
                <a:highlight>
                  <a:srgbClr val="FFFFFF"/>
                </a:highlight>
                <a:latin typeface="Roboto" panose="02000000000000000000" pitchFamily="2" charset="0"/>
              </a:rPr>
              <a:t>The solution to these issues is the RNN. An RNN can handle sequential data, accepting the current input data, and previously received inputs. RNNs can memorize previous inputs due to their internal memory</a:t>
            </a:r>
            <a:r>
              <a:rPr lang="en-US" b="0" i="0" dirty="0">
                <a:solidFill>
                  <a:srgbClr val="51565E"/>
                </a:solidFill>
                <a:effectLst/>
                <a:highlight>
                  <a:srgbClr val="FFFFFF"/>
                </a:highlight>
                <a:latin typeface="Roboto" panose="02000000000000000000" pitchFamily="2" charset="0"/>
              </a:rPr>
              <a:t>.</a:t>
            </a:r>
          </a:p>
          <a:p>
            <a:pPr marL="0" indent="0" algn="just">
              <a:buNone/>
            </a:pPr>
            <a:endParaRPr lang="en-IN" dirty="0"/>
          </a:p>
        </p:txBody>
      </p:sp>
    </p:spTree>
    <p:extLst>
      <p:ext uri="{BB962C8B-B14F-4D97-AF65-F5344CB8AC3E}">
        <p14:creationId xmlns:p14="http://schemas.microsoft.com/office/powerpoint/2010/main" val="2734600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D104-9E07-DD80-7001-D278D5E993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9B1504-E4FA-C211-EEC6-BD8B0ED63833}"/>
              </a:ext>
            </a:extLst>
          </p:cNvPr>
          <p:cNvSpPr>
            <a:spLocks noGrp="1"/>
          </p:cNvSpPr>
          <p:nvPr>
            <p:ph idx="1"/>
          </p:nvPr>
        </p:nvSpPr>
        <p:spPr/>
        <p:txBody>
          <a:bodyPr/>
          <a:lstStyle/>
          <a:p>
            <a:pPr algn="just"/>
            <a:r>
              <a:rPr lang="en-US" b="0" i="0" dirty="0">
                <a:solidFill>
                  <a:srgbClr val="222222"/>
                </a:solidFill>
                <a:effectLst/>
                <a:highlight>
                  <a:srgbClr val="FFFFFF"/>
                </a:highlight>
                <a:latin typeface="Helvetica" panose="020B0604020202020204" pitchFamily="34" charset="0"/>
              </a:rPr>
              <a:t>The Transformer was proposed in the paper </a:t>
            </a:r>
            <a:r>
              <a:rPr lang="en-US" b="0" i="0" u="none" strike="noStrike" dirty="0">
                <a:solidFill>
                  <a:srgbClr val="4183C4"/>
                </a:solidFill>
                <a:effectLst/>
                <a:highlight>
                  <a:srgbClr val="FFFFFF"/>
                </a:highlight>
                <a:latin typeface="Helvetica" panose="020B0604020202020204" pitchFamily="34" charset="0"/>
                <a:hlinkClick r:id="rId2"/>
              </a:rPr>
              <a:t>Attention is All You Need</a:t>
            </a:r>
            <a:r>
              <a:rPr lang="en-US" b="0" i="0" dirty="0">
                <a:solidFill>
                  <a:srgbClr val="222222"/>
                </a:solidFill>
                <a:effectLst/>
                <a:highlight>
                  <a:srgbClr val="FFFFFF"/>
                </a:highlight>
                <a:latin typeface="Helvetica" panose="020B0604020202020204" pitchFamily="34" charset="0"/>
              </a:rPr>
              <a:t>. A TensorFlow implementation of it is available as a part of the </a:t>
            </a:r>
            <a:r>
              <a:rPr lang="en-US" b="0" i="0" u="none" strike="noStrike" dirty="0">
                <a:solidFill>
                  <a:srgbClr val="4183C4"/>
                </a:solidFill>
                <a:effectLst/>
                <a:highlight>
                  <a:srgbClr val="FFFFFF"/>
                </a:highlight>
                <a:latin typeface="Helvetica" panose="020B0604020202020204" pitchFamily="34" charset="0"/>
                <a:hlinkClick r:id="rId3"/>
              </a:rPr>
              <a:t>Tensor2Tensor</a:t>
            </a:r>
            <a:r>
              <a:rPr lang="en-US" b="0" i="0" dirty="0">
                <a:solidFill>
                  <a:srgbClr val="222222"/>
                </a:solidFill>
                <a:effectLst/>
                <a:highlight>
                  <a:srgbClr val="FFFFFF"/>
                </a:highlight>
                <a:latin typeface="Helvetica" panose="020B0604020202020204" pitchFamily="34" charset="0"/>
              </a:rPr>
              <a:t> package. Harvard’s NLP group created a </a:t>
            </a:r>
            <a:r>
              <a:rPr lang="en-US" b="0" i="0" u="none" strike="noStrike" dirty="0">
                <a:solidFill>
                  <a:srgbClr val="4183C4"/>
                </a:solidFill>
                <a:effectLst/>
                <a:highlight>
                  <a:srgbClr val="FFFFFF"/>
                </a:highlight>
                <a:latin typeface="Helvetica" panose="020B0604020202020204" pitchFamily="34" charset="0"/>
                <a:hlinkClick r:id="rId4"/>
              </a:rPr>
              <a:t>guide annotating the paper with </a:t>
            </a:r>
            <a:r>
              <a:rPr lang="en-US" b="0" i="0" u="none" strike="noStrike" dirty="0" err="1">
                <a:solidFill>
                  <a:srgbClr val="4183C4"/>
                </a:solidFill>
                <a:effectLst/>
                <a:highlight>
                  <a:srgbClr val="FFFFFF"/>
                </a:highlight>
                <a:latin typeface="Helvetica" panose="020B0604020202020204" pitchFamily="34" charset="0"/>
                <a:hlinkClick r:id="rId4"/>
              </a:rPr>
              <a:t>PyTorch</a:t>
            </a:r>
            <a:r>
              <a:rPr lang="en-US" b="0" i="0" u="none" strike="noStrike" dirty="0">
                <a:solidFill>
                  <a:srgbClr val="4183C4"/>
                </a:solidFill>
                <a:effectLst/>
                <a:highlight>
                  <a:srgbClr val="FFFFFF"/>
                </a:highlight>
                <a:latin typeface="Helvetica" panose="020B0604020202020204" pitchFamily="34" charset="0"/>
                <a:hlinkClick r:id="rId4"/>
              </a:rPr>
              <a:t> implementation</a:t>
            </a:r>
            <a:r>
              <a:rPr lang="en-US" b="0" i="0" dirty="0">
                <a:solidFill>
                  <a:srgbClr val="222222"/>
                </a:solidFill>
                <a:effectLst/>
                <a:highlight>
                  <a:srgbClr val="FFFFFF"/>
                </a:highlight>
                <a:latin typeface="Helvetica" panose="020B0604020202020204" pitchFamily="34" charset="0"/>
              </a:rPr>
              <a:t>. In this post, we will attempt to oversimplify things a bit and introduce the concepts one by one to hopefully make it easier to understand to people without in-depth knowledge of the subject matter.</a:t>
            </a:r>
            <a:endParaRPr lang="en-IN" dirty="0"/>
          </a:p>
        </p:txBody>
      </p:sp>
    </p:spTree>
    <p:extLst>
      <p:ext uri="{BB962C8B-B14F-4D97-AF65-F5344CB8AC3E}">
        <p14:creationId xmlns:p14="http://schemas.microsoft.com/office/powerpoint/2010/main" val="3577362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A7BD-BBE8-D12D-3335-2AB73475D985}"/>
              </a:ext>
            </a:extLst>
          </p:cNvPr>
          <p:cNvSpPr>
            <a:spLocks noGrp="1"/>
          </p:cNvSpPr>
          <p:nvPr>
            <p:ph type="title"/>
          </p:nvPr>
        </p:nvSpPr>
        <p:spPr>
          <a:xfrm>
            <a:off x="838200" y="3429000"/>
            <a:ext cx="10515600" cy="2238687"/>
          </a:xfrm>
        </p:spPr>
        <p:txBody>
          <a:bodyPr>
            <a:normAutofit/>
          </a:bodyPr>
          <a:lstStyle/>
          <a:p>
            <a:pPr algn="just"/>
            <a:r>
              <a:rPr lang="en-US" b="0" i="0" dirty="0">
                <a:solidFill>
                  <a:srgbClr val="222222"/>
                </a:solidFill>
                <a:effectLst/>
                <a:highlight>
                  <a:srgbClr val="FFFFFF"/>
                </a:highlight>
                <a:latin typeface="Times New Roman" panose="02020603050405020304" pitchFamily="18" charset="0"/>
                <a:cs typeface="Times New Roman" panose="02020603050405020304" pitchFamily="18" charset="0"/>
              </a:rPr>
              <a:t>In a machine translation application, it would take a sentence in one language, and output its translation in another.</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97385C6-DA33-82E7-BD11-CD3D087ECCE7}"/>
              </a:ext>
            </a:extLst>
          </p:cNvPr>
          <p:cNvPicPr>
            <a:picLocks noGrp="1" noChangeAspect="1"/>
          </p:cNvPicPr>
          <p:nvPr>
            <p:ph idx="1"/>
          </p:nvPr>
        </p:nvPicPr>
        <p:blipFill>
          <a:blip r:embed="rId2"/>
          <a:stretch>
            <a:fillRect/>
          </a:stretch>
        </p:blipFill>
        <p:spPr>
          <a:xfrm>
            <a:off x="1307408" y="674778"/>
            <a:ext cx="9135750" cy="2238687"/>
          </a:xfrm>
        </p:spPr>
      </p:pic>
    </p:spTree>
    <p:extLst>
      <p:ext uri="{BB962C8B-B14F-4D97-AF65-F5344CB8AC3E}">
        <p14:creationId xmlns:p14="http://schemas.microsoft.com/office/powerpoint/2010/main" val="2203492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045BE-BEA2-595C-B95D-D42D208F3EFF}"/>
              </a:ext>
            </a:extLst>
          </p:cNvPr>
          <p:cNvSpPr>
            <a:spLocks noGrp="1"/>
          </p:cNvSpPr>
          <p:nvPr>
            <p:ph idx="1"/>
          </p:nvPr>
        </p:nvSpPr>
        <p:spPr>
          <a:xfrm>
            <a:off x="1043152" y="1019175"/>
            <a:ext cx="10515600" cy="4351338"/>
          </a:xfrm>
        </p:spPr>
        <p:txBody>
          <a:bodyPr>
            <a:normAutofit fontScale="55000" lnSpcReduction="20000"/>
          </a:bodyPr>
          <a:lstStyle/>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a:solidFill>
                <a:srgbClr val="222222"/>
              </a:solidFill>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a:solidFill>
                <a:srgbClr val="222222"/>
              </a:solidFill>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a:solidFill>
                <a:srgbClr val="222222"/>
              </a:solidFill>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algn="l" fontAlgn="base"/>
            <a:endParaRPr lang="en-US" b="0" i="0">
              <a:solidFill>
                <a:srgbClr val="222222"/>
              </a:solidFill>
              <a:effectLst/>
              <a:highlight>
                <a:srgbClr val="FFFFFF"/>
              </a:highlight>
              <a:latin typeface="Helvetica" panose="020B0604020202020204" pitchFamily="34" charset="0"/>
            </a:endParaRPr>
          </a:p>
          <a:p>
            <a:pPr marL="0" indent="0">
              <a:buNone/>
            </a:pPr>
            <a:br>
              <a:rPr lang="en-US"/>
            </a:br>
            <a:endParaRPr lang="en-IN" dirty="0"/>
          </a:p>
        </p:txBody>
      </p:sp>
      <p:pic>
        <p:nvPicPr>
          <p:cNvPr id="3074" name="Picture 2">
            <a:extLst>
              <a:ext uri="{FF2B5EF4-FFF2-40B4-BE49-F238E27FC236}">
                <a16:creationId xmlns:a16="http://schemas.microsoft.com/office/drawing/2014/main" id="{550AF57E-5D58-9FB8-9B12-BADE51069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633" y="365125"/>
            <a:ext cx="10121463" cy="4514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4CA2D64-FC8E-8AFD-AB5C-D43A059106A6}"/>
              </a:ext>
            </a:extLst>
          </p:cNvPr>
          <p:cNvSpPr txBox="1"/>
          <p:nvPr/>
        </p:nvSpPr>
        <p:spPr>
          <a:xfrm>
            <a:off x="1533196" y="4933860"/>
            <a:ext cx="9896804" cy="923330"/>
          </a:xfrm>
          <a:prstGeom prst="rect">
            <a:avLst/>
          </a:prstGeom>
          <a:noFill/>
        </p:spPr>
        <p:txBody>
          <a:bodyPr wrap="square">
            <a:spAutoFit/>
          </a:bodyPr>
          <a:lstStyle/>
          <a:p>
            <a:pPr algn="l" fontAlgn="base"/>
            <a:r>
              <a:rPr lang="en-US" dirty="0">
                <a:solidFill>
                  <a:srgbClr val="222222"/>
                </a:solidFill>
                <a:highlight>
                  <a:srgbClr val="FFFFFF"/>
                </a:highlight>
                <a:latin typeface="Helvetica" panose="020B0604020202020204" pitchFamily="34" charset="0"/>
              </a:rPr>
              <a:t>A</a:t>
            </a:r>
            <a:r>
              <a:rPr lang="en-US" b="0" i="0" dirty="0">
                <a:solidFill>
                  <a:srgbClr val="222222"/>
                </a:solidFill>
                <a:effectLst/>
                <a:highlight>
                  <a:srgbClr val="FFFFFF"/>
                </a:highlight>
                <a:latin typeface="Helvetica" panose="020B0604020202020204" pitchFamily="34" charset="0"/>
              </a:rPr>
              <a:t>n encoding component, a decoding component, and connections between them.</a:t>
            </a:r>
          </a:p>
          <a:p>
            <a:br>
              <a:rPr lang="en-US" dirty="0"/>
            </a:br>
            <a:endParaRPr lang="en-IN" dirty="0"/>
          </a:p>
        </p:txBody>
      </p:sp>
    </p:spTree>
    <p:extLst>
      <p:ext uri="{BB962C8B-B14F-4D97-AF65-F5344CB8AC3E}">
        <p14:creationId xmlns:p14="http://schemas.microsoft.com/office/powerpoint/2010/main" val="1968124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a:extLst>
              <a:ext uri="{FF2B5EF4-FFF2-40B4-BE49-F238E27FC236}">
                <a16:creationId xmlns:a16="http://schemas.microsoft.com/office/drawing/2014/main" id="{072DA5D4-CE4F-7354-774A-656D096A1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0945"/>
            <a:ext cx="7299434" cy="42645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480276-2123-F737-7240-24C565F0DB62}"/>
              </a:ext>
            </a:extLst>
          </p:cNvPr>
          <p:cNvSpPr txBox="1"/>
          <p:nvPr/>
        </p:nvSpPr>
        <p:spPr>
          <a:xfrm>
            <a:off x="949872" y="4193628"/>
            <a:ext cx="10007162" cy="1477328"/>
          </a:xfrm>
          <a:prstGeom prst="rect">
            <a:avLst/>
          </a:prstGeom>
          <a:noFill/>
        </p:spPr>
        <p:txBody>
          <a:bodyPr wrap="square">
            <a:spAutoFit/>
          </a:bodyPr>
          <a:lstStyle/>
          <a:p>
            <a:pPr algn="just" fontAlgn="base"/>
            <a:r>
              <a:rPr lang="en-US" b="0" i="0" dirty="0">
                <a:solidFill>
                  <a:srgbClr val="222222"/>
                </a:solidFill>
                <a:effectLst/>
                <a:highlight>
                  <a:srgbClr val="FFFFFF"/>
                </a:highlight>
                <a:latin typeface="Helvetica" panose="020B0604020202020204" pitchFamily="34" charset="0"/>
              </a:rPr>
              <a:t>The encoding component is a stack of encoders (the paper stacks six of them on top of each other – there’s nothing magical about the number six, one can definitely experiment with other arrangements). The decoding component is a stack of decoders of the same number.</a:t>
            </a:r>
          </a:p>
          <a:p>
            <a:pPr algn="just"/>
            <a:br>
              <a:rPr lang="en-US" dirty="0"/>
            </a:br>
            <a:endParaRPr lang="en-IN" dirty="0"/>
          </a:p>
        </p:txBody>
      </p:sp>
    </p:spTree>
    <p:extLst>
      <p:ext uri="{BB962C8B-B14F-4D97-AF65-F5344CB8AC3E}">
        <p14:creationId xmlns:p14="http://schemas.microsoft.com/office/powerpoint/2010/main" val="3857557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5BE4C251-351E-4291-3659-05AF9FFE75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2596" y="7883"/>
            <a:ext cx="7543800" cy="3914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5F4079-CB31-E1DB-5676-6CFC3368099F}"/>
              </a:ext>
            </a:extLst>
          </p:cNvPr>
          <p:cNvSpPr txBox="1"/>
          <p:nvPr/>
        </p:nvSpPr>
        <p:spPr>
          <a:xfrm>
            <a:off x="1267809" y="4244342"/>
            <a:ext cx="6678011" cy="646331"/>
          </a:xfrm>
          <a:prstGeom prst="rect">
            <a:avLst/>
          </a:prstGeom>
          <a:noFill/>
        </p:spPr>
        <p:txBody>
          <a:bodyPr wrap="square">
            <a:spAutoFit/>
          </a:bodyPr>
          <a:lstStyle/>
          <a:p>
            <a:pPr algn="just"/>
            <a:r>
              <a:rPr lang="en-US" b="0" i="0" dirty="0">
                <a:solidFill>
                  <a:srgbClr val="222222"/>
                </a:solidFill>
                <a:effectLst/>
                <a:highlight>
                  <a:srgbClr val="FFFFFF"/>
                </a:highlight>
                <a:latin typeface="Helvetica" panose="020B0604020202020204" pitchFamily="34" charset="0"/>
              </a:rPr>
              <a:t>The encoders are all identical in structure (yet they do not share weights). Each one is broken down into two sub-layers:</a:t>
            </a:r>
            <a:endParaRPr lang="en-IN" dirty="0"/>
          </a:p>
        </p:txBody>
      </p:sp>
    </p:spTree>
    <p:extLst>
      <p:ext uri="{BB962C8B-B14F-4D97-AF65-F5344CB8AC3E}">
        <p14:creationId xmlns:p14="http://schemas.microsoft.com/office/powerpoint/2010/main" val="2681320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A6A29-88F3-7B9D-514F-A63F6C759E94}"/>
              </a:ext>
            </a:extLst>
          </p:cNvPr>
          <p:cNvSpPr>
            <a:spLocks noGrp="1"/>
          </p:cNvSpPr>
          <p:nvPr>
            <p:ph idx="1"/>
          </p:nvPr>
        </p:nvSpPr>
        <p:spPr>
          <a:xfrm>
            <a:off x="507124" y="201777"/>
            <a:ext cx="10515600" cy="2304940"/>
          </a:xfrm>
        </p:spPr>
        <p:txBody>
          <a:bodyPr>
            <a:normAutofit/>
          </a:bodyPr>
          <a:lstStyle/>
          <a:p>
            <a:pPr algn="just" fontAlgn="base"/>
            <a:r>
              <a:rPr lang="en-US" sz="2000" b="0" i="0" dirty="0">
                <a:solidFill>
                  <a:srgbClr val="222222"/>
                </a:solidFill>
                <a:effectLst/>
                <a:highlight>
                  <a:srgbClr val="FFFFFF"/>
                </a:highlight>
                <a:latin typeface="Helvetica" panose="020B0604020202020204" pitchFamily="34" charset="0"/>
              </a:rPr>
              <a:t>The encoder’s inputs first flow through a self-attention layer – a layer that helps the encoder look at other words in the input sentence as it encodes a specific word. </a:t>
            </a:r>
          </a:p>
          <a:p>
            <a:pPr algn="just" fontAlgn="base"/>
            <a:r>
              <a:rPr lang="en-US" sz="2000" b="0" i="0" dirty="0">
                <a:solidFill>
                  <a:srgbClr val="222222"/>
                </a:solidFill>
                <a:effectLst/>
                <a:highlight>
                  <a:srgbClr val="FFFFFF"/>
                </a:highlight>
                <a:latin typeface="Helvetica" panose="020B0604020202020204" pitchFamily="34" charset="0"/>
              </a:rPr>
              <a:t>The outputs of the self-attention layer are fed to a feed-forward neural network. The exact same feed-forward network is independently applied to each position.</a:t>
            </a:r>
          </a:p>
          <a:p>
            <a:pPr algn="just" fontAlgn="base"/>
            <a:r>
              <a:rPr lang="en-US" sz="2000" b="0" i="0" dirty="0">
                <a:solidFill>
                  <a:srgbClr val="222222"/>
                </a:solidFill>
                <a:effectLst/>
                <a:highlight>
                  <a:srgbClr val="FFFFFF"/>
                </a:highlight>
                <a:latin typeface="Helvetica" panose="020B0604020202020204" pitchFamily="34" charset="0"/>
              </a:rPr>
              <a:t>The decoder has both those layers, but between them is an attention layer that helps the decoder focus on relevant parts of the input sentence.</a:t>
            </a:r>
          </a:p>
          <a:p>
            <a:pPr algn="just"/>
            <a:endParaRPr lang="en-IN" sz="2000" dirty="0"/>
          </a:p>
        </p:txBody>
      </p:sp>
      <p:pic>
        <p:nvPicPr>
          <p:cNvPr id="14338" name="Picture 2">
            <a:extLst>
              <a:ext uri="{FF2B5EF4-FFF2-40B4-BE49-F238E27FC236}">
                <a16:creationId xmlns:a16="http://schemas.microsoft.com/office/drawing/2014/main" id="{EB98AB8D-438E-DFB1-A661-7237234F5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2" y="3022546"/>
            <a:ext cx="837247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053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40D3-872C-BD78-7418-2AB104DA1E69}"/>
              </a:ext>
            </a:extLst>
          </p:cNvPr>
          <p:cNvSpPr>
            <a:spLocks noGrp="1"/>
          </p:cNvSpPr>
          <p:nvPr>
            <p:ph type="title"/>
          </p:nvPr>
        </p:nvSpPr>
        <p:spPr/>
        <p:txBody>
          <a:bodyPr/>
          <a:lstStyle/>
          <a:p>
            <a:r>
              <a:rPr lang="en-IN" b="1" i="0" dirty="0">
                <a:solidFill>
                  <a:srgbClr val="273239"/>
                </a:solidFill>
                <a:effectLst/>
                <a:highlight>
                  <a:srgbClr val="FFFFFF"/>
                </a:highlight>
                <a:latin typeface="Source Sans 3"/>
              </a:rPr>
              <a:t>BERT Model </a:t>
            </a:r>
            <a:endParaRPr lang="en-IN" dirty="0"/>
          </a:p>
        </p:txBody>
      </p:sp>
      <p:sp>
        <p:nvSpPr>
          <p:cNvPr id="3" name="Content Placeholder 2">
            <a:extLst>
              <a:ext uri="{FF2B5EF4-FFF2-40B4-BE49-F238E27FC236}">
                <a16:creationId xmlns:a16="http://schemas.microsoft.com/office/drawing/2014/main" id="{3378F9DA-371E-E5D7-08D5-1934B3232DB7}"/>
              </a:ext>
            </a:extLst>
          </p:cNvPr>
          <p:cNvSpPr>
            <a:spLocks noGrp="1"/>
          </p:cNvSpPr>
          <p:nvPr>
            <p:ph idx="1"/>
          </p:nvPr>
        </p:nvSpPr>
        <p:spPr/>
        <p:txBody>
          <a:bodyPr/>
          <a:lstStyle/>
          <a:p>
            <a:pPr algn="just"/>
            <a:r>
              <a:rPr lang="en-US" b="1" i="0" dirty="0">
                <a:solidFill>
                  <a:srgbClr val="273239"/>
                </a:solidFill>
                <a:effectLst/>
                <a:highlight>
                  <a:srgbClr val="FFFFFF"/>
                </a:highlight>
                <a:latin typeface="Nunito" pitchFamily="2" charset="0"/>
              </a:rPr>
              <a:t>BERT, an acronym</a:t>
            </a:r>
            <a:r>
              <a:rPr lang="en-US" b="0" i="0" dirty="0">
                <a:solidFill>
                  <a:srgbClr val="273239"/>
                </a:solidFill>
                <a:effectLst/>
                <a:highlight>
                  <a:srgbClr val="FFFFFF"/>
                </a:highlight>
                <a:latin typeface="Nunito" pitchFamily="2" charset="0"/>
              </a:rPr>
              <a:t> </a:t>
            </a:r>
            <a:r>
              <a:rPr lang="en-US" b="1" i="0" dirty="0">
                <a:solidFill>
                  <a:srgbClr val="273239"/>
                </a:solidFill>
                <a:effectLst/>
                <a:highlight>
                  <a:srgbClr val="FFFFFF"/>
                </a:highlight>
                <a:latin typeface="Nunito" pitchFamily="2" charset="0"/>
              </a:rPr>
              <a:t>for Bidirectional Encoder Representations from Transformers</a:t>
            </a:r>
            <a:r>
              <a:rPr lang="en-US" b="0" i="0" dirty="0">
                <a:solidFill>
                  <a:srgbClr val="273239"/>
                </a:solidFill>
                <a:effectLst/>
                <a:highlight>
                  <a:srgbClr val="FFFFFF"/>
                </a:highlight>
                <a:latin typeface="Nunito" pitchFamily="2" charset="0"/>
              </a:rPr>
              <a:t>, stands as an open-source </a:t>
            </a:r>
            <a:r>
              <a:rPr lang="en-US" b="1" i="0" dirty="0">
                <a:solidFill>
                  <a:srgbClr val="273239"/>
                </a:solidFill>
                <a:effectLst/>
                <a:highlight>
                  <a:srgbClr val="FFFFFF"/>
                </a:highlight>
                <a:latin typeface="Nunito" pitchFamily="2" charset="0"/>
              </a:rPr>
              <a:t>machine learning framework </a:t>
            </a:r>
            <a:r>
              <a:rPr lang="en-US" b="0" i="0" dirty="0">
                <a:solidFill>
                  <a:srgbClr val="273239"/>
                </a:solidFill>
                <a:effectLst/>
                <a:highlight>
                  <a:srgbClr val="FFFFFF"/>
                </a:highlight>
                <a:latin typeface="Nunito" pitchFamily="2" charset="0"/>
              </a:rPr>
              <a:t>designed for the realm of </a:t>
            </a:r>
            <a:r>
              <a:rPr lang="en-US" b="1" i="0" dirty="0">
                <a:solidFill>
                  <a:srgbClr val="273239"/>
                </a:solidFill>
                <a:effectLst/>
                <a:highlight>
                  <a:srgbClr val="FFFFFF"/>
                </a:highlight>
                <a:latin typeface="Nunito" pitchFamily="2" charset="0"/>
              </a:rPr>
              <a:t>natural language processing (NLP)</a:t>
            </a:r>
            <a:r>
              <a:rPr lang="en-US" b="0" i="0" dirty="0">
                <a:solidFill>
                  <a:srgbClr val="273239"/>
                </a:solidFill>
                <a:effectLst/>
                <a:highlight>
                  <a:srgbClr val="FFFFFF"/>
                </a:highlight>
                <a:latin typeface="Nunito" pitchFamily="2" charset="0"/>
              </a:rPr>
              <a:t>. Originating in 2018, this framework was crafted by researchers from Google AI Language. The article aims to explore the </a:t>
            </a:r>
            <a:r>
              <a:rPr lang="en-US" b="1" i="0" dirty="0">
                <a:solidFill>
                  <a:srgbClr val="273239"/>
                </a:solidFill>
                <a:effectLst/>
                <a:highlight>
                  <a:srgbClr val="FFFFFF"/>
                </a:highlight>
                <a:latin typeface="Nunito" pitchFamily="2" charset="0"/>
              </a:rPr>
              <a:t>architecture, working and applications of BERT</a:t>
            </a:r>
            <a:r>
              <a:rPr lang="en-US" b="0" i="0" dirty="0">
                <a:solidFill>
                  <a:srgbClr val="273239"/>
                </a:solidFill>
                <a:effectLst/>
                <a:highlight>
                  <a:srgbClr val="FFFFFF"/>
                </a:highlight>
                <a:latin typeface="Nunito" pitchFamily="2" charset="0"/>
              </a:rPr>
              <a:t>.</a:t>
            </a:r>
            <a:endParaRPr lang="en-IN" dirty="0"/>
          </a:p>
        </p:txBody>
      </p:sp>
    </p:spTree>
    <p:extLst>
      <p:ext uri="{BB962C8B-B14F-4D97-AF65-F5344CB8AC3E}">
        <p14:creationId xmlns:p14="http://schemas.microsoft.com/office/powerpoint/2010/main" val="2809493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1F37-1F39-4320-FEF7-C2CF80DF56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604D59-1D84-C175-E55E-43709ED01911}"/>
              </a:ext>
            </a:extLst>
          </p:cNvPr>
          <p:cNvSpPr>
            <a:spLocks noGrp="1"/>
          </p:cNvSpPr>
          <p:nvPr>
            <p:ph idx="1"/>
          </p:nvPr>
        </p:nvSpPr>
        <p:spPr/>
        <p:txBody>
          <a:bodyPr/>
          <a:lstStyle/>
          <a:p>
            <a:pPr algn="just"/>
            <a:r>
              <a:rPr lang="en-US" b="0" i="0" u="sng" dirty="0">
                <a:effectLst/>
                <a:highlight>
                  <a:srgbClr val="FFFFFF"/>
                </a:highlight>
                <a:latin typeface="Nunito" pitchFamily="2" charset="0"/>
                <a:hlinkClick r:id="rId2"/>
              </a:rPr>
              <a:t>BERT (Bidirectional Encoder Representations from Transformers)</a:t>
            </a:r>
            <a:r>
              <a:rPr lang="en-US" b="0" i="0" dirty="0">
                <a:solidFill>
                  <a:srgbClr val="273239"/>
                </a:solidFill>
                <a:effectLst/>
                <a:highlight>
                  <a:srgbClr val="FFFFFF"/>
                </a:highlight>
                <a:latin typeface="Nunito" pitchFamily="2" charset="0"/>
              </a:rPr>
              <a:t> leverages a transformer-based neural network to understand and generate human-like language. BERT employs an encoder-only architecture. In the original </a:t>
            </a:r>
            <a:r>
              <a:rPr lang="en-US" b="0" i="0" u="sng" dirty="0">
                <a:effectLst/>
                <a:highlight>
                  <a:srgbClr val="FFFFFF"/>
                </a:highlight>
                <a:latin typeface="Nunito" pitchFamily="2" charset="0"/>
                <a:hlinkClick r:id="rId3"/>
              </a:rPr>
              <a:t>Transformer architecture</a:t>
            </a:r>
            <a:r>
              <a:rPr lang="en-US" b="0" i="0" dirty="0">
                <a:solidFill>
                  <a:srgbClr val="273239"/>
                </a:solidFill>
                <a:effectLst/>
                <a:highlight>
                  <a:srgbClr val="FFFFFF"/>
                </a:highlight>
                <a:latin typeface="Nunito" pitchFamily="2" charset="0"/>
              </a:rPr>
              <a:t>, there are both encoder and decoder modules. The decision to use an encoder-only architecture in BERT suggests a primary emphasis on understanding input sequences rather than generating output sequences.</a:t>
            </a:r>
            <a:endParaRPr lang="en-IN" dirty="0"/>
          </a:p>
        </p:txBody>
      </p:sp>
    </p:spTree>
    <p:extLst>
      <p:ext uri="{BB962C8B-B14F-4D97-AF65-F5344CB8AC3E}">
        <p14:creationId xmlns:p14="http://schemas.microsoft.com/office/powerpoint/2010/main" val="1617305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55A8-3035-6909-6A32-A58B02D3E133}"/>
              </a:ext>
            </a:extLst>
          </p:cNvPr>
          <p:cNvSpPr>
            <a:spLocks noGrp="1"/>
          </p:cNvSpPr>
          <p:nvPr>
            <p:ph type="title"/>
          </p:nvPr>
        </p:nvSpPr>
        <p:spPr/>
        <p:txBody>
          <a:bodyPr/>
          <a:lstStyle/>
          <a:p>
            <a:r>
              <a:rPr lang="en-IN" b="1" i="0" dirty="0">
                <a:solidFill>
                  <a:srgbClr val="273239"/>
                </a:solidFill>
                <a:effectLst/>
                <a:highlight>
                  <a:srgbClr val="FFFFFF"/>
                </a:highlight>
                <a:latin typeface="Nunito" pitchFamily="2" charset="0"/>
              </a:rPr>
              <a:t>Bidirectional Approach of BERT</a:t>
            </a:r>
            <a:br>
              <a:rPr lang="en-IN" b="1" i="0" dirty="0">
                <a:solidFill>
                  <a:srgbClr val="273239"/>
                </a:solidFill>
                <a:effectLst/>
                <a:highlight>
                  <a:srgbClr val="FFFFFF"/>
                </a:highlight>
                <a:latin typeface="Nunito" pitchFamily="2" charset="0"/>
              </a:rPr>
            </a:br>
            <a:endParaRPr lang="en-IN" dirty="0"/>
          </a:p>
        </p:txBody>
      </p:sp>
      <p:sp>
        <p:nvSpPr>
          <p:cNvPr id="3" name="Content Placeholder 2">
            <a:extLst>
              <a:ext uri="{FF2B5EF4-FFF2-40B4-BE49-F238E27FC236}">
                <a16:creationId xmlns:a16="http://schemas.microsoft.com/office/drawing/2014/main" id="{8490131F-7371-0708-B2A5-B4ACC1617F44}"/>
              </a:ext>
            </a:extLst>
          </p:cNvPr>
          <p:cNvSpPr>
            <a:spLocks noGrp="1"/>
          </p:cNvSpPr>
          <p:nvPr>
            <p:ph idx="1"/>
          </p:nvPr>
        </p:nvSpPr>
        <p:spPr/>
        <p:txBody>
          <a:bodyPr/>
          <a:lstStyle/>
          <a:p>
            <a:pPr algn="just"/>
            <a:r>
              <a:rPr lang="en-US" b="0" i="0" dirty="0">
                <a:solidFill>
                  <a:srgbClr val="273239"/>
                </a:solidFill>
                <a:effectLst/>
                <a:highlight>
                  <a:srgbClr val="FFFFFF"/>
                </a:highlight>
                <a:latin typeface="Nunito" pitchFamily="2" charset="0"/>
              </a:rPr>
              <a:t>Traditional language models process text sequentially, either from left to right or right to left. </a:t>
            </a:r>
          </a:p>
          <a:p>
            <a:pPr algn="just"/>
            <a:r>
              <a:rPr lang="en-US" b="0" i="0" dirty="0">
                <a:solidFill>
                  <a:srgbClr val="273239"/>
                </a:solidFill>
                <a:effectLst/>
                <a:highlight>
                  <a:srgbClr val="FFFFFF"/>
                </a:highlight>
                <a:latin typeface="Nunito" pitchFamily="2" charset="0"/>
              </a:rPr>
              <a:t>This method limits the model’s awareness to the immediate context preceding the target word. </a:t>
            </a:r>
          </a:p>
          <a:p>
            <a:pPr algn="just"/>
            <a:r>
              <a:rPr lang="en-US" b="0" i="0" dirty="0">
                <a:solidFill>
                  <a:srgbClr val="273239"/>
                </a:solidFill>
                <a:effectLst/>
                <a:highlight>
                  <a:srgbClr val="FFFFFF"/>
                </a:highlight>
                <a:latin typeface="Nunito" pitchFamily="2" charset="0"/>
              </a:rPr>
              <a:t>BERT uses a bi-directional approach considering both the left and right context of words in a sentence, instead of analyzing the text sequentially, BERT looks at all the words in a sentence simultaneously.</a:t>
            </a:r>
            <a:endParaRPr lang="en-IN" dirty="0"/>
          </a:p>
        </p:txBody>
      </p:sp>
    </p:spTree>
    <p:extLst>
      <p:ext uri="{BB962C8B-B14F-4D97-AF65-F5344CB8AC3E}">
        <p14:creationId xmlns:p14="http://schemas.microsoft.com/office/powerpoint/2010/main" val="3301071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B6FA-9033-7DFE-6D3D-28F27611A2A3}"/>
              </a:ext>
            </a:extLst>
          </p:cNvPr>
          <p:cNvSpPr>
            <a:spLocks noGrp="1"/>
          </p:cNvSpPr>
          <p:nvPr>
            <p:ph type="title"/>
          </p:nvPr>
        </p:nvSpPr>
        <p:spPr/>
        <p:txBody>
          <a:bodyPr>
            <a:normAutofit/>
          </a:bodyPr>
          <a:lstStyle/>
          <a:p>
            <a:r>
              <a:rPr lang="en-US" b="1" i="1" dirty="0">
                <a:solidFill>
                  <a:srgbClr val="273239"/>
                </a:solidFill>
                <a:effectLst/>
                <a:latin typeface="Nunito" pitchFamily="2" charset="0"/>
              </a:rPr>
              <a:t>Example: “The bank is situated on the _______ of the river.”</a:t>
            </a:r>
            <a:endParaRPr lang="en-IN" dirty="0"/>
          </a:p>
        </p:txBody>
      </p:sp>
      <p:sp>
        <p:nvSpPr>
          <p:cNvPr id="3" name="Content Placeholder 2">
            <a:extLst>
              <a:ext uri="{FF2B5EF4-FFF2-40B4-BE49-F238E27FC236}">
                <a16:creationId xmlns:a16="http://schemas.microsoft.com/office/drawing/2014/main" id="{7AD35884-230B-8B5C-4473-5C1C43F07908}"/>
              </a:ext>
            </a:extLst>
          </p:cNvPr>
          <p:cNvSpPr>
            <a:spLocks noGrp="1"/>
          </p:cNvSpPr>
          <p:nvPr>
            <p:ph idx="1"/>
          </p:nvPr>
        </p:nvSpPr>
        <p:spPr/>
        <p:txBody>
          <a:bodyPr/>
          <a:lstStyle/>
          <a:p>
            <a:pPr algn="just"/>
            <a:r>
              <a:rPr lang="en-US" b="0" i="1" dirty="0">
                <a:solidFill>
                  <a:srgbClr val="273239"/>
                </a:solidFill>
                <a:effectLst/>
                <a:highlight>
                  <a:srgbClr val="F9F9F9"/>
                </a:highlight>
                <a:latin typeface="Nunito" pitchFamily="2" charset="0"/>
              </a:rPr>
              <a:t>In a unidirectional model, the understanding of the blank would heavily depend on the preceding words, and the model might struggle to discern whether “bank” refers to a financial institution or the side of the river.</a:t>
            </a:r>
          </a:p>
          <a:p>
            <a:pPr algn="just"/>
            <a:r>
              <a:rPr lang="en-US" b="0" i="1" dirty="0">
                <a:solidFill>
                  <a:srgbClr val="273239"/>
                </a:solidFill>
                <a:effectLst/>
                <a:highlight>
                  <a:srgbClr val="F9F9F9"/>
                </a:highlight>
                <a:latin typeface="Nunito" pitchFamily="2" charset="0"/>
              </a:rPr>
              <a:t>BERT, being bidirectional, simultaneously considers both the left (“The bank is situated on the”) and right context (“of the river”), enabling a more nuanced understanding. It comprehends that the missing word is likely related to the geographical location of the bank, demonstrating the contextual richness that the bidirectional approach brings.</a:t>
            </a:r>
            <a:endParaRPr lang="en-IN" dirty="0"/>
          </a:p>
        </p:txBody>
      </p:sp>
    </p:spTree>
    <p:extLst>
      <p:ext uri="{BB962C8B-B14F-4D97-AF65-F5344CB8AC3E}">
        <p14:creationId xmlns:p14="http://schemas.microsoft.com/office/powerpoint/2010/main" val="427217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5F8E-FE4B-E28C-E46D-31BFA997E115}"/>
              </a:ext>
            </a:extLst>
          </p:cNvPr>
          <p:cNvSpPr>
            <a:spLocks noGrp="1"/>
          </p:cNvSpPr>
          <p:nvPr>
            <p:ph type="title"/>
          </p:nvPr>
        </p:nvSpPr>
        <p:spPr/>
        <p:txBody>
          <a:bodyPr/>
          <a:lstStyle/>
          <a:p>
            <a:r>
              <a:rPr lang="en-IN" dirty="0"/>
              <a:t>Difference between RNN and FFNN</a:t>
            </a:r>
          </a:p>
        </p:txBody>
      </p:sp>
      <p:pic>
        <p:nvPicPr>
          <p:cNvPr id="5" name="Content Placeholder 4">
            <a:extLst>
              <a:ext uri="{FF2B5EF4-FFF2-40B4-BE49-F238E27FC236}">
                <a16:creationId xmlns:a16="http://schemas.microsoft.com/office/drawing/2014/main" id="{62B946DC-C3C7-95FC-0F93-1A21AE0BAD8F}"/>
              </a:ext>
            </a:extLst>
          </p:cNvPr>
          <p:cNvPicPr>
            <a:picLocks noGrp="1" noChangeAspect="1"/>
          </p:cNvPicPr>
          <p:nvPr>
            <p:ph idx="1"/>
          </p:nvPr>
        </p:nvPicPr>
        <p:blipFill>
          <a:blip r:embed="rId2"/>
          <a:stretch>
            <a:fillRect/>
          </a:stretch>
        </p:blipFill>
        <p:spPr>
          <a:xfrm>
            <a:off x="2395021" y="2415160"/>
            <a:ext cx="7401958" cy="3172268"/>
          </a:xfrm>
        </p:spPr>
      </p:pic>
    </p:spTree>
    <p:extLst>
      <p:ext uri="{BB962C8B-B14F-4D97-AF65-F5344CB8AC3E}">
        <p14:creationId xmlns:p14="http://schemas.microsoft.com/office/powerpoint/2010/main" val="3964766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DE5F-7D68-276B-332A-479B20C66306}"/>
              </a:ext>
            </a:extLst>
          </p:cNvPr>
          <p:cNvSpPr>
            <a:spLocks noGrp="1"/>
          </p:cNvSpPr>
          <p:nvPr>
            <p:ph type="title"/>
          </p:nvPr>
        </p:nvSpPr>
        <p:spPr/>
        <p:txBody>
          <a:bodyPr/>
          <a:lstStyle/>
          <a:p>
            <a:r>
              <a:rPr lang="en-IN" b="1" i="0" dirty="0">
                <a:solidFill>
                  <a:srgbClr val="273239"/>
                </a:solidFill>
                <a:effectLst/>
                <a:highlight>
                  <a:srgbClr val="FFFFFF"/>
                </a:highlight>
                <a:latin typeface="Nunito" pitchFamily="2" charset="0"/>
              </a:rPr>
              <a:t>Pre-training and Fine-tuning</a:t>
            </a:r>
            <a:endParaRPr lang="en-IN" dirty="0"/>
          </a:p>
        </p:txBody>
      </p:sp>
      <p:sp>
        <p:nvSpPr>
          <p:cNvPr id="3" name="Content Placeholder 2">
            <a:extLst>
              <a:ext uri="{FF2B5EF4-FFF2-40B4-BE49-F238E27FC236}">
                <a16:creationId xmlns:a16="http://schemas.microsoft.com/office/drawing/2014/main" id="{8B7AF1CE-FF4E-AD44-47BF-CE4B6BCB2AE1}"/>
              </a:ext>
            </a:extLst>
          </p:cNvPr>
          <p:cNvSpPr>
            <a:spLocks noGrp="1"/>
          </p:cNvSpPr>
          <p:nvPr>
            <p:ph idx="1"/>
          </p:nvPr>
        </p:nvSpPr>
        <p:spPr/>
        <p:txBody>
          <a:bodyPr/>
          <a:lstStyle/>
          <a:p>
            <a:pPr algn="just" rtl="0" fontAlgn="base"/>
            <a:r>
              <a:rPr lang="en-US" b="0" i="0" dirty="0">
                <a:solidFill>
                  <a:srgbClr val="273239"/>
                </a:solidFill>
                <a:effectLst/>
                <a:highlight>
                  <a:srgbClr val="FFFFFF"/>
                </a:highlight>
                <a:latin typeface="Nunito" pitchFamily="2" charset="0"/>
              </a:rPr>
              <a:t>The BERT model undergoes a two-step process:</a:t>
            </a:r>
          </a:p>
          <a:p>
            <a:pPr algn="just" fontAlgn="base">
              <a:buFont typeface="+mj-lt"/>
              <a:buAutoNum type="arabicPeriod"/>
            </a:pPr>
            <a:r>
              <a:rPr lang="en-US" b="0" i="0" dirty="0">
                <a:solidFill>
                  <a:srgbClr val="273239"/>
                </a:solidFill>
                <a:effectLst/>
                <a:highlight>
                  <a:srgbClr val="FFFFFF"/>
                </a:highlight>
                <a:latin typeface="Nunito" pitchFamily="2" charset="0"/>
              </a:rPr>
              <a:t>Pre-training on Large amounts of unlabeled text to learn contextual embeddings.</a:t>
            </a:r>
          </a:p>
          <a:p>
            <a:pPr algn="just" fontAlgn="base">
              <a:buFont typeface="+mj-lt"/>
              <a:buAutoNum type="arabicPeriod" startAt="2"/>
            </a:pPr>
            <a:r>
              <a:rPr lang="en-US" b="0" i="0" dirty="0">
                <a:solidFill>
                  <a:srgbClr val="273239"/>
                </a:solidFill>
                <a:effectLst/>
                <a:highlight>
                  <a:srgbClr val="FFFFFF"/>
                </a:highlight>
                <a:latin typeface="Nunito" pitchFamily="2" charset="0"/>
              </a:rPr>
              <a:t>Fine-tuning on labeled data for specific </a:t>
            </a:r>
            <a:r>
              <a:rPr lang="en-US" b="0" i="0" u="sng" dirty="0">
                <a:solidFill>
                  <a:srgbClr val="273239"/>
                </a:solidFill>
                <a:effectLst/>
                <a:highlight>
                  <a:srgbClr val="FFFFFF"/>
                </a:highlight>
                <a:latin typeface="Nunito" pitchFamily="2" charset="0"/>
                <a:hlinkClick r:id="rId2"/>
              </a:rPr>
              <a:t>NLP</a:t>
            </a:r>
            <a:r>
              <a:rPr lang="en-US" b="0" i="0" dirty="0">
                <a:solidFill>
                  <a:srgbClr val="273239"/>
                </a:solidFill>
                <a:effectLst/>
                <a:highlight>
                  <a:srgbClr val="FFFFFF"/>
                </a:highlight>
                <a:latin typeface="Nunito" pitchFamily="2" charset="0"/>
              </a:rPr>
              <a:t> tasks.</a:t>
            </a:r>
          </a:p>
          <a:p>
            <a:pPr algn="just"/>
            <a:endParaRPr lang="en-IN" dirty="0"/>
          </a:p>
        </p:txBody>
      </p:sp>
    </p:spTree>
    <p:extLst>
      <p:ext uri="{BB962C8B-B14F-4D97-AF65-F5344CB8AC3E}">
        <p14:creationId xmlns:p14="http://schemas.microsoft.com/office/powerpoint/2010/main" val="1244500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EEEB6-AA99-DD35-D95C-AB9EB1BD20F1}"/>
              </a:ext>
            </a:extLst>
          </p:cNvPr>
          <p:cNvSpPr>
            <a:spLocks noGrp="1"/>
          </p:cNvSpPr>
          <p:nvPr>
            <p:ph idx="1"/>
          </p:nvPr>
        </p:nvSpPr>
        <p:spPr>
          <a:xfrm>
            <a:off x="838200" y="315310"/>
            <a:ext cx="10515600" cy="5861653"/>
          </a:xfrm>
        </p:spPr>
        <p:txBody>
          <a:bodyPr>
            <a:normAutofit fontScale="85000" lnSpcReduction="20000"/>
          </a:bodyPr>
          <a:lstStyle/>
          <a:p>
            <a:pPr algn="just" fontAlgn="base"/>
            <a:r>
              <a:rPr lang="en-US" b="1" i="0" dirty="0">
                <a:solidFill>
                  <a:srgbClr val="273239"/>
                </a:solidFill>
                <a:effectLst/>
                <a:highlight>
                  <a:srgbClr val="FFFFFF"/>
                </a:highlight>
                <a:latin typeface="Nunito" pitchFamily="2" charset="0"/>
              </a:rPr>
              <a:t>Pre-Training on Large Data</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BERT is pre-trained on large amount of unlabeled text data. The model learns contextual embeddings, which are the representations of words that take into account their surrounding context in a sentence.</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BERT engages in various unsupervised pre-training tasks. For instance, it might learn to predict missing words in a sentence (Masked Language Model or MLM task), understand the relationship between two sentences, or predict the next sentence in a pair.</a:t>
            </a:r>
          </a:p>
          <a:p>
            <a:pPr algn="just" fontAlgn="base"/>
            <a:r>
              <a:rPr lang="en-US" b="1" i="0" dirty="0">
                <a:solidFill>
                  <a:srgbClr val="273239"/>
                </a:solidFill>
                <a:effectLst/>
                <a:highlight>
                  <a:srgbClr val="FFFFFF"/>
                </a:highlight>
                <a:latin typeface="Nunito" pitchFamily="2" charset="0"/>
              </a:rPr>
              <a:t>Fine-Tuning on Labeled Data</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After the pre-training phase, the BERT model, armed with its contextual embeddings, is then fine-tuned for specific natural language processing (NLP) tasks. This step tailors the model to more targeted applications by adapting its general language understanding to the nuances of the particular task.</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BERT is fine-tuned using labeled data specific to the downstream tasks of interest. These tasks could include sentiment analysis, question-answering, </a:t>
            </a:r>
            <a:r>
              <a:rPr lang="en-US" b="0" i="0" u="sng" dirty="0">
                <a:solidFill>
                  <a:srgbClr val="273239"/>
                </a:solidFill>
                <a:effectLst/>
                <a:highlight>
                  <a:srgbClr val="FFFFFF"/>
                </a:highlight>
                <a:latin typeface="Nunito" pitchFamily="2" charset="0"/>
                <a:hlinkClick r:id="rId2"/>
              </a:rPr>
              <a:t>named entity recognition</a:t>
            </a:r>
            <a:r>
              <a:rPr lang="en-US" b="0" i="0" dirty="0">
                <a:solidFill>
                  <a:srgbClr val="273239"/>
                </a:solidFill>
                <a:effectLst/>
                <a:highlight>
                  <a:srgbClr val="FFFFFF"/>
                </a:highlight>
                <a:latin typeface="Nunito" pitchFamily="2" charset="0"/>
              </a:rPr>
              <a:t>, or any other NLP application. The model’s parameters are adjusted to optimize its performance for the particular requirements of the task at hand.</a:t>
            </a:r>
          </a:p>
          <a:p>
            <a:pPr algn="just"/>
            <a:endParaRPr lang="en-IN" dirty="0"/>
          </a:p>
        </p:txBody>
      </p:sp>
    </p:spTree>
    <p:extLst>
      <p:ext uri="{BB962C8B-B14F-4D97-AF65-F5344CB8AC3E}">
        <p14:creationId xmlns:p14="http://schemas.microsoft.com/office/powerpoint/2010/main" val="663936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4E28-EF27-B194-B36E-E6099CA0B171}"/>
              </a:ext>
            </a:extLst>
          </p:cNvPr>
          <p:cNvSpPr>
            <a:spLocks noGrp="1"/>
          </p:cNvSpPr>
          <p:nvPr>
            <p:ph type="title"/>
          </p:nvPr>
        </p:nvSpPr>
        <p:spPr/>
        <p:txBody>
          <a:bodyPr/>
          <a:lstStyle/>
          <a:p>
            <a:r>
              <a:rPr lang="en-IN" b="1" i="0" dirty="0">
                <a:solidFill>
                  <a:srgbClr val="273239"/>
                </a:solidFill>
                <a:effectLst/>
                <a:highlight>
                  <a:srgbClr val="FFFFFF"/>
                </a:highlight>
                <a:latin typeface="Nunito" pitchFamily="2" charset="0"/>
              </a:rPr>
              <a:t>How BERT work?</a:t>
            </a:r>
            <a:endParaRPr lang="en-IN" dirty="0"/>
          </a:p>
        </p:txBody>
      </p:sp>
      <p:sp>
        <p:nvSpPr>
          <p:cNvPr id="3" name="Content Placeholder 2">
            <a:extLst>
              <a:ext uri="{FF2B5EF4-FFF2-40B4-BE49-F238E27FC236}">
                <a16:creationId xmlns:a16="http://schemas.microsoft.com/office/drawing/2014/main" id="{30B58A37-5C5D-4264-7A69-2C8918B8A375}"/>
              </a:ext>
            </a:extLst>
          </p:cNvPr>
          <p:cNvSpPr>
            <a:spLocks noGrp="1"/>
          </p:cNvSpPr>
          <p:nvPr>
            <p:ph idx="1"/>
          </p:nvPr>
        </p:nvSpPr>
        <p:spPr/>
        <p:txBody>
          <a:bodyPr>
            <a:normAutofit fontScale="92500" lnSpcReduction="20000"/>
          </a:bodyPr>
          <a:lstStyle/>
          <a:p>
            <a:pPr algn="just" rtl="0"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BERT is designed to generate a language model so, only the encoder mechanism is used. Sequence of tokens are fed to the Transformer encoder. </a:t>
            </a:r>
          </a:p>
          <a:p>
            <a:pPr algn="just" rtl="0"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These tokens are first embedded into vectors and then processed in the neural network. </a:t>
            </a:r>
          </a:p>
          <a:p>
            <a:pPr algn="just" rtl="0"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The output is a sequence of vectors, each corresponding to an input token, providing contextualized representations.</a:t>
            </a:r>
          </a:p>
          <a:p>
            <a:pPr algn="just" rtl="0"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When training language models, defining a prediction goal is a challenge. Many models predict the next word in a sequence, which is a directional approach and may limit context learning. </a:t>
            </a:r>
          </a:p>
          <a:p>
            <a:pPr algn="just" rtl="0"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BERT addresses this challenge with two innovative training strategies:</a:t>
            </a:r>
          </a:p>
          <a:p>
            <a:pPr algn="just" fontAlgn="base">
              <a:buFont typeface="+mj-lt"/>
              <a:buAutoNum type="arabicPeriod"/>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Masked Language Model (MLM)</a:t>
            </a:r>
          </a:p>
          <a:p>
            <a:pPr algn="just" fontAlgn="base">
              <a:buFont typeface="+mj-lt"/>
              <a:buAutoNum type="arabicPeriod" startAt="2"/>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Next Sentence Prediction (NSP)</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103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37F349-3BF7-6B64-CB60-EE252FD639EB}"/>
              </a:ext>
            </a:extLst>
          </p:cNvPr>
          <p:cNvSpPr>
            <a:spLocks noGrp="1"/>
          </p:cNvSpPr>
          <p:nvPr>
            <p:ph idx="1"/>
          </p:nvPr>
        </p:nvSpPr>
        <p:spPr>
          <a:xfrm>
            <a:off x="838200" y="346841"/>
            <a:ext cx="10515600" cy="5830122"/>
          </a:xfrm>
        </p:spPr>
        <p:txBody>
          <a:bodyPr>
            <a:normAutofit fontScale="92500" lnSpcReduction="20000"/>
          </a:bodyPr>
          <a:lstStyle/>
          <a:p>
            <a:pPr algn="just" rtl="0"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In BERT’s pre-training process, a portion of words in each input sequence is masked and the model is trained to predict the original values of these masked words based on the context provided by the surrounding words.</a:t>
            </a:r>
          </a:p>
          <a:p>
            <a:pPr algn="just" fontAlgn="base">
              <a:buFont typeface="+mj-lt"/>
              <a:buAutoNum type="arabicPeriod"/>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Masking words:</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Before BERT learns from sentences, it hides some words (about 15%) and replaces them with a special symbol, like [MASK].</a:t>
            </a:r>
          </a:p>
          <a:p>
            <a:pPr algn="just" fontAlgn="base">
              <a:buFont typeface="+mj-lt"/>
              <a:buAutoNum type="arabicPeriod" startAt="2"/>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Guessing Hidden Words:</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BERT’s job is to figure out what these hidden words are by looking at the words around them. It’s like a game of guessing where some words are missing, and BERT tries to fill in the blanks.</a:t>
            </a:r>
          </a:p>
          <a:p>
            <a:pPr algn="just" fontAlgn="base">
              <a:buFont typeface="+mj-lt"/>
              <a:buAutoNum type="arabicPeriod" startAt="3"/>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How BERT learns:</a:t>
            </a:r>
            <a:endPar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marL="914400" lvl="1" indent="-457200" algn="just" fontAlgn="base">
              <a:buAutoNum type="arabicPeriod"/>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BERT adds a special layer on top of its learning system to make these guesses. It then checks how close its guesses are to the actual hidden words.</a:t>
            </a:r>
          </a:p>
          <a:p>
            <a:pPr marL="914400" lvl="1" indent="-457200" algn="just" fontAlgn="base">
              <a:buAutoNum type="arabicPeriod"/>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It does this by converting its guesses into probabilities, saying, “I think this word is X, and I’m this much sure about it.”</a:t>
            </a:r>
          </a:p>
          <a:p>
            <a:pPr algn="l" fontAlgn="base">
              <a:buFont typeface="+mj-lt"/>
              <a:buAutoNum type="arabicPeriod" startAt="4"/>
            </a:pPr>
            <a:r>
              <a:rPr lang="en-US" b="1" i="0" dirty="0">
                <a:solidFill>
                  <a:srgbClr val="273239"/>
                </a:solidFill>
                <a:effectLst/>
                <a:highlight>
                  <a:srgbClr val="FFFFFF"/>
                </a:highlight>
                <a:latin typeface="Nunito" pitchFamily="2" charset="0"/>
              </a:rPr>
              <a:t>Special Attention to Hidden Words</a:t>
            </a:r>
            <a:endParaRPr lang="en-US" b="0" i="0" dirty="0">
              <a:solidFill>
                <a:srgbClr val="273239"/>
              </a:solidFill>
              <a:effectLst/>
              <a:highlight>
                <a:srgbClr val="FFFFFF"/>
              </a:highlight>
              <a:latin typeface="Nunito" pitchFamily="2" charset="0"/>
            </a:endParaRPr>
          </a:p>
          <a:p>
            <a:pPr marL="457200" lvl="1" indent="0" algn="l" fontAlgn="base">
              <a:buNone/>
            </a:pPr>
            <a:r>
              <a:rPr lang="en-US" sz="2800" dirty="0">
                <a:solidFill>
                  <a:srgbClr val="273239"/>
                </a:solidFill>
                <a:highlight>
                  <a:srgbClr val="FFFFFF"/>
                </a:highlight>
                <a:latin typeface="Times New Roman" panose="02020603050405020304" pitchFamily="18" charset="0"/>
                <a:cs typeface="Times New Roman" panose="02020603050405020304" pitchFamily="18" charset="0"/>
              </a:rPr>
              <a:t>3. </a:t>
            </a:r>
            <a:r>
              <a:rPr lang="en-US" dirty="0">
                <a:solidFill>
                  <a:srgbClr val="273239"/>
                </a:solidFill>
                <a:highlight>
                  <a:srgbClr val="FFFFFF"/>
                </a:highlight>
                <a:latin typeface="Times New Roman" panose="02020603050405020304" pitchFamily="18" charset="0"/>
                <a:cs typeface="Times New Roman" panose="02020603050405020304" pitchFamily="18" charset="0"/>
              </a:rPr>
              <a:t>BERT’s main focus during training is on getting these hidden words right. It cares     	less about predicting the words that are not hidden.</a:t>
            </a:r>
          </a:p>
          <a:p>
            <a:pPr marL="742950" lvl="1" indent="-285750" algn="l" fontAlgn="base">
              <a:buFont typeface="+mj-lt"/>
              <a:buAutoNum type="arabicPeriod" startAt="4"/>
            </a:pPr>
            <a:r>
              <a:rPr lang="en-US" dirty="0">
                <a:solidFill>
                  <a:srgbClr val="273239"/>
                </a:solidFill>
                <a:highlight>
                  <a:srgbClr val="FFFFFF"/>
                </a:highlight>
                <a:latin typeface="Times New Roman" panose="02020603050405020304" pitchFamily="18" charset="0"/>
                <a:cs typeface="Times New Roman" panose="02020603050405020304" pitchFamily="18" charset="0"/>
              </a:rPr>
              <a:t>This is because the real challenge is figuring out the missing parts, and this strategy helps BERT become really good at understanding the meaning and context of words.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857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4074A1-117A-9790-7AFE-A8FACF7C0264}"/>
              </a:ext>
            </a:extLst>
          </p:cNvPr>
          <p:cNvSpPr>
            <a:spLocks noGrp="1"/>
          </p:cNvSpPr>
          <p:nvPr>
            <p:ph idx="1"/>
          </p:nvPr>
        </p:nvSpPr>
        <p:spPr>
          <a:xfrm>
            <a:off x="838200" y="472966"/>
            <a:ext cx="10515600" cy="5703997"/>
          </a:xfrm>
        </p:spPr>
        <p:txBody>
          <a:bodyPr>
            <a:normAutofit fontScale="85000" lnSpcReduction="10000"/>
          </a:bodyPr>
          <a:lstStyle/>
          <a:p>
            <a:pPr algn="just" rtl="0" fontAlgn="base"/>
            <a:r>
              <a:rPr lang="en-US" b="0" i="0" dirty="0">
                <a:solidFill>
                  <a:srgbClr val="273239"/>
                </a:solidFill>
                <a:effectLst/>
                <a:highlight>
                  <a:srgbClr val="FFFFFF"/>
                </a:highlight>
                <a:latin typeface="Nunito" pitchFamily="2" charset="0"/>
              </a:rPr>
              <a:t>In technical terms,</a:t>
            </a:r>
          </a:p>
          <a:p>
            <a:pPr algn="just" fontAlgn="base">
              <a:buFont typeface="+mj-lt"/>
              <a:buAutoNum type="arabicPeriod"/>
            </a:pPr>
            <a:r>
              <a:rPr lang="en-US" b="0" i="0" dirty="0">
                <a:solidFill>
                  <a:srgbClr val="273239"/>
                </a:solidFill>
                <a:effectLst/>
                <a:highlight>
                  <a:srgbClr val="FFFFFF"/>
                </a:highlight>
                <a:latin typeface="Nunito" pitchFamily="2" charset="0"/>
              </a:rPr>
              <a:t>BERT adds a classification layer on top of the output from the encoder. This layer is crucial for predicting the masked words.</a:t>
            </a:r>
          </a:p>
          <a:p>
            <a:pPr algn="just" fontAlgn="base">
              <a:buFont typeface="+mj-lt"/>
              <a:buAutoNum type="arabicPeriod" startAt="2"/>
            </a:pPr>
            <a:r>
              <a:rPr lang="en-US" b="0" i="0" dirty="0">
                <a:solidFill>
                  <a:srgbClr val="273239"/>
                </a:solidFill>
                <a:effectLst/>
                <a:highlight>
                  <a:srgbClr val="FFFFFF"/>
                </a:highlight>
                <a:latin typeface="Nunito" pitchFamily="2" charset="0"/>
              </a:rPr>
              <a:t>The output vectors from the classification layer are multiplied by the embedding matrix, transforming them into the vocabulary dimension. This step helps align the predicted representations with the vocabulary space.</a:t>
            </a:r>
          </a:p>
          <a:p>
            <a:pPr algn="just" fontAlgn="base">
              <a:buFont typeface="+mj-lt"/>
              <a:buAutoNum type="arabicPeriod" startAt="3"/>
            </a:pPr>
            <a:r>
              <a:rPr lang="en-US" b="0" i="0" dirty="0">
                <a:solidFill>
                  <a:srgbClr val="273239"/>
                </a:solidFill>
                <a:effectLst/>
                <a:highlight>
                  <a:srgbClr val="FFFFFF"/>
                </a:highlight>
                <a:latin typeface="Nunito" pitchFamily="2" charset="0"/>
              </a:rPr>
              <a:t>The probability of each word in the vocabulary is calculated using the </a:t>
            </a:r>
            <a:r>
              <a:rPr lang="en-US" b="0" i="0" u="sng" dirty="0">
                <a:solidFill>
                  <a:srgbClr val="273239"/>
                </a:solidFill>
                <a:effectLst/>
                <a:highlight>
                  <a:srgbClr val="FFFFFF"/>
                </a:highlight>
                <a:latin typeface="Nunito" pitchFamily="2" charset="0"/>
                <a:hlinkClick r:id="rId2"/>
              </a:rPr>
              <a:t>SoftMax activation function</a:t>
            </a:r>
            <a:r>
              <a:rPr lang="en-US" b="0" i="0" dirty="0">
                <a:solidFill>
                  <a:srgbClr val="273239"/>
                </a:solidFill>
                <a:effectLst/>
                <a:highlight>
                  <a:srgbClr val="FFFFFF"/>
                </a:highlight>
                <a:latin typeface="Nunito" pitchFamily="2" charset="0"/>
              </a:rPr>
              <a:t>. This step generates a probability distribution over the entire vocabulary for each masked position.</a:t>
            </a:r>
          </a:p>
          <a:p>
            <a:pPr algn="just" fontAlgn="base">
              <a:buFont typeface="+mj-lt"/>
              <a:buAutoNum type="arabicPeriod" startAt="4"/>
            </a:pPr>
            <a:r>
              <a:rPr lang="en-US" b="0" i="0" dirty="0">
                <a:solidFill>
                  <a:srgbClr val="273239"/>
                </a:solidFill>
                <a:effectLst/>
                <a:highlight>
                  <a:srgbClr val="FFFFFF"/>
                </a:highlight>
                <a:latin typeface="Nunito" pitchFamily="2" charset="0"/>
              </a:rPr>
              <a:t>The loss function used during training considers only the prediction of the masked values. The model is penalized for the deviation between its predictions and the actual values of the masked words.</a:t>
            </a:r>
          </a:p>
          <a:p>
            <a:pPr algn="just" fontAlgn="base">
              <a:buFont typeface="+mj-lt"/>
              <a:buAutoNum type="arabicPeriod" startAt="5"/>
            </a:pPr>
            <a:r>
              <a:rPr lang="en-US" b="0" i="0" dirty="0">
                <a:solidFill>
                  <a:srgbClr val="273239"/>
                </a:solidFill>
                <a:effectLst/>
                <a:highlight>
                  <a:srgbClr val="FFFFFF"/>
                </a:highlight>
                <a:latin typeface="Nunito" pitchFamily="2" charset="0"/>
              </a:rPr>
              <a:t>The model converges slower than directional models. This is because, during training, BERT is only concerned with predicting the masked values, ignoring the prediction of the non-masked words. The increased context awareness achieved through this strategy compensates for the slower convergence.</a:t>
            </a:r>
          </a:p>
          <a:p>
            <a:pPr algn="just"/>
            <a:endParaRPr lang="en-IN" dirty="0"/>
          </a:p>
        </p:txBody>
      </p:sp>
    </p:spTree>
    <p:extLst>
      <p:ext uri="{BB962C8B-B14F-4D97-AF65-F5344CB8AC3E}">
        <p14:creationId xmlns:p14="http://schemas.microsoft.com/office/powerpoint/2010/main" val="3087061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73FE-0984-7505-DE7F-9C38E69D54EF}"/>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2. Next Sentence Prediction (NSP)</a:t>
            </a:r>
            <a:endParaRPr lang="en-IN" dirty="0"/>
          </a:p>
        </p:txBody>
      </p:sp>
      <p:sp>
        <p:nvSpPr>
          <p:cNvPr id="3" name="Content Placeholder 2">
            <a:extLst>
              <a:ext uri="{FF2B5EF4-FFF2-40B4-BE49-F238E27FC236}">
                <a16:creationId xmlns:a16="http://schemas.microsoft.com/office/drawing/2014/main" id="{2D4B3202-44AF-3CAD-33CD-A02DF9B832FB}"/>
              </a:ext>
            </a:extLst>
          </p:cNvPr>
          <p:cNvSpPr>
            <a:spLocks noGrp="1"/>
          </p:cNvSpPr>
          <p:nvPr>
            <p:ph idx="1"/>
          </p:nvPr>
        </p:nvSpPr>
        <p:spPr/>
        <p:txBody>
          <a:bodyPr/>
          <a:lstStyle/>
          <a:p>
            <a:pPr algn="just"/>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BERT predicts if the second sentence is connected to the first. This is done by transforming the output of the [CLS] token into a 2×1 shaped vector using a classification layer, and then calculating the probability of whether the second sentence follows the first using SoftMax.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489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A4A82-A728-FED3-01ED-11853E51E2B3}"/>
              </a:ext>
            </a:extLst>
          </p:cNvPr>
          <p:cNvSpPr>
            <a:spLocks noGrp="1"/>
          </p:cNvSpPr>
          <p:nvPr>
            <p:ph idx="1"/>
          </p:nvPr>
        </p:nvSpPr>
        <p:spPr>
          <a:xfrm>
            <a:off x="331076" y="315310"/>
            <a:ext cx="11022724" cy="6306207"/>
          </a:xfrm>
        </p:spPr>
        <p:txBody>
          <a:bodyPr>
            <a:normAutofit lnSpcReduction="10000"/>
          </a:bodyPr>
          <a:lstStyle/>
          <a:p>
            <a:pPr algn="just" fontAlgn="base">
              <a:buFont typeface="+mj-lt"/>
              <a:buAutoNum type="arabicPeriod"/>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In the training process, BERT learns to understand the relationship between pairs of sentences, predicting if the second sentence follows the first in the original document.</a:t>
            </a:r>
          </a:p>
          <a:p>
            <a:pPr algn="just" fontAlgn="base">
              <a:buFont typeface="+mj-lt"/>
              <a:buAutoNum type="arabicPeriod" startAt="2"/>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50% of the input pairs have the second sentence as the subsequent sentence in the original document, and the other 50% have a randomly chosen sentence.</a:t>
            </a:r>
          </a:p>
          <a:p>
            <a:pPr algn="just" fontAlgn="base">
              <a:buFont typeface="+mj-lt"/>
              <a:buAutoNum type="arabicPeriod" startAt="3"/>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To help the model distinguish between connected and disconnected sentence pairs. The input is processed before entering the model:</a:t>
            </a:r>
          </a:p>
          <a:p>
            <a:pPr marL="742950" lvl="1" indent="-285750" algn="just" fontAlgn="base">
              <a:buFont typeface="+mj-lt"/>
              <a:buAutoNum type="arabicPeriod" startAt="3"/>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A [CLS] token is inserted at the beginning of the first sentence, and a [SEP] token is added at the end of each sentence.</a:t>
            </a:r>
          </a:p>
          <a:p>
            <a:pPr marL="742950" lvl="1" indent="-285750" algn="just" fontAlgn="base">
              <a:buFont typeface="+mj-lt"/>
              <a:buAutoNum type="arabicPeriod" startAt="3"/>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A sentence embedding indicating Sentence A or Sentence B is added to each token.</a:t>
            </a:r>
          </a:p>
          <a:p>
            <a:pPr marL="742950" lvl="1" indent="-285750" algn="just" fontAlgn="base">
              <a:buFont typeface="+mj-lt"/>
              <a:buAutoNum type="arabicPeriod" startAt="3"/>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A positional embedding indicates the position of each token in the sequence.</a:t>
            </a:r>
          </a:p>
          <a:p>
            <a:pPr algn="just" fontAlgn="base">
              <a:buFont typeface="+mj-lt"/>
              <a:buAutoNum type="arabicPeriod" startAt="4"/>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BERT predicts if the second sentence is connected to the first. This is done by transforming the output of the [CLS] token into a 2×1 shaped vector using a classification layer, and then calculating the probability of whether the second sentence follows the first using SoftMax.</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541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4E8A-A1B5-563E-BB29-F263A6A1C9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E0D967-D1A6-881A-8027-878938717C29}"/>
              </a:ext>
            </a:extLst>
          </p:cNvPr>
          <p:cNvSpPr>
            <a:spLocks noGrp="1"/>
          </p:cNvSpPr>
          <p:nvPr>
            <p:ph idx="1"/>
          </p:nvPr>
        </p:nvSpPr>
        <p:spPr/>
        <p:txBody>
          <a:bodyPr/>
          <a:lstStyle/>
          <a:p>
            <a:pPr algn="just"/>
            <a:r>
              <a:rPr lang="en-US" b="0" i="0" dirty="0">
                <a:solidFill>
                  <a:srgbClr val="273239"/>
                </a:solidFill>
                <a:effectLst/>
                <a:highlight>
                  <a:srgbClr val="FFFFFF"/>
                </a:highlight>
                <a:latin typeface="Nunito" pitchFamily="2" charset="0"/>
              </a:rPr>
              <a:t>During the training of BERT model, the Masked LM and Next Sentence Prediction are trained together. </a:t>
            </a:r>
          </a:p>
          <a:p>
            <a:pPr algn="just"/>
            <a:r>
              <a:rPr lang="en-US" b="0" i="0" dirty="0">
                <a:solidFill>
                  <a:srgbClr val="273239"/>
                </a:solidFill>
                <a:effectLst/>
                <a:highlight>
                  <a:srgbClr val="FFFFFF"/>
                </a:highlight>
                <a:latin typeface="Nunito" pitchFamily="2" charset="0"/>
              </a:rPr>
              <a:t>The model aims to minimize the combined loss function of the Masked LM and Next Sentence Prediction, leading to a robust language model with enhanced capabilities in understanding context within sentences and relationships between sentences.</a:t>
            </a:r>
            <a:endParaRPr lang="en-IN" dirty="0"/>
          </a:p>
        </p:txBody>
      </p:sp>
    </p:spTree>
    <p:extLst>
      <p:ext uri="{BB962C8B-B14F-4D97-AF65-F5344CB8AC3E}">
        <p14:creationId xmlns:p14="http://schemas.microsoft.com/office/powerpoint/2010/main" val="2521100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7CD8-4F2D-9078-5546-067261B202B9}"/>
              </a:ext>
            </a:extLst>
          </p:cNvPr>
          <p:cNvSpPr>
            <a:spLocks noGrp="1"/>
          </p:cNvSpPr>
          <p:nvPr>
            <p:ph type="title"/>
          </p:nvPr>
        </p:nvSpPr>
        <p:spPr/>
        <p:txBody>
          <a:bodyPr/>
          <a:lstStyle/>
          <a:p>
            <a:br>
              <a:rPr lang="en-IN" dirty="0"/>
            </a:br>
            <a:r>
              <a:rPr lang="en-IN" b="1" i="0" dirty="0">
                <a:solidFill>
                  <a:srgbClr val="273239"/>
                </a:solidFill>
                <a:effectLst/>
                <a:highlight>
                  <a:srgbClr val="FFFFFF"/>
                </a:highlight>
                <a:latin typeface="Nunito" pitchFamily="2" charset="0"/>
              </a:rPr>
              <a:t>BERT Architectures</a:t>
            </a:r>
            <a:endParaRPr lang="en-IN" dirty="0"/>
          </a:p>
        </p:txBody>
      </p:sp>
      <p:sp>
        <p:nvSpPr>
          <p:cNvPr id="3" name="Content Placeholder 2">
            <a:extLst>
              <a:ext uri="{FF2B5EF4-FFF2-40B4-BE49-F238E27FC236}">
                <a16:creationId xmlns:a16="http://schemas.microsoft.com/office/drawing/2014/main" id="{D153E304-700E-F4F3-6E5E-42FC8C584CDB}"/>
              </a:ext>
            </a:extLst>
          </p:cNvPr>
          <p:cNvSpPr>
            <a:spLocks noGrp="1"/>
          </p:cNvSpPr>
          <p:nvPr>
            <p:ph idx="1"/>
          </p:nvPr>
        </p:nvSpPr>
        <p:spPr/>
        <p:txBody>
          <a:bodyPr>
            <a:normAutofit fontScale="92500" lnSpcReduction="20000"/>
          </a:bodyPr>
          <a:lstStyle/>
          <a:p>
            <a:pPr algn="just" rtl="0" fontAlgn="base"/>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The architecture of BERT is a multilayer bidirectional transformer encoder which is quite similar to the transformer model. A transformer architecture is an encoder-decoder network that uses </a:t>
            </a:r>
            <a:r>
              <a:rPr lang="en-US" b="0" u="sng" dirty="0">
                <a:solidFill>
                  <a:srgbClr val="273239"/>
                </a:solidFill>
                <a:effectLst/>
                <a:highlight>
                  <a:srgbClr val="FFFFFF"/>
                </a:highlight>
                <a:latin typeface="Times New Roman" panose="02020603050405020304" pitchFamily="18" charset="0"/>
                <a:cs typeface="Times New Roman" panose="02020603050405020304" pitchFamily="18" charset="0"/>
                <a:hlinkClick r:id="rId2"/>
              </a:rPr>
              <a:t>self-attention</a:t>
            </a: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 on the encoder side and attention on the decoder side.</a:t>
            </a:r>
          </a:p>
          <a:p>
            <a:pPr algn="just" fontAlgn="base">
              <a:buFont typeface="+mj-lt"/>
              <a:buAutoNum type="arabicPeriod"/>
            </a:pP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BERT</a:t>
            </a:r>
            <a:r>
              <a:rPr lang="en-US" b="0" baseline="-25000" dirty="0">
                <a:solidFill>
                  <a:srgbClr val="273239"/>
                </a:solidFill>
                <a:effectLst/>
                <a:highlight>
                  <a:srgbClr val="FFFFFF"/>
                </a:highlight>
                <a:latin typeface="Times New Roman" panose="02020603050405020304" pitchFamily="18" charset="0"/>
                <a:cs typeface="Times New Roman" panose="02020603050405020304" pitchFamily="18" charset="0"/>
              </a:rPr>
              <a:t>BASE</a:t>
            </a: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 has 12 layers in the Encoder stack while BERT</a:t>
            </a:r>
            <a:r>
              <a:rPr lang="en-US" b="0" baseline="-25000" dirty="0">
                <a:solidFill>
                  <a:srgbClr val="273239"/>
                </a:solidFill>
                <a:effectLst/>
                <a:highlight>
                  <a:srgbClr val="FFFFFF"/>
                </a:highlight>
                <a:latin typeface="Times New Roman" panose="02020603050405020304" pitchFamily="18" charset="0"/>
                <a:cs typeface="Times New Roman" panose="02020603050405020304" pitchFamily="18" charset="0"/>
              </a:rPr>
              <a:t>LARGE</a:t>
            </a: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 has 24 layers in the Encoder stack. These are more than the Transformer architecture described in the original paper (6 encoder layers).</a:t>
            </a:r>
          </a:p>
          <a:p>
            <a:pPr algn="just" fontAlgn="base">
              <a:buFont typeface="+mj-lt"/>
              <a:buAutoNum type="arabicPeriod" startAt="2"/>
            </a:pP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BERT architectures (BASE and LARGE) also have larger feedforward networks (768 and 1024 hidden units respectively), and more attention heads (12 and 16 respectively) than the Transformer architecture suggested in the original paper. It contains 512 hidden units and 8 attention heads.</a:t>
            </a:r>
          </a:p>
          <a:p>
            <a:pPr algn="just" fontAlgn="base">
              <a:buFont typeface="+mj-lt"/>
              <a:buAutoNum type="arabicPeriod" startAt="3"/>
            </a:pP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BERT</a:t>
            </a:r>
            <a:r>
              <a:rPr lang="en-US" b="0" baseline="-25000" dirty="0">
                <a:solidFill>
                  <a:srgbClr val="273239"/>
                </a:solidFill>
                <a:effectLst/>
                <a:highlight>
                  <a:srgbClr val="FFFFFF"/>
                </a:highlight>
                <a:latin typeface="Times New Roman" panose="02020603050405020304" pitchFamily="18" charset="0"/>
                <a:cs typeface="Times New Roman" panose="02020603050405020304" pitchFamily="18" charset="0"/>
              </a:rPr>
              <a:t>BASE</a:t>
            </a: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 contains 110M parameters while BERT</a:t>
            </a:r>
            <a:r>
              <a:rPr lang="en-US" b="0" baseline="-25000" dirty="0">
                <a:solidFill>
                  <a:srgbClr val="273239"/>
                </a:solidFill>
                <a:effectLst/>
                <a:highlight>
                  <a:srgbClr val="FFFFFF"/>
                </a:highlight>
                <a:latin typeface="Times New Roman" panose="02020603050405020304" pitchFamily="18" charset="0"/>
                <a:cs typeface="Times New Roman" panose="02020603050405020304" pitchFamily="18" charset="0"/>
              </a:rPr>
              <a:t>LARGE</a:t>
            </a:r>
            <a:r>
              <a:rPr lang="en-US" b="0" dirty="0">
                <a:solidFill>
                  <a:srgbClr val="273239"/>
                </a:solidFill>
                <a:effectLst/>
                <a:highlight>
                  <a:srgbClr val="FFFFFF"/>
                </a:highlight>
                <a:latin typeface="Times New Roman" panose="02020603050405020304" pitchFamily="18" charset="0"/>
                <a:cs typeface="Times New Roman" panose="02020603050405020304" pitchFamily="18" charset="0"/>
              </a:rPr>
              <a:t> has 340M parameters.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05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95C9-6FA3-96D3-FF85-A3F027FC943A}"/>
              </a:ext>
            </a:extLst>
          </p:cNvPr>
          <p:cNvSpPr>
            <a:spLocks noGrp="1"/>
          </p:cNvSpPr>
          <p:nvPr>
            <p:ph type="title"/>
          </p:nvPr>
        </p:nvSpPr>
        <p:spPr/>
        <p:txBody>
          <a:bodyPr/>
          <a:lstStyle/>
          <a:p>
            <a:r>
              <a:rPr lang="en-US" b="0" i="1" dirty="0">
                <a:solidFill>
                  <a:srgbClr val="273239"/>
                </a:solidFill>
                <a:effectLst/>
                <a:highlight>
                  <a:srgbClr val="FFFFFF"/>
                </a:highlight>
                <a:latin typeface="Times New Roman" panose="02020603050405020304" pitchFamily="18" charset="0"/>
                <a:cs typeface="Times New Roman" panose="02020603050405020304" pitchFamily="18" charset="0"/>
              </a:rPr>
              <a:t>BERT BASE and BERT LARGE architecture.</a:t>
            </a:r>
            <a:endParaRPr lang="en-IN" dirty="0">
              <a:latin typeface="Times New Roman" panose="02020603050405020304" pitchFamily="18" charset="0"/>
              <a:cs typeface="Times New Roman" panose="02020603050405020304" pitchFamily="18" charset="0"/>
            </a:endParaRPr>
          </a:p>
        </p:txBody>
      </p:sp>
      <p:pic>
        <p:nvPicPr>
          <p:cNvPr id="15362" name="Picture 2" descr="BERTBASE and BERT LARGE architecture.">
            <a:extLst>
              <a:ext uri="{FF2B5EF4-FFF2-40B4-BE49-F238E27FC236}">
                <a16:creationId xmlns:a16="http://schemas.microsoft.com/office/drawing/2014/main" id="{C9CE0169-394B-D57E-6EF4-739EBD26C8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1752" y="2350677"/>
            <a:ext cx="9648496" cy="4142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6F4E-D5CE-25B0-DA09-3ABBAD85DC6F}"/>
              </a:ext>
            </a:extLst>
          </p:cNvPr>
          <p:cNvSpPr>
            <a:spLocks noGrp="1"/>
          </p:cNvSpPr>
          <p:nvPr>
            <p:ph type="title"/>
          </p:nvPr>
        </p:nvSpPr>
        <p:spPr/>
        <p:txBody>
          <a:bodyPr>
            <a:normAutofit/>
          </a:bodyPr>
          <a:lstStyle/>
          <a:p>
            <a:br>
              <a:rPr lang="en-IN" b="0" i="0" u="none" strike="noStrike" baseline="0" dirty="0">
                <a:solidFill>
                  <a:srgbClr val="000000"/>
                </a:solidFill>
                <a:latin typeface="Arial" panose="020B0604020202020204" pitchFamily="34" charset="0"/>
              </a:rPr>
            </a:br>
            <a:r>
              <a:rPr lang="en-IN" b="0" i="0" u="none" strike="noStrike" baseline="0" dirty="0">
                <a:solidFill>
                  <a:srgbClr val="000000"/>
                </a:solidFill>
                <a:latin typeface="Arial" panose="020B0604020202020204" pitchFamily="34" charset="0"/>
              </a:rPr>
              <a:t> </a:t>
            </a:r>
            <a:r>
              <a:rPr lang="en-IN" b="0" i="1" u="none" strike="noStrike" baseline="0" dirty="0">
                <a:solidFill>
                  <a:srgbClr val="000000"/>
                </a:solidFill>
                <a:latin typeface="Arial" panose="020B0604020202020204" pitchFamily="34" charset="0"/>
              </a:rPr>
              <a:t>Recurrent Neural Networks (RNN) </a:t>
            </a:r>
            <a:r>
              <a:rPr lang="en-IN" b="0" i="0" u="none" strike="noStrike" baseline="0" dirty="0">
                <a:solidFill>
                  <a:srgbClr val="000000"/>
                </a:solidFill>
                <a:latin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E0AB51A6-648B-012F-1EFC-3562C38EFF79}"/>
              </a:ext>
            </a:extLst>
          </p:cNvPr>
          <p:cNvSpPr>
            <a:spLocks noGrp="1"/>
          </p:cNvSpPr>
          <p:nvPr>
            <p:ph idx="1"/>
          </p:nvPr>
        </p:nvSpPr>
        <p:spPr/>
        <p:txBody>
          <a:bodyPr/>
          <a:lstStyle/>
          <a:p>
            <a:pPr algn="just"/>
            <a:r>
              <a:rPr lang="en-US" b="0" i="0" dirty="0">
                <a:effectLst/>
                <a:highlight>
                  <a:srgbClr val="F9FAFF"/>
                </a:highlight>
                <a:latin typeface="Georgia" panose="02040502050405020303" pitchFamily="18" charset="0"/>
              </a:rPr>
              <a:t>Recurrent neural networks (RNNs) are a class of neural network that are helpful in modeling sequence data. </a:t>
            </a:r>
          </a:p>
          <a:p>
            <a:pPr algn="just"/>
            <a:r>
              <a:rPr lang="en-US" b="0" i="0" dirty="0">
                <a:effectLst/>
                <a:highlight>
                  <a:srgbClr val="F9FAFF"/>
                </a:highlight>
                <a:latin typeface="Georgia" panose="02040502050405020303" pitchFamily="18" charset="0"/>
              </a:rPr>
              <a:t>Derived from feedforward networks, RNNs exhibit similar behavior to how human brains function. </a:t>
            </a:r>
          </a:p>
          <a:p>
            <a:pPr algn="just"/>
            <a:r>
              <a:rPr lang="en-US" dirty="0">
                <a:highlight>
                  <a:srgbClr val="F9FAFF"/>
                </a:highlight>
                <a:latin typeface="Georgia" panose="02040502050405020303" pitchFamily="18" charset="0"/>
              </a:rPr>
              <a:t>R</a:t>
            </a:r>
            <a:r>
              <a:rPr lang="en-US" b="0" i="0" dirty="0">
                <a:effectLst/>
                <a:highlight>
                  <a:srgbClr val="F9FAFF"/>
                </a:highlight>
                <a:latin typeface="Georgia" panose="02040502050405020303" pitchFamily="18" charset="0"/>
              </a:rPr>
              <a:t>ecurrent neural networks produce predictive results in sequential data that other algorithms can’t.</a:t>
            </a:r>
          </a:p>
          <a:p>
            <a:pPr algn="just"/>
            <a:r>
              <a:rPr lang="en-US" dirty="0">
                <a:highlight>
                  <a:srgbClr val="F9FAFF"/>
                </a:highlight>
                <a:latin typeface="Georgia" panose="02040502050405020303" pitchFamily="18" charset="0"/>
              </a:rPr>
              <a:t>A usual RNN has a short-term memory.</a:t>
            </a:r>
            <a:endParaRPr lang="en-IN" dirty="0">
              <a:highlight>
                <a:srgbClr val="F9FAFF"/>
              </a:highlight>
              <a:latin typeface="Georgia" panose="02040502050405020303" pitchFamily="18" charset="0"/>
            </a:endParaRPr>
          </a:p>
        </p:txBody>
      </p:sp>
    </p:spTree>
    <p:extLst>
      <p:ext uri="{BB962C8B-B14F-4D97-AF65-F5344CB8AC3E}">
        <p14:creationId xmlns:p14="http://schemas.microsoft.com/office/powerpoint/2010/main" val="2283948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145975-FD09-0FFC-B13D-E8D1796E1007}"/>
              </a:ext>
            </a:extLst>
          </p:cNvPr>
          <p:cNvSpPr>
            <a:spLocks noGrp="1"/>
          </p:cNvSpPr>
          <p:nvPr>
            <p:ph idx="1"/>
          </p:nvPr>
        </p:nvSpPr>
        <p:spPr>
          <a:xfrm>
            <a:off x="838200" y="677917"/>
            <a:ext cx="10515600" cy="5499046"/>
          </a:xfrm>
        </p:spPr>
        <p:txBody>
          <a:bodyPr>
            <a:normAutofit/>
          </a:bodyPr>
          <a:lstStyle/>
          <a:p>
            <a:pPr algn="just"/>
            <a:r>
              <a:rPr lang="en-US" b="0" i="0" dirty="0">
                <a:solidFill>
                  <a:srgbClr val="273239"/>
                </a:solidFill>
                <a:effectLst/>
                <a:highlight>
                  <a:srgbClr val="FFFFFF"/>
                </a:highlight>
                <a:latin typeface="Nunito" pitchFamily="2" charset="0"/>
              </a:rPr>
              <a:t>This model takes the </a:t>
            </a:r>
            <a:r>
              <a:rPr lang="en-US" b="1" i="0" dirty="0">
                <a:solidFill>
                  <a:srgbClr val="273239"/>
                </a:solidFill>
                <a:effectLst/>
                <a:highlight>
                  <a:srgbClr val="FFFFFF"/>
                </a:highlight>
                <a:latin typeface="Nunito" pitchFamily="2" charset="0"/>
              </a:rPr>
              <a:t>CLS </a:t>
            </a:r>
            <a:r>
              <a:rPr lang="en-US" b="0" i="0" dirty="0">
                <a:solidFill>
                  <a:srgbClr val="273239"/>
                </a:solidFill>
                <a:effectLst/>
                <a:highlight>
                  <a:srgbClr val="FFFFFF"/>
                </a:highlight>
                <a:latin typeface="Nunito" pitchFamily="2" charset="0"/>
              </a:rPr>
              <a:t>token as input first, then it is followed by a sequence of words as input. Here CLS is a classification token. </a:t>
            </a:r>
          </a:p>
          <a:p>
            <a:pPr algn="just"/>
            <a:r>
              <a:rPr lang="en-US" b="0" i="0" dirty="0">
                <a:solidFill>
                  <a:srgbClr val="273239"/>
                </a:solidFill>
                <a:effectLst/>
                <a:highlight>
                  <a:srgbClr val="FFFFFF"/>
                </a:highlight>
                <a:latin typeface="Nunito" pitchFamily="2" charset="0"/>
              </a:rPr>
              <a:t>It then passes the input to the above layers. Each layer applies </a:t>
            </a:r>
            <a:r>
              <a:rPr lang="en-US" b="0" i="0" u="sng" dirty="0">
                <a:effectLst/>
                <a:highlight>
                  <a:srgbClr val="FFFFFF"/>
                </a:highlight>
                <a:latin typeface="Nunito" pitchFamily="2" charset="0"/>
                <a:hlinkClick r:id="rId2"/>
              </a:rPr>
              <a:t>self-attention</a:t>
            </a:r>
            <a:r>
              <a:rPr lang="en-US" b="0" i="0" dirty="0">
                <a:solidFill>
                  <a:srgbClr val="273239"/>
                </a:solidFill>
                <a:effectLst/>
                <a:highlight>
                  <a:srgbClr val="FFFFFF"/>
                </a:highlight>
                <a:latin typeface="Nunito" pitchFamily="2" charset="0"/>
              </a:rPr>
              <a:t> and passes the result through a feedforward network after then it hands off to the next encoder. </a:t>
            </a:r>
          </a:p>
          <a:p>
            <a:pPr algn="just"/>
            <a:r>
              <a:rPr lang="en-US" b="0" i="0" dirty="0">
                <a:solidFill>
                  <a:srgbClr val="273239"/>
                </a:solidFill>
                <a:effectLst/>
                <a:highlight>
                  <a:srgbClr val="FFFFFF"/>
                </a:highlight>
                <a:latin typeface="Nunito" pitchFamily="2" charset="0"/>
              </a:rPr>
              <a:t>The model outputs a vector of hidden size (</a:t>
            </a:r>
            <a:r>
              <a:rPr lang="en-US" b="0" i="1" dirty="0">
                <a:solidFill>
                  <a:srgbClr val="273239"/>
                </a:solidFill>
                <a:effectLst/>
                <a:highlight>
                  <a:srgbClr val="FFFFFF"/>
                </a:highlight>
                <a:latin typeface="Nunito" pitchFamily="2" charset="0"/>
              </a:rPr>
              <a:t>768 </a:t>
            </a:r>
            <a:r>
              <a:rPr lang="en-US" b="0" i="0" dirty="0">
                <a:solidFill>
                  <a:srgbClr val="273239"/>
                </a:solidFill>
                <a:effectLst/>
                <a:highlight>
                  <a:srgbClr val="FFFFFF"/>
                </a:highlight>
                <a:latin typeface="Nunito" pitchFamily="2" charset="0"/>
              </a:rPr>
              <a:t>for BERT BASE). </a:t>
            </a:r>
          </a:p>
          <a:p>
            <a:pPr algn="just"/>
            <a:r>
              <a:rPr lang="en-US" b="0" i="0" dirty="0">
                <a:solidFill>
                  <a:srgbClr val="273239"/>
                </a:solidFill>
                <a:effectLst/>
                <a:highlight>
                  <a:srgbClr val="FFFFFF"/>
                </a:highlight>
                <a:latin typeface="Nunito" pitchFamily="2" charset="0"/>
              </a:rPr>
              <a:t>If we want to output a classifier from this model we can take the output corresponding to the CLS token.</a:t>
            </a:r>
            <a:endParaRPr lang="en-IN" dirty="0"/>
          </a:p>
        </p:txBody>
      </p:sp>
    </p:spTree>
    <p:extLst>
      <p:ext uri="{BB962C8B-B14F-4D97-AF65-F5344CB8AC3E}">
        <p14:creationId xmlns:p14="http://schemas.microsoft.com/office/powerpoint/2010/main" val="681842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BERT output as Embeddings">
            <a:extLst>
              <a:ext uri="{FF2B5EF4-FFF2-40B4-BE49-F238E27FC236}">
                <a16:creationId xmlns:a16="http://schemas.microsoft.com/office/drawing/2014/main" id="{BF39DAE3-7C91-0F0C-1031-F72B6233C0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6910" y="299545"/>
            <a:ext cx="8261131" cy="33854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97BDC0-199F-EE2B-0BA2-24C5E19924CD}"/>
              </a:ext>
            </a:extLst>
          </p:cNvPr>
          <p:cNvSpPr txBox="1"/>
          <p:nvPr/>
        </p:nvSpPr>
        <p:spPr>
          <a:xfrm>
            <a:off x="914399" y="3652029"/>
            <a:ext cx="9821918" cy="923330"/>
          </a:xfrm>
          <a:prstGeom prst="rect">
            <a:avLst/>
          </a:prstGeom>
          <a:noFill/>
        </p:spPr>
        <p:txBody>
          <a:bodyPr wrap="square">
            <a:spAutoFit/>
          </a:bodyPr>
          <a:lstStyle/>
          <a:p>
            <a:pPr algn="just"/>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Now, this trained vector can be used to perform a number of tasks such as classification, translation, etc. For Example, the paper achieves great results just by using a single layer </a:t>
            </a:r>
            <a:r>
              <a:rPr lang="en-US" b="0" i="0" u="sng" dirty="0">
                <a:effectLst/>
                <a:highlight>
                  <a:srgbClr val="FFFFFF"/>
                </a:highlight>
                <a:latin typeface="Times New Roman" panose="02020603050405020304" pitchFamily="18" charset="0"/>
                <a:cs typeface="Times New Roman" panose="02020603050405020304" pitchFamily="18" charset="0"/>
                <a:hlinkClick r:id="rId3"/>
              </a:rPr>
              <a:t>Neural Network</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on the BERT model in the classification task.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517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3D7D-5DE7-47D9-7658-D7F96C781D1D}"/>
              </a:ext>
            </a:extLst>
          </p:cNvPr>
          <p:cNvSpPr>
            <a:spLocks noGrp="1"/>
          </p:cNvSpPr>
          <p:nvPr>
            <p:ph type="title"/>
          </p:nvPr>
        </p:nvSpPr>
        <p:spPr/>
        <p:txBody>
          <a:bodyPr/>
          <a:lstStyle/>
          <a:p>
            <a:r>
              <a:rPr lang="en-IN" dirty="0" err="1"/>
              <a:t>RoBERTa</a:t>
            </a:r>
            <a:endParaRPr lang="en-IN" dirty="0"/>
          </a:p>
        </p:txBody>
      </p:sp>
      <p:sp>
        <p:nvSpPr>
          <p:cNvPr id="3" name="Content Placeholder 2">
            <a:extLst>
              <a:ext uri="{FF2B5EF4-FFF2-40B4-BE49-F238E27FC236}">
                <a16:creationId xmlns:a16="http://schemas.microsoft.com/office/drawing/2014/main" id="{A4EC175C-9478-B505-6F54-99461817FD0F}"/>
              </a:ext>
            </a:extLst>
          </p:cNvPr>
          <p:cNvSpPr>
            <a:spLocks noGrp="1"/>
          </p:cNvSpPr>
          <p:nvPr>
            <p:ph idx="1"/>
          </p:nvPr>
        </p:nvSpPr>
        <p:spPr/>
        <p:txBody>
          <a:bodyPr>
            <a:normAutofit fontScale="92500" lnSpcReduction="10000"/>
          </a:bodyPr>
          <a:lstStyle/>
          <a:p>
            <a:pPr algn="just"/>
            <a:r>
              <a:rPr lang="en-US" b="0" i="0" dirty="0">
                <a:solidFill>
                  <a:srgbClr val="242424"/>
                </a:solidFill>
                <a:effectLst/>
                <a:highlight>
                  <a:srgbClr val="FFFFFF"/>
                </a:highlight>
                <a:latin typeface="source-serif-pro"/>
              </a:rPr>
              <a:t>Despite the excellent performance of BERT, researchers still continued experimenting with its configuration in hopes of achieving even better metrics. </a:t>
            </a:r>
          </a:p>
          <a:p>
            <a:pPr algn="just"/>
            <a:r>
              <a:rPr lang="en-US" b="0" i="0" dirty="0">
                <a:solidFill>
                  <a:srgbClr val="242424"/>
                </a:solidFill>
                <a:effectLst/>
                <a:highlight>
                  <a:srgbClr val="FFFFFF"/>
                </a:highlight>
                <a:latin typeface="source-serif-pro"/>
              </a:rPr>
              <a:t>Fortunately, they succeeded with it and presented a new model called </a:t>
            </a:r>
            <a:r>
              <a:rPr lang="en-US" b="1" i="0" dirty="0" err="1">
                <a:solidFill>
                  <a:srgbClr val="242424"/>
                </a:solidFill>
                <a:effectLst/>
                <a:highlight>
                  <a:srgbClr val="FFFFFF"/>
                </a:highlight>
                <a:latin typeface="source-serif-pro"/>
              </a:rPr>
              <a:t>RoBERTa</a:t>
            </a:r>
            <a:r>
              <a:rPr lang="en-US" b="0" i="0" dirty="0">
                <a:solidFill>
                  <a:srgbClr val="242424"/>
                </a:solidFill>
                <a:effectLst/>
                <a:highlight>
                  <a:srgbClr val="FFFFFF"/>
                </a:highlight>
                <a:latin typeface="source-serif-pro"/>
              </a:rPr>
              <a:t> — Robustly </a:t>
            </a:r>
            <a:r>
              <a:rPr lang="en-US" b="0" i="0" dirty="0" err="1">
                <a:solidFill>
                  <a:srgbClr val="242424"/>
                </a:solidFill>
                <a:effectLst/>
                <a:highlight>
                  <a:srgbClr val="FFFFFF"/>
                </a:highlight>
                <a:latin typeface="source-serif-pro"/>
              </a:rPr>
              <a:t>Optimised</a:t>
            </a:r>
            <a:r>
              <a:rPr lang="en-US" b="0" i="0" dirty="0">
                <a:solidFill>
                  <a:srgbClr val="242424"/>
                </a:solidFill>
                <a:effectLst/>
                <a:highlight>
                  <a:srgbClr val="FFFFFF"/>
                </a:highlight>
                <a:latin typeface="source-serif-pro"/>
              </a:rPr>
              <a:t> BERT Approach.</a:t>
            </a:r>
          </a:p>
          <a:p>
            <a:pPr algn="just"/>
            <a:r>
              <a:rPr lang="en-US" dirty="0" err="1">
                <a:solidFill>
                  <a:srgbClr val="242424"/>
                </a:solidFill>
                <a:highlight>
                  <a:srgbClr val="FFFFFF"/>
                </a:highlight>
                <a:latin typeface="source-serif-pro"/>
              </a:rPr>
              <a:t>RoBERTa</a:t>
            </a:r>
            <a:r>
              <a:rPr lang="en-US" dirty="0">
                <a:solidFill>
                  <a:srgbClr val="242424"/>
                </a:solidFill>
                <a:highlight>
                  <a:srgbClr val="FFFFFF"/>
                </a:highlight>
                <a:latin typeface="source-serif-pro"/>
              </a:rPr>
              <a:t> (short for “Robustly Optimized BERT Approach”) is a variant of the BERT (Bidirectional Encoder Representations from Transformers) model, which was developed by researchers at Facebook AI. </a:t>
            </a:r>
          </a:p>
          <a:p>
            <a:pPr algn="just"/>
            <a:r>
              <a:rPr lang="en-US" dirty="0">
                <a:solidFill>
                  <a:srgbClr val="242424"/>
                </a:solidFill>
                <a:highlight>
                  <a:srgbClr val="FFFFFF"/>
                </a:highlight>
                <a:latin typeface="source-serif-pro"/>
              </a:rPr>
              <a:t>Like BERT, </a:t>
            </a:r>
            <a:r>
              <a:rPr lang="en-US" dirty="0" err="1">
                <a:solidFill>
                  <a:srgbClr val="242424"/>
                </a:solidFill>
                <a:highlight>
                  <a:srgbClr val="FFFFFF"/>
                </a:highlight>
                <a:latin typeface="source-serif-pro"/>
              </a:rPr>
              <a:t>RoBERTa</a:t>
            </a:r>
            <a:r>
              <a:rPr lang="en-US" dirty="0">
                <a:solidFill>
                  <a:srgbClr val="242424"/>
                </a:solidFill>
                <a:highlight>
                  <a:srgbClr val="FFFFFF"/>
                </a:highlight>
                <a:latin typeface="source-serif-pro"/>
              </a:rPr>
              <a:t> is a transformer-based language model that uses self-attention to process input sequences and generate contextualized representations of words in a sentence</a:t>
            </a:r>
            <a:r>
              <a:rPr lang="en-US" b="0" i="0" dirty="0">
                <a:solidFill>
                  <a:srgbClr val="273239"/>
                </a:solidFill>
                <a:effectLst/>
                <a:highlight>
                  <a:srgbClr val="FFFFFF"/>
                </a:highlight>
                <a:latin typeface="Nunito" pitchFamily="2" charset="0"/>
              </a:rPr>
              <a:t>.</a:t>
            </a:r>
            <a:endParaRPr lang="en-IN" dirty="0"/>
          </a:p>
        </p:txBody>
      </p:sp>
    </p:spTree>
    <p:extLst>
      <p:ext uri="{BB962C8B-B14F-4D97-AF65-F5344CB8AC3E}">
        <p14:creationId xmlns:p14="http://schemas.microsoft.com/office/powerpoint/2010/main" val="2024497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7B3473-4C0B-2546-4D5C-21A094F0889D}"/>
              </a:ext>
            </a:extLst>
          </p:cNvPr>
          <p:cNvSpPr>
            <a:spLocks noGrp="1"/>
          </p:cNvSpPr>
          <p:nvPr>
            <p:ph idx="1"/>
          </p:nvPr>
        </p:nvSpPr>
        <p:spPr>
          <a:xfrm>
            <a:off x="838200" y="299545"/>
            <a:ext cx="10515600" cy="5877418"/>
          </a:xfrm>
        </p:spPr>
        <p:txBody>
          <a:bodyPr>
            <a:normAutofit fontScale="85000" lnSpcReduction="10000"/>
          </a:bodyPr>
          <a:lstStyle/>
          <a:p>
            <a:pPr algn="just" fontAlgn="base"/>
            <a:r>
              <a:rPr lang="en-US" b="0" i="0" dirty="0">
                <a:solidFill>
                  <a:srgbClr val="273239"/>
                </a:solidFill>
                <a:effectLst/>
                <a:highlight>
                  <a:srgbClr val="FFFFFF"/>
                </a:highlight>
                <a:latin typeface="Nunito" pitchFamily="2" charset="0"/>
              </a:rPr>
              <a:t>One key difference between </a:t>
            </a:r>
            <a:r>
              <a:rPr lang="en-US" b="0" i="0" dirty="0" err="1">
                <a:solidFill>
                  <a:srgbClr val="273239"/>
                </a:solidFill>
                <a:effectLst/>
                <a:highlight>
                  <a:srgbClr val="FFFFFF"/>
                </a:highlight>
                <a:latin typeface="Nunito" pitchFamily="2" charset="0"/>
              </a:rPr>
              <a:t>RoBERTa</a:t>
            </a:r>
            <a:r>
              <a:rPr lang="en-US" b="0" i="0" dirty="0">
                <a:solidFill>
                  <a:srgbClr val="273239"/>
                </a:solidFill>
                <a:effectLst/>
                <a:highlight>
                  <a:srgbClr val="FFFFFF"/>
                </a:highlight>
                <a:latin typeface="Nunito" pitchFamily="2" charset="0"/>
              </a:rPr>
              <a:t> and BERT is that </a:t>
            </a:r>
            <a:r>
              <a:rPr lang="en-US" b="0" i="0" dirty="0" err="1">
                <a:solidFill>
                  <a:srgbClr val="273239"/>
                </a:solidFill>
                <a:effectLst/>
                <a:highlight>
                  <a:srgbClr val="FFFFFF"/>
                </a:highlight>
                <a:latin typeface="Nunito" pitchFamily="2" charset="0"/>
              </a:rPr>
              <a:t>RoBERTa</a:t>
            </a:r>
            <a:r>
              <a:rPr lang="en-US" b="0" i="0" dirty="0">
                <a:solidFill>
                  <a:srgbClr val="273239"/>
                </a:solidFill>
                <a:effectLst/>
                <a:highlight>
                  <a:srgbClr val="FFFFFF"/>
                </a:highlight>
                <a:latin typeface="Nunito" pitchFamily="2" charset="0"/>
              </a:rPr>
              <a:t> was trained on a much larger dataset and using a more effective training procedure. </a:t>
            </a:r>
          </a:p>
          <a:p>
            <a:pPr algn="just" fontAlgn="base"/>
            <a:r>
              <a:rPr lang="en-US" b="0" i="0" dirty="0">
                <a:solidFill>
                  <a:srgbClr val="273239"/>
                </a:solidFill>
                <a:effectLst/>
                <a:highlight>
                  <a:srgbClr val="FFFFFF"/>
                </a:highlight>
                <a:latin typeface="Nunito" pitchFamily="2" charset="0"/>
              </a:rPr>
              <a:t>In particular, </a:t>
            </a:r>
            <a:r>
              <a:rPr lang="en-US" b="0" i="0" dirty="0" err="1">
                <a:solidFill>
                  <a:srgbClr val="273239"/>
                </a:solidFill>
                <a:effectLst/>
                <a:highlight>
                  <a:srgbClr val="FFFFFF"/>
                </a:highlight>
                <a:latin typeface="Nunito" pitchFamily="2" charset="0"/>
              </a:rPr>
              <a:t>RoBERTa</a:t>
            </a:r>
            <a:r>
              <a:rPr lang="en-US" b="0" i="0" dirty="0">
                <a:solidFill>
                  <a:srgbClr val="273239"/>
                </a:solidFill>
                <a:effectLst/>
                <a:highlight>
                  <a:srgbClr val="FFFFFF"/>
                </a:highlight>
                <a:latin typeface="Nunito" pitchFamily="2" charset="0"/>
              </a:rPr>
              <a:t> was trained on a dataset of 160GB of text, which is more than 10 times larger than the dataset used to train BERT. </a:t>
            </a:r>
          </a:p>
          <a:p>
            <a:pPr algn="just" fontAlgn="base"/>
            <a:r>
              <a:rPr lang="en-US" b="0" i="0" dirty="0">
                <a:solidFill>
                  <a:srgbClr val="273239"/>
                </a:solidFill>
                <a:effectLst/>
                <a:highlight>
                  <a:srgbClr val="FFFFFF"/>
                </a:highlight>
                <a:latin typeface="Nunito" pitchFamily="2" charset="0"/>
              </a:rPr>
              <a:t>Additionally, </a:t>
            </a:r>
            <a:r>
              <a:rPr lang="en-US" b="0" i="0" dirty="0" err="1">
                <a:solidFill>
                  <a:srgbClr val="273239"/>
                </a:solidFill>
                <a:effectLst/>
                <a:highlight>
                  <a:srgbClr val="FFFFFF"/>
                </a:highlight>
                <a:latin typeface="Nunito" pitchFamily="2" charset="0"/>
              </a:rPr>
              <a:t>RoBERTa</a:t>
            </a:r>
            <a:r>
              <a:rPr lang="en-US" b="0" i="0" dirty="0">
                <a:solidFill>
                  <a:srgbClr val="273239"/>
                </a:solidFill>
                <a:effectLst/>
                <a:highlight>
                  <a:srgbClr val="FFFFFF"/>
                </a:highlight>
                <a:latin typeface="Nunito" pitchFamily="2" charset="0"/>
              </a:rPr>
              <a:t> uses a dynamic masking technique during training that helps the model learn more robust and generalizable representations of words.</a:t>
            </a:r>
          </a:p>
          <a:p>
            <a:pPr algn="just" fontAlgn="base"/>
            <a:r>
              <a:rPr lang="en-US" b="0" i="0" dirty="0" err="1">
                <a:solidFill>
                  <a:srgbClr val="273239"/>
                </a:solidFill>
                <a:effectLst/>
                <a:highlight>
                  <a:srgbClr val="FFFFFF"/>
                </a:highlight>
                <a:latin typeface="Nunito" pitchFamily="2" charset="0"/>
              </a:rPr>
              <a:t>RoBERTa</a:t>
            </a:r>
            <a:r>
              <a:rPr lang="en-US" b="0" i="0" dirty="0">
                <a:solidFill>
                  <a:srgbClr val="273239"/>
                </a:solidFill>
                <a:effectLst/>
                <a:highlight>
                  <a:srgbClr val="FFFFFF"/>
                </a:highlight>
                <a:latin typeface="Nunito" pitchFamily="2" charset="0"/>
              </a:rPr>
              <a:t> has been shown to outperform BERT and other state-of-the-art models on a variety of natural language processing tasks, including language translation, text classification, and question answering. </a:t>
            </a:r>
          </a:p>
          <a:p>
            <a:pPr algn="just" fontAlgn="base"/>
            <a:r>
              <a:rPr lang="en-US" b="0" i="0" dirty="0">
                <a:solidFill>
                  <a:srgbClr val="273239"/>
                </a:solidFill>
                <a:effectLst/>
                <a:highlight>
                  <a:srgbClr val="FFFFFF"/>
                </a:highlight>
                <a:latin typeface="Nunito" pitchFamily="2" charset="0"/>
              </a:rPr>
              <a:t>It has also been used as a base model for many other successful NLP models and has become a popular choice for research and industry applications.</a:t>
            </a:r>
          </a:p>
          <a:p>
            <a:pPr algn="just" fontAlgn="base"/>
            <a:r>
              <a:rPr lang="en-US" b="0" i="0" dirty="0">
                <a:solidFill>
                  <a:srgbClr val="273239"/>
                </a:solidFill>
                <a:effectLst/>
                <a:highlight>
                  <a:srgbClr val="FFFFFF"/>
                </a:highlight>
                <a:latin typeface="Nunito" pitchFamily="2" charset="0"/>
              </a:rPr>
              <a:t>Overall, </a:t>
            </a:r>
            <a:r>
              <a:rPr lang="en-US" b="0" i="0" dirty="0" err="1">
                <a:solidFill>
                  <a:srgbClr val="273239"/>
                </a:solidFill>
                <a:effectLst/>
                <a:highlight>
                  <a:srgbClr val="FFFFFF"/>
                </a:highlight>
                <a:latin typeface="Nunito" pitchFamily="2" charset="0"/>
              </a:rPr>
              <a:t>RoBERTa</a:t>
            </a:r>
            <a:r>
              <a:rPr lang="en-US" b="0" i="0" dirty="0">
                <a:solidFill>
                  <a:srgbClr val="273239"/>
                </a:solidFill>
                <a:effectLst/>
                <a:highlight>
                  <a:srgbClr val="FFFFFF"/>
                </a:highlight>
                <a:latin typeface="Nunito" pitchFamily="2" charset="0"/>
              </a:rPr>
              <a:t> is a powerful and effective language model that has made significant contributions to the field of NLP and has helped to drive progress in a wide range of applications.</a:t>
            </a:r>
          </a:p>
          <a:p>
            <a:pPr algn="just"/>
            <a:endParaRPr lang="en-IN" dirty="0"/>
          </a:p>
        </p:txBody>
      </p:sp>
    </p:spTree>
    <p:extLst>
      <p:ext uri="{BB962C8B-B14F-4D97-AF65-F5344CB8AC3E}">
        <p14:creationId xmlns:p14="http://schemas.microsoft.com/office/powerpoint/2010/main" val="1939571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BC4A-D0CF-BB72-F03B-54E257D886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D8BD5B-6BA1-147E-BE8E-CB673FC0343F}"/>
              </a:ext>
            </a:extLst>
          </p:cNvPr>
          <p:cNvSpPr>
            <a:spLocks noGrp="1"/>
          </p:cNvSpPr>
          <p:nvPr>
            <p:ph idx="1"/>
          </p:nvPr>
        </p:nvSpPr>
        <p:spPr/>
        <p:txBody>
          <a:bodyPr/>
          <a:lstStyle/>
          <a:p>
            <a:pPr algn="just"/>
            <a:r>
              <a:rPr lang="en-US" b="0" i="0" dirty="0" err="1">
                <a:solidFill>
                  <a:srgbClr val="273239"/>
                </a:solidFill>
                <a:effectLst/>
                <a:highlight>
                  <a:srgbClr val="FFFFFF"/>
                </a:highlight>
                <a:latin typeface="Nunito" pitchFamily="2" charset="0"/>
              </a:rPr>
              <a:t>RoBERTa</a:t>
            </a:r>
            <a:r>
              <a:rPr lang="en-US" b="0" i="0" dirty="0">
                <a:solidFill>
                  <a:srgbClr val="273239"/>
                </a:solidFill>
                <a:effectLst/>
                <a:highlight>
                  <a:srgbClr val="FFFFFF"/>
                </a:highlight>
                <a:latin typeface="Nunito" pitchFamily="2" charset="0"/>
              </a:rPr>
              <a:t> stands for Robustly Optimized BERT Pre-training Approach. It was presented by researchers at Facebook and Washington University. </a:t>
            </a:r>
          </a:p>
          <a:p>
            <a:pPr algn="just"/>
            <a:r>
              <a:rPr lang="en-US" b="0" i="0" dirty="0">
                <a:solidFill>
                  <a:srgbClr val="273239"/>
                </a:solidFill>
                <a:effectLst/>
                <a:highlight>
                  <a:srgbClr val="FFFFFF"/>
                </a:highlight>
                <a:latin typeface="Nunito" pitchFamily="2" charset="0"/>
              </a:rPr>
              <a:t>The goal of this paper was to optimize the training of BERT architecture in order to take lesser time during pre-training.</a:t>
            </a:r>
            <a:endParaRPr lang="en-IN" dirty="0"/>
          </a:p>
        </p:txBody>
      </p:sp>
    </p:spTree>
    <p:extLst>
      <p:ext uri="{BB962C8B-B14F-4D97-AF65-F5344CB8AC3E}">
        <p14:creationId xmlns:p14="http://schemas.microsoft.com/office/powerpoint/2010/main" val="4292228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115F-F684-05D8-8803-6563E586FF7D}"/>
              </a:ext>
            </a:extLst>
          </p:cNvPr>
          <p:cNvSpPr>
            <a:spLocks noGrp="1"/>
          </p:cNvSpPr>
          <p:nvPr>
            <p:ph type="title"/>
          </p:nvPr>
        </p:nvSpPr>
        <p:spPr/>
        <p:txBody>
          <a:bodyPr/>
          <a:lstStyle/>
          <a:p>
            <a:r>
              <a:rPr lang="en-IN" b="1" i="0" dirty="0">
                <a:solidFill>
                  <a:srgbClr val="273239"/>
                </a:solidFill>
                <a:effectLst/>
                <a:highlight>
                  <a:srgbClr val="FFFFFF"/>
                </a:highlight>
                <a:latin typeface="Nunito" pitchFamily="2" charset="0"/>
              </a:rPr>
              <a:t>Modifications to BERT:</a:t>
            </a:r>
            <a:endParaRPr lang="en-IN" dirty="0"/>
          </a:p>
        </p:txBody>
      </p:sp>
      <p:sp>
        <p:nvSpPr>
          <p:cNvPr id="3" name="Content Placeholder 2">
            <a:extLst>
              <a:ext uri="{FF2B5EF4-FFF2-40B4-BE49-F238E27FC236}">
                <a16:creationId xmlns:a16="http://schemas.microsoft.com/office/drawing/2014/main" id="{D54C5154-D05E-4471-7869-BAE58A9D828C}"/>
              </a:ext>
            </a:extLst>
          </p:cNvPr>
          <p:cNvSpPr>
            <a:spLocks noGrp="1"/>
          </p:cNvSpPr>
          <p:nvPr>
            <p:ph idx="1"/>
          </p:nvPr>
        </p:nvSpPr>
        <p:spPr/>
        <p:txBody>
          <a:bodyPr>
            <a:normAutofit lnSpcReduction="10000"/>
          </a:bodyPr>
          <a:lstStyle/>
          <a:p>
            <a:pPr algn="just" fontAlgn="base"/>
            <a:r>
              <a:rPr lang="en-US" b="0" i="0" dirty="0" err="1">
                <a:solidFill>
                  <a:srgbClr val="273239"/>
                </a:solidFill>
                <a:effectLst/>
                <a:highlight>
                  <a:srgbClr val="FFFFFF"/>
                </a:highlight>
                <a:latin typeface="Times New Roman" panose="02020603050405020304" pitchFamily="18" charset="0"/>
                <a:cs typeface="Times New Roman" panose="02020603050405020304" pitchFamily="18" charset="0"/>
              </a:rPr>
              <a:t>RoBERTa</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has almost similar architecture as compare to </a:t>
            </a:r>
            <a:r>
              <a:rPr lang="en-US" b="0" i="0" u="sng" dirty="0">
                <a:solidFill>
                  <a:srgbClr val="273239"/>
                </a:solidFill>
                <a:effectLst/>
                <a:highlight>
                  <a:srgbClr val="FFFFFF"/>
                </a:highlight>
                <a:latin typeface="Times New Roman" panose="02020603050405020304" pitchFamily="18" charset="0"/>
                <a:cs typeface="Times New Roman" panose="02020603050405020304" pitchFamily="18" charset="0"/>
                <a:hlinkClick r:id="rId2"/>
              </a:rPr>
              <a:t>BERT</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but in order to improve the results on BERT architecture, the authors made some simple design changes in its architecture and training procedure. These changes are:</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Removing the Next Sentence Prediction (NSP) objective</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In the next sentence prediction, the model is trained to predict whether the observed document segments come from the same or distinct documents via an auxiliary Next Sentence Prediction (NSP) loss. The authors experimented with removing/adding of NSP loss to different versions and concluded that removing the NSP loss matches or slightly improves downstream task performance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935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D1259-C8BC-53E0-2769-24AB01B30373}"/>
              </a:ext>
            </a:extLst>
          </p:cNvPr>
          <p:cNvSpPr>
            <a:spLocks noGrp="1"/>
          </p:cNvSpPr>
          <p:nvPr>
            <p:ph idx="1"/>
          </p:nvPr>
        </p:nvSpPr>
        <p:spPr>
          <a:xfrm>
            <a:off x="838200" y="236483"/>
            <a:ext cx="10515600" cy="5940480"/>
          </a:xfrm>
        </p:spPr>
        <p:txBody>
          <a:bodyPr>
            <a:normAutofit/>
          </a:bodyPr>
          <a:lstStyle/>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Training with bigger batch sizes &amp; longer sequences: </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Originally BERT is trained for 1M steps with a batch size of 256 sequences. In this paper, the authors trained the model with 125 steps of 2K sequences and 31K steps with 8k sequences of batch size. This has two advantages, the large batches improves perplexity on masked language modelling objective and as well as end-task accuracy. Large batches are also easier to parallelize via distributed parallel training.</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Dynamically changing the masking pattern</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In BERT architecture, the masking is performed once during data preprocessing, resulting in a single static mask. To avoid using the single static mask, training data is duplicated and masked 10 times, each time with a different mask strategy over 40 epochs thus having 4 epochs with the same mask. This strategy is compared with dynamic masking in which different masking is generated  every time we pass data into the model.</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643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BE45-F4F3-DE53-8D0F-DF1728E859B9}"/>
              </a:ext>
            </a:extLst>
          </p:cNvPr>
          <p:cNvSpPr>
            <a:spLocks noGrp="1"/>
          </p:cNvSpPr>
          <p:nvPr>
            <p:ph type="title"/>
          </p:nvPr>
        </p:nvSpPr>
        <p:spPr/>
        <p:txBody>
          <a:bodyPr/>
          <a:lstStyle/>
          <a:p>
            <a:r>
              <a:rPr lang="en-IN" b="1" i="0" dirty="0">
                <a:solidFill>
                  <a:srgbClr val="273239"/>
                </a:solidFill>
                <a:effectLst/>
                <a:highlight>
                  <a:srgbClr val="FFFFFF"/>
                </a:highlight>
                <a:latin typeface="Nunito" pitchFamily="2" charset="0"/>
              </a:rPr>
              <a:t>Datasets Used:</a:t>
            </a:r>
            <a:endParaRPr lang="en-IN" dirty="0"/>
          </a:p>
        </p:txBody>
      </p:sp>
      <p:sp>
        <p:nvSpPr>
          <p:cNvPr id="3" name="Content Placeholder 2">
            <a:extLst>
              <a:ext uri="{FF2B5EF4-FFF2-40B4-BE49-F238E27FC236}">
                <a16:creationId xmlns:a16="http://schemas.microsoft.com/office/drawing/2014/main" id="{40488E6C-E7A7-0E07-5286-8316716B5A10}"/>
              </a:ext>
            </a:extLst>
          </p:cNvPr>
          <p:cNvSpPr>
            <a:spLocks noGrp="1"/>
          </p:cNvSpPr>
          <p:nvPr>
            <p:ph idx="1"/>
          </p:nvPr>
        </p:nvSpPr>
        <p:spPr>
          <a:xfrm>
            <a:off x="838200" y="1450428"/>
            <a:ext cx="10515600" cy="4726535"/>
          </a:xfrm>
        </p:spPr>
        <p:txBody>
          <a:bodyPr>
            <a:normAutofit fontScale="92500" lnSpcReduction="10000"/>
          </a:bodyPr>
          <a:lstStyle/>
          <a:p>
            <a:pPr algn="just"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The following are the datasets used to train </a:t>
            </a:r>
            <a:r>
              <a:rPr lang="en-US" b="0" i="0" dirty="0" err="1">
                <a:solidFill>
                  <a:srgbClr val="273239"/>
                </a:solidFill>
                <a:effectLst/>
                <a:highlight>
                  <a:srgbClr val="FFFFFF"/>
                </a:highlight>
                <a:latin typeface="Times New Roman" panose="02020603050405020304" pitchFamily="18" charset="0"/>
                <a:cs typeface="Times New Roman" panose="02020603050405020304" pitchFamily="18" charset="0"/>
              </a:rPr>
              <a:t>ROBERTa</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model:</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BOOK CORPUS and English Wikipedia dataset:</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This data also used for training BERT architecture, this data contains 16GB of text.</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CC-NEWS</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This data contains 63 million English news articles crawled between September 2016 and February 2019. The size of this dataset is 76 GB after filtering.</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OPENWEBTEXT: </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This dataset contains web content extracted from the URLs shared on Reddit with at least 3 upvotes. The size of this dataset is 38 GB.</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STORIES: </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This dataset contains a subset of Common Crawl data filtered to match the story-like style of Winograd NLP task. This dataset contains 31 GB of text.</a:t>
            </a:r>
          </a:p>
          <a:p>
            <a:pPr algn="just"/>
            <a:endParaRPr lang="en-IN" dirty="0"/>
          </a:p>
        </p:txBody>
      </p:sp>
    </p:spTree>
    <p:extLst>
      <p:ext uri="{BB962C8B-B14F-4D97-AF65-F5344CB8AC3E}">
        <p14:creationId xmlns:p14="http://schemas.microsoft.com/office/powerpoint/2010/main" val="1698557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0742-4351-311E-7BB5-D06493E16046}"/>
              </a:ext>
            </a:extLst>
          </p:cNvPr>
          <p:cNvSpPr>
            <a:spLocks noGrp="1"/>
          </p:cNvSpPr>
          <p:nvPr>
            <p:ph type="title"/>
          </p:nvPr>
        </p:nvSpPr>
        <p:spPr/>
        <p:txBody>
          <a:bodyPr/>
          <a:lstStyle/>
          <a:p>
            <a:r>
              <a:rPr lang="en-IN" b="1" i="0" dirty="0">
                <a:solidFill>
                  <a:srgbClr val="383838"/>
                </a:solidFill>
                <a:effectLst/>
                <a:highlight>
                  <a:srgbClr val="FFFFFF"/>
                </a:highlight>
                <a:latin typeface="Inter"/>
              </a:rPr>
              <a:t>Fine-tuning For Downstream Tasks</a:t>
            </a:r>
            <a:endParaRPr lang="en-IN" dirty="0"/>
          </a:p>
        </p:txBody>
      </p:sp>
      <p:sp>
        <p:nvSpPr>
          <p:cNvPr id="3" name="Content Placeholder 2">
            <a:extLst>
              <a:ext uri="{FF2B5EF4-FFF2-40B4-BE49-F238E27FC236}">
                <a16:creationId xmlns:a16="http://schemas.microsoft.com/office/drawing/2014/main" id="{593A4265-F520-7A49-6C94-C3A4C2B417F4}"/>
              </a:ext>
            </a:extLst>
          </p:cNvPr>
          <p:cNvSpPr>
            <a:spLocks noGrp="1"/>
          </p:cNvSpPr>
          <p:nvPr>
            <p:ph idx="1"/>
          </p:nvPr>
        </p:nvSpPr>
        <p:spPr/>
        <p:txBody>
          <a:bodyPr>
            <a:normAutofit fontScale="92500"/>
          </a:bodyPr>
          <a:lstStyle/>
          <a:p>
            <a:pPr algn="just"/>
            <a:r>
              <a:rPr lang="en-US" b="0" i="0" dirty="0">
                <a:solidFill>
                  <a:srgbClr val="383838"/>
                </a:solidFill>
                <a:effectLst/>
                <a:highlight>
                  <a:srgbClr val="FFFFFF"/>
                </a:highlight>
                <a:latin typeface="Inter"/>
              </a:rPr>
              <a:t>Adapting BERT for downstream tasks entails utilizing the pre-trained BERT model and customizing it for a particular task by adding a layer on top and training it on the target task. </a:t>
            </a:r>
          </a:p>
          <a:p>
            <a:pPr algn="just"/>
            <a:r>
              <a:rPr lang="en-US" b="0" i="0" dirty="0">
                <a:solidFill>
                  <a:srgbClr val="383838"/>
                </a:solidFill>
                <a:effectLst/>
                <a:highlight>
                  <a:srgbClr val="FFFFFF"/>
                </a:highlight>
                <a:latin typeface="Inter"/>
              </a:rPr>
              <a:t>This technique allows the model to learn dependent on the task details from the data used for training while drawing on the knowledge of broad language expression of the pre-trained BERT model. Use the hugging face transformers package in Python to fine-tune BERT. </a:t>
            </a:r>
          </a:p>
          <a:p>
            <a:pPr algn="just"/>
            <a:r>
              <a:rPr lang="en-US" b="0" i="0" dirty="0">
                <a:solidFill>
                  <a:srgbClr val="383838"/>
                </a:solidFill>
                <a:effectLst/>
                <a:highlight>
                  <a:srgbClr val="FFFFFF"/>
                </a:highlight>
                <a:latin typeface="Inter"/>
              </a:rPr>
              <a:t>Describe your training data, incorporating input text and labels. Fine-tuning the pre-trained BERT model for downstream tasks according to your data using the fit() function from the </a:t>
            </a:r>
            <a:r>
              <a:rPr lang="en-US" b="0" i="0" dirty="0" err="1">
                <a:solidFill>
                  <a:srgbClr val="383838"/>
                </a:solidFill>
                <a:effectLst/>
                <a:highlight>
                  <a:srgbClr val="FFFFFF"/>
                </a:highlight>
                <a:latin typeface="Inter"/>
              </a:rPr>
              <a:t>BertForSequenceClassification</a:t>
            </a:r>
            <a:r>
              <a:rPr lang="en-US" b="0" i="0" dirty="0">
                <a:solidFill>
                  <a:srgbClr val="383838"/>
                </a:solidFill>
                <a:effectLst/>
                <a:highlight>
                  <a:srgbClr val="FFFFFF"/>
                </a:highlight>
                <a:latin typeface="Inter"/>
              </a:rPr>
              <a:t> class.</a:t>
            </a:r>
            <a:endParaRPr lang="en-IN" dirty="0"/>
          </a:p>
        </p:txBody>
      </p:sp>
    </p:spTree>
    <p:extLst>
      <p:ext uri="{BB962C8B-B14F-4D97-AF65-F5344CB8AC3E}">
        <p14:creationId xmlns:p14="http://schemas.microsoft.com/office/powerpoint/2010/main" val="35776837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3FE1-712F-4649-FD50-E78A232B1F0F}"/>
              </a:ext>
            </a:extLst>
          </p:cNvPr>
          <p:cNvSpPr>
            <a:spLocks noGrp="1"/>
          </p:cNvSpPr>
          <p:nvPr>
            <p:ph type="title"/>
          </p:nvPr>
        </p:nvSpPr>
        <p:spPr/>
        <p:txBody>
          <a:bodyPr/>
          <a:lstStyle/>
          <a:p>
            <a:r>
              <a:rPr lang="en-IN" b="0" i="0" dirty="0">
                <a:solidFill>
                  <a:srgbClr val="383838"/>
                </a:solidFill>
                <a:effectLst/>
                <a:highlight>
                  <a:srgbClr val="FFFFFF"/>
                </a:highlight>
                <a:latin typeface="Inter"/>
              </a:rPr>
              <a:t>How BERT Undergoes Fine-Tuning?</a:t>
            </a:r>
            <a:endParaRPr lang="en-IN" dirty="0"/>
          </a:p>
        </p:txBody>
      </p:sp>
      <p:sp>
        <p:nvSpPr>
          <p:cNvPr id="3" name="Content Placeholder 2">
            <a:extLst>
              <a:ext uri="{FF2B5EF4-FFF2-40B4-BE49-F238E27FC236}">
                <a16:creationId xmlns:a16="http://schemas.microsoft.com/office/drawing/2014/main" id="{45FB68C7-5251-CBCC-F4F9-B7028F4033A2}"/>
              </a:ext>
            </a:extLst>
          </p:cNvPr>
          <p:cNvSpPr>
            <a:spLocks noGrp="1"/>
          </p:cNvSpPr>
          <p:nvPr>
            <p:ph idx="1"/>
          </p:nvPr>
        </p:nvSpPr>
        <p:spPr/>
        <p:txBody>
          <a:bodyPr/>
          <a:lstStyle/>
          <a:p>
            <a:pPr algn="just"/>
            <a:r>
              <a:rPr lang="en-US" b="0" i="0" dirty="0">
                <a:solidFill>
                  <a:srgbClr val="383838"/>
                </a:solidFill>
                <a:effectLst/>
                <a:highlight>
                  <a:srgbClr val="FFFFFF"/>
                </a:highlight>
                <a:latin typeface="Inter"/>
              </a:rPr>
              <a:t>Fine-tuning BERT adapts a pre-trained model with training data from the desired job to a specific downstream task by training a new layer. </a:t>
            </a:r>
          </a:p>
          <a:p>
            <a:pPr algn="just"/>
            <a:r>
              <a:rPr lang="en-US" b="0" i="0" dirty="0">
                <a:solidFill>
                  <a:srgbClr val="383838"/>
                </a:solidFill>
                <a:effectLst/>
                <a:highlight>
                  <a:srgbClr val="FFFFFF"/>
                </a:highlight>
                <a:latin typeface="Inter"/>
              </a:rPr>
              <a:t>This process empowers the model to gain task-specific knowledge and enhance its performance on the target task.</a:t>
            </a:r>
            <a:endParaRPr lang="en-IN" dirty="0"/>
          </a:p>
        </p:txBody>
      </p:sp>
    </p:spTree>
    <p:extLst>
      <p:ext uri="{BB962C8B-B14F-4D97-AF65-F5344CB8AC3E}">
        <p14:creationId xmlns:p14="http://schemas.microsoft.com/office/powerpoint/2010/main" val="93720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22663F1-639E-5E74-1E40-84B86431E78D}"/>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0" i="0">
                <a:effectLst/>
                <a:highlight>
                  <a:srgbClr val="FFFFFF"/>
                </a:highlight>
              </a:rPr>
              <a:t>Simple Recurrent Neural Network</a:t>
            </a:r>
            <a:endParaRPr lang="en-US" sz="2200"/>
          </a:p>
        </p:txBody>
      </p:sp>
      <p:pic>
        <p:nvPicPr>
          <p:cNvPr id="1026" name="Picture 2">
            <a:extLst>
              <a:ext uri="{FF2B5EF4-FFF2-40B4-BE49-F238E27FC236}">
                <a16:creationId xmlns:a16="http://schemas.microsoft.com/office/drawing/2014/main" id="{28C54529-54EA-326B-208D-5BA3D80FCD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0936" y="2398621"/>
            <a:ext cx="10917936" cy="3743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48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1DA7-A11F-6CEC-8755-5D3CFB0FD6A0}"/>
              </a:ext>
            </a:extLst>
          </p:cNvPr>
          <p:cNvSpPr>
            <a:spLocks noGrp="1"/>
          </p:cNvSpPr>
          <p:nvPr>
            <p:ph type="title"/>
          </p:nvPr>
        </p:nvSpPr>
        <p:spPr>
          <a:xfrm>
            <a:off x="0" y="128644"/>
            <a:ext cx="11839903" cy="691164"/>
          </a:xfrm>
        </p:spPr>
        <p:txBody>
          <a:bodyPr>
            <a:normAutofit fontScale="90000"/>
          </a:bodyPr>
          <a:lstStyle/>
          <a:p>
            <a:r>
              <a:rPr lang="en-US" b="0" i="0" dirty="0">
                <a:solidFill>
                  <a:srgbClr val="383838"/>
                </a:solidFill>
                <a:effectLst/>
                <a:highlight>
                  <a:srgbClr val="FFFFFF"/>
                </a:highlight>
                <a:latin typeface="Inter"/>
              </a:rPr>
              <a:t>Primary steps in the fine-tuning process for BERT</a:t>
            </a:r>
            <a:endParaRPr lang="en-IN" dirty="0"/>
          </a:p>
        </p:txBody>
      </p:sp>
      <p:sp>
        <p:nvSpPr>
          <p:cNvPr id="3" name="Content Placeholder 2">
            <a:extLst>
              <a:ext uri="{FF2B5EF4-FFF2-40B4-BE49-F238E27FC236}">
                <a16:creationId xmlns:a16="http://schemas.microsoft.com/office/drawing/2014/main" id="{374ABA57-0A6F-A23A-52EC-86E1528E2F01}"/>
              </a:ext>
            </a:extLst>
          </p:cNvPr>
          <p:cNvSpPr>
            <a:spLocks noGrp="1"/>
          </p:cNvSpPr>
          <p:nvPr>
            <p:ph idx="1"/>
          </p:nvPr>
        </p:nvSpPr>
        <p:spPr>
          <a:xfrm>
            <a:off x="157655" y="1072055"/>
            <a:ext cx="11682248" cy="5104908"/>
          </a:xfrm>
        </p:spPr>
        <p:txBody>
          <a:bodyPr>
            <a:normAutofit fontScale="62500" lnSpcReduction="20000"/>
          </a:bodyPr>
          <a:lstStyle/>
          <a:p>
            <a:pPr marL="0" indent="0">
              <a:buNone/>
            </a:pPr>
            <a:r>
              <a:rPr lang="en-US" b="1" i="0" dirty="0">
                <a:solidFill>
                  <a:srgbClr val="383838"/>
                </a:solidFill>
                <a:effectLst/>
                <a:highlight>
                  <a:srgbClr val="FFFFFF"/>
                </a:highlight>
                <a:latin typeface="Inter"/>
              </a:rPr>
              <a:t>1</a:t>
            </a:r>
            <a:r>
              <a:rPr lang="en-US" b="0" i="0" dirty="0">
                <a:solidFill>
                  <a:srgbClr val="383838"/>
                </a:solidFill>
                <a:effectLst/>
                <a:highlight>
                  <a:srgbClr val="FFFFFF"/>
                </a:highlight>
                <a:latin typeface="Inter"/>
              </a:rPr>
              <a:t>: </a:t>
            </a:r>
            <a:r>
              <a:rPr lang="en-US" b="0" i="0" dirty="0">
                <a:solidFill>
                  <a:srgbClr val="FF0000"/>
                </a:solidFill>
                <a:effectLst/>
                <a:highlight>
                  <a:srgbClr val="FFFFFF"/>
                </a:highlight>
                <a:latin typeface="Inter"/>
              </a:rPr>
              <a:t>Utilize the hugging face transformers library to load the pre-trained BERT model and tokenizer.</a:t>
            </a:r>
          </a:p>
          <a:p>
            <a:pPr marL="0" indent="0">
              <a:buNone/>
            </a:pPr>
            <a:r>
              <a:rPr lang="en-IN" dirty="0">
                <a:solidFill>
                  <a:srgbClr val="FF0000"/>
                </a:solidFill>
              </a:rPr>
              <a:t>import torch</a:t>
            </a:r>
          </a:p>
          <a:p>
            <a:pPr marL="0" indent="0">
              <a:buNone/>
            </a:pPr>
            <a:endParaRPr lang="en-IN" dirty="0"/>
          </a:p>
          <a:p>
            <a:pPr marL="0" indent="0">
              <a:buNone/>
            </a:pPr>
            <a:r>
              <a:rPr lang="en-IN" dirty="0"/>
              <a:t># Choose the appropriate device based on availability (CUDA or CPU)</a:t>
            </a:r>
          </a:p>
          <a:p>
            <a:pPr marL="0" indent="0">
              <a:buNone/>
            </a:pPr>
            <a:r>
              <a:rPr lang="en-IN" dirty="0" err="1"/>
              <a:t>gpu_available</a:t>
            </a:r>
            <a:r>
              <a:rPr lang="en-IN" dirty="0"/>
              <a:t> = </a:t>
            </a:r>
            <a:r>
              <a:rPr lang="en-IN" dirty="0" err="1"/>
              <a:t>torch.cuda.is_available</a:t>
            </a:r>
            <a:r>
              <a:rPr lang="en-IN" dirty="0"/>
              <a:t>()</a:t>
            </a:r>
          </a:p>
          <a:p>
            <a:pPr marL="0" indent="0">
              <a:buNone/>
            </a:pPr>
            <a:r>
              <a:rPr lang="en-IN" dirty="0"/>
              <a:t>device = </a:t>
            </a:r>
            <a:r>
              <a:rPr lang="en-IN" dirty="0" err="1"/>
              <a:t>torch.device</a:t>
            </a:r>
            <a:r>
              <a:rPr lang="en-IN" dirty="0"/>
              <a:t>("</a:t>
            </a:r>
            <a:r>
              <a:rPr lang="en-IN" dirty="0" err="1"/>
              <a:t>cuda</a:t>
            </a:r>
            <a:r>
              <a:rPr lang="en-IN" dirty="0"/>
              <a:t>" if </a:t>
            </a:r>
            <a:r>
              <a:rPr lang="en-IN" dirty="0" err="1"/>
              <a:t>gpu_available</a:t>
            </a:r>
            <a:r>
              <a:rPr lang="en-IN" dirty="0"/>
              <a:t> else "</a:t>
            </a:r>
            <a:r>
              <a:rPr lang="en-IN" dirty="0" err="1"/>
              <a:t>cpu</a:t>
            </a:r>
            <a:r>
              <a:rPr lang="en-IN" dirty="0"/>
              <a:t>")</a:t>
            </a:r>
          </a:p>
          <a:p>
            <a:pPr marL="0" indent="0">
              <a:buNone/>
            </a:pPr>
            <a:endParaRPr lang="en-IN" dirty="0"/>
          </a:p>
          <a:p>
            <a:pPr marL="0" indent="0">
              <a:buNone/>
            </a:pPr>
            <a:r>
              <a:rPr lang="en-IN" dirty="0"/>
              <a:t># Utilize a different tokenizer</a:t>
            </a:r>
          </a:p>
          <a:p>
            <a:pPr marL="0" indent="0">
              <a:buNone/>
            </a:pPr>
            <a:r>
              <a:rPr lang="en-IN" dirty="0"/>
              <a:t>from transformers import </a:t>
            </a:r>
            <a:r>
              <a:rPr lang="en-IN" dirty="0" err="1"/>
              <a:t>AutoTokenizer</a:t>
            </a:r>
            <a:endParaRPr lang="en-IN" dirty="0"/>
          </a:p>
          <a:p>
            <a:pPr marL="0" indent="0">
              <a:buNone/>
            </a:pPr>
            <a:r>
              <a:rPr lang="en-IN" dirty="0"/>
              <a:t>tokenizer = </a:t>
            </a:r>
            <a:r>
              <a:rPr lang="en-IN" dirty="0" err="1"/>
              <a:t>AutoTokenizer.from_pretrained</a:t>
            </a:r>
            <a:r>
              <a:rPr lang="en-IN" dirty="0"/>
              <a:t>('</a:t>
            </a:r>
            <a:r>
              <a:rPr lang="en-IN" dirty="0" err="1"/>
              <a:t>bert</a:t>
            </a:r>
            <a:r>
              <a:rPr lang="en-IN" dirty="0"/>
              <a:t>-base-uncased')</a:t>
            </a:r>
          </a:p>
          <a:p>
            <a:pPr marL="0" indent="0">
              <a:buNone/>
            </a:pPr>
            <a:endParaRPr lang="en-IN" dirty="0"/>
          </a:p>
          <a:p>
            <a:pPr marL="0" indent="0">
              <a:buNone/>
            </a:pPr>
            <a:r>
              <a:rPr lang="en-IN" dirty="0"/>
              <a:t># Load the model using a custom function</a:t>
            </a:r>
          </a:p>
          <a:p>
            <a:pPr marL="0" indent="0">
              <a:buNone/>
            </a:pPr>
            <a:r>
              <a:rPr lang="en-IN" dirty="0"/>
              <a:t>from transformers import </a:t>
            </a:r>
            <a:r>
              <a:rPr lang="en-IN" dirty="0" err="1"/>
              <a:t>AutoModelForSequenceClassification</a:t>
            </a:r>
            <a:endParaRPr lang="en-IN" dirty="0"/>
          </a:p>
          <a:p>
            <a:pPr marL="0" indent="0">
              <a:buNone/>
            </a:pPr>
            <a:r>
              <a:rPr lang="en-IN" dirty="0"/>
              <a:t>model = </a:t>
            </a:r>
            <a:r>
              <a:rPr lang="en-IN" dirty="0" err="1"/>
              <a:t>AutoModelForSequenceClassification.from_pretrained</a:t>
            </a:r>
            <a:r>
              <a:rPr lang="en-IN" dirty="0"/>
              <a:t>('</a:t>
            </a:r>
            <a:r>
              <a:rPr lang="en-IN" dirty="0" err="1"/>
              <a:t>bert</a:t>
            </a:r>
            <a:r>
              <a:rPr lang="en-IN" dirty="0"/>
              <a:t>-base-uncased')</a:t>
            </a:r>
          </a:p>
          <a:p>
            <a:pPr marL="0" indent="0">
              <a:buNone/>
            </a:pPr>
            <a:endParaRPr lang="en-IN" dirty="0"/>
          </a:p>
          <a:p>
            <a:pPr marL="0" indent="0">
              <a:buNone/>
            </a:pPr>
            <a:r>
              <a:rPr lang="en-IN" dirty="0"/>
              <a:t>model.to(device)</a:t>
            </a:r>
          </a:p>
        </p:txBody>
      </p:sp>
    </p:spTree>
    <p:extLst>
      <p:ext uri="{BB962C8B-B14F-4D97-AF65-F5344CB8AC3E}">
        <p14:creationId xmlns:p14="http://schemas.microsoft.com/office/powerpoint/2010/main" val="2131429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E6505-F18D-3E7B-9083-1768EA27BDC2}"/>
              </a:ext>
            </a:extLst>
          </p:cNvPr>
          <p:cNvSpPr>
            <a:spLocks noGrp="1"/>
          </p:cNvSpPr>
          <p:nvPr>
            <p:ph idx="1"/>
          </p:nvPr>
        </p:nvSpPr>
        <p:spPr>
          <a:xfrm>
            <a:off x="838200" y="425669"/>
            <a:ext cx="10515600" cy="5751294"/>
          </a:xfrm>
        </p:spPr>
        <p:txBody>
          <a:bodyPr/>
          <a:lstStyle/>
          <a:p>
            <a:pPr marL="0" indent="0">
              <a:buNone/>
            </a:pPr>
            <a:r>
              <a:rPr lang="en-US" sz="2800" b="1" i="0" dirty="0">
                <a:solidFill>
                  <a:srgbClr val="383838"/>
                </a:solidFill>
                <a:effectLst/>
                <a:highlight>
                  <a:srgbClr val="FFFFFF"/>
                </a:highlight>
                <a:latin typeface="Inter"/>
              </a:rPr>
              <a:t>2</a:t>
            </a:r>
            <a:r>
              <a:rPr lang="en-US" sz="2800" b="0" i="0" dirty="0">
                <a:solidFill>
                  <a:srgbClr val="383838"/>
                </a:solidFill>
                <a:effectLst/>
                <a:highlight>
                  <a:srgbClr val="FFFFFF"/>
                </a:highlight>
                <a:latin typeface="Inter"/>
              </a:rPr>
              <a:t>: Specify the training data for the specific target </a:t>
            </a:r>
            <a:r>
              <a:rPr lang="en-US" sz="2800" b="0" i="0" dirty="0" err="1">
                <a:solidFill>
                  <a:srgbClr val="383838"/>
                </a:solidFill>
                <a:effectLst/>
                <a:highlight>
                  <a:srgbClr val="FFFFFF"/>
                </a:highlight>
                <a:latin typeface="Inter"/>
              </a:rPr>
              <a:t>task,encompassing</a:t>
            </a:r>
            <a:r>
              <a:rPr lang="en-US" sz="2800" b="0" i="0" dirty="0">
                <a:solidFill>
                  <a:srgbClr val="383838"/>
                </a:solidFill>
                <a:effectLst/>
                <a:highlight>
                  <a:srgbClr val="FFFFFF"/>
                </a:highlight>
                <a:latin typeface="Inter"/>
              </a:rPr>
              <a:t> the input text and their corresponding labels</a:t>
            </a:r>
          </a:p>
          <a:p>
            <a:pPr marL="0" indent="0">
              <a:buNone/>
            </a:pPr>
            <a:r>
              <a:rPr lang="en-US" dirty="0"/>
              <a:t># Specify the input text and the corresponding labels</a:t>
            </a:r>
          </a:p>
          <a:p>
            <a:pPr marL="0" indent="0">
              <a:buNone/>
            </a:pPr>
            <a:r>
              <a:rPr lang="en-US" dirty="0" err="1"/>
              <a:t>input_text</a:t>
            </a:r>
            <a:r>
              <a:rPr lang="en-US" dirty="0"/>
              <a:t> = "This is a sample input text"</a:t>
            </a:r>
          </a:p>
          <a:p>
            <a:pPr marL="0" indent="0">
              <a:buNone/>
            </a:pPr>
            <a:r>
              <a:rPr lang="en-US" dirty="0"/>
              <a:t>labels = [1]</a:t>
            </a:r>
          </a:p>
          <a:p>
            <a:pPr marL="0" indent="0">
              <a:buNone/>
            </a:pPr>
            <a:r>
              <a:rPr lang="en-US" b="1" i="0" dirty="0">
                <a:solidFill>
                  <a:srgbClr val="383838"/>
                </a:solidFill>
                <a:effectLst/>
                <a:highlight>
                  <a:srgbClr val="FFFFFF"/>
                </a:highlight>
                <a:latin typeface="Inter"/>
              </a:rPr>
              <a:t>3</a:t>
            </a:r>
            <a:r>
              <a:rPr lang="en-US" b="0" i="0" dirty="0">
                <a:solidFill>
                  <a:srgbClr val="383838"/>
                </a:solidFill>
                <a:effectLst/>
                <a:highlight>
                  <a:srgbClr val="FFFFFF"/>
                </a:highlight>
                <a:latin typeface="Inter"/>
              </a:rPr>
              <a:t>: Utilize the BERT tokenizer to tokenize the input text</a:t>
            </a:r>
          </a:p>
          <a:p>
            <a:pPr marL="0" indent="0">
              <a:buNone/>
            </a:pPr>
            <a:r>
              <a:rPr lang="en-US" dirty="0"/>
              <a:t># Tokenize the input text</a:t>
            </a:r>
          </a:p>
          <a:p>
            <a:pPr marL="0" indent="0">
              <a:buNone/>
            </a:pPr>
            <a:r>
              <a:rPr lang="en-US" dirty="0" err="1"/>
              <a:t>input_ids</a:t>
            </a:r>
            <a:r>
              <a:rPr lang="en-US" dirty="0"/>
              <a:t> =</a:t>
            </a:r>
            <a:r>
              <a:rPr lang="en-US" dirty="0" err="1"/>
              <a:t>torch.tensor</a:t>
            </a:r>
            <a:r>
              <a:rPr lang="en-US" dirty="0"/>
              <a:t>(</a:t>
            </a:r>
            <a:r>
              <a:rPr lang="en-US" dirty="0" err="1"/>
              <a:t>tokenizer.encode</a:t>
            </a:r>
            <a:r>
              <a:rPr lang="en-US" dirty="0"/>
              <a:t>(</a:t>
            </a:r>
            <a:r>
              <a:rPr lang="en-US" dirty="0" err="1"/>
              <a:t>input_text</a:t>
            </a:r>
            <a:r>
              <a:rPr lang="en-US" dirty="0"/>
              <a:t>)).</a:t>
            </a:r>
            <a:r>
              <a:rPr lang="en-US" dirty="0" err="1"/>
              <a:t>unsqueeze</a:t>
            </a:r>
            <a:r>
              <a:rPr lang="en-US" dirty="0"/>
              <a:t>(0)</a:t>
            </a:r>
          </a:p>
          <a:p>
            <a:pPr marL="0" indent="0">
              <a:buNone/>
            </a:pPr>
            <a:r>
              <a:rPr lang="en-US" b="1" i="0" dirty="0">
                <a:solidFill>
                  <a:srgbClr val="383838"/>
                </a:solidFill>
                <a:effectLst/>
                <a:highlight>
                  <a:srgbClr val="FFFFFF"/>
                </a:highlight>
                <a:latin typeface="Inter"/>
              </a:rPr>
              <a:t>4</a:t>
            </a:r>
            <a:r>
              <a:rPr lang="en-US" b="0" i="0" dirty="0">
                <a:solidFill>
                  <a:srgbClr val="383838"/>
                </a:solidFill>
                <a:effectLst/>
                <a:highlight>
                  <a:srgbClr val="FFFFFF"/>
                </a:highlight>
                <a:latin typeface="Inter"/>
              </a:rPr>
              <a:t>: Put the model in training mode.</a:t>
            </a:r>
          </a:p>
          <a:p>
            <a:pPr marL="0" indent="0">
              <a:buNone/>
            </a:pPr>
            <a:r>
              <a:rPr lang="en-US" dirty="0"/>
              <a:t># Set the model to training mode</a:t>
            </a:r>
          </a:p>
          <a:p>
            <a:pPr marL="0" indent="0">
              <a:buNone/>
            </a:pPr>
            <a:r>
              <a:rPr lang="en-US" dirty="0" err="1"/>
              <a:t>model.train</a:t>
            </a:r>
            <a:r>
              <a:rPr lang="en-US" dirty="0"/>
              <a:t>()</a:t>
            </a:r>
          </a:p>
          <a:p>
            <a:endParaRPr lang="en-IN" dirty="0"/>
          </a:p>
        </p:txBody>
      </p:sp>
    </p:spTree>
    <p:extLst>
      <p:ext uri="{BB962C8B-B14F-4D97-AF65-F5344CB8AC3E}">
        <p14:creationId xmlns:p14="http://schemas.microsoft.com/office/powerpoint/2010/main" val="32735255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CCA0E-4A3E-9FE9-8985-530D9542BD44}"/>
              </a:ext>
            </a:extLst>
          </p:cNvPr>
          <p:cNvSpPr>
            <a:spLocks noGrp="1"/>
          </p:cNvSpPr>
          <p:nvPr>
            <p:ph idx="1"/>
          </p:nvPr>
        </p:nvSpPr>
        <p:spPr>
          <a:xfrm>
            <a:off x="838200" y="630621"/>
            <a:ext cx="10515600" cy="5546342"/>
          </a:xfrm>
        </p:spPr>
        <p:txBody>
          <a:bodyPr>
            <a:normAutofit fontScale="92500"/>
          </a:bodyPr>
          <a:lstStyle/>
          <a:p>
            <a:pPr algn="just"/>
            <a:r>
              <a:rPr lang="en-US" b="1" i="0" dirty="0">
                <a:solidFill>
                  <a:srgbClr val="383838"/>
                </a:solidFill>
                <a:effectLst/>
                <a:highlight>
                  <a:srgbClr val="FFFFFF"/>
                </a:highlight>
                <a:latin typeface="Inter"/>
              </a:rPr>
              <a:t>Step 5:</a:t>
            </a:r>
            <a:r>
              <a:rPr lang="en-US" b="0" i="0" dirty="0">
                <a:solidFill>
                  <a:srgbClr val="383838"/>
                </a:solidFill>
                <a:effectLst/>
                <a:highlight>
                  <a:srgbClr val="FFFFFF"/>
                </a:highlight>
                <a:latin typeface="Inter"/>
              </a:rPr>
              <a:t> For obtaining fine-tuning of the pre-trained BERT model, we use the method of  Bert For Sequence Classification class. it includes training a new layer of pre-trained BERT model with the target task’s training data.</a:t>
            </a:r>
          </a:p>
          <a:p>
            <a:pPr marL="457200" lvl="1" indent="0" algn="just">
              <a:buNone/>
            </a:pPr>
            <a:r>
              <a:rPr lang="en-IN" dirty="0"/>
              <a:t># Set up your dataset, batch size, and other training hyperparameters</a:t>
            </a:r>
          </a:p>
          <a:p>
            <a:pPr marL="457200" lvl="1" indent="0" algn="just">
              <a:buNone/>
            </a:pPr>
            <a:r>
              <a:rPr lang="en-IN" dirty="0" err="1"/>
              <a:t>dataset_train</a:t>
            </a:r>
            <a:r>
              <a:rPr lang="en-IN" dirty="0"/>
              <a:t> = ...</a:t>
            </a:r>
          </a:p>
          <a:p>
            <a:pPr marL="457200" lvl="1" indent="0" algn="just">
              <a:buNone/>
            </a:pPr>
            <a:r>
              <a:rPr lang="en-IN" dirty="0" err="1"/>
              <a:t>lot_size</a:t>
            </a:r>
            <a:r>
              <a:rPr lang="en-IN" dirty="0"/>
              <a:t> = 32</a:t>
            </a:r>
          </a:p>
          <a:p>
            <a:pPr marL="457200" lvl="1" indent="0" algn="just">
              <a:buNone/>
            </a:pPr>
            <a:r>
              <a:rPr lang="en-IN" dirty="0" err="1"/>
              <a:t>num_epochs</a:t>
            </a:r>
            <a:r>
              <a:rPr lang="en-IN" dirty="0"/>
              <a:t> = 3</a:t>
            </a:r>
          </a:p>
          <a:p>
            <a:pPr marL="457200" lvl="1" indent="0" algn="just">
              <a:buNone/>
            </a:pPr>
            <a:r>
              <a:rPr lang="en-IN" dirty="0" err="1"/>
              <a:t>learning_rate</a:t>
            </a:r>
            <a:r>
              <a:rPr lang="en-IN" dirty="0"/>
              <a:t> = 2e-5</a:t>
            </a:r>
          </a:p>
          <a:p>
            <a:pPr marL="457200" lvl="1" indent="0" algn="just">
              <a:buNone/>
            </a:pPr>
            <a:r>
              <a:rPr lang="en-IN" dirty="0"/>
              <a:t># Create the data loader for the training set</a:t>
            </a:r>
          </a:p>
          <a:p>
            <a:pPr marL="457200" lvl="1" indent="0" algn="just">
              <a:buNone/>
            </a:pPr>
            <a:r>
              <a:rPr lang="en-IN" dirty="0" err="1"/>
              <a:t>train_dataloader</a:t>
            </a:r>
            <a:r>
              <a:rPr lang="en-IN" dirty="0"/>
              <a:t> = torch.</a:t>
            </a:r>
          </a:p>
          <a:p>
            <a:pPr marL="457200" lvl="1" indent="0" algn="just">
              <a:buNone/>
            </a:pPr>
            <a:r>
              <a:rPr lang="en-IN" dirty="0" err="1"/>
              <a:t>utils.data</a:t>
            </a:r>
            <a:r>
              <a:rPr lang="en-IN" dirty="0"/>
              <a:t>.</a:t>
            </a:r>
          </a:p>
          <a:p>
            <a:pPr marL="457200" lvl="1" indent="0" algn="just">
              <a:buNone/>
            </a:pPr>
            <a:r>
              <a:rPr lang="en-IN" dirty="0" err="1"/>
              <a:t>DataLoader</a:t>
            </a:r>
            <a:r>
              <a:rPr lang="en-IN" dirty="0"/>
              <a:t>(</a:t>
            </a:r>
            <a:r>
              <a:rPr lang="en-IN" dirty="0" err="1"/>
              <a:t>dataset_train</a:t>
            </a:r>
            <a:r>
              <a:rPr lang="en-IN" dirty="0"/>
              <a:t>,</a:t>
            </a:r>
          </a:p>
          <a:p>
            <a:pPr marL="457200" lvl="1" indent="0" algn="just">
              <a:buNone/>
            </a:pPr>
            <a:r>
              <a:rPr lang="en-IN" dirty="0" err="1"/>
              <a:t>batch_size</a:t>
            </a:r>
            <a:r>
              <a:rPr lang="en-IN" dirty="0"/>
              <a:t>=</a:t>
            </a:r>
            <a:r>
              <a:rPr lang="en-IN" dirty="0" err="1"/>
              <a:t>lot_size</a:t>
            </a:r>
            <a:r>
              <a:rPr lang="en-IN" dirty="0"/>
              <a:t>)</a:t>
            </a:r>
          </a:p>
          <a:p>
            <a:pPr marL="457200" lvl="1" indent="0" algn="just">
              <a:buNone/>
            </a:pPr>
            <a:r>
              <a:rPr lang="en-IN" dirty="0" err="1"/>
              <a:t>model.fit</a:t>
            </a:r>
            <a:r>
              <a:rPr lang="en-IN" dirty="0"/>
              <a:t>(</a:t>
            </a:r>
            <a:r>
              <a:rPr lang="en-IN" dirty="0" err="1"/>
              <a:t>train_dataloader,num_epochs</a:t>
            </a:r>
            <a:r>
              <a:rPr lang="en-IN" dirty="0"/>
              <a:t>=</a:t>
            </a:r>
            <a:r>
              <a:rPr lang="en-IN" dirty="0" err="1"/>
              <a:t>num_epochs</a:t>
            </a:r>
            <a:r>
              <a:rPr lang="en-IN" dirty="0"/>
              <a:t>, </a:t>
            </a:r>
            <a:r>
              <a:rPr lang="en-IN" dirty="0" err="1"/>
              <a:t>learning_rate</a:t>
            </a:r>
            <a:r>
              <a:rPr lang="en-IN" dirty="0"/>
              <a:t>=</a:t>
            </a:r>
            <a:r>
              <a:rPr lang="en-IN" dirty="0" err="1"/>
              <a:t>learning_rate</a:t>
            </a:r>
            <a:r>
              <a:rPr lang="en-IN" dirty="0"/>
              <a:t>)</a:t>
            </a:r>
          </a:p>
        </p:txBody>
      </p:sp>
    </p:spTree>
    <p:extLst>
      <p:ext uri="{BB962C8B-B14F-4D97-AF65-F5344CB8AC3E}">
        <p14:creationId xmlns:p14="http://schemas.microsoft.com/office/powerpoint/2010/main" val="2125902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B4B14-EF04-DC80-5ED2-3E2D36C539D8}"/>
              </a:ext>
            </a:extLst>
          </p:cNvPr>
          <p:cNvSpPr>
            <a:spLocks noGrp="1"/>
          </p:cNvSpPr>
          <p:nvPr>
            <p:ph idx="1"/>
          </p:nvPr>
        </p:nvSpPr>
        <p:spPr>
          <a:xfrm>
            <a:off x="838200" y="378372"/>
            <a:ext cx="10515600" cy="5798591"/>
          </a:xfrm>
        </p:spPr>
        <p:txBody>
          <a:bodyPr>
            <a:normAutofit/>
          </a:bodyPr>
          <a:lstStyle/>
          <a:p>
            <a:r>
              <a:rPr lang="en-US" b="1" i="0" dirty="0">
                <a:solidFill>
                  <a:srgbClr val="383838"/>
                </a:solidFill>
                <a:effectLst/>
                <a:highlight>
                  <a:srgbClr val="FFFFFF"/>
                </a:highlight>
                <a:latin typeface="Inter"/>
              </a:rPr>
              <a:t>Step 6: </a:t>
            </a:r>
            <a:r>
              <a:rPr lang="en-US" b="0" i="0" dirty="0">
                <a:solidFill>
                  <a:srgbClr val="383838"/>
                </a:solidFill>
                <a:effectLst/>
                <a:highlight>
                  <a:srgbClr val="FFFFFF"/>
                </a:highlight>
                <a:latin typeface="Inter"/>
              </a:rPr>
              <a:t>Investigate the fine-tuned BERT model’s illustration on the specific target task.</a:t>
            </a:r>
          </a:p>
          <a:p>
            <a:pPr marL="457200" lvl="1" indent="0">
              <a:buNone/>
            </a:pPr>
            <a:r>
              <a:rPr lang="en-IN" dirty="0"/>
              <a:t># Switch the model to evaluation mode</a:t>
            </a:r>
          </a:p>
          <a:p>
            <a:pPr marL="457200" lvl="1" indent="0">
              <a:buNone/>
            </a:pPr>
            <a:r>
              <a:rPr lang="en-IN" dirty="0" err="1"/>
              <a:t>model.eval</a:t>
            </a:r>
            <a:r>
              <a:rPr lang="en-IN" dirty="0"/>
              <a:t>()</a:t>
            </a:r>
          </a:p>
          <a:p>
            <a:pPr marL="457200" lvl="1" indent="0">
              <a:buNone/>
            </a:pPr>
            <a:r>
              <a:rPr lang="en-IN" dirty="0"/>
              <a:t># Calculate the logits (unnormalized probabilities) for the input text</a:t>
            </a:r>
          </a:p>
          <a:p>
            <a:pPr marL="457200" lvl="1" indent="0">
              <a:buNone/>
            </a:pPr>
            <a:r>
              <a:rPr lang="en-IN" dirty="0"/>
              <a:t>with </a:t>
            </a:r>
            <a:r>
              <a:rPr lang="en-IN" dirty="0" err="1"/>
              <a:t>torch.no_grad</a:t>
            </a:r>
            <a:r>
              <a:rPr lang="en-IN" dirty="0"/>
              <a:t>():</a:t>
            </a:r>
          </a:p>
          <a:p>
            <a:pPr marL="457200" lvl="1" indent="0">
              <a:buNone/>
            </a:pPr>
            <a:r>
              <a:rPr lang="en-IN" dirty="0"/>
              <a:t>    logits = model(</a:t>
            </a:r>
            <a:r>
              <a:rPr lang="en-IN" dirty="0" err="1"/>
              <a:t>input_ids</a:t>
            </a:r>
            <a:r>
              <a:rPr lang="en-IN" dirty="0"/>
              <a:t>)</a:t>
            </a:r>
          </a:p>
          <a:p>
            <a:pPr marL="457200" lvl="1" indent="0">
              <a:buNone/>
            </a:pPr>
            <a:r>
              <a:rPr lang="en-IN" dirty="0"/>
              <a:t># Use the logits to generate predictions for the input text</a:t>
            </a:r>
          </a:p>
          <a:p>
            <a:pPr marL="457200" lvl="1" indent="0">
              <a:buNone/>
            </a:pPr>
            <a:r>
              <a:rPr lang="en-IN" dirty="0"/>
              <a:t>predictions = </a:t>
            </a:r>
            <a:r>
              <a:rPr lang="en-IN" dirty="0" err="1"/>
              <a:t>logits.argmax</a:t>
            </a:r>
            <a:r>
              <a:rPr lang="en-IN" dirty="0"/>
              <a:t>(dim=-1)</a:t>
            </a:r>
          </a:p>
          <a:p>
            <a:pPr marL="457200" lvl="1" indent="0">
              <a:buNone/>
            </a:pPr>
            <a:r>
              <a:rPr lang="en-IN" dirty="0"/>
              <a:t>accuracy = ...</a:t>
            </a:r>
          </a:p>
        </p:txBody>
      </p:sp>
    </p:spTree>
    <p:extLst>
      <p:ext uri="{BB962C8B-B14F-4D97-AF65-F5344CB8AC3E}">
        <p14:creationId xmlns:p14="http://schemas.microsoft.com/office/powerpoint/2010/main" val="74562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A283-348D-04B0-C231-ED012CAEBD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3D5ABF-972A-30F3-8CF2-5D62CA2D37FD}"/>
              </a:ext>
            </a:extLst>
          </p:cNvPr>
          <p:cNvSpPr>
            <a:spLocks noGrp="1"/>
          </p:cNvSpPr>
          <p:nvPr>
            <p:ph idx="1"/>
          </p:nvPr>
        </p:nvSpPr>
        <p:spPr/>
        <p:txBody>
          <a:bodyPr/>
          <a:lstStyle/>
          <a:p>
            <a:pPr algn="just"/>
            <a:r>
              <a:rPr lang="en-US" b="0" i="0" dirty="0">
                <a:solidFill>
                  <a:srgbClr val="383838"/>
                </a:solidFill>
                <a:effectLst/>
                <a:highlight>
                  <a:srgbClr val="FFFFFF"/>
                </a:highlight>
                <a:latin typeface="Inter"/>
              </a:rPr>
              <a:t>These represent the primary steps involved in fine-tuning BERT for a downstream task. You can utilize this as a foundation and customize it according to your specific use case.</a:t>
            </a:r>
          </a:p>
          <a:p>
            <a:pPr algn="just"/>
            <a:r>
              <a:rPr lang="en-US" b="0" i="0" dirty="0">
                <a:solidFill>
                  <a:srgbClr val="383838"/>
                </a:solidFill>
                <a:effectLst/>
                <a:highlight>
                  <a:srgbClr val="FFFFFF"/>
                </a:highlight>
                <a:latin typeface="Inter"/>
              </a:rPr>
              <a:t>Fine-tuning BERT enables the model to acquire task-specific information, enhancing its performance on the target task. It proves particularly valuable when the target task involves a relatively small dataset, as fine-tuning w </a:t>
            </a:r>
            <a:r>
              <a:rPr lang="en-US" b="0" i="0" dirty="0" err="1">
                <a:solidFill>
                  <a:srgbClr val="383838"/>
                </a:solidFill>
                <a:effectLst/>
                <a:highlight>
                  <a:srgbClr val="FFFFFF"/>
                </a:highlight>
                <a:latin typeface="Inter"/>
              </a:rPr>
              <a:t>ith</a:t>
            </a:r>
            <a:r>
              <a:rPr lang="en-US" b="0" i="0" dirty="0">
                <a:solidFill>
                  <a:srgbClr val="383838"/>
                </a:solidFill>
                <a:effectLst/>
                <a:highlight>
                  <a:srgbClr val="FFFFFF"/>
                </a:highlight>
                <a:latin typeface="Inter"/>
              </a:rPr>
              <a:t> the small dataset allows the model to learn task-specific information that might not be attainable from the pre-trained BERT model alone.</a:t>
            </a:r>
          </a:p>
          <a:p>
            <a:pPr algn="just"/>
            <a:endParaRPr lang="en-IN" dirty="0"/>
          </a:p>
        </p:txBody>
      </p:sp>
    </p:spTree>
    <p:extLst>
      <p:ext uri="{BB962C8B-B14F-4D97-AF65-F5344CB8AC3E}">
        <p14:creationId xmlns:p14="http://schemas.microsoft.com/office/powerpoint/2010/main" val="3096320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9CE3-62EE-916D-DC87-B280F92EF1F2}"/>
              </a:ext>
            </a:extLst>
          </p:cNvPr>
          <p:cNvSpPr>
            <a:spLocks noGrp="1"/>
          </p:cNvSpPr>
          <p:nvPr>
            <p:ph type="title"/>
          </p:nvPr>
        </p:nvSpPr>
        <p:spPr/>
        <p:txBody>
          <a:bodyPr>
            <a:normAutofit fontScale="90000"/>
          </a:bodyPr>
          <a:lstStyle/>
          <a:p>
            <a:r>
              <a:rPr lang="en-US" b="0" i="0" dirty="0">
                <a:solidFill>
                  <a:srgbClr val="383838"/>
                </a:solidFill>
                <a:effectLst/>
                <a:highlight>
                  <a:srgbClr val="FFFFFF"/>
                </a:highlight>
                <a:latin typeface="Inter"/>
              </a:rPr>
              <a:t>Which Layers Undergo Modifications During Fine-tuning?</a:t>
            </a:r>
            <a:br>
              <a:rPr lang="en-US" b="0" i="0" dirty="0">
                <a:solidFill>
                  <a:srgbClr val="383838"/>
                </a:solidFill>
                <a:effectLst/>
                <a:highlight>
                  <a:srgbClr val="FFFFFF"/>
                </a:highlight>
                <a:latin typeface="Inter"/>
              </a:rPr>
            </a:br>
            <a:endParaRPr lang="en-IN" dirty="0"/>
          </a:p>
        </p:txBody>
      </p:sp>
      <p:sp>
        <p:nvSpPr>
          <p:cNvPr id="3" name="Content Placeholder 2">
            <a:extLst>
              <a:ext uri="{FF2B5EF4-FFF2-40B4-BE49-F238E27FC236}">
                <a16:creationId xmlns:a16="http://schemas.microsoft.com/office/drawing/2014/main" id="{DBF67065-2050-5119-B9C5-94DC11FC46B6}"/>
              </a:ext>
            </a:extLst>
          </p:cNvPr>
          <p:cNvSpPr>
            <a:spLocks noGrp="1"/>
          </p:cNvSpPr>
          <p:nvPr>
            <p:ph idx="1"/>
          </p:nvPr>
        </p:nvSpPr>
        <p:spPr>
          <a:xfrm>
            <a:off x="838200" y="1182414"/>
            <a:ext cx="10515600" cy="4994549"/>
          </a:xfrm>
        </p:spPr>
        <p:txBody>
          <a:bodyPr>
            <a:normAutofit fontScale="92500"/>
          </a:bodyPr>
          <a:lstStyle/>
          <a:p>
            <a:pPr algn="just"/>
            <a:r>
              <a:rPr lang="en-US" b="0" i="0" dirty="0">
                <a:solidFill>
                  <a:srgbClr val="383838"/>
                </a:solidFill>
                <a:effectLst/>
                <a:highlight>
                  <a:srgbClr val="FFFFFF"/>
                </a:highlight>
                <a:latin typeface="Inter"/>
              </a:rPr>
              <a:t>During fine-tuning, solely the weights of the supplementary layer appended to the pre-trained BERT model undergo updates. The weights of the pre-trained BERT model remain fixed. Thus only the added layer experiences modifications throughout the fine-tuning process.</a:t>
            </a:r>
          </a:p>
          <a:p>
            <a:pPr algn="just"/>
            <a:r>
              <a:rPr lang="en-US" b="0" i="0" dirty="0">
                <a:solidFill>
                  <a:srgbClr val="383838"/>
                </a:solidFill>
                <a:effectLst/>
                <a:highlight>
                  <a:srgbClr val="FFFFFF"/>
                </a:highlight>
                <a:latin typeface="Inter"/>
              </a:rPr>
              <a:t>Typically, the attached layer functions as a classification layer proceeds the pre-trained BERT model results, and generates logits for each class in the end task. The target task’s training data trains the added layer, enabling it to acquire task-specific information and improve the model’s performance on the target task.</a:t>
            </a:r>
          </a:p>
          <a:p>
            <a:pPr algn="just"/>
            <a:r>
              <a:rPr lang="en-US" b="0" i="0" dirty="0">
                <a:solidFill>
                  <a:srgbClr val="383838"/>
                </a:solidFill>
                <a:effectLst/>
                <a:highlight>
                  <a:srgbClr val="FFFFFF"/>
                </a:highlight>
                <a:latin typeface="Inter"/>
              </a:rPr>
              <a:t>To sum up, during fine-tuning, the added layer above the pre-trained BERT model undergoes modifications. The pre-trained BERT model maintains fixed weights. Thus, only the added layer is subject to updates during the training process.</a:t>
            </a:r>
          </a:p>
          <a:p>
            <a:pPr algn="just"/>
            <a:endParaRPr lang="en-IN" dirty="0"/>
          </a:p>
        </p:txBody>
      </p:sp>
    </p:spTree>
    <p:extLst>
      <p:ext uri="{BB962C8B-B14F-4D97-AF65-F5344CB8AC3E}">
        <p14:creationId xmlns:p14="http://schemas.microsoft.com/office/powerpoint/2010/main" val="16341072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70B3-DBE3-B6A0-07B8-47453F1077B2}"/>
              </a:ext>
            </a:extLst>
          </p:cNvPr>
          <p:cNvSpPr>
            <a:spLocks noGrp="1"/>
          </p:cNvSpPr>
          <p:nvPr>
            <p:ph type="title"/>
          </p:nvPr>
        </p:nvSpPr>
        <p:spPr/>
        <p:txBody>
          <a:bodyPr/>
          <a:lstStyle/>
          <a:p>
            <a:r>
              <a:rPr lang="en-IN" b="1" i="0" dirty="0">
                <a:solidFill>
                  <a:srgbClr val="383838"/>
                </a:solidFill>
                <a:effectLst/>
                <a:highlight>
                  <a:srgbClr val="FFFFFF"/>
                </a:highlight>
                <a:latin typeface="Inter"/>
              </a:rPr>
              <a:t>Downstream Tasks</a:t>
            </a:r>
            <a:endParaRPr lang="en-IN" dirty="0"/>
          </a:p>
        </p:txBody>
      </p:sp>
      <p:sp>
        <p:nvSpPr>
          <p:cNvPr id="3" name="Content Placeholder 2">
            <a:extLst>
              <a:ext uri="{FF2B5EF4-FFF2-40B4-BE49-F238E27FC236}">
                <a16:creationId xmlns:a16="http://schemas.microsoft.com/office/drawing/2014/main" id="{F1FE5545-B134-78A8-78FE-4E618B647E1F}"/>
              </a:ext>
            </a:extLst>
          </p:cNvPr>
          <p:cNvSpPr>
            <a:spLocks noGrp="1"/>
          </p:cNvSpPr>
          <p:nvPr>
            <p:ph idx="1"/>
          </p:nvPr>
        </p:nvSpPr>
        <p:spPr/>
        <p:txBody>
          <a:bodyPr>
            <a:normAutofit fontScale="92500" lnSpcReduction="20000"/>
          </a:bodyPr>
          <a:lstStyle/>
          <a:p>
            <a:pPr algn="just"/>
            <a:r>
              <a:rPr lang="en-US" b="0" i="0" dirty="0">
                <a:solidFill>
                  <a:srgbClr val="383838"/>
                </a:solidFill>
                <a:effectLst/>
                <a:highlight>
                  <a:srgbClr val="FFFFFF"/>
                </a:highlight>
                <a:latin typeface="Inter"/>
              </a:rPr>
              <a:t>Downstream tasks include a variety of </a:t>
            </a:r>
            <a:r>
              <a:rPr lang="en-US" b="0" i="0" u="sng" dirty="0">
                <a:effectLst/>
                <a:highlight>
                  <a:srgbClr val="FFFFFF"/>
                </a:highlight>
                <a:latin typeface="Inter"/>
                <a:hlinkClick r:id="rId2"/>
              </a:rPr>
              <a:t>natural language processing</a:t>
            </a:r>
            <a:r>
              <a:rPr lang="en-US" b="0" i="0" dirty="0">
                <a:solidFill>
                  <a:srgbClr val="383838"/>
                </a:solidFill>
                <a:effectLst/>
                <a:highlight>
                  <a:srgbClr val="FFFFFF"/>
                </a:highlight>
                <a:latin typeface="Inter"/>
              </a:rPr>
              <a:t> (NLP) operations that use pre-trained language reconstruction models such as BERT. </a:t>
            </a:r>
          </a:p>
          <a:p>
            <a:pPr algn="just"/>
            <a:r>
              <a:rPr lang="en-US" b="0" i="0" dirty="0">
                <a:solidFill>
                  <a:srgbClr val="FF0000"/>
                </a:solidFill>
                <a:effectLst/>
                <a:highlight>
                  <a:srgbClr val="FFFFFF"/>
                </a:highlight>
                <a:latin typeface="Inter"/>
              </a:rPr>
              <a:t>Text Classification</a:t>
            </a:r>
          </a:p>
          <a:p>
            <a:pPr algn="just"/>
            <a:r>
              <a:rPr lang="en-US" b="0" i="0" u="sng" dirty="0">
                <a:solidFill>
                  <a:srgbClr val="383838"/>
                </a:solidFill>
                <a:effectLst/>
                <a:highlight>
                  <a:srgbClr val="FFFFFF"/>
                </a:highlight>
                <a:latin typeface="Inter"/>
                <a:hlinkClick r:id="rId3"/>
              </a:rPr>
              <a:t>Text classification</a:t>
            </a:r>
            <a:r>
              <a:rPr lang="en-US" b="0" i="0" dirty="0">
                <a:solidFill>
                  <a:srgbClr val="383838"/>
                </a:solidFill>
                <a:effectLst/>
                <a:highlight>
                  <a:srgbClr val="FFFFFF"/>
                </a:highlight>
                <a:latin typeface="Inter"/>
              </a:rPr>
              <a:t> involves the assignment of a text to predefined categories or labels. For instance, one can train a text classification model to categorize movie reviews as positive or negative.</a:t>
            </a:r>
          </a:p>
          <a:p>
            <a:pPr algn="just"/>
            <a:r>
              <a:rPr lang="en-US" b="0" i="0" dirty="0">
                <a:solidFill>
                  <a:srgbClr val="383838"/>
                </a:solidFill>
                <a:effectLst/>
                <a:highlight>
                  <a:srgbClr val="FFFFFF"/>
                </a:highlight>
                <a:latin typeface="Inter"/>
              </a:rPr>
              <a:t>Use the </a:t>
            </a:r>
            <a:r>
              <a:rPr lang="en-US" b="0" i="0" dirty="0" err="1">
                <a:solidFill>
                  <a:srgbClr val="383838"/>
                </a:solidFill>
                <a:effectLst/>
                <a:highlight>
                  <a:srgbClr val="FFFFFF"/>
                </a:highlight>
                <a:latin typeface="Inter"/>
              </a:rPr>
              <a:t>BertForSequenceClassification</a:t>
            </a:r>
            <a:r>
              <a:rPr lang="en-US" b="0" i="0" dirty="0">
                <a:solidFill>
                  <a:srgbClr val="383838"/>
                </a:solidFill>
                <a:effectLst/>
                <a:highlight>
                  <a:srgbClr val="FFFFFF"/>
                </a:highlight>
                <a:latin typeface="Inter"/>
              </a:rPr>
              <a:t> library to alter BERT for text classification. This class uses input data, such as words or paragraphs, to generate logits for every class.</a:t>
            </a:r>
          </a:p>
          <a:p>
            <a:pPr marL="0" indent="0">
              <a:buNone/>
            </a:pPr>
            <a:br>
              <a:rPr lang="en-US" dirty="0"/>
            </a:br>
            <a:endParaRPr lang="en-IN" dirty="0"/>
          </a:p>
        </p:txBody>
      </p:sp>
    </p:spTree>
    <p:extLst>
      <p:ext uri="{BB962C8B-B14F-4D97-AF65-F5344CB8AC3E}">
        <p14:creationId xmlns:p14="http://schemas.microsoft.com/office/powerpoint/2010/main" val="211772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73F0-C399-4763-2297-6916B7089A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3634B2-D5E5-836A-ED8E-53E971535089}"/>
              </a:ext>
            </a:extLst>
          </p:cNvPr>
          <p:cNvSpPr>
            <a:spLocks noGrp="1"/>
          </p:cNvSpPr>
          <p:nvPr>
            <p:ph idx="1"/>
          </p:nvPr>
        </p:nvSpPr>
        <p:spPr/>
        <p:txBody>
          <a:bodyPr/>
          <a:lstStyle/>
          <a:p>
            <a:pPr algn="just"/>
            <a:r>
              <a:rPr lang="en-US" b="0" i="0" dirty="0">
                <a:effectLst/>
                <a:highlight>
                  <a:srgbClr val="FFFFFF"/>
                </a:highlight>
                <a:latin typeface="Roboto" panose="02000000000000000000" pitchFamily="2" charset="0"/>
              </a:rPr>
              <a:t>RNN works on the principle of saving the output of a particular layer and feeding this back to the input in order to predict the output of the layer.</a:t>
            </a:r>
          </a:p>
          <a:p>
            <a:pPr algn="just"/>
            <a:r>
              <a:rPr lang="en-US" b="0" i="0" dirty="0">
                <a:effectLst/>
                <a:highlight>
                  <a:srgbClr val="FFFFFF"/>
                </a:highlight>
                <a:latin typeface="Roboto" panose="02000000000000000000" pitchFamily="2" charset="0"/>
              </a:rPr>
              <a:t>The nodes in different layers of the neural network are compressed to form a single layer of recurrent neural networks. A, B, and C are the parameters of the network.</a:t>
            </a:r>
            <a:endParaRPr lang="en-IN" dirty="0"/>
          </a:p>
        </p:txBody>
      </p:sp>
    </p:spTree>
    <p:extLst>
      <p:ext uri="{BB962C8B-B14F-4D97-AF65-F5344CB8AC3E}">
        <p14:creationId xmlns:p14="http://schemas.microsoft.com/office/powerpoint/2010/main" val="156042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566CB1-AEC1-45C5-FDA8-4E3DA2914827}"/>
              </a:ext>
            </a:extLst>
          </p:cNvPr>
          <p:cNvPicPr>
            <a:picLocks noChangeAspect="1"/>
          </p:cNvPicPr>
          <p:nvPr/>
        </p:nvPicPr>
        <p:blipFill>
          <a:blip r:embed="rId2"/>
          <a:stretch>
            <a:fillRect/>
          </a:stretch>
        </p:blipFill>
        <p:spPr>
          <a:xfrm>
            <a:off x="0" y="539435"/>
            <a:ext cx="4686954" cy="5306165"/>
          </a:xfrm>
          <a:prstGeom prst="rect">
            <a:avLst/>
          </a:prstGeom>
        </p:spPr>
      </p:pic>
      <p:pic>
        <p:nvPicPr>
          <p:cNvPr id="9" name="Picture 8">
            <a:extLst>
              <a:ext uri="{FF2B5EF4-FFF2-40B4-BE49-F238E27FC236}">
                <a16:creationId xmlns:a16="http://schemas.microsoft.com/office/drawing/2014/main" id="{D8BAADD9-83B3-71BA-919A-ADB27D99992E}"/>
              </a:ext>
            </a:extLst>
          </p:cNvPr>
          <p:cNvPicPr>
            <a:picLocks noChangeAspect="1"/>
          </p:cNvPicPr>
          <p:nvPr/>
        </p:nvPicPr>
        <p:blipFill>
          <a:blip r:embed="rId3"/>
          <a:stretch>
            <a:fillRect/>
          </a:stretch>
        </p:blipFill>
        <p:spPr>
          <a:xfrm>
            <a:off x="5770915" y="984419"/>
            <a:ext cx="5915851" cy="5022243"/>
          </a:xfrm>
          <a:prstGeom prst="rect">
            <a:avLst/>
          </a:prstGeom>
        </p:spPr>
      </p:pic>
      <p:sp>
        <p:nvSpPr>
          <p:cNvPr id="10" name="Arrow: Right 9">
            <a:extLst>
              <a:ext uri="{FF2B5EF4-FFF2-40B4-BE49-F238E27FC236}">
                <a16:creationId xmlns:a16="http://schemas.microsoft.com/office/drawing/2014/main" id="{992C9564-1C0A-E000-36B7-ECFAC1F097B5}"/>
              </a:ext>
            </a:extLst>
          </p:cNvPr>
          <p:cNvSpPr/>
          <p:nvPr/>
        </p:nvSpPr>
        <p:spPr>
          <a:xfrm>
            <a:off x="4303986" y="2601310"/>
            <a:ext cx="1166648" cy="252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 Brace 10">
            <a:extLst>
              <a:ext uri="{FF2B5EF4-FFF2-40B4-BE49-F238E27FC236}">
                <a16:creationId xmlns:a16="http://schemas.microsoft.com/office/drawing/2014/main" id="{0C72A0E9-D8BE-C7C3-BEB5-029FAD48C9A3}"/>
              </a:ext>
            </a:extLst>
          </p:cNvPr>
          <p:cNvSpPr/>
          <p:nvPr/>
        </p:nvSpPr>
        <p:spPr>
          <a:xfrm>
            <a:off x="5408303" y="984419"/>
            <a:ext cx="204216" cy="486118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57510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C375-C124-3D66-0B7F-219541056D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111DC8-68CD-D1C4-C5C0-AD9145577E26}"/>
              </a:ext>
            </a:extLst>
          </p:cNvPr>
          <p:cNvSpPr>
            <a:spLocks noGrp="1"/>
          </p:cNvSpPr>
          <p:nvPr>
            <p:ph idx="1"/>
          </p:nvPr>
        </p:nvSpPr>
        <p:spPr/>
        <p:txBody>
          <a:bodyPr/>
          <a:lstStyle/>
          <a:p>
            <a:pPr algn="just"/>
            <a:r>
              <a:rPr lang="en-US" b="0" i="0" dirty="0">
                <a:effectLst/>
                <a:highlight>
                  <a:srgbClr val="FFFFFF"/>
                </a:highlight>
                <a:latin typeface="Roboto" panose="02000000000000000000" pitchFamily="2" charset="0"/>
              </a:rPr>
              <a:t>Here, “x” is the input layer, “h” is the hidden layer, and “y” is the output layer. </a:t>
            </a:r>
          </a:p>
          <a:p>
            <a:pPr algn="just"/>
            <a:r>
              <a:rPr lang="en-US" b="0" i="0" dirty="0">
                <a:effectLst/>
                <a:highlight>
                  <a:srgbClr val="FFFFFF"/>
                </a:highlight>
                <a:latin typeface="Roboto" panose="02000000000000000000" pitchFamily="2" charset="0"/>
              </a:rPr>
              <a:t>A, B, and C are the network parameters used to improve the output of the model. </a:t>
            </a:r>
          </a:p>
          <a:p>
            <a:pPr algn="just"/>
            <a:r>
              <a:rPr lang="en-US" b="0" i="0" dirty="0">
                <a:effectLst/>
                <a:highlight>
                  <a:srgbClr val="FFFFFF"/>
                </a:highlight>
                <a:latin typeface="Roboto" panose="02000000000000000000" pitchFamily="2" charset="0"/>
              </a:rPr>
              <a:t>At any given time t, the current input is a combination of input at x(t) and x(t-1). </a:t>
            </a:r>
          </a:p>
          <a:p>
            <a:pPr algn="just"/>
            <a:r>
              <a:rPr lang="en-US" b="0" i="0" dirty="0">
                <a:effectLst/>
                <a:highlight>
                  <a:srgbClr val="FFFFFF"/>
                </a:highlight>
                <a:latin typeface="Roboto" panose="02000000000000000000" pitchFamily="2" charset="0"/>
              </a:rPr>
              <a:t>The output at any given time is fetched back to the network to improve on the output.</a:t>
            </a:r>
            <a:endParaRPr lang="en-IN" dirty="0"/>
          </a:p>
        </p:txBody>
      </p:sp>
    </p:spTree>
    <p:extLst>
      <p:ext uri="{BB962C8B-B14F-4D97-AF65-F5344CB8AC3E}">
        <p14:creationId xmlns:p14="http://schemas.microsoft.com/office/powerpoint/2010/main" val="295874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C80B-149B-62C7-0FB1-E5C4DAEDFAE9}"/>
              </a:ext>
            </a:extLst>
          </p:cNvPr>
          <p:cNvSpPr>
            <a:spLocks noGrp="1"/>
          </p:cNvSpPr>
          <p:nvPr>
            <p:ph type="title"/>
          </p:nvPr>
        </p:nvSpPr>
        <p:spPr/>
        <p:txBody>
          <a:bodyPr>
            <a:normAutofit/>
          </a:bodyPr>
          <a:lstStyle/>
          <a:p>
            <a:r>
              <a:rPr lang="en-US" b="0" i="0" dirty="0">
                <a:solidFill>
                  <a:srgbClr val="272C37"/>
                </a:solidFill>
                <a:effectLst/>
                <a:highlight>
                  <a:srgbClr val="FFFFFF"/>
                </a:highlight>
                <a:latin typeface="Roboto" panose="02000000000000000000" pitchFamily="2" charset="0"/>
              </a:rPr>
              <a:t>How Does Recurrent Neural Networks Work?</a:t>
            </a:r>
            <a:endParaRPr lang="en-IN" dirty="0"/>
          </a:p>
        </p:txBody>
      </p:sp>
      <p:sp>
        <p:nvSpPr>
          <p:cNvPr id="7" name="Content Placeholder 6">
            <a:extLst>
              <a:ext uri="{FF2B5EF4-FFF2-40B4-BE49-F238E27FC236}">
                <a16:creationId xmlns:a16="http://schemas.microsoft.com/office/drawing/2014/main" id="{1FBBBA6F-4DCC-6B63-8D29-7F4DAFC5FE12}"/>
              </a:ext>
            </a:extLst>
          </p:cNvPr>
          <p:cNvSpPr>
            <a:spLocks noGrp="1"/>
          </p:cNvSpPr>
          <p:nvPr>
            <p:ph idx="1"/>
          </p:nvPr>
        </p:nvSpPr>
        <p:spPr/>
        <p:txBody>
          <a:bodyPr>
            <a:normAutofit fontScale="92500" lnSpcReduction="20000"/>
          </a:bodyPr>
          <a:lstStyle/>
          <a:p>
            <a:pPr algn="just"/>
            <a:r>
              <a:rPr lang="en-US" b="0" i="0" dirty="0">
                <a:effectLst/>
                <a:highlight>
                  <a:srgbClr val="FFFFFF"/>
                </a:highlight>
                <a:latin typeface="Roboto" panose="02000000000000000000" pitchFamily="2" charset="0"/>
              </a:rPr>
              <a:t>The input layer ‘x’ takes in the input to the neural network and processes it and passes it onto the middle layer. </a:t>
            </a:r>
          </a:p>
          <a:p>
            <a:pPr algn="just"/>
            <a:r>
              <a:rPr lang="en-US" b="0" i="0" dirty="0">
                <a:effectLst/>
                <a:highlight>
                  <a:srgbClr val="FFFFFF"/>
                </a:highlight>
                <a:latin typeface="Roboto" panose="02000000000000000000" pitchFamily="2" charset="0"/>
              </a:rPr>
              <a:t>The middle layer ‘h’ can consist of multiple hidden layers, each with its own activation functions and weights and biases. </a:t>
            </a:r>
          </a:p>
          <a:p>
            <a:pPr algn="just"/>
            <a:r>
              <a:rPr lang="en-US" b="0" i="0" dirty="0">
                <a:effectLst/>
                <a:highlight>
                  <a:srgbClr val="FFFFFF"/>
                </a:highlight>
                <a:latin typeface="Roboto" panose="02000000000000000000" pitchFamily="2" charset="0"/>
              </a:rPr>
              <a:t>If you have a neural network where the various parameters of different hidden layers are not affected by the previous layer, </a:t>
            </a:r>
          </a:p>
          <a:p>
            <a:pPr algn="just"/>
            <a:r>
              <a:rPr lang="en-US" b="0" i="0" dirty="0" err="1">
                <a:effectLst/>
                <a:highlight>
                  <a:srgbClr val="FFFFFF"/>
                </a:highlight>
                <a:latin typeface="Roboto" panose="02000000000000000000" pitchFamily="2" charset="0"/>
              </a:rPr>
              <a:t>ie</a:t>
            </a:r>
            <a:r>
              <a:rPr lang="en-US" b="0" i="0" dirty="0">
                <a:effectLst/>
                <a:highlight>
                  <a:srgbClr val="FFFFFF"/>
                </a:highlight>
                <a:latin typeface="Roboto" panose="02000000000000000000" pitchFamily="2" charset="0"/>
              </a:rPr>
              <a:t>: the neural network does not have memory, then you can use a recurrent neural network.</a:t>
            </a:r>
          </a:p>
          <a:p>
            <a:pPr algn="just"/>
            <a:r>
              <a:rPr lang="en-US" b="0" i="0" dirty="0">
                <a:effectLst/>
                <a:highlight>
                  <a:srgbClr val="FFFFFF"/>
                </a:highlight>
                <a:latin typeface="Roboto" panose="02000000000000000000" pitchFamily="2" charset="0"/>
              </a:rPr>
              <a:t>The Recurrent Neural Network will standardize the different activation functions and weights and biases so that each hidden layer has the same parameters. </a:t>
            </a:r>
          </a:p>
          <a:p>
            <a:pPr algn="just"/>
            <a:r>
              <a:rPr lang="en-US" b="0" i="0" dirty="0">
                <a:effectLst/>
                <a:highlight>
                  <a:srgbClr val="FFFFFF"/>
                </a:highlight>
                <a:latin typeface="Roboto" panose="02000000000000000000" pitchFamily="2" charset="0"/>
              </a:rPr>
              <a:t>Then, instead of creating multiple hidden layers, it will create one and loop over it as many times as required. </a:t>
            </a:r>
          </a:p>
          <a:p>
            <a:pPr algn="just"/>
            <a:endParaRPr lang="en-IN" dirty="0"/>
          </a:p>
        </p:txBody>
      </p:sp>
    </p:spTree>
    <p:extLst>
      <p:ext uri="{BB962C8B-B14F-4D97-AF65-F5344CB8AC3E}">
        <p14:creationId xmlns:p14="http://schemas.microsoft.com/office/powerpoint/2010/main" val="2524410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1836</TotalTime>
  <Words>4406</Words>
  <Application>Microsoft Office PowerPoint</Application>
  <PresentationFormat>Widescreen</PresentationFormat>
  <Paragraphs>351</Paragraphs>
  <Slides>56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56</vt:i4>
      </vt:variant>
    </vt:vector>
  </HeadingPairs>
  <TitlesOfParts>
    <vt:vector size="71" baseType="lpstr">
      <vt:lpstr>ＭＳ Ｐゴシック</vt:lpstr>
      <vt:lpstr>Aptos</vt:lpstr>
      <vt:lpstr>Aptos Display</vt:lpstr>
      <vt:lpstr>Arial</vt:lpstr>
      <vt:lpstr>Barlow Condensed</vt:lpstr>
      <vt:lpstr>Georgia</vt:lpstr>
      <vt:lpstr>Helvetica</vt:lpstr>
      <vt:lpstr>Inter</vt:lpstr>
      <vt:lpstr>Nunito</vt:lpstr>
      <vt:lpstr>Roboto</vt:lpstr>
      <vt:lpstr>Source Sans 3</vt:lpstr>
      <vt:lpstr>source-serif-pro</vt:lpstr>
      <vt:lpstr>Times New Roman</vt:lpstr>
      <vt:lpstr>Wingdings</vt:lpstr>
      <vt:lpstr>Office Theme</vt:lpstr>
      <vt:lpstr>  Unit-4 - Language Models   </vt:lpstr>
      <vt:lpstr>Issues in the Feed forward networks</vt:lpstr>
      <vt:lpstr>Difference between RNN and FFNN</vt:lpstr>
      <vt:lpstr>  Recurrent Neural Networks (RNN)  </vt:lpstr>
      <vt:lpstr>PowerPoint Presentation</vt:lpstr>
      <vt:lpstr>PowerPoint Presentation</vt:lpstr>
      <vt:lpstr>PowerPoint Presentation</vt:lpstr>
      <vt:lpstr>PowerPoint Presentation</vt:lpstr>
      <vt:lpstr>How Does Recurrent Neural Networks Work?</vt:lpstr>
      <vt:lpstr>Types of Recurrent Neural Networks </vt:lpstr>
      <vt:lpstr>RNN vs LSTM</vt:lpstr>
      <vt:lpstr>Long Short-Term Memory (LSTM)</vt:lpstr>
      <vt:lpstr>LSTM</vt:lpstr>
      <vt:lpstr>PowerPoint Presentation</vt:lpstr>
      <vt:lpstr>PowerPoint Presentation</vt:lpstr>
      <vt:lpstr>PowerPoint Presentation</vt:lpstr>
      <vt:lpstr>PowerPoint Presentation</vt:lpstr>
      <vt:lpstr>LSTM information flow</vt:lpstr>
      <vt:lpstr>Transformer</vt:lpstr>
      <vt:lpstr>PowerPoint Presentation</vt:lpstr>
      <vt:lpstr>In a machine translation application, it would take a sentence in one language, and output its translation in another.</vt:lpstr>
      <vt:lpstr>PowerPoint Presentation</vt:lpstr>
      <vt:lpstr>PowerPoint Presentation</vt:lpstr>
      <vt:lpstr>PowerPoint Presentation</vt:lpstr>
      <vt:lpstr>PowerPoint Presentation</vt:lpstr>
      <vt:lpstr>BERT Model </vt:lpstr>
      <vt:lpstr>PowerPoint Presentation</vt:lpstr>
      <vt:lpstr>Bidirectional Approach of BERT </vt:lpstr>
      <vt:lpstr>Example: “The bank is situated on the _______ of the river.”</vt:lpstr>
      <vt:lpstr>Pre-training and Fine-tuning</vt:lpstr>
      <vt:lpstr>PowerPoint Presentation</vt:lpstr>
      <vt:lpstr>How BERT work?</vt:lpstr>
      <vt:lpstr>PowerPoint Presentation</vt:lpstr>
      <vt:lpstr>PowerPoint Presentation</vt:lpstr>
      <vt:lpstr>2. Next Sentence Prediction (NSP)</vt:lpstr>
      <vt:lpstr>PowerPoint Presentation</vt:lpstr>
      <vt:lpstr>PowerPoint Presentation</vt:lpstr>
      <vt:lpstr> BERT Architectures</vt:lpstr>
      <vt:lpstr>BERT BASE and BERT LARGE architecture.</vt:lpstr>
      <vt:lpstr>PowerPoint Presentation</vt:lpstr>
      <vt:lpstr>PowerPoint Presentation</vt:lpstr>
      <vt:lpstr>RoBERTa</vt:lpstr>
      <vt:lpstr>PowerPoint Presentation</vt:lpstr>
      <vt:lpstr>PowerPoint Presentation</vt:lpstr>
      <vt:lpstr>Modifications to BERT:</vt:lpstr>
      <vt:lpstr>PowerPoint Presentation</vt:lpstr>
      <vt:lpstr>Datasets Used:</vt:lpstr>
      <vt:lpstr>Fine-tuning For Downstream Tasks</vt:lpstr>
      <vt:lpstr>How BERT Undergoes Fine-Tuning?</vt:lpstr>
      <vt:lpstr>Primary steps in the fine-tuning process for BERT</vt:lpstr>
      <vt:lpstr>PowerPoint Presentation</vt:lpstr>
      <vt:lpstr>PowerPoint Presentation</vt:lpstr>
      <vt:lpstr>PowerPoint Presentation</vt:lpstr>
      <vt:lpstr>PowerPoint Presentation</vt:lpstr>
      <vt:lpstr>Which Layers Undergo Modifications During Fine-tuning? </vt:lpstr>
      <vt:lpstr>Downstream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Unit-4 - Language Models   </dc:title>
  <dc:creator>Kanmani P 102754</dc:creator>
  <cp:lastModifiedBy>Aniruddha Ponnuri</cp:lastModifiedBy>
  <cp:revision>9</cp:revision>
  <dcterms:created xsi:type="dcterms:W3CDTF">2024-04-27T10:18:42Z</dcterms:created>
  <dcterms:modified xsi:type="dcterms:W3CDTF">2024-05-02T16:38:34Z</dcterms:modified>
</cp:coreProperties>
</file>