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5" r:id="rId9"/>
    <p:sldId id="267" r:id="rId10"/>
    <p:sldId id="268" r:id="rId11"/>
    <p:sldId id="269" r:id="rId12"/>
    <p:sldId id="270" r:id="rId13"/>
    <p:sldId id="272" r:id="rId14"/>
    <p:sldId id="339" r:id="rId15"/>
    <p:sldId id="273" r:id="rId16"/>
    <p:sldId id="274" r:id="rId17"/>
    <p:sldId id="275" r:id="rId18"/>
    <p:sldId id="276" r:id="rId19"/>
    <p:sldId id="271" r:id="rId20"/>
    <p:sldId id="266" r:id="rId21"/>
    <p:sldId id="337" r:id="rId22"/>
    <p:sldId id="338"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340" r:id="rId39"/>
    <p:sldId id="342" r:id="rId40"/>
    <p:sldId id="341" r:id="rId41"/>
    <p:sldId id="343" r:id="rId42"/>
    <p:sldId id="292" r:id="rId43"/>
    <p:sldId id="293" r:id="rId44"/>
    <p:sldId id="295" r:id="rId45"/>
    <p:sldId id="294" r:id="rId46"/>
    <p:sldId id="345" r:id="rId47"/>
    <p:sldId id="296" r:id="rId48"/>
    <p:sldId id="297" r:id="rId49"/>
    <p:sldId id="299" r:id="rId50"/>
    <p:sldId id="346" r:id="rId51"/>
    <p:sldId id="300" r:id="rId52"/>
    <p:sldId id="301" r:id="rId53"/>
    <p:sldId id="298" r:id="rId54"/>
    <p:sldId id="344" r:id="rId55"/>
    <p:sldId id="302" r:id="rId56"/>
    <p:sldId id="303" r:id="rId57"/>
    <p:sldId id="353" r:id="rId58"/>
    <p:sldId id="347" r:id="rId59"/>
    <p:sldId id="348" r:id="rId60"/>
    <p:sldId id="354" r:id="rId61"/>
    <p:sldId id="349" r:id="rId62"/>
    <p:sldId id="355" r:id="rId63"/>
    <p:sldId id="350" r:id="rId64"/>
    <p:sldId id="351" r:id="rId65"/>
    <p:sldId id="352" r:id="rId66"/>
    <p:sldId id="304" r:id="rId67"/>
    <p:sldId id="356" r:id="rId68"/>
    <p:sldId id="305" r:id="rId69"/>
    <p:sldId id="306" r:id="rId70"/>
    <p:sldId id="307" r:id="rId71"/>
    <p:sldId id="357" r:id="rId72"/>
    <p:sldId id="308" r:id="rId73"/>
    <p:sldId id="309" r:id="rId74"/>
    <p:sldId id="310" r:id="rId75"/>
    <p:sldId id="311" r:id="rId76"/>
    <p:sldId id="312" r:id="rId77"/>
    <p:sldId id="313" r:id="rId78"/>
    <p:sldId id="358" r:id="rId79"/>
    <p:sldId id="359" r:id="rId80"/>
    <p:sldId id="360" r:id="rId81"/>
    <p:sldId id="361" r:id="rId82"/>
    <p:sldId id="362" r:id="rId83"/>
    <p:sldId id="366" r:id="rId84"/>
    <p:sldId id="363" r:id="rId85"/>
    <p:sldId id="364" r:id="rId86"/>
    <p:sldId id="365"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E8D338-D390-40A3-8D27-26645E282CD5}"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8A1DB-8CC6-4FE1-AAC6-34EBF4583CF2}" type="slidenum">
              <a:rPr lang="en-US" smtClean="0"/>
              <a:t>‹#›</a:t>
            </a:fld>
            <a:endParaRPr lang="en-US"/>
          </a:p>
        </p:txBody>
      </p:sp>
    </p:spTree>
    <p:extLst>
      <p:ext uri="{BB962C8B-B14F-4D97-AF65-F5344CB8AC3E}">
        <p14:creationId xmlns:p14="http://schemas.microsoft.com/office/powerpoint/2010/main" val="2872585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E8D338-D390-40A3-8D27-26645E282CD5}"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8A1DB-8CC6-4FE1-AAC6-34EBF4583CF2}" type="slidenum">
              <a:rPr lang="en-US" smtClean="0"/>
              <a:t>‹#›</a:t>
            </a:fld>
            <a:endParaRPr lang="en-US"/>
          </a:p>
        </p:txBody>
      </p:sp>
    </p:spTree>
    <p:extLst>
      <p:ext uri="{BB962C8B-B14F-4D97-AF65-F5344CB8AC3E}">
        <p14:creationId xmlns:p14="http://schemas.microsoft.com/office/powerpoint/2010/main" val="4072874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E8D338-D390-40A3-8D27-26645E282CD5}"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8A1DB-8CC6-4FE1-AAC6-34EBF4583CF2}" type="slidenum">
              <a:rPr lang="en-US" smtClean="0"/>
              <a:t>‹#›</a:t>
            </a:fld>
            <a:endParaRPr lang="en-US"/>
          </a:p>
        </p:txBody>
      </p:sp>
    </p:spTree>
    <p:extLst>
      <p:ext uri="{BB962C8B-B14F-4D97-AF65-F5344CB8AC3E}">
        <p14:creationId xmlns:p14="http://schemas.microsoft.com/office/powerpoint/2010/main" val="4175608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E8D338-D390-40A3-8D27-26645E282CD5}"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8A1DB-8CC6-4FE1-AAC6-34EBF4583CF2}" type="slidenum">
              <a:rPr lang="en-US" smtClean="0"/>
              <a:t>‹#›</a:t>
            </a:fld>
            <a:endParaRPr lang="en-US"/>
          </a:p>
        </p:txBody>
      </p:sp>
    </p:spTree>
    <p:extLst>
      <p:ext uri="{BB962C8B-B14F-4D97-AF65-F5344CB8AC3E}">
        <p14:creationId xmlns:p14="http://schemas.microsoft.com/office/powerpoint/2010/main" val="387772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E8D338-D390-40A3-8D27-26645E282CD5}"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8A1DB-8CC6-4FE1-AAC6-34EBF4583CF2}" type="slidenum">
              <a:rPr lang="en-US" smtClean="0"/>
              <a:t>‹#›</a:t>
            </a:fld>
            <a:endParaRPr lang="en-US"/>
          </a:p>
        </p:txBody>
      </p:sp>
    </p:spTree>
    <p:extLst>
      <p:ext uri="{BB962C8B-B14F-4D97-AF65-F5344CB8AC3E}">
        <p14:creationId xmlns:p14="http://schemas.microsoft.com/office/powerpoint/2010/main" val="2586905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E8D338-D390-40A3-8D27-26645E282CD5}"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8A1DB-8CC6-4FE1-AAC6-34EBF4583CF2}" type="slidenum">
              <a:rPr lang="en-US" smtClean="0"/>
              <a:t>‹#›</a:t>
            </a:fld>
            <a:endParaRPr lang="en-US"/>
          </a:p>
        </p:txBody>
      </p:sp>
    </p:spTree>
    <p:extLst>
      <p:ext uri="{BB962C8B-B14F-4D97-AF65-F5344CB8AC3E}">
        <p14:creationId xmlns:p14="http://schemas.microsoft.com/office/powerpoint/2010/main" val="3340134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E8D338-D390-40A3-8D27-26645E282CD5}"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18A1DB-8CC6-4FE1-AAC6-34EBF4583CF2}" type="slidenum">
              <a:rPr lang="en-US" smtClean="0"/>
              <a:t>‹#›</a:t>
            </a:fld>
            <a:endParaRPr lang="en-US"/>
          </a:p>
        </p:txBody>
      </p:sp>
    </p:spTree>
    <p:extLst>
      <p:ext uri="{BB962C8B-B14F-4D97-AF65-F5344CB8AC3E}">
        <p14:creationId xmlns:p14="http://schemas.microsoft.com/office/powerpoint/2010/main" val="97920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E8D338-D390-40A3-8D27-26645E282CD5}"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18A1DB-8CC6-4FE1-AAC6-34EBF4583CF2}" type="slidenum">
              <a:rPr lang="en-US" smtClean="0"/>
              <a:t>‹#›</a:t>
            </a:fld>
            <a:endParaRPr lang="en-US"/>
          </a:p>
        </p:txBody>
      </p:sp>
    </p:spTree>
    <p:extLst>
      <p:ext uri="{BB962C8B-B14F-4D97-AF65-F5344CB8AC3E}">
        <p14:creationId xmlns:p14="http://schemas.microsoft.com/office/powerpoint/2010/main" val="409731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E8D338-D390-40A3-8D27-26645E282CD5}"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18A1DB-8CC6-4FE1-AAC6-34EBF4583CF2}" type="slidenum">
              <a:rPr lang="en-US" smtClean="0"/>
              <a:t>‹#›</a:t>
            </a:fld>
            <a:endParaRPr lang="en-US"/>
          </a:p>
        </p:txBody>
      </p:sp>
    </p:spTree>
    <p:extLst>
      <p:ext uri="{BB962C8B-B14F-4D97-AF65-F5344CB8AC3E}">
        <p14:creationId xmlns:p14="http://schemas.microsoft.com/office/powerpoint/2010/main" val="1288609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E8D338-D390-40A3-8D27-26645E282CD5}"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8A1DB-8CC6-4FE1-AAC6-34EBF4583CF2}" type="slidenum">
              <a:rPr lang="en-US" smtClean="0"/>
              <a:t>‹#›</a:t>
            </a:fld>
            <a:endParaRPr lang="en-US"/>
          </a:p>
        </p:txBody>
      </p:sp>
    </p:spTree>
    <p:extLst>
      <p:ext uri="{BB962C8B-B14F-4D97-AF65-F5344CB8AC3E}">
        <p14:creationId xmlns:p14="http://schemas.microsoft.com/office/powerpoint/2010/main" val="1746815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E8D338-D390-40A3-8D27-26645E282CD5}"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18A1DB-8CC6-4FE1-AAC6-34EBF4583CF2}" type="slidenum">
              <a:rPr lang="en-US" smtClean="0"/>
              <a:t>‹#›</a:t>
            </a:fld>
            <a:endParaRPr lang="en-US"/>
          </a:p>
        </p:txBody>
      </p:sp>
    </p:spTree>
    <p:extLst>
      <p:ext uri="{BB962C8B-B14F-4D97-AF65-F5344CB8AC3E}">
        <p14:creationId xmlns:p14="http://schemas.microsoft.com/office/powerpoint/2010/main" val="1117512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E8D338-D390-40A3-8D27-26645E282CD5}" type="datetimeFigureOut">
              <a:rPr lang="en-US" smtClean="0"/>
              <a:t>9/29/2024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8A1DB-8CC6-4FE1-AAC6-34EBF4583CF2}" type="slidenum">
              <a:rPr lang="en-US" smtClean="0"/>
              <a:t>‹#›</a:t>
            </a:fld>
            <a:endParaRPr lang="en-US"/>
          </a:p>
        </p:txBody>
      </p:sp>
    </p:spTree>
    <p:extLst>
      <p:ext uri="{BB962C8B-B14F-4D97-AF65-F5344CB8AC3E}">
        <p14:creationId xmlns:p14="http://schemas.microsoft.com/office/powerpoint/2010/main" val="1802761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jax.googleapis.com/ajax/libs/angularjs/1.8.2/angular.min.j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UNIT-3 </a:t>
            </a:r>
            <a:endParaRPr lang="en-US" b="1" dirty="0"/>
          </a:p>
        </p:txBody>
      </p:sp>
      <p:sp>
        <p:nvSpPr>
          <p:cNvPr id="3" name="Content Placeholder 2"/>
          <p:cNvSpPr>
            <a:spLocks noGrp="1"/>
          </p:cNvSpPr>
          <p:nvPr>
            <p:ph idx="1"/>
          </p:nvPr>
        </p:nvSpPr>
        <p:spPr/>
        <p:txBody>
          <a:bodyPr>
            <a:normAutofit/>
          </a:bodyPr>
          <a:lstStyle/>
          <a:p>
            <a:pPr marL="0" indent="0">
              <a:buNone/>
            </a:pPr>
            <a:endParaRPr lang="en-IN" sz="7200" b="1" dirty="0" smtClean="0"/>
          </a:p>
          <a:p>
            <a:pPr marL="0" indent="0">
              <a:buNone/>
            </a:pPr>
            <a:r>
              <a:rPr lang="en-IN" sz="7200" b="1" dirty="0"/>
              <a:t> </a:t>
            </a:r>
            <a:r>
              <a:rPr lang="en-IN" sz="7200" b="1" dirty="0" smtClean="0"/>
              <a:t>     UI </a:t>
            </a:r>
            <a:r>
              <a:rPr lang="en-IN" sz="7200" b="1" dirty="0"/>
              <a:t>Design Angular JS</a:t>
            </a:r>
            <a:endParaRPr lang="en-US" sz="7200" dirty="0"/>
          </a:p>
        </p:txBody>
      </p:sp>
    </p:spTree>
    <p:extLst>
      <p:ext uri="{BB962C8B-B14F-4D97-AF65-F5344CB8AC3E}">
        <p14:creationId xmlns:p14="http://schemas.microsoft.com/office/powerpoint/2010/main" val="28094741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MVC Works in </a:t>
            </a:r>
            <a:r>
              <a:rPr lang="en-US" b="1" dirty="0" err="1" smtClean="0"/>
              <a:t>AngularJS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Initialization:</a:t>
            </a:r>
            <a:endParaRPr lang="en-US" dirty="0" smtClean="0"/>
          </a:p>
          <a:p>
            <a:pPr lvl="1"/>
            <a:r>
              <a:rPr lang="en-US" dirty="0" smtClean="0"/>
              <a:t>The application initializes the model, setting up data and functions that are needed by the view.</a:t>
            </a:r>
          </a:p>
          <a:p>
            <a:r>
              <a:rPr lang="en-US" b="1" dirty="0" smtClean="0"/>
              <a:t>User Interaction:</a:t>
            </a:r>
            <a:endParaRPr lang="en-US" dirty="0" smtClean="0"/>
          </a:p>
          <a:p>
            <a:pPr lvl="1"/>
            <a:r>
              <a:rPr lang="en-US" dirty="0" smtClean="0"/>
              <a:t>The user interacts with the view, triggering events such as clicks, inputs, or selections.</a:t>
            </a:r>
          </a:p>
          <a:p>
            <a:r>
              <a:rPr lang="en-US" b="1" dirty="0" smtClean="0"/>
              <a:t>Event Handling:</a:t>
            </a:r>
            <a:endParaRPr lang="en-US" dirty="0" smtClean="0"/>
          </a:p>
          <a:p>
            <a:pPr lvl="1"/>
            <a:r>
              <a:rPr lang="en-US" dirty="0" smtClean="0"/>
              <a:t>The controller captures these events, processes the data, and makes necessary changes to the model.</a:t>
            </a:r>
          </a:p>
          <a:p>
            <a:r>
              <a:rPr lang="en-US" b="1" dirty="0" smtClean="0"/>
              <a:t>Model Update:</a:t>
            </a:r>
            <a:endParaRPr lang="en-US" dirty="0" smtClean="0"/>
          </a:p>
          <a:p>
            <a:pPr lvl="1"/>
            <a:r>
              <a:rPr lang="en-US" dirty="0" smtClean="0"/>
              <a:t>Any changes to the model are automatically reflected in the view due to </a:t>
            </a:r>
            <a:r>
              <a:rPr lang="en-US" dirty="0" err="1" smtClean="0"/>
              <a:t>AngularJS’s</a:t>
            </a:r>
            <a:r>
              <a:rPr lang="en-US" dirty="0" smtClean="0"/>
              <a:t> two-way data binding.</a:t>
            </a:r>
          </a:p>
          <a:p>
            <a:r>
              <a:rPr lang="en-US" b="1" dirty="0" smtClean="0"/>
              <a:t>View Update:</a:t>
            </a:r>
            <a:endParaRPr lang="en-US" dirty="0" smtClean="0"/>
          </a:p>
          <a:p>
            <a:pPr lvl="1"/>
            <a:r>
              <a:rPr lang="en-US" dirty="0" smtClean="0"/>
              <a:t>The view updates itself based on the changes in the model, providing feedback to the user.</a:t>
            </a:r>
          </a:p>
          <a:p>
            <a:endParaRPr lang="en-US" dirty="0"/>
          </a:p>
        </p:txBody>
      </p:sp>
    </p:spTree>
    <p:extLst>
      <p:ext uri="{BB962C8B-B14F-4D97-AF65-F5344CB8AC3E}">
        <p14:creationId xmlns:p14="http://schemas.microsoft.com/office/powerpoint/2010/main" val="3409292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In </a:t>
            </a:r>
            <a:r>
              <a:rPr lang="en-US" dirty="0" err="1" smtClean="0"/>
              <a:t>AngularJS</a:t>
            </a:r>
            <a:r>
              <a:rPr lang="en-US" dirty="0" smtClean="0"/>
              <a:t>, </a:t>
            </a:r>
            <a:r>
              <a:rPr lang="en-US" dirty="0" err="1" smtClean="0"/>
              <a:t>ng</a:t>
            </a:r>
            <a:r>
              <a:rPr lang="en-US" dirty="0" smtClean="0"/>
              <a:t>-app, </a:t>
            </a:r>
            <a:r>
              <a:rPr lang="en-US" dirty="0" err="1" smtClean="0"/>
              <a:t>ng</a:t>
            </a:r>
            <a:r>
              <a:rPr lang="en-US" dirty="0" smtClean="0"/>
              <a:t>-controller, module, and scope are essential concepts and directives that form the foundation of an </a:t>
            </a:r>
            <a:r>
              <a:rPr lang="en-US" dirty="0" err="1" smtClean="0"/>
              <a:t>AngularJS</a:t>
            </a:r>
            <a:r>
              <a:rPr lang="en-US" dirty="0" smtClean="0"/>
              <a:t> application.</a:t>
            </a:r>
            <a:endParaRPr lang="en-US" dirty="0"/>
          </a:p>
        </p:txBody>
      </p:sp>
    </p:spTree>
    <p:extLst>
      <p:ext uri="{BB962C8B-B14F-4D97-AF65-F5344CB8AC3E}">
        <p14:creationId xmlns:p14="http://schemas.microsoft.com/office/powerpoint/2010/main" val="16385525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a:t>
            </a:r>
            <a:r>
              <a:rPr lang="en-US" dirty="0" smtClean="0"/>
              <a:t>-app</a:t>
            </a:r>
            <a:endParaRPr lang="en-US" dirty="0"/>
          </a:p>
        </p:txBody>
      </p:sp>
      <p:sp>
        <p:nvSpPr>
          <p:cNvPr id="3" name="Content Placeholder 2"/>
          <p:cNvSpPr>
            <a:spLocks noGrp="1"/>
          </p:cNvSpPr>
          <p:nvPr>
            <p:ph idx="1"/>
          </p:nvPr>
        </p:nvSpPr>
        <p:spPr/>
        <p:txBody>
          <a:bodyPr>
            <a:normAutofit/>
          </a:bodyPr>
          <a:lstStyle/>
          <a:p>
            <a:r>
              <a:rPr lang="en-US" dirty="0" err="1" smtClean="0"/>
              <a:t>DirectiveDefinition</a:t>
            </a:r>
            <a:r>
              <a:rPr lang="en-US" dirty="0" smtClean="0"/>
              <a:t>: The </a:t>
            </a:r>
            <a:r>
              <a:rPr lang="en-US" dirty="0" err="1" smtClean="0"/>
              <a:t>ng</a:t>
            </a:r>
            <a:r>
              <a:rPr lang="en-US" dirty="0" smtClean="0"/>
              <a:t>-app directive is used to define the root element of an </a:t>
            </a:r>
            <a:r>
              <a:rPr lang="en-US" dirty="0" err="1" smtClean="0"/>
              <a:t>AngularJS</a:t>
            </a:r>
            <a:r>
              <a:rPr lang="en-US" dirty="0" smtClean="0"/>
              <a:t> application. It tells </a:t>
            </a:r>
            <a:r>
              <a:rPr lang="en-US" dirty="0" err="1" smtClean="0"/>
              <a:t>AngularJS</a:t>
            </a:r>
            <a:r>
              <a:rPr lang="en-US" dirty="0" smtClean="0"/>
              <a:t> that the element and its children are part of an </a:t>
            </a:r>
            <a:r>
              <a:rPr lang="en-US" dirty="0" err="1" smtClean="0"/>
              <a:t>AngularJS</a:t>
            </a:r>
            <a:r>
              <a:rPr lang="en-US" dirty="0" smtClean="0"/>
              <a:t> application.</a:t>
            </a:r>
          </a:p>
          <a:p>
            <a:r>
              <a:rPr lang="en-US" dirty="0" smtClean="0"/>
              <a:t>Role:</a:t>
            </a:r>
          </a:p>
          <a:p>
            <a:pPr lvl="1"/>
            <a:r>
              <a:rPr lang="en-US" dirty="0" smtClean="0"/>
              <a:t>Bootstrap Application: When the browser loads the page, </a:t>
            </a:r>
            <a:r>
              <a:rPr lang="en-US" dirty="0" err="1" smtClean="0"/>
              <a:t>AngularJS</a:t>
            </a:r>
            <a:r>
              <a:rPr lang="en-US" dirty="0" smtClean="0"/>
              <a:t> looks for the </a:t>
            </a:r>
            <a:r>
              <a:rPr lang="en-US" dirty="0" err="1" smtClean="0"/>
              <a:t>ng</a:t>
            </a:r>
            <a:r>
              <a:rPr lang="en-US" dirty="0" smtClean="0"/>
              <a:t>-app directive to initialize the application. It bootstraps the </a:t>
            </a:r>
            <a:r>
              <a:rPr lang="en-US" dirty="0" err="1" smtClean="0"/>
              <a:t>AngularJS</a:t>
            </a:r>
            <a:r>
              <a:rPr lang="en-US" dirty="0" smtClean="0"/>
              <a:t> application and initializes the module associated with it.</a:t>
            </a:r>
          </a:p>
          <a:p>
            <a:pPr lvl="1"/>
            <a:r>
              <a:rPr lang="en-US" dirty="0" smtClean="0"/>
              <a:t>Module Association: The </a:t>
            </a:r>
            <a:r>
              <a:rPr lang="en-US" dirty="0" err="1" smtClean="0"/>
              <a:t>ng</a:t>
            </a:r>
            <a:r>
              <a:rPr lang="en-US" dirty="0" smtClean="0"/>
              <a:t>-app directive can be used to specify the name of the </a:t>
            </a:r>
            <a:r>
              <a:rPr lang="en-US" dirty="0" err="1" smtClean="0"/>
              <a:t>AngularJS</a:t>
            </a:r>
            <a:r>
              <a:rPr lang="en-US" dirty="0" smtClean="0"/>
              <a:t> module that should be associated with the application. </a:t>
            </a:r>
            <a:endParaRPr lang="en-US" dirty="0"/>
          </a:p>
        </p:txBody>
      </p:sp>
    </p:spTree>
    <p:extLst>
      <p:ext uri="{BB962C8B-B14F-4D97-AF65-F5344CB8AC3E}">
        <p14:creationId xmlns:p14="http://schemas.microsoft.com/office/powerpoint/2010/main" val="2945793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a:t>
            </a:r>
            <a:r>
              <a:rPr lang="en-US" dirty="0" smtClean="0"/>
              <a:t>-controller</a:t>
            </a:r>
            <a:endParaRPr lang="en-US" dirty="0"/>
          </a:p>
        </p:txBody>
      </p:sp>
      <p:sp>
        <p:nvSpPr>
          <p:cNvPr id="3" name="Content Placeholder 2"/>
          <p:cNvSpPr>
            <a:spLocks noGrp="1"/>
          </p:cNvSpPr>
          <p:nvPr>
            <p:ph idx="1"/>
          </p:nvPr>
        </p:nvSpPr>
        <p:spPr/>
        <p:txBody>
          <a:bodyPr/>
          <a:lstStyle/>
          <a:p>
            <a:r>
              <a:rPr lang="en-US" dirty="0" smtClean="0"/>
              <a:t>Definition: The </a:t>
            </a:r>
            <a:r>
              <a:rPr lang="en-US" dirty="0" err="1" smtClean="0"/>
              <a:t>ng</a:t>
            </a:r>
            <a:r>
              <a:rPr lang="en-US" dirty="0" smtClean="0"/>
              <a:t>-controller directive attaches a controller class to the view. The controller is responsible for setting up the model and managing the business logic for the view.</a:t>
            </a:r>
          </a:p>
          <a:p>
            <a:r>
              <a:rPr lang="en-US" dirty="0" smtClean="0"/>
              <a:t>Role:</a:t>
            </a:r>
          </a:p>
          <a:p>
            <a:pPr lvl="1"/>
            <a:r>
              <a:rPr lang="en-US" dirty="0" smtClean="0"/>
              <a:t>Scope Binding: The </a:t>
            </a:r>
            <a:r>
              <a:rPr lang="en-US" dirty="0" err="1" smtClean="0"/>
              <a:t>ng</a:t>
            </a:r>
            <a:r>
              <a:rPr lang="en-US" dirty="0" smtClean="0"/>
              <a:t>-controller directive creates a new scope ($scope) object and associates it with the controller. The $scope object is then available for the view to bind data and functions.</a:t>
            </a:r>
          </a:p>
          <a:p>
            <a:pPr lvl="1"/>
            <a:r>
              <a:rPr lang="en-US" dirty="0" smtClean="0"/>
              <a:t>Controller Logic: The controller logic defined in JavaScript is executed when the view is initialized, setting up the data and behavior that the view will use.</a:t>
            </a:r>
            <a:endParaRPr lang="en-US" dirty="0"/>
          </a:p>
        </p:txBody>
      </p:sp>
    </p:spTree>
    <p:extLst>
      <p:ext uri="{BB962C8B-B14F-4D97-AF65-F5344CB8AC3E}">
        <p14:creationId xmlns:p14="http://schemas.microsoft.com/office/powerpoint/2010/main" val="35104472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Necessary Steps for creating simple </a:t>
            </a:r>
            <a:r>
              <a:rPr lang="en-US" dirty="0" err="1" smtClean="0"/>
              <a:t>AngularJS</a:t>
            </a:r>
            <a:r>
              <a:rPr lang="en-US" dirty="0" smtClean="0"/>
              <a:t> Application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Create the </a:t>
            </a:r>
            <a:r>
              <a:rPr lang="en-US" dirty="0" err="1" smtClean="0"/>
              <a:t>angularJS</a:t>
            </a:r>
            <a:r>
              <a:rPr lang="en-US" dirty="0" smtClean="0"/>
              <a:t> application with </a:t>
            </a:r>
            <a:r>
              <a:rPr lang="en-US" dirty="0" err="1"/>
              <a:t>angular.module</a:t>
            </a:r>
            <a:r>
              <a:rPr lang="en-US" dirty="0" smtClean="0"/>
              <a:t>(‘</a:t>
            </a:r>
            <a:r>
              <a:rPr lang="en-US" dirty="0" err="1" smtClean="0"/>
              <a:t>AppName</a:t>
            </a:r>
            <a:r>
              <a:rPr lang="en-US" dirty="0" smtClean="0"/>
              <a:t>', []);</a:t>
            </a:r>
          </a:p>
          <a:p>
            <a:r>
              <a:rPr lang="en-US" dirty="0" smtClean="0"/>
              <a:t>Define the controller with </a:t>
            </a:r>
          </a:p>
          <a:p>
            <a:pPr marL="0" indent="0">
              <a:buNone/>
            </a:pPr>
            <a:r>
              <a:rPr lang="en-US" dirty="0" err="1" smtClean="0"/>
              <a:t>appName.controller</a:t>
            </a:r>
            <a:r>
              <a:rPr lang="en-US" dirty="0" smtClean="0"/>
              <a:t>(‘</a:t>
            </a:r>
            <a:r>
              <a:rPr lang="en-US" dirty="0" err="1" smtClean="0"/>
              <a:t>Controllername</a:t>
            </a:r>
            <a:r>
              <a:rPr lang="en-US" dirty="0" smtClean="0"/>
              <a:t>', </a:t>
            </a:r>
            <a:r>
              <a:rPr lang="en-US" dirty="0"/>
              <a:t>function($scope) {</a:t>
            </a:r>
          </a:p>
          <a:p>
            <a:pPr marL="0" indent="0">
              <a:buNone/>
            </a:pPr>
            <a:r>
              <a:rPr lang="en-US" dirty="0"/>
              <a:t>  $</a:t>
            </a:r>
            <a:r>
              <a:rPr lang="en-US" dirty="0" err="1" smtClean="0"/>
              <a:t>scope.variable</a:t>
            </a:r>
            <a:r>
              <a:rPr lang="en-US" dirty="0" smtClean="0"/>
              <a:t> </a:t>
            </a:r>
            <a:r>
              <a:rPr lang="en-US" dirty="0"/>
              <a:t>= '';</a:t>
            </a:r>
          </a:p>
          <a:p>
            <a:pPr marL="0" indent="0">
              <a:buNone/>
            </a:pPr>
            <a:r>
              <a:rPr lang="en-US" dirty="0" smtClean="0"/>
              <a:t>});</a:t>
            </a:r>
          </a:p>
          <a:p>
            <a:pPr marL="0" indent="0">
              <a:buNone/>
            </a:pPr>
            <a:r>
              <a:rPr lang="en-US" dirty="0" smtClean="0"/>
              <a:t>In html, </a:t>
            </a:r>
          </a:p>
          <a:p>
            <a:r>
              <a:rPr lang="en-US" dirty="0" smtClean="0"/>
              <a:t>Include the </a:t>
            </a:r>
            <a:r>
              <a:rPr lang="en-US" dirty="0" err="1" smtClean="0"/>
              <a:t>angularJS</a:t>
            </a:r>
            <a:r>
              <a:rPr lang="en-US" dirty="0" smtClean="0"/>
              <a:t> Library with the link </a:t>
            </a:r>
            <a:r>
              <a:rPr lang="en-US" dirty="0" smtClean="0">
                <a:hlinkClick r:id="rId2"/>
              </a:rPr>
              <a:t>https</a:t>
            </a:r>
            <a:r>
              <a:rPr lang="en-US" dirty="0">
                <a:hlinkClick r:id="rId2"/>
              </a:rPr>
              <a:t>://</a:t>
            </a:r>
            <a:r>
              <a:rPr lang="en-US" dirty="0" smtClean="0">
                <a:hlinkClick r:id="rId2"/>
              </a:rPr>
              <a:t>ajax.googleapis.com/ajax/libs/angularjs/1.8.2/angular.min.js</a:t>
            </a:r>
            <a:r>
              <a:rPr lang="en-US" dirty="0" smtClean="0"/>
              <a:t> using script tag or download the angular.min.js and use it path</a:t>
            </a:r>
          </a:p>
          <a:p>
            <a:r>
              <a:rPr lang="en-US" dirty="0" smtClean="0"/>
              <a:t>Include the Angular application and controllers using the directives </a:t>
            </a:r>
            <a:r>
              <a:rPr lang="en-US" dirty="0" err="1" smtClean="0"/>
              <a:t>ng</a:t>
            </a:r>
            <a:r>
              <a:rPr lang="en-US" dirty="0" smtClean="0"/>
              <a:t>-app and </a:t>
            </a:r>
            <a:r>
              <a:rPr lang="en-US" dirty="0" err="1" smtClean="0"/>
              <a:t>ng</a:t>
            </a:r>
            <a:r>
              <a:rPr lang="en-US" dirty="0" smtClean="0"/>
              <a:t>-controller. Then access the scope objects variable.</a:t>
            </a:r>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41856177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   “app1.html”</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&lt;</a:t>
            </a:r>
            <a:r>
              <a:rPr lang="en-US" dirty="0"/>
              <a:t>html </a:t>
            </a:r>
            <a:r>
              <a:rPr lang="en-US" dirty="0" err="1"/>
              <a:t>ng</a:t>
            </a:r>
            <a:r>
              <a:rPr lang="en-US" dirty="0"/>
              <a:t>-app="myApp1"&gt;</a:t>
            </a:r>
          </a:p>
          <a:p>
            <a:pPr marL="0" indent="0">
              <a:buNone/>
            </a:pPr>
            <a:r>
              <a:rPr lang="en-US" dirty="0"/>
              <a:t>&lt;head&gt;</a:t>
            </a:r>
          </a:p>
          <a:p>
            <a:pPr marL="0" indent="0">
              <a:buNone/>
            </a:pPr>
            <a:r>
              <a:rPr lang="en-US" dirty="0"/>
              <a:t>    &lt;title&gt;My </a:t>
            </a:r>
            <a:r>
              <a:rPr lang="en-US" dirty="0" err="1"/>
              <a:t>AngularJS</a:t>
            </a:r>
            <a:r>
              <a:rPr lang="en-US" dirty="0"/>
              <a:t> App&lt;/title&gt;</a:t>
            </a:r>
          </a:p>
          <a:p>
            <a:pPr marL="0" indent="0">
              <a:buNone/>
            </a:pPr>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/1.8.2/angular.min.js"&gt;&lt;/script&gt;</a:t>
            </a:r>
          </a:p>
          <a:p>
            <a:pPr marL="0" indent="0">
              <a:buNone/>
            </a:pPr>
            <a:r>
              <a:rPr lang="en-US" dirty="0"/>
              <a:t>    &lt;script </a:t>
            </a:r>
            <a:r>
              <a:rPr lang="en-US" dirty="0" err="1"/>
              <a:t>src</a:t>
            </a:r>
            <a:r>
              <a:rPr lang="en-US" dirty="0"/>
              <a:t>="app1.js"&gt;&lt;/script&gt;</a:t>
            </a:r>
          </a:p>
          <a:p>
            <a:pPr marL="0" indent="0">
              <a:buNone/>
            </a:pPr>
            <a:r>
              <a:rPr lang="en-US" dirty="0"/>
              <a:t>&lt;/head&gt;</a:t>
            </a:r>
          </a:p>
          <a:p>
            <a:pPr marL="0" indent="0">
              <a:buNone/>
            </a:pPr>
            <a:r>
              <a:rPr lang="en-US" dirty="0"/>
              <a:t>&lt;body&gt;</a:t>
            </a:r>
          </a:p>
          <a:p>
            <a:pPr marL="0" indent="0">
              <a:buNone/>
            </a:pPr>
            <a:r>
              <a:rPr lang="en-US" dirty="0"/>
              <a:t>    &lt;div </a:t>
            </a:r>
            <a:r>
              <a:rPr lang="en-US" dirty="0" err="1"/>
              <a:t>ng</a:t>
            </a:r>
            <a:r>
              <a:rPr lang="en-US" dirty="0"/>
              <a:t>-controller="</a:t>
            </a:r>
            <a:r>
              <a:rPr lang="en-US" dirty="0" err="1"/>
              <a:t>myController</a:t>
            </a:r>
            <a:r>
              <a:rPr lang="en-US" dirty="0"/>
              <a:t>"&gt;</a:t>
            </a:r>
          </a:p>
          <a:p>
            <a:pPr marL="0" indent="0">
              <a:buNone/>
            </a:pPr>
            <a:r>
              <a:rPr lang="en-US" dirty="0"/>
              <a:t>        &lt;input type="text" </a:t>
            </a:r>
            <a:r>
              <a:rPr lang="en-US" dirty="0" err="1"/>
              <a:t>ng</a:t>
            </a:r>
            <a:r>
              <a:rPr lang="en-US" dirty="0"/>
              <a:t>-model="name" placeholder="Enter your name"&gt;</a:t>
            </a:r>
          </a:p>
          <a:p>
            <a:pPr marL="0" indent="0">
              <a:buNone/>
            </a:pPr>
            <a:r>
              <a:rPr lang="en-US" dirty="0"/>
              <a:t>        &lt;</a:t>
            </a:r>
            <a:r>
              <a:rPr lang="en-US" dirty="0" smtClean="0"/>
              <a:t>h1&gt;Hello, </a:t>
            </a:r>
            <a:r>
              <a:rPr lang="en-US" dirty="0"/>
              <a:t>{{ name }}!&lt;/h1&gt;</a:t>
            </a:r>
          </a:p>
          <a:p>
            <a:pPr marL="0" indent="0">
              <a:buNone/>
            </a:pPr>
            <a:r>
              <a:rPr lang="en-US" dirty="0"/>
              <a:t>    &lt;/div&gt;    </a:t>
            </a:r>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42650004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Example   “app1.js”</a:t>
            </a:r>
            <a:endParaRPr lang="en-US" dirty="0"/>
          </a:p>
        </p:txBody>
      </p:sp>
      <p:sp>
        <p:nvSpPr>
          <p:cNvPr id="3" name="Content Placeholder 2"/>
          <p:cNvSpPr>
            <a:spLocks noGrp="1"/>
          </p:cNvSpPr>
          <p:nvPr>
            <p:ph idx="1"/>
          </p:nvPr>
        </p:nvSpPr>
        <p:spPr/>
        <p:txBody>
          <a:bodyPr/>
          <a:lstStyle/>
          <a:p>
            <a:pPr marL="0" indent="0">
              <a:buNone/>
            </a:pPr>
            <a:r>
              <a:rPr lang="en-US" dirty="0" err="1"/>
              <a:t>var</a:t>
            </a:r>
            <a:r>
              <a:rPr lang="en-US" dirty="0"/>
              <a:t> app = </a:t>
            </a:r>
            <a:r>
              <a:rPr lang="en-US" dirty="0" err="1"/>
              <a:t>angular.module</a:t>
            </a:r>
            <a:r>
              <a:rPr lang="en-US" dirty="0"/>
              <a:t>('myApp1', []);</a:t>
            </a:r>
          </a:p>
          <a:p>
            <a:pPr marL="0" indent="0">
              <a:buNone/>
            </a:pPr>
            <a:r>
              <a:rPr lang="en-US" dirty="0" err="1"/>
              <a:t>app.controller</a:t>
            </a:r>
            <a:r>
              <a:rPr lang="en-US" dirty="0"/>
              <a:t>('</a:t>
            </a:r>
            <a:r>
              <a:rPr lang="en-US" dirty="0" err="1"/>
              <a:t>myController</a:t>
            </a:r>
            <a:r>
              <a:rPr lang="en-US" dirty="0"/>
              <a:t>', function($scope) {</a:t>
            </a:r>
          </a:p>
          <a:p>
            <a:pPr marL="0" indent="0">
              <a:buNone/>
            </a:pPr>
            <a:r>
              <a:rPr lang="en-US" dirty="0"/>
              <a:t>  $scope.name = '';</a:t>
            </a:r>
          </a:p>
          <a:p>
            <a:pPr marL="0" indent="0">
              <a:buNone/>
            </a:pPr>
            <a:r>
              <a:rPr lang="en-US" dirty="0"/>
              <a:t>});</a:t>
            </a:r>
          </a:p>
          <a:p>
            <a:endParaRPr lang="en-US" dirty="0"/>
          </a:p>
        </p:txBody>
      </p:sp>
    </p:spTree>
    <p:extLst>
      <p:ext uri="{BB962C8B-B14F-4D97-AF65-F5344CB8AC3E}">
        <p14:creationId xmlns:p14="http://schemas.microsoft.com/office/powerpoint/2010/main" val="14049423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Object</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AngularJS</a:t>
            </a:r>
            <a:r>
              <a:rPr lang="en-US" dirty="0" smtClean="0"/>
              <a:t>, the concept of scope ($scope) is a fundamental part of the framework's design, acting as a crucial link between the controller (business logic) and the view (HTML). </a:t>
            </a:r>
          </a:p>
          <a:p>
            <a:r>
              <a:rPr lang="en-US" dirty="0" smtClean="0"/>
              <a:t>In </a:t>
            </a:r>
            <a:r>
              <a:rPr lang="en-US" dirty="0" err="1" smtClean="0"/>
              <a:t>AngularJS</a:t>
            </a:r>
            <a:r>
              <a:rPr lang="en-US" dirty="0" smtClean="0"/>
              <a:t>, the scope is a JavaScript object that contains the application's model data. It serves as a context for expressions, and it's where you define the properties and methods that will be available to both the view and the controller.</a:t>
            </a:r>
            <a:endParaRPr lang="en-US" dirty="0"/>
          </a:p>
        </p:txBody>
      </p:sp>
    </p:spTree>
    <p:extLst>
      <p:ext uri="{BB962C8B-B14F-4D97-AF65-F5344CB8AC3E}">
        <p14:creationId xmlns:p14="http://schemas.microsoft.com/office/powerpoint/2010/main" val="2740353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Scope</a:t>
            </a:r>
            <a:endParaRPr lang="en-US" dirty="0"/>
          </a:p>
        </p:txBody>
      </p:sp>
      <p:sp>
        <p:nvSpPr>
          <p:cNvPr id="3" name="Content Placeholder 2"/>
          <p:cNvSpPr>
            <a:spLocks noGrp="1"/>
          </p:cNvSpPr>
          <p:nvPr>
            <p:ph idx="1"/>
          </p:nvPr>
        </p:nvSpPr>
        <p:spPr/>
        <p:txBody>
          <a:bodyPr>
            <a:normAutofit fontScale="92500"/>
          </a:bodyPr>
          <a:lstStyle/>
          <a:p>
            <a:r>
              <a:rPr lang="en-US" dirty="0" smtClean="0"/>
              <a:t>Data Binding: The scope is primarily used for binding data between the view (HTML) and the controller (JavaScript). </a:t>
            </a:r>
            <a:r>
              <a:rPr lang="en-US" dirty="0" err="1" smtClean="0"/>
              <a:t>AngularJS's</a:t>
            </a:r>
            <a:r>
              <a:rPr lang="en-US" dirty="0" smtClean="0"/>
              <a:t> two-way data binding allows the view and the controller to stay in sync. Any changes in the scope's data are immediately reflected in the view, and vice versa.</a:t>
            </a:r>
            <a:endParaRPr lang="en-US" dirty="0"/>
          </a:p>
          <a:p>
            <a:r>
              <a:rPr lang="en-US" dirty="0" smtClean="0"/>
              <a:t>Event Handling: Scope is also responsible for handling events. You can define methods on the scope that are triggered by user interactions, like clicking a button or submitting a form.</a:t>
            </a:r>
          </a:p>
          <a:p>
            <a:r>
              <a:rPr lang="en-US" dirty="0" smtClean="0"/>
              <a:t>Scope Hierarchy: Scopes can have a hierarchical structure. A child scope inherits properties from its parent scope, but it can also have its own properties. This allows for modular and encapsulated components within an application.</a:t>
            </a:r>
            <a:endParaRPr lang="en-US" dirty="0"/>
          </a:p>
        </p:txBody>
      </p:sp>
    </p:spTree>
    <p:extLst>
      <p:ext uri="{BB962C8B-B14F-4D97-AF65-F5344CB8AC3E}">
        <p14:creationId xmlns:p14="http://schemas.microsoft.com/office/powerpoint/2010/main" val="11562906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 Event Handling     app2.html</a:t>
            </a:r>
            <a:endParaRPr lang="en-US" dirty="0"/>
          </a:p>
        </p:txBody>
      </p:sp>
      <p:sp>
        <p:nvSpPr>
          <p:cNvPr id="3" name="Content Placeholder 2"/>
          <p:cNvSpPr>
            <a:spLocks noGrp="1"/>
          </p:cNvSpPr>
          <p:nvPr>
            <p:ph idx="1"/>
          </p:nvPr>
        </p:nvSpPr>
        <p:spPr/>
        <p:txBody>
          <a:bodyPr>
            <a:normAutofit fontScale="47500" lnSpcReduction="20000"/>
          </a:bodyPr>
          <a:lstStyle/>
          <a:p>
            <a:r>
              <a:rPr lang="en-US" dirty="0"/>
              <a:t>&lt;html&gt;</a:t>
            </a:r>
          </a:p>
          <a:p>
            <a:r>
              <a:rPr lang="en-US" dirty="0"/>
              <a:t>&lt;html </a:t>
            </a:r>
            <a:r>
              <a:rPr lang="en-US" dirty="0" err="1"/>
              <a:t>ng</a:t>
            </a:r>
            <a:r>
              <a:rPr lang="en-US" dirty="0"/>
              <a:t>-app="myApp2"&gt;</a:t>
            </a:r>
          </a:p>
          <a:p>
            <a:r>
              <a:rPr lang="en-US" dirty="0"/>
              <a:t>&lt;head&gt;</a:t>
            </a:r>
          </a:p>
          <a:p>
            <a:r>
              <a:rPr lang="en-US" dirty="0"/>
              <a:t>    &lt;title&gt;</a:t>
            </a:r>
            <a:r>
              <a:rPr lang="en-US" dirty="0" err="1"/>
              <a:t>AngularJS</a:t>
            </a:r>
            <a:r>
              <a:rPr lang="en-US" dirty="0"/>
              <a:t> Event Handling&lt;/title&gt;</a:t>
            </a:r>
          </a:p>
          <a:p>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/1.8.2/angular.min.js"&gt;&lt;/script&gt;</a:t>
            </a:r>
          </a:p>
          <a:p>
            <a:r>
              <a:rPr lang="en-US" dirty="0"/>
              <a:t>    &lt;script </a:t>
            </a:r>
            <a:r>
              <a:rPr lang="en-US" dirty="0" err="1"/>
              <a:t>src</a:t>
            </a:r>
            <a:r>
              <a:rPr lang="en-US" dirty="0"/>
              <a:t>="app2.js"&gt;&lt;/script&gt;</a:t>
            </a:r>
          </a:p>
          <a:p>
            <a:r>
              <a:rPr lang="en-US" dirty="0"/>
              <a:t>&lt;/head&gt;</a:t>
            </a:r>
          </a:p>
          <a:p>
            <a:r>
              <a:rPr lang="en-US" dirty="0"/>
              <a:t>&lt;body&gt;</a:t>
            </a:r>
          </a:p>
          <a:p>
            <a:r>
              <a:rPr lang="en-US" dirty="0"/>
              <a:t>    &lt;div </a:t>
            </a:r>
            <a:r>
              <a:rPr lang="en-US" dirty="0" err="1"/>
              <a:t>ng</a:t>
            </a:r>
            <a:r>
              <a:rPr lang="en-US" dirty="0"/>
              <a:t>-controller="</a:t>
            </a:r>
            <a:r>
              <a:rPr lang="en-US" dirty="0" err="1"/>
              <a:t>myController</a:t>
            </a:r>
            <a:r>
              <a:rPr lang="en-US" dirty="0"/>
              <a:t>"&gt;</a:t>
            </a:r>
          </a:p>
          <a:p>
            <a:r>
              <a:rPr lang="en-US" dirty="0"/>
              <a:t>        &lt;button </a:t>
            </a:r>
            <a:r>
              <a:rPr lang="en-US" dirty="0" err="1"/>
              <a:t>ng</a:t>
            </a:r>
            <a:r>
              <a:rPr lang="en-US" dirty="0"/>
              <a:t>-click="greet()"&gt;Click Me!&lt;/button&gt;</a:t>
            </a:r>
          </a:p>
          <a:p>
            <a:r>
              <a:rPr lang="en-US" dirty="0"/>
              <a:t>        &lt;h1&gt;{{ message }}&lt;/h1&gt;</a:t>
            </a:r>
          </a:p>
          <a:p>
            <a:r>
              <a:rPr lang="en-US" dirty="0"/>
              <a:t>    &lt;/div&gt;</a:t>
            </a:r>
          </a:p>
          <a:p>
            <a:r>
              <a:rPr lang="en-US" dirty="0"/>
              <a:t/>
            </a:r>
            <a:br>
              <a:rPr lang="en-US" dirty="0"/>
            </a:br>
            <a:r>
              <a:rPr lang="en-US" dirty="0"/>
              <a:t>   &lt;/body&gt;</a:t>
            </a:r>
          </a:p>
          <a:p>
            <a:r>
              <a:rPr lang="en-US" dirty="0"/>
              <a:t>&lt;/html&gt;</a:t>
            </a:r>
          </a:p>
          <a:p>
            <a:r>
              <a:rPr lang="en-US" dirty="0"/>
              <a:t/>
            </a:r>
            <a:br>
              <a:rPr lang="en-US" dirty="0"/>
            </a:br>
            <a:endParaRPr lang="en-US" dirty="0"/>
          </a:p>
          <a:p>
            <a:endParaRPr lang="en-US" dirty="0"/>
          </a:p>
        </p:txBody>
      </p:sp>
    </p:spTree>
    <p:extLst>
      <p:ext uri="{BB962C8B-B14F-4D97-AF65-F5344CB8AC3E}">
        <p14:creationId xmlns:p14="http://schemas.microsoft.com/office/powerpoint/2010/main" val="243634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between </a:t>
            </a:r>
            <a:r>
              <a:rPr lang="en-US" dirty="0" err="1" smtClean="0"/>
              <a:t>AngularJS</a:t>
            </a:r>
            <a:r>
              <a:rPr lang="en-US" dirty="0" smtClean="0"/>
              <a:t> and </a:t>
            </a:r>
            <a:r>
              <a:rPr lang="en-US" dirty="0" err="1" smtClean="0"/>
              <a:t>Javascript</a:t>
            </a:r>
            <a:endParaRPr lang="en-US" dirty="0"/>
          </a:p>
        </p:txBody>
      </p:sp>
      <p:sp>
        <p:nvSpPr>
          <p:cNvPr id="3" name="Content Placeholder 2"/>
          <p:cNvSpPr>
            <a:spLocks noGrp="1"/>
          </p:cNvSpPr>
          <p:nvPr>
            <p:ph idx="1"/>
          </p:nvPr>
        </p:nvSpPr>
        <p:spPr/>
        <p:txBody>
          <a:bodyPr>
            <a:normAutofit lnSpcReduction="10000"/>
          </a:bodyPr>
          <a:lstStyle/>
          <a:p>
            <a:r>
              <a:rPr lang="en-US" dirty="0" smtClean="0"/>
              <a:t>Abstraction: </a:t>
            </a:r>
            <a:r>
              <a:rPr lang="en-US" dirty="0" err="1" smtClean="0"/>
              <a:t>AngularJS</a:t>
            </a:r>
            <a:r>
              <a:rPr lang="en-US" dirty="0" smtClean="0"/>
              <a:t> abstracts many low-level tasks, making development faster and easier, while JavaScript requires more manual coding.</a:t>
            </a:r>
          </a:p>
          <a:p>
            <a:r>
              <a:rPr lang="en-US" dirty="0" smtClean="0"/>
              <a:t>Structure: </a:t>
            </a:r>
            <a:r>
              <a:rPr lang="en-US" dirty="0" err="1" smtClean="0"/>
              <a:t>AngularJS</a:t>
            </a:r>
            <a:r>
              <a:rPr lang="en-US" dirty="0" smtClean="0"/>
              <a:t> promotes a structured approach with its MVC architecture, while JavaScript is more flexible but less structured.</a:t>
            </a:r>
          </a:p>
          <a:p>
            <a:r>
              <a:rPr lang="en-US" dirty="0" smtClean="0"/>
              <a:t>Learning Curve: </a:t>
            </a:r>
            <a:r>
              <a:rPr lang="en-US" dirty="0" err="1" smtClean="0"/>
              <a:t>AngularJS</a:t>
            </a:r>
            <a:r>
              <a:rPr lang="en-US" dirty="0" smtClean="0"/>
              <a:t> has a steeper learning curve due to its concepts like directives, dependency injection, and the MVC pattern, whereas JavaScript is simpler to start with.</a:t>
            </a:r>
          </a:p>
          <a:p>
            <a:r>
              <a:rPr lang="en-US" dirty="0" smtClean="0"/>
              <a:t>Performance: JavaScript is faster in terms of raw execution speed since it's closer to the core browser functions, while </a:t>
            </a:r>
            <a:r>
              <a:rPr lang="en-US" dirty="0" err="1" smtClean="0"/>
              <a:t>AngularJS</a:t>
            </a:r>
            <a:r>
              <a:rPr lang="en-US" dirty="0" smtClean="0"/>
              <a:t> might introduce some overhead due to its abstractions.</a:t>
            </a:r>
            <a:endParaRPr lang="en-US" dirty="0"/>
          </a:p>
        </p:txBody>
      </p:sp>
    </p:spTree>
    <p:extLst>
      <p:ext uri="{BB962C8B-B14F-4D97-AF65-F5344CB8AC3E}">
        <p14:creationId xmlns:p14="http://schemas.microsoft.com/office/powerpoint/2010/main" val="152110008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Example2: Event Handling     app2.js</a:t>
            </a:r>
            <a:endParaRPr lang="en-US" dirty="0"/>
          </a:p>
        </p:txBody>
      </p:sp>
      <p:sp>
        <p:nvSpPr>
          <p:cNvPr id="3" name="Content Placeholder 2"/>
          <p:cNvSpPr>
            <a:spLocks noGrp="1"/>
          </p:cNvSpPr>
          <p:nvPr>
            <p:ph idx="1"/>
          </p:nvPr>
        </p:nvSpPr>
        <p:spPr/>
        <p:txBody>
          <a:bodyPr/>
          <a:lstStyle/>
          <a:p>
            <a:r>
              <a:rPr lang="en-US" dirty="0" err="1"/>
              <a:t>var</a:t>
            </a:r>
            <a:r>
              <a:rPr lang="en-US" dirty="0"/>
              <a:t> app = </a:t>
            </a:r>
            <a:r>
              <a:rPr lang="en-US" dirty="0" err="1"/>
              <a:t>angular.module</a:t>
            </a:r>
            <a:r>
              <a:rPr lang="en-US" dirty="0"/>
              <a:t>('myApp2', []);</a:t>
            </a:r>
          </a:p>
          <a:p>
            <a:r>
              <a:rPr lang="en-US" dirty="0"/>
              <a:t>        </a:t>
            </a:r>
            <a:r>
              <a:rPr lang="en-US" dirty="0" err="1"/>
              <a:t>app.controller</a:t>
            </a:r>
            <a:r>
              <a:rPr lang="en-US" dirty="0"/>
              <a:t>('</a:t>
            </a:r>
            <a:r>
              <a:rPr lang="en-US" dirty="0" err="1"/>
              <a:t>myController</a:t>
            </a:r>
            <a:r>
              <a:rPr lang="en-US" dirty="0"/>
              <a:t>', function($scope) {</a:t>
            </a:r>
          </a:p>
          <a:p>
            <a:r>
              <a:rPr lang="en-US" dirty="0"/>
              <a:t>            $</a:t>
            </a:r>
            <a:r>
              <a:rPr lang="en-US" dirty="0" err="1"/>
              <a:t>scope.message</a:t>
            </a:r>
            <a:r>
              <a:rPr lang="en-US" dirty="0"/>
              <a:t> = "Welcome to </a:t>
            </a:r>
            <a:r>
              <a:rPr lang="en-US" dirty="0" err="1"/>
              <a:t>AngularJS</a:t>
            </a:r>
            <a:r>
              <a:rPr lang="en-US" dirty="0"/>
              <a:t>!";</a:t>
            </a:r>
          </a:p>
          <a:p>
            <a:r>
              <a:rPr lang="en-US" dirty="0"/>
              <a:t>            $</a:t>
            </a:r>
            <a:r>
              <a:rPr lang="en-US" dirty="0" err="1"/>
              <a:t>scope.greet</a:t>
            </a:r>
            <a:r>
              <a:rPr lang="en-US" dirty="0"/>
              <a:t> = function() {</a:t>
            </a:r>
          </a:p>
          <a:p>
            <a:r>
              <a:rPr lang="en-US" dirty="0"/>
              <a:t>                $</a:t>
            </a:r>
            <a:r>
              <a:rPr lang="en-US" dirty="0" err="1"/>
              <a:t>scope.message</a:t>
            </a:r>
            <a:r>
              <a:rPr lang="en-US" dirty="0"/>
              <a:t> = "Click Event";</a:t>
            </a:r>
          </a:p>
          <a:p>
            <a:r>
              <a:rPr lang="en-US" dirty="0"/>
              <a:t>            };</a:t>
            </a:r>
          </a:p>
          <a:p>
            <a:r>
              <a:rPr lang="en-US" dirty="0"/>
              <a:t>        });</a:t>
            </a:r>
          </a:p>
          <a:p>
            <a:endParaRPr lang="en-US" dirty="0"/>
          </a:p>
        </p:txBody>
      </p:sp>
    </p:spTree>
    <p:extLst>
      <p:ext uri="{BB962C8B-B14F-4D97-AF65-F5344CB8AC3E}">
        <p14:creationId xmlns:p14="http://schemas.microsoft.com/office/powerpoint/2010/main" val="10006915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Example3: Scope Hierarchy app3.html</a:t>
            </a:r>
            <a:endParaRPr lang="en-US" dirty="0"/>
          </a:p>
        </p:txBody>
      </p:sp>
      <p:sp>
        <p:nvSpPr>
          <p:cNvPr id="3" name="Content Placeholder 2"/>
          <p:cNvSpPr>
            <a:spLocks noGrp="1"/>
          </p:cNvSpPr>
          <p:nvPr>
            <p:ph idx="1"/>
          </p:nvPr>
        </p:nvSpPr>
        <p:spPr/>
        <p:txBody>
          <a:bodyPr>
            <a:normAutofit fontScale="32500" lnSpcReduction="20000"/>
          </a:bodyPr>
          <a:lstStyle/>
          <a:p>
            <a:r>
              <a:rPr lang="en-US" dirty="0"/>
              <a:t>&lt;html&gt;</a:t>
            </a:r>
          </a:p>
          <a:p>
            <a:r>
              <a:rPr lang="en-US" dirty="0"/>
              <a:t>&lt;html </a:t>
            </a:r>
            <a:r>
              <a:rPr lang="en-US" dirty="0" err="1"/>
              <a:t>ng</a:t>
            </a:r>
            <a:r>
              <a:rPr lang="en-US" dirty="0"/>
              <a:t>-app="myApp3"&gt;</a:t>
            </a:r>
          </a:p>
          <a:p>
            <a:r>
              <a:rPr lang="en-US" dirty="0"/>
              <a:t>&lt;head&gt;</a:t>
            </a:r>
          </a:p>
          <a:p>
            <a:r>
              <a:rPr lang="en-US" dirty="0"/>
              <a:t>    &lt;title&gt;</a:t>
            </a:r>
            <a:r>
              <a:rPr lang="en-US" dirty="0" err="1"/>
              <a:t>AngularJS</a:t>
            </a:r>
            <a:r>
              <a:rPr lang="en-US" dirty="0"/>
              <a:t> Event Handling&lt;/title&gt;</a:t>
            </a:r>
          </a:p>
          <a:p>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/1.8.2/angular.min.js"&gt;&lt;/script&gt;</a:t>
            </a:r>
          </a:p>
          <a:p>
            <a:r>
              <a:rPr lang="en-US" dirty="0"/>
              <a:t>    &lt;script </a:t>
            </a:r>
            <a:r>
              <a:rPr lang="en-US" dirty="0" err="1"/>
              <a:t>src</a:t>
            </a:r>
            <a:r>
              <a:rPr lang="en-US" dirty="0"/>
              <a:t>="app3.js"&gt;&lt;/script&gt;</a:t>
            </a:r>
          </a:p>
          <a:p>
            <a:r>
              <a:rPr lang="en-US" dirty="0"/>
              <a:t>&lt;/head&gt;</a:t>
            </a:r>
          </a:p>
          <a:p>
            <a:r>
              <a:rPr lang="en-US" dirty="0"/>
              <a:t>&lt;body&gt;</a:t>
            </a:r>
          </a:p>
          <a:p>
            <a:r>
              <a:rPr lang="en-US" dirty="0"/>
              <a:t>    &lt;div </a:t>
            </a:r>
            <a:r>
              <a:rPr lang="en-US" dirty="0" err="1"/>
              <a:t>ng</a:t>
            </a:r>
            <a:r>
              <a:rPr lang="en-US" dirty="0"/>
              <a:t>-controller="</a:t>
            </a:r>
            <a:r>
              <a:rPr lang="en-US" dirty="0" err="1"/>
              <a:t>ParentController</a:t>
            </a:r>
            <a:r>
              <a:rPr lang="en-US" dirty="0"/>
              <a:t>"&gt;</a:t>
            </a:r>
          </a:p>
          <a:p>
            <a:r>
              <a:rPr lang="en-US" dirty="0"/>
              <a:t>        &lt;h1&gt;Parent Scope: {{ </a:t>
            </a:r>
            <a:r>
              <a:rPr lang="en-US" dirty="0" err="1"/>
              <a:t>parentMessage</a:t>
            </a:r>
            <a:r>
              <a:rPr lang="en-US" dirty="0"/>
              <a:t> }}&lt;/h1&gt;</a:t>
            </a:r>
          </a:p>
          <a:p>
            <a:r>
              <a:rPr lang="en-US" dirty="0"/>
              <a:t>        &lt;div </a:t>
            </a:r>
            <a:r>
              <a:rPr lang="en-US" dirty="0" err="1"/>
              <a:t>ng</a:t>
            </a:r>
            <a:r>
              <a:rPr lang="en-US" dirty="0"/>
              <a:t>-controller="</a:t>
            </a:r>
            <a:r>
              <a:rPr lang="en-US" dirty="0" err="1"/>
              <a:t>ChildController</a:t>
            </a:r>
            <a:r>
              <a:rPr lang="en-US" dirty="0"/>
              <a:t>"&gt;</a:t>
            </a:r>
          </a:p>
          <a:p>
            <a:r>
              <a:rPr lang="en-US" dirty="0"/>
              <a:t>            &lt;h2&gt;Child Scope: {{ </a:t>
            </a:r>
            <a:r>
              <a:rPr lang="en-US" dirty="0" err="1"/>
              <a:t>childMessage</a:t>
            </a:r>
            <a:r>
              <a:rPr lang="en-US" dirty="0"/>
              <a:t> }}&lt;/h2&gt;</a:t>
            </a:r>
          </a:p>
          <a:p>
            <a:r>
              <a:rPr lang="en-US" dirty="0"/>
              <a:t>            &lt;h3&gt;Inherited Message: {{ </a:t>
            </a:r>
            <a:r>
              <a:rPr lang="en-US" dirty="0" err="1"/>
              <a:t>parentMessage</a:t>
            </a:r>
            <a:r>
              <a:rPr lang="en-US" dirty="0"/>
              <a:t> }}&lt;/h3&gt;</a:t>
            </a:r>
          </a:p>
          <a:p>
            <a:r>
              <a:rPr lang="en-US" dirty="0"/>
              <a:t>        &lt;/div&gt;</a:t>
            </a:r>
          </a:p>
          <a:p>
            <a:r>
              <a:rPr lang="en-US" dirty="0"/>
              <a:t>    &lt;/div&gt;</a:t>
            </a:r>
          </a:p>
          <a:p>
            <a:r>
              <a:rPr lang="en-US" dirty="0"/>
              <a:t/>
            </a:r>
            <a:br>
              <a:rPr lang="en-US" dirty="0"/>
            </a:br>
            <a:r>
              <a:rPr lang="en-US" dirty="0"/>
              <a:t>   &lt;/body&gt;</a:t>
            </a:r>
          </a:p>
          <a:p>
            <a:r>
              <a:rPr lang="en-US" dirty="0"/>
              <a:t>&lt;/html&gt;</a:t>
            </a:r>
          </a:p>
          <a:p>
            <a:r>
              <a:rPr lang="en-US" dirty="0"/>
              <a:t/>
            </a:r>
            <a:br>
              <a:rPr lang="en-US" dirty="0"/>
            </a:br>
            <a:endParaRPr lang="en-US" dirty="0"/>
          </a:p>
        </p:txBody>
      </p:sp>
    </p:spTree>
    <p:extLst>
      <p:ext uri="{BB962C8B-B14F-4D97-AF65-F5344CB8AC3E}">
        <p14:creationId xmlns:p14="http://schemas.microsoft.com/office/powerpoint/2010/main" val="25153479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Example3</a:t>
            </a:r>
            <a:r>
              <a:rPr lang="en-US" smtClean="0"/>
              <a:t>: Scope Hierarchy app3.js</a:t>
            </a:r>
            <a:endParaRPr lang="en-US" dirty="0"/>
          </a:p>
        </p:txBody>
      </p:sp>
      <p:sp>
        <p:nvSpPr>
          <p:cNvPr id="3" name="Content Placeholder 2"/>
          <p:cNvSpPr>
            <a:spLocks noGrp="1"/>
          </p:cNvSpPr>
          <p:nvPr>
            <p:ph idx="1"/>
          </p:nvPr>
        </p:nvSpPr>
        <p:spPr/>
        <p:txBody>
          <a:bodyPr/>
          <a:lstStyle/>
          <a:p>
            <a:r>
              <a:rPr lang="en-US" dirty="0" err="1"/>
              <a:t>var</a:t>
            </a:r>
            <a:r>
              <a:rPr lang="en-US" dirty="0"/>
              <a:t> app = </a:t>
            </a:r>
            <a:r>
              <a:rPr lang="en-US" dirty="0" err="1"/>
              <a:t>angular.module</a:t>
            </a:r>
            <a:r>
              <a:rPr lang="en-US" dirty="0"/>
              <a:t>('myApp3', []);</a:t>
            </a:r>
          </a:p>
          <a:p>
            <a:r>
              <a:rPr lang="en-US" dirty="0" err="1"/>
              <a:t>app.controller</a:t>
            </a:r>
            <a:r>
              <a:rPr lang="en-US" dirty="0"/>
              <a:t>('</a:t>
            </a:r>
            <a:r>
              <a:rPr lang="en-US" dirty="0" err="1"/>
              <a:t>ParentController</a:t>
            </a:r>
            <a:r>
              <a:rPr lang="en-US" dirty="0"/>
              <a:t>', function($scope) {</a:t>
            </a:r>
          </a:p>
          <a:p>
            <a:r>
              <a:rPr lang="en-US" dirty="0"/>
              <a:t>    $</a:t>
            </a:r>
            <a:r>
              <a:rPr lang="en-US" dirty="0" err="1"/>
              <a:t>scope.parentMessage</a:t>
            </a:r>
            <a:r>
              <a:rPr lang="en-US" dirty="0"/>
              <a:t> = "Hello from Parent!";</a:t>
            </a:r>
          </a:p>
          <a:p>
            <a:r>
              <a:rPr lang="en-US" dirty="0"/>
              <a:t>});</a:t>
            </a:r>
          </a:p>
          <a:p>
            <a:r>
              <a:rPr lang="en-US" dirty="0" err="1"/>
              <a:t>app.controller</a:t>
            </a:r>
            <a:r>
              <a:rPr lang="en-US" dirty="0"/>
              <a:t>('</a:t>
            </a:r>
            <a:r>
              <a:rPr lang="en-US" dirty="0" err="1"/>
              <a:t>ChildController</a:t>
            </a:r>
            <a:r>
              <a:rPr lang="en-US" dirty="0"/>
              <a:t>', function($scope) {</a:t>
            </a:r>
          </a:p>
          <a:p>
            <a:r>
              <a:rPr lang="en-US" dirty="0"/>
              <a:t>    $</a:t>
            </a:r>
            <a:r>
              <a:rPr lang="en-US" dirty="0" err="1"/>
              <a:t>scope.childMessage</a:t>
            </a:r>
            <a:r>
              <a:rPr lang="en-US" dirty="0"/>
              <a:t> = "Hello from Child!";</a:t>
            </a:r>
          </a:p>
          <a:p>
            <a:r>
              <a:rPr lang="en-US" dirty="0"/>
              <a:t>});</a:t>
            </a:r>
          </a:p>
          <a:p>
            <a:r>
              <a:rPr lang="en-US" dirty="0"/>
              <a:t>       </a:t>
            </a:r>
          </a:p>
          <a:p>
            <a:endParaRPr lang="en-US" dirty="0"/>
          </a:p>
        </p:txBody>
      </p:sp>
    </p:spTree>
    <p:extLst>
      <p:ext uri="{BB962C8B-B14F-4D97-AF65-F5344CB8AC3E}">
        <p14:creationId xmlns:p14="http://schemas.microsoft.com/office/powerpoint/2010/main" val="4886257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Expressions</a:t>
            </a:r>
            <a:endParaRPr lang="en-US" dirty="0"/>
          </a:p>
        </p:txBody>
      </p:sp>
      <p:sp>
        <p:nvSpPr>
          <p:cNvPr id="3" name="Content Placeholder 2"/>
          <p:cNvSpPr>
            <a:spLocks noGrp="1"/>
          </p:cNvSpPr>
          <p:nvPr>
            <p:ph idx="1"/>
          </p:nvPr>
        </p:nvSpPr>
        <p:spPr/>
        <p:txBody>
          <a:bodyPr/>
          <a:lstStyle/>
          <a:p>
            <a:r>
              <a:rPr lang="en-US" dirty="0"/>
              <a:t>In </a:t>
            </a:r>
            <a:r>
              <a:rPr lang="en-US" dirty="0" err="1"/>
              <a:t>AngularJS</a:t>
            </a:r>
            <a:r>
              <a:rPr lang="en-US" dirty="0"/>
              <a:t>, expressions are used to bind application data to HTML. </a:t>
            </a:r>
            <a:r>
              <a:rPr lang="en-US" dirty="0" err="1"/>
              <a:t>AngularJS</a:t>
            </a:r>
            <a:r>
              <a:rPr lang="en-US" dirty="0"/>
              <a:t> resolves the expression, and return the result exactly where the expression is written</a:t>
            </a:r>
            <a:r>
              <a:rPr lang="en-US" dirty="0" smtClean="0"/>
              <a:t>.</a:t>
            </a:r>
          </a:p>
          <a:p>
            <a:r>
              <a:rPr lang="en-US" dirty="0"/>
              <a:t>Expressions are written inside double braces {{expression</a:t>
            </a:r>
            <a:r>
              <a:rPr lang="en-US" dirty="0" smtClean="0"/>
              <a:t>}}.</a:t>
            </a:r>
          </a:p>
          <a:p>
            <a:r>
              <a:rPr lang="en-US" dirty="0" smtClean="0"/>
              <a:t>They </a:t>
            </a:r>
            <a:r>
              <a:rPr lang="en-US" dirty="0"/>
              <a:t>can also be written inside a directive:</a:t>
            </a:r>
          </a:p>
          <a:p>
            <a:pPr marL="0" indent="0">
              <a:buNone/>
            </a:pPr>
            <a:r>
              <a:rPr lang="en-US" dirty="0" smtClean="0"/>
              <a:t>           </a:t>
            </a:r>
            <a:r>
              <a:rPr lang="en-US" dirty="0" err="1" smtClean="0"/>
              <a:t>ng</a:t>
            </a:r>
            <a:r>
              <a:rPr lang="en-US" dirty="0" smtClean="0"/>
              <a:t>-bind</a:t>
            </a:r>
            <a:r>
              <a:rPr lang="en-US" dirty="0"/>
              <a:t>="expression". </a:t>
            </a:r>
          </a:p>
          <a:p>
            <a:endParaRPr lang="en-US" dirty="0"/>
          </a:p>
        </p:txBody>
      </p:sp>
    </p:spTree>
    <p:extLst>
      <p:ext uri="{BB962C8B-B14F-4D97-AF65-F5344CB8AC3E}">
        <p14:creationId xmlns:p14="http://schemas.microsoft.com/office/powerpoint/2010/main" val="474275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&lt;html&gt;  </a:t>
            </a:r>
          </a:p>
          <a:p>
            <a:pPr marL="0" indent="0">
              <a:buNone/>
            </a:pPr>
            <a:r>
              <a:rPr lang="en-US" dirty="0"/>
              <a:t>&lt;script </a:t>
            </a:r>
            <a:r>
              <a:rPr lang="en-US" dirty="0" err="1"/>
              <a:t>src</a:t>
            </a:r>
            <a:r>
              <a:rPr lang="en-US" dirty="0"/>
              <a:t>="http://ajax.googleapis.com/</a:t>
            </a:r>
            <a:r>
              <a:rPr lang="en-US" dirty="0" err="1"/>
              <a:t>ajax</a:t>
            </a:r>
            <a:r>
              <a:rPr lang="en-US" dirty="0"/>
              <a:t>/libs/</a:t>
            </a:r>
            <a:r>
              <a:rPr lang="en-US" dirty="0" err="1"/>
              <a:t>angularjs</a:t>
            </a:r>
            <a:r>
              <a:rPr lang="en-US" dirty="0"/>
              <a:t>/1.4.8/angular.min.js"&gt;&lt;/script&gt;  </a:t>
            </a:r>
          </a:p>
          <a:p>
            <a:pPr marL="0" indent="0">
              <a:buNone/>
            </a:pPr>
            <a:r>
              <a:rPr lang="en-US" dirty="0"/>
              <a:t>&lt;body&gt;  </a:t>
            </a:r>
          </a:p>
          <a:p>
            <a:pPr marL="0" indent="0">
              <a:buNone/>
            </a:pPr>
            <a:r>
              <a:rPr lang="en-US" dirty="0"/>
              <a:t>&lt;div </a:t>
            </a:r>
            <a:r>
              <a:rPr lang="en-US" dirty="0" err="1"/>
              <a:t>ng</a:t>
            </a:r>
            <a:r>
              <a:rPr lang="en-US" dirty="0"/>
              <a:t>-app&gt;  </a:t>
            </a:r>
          </a:p>
          <a:p>
            <a:pPr marL="0" indent="0">
              <a:buNone/>
            </a:pPr>
            <a:r>
              <a:rPr lang="en-US" dirty="0"/>
              <a:t>&lt;p&gt;A simple expression example: {{ 5 + 15 }}&lt;/p&gt;  </a:t>
            </a:r>
          </a:p>
          <a:p>
            <a:pPr marL="0" indent="0">
              <a:buNone/>
            </a:pPr>
            <a:r>
              <a:rPr lang="en-US" dirty="0"/>
              <a:t>&lt;/div&gt;  </a:t>
            </a:r>
          </a:p>
          <a:p>
            <a:pPr marL="0" indent="0">
              <a:buNone/>
            </a:pPr>
            <a:r>
              <a:rPr lang="en-US" dirty="0"/>
              <a:t>&lt;/body&gt;  </a:t>
            </a:r>
          </a:p>
          <a:p>
            <a:pPr marL="0" indent="0">
              <a:buNone/>
            </a:pPr>
            <a:r>
              <a:rPr lang="en-US" dirty="0"/>
              <a:t>&lt;/html&gt;  </a:t>
            </a:r>
          </a:p>
          <a:p>
            <a:pPr marL="0" indent="0">
              <a:buNone/>
            </a:pPr>
            <a:endParaRPr lang="en-US" dirty="0"/>
          </a:p>
        </p:txBody>
      </p:sp>
    </p:spTree>
    <p:extLst>
      <p:ext uri="{BB962C8B-B14F-4D97-AF65-F5344CB8AC3E}">
        <p14:creationId xmlns:p14="http://schemas.microsoft.com/office/powerpoint/2010/main" val="5602444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Example5</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&lt;html&gt;  </a:t>
            </a:r>
          </a:p>
          <a:p>
            <a:pPr marL="0" indent="0">
              <a:buNone/>
            </a:pPr>
            <a:r>
              <a:rPr lang="en-US" dirty="0"/>
              <a:t>&lt;script </a:t>
            </a:r>
            <a:r>
              <a:rPr lang="en-US" dirty="0" err="1"/>
              <a:t>src</a:t>
            </a:r>
            <a:r>
              <a:rPr lang="en-US" dirty="0"/>
              <a:t>="http://ajax.googleapis.com/</a:t>
            </a:r>
            <a:r>
              <a:rPr lang="en-US" dirty="0" err="1"/>
              <a:t>ajax</a:t>
            </a:r>
            <a:r>
              <a:rPr lang="en-US" dirty="0"/>
              <a:t>/libs/</a:t>
            </a:r>
            <a:r>
              <a:rPr lang="en-US" dirty="0" err="1"/>
              <a:t>angularjs</a:t>
            </a:r>
            <a:r>
              <a:rPr lang="en-US" dirty="0"/>
              <a:t>/1.4.8/angular.min.js"&gt;&lt;/script&gt;  </a:t>
            </a:r>
          </a:p>
          <a:p>
            <a:pPr marL="0" indent="0">
              <a:buNone/>
            </a:pPr>
            <a:r>
              <a:rPr lang="en-US" dirty="0"/>
              <a:t>&lt;body&gt;  </a:t>
            </a:r>
          </a:p>
          <a:p>
            <a:pPr marL="0" indent="0">
              <a:buNone/>
            </a:pPr>
            <a:r>
              <a:rPr lang="en-US" dirty="0"/>
              <a:t>&lt;div </a:t>
            </a:r>
            <a:r>
              <a:rPr lang="en-US" dirty="0" err="1"/>
              <a:t>ng</a:t>
            </a:r>
            <a:r>
              <a:rPr lang="en-US" dirty="0"/>
              <a:t>-app </a:t>
            </a:r>
            <a:r>
              <a:rPr lang="en-US" dirty="0" err="1"/>
              <a:t>ng-init</a:t>
            </a:r>
            <a:r>
              <a:rPr lang="en-US" dirty="0"/>
              <a:t>="quantity=5;cost=5"&gt;  </a:t>
            </a:r>
          </a:p>
          <a:p>
            <a:pPr marL="0" indent="0">
              <a:buNone/>
            </a:pPr>
            <a:r>
              <a:rPr lang="en-US" dirty="0"/>
              <a:t>&lt;p&gt;Total in dollar: {{ quantity * cost }}&lt;/p&gt;  </a:t>
            </a:r>
          </a:p>
          <a:p>
            <a:pPr marL="0" indent="0">
              <a:buNone/>
            </a:pPr>
            <a:r>
              <a:rPr lang="en-US" dirty="0"/>
              <a:t>&lt;/div&gt;  </a:t>
            </a:r>
          </a:p>
          <a:p>
            <a:pPr marL="0" indent="0">
              <a:buNone/>
            </a:pPr>
            <a:r>
              <a:rPr lang="en-US" dirty="0"/>
              <a:t>&lt;/body&gt;  </a:t>
            </a:r>
          </a:p>
          <a:p>
            <a:pPr marL="0" indent="0">
              <a:buNone/>
            </a:pPr>
            <a:r>
              <a:rPr lang="en-US" dirty="0"/>
              <a:t>&lt;/html&gt;  </a:t>
            </a:r>
          </a:p>
          <a:p>
            <a:endParaRPr lang="en-US" dirty="0"/>
          </a:p>
        </p:txBody>
      </p:sp>
    </p:spTree>
    <p:extLst>
      <p:ext uri="{BB962C8B-B14F-4D97-AF65-F5344CB8AC3E}">
        <p14:creationId xmlns:p14="http://schemas.microsoft.com/office/powerpoint/2010/main" val="30083588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Example6</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&lt;html&gt;  </a:t>
            </a:r>
          </a:p>
          <a:p>
            <a:pPr marL="0" indent="0">
              <a:buNone/>
            </a:pPr>
            <a:r>
              <a:rPr lang="en-US" dirty="0"/>
              <a:t>&lt;script </a:t>
            </a:r>
            <a:r>
              <a:rPr lang="en-US" dirty="0" err="1"/>
              <a:t>src</a:t>
            </a:r>
            <a:r>
              <a:rPr lang="en-US" dirty="0"/>
              <a:t>="http://ajax.googleapis.com/</a:t>
            </a:r>
            <a:r>
              <a:rPr lang="en-US" dirty="0" err="1"/>
              <a:t>ajax</a:t>
            </a:r>
            <a:r>
              <a:rPr lang="en-US" dirty="0"/>
              <a:t>/libs/</a:t>
            </a:r>
            <a:r>
              <a:rPr lang="en-US" dirty="0" err="1"/>
              <a:t>angularjs</a:t>
            </a:r>
            <a:r>
              <a:rPr lang="en-US" dirty="0"/>
              <a:t>/1.4.8/angular.min.js"&gt;&lt;/script&gt;  </a:t>
            </a:r>
          </a:p>
          <a:p>
            <a:pPr marL="0" indent="0">
              <a:buNone/>
            </a:pPr>
            <a:r>
              <a:rPr lang="en-US" dirty="0"/>
              <a:t>&lt;body&gt;  </a:t>
            </a:r>
          </a:p>
          <a:p>
            <a:pPr marL="0" indent="0">
              <a:buNone/>
            </a:pPr>
            <a:r>
              <a:rPr lang="en-US" dirty="0"/>
              <a:t>&lt;div </a:t>
            </a:r>
            <a:r>
              <a:rPr lang="en-US" dirty="0" err="1"/>
              <a:t>ng</a:t>
            </a:r>
            <a:r>
              <a:rPr lang="en-US" dirty="0"/>
              <a:t>-app&gt;  </a:t>
            </a:r>
          </a:p>
          <a:p>
            <a:pPr marL="0" indent="0">
              <a:buNone/>
            </a:pPr>
            <a:r>
              <a:rPr lang="en-US" dirty="0"/>
              <a:t>&lt;p&gt;A simple expression example: &lt;span </a:t>
            </a:r>
            <a:r>
              <a:rPr lang="en-US" dirty="0" err="1"/>
              <a:t>ng</a:t>
            </a:r>
            <a:r>
              <a:rPr lang="en-US" dirty="0"/>
              <a:t>-bind=5+25&gt;&lt;/span&gt;&lt;/p&gt;  </a:t>
            </a:r>
          </a:p>
          <a:p>
            <a:pPr marL="0" indent="0">
              <a:buNone/>
            </a:pPr>
            <a:r>
              <a:rPr lang="en-US" dirty="0"/>
              <a:t>&lt;/div&gt;  </a:t>
            </a:r>
          </a:p>
          <a:p>
            <a:pPr marL="0" indent="0">
              <a:buNone/>
            </a:pPr>
            <a:r>
              <a:rPr lang="en-US" dirty="0"/>
              <a:t>&lt;/body&gt;  </a:t>
            </a:r>
          </a:p>
          <a:p>
            <a:pPr marL="0" indent="0">
              <a:buNone/>
            </a:pPr>
            <a:r>
              <a:rPr lang="en-US" dirty="0"/>
              <a:t>&lt;/html&gt;  </a:t>
            </a:r>
          </a:p>
          <a:p>
            <a:endParaRPr lang="en-US" dirty="0"/>
          </a:p>
        </p:txBody>
      </p:sp>
    </p:spTree>
    <p:extLst>
      <p:ext uri="{BB962C8B-B14F-4D97-AF65-F5344CB8AC3E}">
        <p14:creationId xmlns:p14="http://schemas.microsoft.com/office/powerpoint/2010/main" val="24584204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Example7</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&lt;html&gt;  </a:t>
            </a:r>
          </a:p>
          <a:p>
            <a:pPr marL="0" indent="0">
              <a:buNone/>
            </a:pPr>
            <a:r>
              <a:rPr lang="en-US" dirty="0"/>
              <a:t>&lt;script </a:t>
            </a:r>
            <a:r>
              <a:rPr lang="en-US" dirty="0" err="1"/>
              <a:t>src</a:t>
            </a:r>
            <a:r>
              <a:rPr lang="en-US" dirty="0"/>
              <a:t>="http://ajax.googleapis.com/</a:t>
            </a:r>
            <a:r>
              <a:rPr lang="en-US" dirty="0" err="1"/>
              <a:t>ajax</a:t>
            </a:r>
            <a:r>
              <a:rPr lang="en-US" dirty="0"/>
              <a:t>/libs/</a:t>
            </a:r>
            <a:r>
              <a:rPr lang="en-US" dirty="0" err="1"/>
              <a:t>angularjs</a:t>
            </a:r>
            <a:r>
              <a:rPr lang="en-US" dirty="0"/>
              <a:t>/1.4.8/angular.min.js"&gt;&lt;/script&gt;  </a:t>
            </a:r>
          </a:p>
          <a:p>
            <a:pPr marL="0" indent="0">
              <a:buNone/>
            </a:pPr>
            <a:r>
              <a:rPr lang="en-US" dirty="0"/>
              <a:t>&lt;body&gt;  </a:t>
            </a:r>
          </a:p>
          <a:p>
            <a:pPr marL="0" indent="0">
              <a:buNone/>
            </a:pPr>
            <a:r>
              <a:rPr lang="en-US" dirty="0"/>
              <a:t>&lt;div </a:t>
            </a:r>
            <a:r>
              <a:rPr lang="en-US" dirty="0" err="1"/>
              <a:t>ng</a:t>
            </a:r>
            <a:r>
              <a:rPr lang="en-US" dirty="0"/>
              <a:t>-app </a:t>
            </a:r>
            <a:r>
              <a:rPr lang="en-US" dirty="0" err="1"/>
              <a:t>ng-init</a:t>
            </a:r>
            <a:r>
              <a:rPr lang="en-US" dirty="0"/>
              <a:t>="quantity=5;cost=6"&gt;  </a:t>
            </a:r>
          </a:p>
          <a:p>
            <a:pPr marL="0" indent="0">
              <a:buNone/>
            </a:pPr>
            <a:r>
              <a:rPr lang="en-US" dirty="0"/>
              <a:t>&lt;p&gt;Total in dollar: &lt;span </a:t>
            </a:r>
            <a:r>
              <a:rPr lang="en-US" dirty="0" err="1"/>
              <a:t>ng</a:t>
            </a:r>
            <a:r>
              <a:rPr lang="en-US" dirty="0"/>
              <a:t>-bind=quantity*cost&gt;&lt;/span&gt;&lt;/p&gt;  </a:t>
            </a:r>
          </a:p>
          <a:p>
            <a:pPr marL="0" indent="0">
              <a:buNone/>
            </a:pPr>
            <a:r>
              <a:rPr lang="en-US" dirty="0"/>
              <a:t>&lt;/div&gt;  </a:t>
            </a:r>
          </a:p>
          <a:p>
            <a:pPr marL="0" indent="0">
              <a:buNone/>
            </a:pPr>
            <a:r>
              <a:rPr lang="en-US" dirty="0"/>
              <a:t>&lt;/body&gt;  </a:t>
            </a:r>
          </a:p>
          <a:p>
            <a:pPr marL="0" indent="0">
              <a:buNone/>
            </a:pPr>
            <a:r>
              <a:rPr lang="en-US" dirty="0"/>
              <a:t>&lt;/html&gt;  </a:t>
            </a:r>
          </a:p>
          <a:p>
            <a:endParaRPr lang="en-US" dirty="0"/>
          </a:p>
        </p:txBody>
      </p:sp>
    </p:spTree>
    <p:extLst>
      <p:ext uri="{BB962C8B-B14F-4D97-AF65-F5344CB8AC3E}">
        <p14:creationId xmlns:p14="http://schemas.microsoft.com/office/powerpoint/2010/main" val="15595769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Control Statements</a:t>
            </a:r>
            <a:endParaRPr lang="en-US" dirty="0"/>
          </a:p>
        </p:txBody>
      </p:sp>
      <p:sp>
        <p:nvSpPr>
          <p:cNvPr id="3" name="Content Placeholder 2"/>
          <p:cNvSpPr>
            <a:spLocks noGrp="1"/>
          </p:cNvSpPr>
          <p:nvPr>
            <p:ph idx="1"/>
          </p:nvPr>
        </p:nvSpPr>
        <p:spPr/>
        <p:txBody>
          <a:bodyPr/>
          <a:lstStyle/>
          <a:p>
            <a:r>
              <a:rPr lang="en-US" dirty="0"/>
              <a:t>In </a:t>
            </a:r>
            <a:r>
              <a:rPr lang="en-US" dirty="0" err="1"/>
              <a:t>AngularJS</a:t>
            </a:r>
            <a:r>
              <a:rPr lang="en-US" dirty="0"/>
              <a:t>, control statements are typically implemented using directives that allow you to control the flow and behavior of your application’s logic directly within the HTML. These control statements can be used for conditional rendering, looping, and handling different states in your application.</a:t>
            </a:r>
          </a:p>
        </p:txBody>
      </p:sp>
    </p:spTree>
    <p:extLst>
      <p:ext uri="{BB962C8B-B14F-4D97-AF65-F5344CB8AC3E}">
        <p14:creationId xmlns:p14="http://schemas.microsoft.com/office/powerpoint/2010/main" val="26706850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a:t>
            </a:r>
            <a:r>
              <a:rPr lang="en-US" dirty="0" smtClean="0"/>
              <a:t>-if</a:t>
            </a:r>
            <a:endParaRPr lang="en-US" dirty="0"/>
          </a:p>
        </p:txBody>
      </p:sp>
      <p:sp>
        <p:nvSpPr>
          <p:cNvPr id="3" name="Content Placeholder 2"/>
          <p:cNvSpPr>
            <a:spLocks noGrp="1"/>
          </p:cNvSpPr>
          <p:nvPr>
            <p:ph idx="1"/>
          </p:nvPr>
        </p:nvSpPr>
        <p:spPr/>
        <p:txBody>
          <a:bodyPr/>
          <a:lstStyle/>
          <a:p>
            <a:r>
              <a:rPr lang="en-US" dirty="0"/>
              <a:t>T</a:t>
            </a:r>
            <a:r>
              <a:rPr lang="en-US" dirty="0" smtClean="0"/>
              <a:t>he </a:t>
            </a:r>
            <a:r>
              <a:rPr lang="en-US" dirty="0" err="1" smtClean="0"/>
              <a:t>ng</a:t>
            </a:r>
            <a:r>
              <a:rPr lang="en-US" dirty="0" smtClean="0"/>
              <a:t>-If </a:t>
            </a:r>
            <a:r>
              <a:rPr lang="en-US" dirty="0"/>
              <a:t>directive is used to include or exclude an element in the DOM based on a </a:t>
            </a:r>
            <a:r>
              <a:rPr lang="en-US" dirty="0" smtClean="0"/>
              <a:t>condition.</a:t>
            </a:r>
          </a:p>
          <a:p>
            <a:endParaRPr lang="en-US" dirty="0"/>
          </a:p>
          <a:p>
            <a:pPr eaLnBrk="0" fontAlgn="base" hangingPunct="0">
              <a:lnSpc>
                <a:spcPct val="100000"/>
              </a:lnSpc>
              <a:spcBef>
                <a:spcPct val="0"/>
              </a:spcBef>
              <a:spcAft>
                <a:spcPct val="0"/>
              </a:spcAft>
            </a:pPr>
            <a:r>
              <a:rPr lang="en-US" dirty="0" err="1"/>
              <a:t>ngRepeat</a:t>
            </a:r>
            <a:r>
              <a:rPr lang="en-US" dirty="0"/>
              <a:t> - Looping/Iteration</a:t>
            </a:r>
          </a:p>
          <a:p>
            <a:pPr eaLnBrk="0" fontAlgn="base" hangingPunct="0">
              <a:lnSpc>
                <a:spcPct val="100000"/>
              </a:lnSpc>
              <a:spcBef>
                <a:spcPct val="0"/>
              </a:spcBef>
              <a:spcAft>
                <a:spcPct val="0"/>
              </a:spcAft>
            </a:pPr>
            <a:r>
              <a:rPr lang="en-US" dirty="0"/>
              <a:t>The </a:t>
            </a:r>
            <a:r>
              <a:rPr lang="en-US" dirty="0" err="1"/>
              <a:t>ngRepeat</a:t>
            </a:r>
            <a:r>
              <a:rPr lang="en-US" dirty="0"/>
              <a:t> directive is used to repeat a set of HTML elements for each item in a collection (like an array). It’s analogous to a for loop in traditional programming.</a:t>
            </a:r>
          </a:p>
          <a:p>
            <a:pPr marL="0" indent="0">
              <a:buNone/>
            </a:pPr>
            <a:endParaRPr lang="en-US" dirty="0"/>
          </a:p>
        </p:txBody>
      </p:sp>
    </p:spTree>
    <p:extLst>
      <p:ext uri="{BB962C8B-B14F-4D97-AF65-F5344CB8AC3E}">
        <p14:creationId xmlns:p14="http://schemas.microsoft.com/office/powerpoint/2010/main" val="10360782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a:t>Angular JS is an open source JavaScript framework by Google to build web applications. It can be freely used, changed and shared by anyone</a:t>
            </a:r>
            <a:r>
              <a:rPr lang="en-US" dirty="0" smtClean="0"/>
              <a:t>.</a:t>
            </a:r>
          </a:p>
          <a:p>
            <a:r>
              <a:rPr lang="en-US" dirty="0"/>
              <a:t>Angular </a:t>
            </a:r>
            <a:r>
              <a:rPr lang="en-US" dirty="0" err="1"/>
              <a:t>Js</a:t>
            </a:r>
            <a:r>
              <a:rPr lang="en-US" dirty="0"/>
              <a:t> is developed by Google.</a:t>
            </a:r>
          </a:p>
          <a:p>
            <a:r>
              <a:rPr lang="en-US" dirty="0"/>
              <a:t>It is an excellent framework for building </a:t>
            </a:r>
            <a:r>
              <a:rPr lang="en-US" dirty="0" smtClean="0"/>
              <a:t>business </a:t>
            </a:r>
            <a:r>
              <a:rPr lang="en-US" dirty="0"/>
              <a:t>applications.</a:t>
            </a:r>
          </a:p>
          <a:p>
            <a:pPr marL="0" indent="0">
              <a:buNone/>
            </a:pPr>
            <a:endParaRPr lang="en-US" dirty="0"/>
          </a:p>
        </p:txBody>
      </p:sp>
    </p:spTree>
    <p:extLst>
      <p:ext uri="{BB962C8B-B14F-4D97-AF65-F5344CB8AC3E}">
        <p14:creationId xmlns:p14="http://schemas.microsoft.com/office/powerpoint/2010/main" val="30593208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&lt;</a:t>
            </a:r>
            <a:r>
              <a:rPr lang="en-US" dirty="0"/>
              <a:t>html </a:t>
            </a:r>
            <a:r>
              <a:rPr lang="en-US" dirty="0" err="1"/>
              <a:t>ng</a:t>
            </a:r>
            <a:r>
              <a:rPr lang="en-US" dirty="0"/>
              <a:t>-app="</a:t>
            </a:r>
            <a:r>
              <a:rPr lang="en-US" dirty="0" err="1"/>
              <a:t>myApp</a:t>
            </a:r>
            <a:r>
              <a:rPr lang="en-US" dirty="0"/>
              <a:t>"&gt;</a:t>
            </a:r>
          </a:p>
          <a:p>
            <a:pPr marL="0" indent="0">
              <a:buNone/>
            </a:pPr>
            <a:r>
              <a:rPr lang="en-US" dirty="0"/>
              <a:t>&lt;head&gt;</a:t>
            </a:r>
          </a:p>
          <a:p>
            <a:pPr marL="0" indent="0">
              <a:buNone/>
            </a:pPr>
            <a:r>
              <a:rPr lang="en-US" dirty="0"/>
              <a:t>  &lt;title&gt;Odd or Even Example&lt;/title&gt;</a:t>
            </a:r>
          </a:p>
          <a:p>
            <a:pPr marL="0" indent="0">
              <a:buNone/>
            </a:pPr>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/1.8.2/angular.min.js"&gt;&lt;/script&gt;</a:t>
            </a:r>
          </a:p>
          <a:p>
            <a:pPr marL="0" indent="0">
              <a:buNone/>
            </a:pPr>
            <a:r>
              <a:rPr lang="en-US" dirty="0"/>
              <a:t>&lt;/head&gt;</a:t>
            </a:r>
          </a:p>
          <a:p>
            <a:pPr marL="0" indent="0">
              <a:buNone/>
            </a:pPr>
            <a:r>
              <a:rPr lang="en-US" dirty="0"/>
              <a:t>&lt;body </a:t>
            </a:r>
            <a:r>
              <a:rPr lang="en-US" dirty="0" err="1"/>
              <a:t>ng</a:t>
            </a:r>
            <a:r>
              <a:rPr lang="en-US" dirty="0"/>
              <a:t>-controller="</a:t>
            </a:r>
            <a:r>
              <a:rPr lang="en-US" dirty="0" err="1"/>
              <a:t>myController</a:t>
            </a:r>
            <a:r>
              <a:rPr lang="en-US" dirty="0"/>
              <a:t>"&gt;</a:t>
            </a:r>
          </a:p>
          <a:p>
            <a:pPr marL="0" indent="0">
              <a:buNone/>
            </a:pPr>
            <a:endParaRPr lang="en-US" dirty="0"/>
          </a:p>
          <a:p>
            <a:pPr marL="0" indent="0">
              <a:buNone/>
            </a:pPr>
            <a:r>
              <a:rPr lang="en-US" dirty="0"/>
              <a:t>  &lt;</a:t>
            </a:r>
            <a:r>
              <a:rPr lang="en-US" dirty="0" err="1"/>
              <a:t>ul</a:t>
            </a:r>
            <a:r>
              <a:rPr lang="en-US" dirty="0"/>
              <a:t>&gt;</a:t>
            </a:r>
          </a:p>
          <a:p>
            <a:pPr marL="0" indent="0">
              <a:buNone/>
            </a:pPr>
            <a:r>
              <a:rPr lang="en-US" dirty="0"/>
              <a:t>    &lt;li </a:t>
            </a:r>
            <a:r>
              <a:rPr lang="en-US" dirty="0" err="1"/>
              <a:t>ng</a:t>
            </a:r>
            <a:r>
              <a:rPr lang="en-US" dirty="0"/>
              <a:t>-repeat="number in numbers"&gt;</a:t>
            </a:r>
          </a:p>
          <a:p>
            <a:pPr marL="0" indent="0">
              <a:buNone/>
            </a:pPr>
            <a:r>
              <a:rPr lang="en-US" dirty="0"/>
              <a:t>      &lt;span </a:t>
            </a:r>
            <a:r>
              <a:rPr lang="en-US" dirty="0" err="1"/>
              <a:t>ng</a:t>
            </a:r>
            <a:r>
              <a:rPr lang="en-US" dirty="0"/>
              <a:t>-if="number % 2 === 0"&gt;{{ number }} is Even&lt;/span&gt;</a:t>
            </a:r>
          </a:p>
          <a:p>
            <a:pPr marL="0" indent="0">
              <a:buNone/>
            </a:pPr>
            <a:r>
              <a:rPr lang="en-US" dirty="0"/>
              <a:t>      &lt;span </a:t>
            </a:r>
            <a:r>
              <a:rPr lang="en-US" dirty="0" err="1"/>
              <a:t>ng</a:t>
            </a:r>
            <a:r>
              <a:rPr lang="en-US" dirty="0"/>
              <a:t>-if="number % 2 !== 0"&gt;{{ number }} is Odd&lt;/span&gt;</a:t>
            </a:r>
          </a:p>
          <a:p>
            <a:pPr marL="0" indent="0">
              <a:buNone/>
            </a:pPr>
            <a:r>
              <a:rPr lang="en-US" dirty="0"/>
              <a:t>    &lt;/li&gt;</a:t>
            </a:r>
          </a:p>
          <a:p>
            <a:pPr marL="0" indent="0">
              <a:buNone/>
            </a:pPr>
            <a:r>
              <a:rPr lang="en-US" dirty="0"/>
              <a:t>  &lt;/</a:t>
            </a:r>
            <a:r>
              <a:rPr lang="en-US" dirty="0" err="1"/>
              <a:t>ul</a:t>
            </a:r>
            <a:r>
              <a:rPr lang="en-US" dirty="0"/>
              <a:t>&gt;</a:t>
            </a:r>
          </a:p>
          <a:p>
            <a:pPr marL="0" indent="0">
              <a:buNone/>
            </a:pPr>
            <a:endParaRPr lang="en-US" dirty="0"/>
          </a:p>
          <a:p>
            <a:pPr marL="0" indent="0">
              <a:buNone/>
            </a:pPr>
            <a:r>
              <a:rPr lang="en-US" dirty="0" smtClean="0"/>
              <a:t>&lt;/</a:t>
            </a:r>
            <a:r>
              <a:rPr lang="en-US" dirty="0"/>
              <a:t>body&gt;</a:t>
            </a:r>
          </a:p>
          <a:p>
            <a:pPr marL="0" indent="0">
              <a:buNone/>
            </a:pPr>
            <a:r>
              <a:rPr lang="en-US" dirty="0"/>
              <a:t>&lt;/html&gt;</a:t>
            </a:r>
          </a:p>
          <a:p>
            <a:endParaRPr lang="en-US" dirty="0"/>
          </a:p>
        </p:txBody>
      </p:sp>
    </p:spTree>
    <p:extLst>
      <p:ext uri="{BB962C8B-B14F-4D97-AF65-F5344CB8AC3E}">
        <p14:creationId xmlns:p14="http://schemas.microsoft.com/office/powerpoint/2010/main" val="10466512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smtClean="0"/>
              <a:t>var</a:t>
            </a:r>
            <a:r>
              <a:rPr lang="en-US" dirty="0" smtClean="0"/>
              <a:t> </a:t>
            </a:r>
            <a:r>
              <a:rPr lang="en-US" dirty="0"/>
              <a:t>app = </a:t>
            </a:r>
            <a:r>
              <a:rPr lang="en-US" dirty="0" err="1"/>
              <a:t>angular.module</a:t>
            </a:r>
            <a:r>
              <a:rPr lang="en-US" dirty="0"/>
              <a:t>('</a:t>
            </a:r>
            <a:r>
              <a:rPr lang="en-US" dirty="0" err="1"/>
              <a:t>myApp</a:t>
            </a:r>
            <a:r>
              <a:rPr lang="en-US" dirty="0"/>
              <a:t>', []);</a:t>
            </a:r>
          </a:p>
          <a:p>
            <a:pPr marL="0" indent="0">
              <a:buNone/>
            </a:pPr>
            <a:r>
              <a:rPr lang="en-US" dirty="0"/>
              <a:t>    </a:t>
            </a:r>
            <a:r>
              <a:rPr lang="en-US" dirty="0" err="1"/>
              <a:t>app.controller</a:t>
            </a:r>
            <a:r>
              <a:rPr lang="en-US" dirty="0"/>
              <a:t>('</a:t>
            </a:r>
            <a:r>
              <a:rPr lang="en-US" dirty="0" err="1"/>
              <a:t>myController</a:t>
            </a:r>
            <a:r>
              <a:rPr lang="en-US" dirty="0"/>
              <a:t>', function($scope) {</a:t>
            </a:r>
          </a:p>
          <a:p>
            <a:pPr marL="0" indent="0">
              <a:buNone/>
            </a:pPr>
            <a:r>
              <a:rPr lang="en-US" dirty="0"/>
              <a:t>      $</a:t>
            </a:r>
            <a:r>
              <a:rPr lang="en-US" dirty="0" err="1"/>
              <a:t>scope.numbers</a:t>
            </a:r>
            <a:r>
              <a:rPr lang="en-US" dirty="0"/>
              <a:t> = [1, 2, 3, 4, 5, 6, 7, 8, 9, 10];</a:t>
            </a:r>
          </a:p>
          <a:p>
            <a:pPr marL="0" indent="0">
              <a:buNone/>
            </a:pPr>
            <a:r>
              <a:rPr lang="en-US" dirty="0"/>
              <a:t>    </a:t>
            </a:r>
            <a:r>
              <a:rPr lang="en-US" dirty="0" smtClean="0"/>
              <a:t>});</a:t>
            </a:r>
            <a:endParaRPr lang="en-US" dirty="0"/>
          </a:p>
        </p:txBody>
      </p:sp>
    </p:spTree>
    <p:extLst>
      <p:ext uri="{BB962C8B-B14F-4D97-AF65-F5344CB8AC3E}">
        <p14:creationId xmlns:p14="http://schemas.microsoft.com/office/powerpoint/2010/main" val="3172201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z="3600" b="1" dirty="0" err="1">
                <a:latin typeface="Arial Unicode MS" panose="020B0604020202020204" pitchFamily="34" charset="-128"/>
              </a:rPr>
              <a:t>ngSwitch</a:t>
            </a:r>
            <a:r>
              <a:rPr lang="en-US" dirty="0"/>
              <a:t> - Conditional Case Statements</a:t>
            </a:r>
            <a:r>
              <a:rPr lang="en-US" sz="6600" dirty="0">
                <a:latin typeface="Arial" panose="020B0604020202020204" pitchFamily="34" charset="0"/>
              </a:rPr>
              <a:t/>
            </a:r>
            <a:br>
              <a:rPr lang="en-US" sz="6600" dirty="0">
                <a:latin typeface="Arial" panose="020B0604020202020204" pitchFamily="34" charset="0"/>
              </a:rPr>
            </a:br>
            <a:endParaRPr lang="en-US" dirty="0"/>
          </a:p>
        </p:txBody>
      </p:sp>
      <p:sp>
        <p:nvSpPr>
          <p:cNvPr id="4" name="Rectangle 1"/>
          <p:cNvSpPr>
            <a:spLocks noGrp="1" noChangeArrowheads="1"/>
          </p:cNvSpPr>
          <p:nvPr>
            <p:ph idx="1"/>
          </p:nvPr>
        </p:nvSpPr>
        <p:spPr bwMode="auto">
          <a:xfrm>
            <a:off x="838200" y="1717897"/>
            <a:ext cx="963101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sz="1400" dirty="0" smtClean="0">
                <a:latin typeface="Arial" panose="020B0604020202020204" pitchFamily="34" charset="0"/>
              </a:rPr>
              <a:t> The </a:t>
            </a:r>
            <a:r>
              <a:rPr lang="en-US" sz="1400" dirty="0" err="1" smtClean="0">
                <a:latin typeface="Arial Unicode MS" panose="020B0604020202020204" pitchFamily="34" charset="-128"/>
              </a:rPr>
              <a:t>ngSwitch</a:t>
            </a:r>
            <a:r>
              <a:rPr lang="en-US" sz="1800" dirty="0" smtClean="0"/>
              <a:t> </a:t>
            </a:r>
            <a:r>
              <a:rPr lang="en-US" sz="1800" dirty="0"/>
              <a:t>directive allows you to conditionally display elements based on a single expression. It's similar to the switch-case statement in traditional programming languages.</a:t>
            </a:r>
            <a:endParaRPr lang="en-US" sz="3200" dirty="0">
              <a:latin typeface="Arial" panose="020B0604020202020204" pitchFamily="34" charset="0"/>
            </a:endParaRPr>
          </a:p>
          <a:p>
            <a:pPr eaLnBrk="0" fontAlgn="base" hangingPunct="0">
              <a:lnSpc>
                <a:spcPct val="100000"/>
              </a:lnSpc>
              <a:spcBef>
                <a:spcPct val="0"/>
              </a:spcBef>
              <a:spcAft>
                <a:spcPct val="0"/>
              </a:spcAft>
            </a:pPr>
            <a:endParaRPr lang="en-US" sz="1800" dirty="0" smtClean="0"/>
          </a:p>
          <a:p>
            <a:pPr eaLnBrk="0" fontAlgn="base" hangingPunct="0">
              <a:lnSpc>
                <a:spcPct val="100000"/>
              </a:lnSpc>
              <a:spcBef>
                <a:spcPct val="0"/>
              </a:spcBef>
              <a:spcAft>
                <a:spcPct val="0"/>
              </a:spcAft>
            </a:pPr>
            <a:endParaRPr lang="en-US" sz="1800" dirty="0"/>
          </a:p>
          <a:p>
            <a:pPr eaLnBrk="0" fontAlgn="base" hangingPunct="0">
              <a:lnSpc>
                <a:spcPct val="100000"/>
              </a:lnSpc>
              <a:spcBef>
                <a:spcPct val="0"/>
              </a:spcBef>
              <a:spcAft>
                <a:spcPct val="0"/>
              </a:spcAft>
            </a:pPr>
            <a:endParaRPr lang="en-US" sz="1800" dirty="0" smtClean="0"/>
          </a:p>
          <a:p>
            <a:pPr eaLnBrk="0" fontAlgn="base" hangingPunct="0">
              <a:lnSpc>
                <a:spcPct val="100000"/>
              </a:lnSpc>
              <a:spcBef>
                <a:spcPct val="0"/>
              </a:spcBef>
              <a:spcAft>
                <a:spcPct val="0"/>
              </a:spcAft>
            </a:pPr>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p>
        </p:txBody>
      </p:sp>
    </p:spTree>
    <p:extLst>
      <p:ext uri="{BB962C8B-B14F-4D97-AF65-F5344CB8AC3E}">
        <p14:creationId xmlns:p14="http://schemas.microsoft.com/office/powerpoint/2010/main" val="16690446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&lt;html </a:t>
            </a:r>
            <a:r>
              <a:rPr lang="en-US" dirty="0" err="1"/>
              <a:t>ng</a:t>
            </a:r>
            <a:r>
              <a:rPr lang="en-US" dirty="0"/>
              <a:t>-app="</a:t>
            </a:r>
            <a:r>
              <a:rPr lang="en-US" dirty="0" err="1"/>
              <a:t>myApp</a:t>
            </a:r>
            <a:r>
              <a:rPr lang="en-US" dirty="0"/>
              <a:t>"&gt;</a:t>
            </a:r>
          </a:p>
          <a:p>
            <a:pPr marL="0" indent="0">
              <a:buNone/>
            </a:pPr>
            <a:r>
              <a:rPr lang="en-US" dirty="0"/>
              <a:t>&lt;head&gt;</a:t>
            </a:r>
          </a:p>
          <a:p>
            <a:pPr marL="0" indent="0">
              <a:buNone/>
            </a:pPr>
            <a:r>
              <a:rPr lang="en-US" dirty="0"/>
              <a:t>  &lt;title&gt;</a:t>
            </a:r>
            <a:r>
              <a:rPr lang="en-US" dirty="0" err="1"/>
              <a:t>ngSwitch</a:t>
            </a:r>
            <a:r>
              <a:rPr lang="en-US" dirty="0"/>
              <a:t> Example&lt;/title&gt;</a:t>
            </a:r>
          </a:p>
          <a:p>
            <a:pPr marL="0" indent="0">
              <a:buNone/>
            </a:pPr>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/1.8.2/angular.min.js"&gt;&lt;/script&gt;</a:t>
            </a:r>
          </a:p>
          <a:p>
            <a:pPr marL="0" indent="0">
              <a:buNone/>
            </a:pPr>
            <a:r>
              <a:rPr lang="en-US" dirty="0"/>
              <a:t>  &lt;script </a:t>
            </a:r>
            <a:r>
              <a:rPr lang="en-US" dirty="0" err="1"/>
              <a:t>src</a:t>
            </a:r>
            <a:r>
              <a:rPr lang="en-US" dirty="0"/>
              <a:t>="app.js"&gt;&lt;/script&gt;</a:t>
            </a:r>
          </a:p>
          <a:p>
            <a:pPr marL="0" indent="0">
              <a:buNone/>
            </a:pPr>
            <a:r>
              <a:rPr lang="en-US" dirty="0"/>
              <a:t>&lt;/head&gt;</a:t>
            </a:r>
          </a:p>
          <a:p>
            <a:pPr marL="0" indent="0">
              <a:buNone/>
            </a:pPr>
            <a:r>
              <a:rPr lang="en-US" dirty="0"/>
              <a:t>&lt;body </a:t>
            </a:r>
            <a:r>
              <a:rPr lang="en-US" dirty="0" err="1"/>
              <a:t>ng</a:t>
            </a:r>
            <a:r>
              <a:rPr lang="en-US" dirty="0"/>
              <a:t>-controller="</a:t>
            </a:r>
            <a:r>
              <a:rPr lang="en-US" dirty="0" err="1"/>
              <a:t>myController</a:t>
            </a:r>
            <a:r>
              <a:rPr lang="en-US" dirty="0"/>
              <a:t>"&gt;</a:t>
            </a:r>
          </a:p>
          <a:p>
            <a:pPr marL="0" indent="0">
              <a:buNone/>
            </a:pPr>
            <a:r>
              <a:rPr lang="en-US" dirty="0"/>
              <a:t>  &lt;</a:t>
            </a:r>
            <a:r>
              <a:rPr lang="en-US" dirty="0" err="1"/>
              <a:t>ul</a:t>
            </a:r>
            <a:r>
              <a:rPr lang="en-US" dirty="0"/>
              <a:t>&gt;</a:t>
            </a:r>
          </a:p>
          <a:p>
            <a:pPr marL="0" indent="0">
              <a:buNone/>
            </a:pPr>
            <a:r>
              <a:rPr lang="en-US" dirty="0"/>
              <a:t>    &lt;li </a:t>
            </a:r>
            <a:r>
              <a:rPr lang="en-US" dirty="0" err="1"/>
              <a:t>ng</a:t>
            </a:r>
            <a:r>
              <a:rPr lang="en-US" dirty="0"/>
              <a:t>-repeat="number in numbers" </a:t>
            </a:r>
            <a:r>
              <a:rPr lang="en-US" dirty="0" err="1"/>
              <a:t>ng</a:t>
            </a:r>
            <a:r>
              <a:rPr lang="en-US" dirty="0"/>
              <a:t>-switch="</a:t>
            </a:r>
            <a:r>
              <a:rPr lang="en-US" dirty="0" err="1"/>
              <a:t>numberCategory</a:t>
            </a:r>
            <a:r>
              <a:rPr lang="en-US" dirty="0"/>
              <a:t>(number)"&gt;</a:t>
            </a:r>
          </a:p>
          <a:p>
            <a:pPr marL="0" indent="0">
              <a:buNone/>
            </a:pPr>
            <a:r>
              <a:rPr lang="en-US" dirty="0"/>
              <a:t>        &lt;span </a:t>
            </a:r>
            <a:r>
              <a:rPr lang="en-US" dirty="0" err="1"/>
              <a:t>ng</a:t>
            </a:r>
            <a:r>
              <a:rPr lang="en-US" dirty="0"/>
              <a:t>-switch-when="positive"&gt;{{ number }} is Positive&lt;/span&gt;</a:t>
            </a:r>
          </a:p>
          <a:p>
            <a:pPr marL="0" indent="0">
              <a:buNone/>
            </a:pPr>
            <a:r>
              <a:rPr lang="en-US" dirty="0"/>
              <a:t>        &lt;span </a:t>
            </a:r>
            <a:r>
              <a:rPr lang="en-US" dirty="0" err="1"/>
              <a:t>ng</a:t>
            </a:r>
            <a:r>
              <a:rPr lang="en-US" dirty="0"/>
              <a:t>-switch-when="negative"&gt;{{ number }} is Negative&lt;/span&gt;</a:t>
            </a:r>
          </a:p>
          <a:p>
            <a:pPr marL="0" indent="0">
              <a:buNone/>
            </a:pPr>
            <a:r>
              <a:rPr lang="en-US" dirty="0"/>
              <a:t>        &lt;span </a:t>
            </a:r>
            <a:r>
              <a:rPr lang="en-US" dirty="0" err="1"/>
              <a:t>ng</a:t>
            </a:r>
            <a:r>
              <a:rPr lang="en-US" dirty="0"/>
              <a:t>-switch-when="zero"&gt;{{ number }} is Zero&lt;/span&gt;</a:t>
            </a:r>
          </a:p>
          <a:p>
            <a:pPr marL="0" indent="0">
              <a:buNone/>
            </a:pPr>
            <a:r>
              <a:rPr lang="en-US" dirty="0"/>
              <a:t>      &lt;/li&gt;</a:t>
            </a:r>
          </a:p>
          <a:p>
            <a:pPr marL="0" indent="0">
              <a:buNone/>
            </a:pPr>
            <a:r>
              <a:rPr lang="en-US" dirty="0"/>
              <a:t>  &lt;/</a:t>
            </a:r>
            <a:r>
              <a:rPr lang="en-US" dirty="0" err="1"/>
              <a:t>ul</a:t>
            </a:r>
            <a:r>
              <a:rPr lang="en-US" dirty="0"/>
              <a:t>&gt;</a:t>
            </a:r>
          </a:p>
          <a:p>
            <a:pPr marL="0" indent="0">
              <a:buNone/>
            </a:pPr>
            <a:r>
              <a:rPr lang="en-US" dirty="0"/>
              <a:t>&lt;/body&gt;</a:t>
            </a:r>
          </a:p>
          <a:p>
            <a:pPr marL="0" indent="0">
              <a:buNone/>
            </a:pPr>
            <a:r>
              <a:rPr lang="en-US" dirty="0"/>
              <a:t>&lt;/html&gt;</a:t>
            </a:r>
          </a:p>
          <a:p>
            <a:endParaRPr lang="en-US" dirty="0"/>
          </a:p>
        </p:txBody>
      </p:sp>
    </p:spTree>
    <p:extLst>
      <p:ext uri="{BB962C8B-B14F-4D97-AF65-F5344CB8AC3E}">
        <p14:creationId xmlns:p14="http://schemas.microsoft.com/office/powerpoint/2010/main" val="17878282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 </a:t>
            </a:r>
            <a:r>
              <a:rPr lang="en-US" dirty="0" err="1"/>
              <a:t>var</a:t>
            </a:r>
            <a:r>
              <a:rPr lang="en-US" dirty="0"/>
              <a:t> app = </a:t>
            </a:r>
            <a:r>
              <a:rPr lang="en-US" dirty="0" err="1"/>
              <a:t>angular.module</a:t>
            </a:r>
            <a:r>
              <a:rPr lang="en-US" dirty="0"/>
              <a:t>('</a:t>
            </a:r>
            <a:r>
              <a:rPr lang="en-US" dirty="0" err="1"/>
              <a:t>myApp</a:t>
            </a:r>
            <a:r>
              <a:rPr lang="en-US" dirty="0"/>
              <a:t>', []);</a:t>
            </a:r>
          </a:p>
          <a:p>
            <a:pPr marL="0" indent="0">
              <a:buNone/>
            </a:pPr>
            <a:r>
              <a:rPr lang="en-US" dirty="0"/>
              <a:t>    </a:t>
            </a:r>
            <a:r>
              <a:rPr lang="en-US" dirty="0" err="1"/>
              <a:t>app.controller</a:t>
            </a:r>
            <a:r>
              <a:rPr lang="en-US" dirty="0"/>
              <a:t>('</a:t>
            </a:r>
            <a:r>
              <a:rPr lang="en-US" dirty="0" err="1"/>
              <a:t>myController</a:t>
            </a:r>
            <a:r>
              <a:rPr lang="en-US" dirty="0"/>
              <a:t>', function($scope) {</a:t>
            </a:r>
          </a:p>
          <a:p>
            <a:pPr marL="0" indent="0">
              <a:buNone/>
            </a:pPr>
            <a:r>
              <a:rPr lang="en-US" dirty="0"/>
              <a:t>      $</a:t>
            </a:r>
            <a:r>
              <a:rPr lang="en-US" dirty="0" err="1"/>
              <a:t>scope.numbers</a:t>
            </a:r>
            <a:r>
              <a:rPr lang="en-US" dirty="0"/>
              <a:t> = [-2, -1, 0, 1, 2];</a:t>
            </a:r>
          </a:p>
          <a:p>
            <a:pPr marL="0" indent="0">
              <a:buNone/>
            </a:pPr>
            <a:r>
              <a:rPr lang="en-US" dirty="0"/>
              <a:t>      // Function to categorize numbers</a:t>
            </a:r>
          </a:p>
          <a:p>
            <a:pPr marL="0" indent="0">
              <a:buNone/>
            </a:pPr>
            <a:r>
              <a:rPr lang="en-US" dirty="0"/>
              <a:t>      $</a:t>
            </a:r>
            <a:r>
              <a:rPr lang="en-US" dirty="0" err="1"/>
              <a:t>scope.numberCategory</a:t>
            </a:r>
            <a:r>
              <a:rPr lang="en-US" dirty="0"/>
              <a:t> = function(number) {</a:t>
            </a:r>
          </a:p>
          <a:p>
            <a:pPr marL="0" indent="0">
              <a:buNone/>
            </a:pPr>
            <a:r>
              <a:rPr lang="en-US" dirty="0"/>
              <a:t>        if (number &gt; 0) {</a:t>
            </a:r>
          </a:p>
          <a:p>
            <a:pPr marL="0" indent="0">
              <a:buNone/>
            </a:pPr>
            <a:r>
              <a:rPr lang="en-US" dirty="0"/>
              <a:t>          return 'positive';</a:t>
            </a:r>
          </a:p>
          <a:p>
            <a:pPr marL="0" indent="0">
              <a:buNone/>
            </a:pPr>
            <a:r>
              <a:rPr lang="en-US" dirty="0"/>
              <a:t>        } else if (number &lt; 0) {</a:t>
            </a:r>
          </a:p>
          <a:p>
            <a:pPr marL="0" indent="0">
              <a:buNone/>
            </a:pPr>
            <a:r>
              <a:rPr lang="en-US" dirty="0"/>
              <a:t>          return 'negative';</a:t>
            </a:r>
          </a:p>
          <a:p>
            <a:pPr marL="0" indent="0">
              <a:buNone/>
            </a:pPr>
            <a:r>
              <a:rPr lang="en-US" dirty="0"/>
              <a:t>        } else {</a:t>
            </a:r>
          </a:p>
          <a:p>
            <a:pPr marL="0" indent="0">
              <a:buNone/>
            </a:pPr>
            <a:r>
              <a:rPr lang="en-US" dirty="0"/>
              <a:t>          return 'zero';</a:t>
            </a:r>
          </a:p>
          <a:p>
            <a:pPr marL="0" indent="0">
              <a:buNone/>
            </a:pPr>
            <a:r>
              <a:rPr lang="en-US" dirty="0"/>
              <a:t>        }</a:t>
            </a:r>
          </a:p>
          <a:p>
            <a:pPr marL="0" indent="0">
              <a:buNone/>
            </a:pPr>
            <a:r>
              <a:rPr lang="en-US" dirty="0"/>
              <a:t>      </a:t>
            </a:r>
            <a:r>
              <a:rPr lang="en-US" dirty="0" smtClean="0"/>
              <a:t>};</a:t>
            </a:r>
            <a:endParaRPr lang="en-US" dirty="0"/>
          </a:p>
          <a:p>
            <a:pPr marL="0" indent="0">
              <a:buNone/>
            </a:pPr>
            <a:r>
              <a:rPr lang="en-US" dirty="0"/>
              <a:t>    });</a:t>
            </a:r>
          </a:p>
          <a:p>
            <a:endParaRPr lang="en-US" dirty="0"/>
          </a:p>
        </p:txBody>
      </p:sp>
    </p:spTree>
    <p:extLst>
      <p:ext uri="{BB962C8B-B14F-4D97-AF65-F5344CB8AC3E}">
        <p14:creationId xmlns:p14="http://schemas.microsoft.com/office/powerpoint/2010/main" val="5961547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a:t>
            </a:r>
            <a:r>
              <a:rPr lang="en-US" dirty="0" err="1" smtClean="0"/>
              <a:t>g</a:t>
            </a:r>
            <a:r>
              <a:rPr lang="en-US" dirty="0" smtClean="0"/>
              <a:t>-show and </a:t>
            </a:r>
            <a:r>
              <a:rPr lang="en-US" dirty="0" err="1" smtClean="0"/>
              <a:t>ng</a:t>
            </a:r>
            <a:r>
              <a:rPr lang="en-US" dirty="0" smtClean="0"/>
              <a:t>-hide</a:t>
            </a:r>
            <a:endParaRPr lang="en-US" dirty="0"/>
          </a:p>
        </p:txBody>
      </p:sp>
      <p:sp>
        <p:nvSpPr>
          <p:cNvPr id="3" name="Content Placeholder 2"/>
          <p:cNvSpPr>
            <a:spLocks noGrp="1"/>
          </p:cNvSpPr>
          <p:nvPr>
            <p:ph idx="1"/>
          </p:nvPr>
        </p:nvSpPr>
        <p:spPr/>
        <p:txBody>
          <a:bodyPr/>
          <a:lstStyle/>
          <a:p>
            <a:r>
              <a:rPr lang="en-US" dirty="0"/>
              <a:t>Displays or hides elements based on the evaluation of an expression.</a:t>
            </a:r>
          </a:p>
        </p:txBody>
      </p:sp>
    </p:spTree>
    <p:extLst>
      <p:ext uri="{BB962C8B-B14F-4D97-AF65-F5344CB8AC3E}">
        <p14:creationId xmlns:p14="http://schemas.microsoft.com/office/powerpoint/2010/main" val="31478814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a:t>&lt;html&gt;</a:t>
            </a:r>
          </a:p>
          <a:p>
            <a:pPr marL="0" indent="0">
              <a:buNone/>
            </a:pPr>
            <a:r>
              <a:rPr lang="en-US" dirty="0"/>
              <a:t>    &lt;head&gt;</a:t>
            </a:r>
          </a:p>
          <a:p>
            <a:pPr marL="0" indent="0">
              <a:buNone/>
            </a:pPr>
            <a:r>
              <a:rPr lang="en-US" dirty="0"/>
              <a:t>        &lt;title&gt;</a:t>
            </a:r>
            <a:r>
              <a:rPr lang="en-US" dirty="0" err="1"/>
              <a:t>ngShow</a:t>
            </a:r>
            <a:r>
              <a:rPr lang="en-US" dirty="0"/>
              <a:t> and hide Example&lt;/title&gt;</a:t>
            </a:r>
          </a:p>
          <a:p>
            <a:pPr marL="0" indent="0">
              <a:buNone/>
            </a:pPr>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/1.8.2/angular.min.js"&gt;&lt;/script&gt;</a:t>
            </a:r>
          </a:p>
          <a:p>
            <a:pPr marL="0" indent="0">
              <a:buNone/>
            </a:pPr>
            <a:r>
              <a:rPr lang="en-US" dirty="0"/>
              <a:t>        &lt;script </a:t>
            </a:r>
            <a:r>
              <a:rPr lang="en-US" dirty="0" err="1"/>
              <a:t>src</a:t>
            </a:r>
            <a:r>
              <a:rPr lang="en-US" dirty="0"/>
              <a:t>="app.js"&gt;&lt;/script&gt;</a:t>
            </a:r>
          </a:p>
          <a:p>
            <a:pPr marL="0" indent="0">
              <a:buNone/>
            </a:pPr>
            <a:r>
              <a:rPr lang="en-US" dirty="0"/>
              <a:t>      &lt;/head&gt;</a:t>
            </a:r>
          </a:p>
          <a:p>
            <a:pPr marL="0" indent="0">
              <a:buNone/>
            </a:pPr>
            <a:r>
              <a:rPr lang="en-US" dirty="0"/>
              <a:t>&lt;div </a:t>
            </a:r>
            <a:r>
              <a:rPr lang="en-US" dirty="0" err="1"/>
              <a:t>ng</a:t>
            </a:r>
            <a:r>
              <a:rPr lang="en-US" dirty="0"/>
              <a:t>-app="</a:t>
            </a:r>
            <a:r>
              <a:rPr lang="en-US" dirty="0" err="1"/>
              <a:t>myApp</a:t>
            </a:r>
            <a:r>
              <a:rPr lang="en-US" dirty="0"/>
              <a:t>"&gt;</a:t>
            </a:r>
          </a:p>
          <a:p>
            <a:pPr marL="0" indent="0">
              <a:buNone/>
            </a:pPr>
            <a:r>
              <a:rPr lang="en-US" dirty="0"/>
              <a:t>    &lt;div </a:t>
            </a:r>
            <a:r>
              <a:rPr lang="en-US" dirty="0" err="1"/>
              <a:t>ng</a:t>
            </a:r>
            <a:r>
              <a:rPr lang="en-US" dirty="0"/>
              <a:t>-controller="</a:t>
            </a:r>
            <a:r>
              <a:rPr lang="en-US" dirty="0" err="1"/>
              <a:t>MyController</a:t>
            </a:r>
            <a:r>
              <a:rPr lang="en-US" dirty="0"/>
              <a:t>"&gt;</a:t>
            </a:r>
          </a:p>
          <a:p>
            <a:pPr marL="0" indent="0">
              <a:buNone/>
            </a:pPr>
            <a:r>
              <a:rPr lang="en-US" dirty="0"/>
              <a:t>      &lt;button </a:t>
            </a:r>
            <a:r>
              <a:rPr lang="en-US" dirty="0" err="1"/>
              <a:t>ng</a:t>
            </a:r>
            <a:r>
              <a:rPr lang="en-US" dirty="0"/>
              <a:t>-click="</a:t>
            </a:r>
            <a:r>
              <a:rPr lang="en-US" dirty="0" err="1"/>
              <a:t>showDiv</a:t>
            </a:r>
            <a:r>
              <a:rPr lang="en-US" dirty="0"/>
              <a:t> = !</a:t>
            </a:r>
            <a:r>
              <a:rPr lang="en-US" dirty="0" err="1"/>
              <a:t>showDiv</a:t>
            </a:r>
            <a:r>
              <a:rPr lang="en-US" dirty="0"/>
              <a:t>"&gt;Toggle Visibility&lt;/button&gt;</a:t>
            </a:r>
          </a:p>
          <a:p>
            <a:pPr marL="0" indent="0">
              <a:buNone/>
            </a:pPr>
            <a:r>
              <a:rPr lang="en-US" dirty="0"/>
              <a:t>      &lt;div </a:t>
            </a:r>
            <a:r>
              <a:rPr lang="en-US" dirty="0" err="1"/>
              <a:t>ng</a:t>
            </a:r>
            <a:r>
              <a:rPr lang="en-US" dirty="0"/>
              <a:t>-show="</a:t>
            </a:r>
            <a:r>
              <a:rPr lang="en-US" dirty="0" err="1"/>
              <a:t>showDiv</a:t>
            </a:r>
            <a:r>
              <a:rPr lang="en-US" dirty="0"/>
              <a:t>"&gt;</a:t>
            </a:r>
          </a:p>
          <a:p>
            <a:pPr marL="0" indent="0">
              <a:buNone/>
            </a:pPr>
            <a:r>
              <a:rPr lang="en-US" dirty="0"/>
              <a:t>        This div will be hidden when the button is clicked.</a:t>
            </a:r>
          </a:p>
          <a:p>
            <a:pPr marL="0" indent="0">
              <a:buNone/>
            </a:pPr>
            <a:r>
              <a:rPr lang="en-US" dirty="0"/>
              <a:t>      &lt;/div&gt;</a:t>
            </a:r>
          </a:p>
          <a:p>
            <a:pPr marL="0" indent="0">
              <a:buNone/>
            </a:pPr>
            <a:r>
              <a:rPr lang="en-US" dirty="0"/>
              <a:t>    &lt;/div&gt;</a:t>
            </a:r>
          </a:p>
          <a:p>
            <a:pPr marL="0" indent="0">
              <a:buNone/>
            </a:pPr>
            <a:r>
              <a:rPr lang="en-US" dirty="0"/>
              <a:t>  &lt;/div&gt;</a:t>
            </a:r>
          </a:p>
          <a:p>
            <a:pPr marL="0" indent="0">
              <a:buNone/>
            </a:pPr>
            <a:r>
              <a:rPr lang="en-US" dirty="0"/>
              <a:t>  &lt;/html&gt;</a:t>
            </a:r>
          </a:p>
          <a:p>
            <a:pPr marL="0" indent="0">
              <a:buNone/>
            </a:pPr>
            <a:endParaRPr lang="en-US" dirty="0"/>
          </a:p>
        </p:txBody>
      </p:sp>
    </p:spTree>
    <p:extLst>
      <p:ext uri="{BB962C8B-B14F-4D97-AF65-F5344CB8AC3E}">
        <p14:creationId xmlns:p14="http://schemas.microsoft.com/office/powerpoint/2010/main" val="11603157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err="1"/>
              <a:t>var</a:t>
            </a:r>
            <a:r>
              <a:rPr lang="en-US" dirty="0"/>
              <a:t> app = </a:t>
            </a:r>
            <a:r>
              <a:rPr lang="en-US" dirty="0" err="1"/>
              <a:t>angular.module</a:t>
            </a:r>
            <a:r>
              <a:rPr lang="en-US" dirty="0"/>
              <a:t>('</a:t>
            </a:r>
            <a:r>
              <a:rPr lang="en-US" dirty="0" err="1"/>
              <a:t>myApp</a:t>
            </a:r>
            <a:r>
              <a:rPr lang="en-US" dirty="0"/>
              <a:t>', []);</a:t>
            </a:r>
          </a:p>
          <a:p>
            <a:pPr marL="0" indent="0">
              <a:buNone/>
            </a:pPr>
            <a:r>
              <a:rPr lang="en-US" dirty="0"/>
              <a:t/>
            </a:r>
            <a:br>
              <a:rPr lang="en-US" dirty="0"/>
            </a:br>
            <a:r>
              <a:rPr lang="en-US" dirty="0" err="1"/>
              <a:t>app.controller</a:t>
            </a:r>
            <a:r>
              <a:rPr lang="en-US" dirty="0"/>
              <a:t>('</a:t>
            </a:r>
            <a:r>
              <a:rPr lang="en-US" dirty="0" err="1"/>
              <a:t>MyController</a:t>
            </a:r>
            <a:r>
              <a:rPr lang="en-US" dirty="0"/>
              <a:t>', function($scope) {</a:t>
            </a:r>
          </a:p>
          <a:p>
            <a:pPr marL="0" indent="0">
              <a:buNone/>
            </a:pPr>
            <a:r>
              <a:rPr lang="en-US" dirty="0"/>
              <a:t>  $</a:t>
            </a:r>
            <a:r>
              <a:rPr lang="en-US" dirty="0" err="1"/>
              <a:t>scope.showDiv</a:t>
            </a:r>
            <a:r>
              <a:rPr lang="en-US" dirty="0"/>
              <a:t> = false;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2329761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Controller (ctrl) or this in </a:t>
            </a:r>
            <a:r>
              <a:rPr lang="en-US" dirty="0" smtClean="0"/>
              <a:t>Controller</a:t>
            </a:r>
            <a:endParaRPr lang="en-US" dirty="0"/>
          </a:p>
        </p:txBody>
      </p:sp>
      <p:sp>
        <p:nvSpPr>
          <p:cNvPr id="3" name="Content Placeholder 2"/>
          <p:cNvSpPr>
            <a:spLocks noGrp="1"/>
          </p:cNvSpPr>
          <p:nvPr>
            <p:ph idx="1"/>
          </p:nvPr>
        </p:nvSpPr>
        <p:spPr/>
        <p:txBody>
          <a:bodyPr>
            <a:normAutofit/>
          </a:bodyPr>
          <a:lstStyle/>
          <a:p>
            <a:r>
              <a:rPr lang="en-US" dirty="0"/>
              <a:t>ctrl is a common shorthand for controller, and it's often used to refer to this when using the controller-as syntax. In </a:t>
            </a:r>
            <a:r>
              <a:rPr lang="en-US" dirty="0" err="1"/>
              <a:t>AngularJS</a:t>
            </a:r>
            <a:r>
              <a:rPr lang="en-US" dirty="0"/>
              <a:t>, the controller-as syntax allows </a:t>
            </a:r>
            <a:r>
              <a:rPr lang="en-US" dirty="0" smtClean="0"/>
              <a:t>us </a:t>
            </a:r>
            <a:r>
              <a:rPr lang="en-US" dirty="0"/>
              <a:t>to assign the controller instance to a variable (commonly ctrl f</a:t>
            </a:r>
            <a:r>
              <a:rPr lang="en-US" dirty="0" smtClean="0"/>
              <a:t>or </a:t>
            </a:r>
            <a:r>
              <a:rPr lang="en-US" dirty="0"/>
              <a:t>"view model") and bind data and methods directly to this instance instead of using $</a:t>
            </a:r>
            <a:r>
              <a:rPr lang="en-US" dirty="0" smtClean="0"/>
              <a:t>scope</a:t>
            </a:r>
          </a:p>
          <a:p>
            <a:r>
              <a:rPr lang="en-US" dirty="0" smtClean="0"/>
              <a:t>Encapsulation</a:t>
            </a:r>
            <a:r>
              <a:rPr lang="en-US" dirty="0"/>
              <a:t>: Using ctrl with the controller-as syntax encourages better encapsulation and is more aligned with object-oriented principles. It also simplifies the mental model by reducing the need to think about $scope.</a:t>
            </a:r>
          </a:p>
        </p:txBody>
      </p:sp>
    </p:spTree>
    <p:extLst>
      <p:ext uri="{BB962C8B-B14F-4D97-AF65-F5344CB8AC3E}">
        <p14:creationId xmlns:p14="http://schemas.microsoft.com/office/powerpoint/2010/main" val="41477856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Controller as ctrl Ex1</a:t>
            </a:r>
            <a:endParaRPr lang="en-US" dirty="0"/>
          </a:p>
        </p:txBody>
      </p:sp>
      <p:sp>
        <p:nvSpPr>
          <p:cNvPr id="3" name="Content Placeholder 2"/>
          <p:cNvSpPr>
            <a:spLocks noGrp="1"/>
          </p:cNvSpPr>
          <p:nvPr>
            <p:ph idx="1"/>
          </p:nvPr>
        </p:nvSpPr>
        <p:spPr>
          <a:xfrm>
            <a:off x="838200" y="1825625"/>
            <a:ext cx="5459569" cy="4188809"/>
          </a:xfrm>
        </p:spPr>
        <p:txBody>
          <a:bodyPr>
            <a:normAutofit/>
          </a:bodyPr>
          <a:lstStyle/>
          <a:p>
            <a:pPr marL="0" indent="0">
              <a:buNone/>
            </a:pPr>
            <a:r>
              <a:rPr lang="en-US" sz="1600" dirty="0"/>
              <a:t>&lt;div </a:t>
            </a:r>
            <a:r>
              <a:rPr lang="en-US" sz="1600" dirty="0" err="1"/>
              <a:t>ng</a:t>
            </a:r>
            <a:r>
              <a:rPr lang="en-US" sz="1600" dirty="0"/>
              <a:t>-controller="</a:t>
            </a:r>
            <a:r>
              <a:rPr lang="en-US" sz="1600" dirty="0" err="1"/>
              <a:t>MyController</a:t>
            </a:r>
            <a:r>
              <a:rPr lang="en-US" sz="1600" dirty="0"/>
              <a:t> as ctrl"&gt;</a:t>
            </a:r>
          </a:p>
          <a:p>
            <a:pPr marL="0" indent="0">
              <a:buNone/>
            </a:pPr>
            <a:r>
              <a:rPr lang="en-US" sz="1600" dirty="0"/>
              <a:t>  &lt;p&gt;{{ </a:t>
            </a:r>
            <a:r>
              <a:rPr lang="en-US" sz="1600" dirty="0" err="1"/>
              <a:t>ctrl.message</a:t>
            </a:r>
            <a:r>
              <a:rPr lang="en-US" sz="1600" dirty="0"/>
              <a:t> }}&lt;/p&gt;</a:t>
            </a:r>
          </a:p>
          <a:p>
            <a:pPr marL="0" indent="0">
              <a:buNone/>
            </a:pPr>
            <a:r>
              <a:rPr lang="en-US" sz="1600" dirty="0"/>
              <a:t>  &lt;button </a:t>
            </a:r>
            <a:r>
              <a:rPr lang="en-US" sz="1600" dirty="0" err="1"/>
              <a:t>ng</a:t>
            </a:r>
            <a:r>
              <a:rPr lang="en-US" sz="1600" dirty="0"/>
              <a:t>-click="</a:t>
            </a:r>
            <a:r>
              <a:rPr lang="en-US" sz="1600" dirty="0" err="1"/>
              <a:t>ctrl.updateMessage</a:t>
            </a:r>
            <a:r>
              <a:rPr lang="en-US" sz="1600" dirty="0"/>
              <a:t>()"&gt;Change Message&lt;/button&gt;</a:t>
            </a:r>
          </a:p>
          <a:p>
            <a:pPr marL="0" indent="0">
              <a:buNone/>
            </a:pPr>
            <a:r>
              <a:rPr lang="en-US" sz="1600" dirty="0"/>
              <a:t>&lt;/div&gt;</a:t>
            </a:r>
          </a:p>
          <a:p>
            <a:pPr marL="0" indent="0">
              <a:buNone/>
            </a:pPr>
            <a:endParaRPr lang="en-US" sz="1600" dirty="0"/>
          </a:p>
        </p:txBody>
      </p:sp>
      <p:sp>
        <p:nvSpPr>
          <p:cNvPr id="4" name="Content Placeholder 2"/>
          <p:cNvSpPr txBox="1">
            <a:spLocks/>
          </p:cNvSpPr>
          <p:nvPr/>
        </p:nvSpPr>
        <p:spPr>
          <a:xfrm>
            <a:off x="6425485" y="1681365"/>
            <a:ext cx="5459569" cy="4188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err="1" smtClean="0"/>
              <a:t>angular.module</a:t>
            </a:r>
            <a:r>
              <a:rPr lang="en-US" sz="1600" dirty="0" smtClean="0"/>
              <a:t>('app', [])</a:t>
            </a:r>
          </a:p>
          <a:p>
            <a:pPr marL="0" indent="0">
              <a:buNone/>
            </a:pPr>
            <a:r>
              <a:rPr lang="en-US" sz="1600" dirty="0" smtClean="0"/>
              <a:t>  .controller('</a:t>
            </a:r>
            <a:r>
              <a:rPr lang="en-US" sz="1600" dirty="0" err="1" smtClean="0"/>
              <a:t>MyController</a:t>
            </a:r>
            <a:r>
              <a:rPr lang="en-US" sz="1600" dirty="0" smtClean="0"/>
              <a:t>', function() {</a:t>
            </a:r>
          </a:p>
          <a:p>
            <a:pPr marL="0" indent="0">
              <a:buNone/>
            </a:pPr>
            <a:r>
              <a:rPr lang="en-US" sz="1600" dirty="0" smtClean="0"/>
              <a:t>    </a:t>
            </a:r>
            <a:r>
              <a:rPr lang="en-US" sz="1600" dirty="0" err="1" smtClean="0"/>
              <a:t>var</a:t>
            </a:r>
            <a:r>
              <a:rPr lang="en-US" sz="1600" dirty="0" smtClean="0"/>
              <a:t> ctrl = this;</a:t>
            </a:r>
          </a:p>
          <a:p>
            <a:pPr marL="0" indent="0">
              <a:buNone/>
            </a:pPr>
            <a:r>
              <a:rPr lang="en-US" sz="1600" dirty="0" smtClean="0"/>
              <a:t>    </a:t>
            </a:r>
            <a:r>
              <a:rPr lang="en-US" sz="1600" dirty="0" err="1" smtClean="0"/>
              <a:t>ctrl.message</a:t>
            </a:r>
            <a:r>
              <a:rPr lang="en-US" sz="1600" dirty="0" smtClean="0"/>
              <a:t> = "Hello, World!";</a:t>
            </a:r>
          </a:p>
          <a:p>
            <a:pPr marL="0" indent="0">
              <a:buNone/>
            </a:pPr>
            <a:r>
              <a:rPr lang="en-US" sz="1600" dirty="0" smtClean="0"/>
              <a:t>    </a:t>
            </a:r>
            <a:r>
              <a:rPr lang="en-US" sz="1600" dirty="0" err="1" smtClean="0"/>
              <a:t>ctrl.updateMessage</a:t>
            </a:r>
            <a:r>
              <a:rPr lang="en-US" sz="1600" dirty="0" smtClean="0"/>
              <a:t> = function() {</a:t>
            </a:r>
          </a:p>
          <a:p>
            <a:pPr marL="0" indent="0">
              <a:buNone/>
            </a:pPr>
            <a:r>
              <a:rPr lang="en-US" sz="1600" dirty="0" smtClean="0"/>
              <a:t>      </a:t>
            </a:r>
            <a:r>
              <a:rPr lang="en-US" sz="1600" dirty="0" err="1" smtClean="0"/>
              <a:t>ctrl.message</a:t>
            </a:r>
            <a:r>
              <a:rPr lang="en-US" sz="1600" dirty="0" smtClean="0"/>
              <a:t> = "Hello, </a:t>
            </a:r>
            <a:r>
              <a:rPr lang="en-US" sz="1600" dirty="0" err="1" smtClean="0"/>
              <a:t>AngularJS</a:t>
            </a:r>
            <a:r>
              <a:rPr lang="en-US" sz="1600" dirty="0" smtClean="0"/>
              <a:t>!";</a:t>
            </a:r>
          </a:p>
          <a:p>
            <a:pPr marL="0" indent="0">
              <a:buNone/>
            </a:pPr>
            <a:r>
              <a:rPr lang="en-US" sz="1600" dirty="0" smtClean="0"/>
              <a:t>    };</a:t>
            </a:r>
          </a:p>
          <a:p>
            <a:pPr marL="0" indent="0">
              <a:buNone/>
            </a:pPr>
            <a:r>
              <a:rPr lang="en-US" sz="1600" dirty="0" smtClean="0"/>
              <a:t>  });</a:t>
            </a:r>
          </a:p>
          <a:p>
            <a:endParaRPr lang="en-US" sz="1600" dirty="0"/>
          </a:p>
        </p:txBody>
      </p:sp>
    </p:spTree>
    <p:extLst>
      <p:ext uri="{BB962C8B-B14F-4D97-AF65-F5344CB8AC3E}">
        <p14:creationId xmlns:p14="http://schemas.microsoft.com/office/powerpoint/2010/main" val="4477563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 of </a:t>
            </a:r>
            <a:r>
              <a:rPr lang="en-US" dirty="0" err="1" smtClean="0"/>
              <a:t>AngularJS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Dependency Injection:</a:t>
            </a:r>
            <a:r>
              <a:rPr lang="en-US" dirty="0"/>
              <a:t> Dependency Injection specifies a design pattern in which components are given their dependencies instead of hard coding them within the component.</a:t>
            </a:r>
          </a:p>
          <a:p>
            <a:pPr marL="228600" lvl="1">
              <a:spcBef>
                <a:spcPts val="1000"/>
              </a:spcBef>
            </a:pPr>
            <a:r>
              <a:rPr lang="en-US" b="1" dirty="0"/>
              <a:t>Two way data binding:</a:t>
            </a:r>
            <a:r>
              <a:rPr lang="en-US" dirty="0"/>
              <a:t> </a:t>
            </a:r>
            <a:r>
              <a:rPr lang="en-US" sz="2800" dirty="0" err="1"/>
              <a:t>AngularJS</a:t>
            </a:r>
            <a:r>
              <a:rPr lang="en-US" sz="2800" dirty="0"/>
              <a:t> provides two-way data binding, meaning any changes in the model are reflected in the view, and vice versa, without additional code.</a:t>
            </a:r>
          </a:p>
          <a:p>
            <a:r>
              <a:rPr lang="en-US" b="1" dirty="0"/>
              <a:t>Testing:</a:t>
            </a:r>
            <a:r>
              <a:rPr lang="en-US" dirty="0"/>
              <a:t> Angular JS is designed in a way that we can test right from the start. So, it is very easy to test any of its components through unit testing and end-to-end testing.</a:t>
            </a:r>
          </a:p>
          <a:p>
            <a:r>
              <a:rPr lang="en-US" b="1" dirty="0"/>
              <a:t>Model View Controller:</a:t>
            </a:r>
            <a:r>
              <a:rPr lang="en-US" dirty="0"/>
              <a:t> In Angular JS, it is very easy to develop application in a clean MVC way. You just have to split your application code into MVC components i.e. Model, View and the Controller.</a:t>
            </a:r>
          </a:p>
          <a:p>
            <a:r>
              <a:rPr lang="en-US" dirty="0"/>
              <a:t>Directives, filters, modules, routes etc.</a:t>
            </a:r>
          </a:p>
          <a:p>
            <a:endParaRPr lang="en-US" dirty="0"/>
          </a:p>
        </p:txBody>
      </p:sp>
    </p:spTree>
    <p:extLst>
      <p:ext uri="{BB962C8B-B14F-4D97-AF65-F5344CB8AC3E}">
        <p14:creationId xmlns:p14="http://schemas.microsoft.com/office/powerpoint/2010/main" val="2526397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lstStyle/>
          <a:p>
            <a:r>
              <a:rPr lang="en-US" dirty="0" smtClean="0"/>
              <a:t>Controller as ctrl Ex2</a:t>
            </a:r>
            <a:endParaRPr lang="en-US" dirty="0"/>
          </a:p>
        </p:txBody>
      </p:sp>
      <p:sp>
        <p:nvSpPr>
          <p:cNvPr id="3" name="Content Placeholder 2"/>
          <p:cNvSpPr>
            <a:spLocks noGrp="1"/>
          </p:cNvSpPr>
          <p:nvPr>
            <p:ph idx="1"/>
          </p:nvPr>
        </p:nvSpPr>
        <p:spPr>
          <a:xfrm>
            <a:off x="838200" y="1825625"/>
            <a:ext cx="4738352" cy="3969868"/>
          </a:xfrm>
        </p:spPr>
        <p:txBody>
          <a:bodyPr>
            <a:normAutofit fontScale="70000" lnSpcReduction="20000"/>
          </a:bodyPr>
          <a:lstStyle/>
          <a:p>
            <a:pPr marL="0" indent="0">
              <a:buNone/>
            </a:pPr>
            <a:r>
              <a:rPr lang="en-US" sz="1400" dirty="0"/>
              <a:t>&lt;html </a:t>
            </a:r>
            <a:r>
              <a:rPr lang="en-US" sz="1400" dirty="0" err="1"/>
              <a:t>ng</a:t>
            </a:r>
            <a:r>
              <a:rPr lang="en-US" sz="1400" dirty="0"/>
              <a:t>-app="</a:t>
            </a:r>
            <a:r>
              <a:rPr lang="en-US" sz="1400" dirty="0" err="1"/>
              <a:t>counterApp</a:t>
            </a:r>
            <a:r>
              <a:rPr lang="en-US" sz="1400" dirty="0"/>
              <a:t>"&gt;</a:t>
            </a:r>
          </a:p>
          <a:p>
            <a:pPr marL="0" indent="0">
              <a:buNone/>
            </a:pPr>
            <a:r>
              <a:rPr lang="en-US" sz="1400" dirty="0"/>
              <a:t>&lt;head&gt;</a:t>
            </a:r>
          </a:p>
          <a:p>
            <a:pPr marL="0" indent="0">
              <a:buNone/>
            </a:pPr>
            <a:r>
              <a:rPr lang="en-US" sz="1400" dirty="0"/>
              <a:t>  &lt;title&gt;Simple Counter with ctrl in </a:t>
            </a:r>
            <a:r>
              <a:rPr lang="en-US" sz="1400" dirty="0" err="1"/>
              <a:t>AngularJS</a:t>
            </a:r>
            <a:r>
              <a:rPr lang="en-US" sz="1400" dirty="0"/>
              <a:t>&lt;/title&gt;</a:t>
            </a:r>
          </a:p>
          <a:p>
            <a:pPr marL="0" indent="0">
              <a:buNone/>
            </a:pPr>
            <a:r>
              <a:rPr lang="en-US" sz="1400" dirty="0"/>
              <a:t>  &lt;script </a:t>
            </a:r>
            <a:r>
              <a:rPr lang="en-US" sz="1400" dirty="0" err="1"/>
              <a:t>src</a:t>
            </a:r>
            <a:r>
              <a:rPr lang="en-US" sz="1400" dirty="0"/>
              <a:t>="https://ajax.googleapis.com/</a:t>
            </a:r>
            <a:r>
              <a:rPr lang="en-US" sz="1400" dirty="0" err="1"/>
              <a:t>ajax</a:t>
            </a:r>
            <a:r>
              <a:rPr lang="en-US" sz="1400" dirty="0"/>
              <a:t>/libs/</a:t>
            </a:r>
            <a:r>
              <a:rPr lang="en-US" sz="1400" dirty="0" err="1"/>
              <a:t>angularjs</a:t>
            </a:r>
            <a:r>
              <a:rPr lang="en-US" sz="1400" dirty="0"/>
              <a:t>/1.7.9/angular.min.js"&gt;&lt;/script&gt;</a:t>
            </a:r>
          </a:p>
          <a:p>
            <a:pPr marL="0" indent="0">
              <a:buNone/>
            </a:pPr>
            <a:r>
              <a:rPr lang="en-US" sz="1400" dirty="0"/>
              <a:t>&lt;/head&gt;</a:t>
            </a:r>
          </a:p>
          <a:p>
            <a:pPr marL="0" indent="0">
              <a:buNone/>
            </a:pPr>
            <a:r>
              <a:rPr lang="en-US" sz="1400" dirty="0"/>
              <a:t>&lt;body&gt;</a:t>
            </a:r>
          </a:p>
          <a:p>
            <a:pPr marL="0" indent="0">
              <a:buNone/>
            </a:pPr>
            <a:r>
              <a:rPr lang="en-US" sz="1400" dirty="0"/>
              <a:t>  &lt;div </a:t>
            </a:r>
            <a:r>
              <a:rPr lang="en-US" sz="1400" dirty="0" err="1"/>
              <a:t>ng</a:t>
            </a:r>
            <a:r>
              <a:rPr lang="en-US" sz="1400" dirty="0"/>
              <a:t>-controller="</a:t>
            </a:r>
            <a:r>
              <a:rPr lang="en-US" sz="1400" dirty="0" err="1"/>
              <a:t>CounterController</a:t>
            </a:r>
            <a:r>
              <a:rPr lang="en-US" sz="1400" dirty="0"/>
              <a:t> as ctrl"&gt;</a:t>
            </a:r>
          </a:p>
          <a:p>
            <a:pPr marL="0" indent="0">
              <a:buNone/>
            </a:pPr>
            <a:r>
              <a:rPr lang="en-US" sz="1400" dirty="0"/>
              <a:t>    &lt;h1&gt;Counter Example&lt;/h1&gt;</a:t>
            </a:r>
          </a:p>
          <a:p>
            <a:pPr marL="0" indent="0">
              <a:buNone/>
            </a:pPr>
            <a:r>
              <a:rPr lang="en-US" sz="1400" dirty="0"/>
              <a:t>    &lt;p&gt;Current Count: {{ </a:t>
            </a:r>
            <a:r>
              <a:rPr lang="en-US" sz="1400" dirty="0" err="1"/>
              <a:t>ctrl.count</a:t>
            </a:r>
            <a:r>
              <a:rPr lang="en-US" sz="1400" dirty="0"/>
              <a:t> }}&lt;/p&gt;</a:t>
            </a:r>
          </a:p>
          <a:p>
            <a:pPr marL="0" indent="0">
              <a:buNone/>
            </a:pPr>
            <a:r>
              <a:rPr lang="en-US" sz="1400" dirty="0"/>
              <a:t>    &lt;button </a:t>
            </a:r>
            <a:r>
              <a:rPr lang="en-US" sz="1400" dirty="0" err="1"/>
              <a:t>ng</a:t>
            </a:r>
            <a:r>
              <a:rPr lang="en-US" sz="1400" dirty="0"/>
              <a:t>-click="</a:t>
            </a:r>
            <a:r>
              <a:rPr lang="en-US" sz="1400" dirty="0" err="1"/>
              <a:t>ctrl.increment</a:t>
            </a:r>
            <a:r>
              <a:rPr lang="en-US" sz="1400" dirty="0"/>
              <a:t>()"&gt;Increment&lt;/button&gt;</a:t>
            </a:r>
          </a:p>
          <a:p>
            <a:pPr marL="0" indent="0">
              <a:buNone/>
            </a:pPr>
            <a:r>
              <a:rPr lang="en-US" sz="1400" dirty="0"/>
              <a:t>    &lt;button </a:t>
            </a:r>
            <a:r>
              <a:rPr lang="en-US" sz="1400" dirty="0" err="1"/>
              <a:t>ng</a:t>
            </a:r>
            <a:r>
              <a:rPr lang="en-US" sz="1400" dirty="0"/>
              <a:t>-click="</a:t>
            </a:r>
            <a:r>
              <a:rPr lang="en-US" sz="1400" dirty="0" err="1"/>
              <a:t>ctrl.decrement</a:t>
            </a:r>
            <a:r>
              <a:rPr lang="en-US" sz="1400" dirty="0"/>
              <a:t>()"&gt;Decrement&lt;/button&gt;</a:t>
            </a:r>
          </a:p>
          <a:p>
            <a:pPr marL="0" indent="0">
              <a:buNone/>
            </a:pPr>
            <a:r>
              <a:rPr lang="en-US" sz="1400" dirty="0"/>
              <a:t>  &lt;/div&gt;</a:t>
            </a:r>
          </a:p>
          <a:p>
            <a:pPr marL="0" indent="0">
              <a:buNone/>
            </a:pPr>
            <a:r>
              <a:rPr lang="en-US" sz="1400" dirty="0"/>
              <a:t/>
            </a:r>
            <a:br>
              <a:rPr lang="en-US" sz="1400" dirty="0"/>
            </a:br>
            <a:r>
              <a:rPr lang="en-US" sz="1400" dirty="0"/>
              <a:t>  &lt;script </a:t>
            </a:r>
            <a:r>
              <a:rPr lang="en-US" sz="1400" dirty="0" err="1"/>
              <a:t>src</a:t>
            </a:r>
            <a:r>
              <a:rPr lang="en-US" sz="1400" dirty="0"/>
              <a:t>="app.js"&gt;&lt;/script&gt;</a:t>
            </a:r>
          </a:p>
          <a:p>
            <a:pPr marL="0" indent="0">
              <a:buNone/>
            </a:pPr>
            <a:r>
              <a:rPr lang="en-US" sz="1400" dirty="0"/>
              <a:t>&lt;/body&gt;</a:t>
            </a:r>
          </a:p>
          <a:p>
            <a:pPr marL="0" indent="0">
              <a:buNone/>
            </a:pPr>
            <a:r>
              <a:rPr lang="en-US" sz="1400" dirty="0"/>
              <a:t>&lt;/html&gt;</a:t>
            </a:r>
          </a:p>
        </p:txBody>
      </p:sp>
      <p:sp>
        <p:nvSpPr>
          <p:cNvPr id="4" name="Content Placeholder 2"/>
          <p:cNvSpPr txBox="1">
            <a:spLocks/>
          </p:cNvSpPr>
          <p:nvPr/>
        </p:nvSpPr>
        <p:spPr>
          <a:xfrm>
            <a:off x="5884572" y="1591659"/>
            <a:ext cx="5616262" cy="443565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err="1"/>
              <a:t>angular.module</a:t>
            </a:r>
            <a:r>
              <a:rPr lang="en-US" sz="1400" dirty="0"/>
              <a:t>('</a:t>
            </a:r>
            <a:r>
              <a:rPr lang="en-US" sz="1400" dirty="0" err="1"/>
              <a:t>counterApp</a:t>
            </a:r>
            <a:r>
              <a:rPr lang="en-US" sz="1400" dirty="0"/>
              <a:t>', [])</a:t>
            </a:r>
          </a:p>
          <a:p>
            <a:pPr marL="0" indent="0">
              <a:buNone/>
            </a:pPr>
            <a:r>
              <a:rPr lang="en-US" sz="1400" dirty="0"/>
              <a:t>  .controller('</a:t>
            </a:r>
            <a:r>
              <a:rPr lang="en-US" sz="1400" dirty="0" err="1"/>
              <a:t>CounterController</a:t>
            </a:r>
            <a:r>
              <a:rPr lang="en-US" sz="1400" dirty="0"/>
              <a:t>', function() {</a:t>
            </a:r>
          </a:p>
          <a:p>
            <a:pPr marL="0" indent="0">
              <a:buNone/>
            </a:pPr>
            <a:r>
              <a:rPr lang="en-US" sz="1400" dirty="0"/>
              <a:t>    </a:t>
            </a:r>
            <a:r>
              <a:rPr lang="en-US" sz="1400" dirty="0" err="1"/>
              <a:t>var</a:t>
            </a:r>
            <a:r>
              <a:rPr lang="en-US" sz="1400" dirty="0"/>
              <a:t> ctrl = this;</a:t>
            </a:r>
          </a:p>
          <a:p>
            <a:pPr marL="0" indent="0">
              <a:buNone/>
            </a:pPr>
            <a:r>
              <a:rPr lang="en-US" sz="1400" dirty="0"/>
              <a:t/>
            </a:r>
            <a:br>
              <a:rPr lang="en-US" sz="1400" dirty="0"/>
            </a:br>
            <a:r>
              <a:rPr lang="en-US" sz="1400" dirty="0"/>
              <a:t>    // Initialize the count variable</a:t>
            </a:r>
          </a:p>
          <a:p>
            <a:pPr marL="0" indent="0">
              <a:buNone/>
            </a:pPr>
            <a:r>
              <a:rPr lang="en-US" sz="1400" dirty="0"/>
              <a:t>    </a:t>
            </a:r>
            <a:r>
              <a:rPr lang="en-US" sz="1400" dirty="0" err="1"/>
              <a:t>ctrl.count</a:t>
            </a:r>
            <a:r>
              <a:rPr lang="en-US" sz="1400" dirty="0"/>
              <a:t> = 0;</a:t>
            </a:r>
          </a:p>
          <a:p>
            <a:pPr marL="0" indent="0">
              <a:buNone/>
            </a:pPr>
            <a:r>
              <a:rPr lang="en-US" sz="1400" dirty="0"/>
              <a:t/>
            </a:r>
            <a:br>
              <a:rPr lang="en-US" sz="1400" dirty="0"/>
            </a:br>
            <a:r>
              <a:rPr lang="en-US" sz="1400" dirty="0"/>
              <a:t>    // Function to increment the count</a:t>
            </a:r>
          </a:p>
          <a:p>
            <a:pPr marL="0" indent="0">
              <a:buNone/>
            </a:pPr>
            <a:r>
              <a:rPr lang="en-US" sz="1400" dirty="0"/>
              <a:t>    </a:t>
            </a:r>
            <a:r>
              <a:rPr lang="en-US" sz="1400" dirty="0" err="1"/>
              <a:t>ctrl.increment</a:t>
            </a:r>
            <a:r>
              <a:rPr lang="en-US" sz="1400" dirty="0"/>
              <a:t> = function() {</a:t>
            </a:r>
          </a:p>
          <a:p>
            <a:pPr marL="0" indent="0">
              <a:buNone/>
            </a:pPr>
            <a:r>
              <a:rPr lang="en-US" sz="1400" dirty="0"/>
              <a:t>      </a:t>
            </a:r>
            <a:r>
              <a:rPr lang="en-US" sz="1400" dirty="0" err="1"/>
              <a:t>ctrl.count</a:t>
            </a:r>
            <a:r>
              <a:rPr lang="en-US" sz="1400" dirty="0"/>
              <a:t> += 1;</a:t>
            </a:r>
          </a:p>
          <a:p>
            <a:pPr marL="0" indent="0">
              <a:buNone/>
            </a:pPr>
            <a:r>
              <a:rPr lang="en-US" sz="1400" dirty="0"/>
              <a:t>    };</a:t>
            </a:r>
          </a:p>
          <a:p>
            <a:pPr marL="0" indent="0">
              <a:buNone/>
            </a:pPr>
            <a:r>
              <a:rPr lang="en-US" sz="1400" dirty="0"/>
              <a:t/>
            </a:r>
            <a:br>
              <a:rPr lang="en-US" sz="1400" dirty="0"/>
            </a:br>
            <a:r>
              <a:rPr lang="en-US" sz="1400" dirty="0"/>
              <a:t>    // Function to decrement the count</a:t>
            </a:r>
          </a:p>
          <a:p>
            <a:pPr marL="0" indent="0">
              <a:buNone/>
            </a:pPr>
            <a:r>
              <a:rPr lang="en-US" sz="1400" dirty="0"/>
              <a:t>    </a:t>
            </a:r>
            <a:r>
              <a:rPr lang="en-US" sz="1400" dirty="0" err="1"/>
              <a:t>ctrl.decrement</a:t>
            </a:r>
            <a:r>
              <a:rPr lang="en-US" sz="1400" dirty="0"/>
              <a:t> = function() {</a:t>
            </a:r>
          </a:p>
          <a:p>
            <a:pPr marL="0" indent="0">
              <a:buNone/>
            </a:pPr>
            <a:r>
              <a:rPr lang="en-US" sz="1400" dirty="0"/>
              <a:t>      </a:t>
            </a:r>
            <a:r>
              <a:rPr lang="en-US" sz="1400" dirty="0" err="1"/>
              <a:t>ctrl.count</a:t>
            </a:r>
            <a:r>
              <a:rPr lang="en-US" sz="1400" dirty="0"/>
              <a:t> -= 1;</a:t>
            </a:r>
          </a:p>
          <a:p>
            <a:pPr marL="0" indent="0">
              <a:buNone/>
            </a:pPr>
            <a:r>
              <a:rPr lang="en-US" sz="1400" dirty="0"/>
              <a:t>    };</a:t>
            </a:r>
          </a:p>
          <a:p>
            <a:pPr marL="0" indent="0">
              <a:buNone/>
            </a:pPr>
            <a:r>
              <a:rPr lang="en-US" sz="1400" dirty="0"/>
              <a:t>  });</a:t>
            </a:r>
          </a:p>
          <a:p>
            <a:pPr marL="0" indent="0">
              <a:buNone/>
            </a:pPr>
            <a:r>
              <a:rPr lang="en-US" sz="1400" dirty="0"/>
              <a:t/>
            </a:r>
            <a:br>
              <a:rPr lang="en-US" sz="1400" dirty="0"/>
            </a:br>
            <a:endParaRPr lang="en-US" sz="1400" dirty="0"/>
          </a:p>
          <a:p>
            <a:pPr marL="0" indent="0" algn="ctr">
              <a:buNone/>
            </a:pPr>
            <a:r>
              <a:rPr lang="en-US" dirty="0" smtClean="0"/>
              <a:t>“App.js”</a:t>
            </a:r>
            <a:endParaRPr lang="en-US" dirty="0"/>
          </a:p>
        </p:txBody>
      </p:sp>
    </p:spTree>
    <p:extLst>
      <p:ext uri="{BB962C8B-B14F-4D97-AF65-F5344CB8AC3E}">
        <p14:creationId xmlns:p14="http://schemas.microsoft.com/office/powerpoint/2010/main" val="32581968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 </a:t>
            </a:r>
            <a:r>
              <a:rPr lang="en-US" dirty="0" err="1" smtClean="0"/>
              <a:t>vs</a:t>
            </a:r>
            <a:r>
              <a:rPr lang="en-US" dirty="0" smtClean="0"/>
              <a:t> ctrl</a:t>
            </a:r>
            <a:endParaRPr lang="en-US"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3665548440"/>
              </p:ext>
            </p:extLst>
          </p:nvPr>
        </p:nvGraphicFramePr>
        <p:xfrm>
          <a:off x="838200" y="1825625"/>
          <a:ext cx="10515600" cy="376428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r>
                        <a:rPr lang="en-US" dirty="0" smtClean="0"/>
                        <a:t>Aspect</a:t>
                      </a:r>
                      <a:endParaRPr lang="en-US" dirty="0"/>
                    </a:p>
                  </a:txBody>
                  <a:tcPr/>
                </a:tc>
                <a:tc>
                  <a:txBody>
                    <a:bodyPr/>
                    <a:lstStyle/>
                    <a:p>
                      <a:r>
                        <a:rPr lang="en-US" dirty="0" smtClean="0"/>
                        <a:t>Scope</a:t>
                      </a:r>
                      <a:endParaRPr lang="en-US" dirty="0"/>
                    </a:p>
                  </a:txBody>
                  <a:tcPr/>
                </a:tc>
                <a:tc>
                  <a:txBody>
                    <a:bodyPr/>
                    <a:lstStyle/>
                    <a:p>
                      <a:r>
                        <a:rPr lang="en-US" dirty="0" smtClean="0"/>
                        <a:t>Ctrl</a:t>
                      </a:r>
                      <a:endParaRPr lang="en-US" dirty="0"/>
                    </a:p>
                  </a:txBody>
                  <a:tcPr/>
                </a:tc>
              </a:tr>
              <a:tr h="370840">
                <a:tc>
                  <a:txBody>
                    <a:bodyPr/>
                    <a:lstStyle/>
                    <a:p>
                      <a:r>
                        <a:rPr lang="en-US" b="1"/>
                        <a:t>Syntax</a:t>
                      </a:r>
                      <a:endParaRPr lang="en-US"/>
                    </a:p>
                  </a:txBody>
                  <a:tcPr anchor="ctr"/>
                </a:tc>
                <a:tc>
                  <a:txBody>
                    <a:bodyPr/>
                    <a:lstStyle/>
                    <a:p>
                      <a:r>
                        <a:rPr lang="en-US" dirty="0" smtClean="0"/>
                        <a:t>This approach</a:t>
                      </a:r>
                      <a:r>
                        <a:rPr lang="en-US" baseline="0" dirty="0" smtClean="0"/>
                        <a:t> is used in angular JS only.</a:t>
                      </a:r>
                      <a:endParaRPr lang="en-US" dirty="0"/>
                    </a:p>
                  </a:txBody>
                  <a:tcPr anchor="ctr"/>
                </a:tc>
                <a:tc>
                  <a:txBody>
                    <a:bodyPr/>
                    <a:lstStyle/>
                    <a:p>
                      <a:r>
                        <a:rPr lang="en-US" b="0" dirty="0" smtClean="0"/>
                        <a:t>Controller-as syntax, which is considered more modern and preferable</a:t>
                      </a:r>
                      <a:r>
                        <a:rPr lang="en-US" b="1" dirty="0" smtClean="0"/>
                        <a:t>.</a:t>
                      </a:r>
                      <a:endParaRPr lang="en-US" dirty="0"/>
                    </a:p>
                  </a:txBody>
                  <a:tcPr anchor="ctr"/>
                </a:tc>
              </a:tr>
              <a:tr h="370840">
                <a:tc>
                  <a:txBody>
                    <a:bodyPr/>
                    <a:lstStyle/>
                    <a:p>
                      <a:r>
                        <a:rPr lang="en-US" dirty="0" smtClean="0"/>
                        <a:t>Usage in Components</a:t>
                      </a:r>
                      <a:endParaRPr lang="en-US" dirty="0"/>
                    </a:p>
                  </a:txBody>
                  <a:tcPr/>
                </a:tc>
                <a:tc>
                  <a:txBody>
                    <a:bodyPr/>
                    <a:lstStyle/>
                    <a:p>
                      <a:r>
                        <a:rPr lang="en-US" dirty="0" smtClean="0"/>
                        <a:t>When working with legacy </a:t>
                      </a:r>
                      <a:r>
                        <a:rPr lang="en-US" dirty="0" err="1" smtClean="0"/>
                        <a:t>AngularJS</a:t>
                      </a:r>
                      <a:r>
                        <a:rPr lang="en-US" dirty="0" smtClean="0"/>
                        <a:t> codebases or if you need to work with inherited scopes or advanced directive features where $scope is necessary. It is not used with components</a:t>
                      </a:r>
                      <a:endParaRPr lang="en-US" dirty="0"/>
                    </a:p>
                  </a:txBody>
                  <a:tcPr/>
                </a:tc>
                <a:tc>
                  <a:txBody>
                    <a:bodyPr/>
                    <a:lstStyle/>
                    <a:p>
                      <a:r>
                        <a:rPr lang="en-US" dirty="0" smtClean="0"/>
                        <a:t>When writing new code or working with components, as it encourages better practices, cleaner code, and aligns more closely with modern JavaScript patterns and Angular (2+) and react practices.</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extLst>
      <p:ext uri="{BB962C8B-B14F-4D97-AF65-F5344CB8AC3E}">
        <p14:creationId xmlns:p14="http://schemas.microsoft.com/office/powerpoint/2010/main" val="2782302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AngularJS</a:t>
            </a:r>
            <a:r>
              <a:rPr lang="en-US" dirty="0" smtClean="0"/>
              <a:t> </a:t>
            </a:r>
            <a:r>
              <a:rPr lang="en-US" dirty="0"/>
              <a:t>later versions, components provide a streamlined way to create self-contained, reusable elements with their own view and logic. They encourage the use of a </a:t>
            </a:r>
            <a:r>
              <a:rPr lang="en-US" b="1" dirty="0"/>
              <a:t>component-based architecture</a:t>
            </a:r>
            <a:endParaRPr lang="en-US" dirty="0"/>
          </a:p>
        </p:txBody>
      </p:sp>
    </p:spTree>
    <p:extLst>
      <p:ext uri="{BB962C8B-B14F-4D97-AF65-F5344CB8AC3E}">
        <p14:creationId xmlns:p14="http://schemas.microsoft.com/office/powerpoint/2010/main" val="33031510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Features of Components</a:t>
            </a:r>
            <a:r>
              <a:rPr lang="en-US" b="1" dirty="0" smtClean="0"/>
              <a:t>:</a:t>
            </a:r>
            <a:endParaRPr lang="en-US" dirty="0"/>
          </a:p>
        </p:txBody>
      </p:sp>
      <p:sp>
        <p:nvSpPr>
          <p:cNvPr id="3" name="Content Placeholder 2"/>
          <p:cNvSpPr>
            <a:spLocks noGrp="1"/>
          </p:cNvSpPr>
          <p:nvPr>
            <p:ph idx="1"/>
          </p:nvPr>
        </p:nvSpPr>
        <p:spPr/>
        <p:txBody>
          <a:bodyPr/>
          <a:lstStyle/>
          <a:p>
            <a:r>
              <a:rPr lang="en-US" b="1" dirty="0" smtClean="0"/>
              <a:t>Simplified </a:t>
            </a:r>
            <a:r>
              <a:rPr lang="en-US" b="1" dirty="0"/>
              <a:t>Syntax:</a:t>
            </a:r>
            <a:r>
              <a:rPr lang="en-US" dirty="0"/>
              <a:t> Components have a straightforward API compared to directives.</a:t>
            </a:r>
          </a:p>
          <a:p>
            <a:r>
              <a:rPr lang="en-US" b="1" dirty="0"/>
              <a:t>Encapsulation:</a:t>
            </a:r>
            <a:r>
              <a:rPr lang="en-US" dirty="0"/>
              <a:t> Each component manages its own scope, template, and behavior.</a:t>
            </a:r>
          </a:p>
          <a:p>
            <a:r>
              <a:rPr lang="en-US" b="1" dirty="0"/>
              <a:t>Reusability:</a:t>
            </a:r>
            <a:r>
              <a:rPr lang="en-US" dirty="0"/>
              <a:t> Components can be easily reused across different parts of the application.</a:t>
            </a:r>
          </a:p>
          <a:p>
            <a:endParaRPr lang="en-US" dirty="0"/>
          </a:p>
        </p:txBody>
      </p:sp>
    </p:spTree>
    <p:extLst>
      <p:ext uri="{BB962C8B-B14F-4D97-AF65-F5344CB8AC3E}">
        <p14:creationId xmlns:p14="http://schemas.microsoft.com/office/powerpoint/2010/main" val="18032806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Differences B/W Directives and Components</a:t>
            </a:r>
            <a:endParaRPr lang="en-US" dirty="0"/>
          </a:p>
        </p:txBody>
      </p:sp>
      <p:sp>
        <p:nvSpPr>
          <p:cNvPr id="3" name="Content Placeholder 2"/>
          <p:cNvSpPr>
            <a:spLocks noGrp="1"/>
          </p:cNvSpPr>
          <p:nvPr>
            <p:ph idx="1"/>
          </p:nvPr>
        </p:nvSpPr>
        <p:spPr/>
        <p:txBody>
          <a:bodyPr/>
          <a:lstStyle/>
          <a:p>
            <a:r>
              <a:rPr lang="en-US" dirty="0"/>
              <a:t>Directives are a core feature of </a:t>
            </a:r>
            <a:r>
              <a:rPr lang="en-US" dirty="0" err="1"/>
              <a:t>AngularJS</a:t>
            </a:r>
            <a:r>
              <a:rPr lang="en-US" dirty="0"/>
              <a:t>, but as the web development landscape evolved, the need for a more standardized approach became clear</a:t>
            </a:r>
            <a:r>
              <a:rPr lang="en-US" dirty="0" smtClean="0"/>
              <a:t>.</a:t>
            </a:r>
          </a:p>
          <a:p>
            <a:r>
              <a:rPr lang="en-US" dirty="0" smtClean="0"/>
              <a:t>Components </a:t>
            </a:r>
            <a:r>
              <a:rPr lang="en-US" dirty="0"/>
              <a:t>align more closely with the architecture of modern frameworks like Angular (2+), </a:t>
            </a:r>
            <a:r>
              <a:rPr lang="en-US" dirty="0" smtClean="0"/>
              <a:t>and React. </a:t>
            </a:r>
            <a:r>
              <a:rPr lang="en-US" dirty="0"/>
              <a:t>This makes it easier for developers to transition from </a:t>
            </a:r>
            <a:r>
              <a:rPr lang="en-US" dirty="0" err="1"/>
              <a:t>AngularJS</a:t>
            </a:r>
            <a:r>
              <a:rPr lang="en-US" dirty="0"/>
              <a:t> to these newer frameworks when needed.</a:t>
            </a:r>
          </a:p>
        </p:txBody>
      </p:sp>
    </p:spTree>
    <p:extLst>
      <p:ext uri="{BB962C8B-B14F-4D97-AF65-F5344CB8AC3E}">
        <p14:creationId xmlns:p14="http://schemas.microsoft.com/office/powerpoint/2010/main" val="29364566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Simple </a:t>
            </a:r>
            <a:r>
              <a:rPr lang="en-US" dirty="0" smtClean="0"/>
              <a:t>Component  Ex1</a:t>
            </a:r>
            <a:endParaRPr lang="en-US" dirty="0"/>
          </a:p>
        </p:txBody>
      </p:sp>
      <p:sp>
        <p:nvSpPr>
          <p:cNvPr id="3" name="Content Placeholder 2"/>
          <p:cNvSpPr>
            <a:spLocks noGrp="1"/>
          </p:cNvSpPr>
          <p:nvPr>
            <p:ph idx="1"/>
          </p:nvPr>
        </p:nvSpPr>
        <p:spPr>
          <a:xfrm>
            <a:off x="838200" y="1825625"/>
            <a:ext cx="4738352" cy="3969868"/>
          </a:xfrm>
        </p:spPr>
        <p:txBody>
          <a:bodyPr>
            <a:normAutofit fontScale="47500" lnSpcReduction="20000"/>
          </a:bodyPr>
          <a:lstStyle/>
          <a:p>
            <a:pPr marL="0" indent="0">
              <a:buNone/>
            </a:pPr>
            <a:r>
              <a:rPr lang="en-US" dirty="0" smtClean="0"/>
              <a:t>&lt;</a:t>
            </a:r>
            <a:r>
              <a:rPr lang="en-US" dirty="0"/>
              <a:t>html </a:t>
            </a:r>
            <a:r>
              <a:rPr lang="en-US" dirty="0" err="1"/>
              <a:t>ng</a:t>
            </a:r>
            <a:r>
              <a:rPr lang="en-US" dirty="0"/>
              <a:t>-app="</a:t>
            </a:r>
            <a:r>
              <a:rPr lang="en-US" dirty="0" err="1"/>
              <a:t>myApp</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a:t>
            </a:r>
            <a:r>
              <a:rPr lang="en-US" dirty="0" err="1"/>
              <a:t>AngularJS</a:t>
            </a:r>
            <a:r>
              <a:rPr lang="en-US" dirty="0"/>
              <a:t> Component Example&lt;/title&gt;</a:t>
            </a:r>
          </a:p>
          <a:p>
            <a:pPr marL="0" indent="0">
              <a:buNone/>
            </a:pPr>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/1.8.2/angular.min.js"&gt;&lt;/script</a:t>
            </a:r>
            <a:r>
              <a:rPr lang="en-US" dirty="0" smtClean="0"/>
              <a:t>&gt;</a:t>
            </a:r>
          </a:p>
          <a:p>
            <a:pPr marL="0" indent="0">
              <a:buNone/>
            </a:pPr>
            <a:r>
              <a:rPr lang="en-US" dirty="0" smtClean="0"/>
              <a:t>&lt;script </a:t>
            </a:r>
            <a:r>
              <a:rPr lang="en-US" dirty="0" err="1" smtClean="0"/>
              <a:t>src</a:t>
            </a:r>
            <a:r>
              <a:rPr lang="en-US" dirty="0" smtClean="0"/>
              <a:t>=“App.js”&gt;&lt;/</a:t>
            </a:r>
            <a:r>
              <a:rPr lang="en-US" dirty="0" err="1" smtClean="0"/>
              <a:t>scritp</a:t>
            </a:r>
            <a:r>
              <a:rPr lang="en-US" dirty="0" smtClean="0"/>
              <a:t>&gt;</a:t>
            </a:r>
            <a:endParaRPr lang="en-US" dirty="0"/>
          </a:p>
          <a:p>
            <a:pPr marL="0" indent="0">
              <a:buNone/>
            </a:pPr>
            <a:r>
              <a:rPr lang="en-US" dirty="0"/>
              <a:t>&lt;/head&gt;</a:t>
            </a:r>
          </a:p>
          <a:p>
            <a:pPr marL="0" indent="0">
              <a:buNone/>
            </a:pPr>
            <a:r>
              <a:rPr lang="en-US" dirty="0"/>
              <a:t>&lt;body&gt;</a:t>
            </a:r>
          </a:p>
          <a:p>
            <a:pPr marL="0" indent="0">
              <a:buNone/>
            </a:pPr>
            <a:r>
              <a:rPr lang="en-US" dirty="0"/>
              <a:t>  &lt;!-- Component Usage --&gt;</a:t>
            </a:r>
          </a:p>
          <a:p>
            <a:pPr marL="0" indent="0">
              <a:buNone/>
            </a:pPr>
            <a:r>
              <a:rPr lang="en-US" dirty="0"/>
              <a:t>  &lt;greeting&gt;&lt;/greeting</a:t>
            </a:r>
            <a:r>
              <a:rPr lang="en-US" dirty="0" smtClean="0"/>
              <a:t>&gt;</a:t>
            </a:r>
          </a:p>
          <a:p>
            <a:pPr marL="0" indent="0">
              <a:buNone/>
            </a:pPr>
            <a:r>
              <a:rPr lang="en-US" dirty="0" smtClean="0"/>
              <a:t>&lt;/body&gt;</a:t>
            </a:r>
          </a:p>
          <a:p>
            <a:pPr marL="0" indent="0">
              <a:buNone/>
            </a:pPr>
            <a:r>
              <a:rPr lang="en-US" dirty="0" smtClean="0"/>
              <a:t>&lt;/html&gt;</a:t>
            </a:r>
            <a:endParaRPr lang="en-US" dirty="0"/>
          </a:p>
          <a:p>
            <a:pPr marL="0" indent="0" algn="ctr">
              <a:buNone/>
            </a:pPr>
            <a:r>
              <a:rPr lang="en-US" sz="5900" b="1" dirty="0" smtClean="0"/>
              <a:t>”Ex.html”</a:t>
            </a:r>
            <a:endParaRPr lang="en-US" sz="5900" b="1" dirty="0"/>
          </a:p>
        </p:txBody>
      </p:sp>
      <p:sp>
        <p:nvSpPr>
          <p:cNvPr id="4" name="Content Placeholder 2"/>
          <p:cNvSpPr txBox="1">
            <a:spLocks/>
          </p:cNvSpPr>
          <p:nvPr/>
        </p:nvSpPr>
        <p:spPr>
          <a:xfrm>
            <a:off x="5884572" y="1591659"/>
            <a:ext cx="5616262" cy="44356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err="1"/>
              <a:t>angular.module</a:t>
            </a:r>
            <a:r>
              <a:rPr lang="en-US" sz="1400" dirty="0"/>
              <a:t>('</a:t>
            </a:r>
            <a:r>
              <a:rPr lang="en-US" sz="1400" dirty="0" err="1"/>
              <a:t>myApp</a:t>
            </a:r>
            <a:r>
              <a:rPr lang="en-US" sz="1400" dirty="0"/>
              <a:t>', [])</a:t>
            </a:r>
          </a:p>
          <a:p>
            <a:pPr marL="0" indent="0">
              <a:buNone/>
            </a:pPr>
            <a:r>
              <a:rPr lang="en-US" sz="1400" dirty="0"/>
              <a:t>  .component('greeting', {</a:t>
            </a:r>
          </a:p>
          <a:p>
            <a:pPr marL="0" indent="0">
              <a:buNone/>
            </a:pPr>
            <a:r>
              <a:rPr lang="en-US" sz="1400" dirty="0"/>
              <a:t>    template: '&lt;h1&gt;Hello, Good Morning!&lt;/h1</a:t>
            </a:r>
            <a:r>
              <a:rPr lang="en-US" sz="1400" dirty="0" smtClean="0"/>
              <a:t>&gt;‘</a:t>
            </a:r>
          </a:p>
          <a:p>
            <a:pPr marL="0" indent="0">
              <a:buNone/>
            </a:pPr>
            <a:r>
              <a:rPr lang="en-US" sz="1400" dirty="0"/>
              <a:t> </a:t>
            </a:r>
            <a:r>
              <a:rPr lang="en-US" sz="1400" dirty="0" smtClean="0"/>
              <a:t>   </a:t>
            </a:r>
            <a:r>
              <a:rPr lang="en-US" sz="1400" dirty="0" err="1" smtClean="0"/>
              <a:t>controller:operation</a:t>
            </a:r>
            <a:endParaRPr lang="en-US" sz="1400" dirty="0"/>
          </a:p>
          <a:p>
            <a:pPr marL="0" indent="0">
              <a:buNone/>
            </a:pPr>
            <a:r>
              <a:rPr lang="en-US" sz="1400" dirty="0"/>
              <a:t>  </a:t>
            </a:r>
            <a:r>
              <a:rPr lang="en-US" sz="1400" dirty="0" smtClean="0"/>
              <a:t>});</a:t>
            </a:r>
          </a:p>
          <a:p>
            <a:pPr marL="0" indent="0">
              <a:buNone/>
            </a:pPr>
            <a:r>
              <a:rPr lang="en-US" sz="1400" dirty="0"/>
              <a:t>function operation</a:t>
            </a:r>
            <a:r>
              <a:rPr lang="en-US" sz="1400" dirty="0" smtClean="0"/>
              <a:t>(){ }</a:t>
            </a:r>
            <a:endParaRPr lang="en-US" sz="1400" dirty="0"/>
          </a:p>
          <a:p>
            <a:pPr marL="0" indent="0">
              <a:buNone/>
            </a:pPr>
            <a:endParaRPr lang="en-US" sz="1400" dirty="0"/>
          </a:p>
          <a:p>
            <a:endParaRPr lang="en-US" dirty="0" smtClean="0"/>
          </a:p>
          <a:p>
            <a:pPr marL="0" indent="0">
              <a:buNone/>
            </a:pPr>
            <a:endParaRPr lang="en-US" dirty="0"/>
          </a:p>
          <a:p>
            <a:pPr marL="0" indent="0" algn="ctr">
              <a:buNone/>
            </a:pPr>
            <a:r>
              <a:rPr lang="en-US" dirty="0" smtClean="0"/>
              <a:t>“App.js”</a:t>
            </a:r>
            <a:endParaRPr lang="en-US" dirty="0"/>
          </a:p>
        </p:txBody>
      </p:sp>
    </p:spTree>
    <p:extLst>
      <p:ext uri="{BB962C8B-B14F-4D97-AF65-F5344CB8AC3E}">
        <p14:creationId xmlns:p14="http://schemas.microsoft.com/office/powerpoint/2010/main" val="276795220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Component to perform the arithmetic operations using two numbers</a:t>
            </a:r>
            <a:endParaRPr lang="en-US" dirty="0"/>
          </a:p>
        </p:txBody>
      </p:sp>
    </p:spTree>
    <p:extLst>
      <p:ext uri="{BB962C8B-B14F-4D97-AF65-F5344CB8AC3E}">
        <p14:creationId xmlns:p14="http://schemas.microsoft.com/office/powerpoint/2010/main" val="21426530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dirty="0" smtClean="0"/>
              <a:t>Component Ex2</a:t>
            </a:r>
            <a:endParaRPr lang="en-US" dirty="0"/>
          </a:p>
        </p:txBody>
      </p:sp>
      <p:sp>
        <p:nvSpPr>
          <p:cNvPr id="3" name="Content Placeholder 2"/>
          <p:cNvSpPr>
            <a:spLocks noGrp="1"/>
          </p:cNvSpPr>
          <p:nvPr>
            <p:ph idx="1"/>
          </p:nvPr>
        </p:nvSpPr>
        <p:spPr/>
        <p:txBody>
          <a:bodyPr>
            <a:noAutofit/>
          </a:bodyPr>
          <a:lstStyle/>
          <a:p>
            <a:pPr marL="0" indent="0">
              <a:buNone/>
            </a:pPr>
            <a:r>
              <a:rPr lang="en-US" sz="1400" dirty="0" err="1"/>
              <a:t>angular.module</a:t>
            </a:r>
            <a:r>
              <a:rPr lang="en-US" sz="1400" dirty="0"/>
              <a:t>('</a:t>
            </a:r>
            <a:r>
              <a:rPr lang="en-US" sz="1400" dirty="0" err="1"/>
              <a:t>myApp</a:t>
            </a:r>
            <a:r>
              <a:rPr lang="en-US" sz="1400" dirty="0"/>
              <a:t>', [])</a:t>
            </a:r>
          </a:p>
          <a:p>
            <a:pPr marL="0" indent="0">
              <a:buNone/>
            </a:pPr>
            <a:r>
              <a:rPr lang="en-US" sz="1400" dirty="0"/>
              <a:t>.component('</a:t>
            </a:r>
            <a:r>
              <a:rPr lang="en-US" sz="1400" dirty="0" err="1"/>
              <a:t>arithop</a:t>
            </a:r>
            <a:r>
              <a:rPr lang="en-US" sz="1400" dirty="0"/>
              <a:t>', {</a:t>
            </a:r>
          </a:p>
          <a:p>
            <a:pPr marL="0" indent="0">
              <a:buNone/>
            </a:pPr>
            <a:r>
              <a:rPr lang="en-US" sz="1400" dirty="0"/>
              <a:t> template: '&lt;div&gt;' +</a:t>
            </a:r>
          </a:p>
          <a:p>
            <a:pPr marL="0" indent="0">
              <a:buNone/>
            </a:pPr>
            <a:r>
              <a:rPr lang="en-US" sz="1400" dirty="0"/>
              <a:t>'&lt;input type="number" </a:t>
            </a:r>
            <a:r>
              <a:rPr lang="en-US" sz="1400" dirty="0" err="1"/>
              <a:t>ng</a:t>
            </a:r>
            <a:r>
              <a:rPr lang="en-US" sz="1400" dirty="0"/>
              <a:t>-model="$ctrl.num1"&gt;' +</a:t>
            </a:r>
          </a:p>
          <a:p>
            <a:pPr marL="0" indent="0">
              <a:buNone/>
            </a:pPr>
            <a:r>
              <a:rPr lang="en-US" sz="1400" dirty="0"/>
              <a:t>'&lt;input type="number" </a:t>
            </a:r>
            <a:r>
              <a:rPr lang="en-US" sz="1400" dirty="0" err="1"/>
              <a:t>ng</a:t>
            </a:r>
            <a:r>
              <a:rPr lang="en-US" sz="1400" dirty="0"/>
              <a:t>-model="$ctrl.num2"&gt;' +</a:t>
            </a:r>
          </a:p>
          <a:p>
            <a:pPr marL="0" indent="0">
              <a:buNone/>
            </a:pPr>
            <a:r>
              <a:rPr lang="en-US" sz="1400" dirty="0"/>
              <a:t>'&lt;button </a:t>
            </a:r>
            <a:r>
              <a:rPr lang="en-US" sz="1400" dirty="0" err="1"/>
              <a:t>ng</a:t>
            </a:r>
            <a:r>
              <a:rPr lang="en-US" sz="1400" dirty="0"/>
              <a:t>-click="$</a:t>
            </a:r>
            <a:r>
              <a:rPr lang="en-US" sz="1400" dirty="0" err="1"/>
              <a:t>ctrl.add</a:t>
            </a:r>
            <a:r>
              <a:rPr lang="en-US" sz="1400" dirty="0"/>
              <a:t>()"&gt;Add&lt;/button&gt;' +</a:t>
            </a:r>
          </a:p>
          <a:p>
            <a:pPr marL="0" indent="0">
              <a:buNone/>
            </a:pPr>
            <a:r>
              <a:rPr lang="en-US" sz="1400" dirty="0"/>
              <a:t>'&lt;button </a:t>
            </a:r>
            <a:r>
              <a:rPr lang="en-US" sz="1400" dirty="0" err="1"/>
              <a:t>ng</a:t>
            </a:r>
            <a:r>
              <a:rPr lang="en-US" sz="1400" dirty="0"/>
              <a:t>-click="$</a:t>
            </a:r>
            <a:r>
              <a:rPr lang="en-US" sz="1400" dirty="0" err="1"/>
              <a:t>ctrl.subtract</a:t>
            </a:r>
            <a:r>
              <a:rPr lang="en-US" sz="1400" dirty="0"/>
              <a:t>()"&gt;Subtract&lt;/button&gt;' +</a:t>
            </a:r>
          </a:p>
          <a:p>
            <a:pPr marL="0" indent="0">
              <a:buNone/>
            </a:pPr>
            <a:r>
              <a:rPr lang="en-US" sz="1400" dirty="0"/>
              <a:t>'&lt;button </a:t>
            </a:r>
            <a:r>
              <a:rPr lang="en-US" sz="1400" dirty="0" err="1"/>
              <a:t>ng</a:t>
            </a:r>
            <a:r>
              <a:rPr lang="en-US" sz="1400" dirty="0"/>
              <a:t>-click="$</a:t>
            </a:r>
            <a:r>
              <a:rPr lang="en-US" sz="1400" dirty="0" err="1"/>
              <a:t>ctrl.multiply</a:t>
            </a:r>
            <a:r>
              <a:rPr lang="en-US" sz="1400" dirty="0"/>
              <a:t>()"&gt;Multiply&lt;/button&gt;' +</a:t>
            </a:r>
          </a:p>
          <a:p>
            <a:pPr marL="0" indent="0">
              <a:buNone/>
            </a:pPr>
            <a:r>
              <a:rPr lang="en-US" sz="1400" dirty="0"/>
              <a:t>'&lt;button </a:t>
            </a:r>
            <a:r>
              <a:rPr lang="en-US" sz="1400" dirty="0" err="1"/>
              <a:t>ng</a:t>
            </a:r>
            <a:r>
              <a:rPr lang="en-US" sz="1400" dirty="0"/>
              <a:t>-click="$</a:t>
            </a:r>
            <a:r>
              <a:rPr lang="en-US" sz="1400" dirty="0" err="1"/>
              <a:t>ctrl.divide</a:t>
            </a:r>
            <a:r>
              <a:rPr lang="en-US" sz="1400" dirty="0"/>
              <a:t>()"&gt;Divide&lt;/button&gt;' +</a:t>
            </a:r>
          </a:p>
          <a:p>
            <a:pPr marL="0" indent="0">
              <a:buNone/>
            </a:pPr>
            <a:r>
              <a:rPr lang="en-US" sz="1400" dirty="0"/>
              <a:t>'&lt;p&gt;Result: {{ $</a:t>
            </a:r>
            <a:r>
              <a:rPr lang="en-US" sz="1400" dirty="0" err="1"/>
              <a:t>ctrl.result</a:t>
            </a:r>
            <a:r>
              <a:rPr lang="en-US" sz="1400" dirty="0"/>
              <a:t> }}&lt;/p&gt;' +</a:t>
            </a:r>
          </a:p>
          <a:p>
            <a:pPr marL="0" indent="0">
              <a:buNone/>
            </a:pPr>
            <a:r>
              <a:rPr lang="en-US" sz="1400" dirty="0"/>
              <a:t>'&lt;/div</a:t>
            </a:r>
            <a:r>
              <a:rPr lang="en-US" sz="1400" dirty="0" smtClean="0"/>
              <a:t>&gt;‘ ,</a:t>
            </a:r>
            <a:endParaRPr lang="en-US" sz="1400" dirty="0"/>
          </a:p>
          <a:p>
            <a:pPr marL="0" indent="0">
              <a:buNone/>
            </a:pPr>
            <a:r>
              <a:rPr lang="en-US" sz="1400" dirty="0" smtClean="0"/>
              <a:t>controller</a:t>
            </a:r>
            <a:r>
              <a:rPr lang="en-US" sz="1400" dirty="0"/>
              <a:t>: operation</a:t>
            </a:r>
          </a:p>
          <a:p>
            <a:pPr marL="0" indent="0">
              <a:buNone/>
            </a:pPr>
            <a:r>
              <a:rPr lang="en-US" sz="1400" dirty="0"/>
              <a:t> });</a:t>
            </a:r>
          </a:p>
          <a:p>
            <a:pPr marL="0" indent="0">
              <a:buNone/>
            </a:pPr>
            <a:r>
              <a:rPr lang="en-US" sz="1400" dirty="0"/>
              <a:t/>
            </a:r>
            <a:br>
              <a:rPr lang="en-US" sz="1400" dirty="0"/>
            </a:br>
            <a:r>
              <a:rPr lang="en-US" sz="1400" dirty="0"/>
              <a:t> function operation(){</a:t>
            </a:r>
          </a:p>
          <a:p>
            <a:pPr marL="0" indent="0">
              <a:buNone/>
            </a:pPr>
            <a:r>
              <a:rPr lang="en-US" sz="1400" dirty="0" err="1"/>
              <a:t>var</a:t>
            </a:r>
            <a:r>
              <a:rPr lang="en-US" sz="1400" dirty="0"/>
              <a:t> ctrl = this</a:t>
            </a:r>
            <a:r>
              <a:rPr lang="en-US" sz="1400" dirty="0" smtClean="0"/>
              <a:t>;     </a:t>
            </a:r>
            <a:endParaRPr lang="en-US" sz="1400" dirty="0"/>
          </a:p>
          <a:p>
            <a:pPr marL="0" indent="0">
              <a:buNone/>
            </a:pPr>
            <a:r>
              <a:rPr lang="en-US" sz="1400" dirty="0"/>
              <a:t/>
            </a:r>
            <a:br>
              <a:rPr lang="en-US" sz="1400" dirty="0"/>
            </a:br>
            <a:r>
              <a:rPr lang="en-US" sz="1400" dirty="0"/>
              <a:t>ctrl.num1 = 0;</a:t>
            </a:r>
          </a:p>
          <a:p>
            <a:pPr marL="0" indent="0">
              <a:buNone/>
            </a:pPr>
            <a:r>
              <a:rPr lang="en-US" sz="1400" dirty="0"/>
              <a:t>ctrl.num2 = 0;</a:t>
            </a:r>
          </a:p>
          <a:p>
            <a:pPr marL="0" indent="0">
              <a:buNone/>
            </a:pPr>
            <a:r>
              <a:rPr lang="en-US" sz="1400" dirty="0" err="1"/>
              <a:t>ctrl.result</a:t>
            </a:r>
            <a:r>
              <a:rPr lang="en-US" sz="1400" dirty="0"/>
              <a:t> = 0</a:t>
            </a:r>
            <a:r>
              <a:rPr lang="en-US" sz="1400" dirty="0" smtClean="0"/>
              <a:t>;</a:t>
            </a:r>
            <a:endParaRPr lang="en-US" sz="1400" dirty="0"/>
          </a:p>
        </p:txBody>
      </p:sp>
      <p:sp>
        <p:nvSpPr>
          <p:cNvPr id="4" name="Content Placeholder 2"/>
          <p:cNvSpPr txBox="1">
            <a:spLocks/>
          </p:cNvSpPr>
          <p:nvPr/>
        </p:nvSpPr>
        <p:spPr>
          <a:xfrm>
            <a:off x="6302188" y="1825625"/>
            <a:ext cx="10515600"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
            </a:r>
            <a:br>
              <a:rPr lang="en-US" dirty="0" smtClean="0"/>
            </a:br>
            <a:r>
              <a:rPr lang="en-US" sz="4800" dirty="0" err="1" smtClean="0"/>
              <a:t>ctrl.add</a:t>
            </a:r>
            <a:r>
              <a:rPr lang="en-US" sz="4800" dirty="0" smtClean="0"/>
              <a:t> = function () {</a:t>
            </a:r>
          </a:p>
          <a:p>
            <a:pPr marL="0" indent="0">
              <a:buNone/>
            </a:pPr>
            <a:r>
              <a:rPr lang="en-US" sz="4800" dirty="0" smtClean="0"/>
              <a:t>  </a:t>
            </a:r>
            <a:r>
              <a:rPr lang="en-US" sz="4800" dirty="0" err="1" smtClean="0"/>
              <a:t>ctrl.result</a:t>
            </a:r>
            <a:r>
              <a:rPr lang="en-US" sz="4800" dirty="0" smtClean="0"/>
              <a:t> = ctrl.num1 + ctrl.num2;</a:t>
            </a:r>
          </a:p>
          <a:p>
            <a:pPr marL="0" indent="0">
              <a:buNone/>
            </a:pPr>
            <a:r>
              <a:rPr lang="en-US" sz="4800" dirty="0" smtClean="0"/>
              <a:t>};</a:t>
            </a:r>
          </a:p>
          <a:p>
            <a:pPr marL="0" indent="0">
              <a:buNone/>
            </a:pPr>
            <a:r>
              <a:rPr lang="en-US" sz="4800" dirty="0" smtClean="0"/>
              <a:t/>
            </a:r>
            <a:br>
              <a:rPr lang="en-US" sz="4800" dirty="0" smtClean="0"/>
            </a:br>
            <a:r>
              <a:rPr lang="en-US" sz="4800" dirty="0" err="1" smtClean="0"/>
              <a:t>ctrl.subtract</a:t>
            </a:r>
            <a:r>
              <a:rPr lang="en-US" sz="4800" dirty="0" smtClean="0"/>
              <a:t> = function () {</a:t>
            </a:r>
          </a:p>
          <a:p>
            <a:pPr marL="0" indent="0">
              <a:buNone/>
            </a:pPr>
            <a:r>
              <a:rPr lang="en-US" sz="4800" dirty="0" smtClean="0"/>
              <a:t>  </a:t>
            </a:r>
            <a:r>
              <a:rPr lang="en-US" sz="4800" dirty="0" err="1" smtClean="0"/>
              <a:t>ctrl.result</a:t>
            </a:r>
            <a:r>
              <a:rPr lang="en-US" sz="4800" dirty="0" smtClean="0"/>
              <a:t> = ctrl.num1 - ctrl.num2;</a:t>
            </a:r>
          </a:p>
          <a:p>
            <a:pPr marL="0" indent="0">
              <a:buNone/>
            </a:pPr>
            <a:r>
              <a:rPr lang="en-US" sz="4800" dirty="0" smtClean="0"/>
              <a:t>};</a:t>
            </a:r>
          </a:p>
          <a:p>
            <a:pPr marL="0" indent="0">
              <a:buNone/>
            </a:pPr>
            <a:r>
              <a:rPr lang="en-US" sz="4800" dirty="0" smtClean="0"/>
              <a:t/>
            </a:r>
            <a:br>
              <a:rPr lang="en-US" sz="4800" dirty="0" smtClean="0"/>
            </a:br>
            <a:r>
              <a:rPr lang="en-US" sz="4800" dirty="0" err="1" smtClean="0"/>
              <a:t>ctrl.multiply</a:t>
            </a:r>
            <a:r>
              <a:rPr lang="en-US" sz="4800" dirty="0" smtClean="0"/>
              <a:t> = function () {</a:t>
            </a:r>
          </a:p>
          <a:p>
            <a:pPr marL="0" indent="0">
              <a:buNone/>
            </a:pPr>
            <a:r>
              <a:rPr lang="en-US" sz="4800" dirty="0" smtClean="0"/>
              <a:t>  </a:t>
            </a:r>
            <a:r>
              <a:rPr lang="en-US" sz="4800" dirty="0" err="1" smtClean="0"/>
              <a:t>ctrl.result</a:t>
            </a:r>
            <a:r>
              <a:rPr lang="en-US" sz="4800" dirty="0" smtClean="0"/>
              <a:t> = ctrl.num1 * ctrl.num2;</a:t>
            </a:r>
          </a:p>
          <a:p>
            <a:pPr marL="0" indent="0">
              <a:buNone/>
            </a:pPr>
            <a:r>
              <a:rPr lang="en-US" sz="4800" dirty="0" smtClean="0"/>
              <a:t>};</a:t>
            </a:r>
          </a:p>
          <a:p>
            <a:pPr marL="0" indent="0">
              <a:buNone/>
            </a:pPr>
            <a:r>
              <a:rPr lang="en-US" sz="4800" dirty="0" smtClean="0"/>
              <a:t/>
            </a:r>
            <a:br>
              <a:rPr lang="en-US" sz="4800" dirty="0" smtClean="0"/>
            </a:br>
            <a:r>
              <a:rPr lang="en-US" sz="4800" dirty="0" err="1" smtClean="0"/>
              <a:t>ctrl.divide</a:t>
            </a:r>
            <a:r>
              <a:rPr lang="en-US" sz="4800" dirty="0" smtClean="0"/>
              <a:t> = function () {</a:t>
            </a:r>
          </a:p>
          <a:p>
            <a:pPr marL="0" indent="0">
              <a:buNone/>
            </a:pPr>
            <a:r>
              <a:rPr lang="en-US" sz="4800" dirty="0" smtClean="0"/>
              <a:t>  if (ctrl.num2 !== 0) {</a:t>
            </a:r>
          </a:p>
          <a:p>
            <a:pPr marL="0" indent="0">
              <a:buNone/>
            </a:pPr>
            <a:r>
              <a:rPr lang="en-US" sz="4800" dirty="0" smtClean="0"/>
              <a:t>    </a:t>
            </a:r>
            <a:r>
              <a:rPr lang="en-US" sz="4800" dirty="0" err="1" smtClean="0"/>
              <a:t>ctrl.result</a:t>
            </a:r>
            <a:r>
              <a:rPr lang="en-US" sz="4800" dirty="0" smtClean="0"/>
              <a:t> = ctrl.num1 / ctrl.num2;</a:t>
            </a:r>
          </a:p>
          <a:p>
            <a:pPr marL="0" indent="0">
              <a:buNone/>
            </a:pPr>
            <a:r>
              <a:rPr lang="en-US" sz="4800" dirty="0" smtClean="0"/>
              <a:t>  } else {</a:t>
            </a:r>
          </a:p>
          <a:p>
            <a:pPr marL="0" indent="0">
              <a:buNone/>
            </a:pPr>
            <a:r>
              <a:rPr lang="en-US" sz="4800" dirty="0" smtClean="0"/>
              <a:t>    </a:t>
            </a:r>
            <a:r>
              <a:rPr lang="en-US" sz="4800" dirty="0" err="1" smtClean="0"/>
              <a:t>ctrl.result</a:t>
            </a:r>
            <a:r>
              <a:rPr lang="en-US" sz="4800" dirty="0" smtClean="0"/>
              <a:t> = 'Cannot divide by zero!';</a:t>
            </a:r>
          </a:p>
          <a:p>
            <a:pPr marL="0" indent="0">
              <a:buNone/>
            </a:pPr>
            <a:r>
              <a:rPr lang="en-US" sz="4800" dirty="0" smtClean="0"/>
              <a:t>  }</a:t>
            </a:r>
          </a:p>
          <a:p>
            <a:pPr marL="0" indent="0">
              <a:buNone/>
            </a:pPr>
            <a:r>
              <a:rPr lang="en-US" sz="4800" dirty="0" smtClean="0"/>
              <a:t>};</a:t>
            </a:r>
          </a:p>
          <a:p>
            <a:pPr marL="0" indent="0">
              <a:buNone/>
            </a:pPr>
            <a:r>
              <a:rPr lang="en-US" sz="4800" dirty="0" smtClean="0"/>
              <a:t> }</a:t>
            </a:r>
          </a:p>
          <a:p>
            <a:pPr marL="0" indent="0">
              <a:buNone/>
            </a:pPr>
            <a:r>
              <a:rPr lang="en-US" sz="4800" dirty="0" smtClean="0"/>
              <a:t/>
            </a:r>
            <a:br>
              <a:rPr lang="en-US" sz="4800" dirty="0" smtClean="0"/>
            </a:br>
            <a:endParaRPr lang="en-US" sz="4800" dirty="0" smtClean="0"/>
          </a:p>
          <a:p>
            <a:endParaRPr lang="en-US" dirty="0"/>
          </a:p>
        </p:txBody>
      </p:sp>
    </p:spTree>
    <p:extLst>
      <p:ext uri="{BB962C8B-B14F-4D97-AF65-F5344CB8AC3E}">
        <p14:creationId xmlns:p14="http://schemas.microsoft.com/office/powerpoint/2010/main" val="40422526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Ex2</a:t>
            </a:r>
            <a:endParaRPr lang="en-US" dirty="0"/>
          </a:p>
        </p:txBody>
      </p:sp>
      <p:sp>
        <p:nvSpPr>
          <p:cNvPr id="3" name="Content Placeholder 2"/>
          <p:cNvSpPr>
            <a:spLocks noGrp="1"/>
          </p:cNvSpPr>
          <p:nvPr>
            <p:ph idx="1"/>
          </p:nvPr>
        </p:nvSpPr>
        <p:spPr/>
        <p:txBody>
          <a:bodyPr>
            <a:normAutofit fontScale="47500" lnSpcReduction="20000"/>
          </a:bodyPr>
          <a:lstStyle/>
          <a:p>
            <a:r>
              <a:rPr lang="en-US" dirty="0"/>
              <a:t>&lt;html </a:t>
            </a:r>
            <a:r>
              <a:rPr lang="en-US" dirty="0" err="1"/>
              <a:t>ng</a:t>
            </a:r>
            <a:r>
              <a:rPr lang="en-US" dirty="0"/>
              <a:t>-app="</a:t>
            </a:r>
            <a:r>
              <a:rPr lang="en-US" dirty="0" err="1"/>
              <a:t>myApp</a:t>
            </a:r>
            <a:r>
              <a:rPr lang="en-US" dirty="0"/>
              <a:t>"&gt;</a:t>
            </a:r>
          </a:p>
          <a:p>
            <a:r>
              <a:rPr lang="en-US" dirty="0"/>
              <a:t>&lt;head&gt;</a:t>
            </a:r>
          </a:p>
          <a:p>
            <a:r>
              <a:rPr lang="en-US" dirty="0"/>
              <a:t>  &lt;meta charset="UTF-8"&gt;</a:t>
            </a:r>
          </a:p>
          <a:p>
            <a:r>
              <a:rPr lang="en-US" dirty="0"/>
              <a:t>  &lt;title&gt;</a:t>
            </a:r>
            <a:r>
              <a:rPr lang="en-US" dirty="0" err="1"/>
              <a:t>AngularJS</a:t>
            </a:r>
            <a:r>
              <a:rPr lang="en-US" dirty="0"/>
              <a:t> Component Example&lt;/title&gt;</a:t>
            </a:r>
          </a:p>
          <a:p>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/1.8.2/angular.min.js"&gt;&lt;/script&gt;</a:t>
            </a:r>
          </a:p>
          <a:p>
            <a:r>
              <a:rPr lang="en-US" dirty="0"/>
              <a:t>&lt;script </a:t>
            </a:r>
            <a:r>
              <a:rPr lang="en-US" dirty="0" err="1"/>
              <a:t>src</a:t>
            </a:r>
            <a:r>
              <a:rPr lang="en-US" dirty="0"/>
              <a:t>="app1.js"&gt;&lt;/script&gt;</a:t>
            </a:r>
          </a:p>
          <a:p>
            <a:r>
              <a:rPr lang="en-US" dirty="0"/>
              <a:t>&lt;/head&gt;</a:t>
            </a:r>
          </a:p>
          <a:p>
            <a:r>
              <a:rPr lang="en-US" dirty="0"/>
              <a:t>&lt;body&gt;</a:t>
            </a:r>
          </a:p>
          <a:p>
            <a:r>
              <a:rPr lang="en-US" dirty="0"/>
              <a:t>  &lt;!-- Component Usage --&gt;</a:t>
            </a:r>
          </a:p>
          <a:p>
            <a:r>
              <a:rPr lang="en-US" dirty="0"/>
              <a:t>  &lt;</a:t>
            </a:r>
            <a:r>
              <a:rPr lang="en-US" dirty="0" err="1"/>
              <a:t>arithop</a:t>
            </a:r>
            <a:r>
              <a:rPr lang="en-US" dirty="0"/>
              <a:t>&gt;&lt;/</a:t>
            </a:r>
            <a:r>
              <a:rPr lang="en-US" dirty="0" err="1"/>
              <a:t>arithop</a:t>
            </a:r>
            <a:r>
              <a:rPr lang="en-US" dirty="0"/>
              <a:t>&gt;</a:t>
            </a:r>
          </a:p>
          <a:p>
            <a:r>
              <a:rPr lang="en-US" dirty="0"/>
              <a:t>&lt;/body&gt;</a:t>
            </a:r>
          </a:p>
          <a:p>
            <a:r>
              <a:rPr lang="en-US" dirty="0"/>
              <a:t>&lt;/html&gt;</a:t>
            </a:r>
          </a:p>
          <a:p>
            <a:r>
              <a:rPr lang="en-US" dirty="0"/>
              <a:t/>
            </a:r>
            <a:br>
              <a:rPr lang="en-US" dirty="0"/>
            </a:br>
            <a:r>
              <a:rPr lang="en-US" dirty="0"/>
              <a:t/>
            </a:r>
            <a:br>
              <a:rPr lang="en-US" dirty="0"/>
            </a:br>
            <a:r>
              <a:rPr lang="en-US" dirty="0"/>
              <a:t>  </a:t>
            </a:r>
          </a:p>
          <a:p>
            <a:r>
              <a:rPr lang="en-US" dirty="0"/>
              <a:t/>
            </a:r>
            <a:br>
              <a:rPr lang="en-US" dirty="0"/>
            </a:br>
            <a:endParaRPr lang="en-US" dirty="0"/>
          </a:p>
          <a:p>
            <a:endParaRPr lang="en-US" dirty="0"/>
          </a:p>
        </p:txBody>
      </p:sp>
    </p:spTree>
    <p:extLst>
      <p:ext uri="{BB962C8B-B14F-4D97-AF65-F5344CB8AC3E}">
        <p14:creationId xmlns:p14="http://schemas.microsoft.com/office/powerpoint/2010/main" val="41644468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Service</a:t>
            </a:r>
            <a:endParaRPr lang="en-US" dirty="0"/>
          </a:p>
        </p:txBody>
      </p:sp>
      <p:sp>
        <p:nvSpPr>
          <p:cNvPr id="3" name="Content Placeholder 2"/>
          <p:cNvSpPr>
            <a:spLocks noGrp="1"/>
          </p:cNvSpPr>
          <p:nvPr>
            <p:ph idx="1"/>
          </p:nvPr>
        </p:nvSpPr>
        <p:spPr/>
        <p:txBody>
          <a:bodyPr/>
          <a:lstStyle/>
          <a:p>
            <a:r>
              <a:rPr lang="en-US" dirty="0"/>
              <a:t>In </a:t>
            </a:r>
            <a:r>
              <a:rPr lang="en-US" dirty="0" err="1"/>
              <a:t>AngularJS</a:t>
            </a:r>
            <a:r>
              <a:rPr lang="en-US" dirty="0"/>
              <a:t>, services are used to share data and logic across multiple components, controllers, or other services. A service is essentially a singleton object that can be injected into different parts of </a:t>
            </a:r>
            <a:r>
              <a:rPr lang="en-US" dirty="0" smtClean="0"/>
              <a:t>the </a:t>
            </a:r>
            <a:r>
              <a:rPr lang="en-US" dirty="0"/>
              <a:t>application. </a:t>
            </a:r>
          </a:p>
        </p:txBody>
      </p:sp>
    </p:spTree>
    <p:extLst>
      <p:ext uri="{BB962C8B-B14F-4D97-AF65-F5344CB8AC3E}">
        <p14:creationId xmlns:p14="http://schemas.microsoft.com/office/powerpoint/2010/main" val="153421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3074" y="266699"/>
            <a:ext cx="10515600" cy="1325563"/>
          </a:xfrm>
        </p:spPr>
        <p:txBody>
          <a:bodyPr/>
          <a:lstStyle/>
          <a:p>
            <a:r>
              <a:rPr lang="en-US" dirty="0" err="1" smtClean="0"/>
              <a:t>AngularJS</a:t>
            </a:r>
            <a:r>
              <a:rPr lang="en-US" dirty="0" smtClean="0"/>
              <a:t> MVC architecture</a:t>
            </a:r>
            <a:endParaRPr lang="en-US" dirty="0"/>
          </a:p>
        </p:txBody>
      </p:sp>
      <p:sp>
        <p:nvSpPr>
          <p:cNvPr id="3" name="Content Placeholder 2"/>
          <p:cNvSpPr>
            <a:spLocks noGrp="1"/>
          </p:cNvSpPr>
          <p:nvPr>
            <p:ph idx="1"/>
          </p:nvPr>
        </p:nvSpPr>
        <p:spPr/>
        <p:txBody>
          <a:bodyPr/>
          <a:lstStyle/>
          <a:p>
            <a:pPr marL="0" indent="0">
              <a:buNone/>
            </a:pPr>
            <a:endParaRPr lang="en-US" dirty="0"/>
          </a:p>
        </p:txBody>
      </p:sp>
      <p:pic>
        <p:nvPicPr>
          <p:cNvPr id="2050" name="Picture 2" descr="AngularJS MVC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6909" y="2371725"/>
            <a:ext cx="23241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6055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Angular JS service example to use the square service across different component</a:t>
            </a:r>
            <a:endParaRPr lang="en-US" dirty="0"/>
          </a:p>
        </p:txBody>
      </p:sp>
    </p:spTree>
    <p:extLst>
      <p:ext uri="{BB962C8B-B14F-4D97-AF65-F5344CB8AC3E}">
        <p14:creationId xmlns:p14="http://schemas.microsoft.com/office/powerpoint/2010/main" val="22727278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5146"/>
          </a:xfrm>
        </p:spPr>
        <p:txBody>
          <a:bodyPr>
            <a:normAutofit fontScale="90000"/>
          </a:bodyPr>
          <a:lstStyle/>
          <a:p>
            <a:r>
              <a:rPr lang="en-US" dirty="0" smtClean="0"/>
              <a:t>Service Example: app2.js</a:t>
            </a:r>
            <a:endParaRPr lang="en-US" dirty="0"/>
          </a:p>
        </p:txBody>
      </p:sp>
      <p:sp>
        <p:nvSpPr>
          <p:cNvPr id="3" name="Content Placeholder 2"/>
          <p:cNvSpPr>
            <a:spLocks noGrp="1"/>
          </p:cNvSpPr>
          <p:nvPr>
            <p:ph idx="1"/>
          </p:nvPr>
        </p:nvSpPr>
        <p:spPr>
          <a:xfrm>
            <a:off x="838200" y="2147826"/>
            <a:ext cx="10515600" cy="5195328"/>
          </a:xfrm>
        </p:spPr>
        <p:txBody>
          <a:bodyPr>
            <a:normAutofit/>
          </a:bodyPr>
          <a:lstStyle/>
          <a:p>
            <a:pPr marL="0" indent="0">
              <a:buNone/>
            </a:pPr>
            <a:r>
              <a:rPr lang="en-US" sz="1200" dirty="0" err="1"/>
              <a:t>angular.module</a:t>
            </a:r>
            <a:r>
              <a:rPr lang="en-US" sz="1200" dirty="0"/>
              <a:t>('</a:t>
            </a:r>
            <a:r>
              <a:rPr lang="en-US" sz="1200" dirty="0" err="1"/>
              <a:t>myApp</a:t>
            </a:r>
            <a:r>
              <a:rPr lang="en-US" sz="1200" dirty="0"/>
              <a:t>', [])</a:t>
            </a:r>
          </a:p>
          <a:p>
            <a:pPr marL="0" indent="0">
              <a:buNone/>
            </a:pPr>
            <a:r>
              <a:rPr lang="en-US" sz="1200" dirty="0"/>
              <a:t>    // Define the service</a:t>
            </a:r>
          </a:p>
          <a:p>
            <a:pPr marL="0" indent="0">
              <a:buNone/>
            </a:pPr>
            <a:r>
              <a:rPr lang="en-US" sz="1200" dirty="0"/>
              <a:t>  .service('</a:t>
            </a:r>
            <a:r>
              <a:rPr lang="en-US" sz="1200" dirty="0" err="1"/>
              <a:t>squareservice</a:t>
            </a:r>
            <a:r>
              <a:rPr lang="en-US" sz="1200" dirty="0"/>
              <a:t>', function() {</a:t>
            </a:r>
          </a:p>
          <a:p>
            <a:pPr marL="0" indent="0">
              <a:buNone/>
            </a:pPr>
            <a:r>
              <a:rPr lang="en-US" sz="1200" dirty="0"/>
              <a:t>    </a:t>
            </a:r>
            <a:r>
              <a:rPr lang="en-US" sz="1200" dirty="0" err="1"/>
              <a:t>this.square</a:t>
            </a:r>
            <a:r>
              <a:rPr lang="en-US" sz="1200" dirty="0"/>
              <a:t> = function(a) {</a:t>
            </a:r>
          </a:p>
          <a:p>
            <a:pPr marL="0" indent="0">
              <a:buNone/>
            </a:pPr>
            <a:r>
              <a:rPr lang="en-US" sz="1200" dirty="0"/>
              <a:t>      return a * a;</a:t>
            </a:r>
          </a:p>
          <a:p>
            <a:pPr marL="0" indent="0">
              <a:buNone/>
            </a:pPr>
            <a:r>
              <a:rPr lang="en-US" sz="1200" dirty="0"/>
              <a:t>    };</a:t>
            </a:r>
          </a:p>
          <a:p>
            <a:pPr marL="0" indent="0">
              <a:buNone/>
            </a:pPr>
            <a:r>
              <a:rPr lang="en-US" sz="1200" dirty="0"/>
              <a:t>  })</a:t>
            </a:r>
          </a:p>
          <a:p>
            <a:pPr marL="0" indent="0">
              <a:buNone/>
            </a:pPr>
            <a:r>
              <a:rPr lang="en-US" sz="2000" dirty="0"/>
              <a:t/>
            </a:r>
            <a:br>
              <a:rPr lang="en-US" sz="2000" dirty="0"/>
            </a:br>
            <a:endParaRPr lang="en-US" sz="2000" dirty="0"/>
          </a:p>
          <a:p>
            <a:endParaRPr lang="en-US" dirty="0"/>
          </a:p>
          <a:p>
            <a:endParaRPr lang="en-US" dirty="0"/>
          </a:p>
        </p:txBody>
      </p:sp>
      <p:sp>
        <p:nvSpPr>
          <p:cNvPr id="4" name="Content Placeholder 2"/>
          <p:cNvSpPr txBox="1">
            <a:spLocks/>
          </p:cNvSpPr>
          <p:nvPr/>
        </p:nvSpPr>
        <p:spPr>
          <a:xfrm>
            <a:off x="5131320" y="1062318"/>
            <a:ext cx="10515600" cy="503396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marL="0" indent="0">
              <a:buNone/>
            </a:pPr>
            <a:r>
              <a:rPr lang="en-US" sz="1200" dirty="0"/>
              <a:t>.component('</a:t>
            </a:r>
            <a:r>
              <a:rPr lang="en-US" sz="1200" dirty="0" err="1"/>
              <a:t>arithop</a:t>
            </a:r>
            <a:r>
              <a:rPr lang="en-US" sz="1200" dirty="0"/>
              <a:t>', {</a:t>
            </a:r>
          </a:p>
          <a:p>
            <a:pPr marL="0" indent="0">
              <a:buNone/>
            </a:pPr>
            <a:r>
              <a:rPr lang="en-US" sz="1200" dirty="0"/>
              <a:t>  template: </a:t>
            </a:r>
          </a:p>
          <a:p>
            <a:pPr marL="0" indent="0">
              <a:buNone/>
            </a:pPr>
            <a:r>
              <a:rPr lang="en-US" sz="1200" dirty="0"/>
              <a:t>    `&lt;div&gt;&lt;input type="number" </a:t>
            </a:r>
            <a:r>
              <a:rPr lang="en-US" sz="1200" dirty="0" err="1"/>
              <a:t>ng</a:t>
            </a:r>
            <a:r>
              <a:rPr lang="en-US" sz="1200" dirty="0"/>
              <a:t>-model="$ctrl.num1"&gt;&lt;button </a:t>
            </a:r>
            <a:r>
              <a:rPr lang="en-US" sz="1200" dirty="0" err="1"/>
              <a:t>ng</a:t>
            </a:r>
            <a:r>
              <a:rPr lang="en-US" sz="1200" dirty="0"/>
              <a:t>-click="$</a:t>
            </a:r>
            <a:r>
              <a:rPr lang="en-US" sz="1200" dirty="0" err="1"/>
              <a:t>ctrl.square</a:t>
            </a:r>
            <a:r>
              <a:rPr lang="en-US" sz="1200" dirty="0"/>
              <a:t>()"&gt;Square&lt;/button&gt;&lt;p&gt;Result: {{ $</a:t>
            </a:r>
            <a:r>
              <a:rPr lang="en-US" sz="1200" dirty="0" err="1"/>
              <a:t>ctrl.result</a:t>
            </a:r>
            <a:r>
              <a:rPr lang="en-US" sz="1200" dirty="0"/>
              <a:t> }}&lt;/p&gt;&lt;/div&gt;`,</a:t>
            </a:r>
          </a:p>
          <a:p>
            <a:pPr marL="0" indent="0">
              <a:buNone/>
            </a:pPr>
            <a:r>
              <a:rPr lang="en-US" sz="1200" dirty="0"/>
              <a:t>  controller: operation</a:t>
            </a:r>
          </a:p>
          <a:p>
            <a:pPr marL="0" indent="0">
              <a:buNone/>
            </a:pPr>
            <a:r>
              <a:rPr lang="en-US" sz="1200" dirty="0"/>
              <a:t>});</a:t>
            </a:r>
          </a:p>
          <a:p>
            <a:pPr marL="0" indent="0">
              <a:buNone/>
            </a:pPr>
            <a:r>
              <a:rPr lang="en-US" sz="1200" dirty="0"/>
              <a:t/>
            </a:r>
            <a:br>
              <a:rPr lang="en-US" sz="1200" dirty="0"/>
            </a:br>
            <a:r>
              <a:rPr lang="en-US" sz="1200" dirty="0"/>
              <a:t>// Define the operation function (controller)</a:t>
            </a:r>
          </a:p>
          <a:p>
            <a:pPr marL="0" indent="0">
              <a:buNone/>
            </a:pPr>
            <a:r>
              <a:rPr lang="en-US" sz="1200" dirty="0"/>
              <a:t>function operation(</a:t>
            </a:r>
            <a:r>
              <a:rPr lang="en-US" sz="1200" dirty="0" err="1"/>
              <a:t>squareservice</a:t>
            </a:r>
            <a:r>
              <a:rPr lang="en-US" sz="1200" dirty="0"/>
              <a:t>) {  </a:t>
            </a:r>
          </a:p>
          <a:p>
            <a:pPr marL="0" indent="0">
              <a:buNone/>
            </a:pPr>
            <a:r>
              <a:rPr lang="en-US" sz="1200" dirty="0"/>
              <a:t>  </a:t>
            </a:r>
            <a:r>
              <a:rPr lang="en-US" sz="1200" dirty="0" err="1"/>
              <a:t>var</a:t>
            </a:r>
            <a:r>
              <a:rPr lang="en-US" sz="1200" dirty="0"/>
              <a:t> ctrl = this;</a:t>
            </a:r>
          </a:p>
          <a:p>
            <a:pPr marL="0" indent="0">
              <a:buNone/>
            </a:pPr>
            <a:r>
              <a:rPr lang="en-US" sz="1200" dirty="0"/>
              <a:t>  ctrl.num1 = 0;</a:t>
            </a:r>
          </a:p>
          <a:p>
            <a:pPr marL="0" indent="0">
              <a:buNone/>
            </a:pPr>
            <a:r>
              <a:rPr lang="en-US" sz="1200" dirty="0"/>
              <a:t>  </a:t>
            </a:r>
            <a:r>
              <a:rPr lang="en-US" sz="1200" dirty="0" err="1"/>
              <a:t>ctrl.result</a:t>
            </a:r>
            <a:r>
              <a:rPr lang="en-US" sz="1200" dirty="0"/>
              <a:t> = 0;</a:t>
            </a:r>
          </a:p>
          <a:p>
            <a:pPr marL="0" indent="0">
              <a:buNone/>
            </a:pPr>
            <a:r>
              <a:rPr lang="en-US" sz="1200" dirty="0"/>
              <a:t/>
            </a:r>
            <a:br>
              <a:rPr lang="en-US" sz="1200" dirty="0"/>
            </a:br>
            <a:r>
              <a:rPr lang="en-US" sz="1200" dirty="0"/>
              <a:t>  </a:t>
            </a:r>
            <a:r>
              <a:rPr lang="en-US" sz="1200" dirty="0" err="1"/>
              <a:t>ctrl.square</a:t>
            </a:r>
            <a:r>
              <a:rPr lang="en-US" sz="1200" dirty="0"/>
              <a:t> = function() {</a:t>
            </a:r>
          </a:p>
          <a:p>
            <a:pPr marL="0" indent="0">
              <a:buNone/>
            </a:pPr>
            <a:r>
              <a:rPr lang="en-US" sz="1200" dirty="0"/>
              <a:t>    </a:t>
            </a:r>
            <a:r>
              <a:rPr lang="en-US" sz="1200" dirty="0" err="1"/>
              <a:t>ctrl.result</a:t>
            </a:r>
            <a:r>
              <a:rPr lang="en-US" sz="1200" dirty="0"/>
              <a:t> = </a:t>
            </a:r>
            <a:r>
              <a:rPr lang="en-US" sz="1200" dirty="0" err="1"/>
              <a:t>squareservice.square</a:t>
            </a:r>
            <a:r>
              <a:rPr lang="en-US" sz="1200" dirty="0"/>
              <a:t>(ctrl.num1);</a:t>
            </a:r>
          </a:p>
          <a:p>
            <a:pPr marL="0" indent="0">
              <a:buNone/>
            </a:pPr>
            <a:r>
              <a:rPr lang="en-US" sz="1200" dirty="0"/>
              <a:t>  };</a:t>
            </a:r>
          </a:p>
          <a:p>
            <a:pPr marL="0" indent="0">
              <a:buNone/>
            </a:pPr>
            <a:r>
              <a:rPr lang="en-US" sz="1200" dirty="0"/>
              <a:t>}</a:t>
            </a:r>
          </a:p>
          <a:p>
            <a:pPr marL="0" indent="0">
              <a:buNone/>
            </a:pPr>
            <a:r>
              <a:rPr lang="en-US" sz="1200" dirty="0"/>
              <a:t/>
            </a:r>
            <a:br>
              <a:rPr lang="en-US" sz="1200" dirty="0"/>
            </a:br>
            <a:endParaRPr lang="en-US" sz="1200" dirty="0"/>
          </a:p>
          <a:p>
            <a:pPr marL="0" indent="0">
              <a:buNone/>
            </a:pPr>
            <a:r>
              <a:rPr lang="en-US" sz="1200" dirty="0"/>
              <a:t/>
            </a:r>
            <a:br>
              <a:rPr lang="en-US" sz="1200" dirty="0"/>
            </a:br>
            <a:endParaRPr lang="en-US" sz="1200" dirty="0"/>
          </a:p>
          <a:p>
            <a:endParaRPr lang="en-US" sz="4800" dirty="0"/>
          </a:p>
        </p:txBody>
      </p:sp>
    </p:spTree>
    <p:extLst>
      <p:ext uri="{BB962C8B-B14F-4D97-AF65-F5344CB8AC3E}">
        <p14:creationId xmlns:p14="http://schemas.microsoft.com/office/powerpoint/2010/main" val="327615609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6169"/>
          </a:xfrm>
        </p:spPr>
        <p:txBody>
          <a:bodyPr>
            <a:normAutofit fontScale="90000"/>
          </a:bodyPr>
          <a:lstStyle/>
          <a:p>
            <a:r>
              <a:rPr lang="en-US" dirty="0" smtClean="0"/>
              <a:t>Service_ex.html</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&lt;html </a:t>
            </a:r>
            <a:r>
              <a:rPr lang="en-US" dirty="0" err="1"/>
              <a:t>ng</a:t>
            </a:r>
            <a:r>
              <a:rPr lang="en-US" dirty="0"/>
              <a:t>-app="</a:t>
            </a:r>
            <a:r>
              <a:rPr lang="en-US" dirty="0" err="1"/>
              <a:t>myApp</a:t>
            </a:r>
            <a:r>
              <a:rPr lang="en-US" dirty="0"/>
              <a:t>"&gt;</a:t>
            </a:r>
          </a:p>
          <a:p>
            <a:pPr marL="0" indent="0">
              <a:buNone/>
            </a:pPr>
            <a:r>
              <a:rPr lang="en-US" dirty="0"/>
              <a:t>&lt;head&gt;</a:t>
            </a:r>
          </a:p>
          <a:p>
            <a:pPr marL="0" indent="0">
              <a:buNone/>
            </a:pPr>
            <a:r>
              <a:rPr lang="en-US" dirty="0"/>
              <a:t>  &lt;meta charset="UTF-8"&gt;</a:t>
            </a:r>
          </a:p>
          <a:p>
            <a:pPr marL="0" indent="0">
              <a:buNone/>
            </a:pPr>
            <a:r>
              <a:rPr lang="en-US" dirty="0"/>
              <a:t>  &lt;title&gt;</a:t>
            </a:r>
            <a:r>
              <a:rPr lang="en-US" dirty="0" err="1"/>
              <a:t>AngularJS</a:t>
            </a:r>
            <a:r>
              <a:rPr lang="en-US" dirty="0"/>
              <a:t> Service Example&lt;/title&gt;</a:t>
            </a:r>
          </a:p>
          <a:p>
            <a:pPr marL="0" indent="0">
              <a:buNone/>
            </a:pPr>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/1.8.2/angular.min.js"&gt;&lt;/script&gt;</a:t>
            </a:r>
          </a:p>
          <a:p>
            <a:pPr marL="0" indent="0">
              <a:buNone/>
            </a:pPr>
            <a:r>
              <a:rPr lang="en-US" dirty="0"/>
              <a:t>&lt;script </a:t>
            </a:r>
            <a:r>
              <a:rPr lang="en-US" dirty="0" err="1"/>
              <a:t>src</a:t>
            </a:r>
            <a:r>
              <a:rPr lang="en-US" dirty="0"/>
              <a:t>="app2.js"&gt;&lt;/script&gt;</a:t>
            </a:r>
          </a:p>
          <a:p>
            <a:pPr marL="0" indent="0">
              <a:buNone/>
            </a:pPr>
            <a:r>
              <a:rPr lang="en-US" dirty="0"/>
              <a:t>&lt;/head&gt;</a:t>
            </a:r>
          </a:p>
          <a:p>
            <a:pPr marL="0" indent="0">
              <a:buNone/>
            </a:pPr>
            <a:r>
              <a:rPr lang="en-US" dirty="0"/>
              <a:t>&lt;body</a:t>
            </a:r>
            <a:r>
              <a:rPr lang="en-US" dirty="0" smtClean="0"/>
              <a:t>&gt;</a:t>
            </a:r>
            <a:endParaRPr lang="en-US" dirty="0"/>
          </a:p>
          <a:p>
            <a:pPr marL="0" indent="0">
              <a:buNone/>
            </a:pPr>
            <a:r>
              <a:rPr lang="en-US" dirty="0"/>
              <a:t>  &lt;</a:t>
            </a:r>
            <a:r>
              <a:rPr lang="en-US" dirty="0" err="1"/>
              <a:t>arithop</a:t>
            </a:r>
            <a:r>
              <a:rPr lang="en-US" dirty="0"/>
              <a:t>&gt;&lt;/</a:t>
            </a:r>
            <a:r>
              <a:rPr lang="en-US" dirty="0" err="1"/>
              <a:t>arithop</a:t>
            </a:r>
            <a:r>
              <a:rPr lang="en-US" dirty="0"/>
              <a:t>&gt;</a:t>
            </a:r>
          </a:p>
          <a:p>
            <a:pPr marL="0" indent="0">
              <a:buNone/>
            </a:pPr>
            <a:r>
              <a:rPr lang="en-US" dirty="0"/>
              <a:t>&lt;/body&gt;</a:t>
            </a:r>
          </a:p>
          <a:p>
            <a:pPr marL="0" indent="0">
              <a:buNone/>
            </a:pPr>
            <a:r>
              <a:rPr lang="en-US" dirty="0"/>
              <a:t>&lt;/html&gt;</a:t>
            </a:r>
          </a:p>
          <a:p>
            <a:pPr marL="0" indent="0">
              <a:buNone/>
            </a:pPr>
            <a:r>
              <a:rPr lang="en-US" dirty="0"/>
              <a:t/>
            </a:r>
            <a:br>
              <a:rPr lang="en-US" dirty="0"/>
            </a:br>
            <a:r>
              <a:rPr lang="en-US" dirty="0"/>
              <a:t/>
            </a:r>
            <a:br>
              <a:rPr lang="en-US" dirty="0"/>
            </a:br>
            <a:r>
              <a:rPr lang="en-US" dirty="0"/>
              <a:t>  </a:t>
            </a:r>
          </a:p>
        </p:txBody>
      </p:sp>
    </p:spTree>
    <p:extLst>
      <p:ext uri="{BB962C8B-B14F-4D97-AF65-F5344CB8AC3E}">
        <p14:creationId xmlns:p14="http://schemas.microsoft.com/office/powerpoint/2010/main" val="39716060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USECASE1</a:t>
            </a:r>
            <a:endParaRPr lang="en-US" dirty="0"/>
          </a:p>
        </p:txBody>
      </p:sp>
      <p:sp>
        <p:nvSpPr>
          <p:cNvPr id="3" name="Content Placeholder 2"/>
          <p:cNvSpPr>
            <a:spLocks noGrp="1"/>
          </p:cNvSpPr>
          <p:nvPr>
            <p:ph idx="1"/>
          </p:nvPr>
        </p:nvSpPr>
        <p:spPr/>
        <p:txBody>
          <a:bodyPr/>
          <a:lstStyle/>
          <a:p>
            <a:r>
              <a:rPr lang="en-US" dirty="0" smtClean="0"/>
              <a:t>Create a component to print the square and cube of the given number</a:t>
            </a:r>
          </a:p>
          <a:p>
            <a:pPr lvl="1"/>
            <a:r>
              <a:rPr lang="en-US" dirty="0" smtClean="0"/>
              <a:t>Component should have text box to read the number</a:t>
            </a:r>
          </a:p>
          <a:p>
            <a:pPr lvl="1"/>
            <a:r>
              <a:rPr lang="en-US" dirty="0" smtClean="0"/>
              <a:t>Square button to perform square operation and display square result</a:t>
            </a:r>
          </a:p>
          <a:p>
            <a:pPr lvl="1"/>
            <a:r>
              <a:rPr lang="en-US" dirty="0" smtClean="0"/>
              <a:t>Cube </a:t>
            </a:r>
            <a:r>
              <a:rPr lang="en-US" dirty="0"/>
              <a:t>button to perform square operation and display </a:t>
            </a:r>
            <a:r>
              <a:rPr lang="en-US" dirty="0" smtClean="0"/>
              <a:t>cube </a:t>
            </a:r>
            <a:r>
              <a:rPr lang="en-US" dirty="0"/>
              <a:t>result</a:t>
            </a:r>
          </a:p>
          <a:p>
            <a:endParaRPr lang="en-US" dirty="0" smtClean="0"/>
          </a:p>
          <a:p>
            <a:endParaRPr lang="en-US" dirty="0"/>
          </a:p>
        </p:txBody>
      </p:sp>
    </p:spTree>
    <p:extLst>
      <p:ext uri="{BB962C8B-B14F-4D97-AF65-F5344CB8AC3E}">
        <p14:creationId xmlns:p14="http://schemas.microsoft.com/office/powerpoint/2010/main" val="179177449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USECASE2</a:t>
            </a:r>
            <a:endParaRPr lang="en-US" dirty="0"/>
          </a:p>
        </p:txBody>
      </p:sp>
      <p:sp>
        <p:nvSpPr>
          <p:cNvPr id="3" name="Content Placeholder 2"/>
          <p:cNvSpPr>
            <a:spLocks noGrp="1"/>
          </p:cNvSpPr>
          <p:nvPr>
            <p:ph idx="1"/>
          </p:nvPr>
        </p:nvSpPr>
        <p:spPr/>
        <p:txBody>
          <a:bodyPr/>
          <a:lstStyle/>
          <a:p>
            <a:r>
              <a:rPr lang="en-US" dirty="0" smtClean="0"/>
              <a:t>Create a service to perform the arithmetic operations</a:t>
            </a:r>
          </a:p>
          <a:p>
            <a:pPr lvl="1"/>
            <a:r>
              <a:rPr lang="en-US" dirty="0" smtClean="0"/>
              <a:t>Create a Component should have text boxes to read the two numbers</a:t>
            </a:r>
          </a:p>
          <a:p>
            <a:pPr lvl="1"/>
            <a:r>
              <a:rPr lang="en-US" dirty="0" smtClean="0"/>
              <a:t>Square button to perform </a:t>
            </a:r>
            <a:r>
              <a:rPr lang="en-US" dirty="0" err="1" smtClean="0"/>
              <a:t>arithemetic</a:t>
            </a:r>
            <a:r>
              <a:rPr lang="en-US" dirty="0" smtClean="0"/>
              <a:t> operation and display the result</a:t>
            </a:r>
          </a:p>
          <a:p>
            <a:endParaRPr lang="en-US" dirty="0" smtClean="0"/>
          </a:p>
          <a:p>
            <a:endParaRPr lang="en-US" dirty="0"/>
          </a:p>
        </p:txBody>
      </p:sp>
    </p:spTree>
    <p:extLst>
      <p:ext uri="{BB962C8B-B14F-4D97-AF65-F5344CB8AC3E}">
        <p14:creationId xmlns:p14="http://schemas.microsoft.com/office/powerpoint/2010/main" val="22240826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Filters</a:t>
            </a:r>
            <a:endParaRPr lang="en-US" dirty="0"/>
          </a:p>
        </p:txBody>
      </p:sp>
      <p:sp>
        <p:nvSpPr>
          <p:cNvPr id="3" name="Content Placeholder 2"/>
          <p:cNvSpPr>
            <a:spLocks noGrp="1"/>
          </p:cNvSpPr>
          <p:nvPr>
            <p:ph idx="1"/>
          </p:nvPr>
        </p:nvSpPr>
        <p:spPr/>
        <p:txBody>
          <a:bodyPr/>
          <a:lstStyle/>
          <a:p>
            <a:r>
              <a:rPr lang="en-US" dirty="0"/>
              <a:t>In </a:t>
            </a:r>
            <a:r>
              <a:rPr lang="en-US" dirty="0" err="1"/>
              <a:t>AngularJS</a:t>
            </a:r>
            <a:r>
              <a:rPr lang="en-US" dirty="0"/>
              <a:t>, filters are used to format the value of an expression for display to the user. </a:t>
            </a:r>
            <a:r>
              <a:rPr lang="en-US" dirty="0" smtClean="0"/>
              <a:t>We </a:t>
            </a:r>
            <a:r>
              <a:rPr lang="en-US" dirty="0"/>
              <a:t>can use filters in view templates, controllers</a:t>
            </a:r>
            <a:r>
              <a:rPr lang="en-US" dirty="0" smtClean="0"/>
              <a:t>, components </a:t>
            </a:r>
            <a:r>
              <a:rPr lang="en-US" dirty="0"/>
              <a:t>or services. Filters can be used to transform data such as formatting dates, filtering arrays, or converting strings to uppercase.</a:t>
            </a:r>
          </a:p>
        </p:txBody>
      </p:sp>
    </p:spTree>
    <p:extLst>
      <p:ext uri="{BB962C8B-B14F-4D97-AF65-F5344CB8AC3E}">
        <p14:creationId xmlns:p14="http://schemas.microsoft.com/office/powerpoint/2010/main" val="5648047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AngularJS</a:t>
            </a:r>
            <a:r>
              <a:rPr lang="en-US" dirty="0"/>
              <a:t> comes with several built-in filters, such </a:t>
            </a:r>
            <a:r>
              <a:rPr lang="en-US" dirty="0" smtClean="0"/>
              <a:t>as</a:t>
            </a:r>
          </a:p>
          <a:p>
            <a:pPr lvl="1"/>
            <a:r>
              <a:rPr lang="en-US" dirty="0" smtClean="0"/>
              <a:t> </a:t>
            </a:r>
            <a:r>
              <a:rPr lang="en-US" dirty="0"/>
              <a:t>currency, </a:t>
            </a:r>
            <a:endParaRPr lang="en-US" dirty="0" smtClean="0"/>
          </a:p>
          <a:p>
            <a:pPr lvl="1"/>
            <a:r>
              <a:rPr lang="en-US" dirty="0" smtClean="0"/>
              <a:t>date,</a:t>
            </a:r>
          </a:p>
          <a:p>
            <a:pPr lvl="1"/>
            <a:r>
              <a:rPr lang="en-US" dirty="0" smtClean="0"/>
              <a:t> </a:t>
            </a:r>
            <a:r>
              <a:rPr lang="en-US" dirty="0"/>
              <a:t>filter</a:t>
            </a:r>
            <a:r>
              <a:rPr lang="en-US" dirty="0" smtClean="0"/>
              <a:t>,</a:t>
            </a:r>
          </a:p>
          <a:p>
            <a:pPr lvl="1"/>
            <a:r>
              <a:rPr lang="en-US" dirty="0" smtClean="0"/>
              <a:t> </a:t>
            </a:r>
            <a:r>
              <a:rPr lang="en-US" dirty="0" err="1"/>
              <a:t>json</a:t>
            </a:r>
            <a:r>
              <a:rPr lang="en-US" dirty="0"/>
              <a:t>, </a:t>
            </a:r>
            <a:endParaRPr lang="en-US" dirty="0" smtClean="0"/>
          </a:p>
          <a:p>
            <a:pPr lvl="1"/>
            <a:r>
              <a:rPr lang="en-US" dirty="0" smtClean="0"/>
              <a:t>lowercase</a:t>
            </a:r>
            <a:r>
              <a:rPr lang="en-US" dirty="0"/>
              <a:t>, </a:t>
            </a:r>
            <a:endParaRPr lang="en-US" dirty="0" smtClean="0"/>
          </a:p>
          <a:p>
            <a:pPr lvl="1"/>
            <a:r>
              <a:rPr lang="en-US" dirty="0" smtClean="0"/>
              <a:t>uppercase</a:t>
            </a:r>
            <a:r>
              <a:rPr lang="en-US" dirty="0"/>
              <a:t>, and more.</a:t>
            </a:r>
          </a:p>
        </p:txBody>
      </p:sp>
    </p:spTree>
    <p:extLst>
      <p:ext uri="{BB962C8B-B14F-4D97-AF65-F5344CB8AC3E}">
        <p14:creationId xmlns:p14="http://schemas.microsoft.com/office/powerpoint/2010/main" val="5822336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Currency Filter: Formats a number as a currency string (e.g., $99.99</a:t>
            </a:r>
            <a:r>
              <a:rPr lang="en-US" dirty="0" smtClean="0"/>
              <a:t>).</a:t>
            </a:r>
          </a:p>
          <a:p>
            <a:r>
              <a:rPr lang="en-US" dirty="0" smtClean="0"/>
              <a:t>Date </a:t>
            </a:r>
            <a:r>
              <a:rPr lang="en-US" dirty="0"/>
              <a:t>Filter: Formats a date object to a human-readable string based on a specified format (e.g., </a:t>
            </a:r>
            <a:r>
              <a:rPr lang="en-US" dirty="0" err="1"/>
              <a:t>fullDate</a:t>
            </a:r>
            <a:r>
              <a:rPr lang="en-US" dirty="0"/>
              <a:t>, </a:t>
            </a:r>
            <a:r>
              <a:rPr lang="en-US" dirty="0" err="1"/>
              <a:t>shortDate</a:t>
            </a:r>
            <a:r>
              <a:rPr lang="en-US" dirty="0" smtClean="0"/>
              <a:t>).</a:t>
            </a:r>
          </a:p>
          <a:p>
            <a:r>
              <a:rPr lang="en-US" dirty="0" smtClean="0"/>
              <a:t>Filter </a:t>
            </a:r>
            <a:r>
              <a:rPr lang="en-US" dirty="0" err="1"/>
              <a:t>Filter</a:t>
            </a:r>
            <a:r>
              <a:rPr lang="en-US" dirty="0"/>
              <a:t>: Selects a subset of items from an array based on a search criteria</a:t>
            </a:r>
            <a:r>
              <a:rPr lang="en-US" dirty="0" smtClean="0"/>
              <a:t>.</a:t>
            </a:r>
          </a:p>
          <a:p>
            <a:r>
              <a:rPr lang="en-US" dirty="0" smtClean="0"/>
              <a:t>JSON </a:t>
            </a:r>
            <a:r>
              <a:rPr lang="en-US" dirty="0"/>
              <a:t>Filter: Converts an object into a JSON string, useful for debugging or displaying raw data</a:t>
            </a:r>
            <a:r>
              <a:rPr lang="en-US" dirty="0" smtClean="0"/>
              <a:t>.</a:t>
            </a:r>
          </a:p>
          <a:p>
            <a:r>
              <a:rPr lang="en-US" dirty="0" smtClean="0"/>
              <a:t>Lowercase </a:t>
            </a:r>
            <a:r>
              <a:rPr lang="en-US" dirty="0"/>
              <a:t>Filter: Converts a string to all lowercase letters</a:t>
            </a:r>
            <a:r>
              <a:rPr lang="en-US" dirty="0" smtClean="0"/>
              <a:t>.</a:t>
            </a:r>
          </a:p>
          <a:p>
            <a:r>
              <a:rPr lang="en-US" dirty="0" smtClean="0"/>
              <a:t>Uppercase </a:t>
            </a:r>
            <a:r>
              <a:rPr lang="en-US" dirty="0"/>
              <a:t>Filter: Converts a string to all uppercase letters.</a:t>
            </a:r>
          </a:p>
        </p:txBody>
      </p:sp>
    </p:spTree>
    <p:extLst>
      <p:ext uri="{BB962C8B-B14F-4D97-AF65-F5344CB8AC3E}">
        <p14:creationId xmlns:p14="http://schemas.microsoft.com/office/powerpoint/2010/main" val="26324023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5146"/>
          </a:xfrm>
        </p:spPr>
        <p:txBody>
          <a:bodyPr>
            <a:normAutofit fontScale="90000"/>
          </a:bodyPr>
          <a:lstStyle/>
          <a:p>
            <a:r>
              <a:rPr lang="en-US" dirty="0" smtClean="0"/>
              <a:t>Currency filter</a:t>
            </a:r>
            <a:endParaRPr lang="en-US" dirty="0"/>
          </a:p>
        </p:txBody>
      </p:sp>
      <p:sp>
        <p:nvSpPr>
          <p:cNvPr id="3" name="Content Placeholder 2"/>
          <p:cNvSpPr>
            <a:spLocks noGrp="1"/>
          </p:cNvSpPr>
          <p:nvPr>
            <p:ph idx="1"/>
          </p:nvPr>
        </p:nvSpPr>
        <p:spPr>
          <a:xfrm>
            <a:off x="838200" y="2147826"/>
            <a:ext cx="10515600" cy="5195328"/>
          </a:xfrm>
        </p:spPr>
        <p:txBody>
          <a:bodyPr>
            <a:normAutofit/>
          </a:bodyPr>
          <a:lstStyle/>
          <a:p>
            <a:pPr marL="0" indent="0">
              <a:buNone/>
            </a:pPr>
            <a:r>
              <a:rPr lang="en-US" sz="1200" dirty="0"/>
              <a:t>&lt;div </a:t>
            </a:r>
            <a:r>
              <a:rPr lang="en-US" sz="1200" dirty="0" err="1"/>
              <a:t>ng</a:t>
            </a:r>
            <a:r>
              <a:rPr lang="en-US" sz="1200" dirty="0"/>
              <a:t>-app="</a:t>
            </a:r>
            <a:r>
              <a:rPr lang="en-US" sz="1200" dirty="0" err="1"/>
              <a:t>myApp</a:t>
            </a:r>
            <a:r>
              <a:rPr lang="en-US" sz="1200" dirty="0"/>
              <a:t>" </a:t>
            </a:r>
            <a:r>
              <a:rPr lang="en-US" sz="1200" dirty="0" err="1"/>
              <a:t>ng</a:t>
            </a:r>
            <a:r>
              <a:rPr lang="en-US" sz="1200" dirty="0"/>
              <a:t>-controller="</a:t>
            </a:r>
            <a:r>
              <a:rPr lang="en-US" sz="1200" dirty="0" err="1"/>
              <a:t>myCtrl</a:t>
            </a:r>
            <a:r>
              <a:rPr lang="en-US" sz="1200" dirty="0"/>
              <a:t> as ctrl"&gt;</a:t>
            </a:r>
          </a:p>
          <a:p>
            <a:pPr marL="0" indent="0">
              <a:buNone/>
            </a:pPr>
            <a:r>
              <a:rPr lang="en-US" sz="1200" dirty="0"/>
              <a:t>  &lt;p&gt;Price: {{ </a:t>
            </a:r>
            <a:r>
              <a:rPr lang="en-US" sz="1200" dirty="0" err="1"/>
              <a:t>ctrl.price</a:t>
            </a:r>
            <a:r>
              <a:rPr lang="en-US" sz="1200" dirty="0"/>
              <a:t> | currency }}&lt;/p&gt;</a:t>
            </a:r>
          </a:p>
          <a:p>
            <a:pPr marL="0" indent="0">
              <a:buNone/>
            </a:pPr>
            <a:r>
              <a:rPr lang="en-US" sz="1200" dirty="0"/>
              <a:t>&lt;/div&gt;</a:t>
            </a:r>
          </a:p>
          <a:p>
            <a:pPr marL="0" indent="0">
              <a:buNone/>
            </a:pPr>
            <a:r>
              <a:rPr lang="en-US" sz="2000" dirty="0"/>
              <a:t/>
            </a:r>
            <a:br>
              <a:rPr lang="en-US" sz="2000" dirty="0"/>
            </a:br>
            <a:endParaRPr lang="en-US" sz="2000" dirty="0"/>
          </a:p>
          <a:p>
            <a:endParaRPr lang="en-US" dirty="0"/>
          </a:p>
          <a:p>
            <a:endParaRPr lang="en-US" dirty="0"/>
          </a:p>
        </p:txBody>
      </p:sp>
      <p:sp>
        <p:nvSpPr>
          <p:cNvPr id="4" name="Content Placeholder 2"/>
          <p:cNvSpPr txBox="1">
            <a:spLocks/>
          </p:cNvSpPr>
          <p:nvPr/>
        </p:nvSpPr>
        <p:spPr>
          <a:xfrm>
            <a:off x="6096000" y="1579153"/>
            <a:ext cx="10515600" cy="5033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marL="0" indent="0">
              <a:buNone/>
            </a:pPr>
            <a:r>
              <a:rPr lang="en-US" sz="1200" dirty="0" smtClean="0"/>
              <a:t> </a:t>
            </a:r>
            <a:r>
              <a:rPr lang="en-US" sz="1200" dirty="0" err="1"/>
              <a:t>angular.module</a:t>
            </a:r>
            <a:r>
              <a:rPr lang="en-US" sz="1200" dirty="0"/>
              <a:t>('</a:t>
            </a:r>
            <a:r>
              <a:rPr lang="en-US" sz="1200" dirty="0" err="1"/>
              <a:t>myApp</a:t>
            </a:r>
            <a:r>
              <a:rPr lang="en-US" sz="1200" dirty="0"/>
              <a:t>', [])</a:t>
            </a:r>
          </a:p>
          <a:p>
            <a:pPr marL="0" indent="0">
              <a:buNone/>
            </a:pPr>
            <a:r>
              <a:rPr lang="en-US" sz="1200" dirty="0"/>
              <a:t>.controller('</a:t>
            </a:r>
            <a:r>
              <a:rPr lang="en-US" sz="1200" dirty="0" err="1"/>
              <a:t>myCtrl</a:t>
            </a:r>
            <a:r>
              <a:rPr lang="en-US" sz="1200" dirty="0"/>
              <a:t>', function() {</a:t>
            </a:r>
          </a:p>
          <a:p>
            <a:pPr marL="0" indent="0">
              <a:buNone/>
            </a:pPr>
            <a:r>
              <a:rPr lang="en-US" sz="1200" dirty="0"/>
              <a:t>  </a:t>
            </a:r>
            <a:r>
              <a:rPr lang="en-US" sz="1200" dirty="0" err="1"/>
              <a:t>var</a:t>
            </a:r>
            <a:r>
              <a:rPr lang="en-US" sz="1200" dirty="0"/>
              <a:t> ctrl = this;</a:t>
            </a:r>
          </a:p>
          <a:p>
            <a:pPr marL="0" indent="0">
              <a:buNone/>
            </a:pPr>
            <a:r>
              <a:rPr lang="en-US" sz="1200" dirty="0"/>
              <a:t>  </a:t>
            </a:r>
            <a:r>
              <a:rPr lang="en-US" sz="1200" dirty="0" err="1"/>
              <a:t>ctrl.price</a:t>
            </a:r>
            <a:r>
              <a:rPr lang="en-US" sz="1200" dirty="0"/>
              <a:t> = 99.99;</a:t>
            </a:r>
          </a:p>
          <a:p>
            <a:pPr marL="0" indent="0">
              <a:buNone/>
            </a:pPr>
            <a:r>
              <a:rPr lang="en-US" sz="1200" dirty="0"/>
              <a:t>});</a:t>
            </a:r>
            <a:br>
              <a:rPr lang="en-US" sz="1200" dirty="0"/>
            </a:br>
            <a:endParaRPr lang="en-US" sz="1200" dirty="0"/>
          </a:p>
          <a:p>
            <a:endParaRPr lang="en-US" sz="4800" dirty="0"/>
          </a:p>
        </p:txBody>
      </p:sp>
    </p:spTree>
    <p:extLst>
      <p:ext uri="{BB962C8B-B14F-4D97-AF65-F5344CB8AC3E}">
        <p14:creationId xmlns:p14="http://schemas.microsoft.com/office/powerpoint/2010/main" val="368371386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5146"/>
          </a:xfrm>
        </p:spPr>
        <p:txBody>
          <a:bodyPr>
            <a:normAutofit fontScale="90000"/>
          </a:bodyPr>
          <a:lstStyle/>
          <a:p>
            <a:r>
              <a:rPr lang="en-US" dirty="0" smtClean="0"/>
              <a:t>Date filter</a:t>
            </a:r>
            <a:endParaRPr lang="en-US" dirty="0"/>
          </a:p>
        </p:txBody>
      </p:sp>
      <p:sp>
        <p:nvSpPr>
          <p:cNvPr id="3" name="Content Placeholder 2"/>
          <p:cNvSpPr>
            <a:spLocks noGrp="1"/>
          </p:cNvSpPr>
          <p:nvPr>
            <p:ph idx="1"/>
          </p:nvPr>
        </p:nvSpPr>
        <p:spPr>
          <a:xfrm>
            <a:off x="762000" y="2176668"/>
            <a:ext cx="10515600" cy="5195328"/>
          </a:xfrm>
        </p:spPr>
        <p:txBody>
          <a:bodyPr>
            <a:normAutofit/>
          </a:bodyPr>
          <a:lstStyle/>
          <a:p>
            <a:pPr marL="0" indent="0">
              <a:buNone/>
            </a:pPr>
            <a:r>
              <a:rPr lang="en-US" sz="1200" dirty="0"/>
              <a:t>&lt;div </a:t>
            </a:r>
            <a:r>
              <a:rPr lang="en-US" sz="1200" dirty="0" err="1"/>
              <a:t>ng</a:t>
            </a:r>
            <a:r>
              <a:rPr lang="en-US" sz="1200" dirty="0"/>
              <a:t>-app="</a:t>
            </a:r>
            <a:r>
              <a:rPr lang="en-US" sz="1200" dirty="0" err="1"/>
              <a:t>myApp</a:t>
            </a:r>
            <a:r>
              <a:rPr lang="en-US" sz="1200" dirty="0"/>
              <a:t>" </a:t>
            </a:r>
            <a:r>
              <a:rPr lang="en-US" sz="1200" dirty="0" err="1"/>
              <a:t>ng</a:t>
            </a:r>
            <a:r>
              <a:rPr lang="en-US" sz="1200" dirty="0"/>
              <a:t>-controller="</a:t>
            </a:r>
            <a:r>
              <a:rPr lang="en-US" sz="1200" dirty="0" err="1"/>
              <a:t>myCtrl</a:t>
            </a:r>
            <a:r>
              <a:rPr lang="en-US" sz="1200" dirty="0"/>
              <a:t> as ctrl"&gt;</a:t>
            </a:r>
          </a:p>
          <a:p>
            <a:pPr marL="0" indent="0">
              <a:buNone/>
            </a:pPr>
            <a:r>
              <a:rPr lang="en-US" sz="1200" dirty="0"/>
              <a:t>  &lt;p&gt;Today's Date: {{ </a:t>
            </a:r>
            <a:r>
              <a:rPr lang="en-US" sz="1200" dirty="0" err="1"/>
              <a:t>ctrl.today</a:t>
            </a:r>
            <a:r>
              <a:rPr lang="en-US" sz="1200" dirty="0"/>
              <a:t> | date:'</a:t>
            </a:r>
            <a:r>
              <a:rPr lang="en-US" sz="1200" dirty="0" err="1"/>
              <a:t>fullDate</a:t>
            </a:r>
            <a:r>
              <a:rPr lang="en-US" sz="1200" dirty="0"/>
              <a:t>' }}&lt;/p&gt;</a:t>
            </a:r>
          </a:p>
          <a:p>
            <a:pPr marL="0" indent="0">
              <a:buNone/>
            </a:pPr>
            <a:r>
              <a:rPr lang="en-US" sz="1200" dirty="0"/>
              <a:t>&lt;/div&gt;</a:t>
            </a:r>
          </a:p>
          <a:p>
            <a:pPr marL="0" indent="0">
              <a:buNone/>
            </a:pPr>
            <a:r>
              <a:rPr lang="en-US" sz="2000" dirty="0"/>
              <a:t/>
            </a:r>
            <a:br>
              <a:rPr lang="en-US" sz="2000" dirty="0"/>
            </a:br>
            <a:endParaRPr lang="en-US" sz="2000" dirty="0"/>
          </a:p>
          <a:p>
            <a:endParaRPr lang="en-US" dirty="0"/>
          </a:p>
          <a:p>
            <a:endParaRPr lang="en-US" dirty="0"/>
          </a:p>
        </p:txBody>
      </p:sp>
      <p:sp>
        <p:nvSpPr>
          <p:cNvPr id="4" name="Content Placeholder 2"/>
          <p:cNvSpPr txBox="1">
            <a:spLocks/>
          </p:cNvSpPr>
          <p:nvPr/>
        </p:nvSpPr>
        <p:spPr>
          <a:xfrm>
            <a:off x="6096000" y="1579153"/>
            <a:ext cx="10515600" cy="5033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marL="0" indent="0">
              <a:buNone/>
            </a:pPr>
            <a:r>
              <a:rPr lang="en-US" sz="1200" dirty="0"/>
              <a:t> </a:t>
            </a:r>
            <a:r>
              <a:rPr lang="en-US" sz="1200" dirty="0" err="1"/>
              <a:t>angular.module</a:t>
            </a:r>
            <a:r>
              <a:rPr lang="en-US" sz="1200" dirty="0"/>
              <a:t>('</a:t>
            </a:r>
            <a:r>
              <a:rPr lang="en-US" sz="1200" dirty="0" err="1"/>
              <a:t>myApp</a:t>
            </a:r>
            <a:r>
              <a:rPr lang="en-US" sz="1200" dirty="0"/>
              <a:t>', [])</a:t>
            </a:r>
          </a:p>
          <a:p>
            <a:pPr marL="0" indent="0">
              <a:buNone/>
            </a:pPr>
            <a:r>
              <a:rPr lang="en-US" sz="1200" dirty="0"/>
              <a:t>.controller('</a:t>
            </a:r>
            <a:r>
              <a:rPr lang="en-US" sz="1200" dirty="0" err="1"/>
              <a:t>myCtrl</a:t>
            </a:r>
            <a:r>
              <a:rPr lang="en-US" sz="1200" dirty="0"/>
              <a:t>', function() {</a:t>
            </a:r>
          </a:p>
          <a:p>
            <a:pPr marL="0" indent="0">
              <a:buNone/>
            </a:pPr>
            <a:r>
              <a:rPr lang="en-US" sz="1200" dirty="0"/>
              <a:t>  </a:t>
            </a:r>
            <a:r>
              <a:rPr lang="en-US" sz="1200" dirty="0" err="1"/>
              <a:t>var</a:t>
            </a:r>
            <a:r>
              <a:rPr lang="en-US" sz="1200" dirty="0"/>
              <a:t> ctrl = this;</a:t>
            </a:r>
          </a:p>
          <a:p>
            <a:pPr marL="0" indent="0">
              <a:buNone/>
            </a:pPr>
            <a:r>
              <a:rPr lang="en-US" sz="1200" dirty="0"/>
              <a:t>  </a:t>
            </a:r>
            <a:r>
              <a:rPr lang="en-US" sz="1200" dirty="0" err="1"/>
              <a:t>ctrl.today</a:t>
            </a:r>
            <a:r>
              <a:rPr lang="en-US" sz="1200" dirty="0"/>
              <a:t> = new Date();</a:t>
            </a:r>
          </a:p>
          <a:p>
            <a:pPr marL="0" indent="0">
              <a:buNone/>
            </a:pPr>
            <a:r>
              <a:rPr lang="en-US" sz="1200" dirty="0"/>
              <a:t>});</a:t>
            </a:r>
          </a:p>
          <a:p>
            <a:endParaRPr lang="en-US" sz="4800" dirty="0"/>
          </a:p>
        </p:txBody>
      </p:sp>
    </p:spTree>
    <p:extLst>
      <p:ext uri="{BB962C8B-B14F-4D97-AF65-F5344CB8AC3E}">
        <p14:creationId xmlns:p14="http://schemas.microsoft.com/office/powerpoint/2010/main" val="1785103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AngularJS</a:t>
            </a:r>
            <a:r>
              <a:rPr lang="en-US" dirty="0" smtClean="0"/>
              <a:t> follows the Model-View-Controller (MVC) architecture, which is a design pattern used to separate concerns in an application, making it easier to manage, scale, and maintain. </a:t>
            </a:r>
            <a:endParaRPr lang="en-US" dirty="0"/>
          </a:p>
        </p:txBody>
      </p:sp>
    </p:spTree>
    <p:extLst>
      <p:ext uri="{BB962C8B-B14F-4D97-AF65-F5344CB8AC3E}">
        <p14:creationId xmlns:p14="http://schemas.microsoft.com/office/powerpoint/2010/main" val="6113900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21972" y="164895"/>
            <a:ext cx="12313282"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Unicode MS" panose="020B0604020202020204" pitchFamily="34" charset="-128"/>
              </a:rPr>
              <a:t>The date</a:t>
            </a:r>
            <a:r>
              <a:rPr kumimoji="0" lang="en-US" sz="1100" b="0" i="0" u="none" strike="noStrike" cap="none" normalizeH="0" baseline="0" dirty="0" smtClean="0">
                <a:ln>
                  <a:noFill/>
                </a:ln>
                <a:solidFill>
                  <a:schemeClr val="tx1"/>
                </a:solidFill>
                <a:effectLst/>
              </a:rPr>
              <a:t> filter can format dates in various ways using different format options. The </a:t>
            </a:r>
            <a:r>
              <a:rPr kumimoji="0" lang="en-US" sz="1000" b="0" i="0" u="none" strike="noStrike" cap="none" normalizeH="0" baseline="0" dirty="0" err="1" smtClean="0">
                <a:ln>
                  <a:noFill/>
                </a:ln>
                <a:solidFill>
                  <a:schemeClr val="tx1"/>
                </a:solidFill>
                <a:effectLst/>
                <a:latin typeface="Arial Unicode MS" panose="020B0604020202020204" pitchFamily="34" charset="-128"/>
              </a:rPr>
              <a:t>fullDate</a:t>
            </a:r>
            <a:r>
              <a:rPr kumimoji="0" lang="en-US" sz="1100" b="0" i="0" u="none" strike="noStrike" cap="none" normalizeH="0" baseline="0" dirty="0" smtClean="0">
                <a:ln>
                  <a:noFill/>
                </a:ln>
                <a:solidFill>
                  <a:schemeClr val="tx1"/>
                </a:solidFill>
                <a:effectLst/>
              </a:rPr>
              <a:t> is just one of the predefined formats. Here are some other predefined format options you can use: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000" b="1" i="0" u="none" strike="noStrike" cap="none" normalizeH="0" baseline="0" dirty="0" smtClean="0">
                <a:ln>
                  <a:noFill/>
                </a:ln>
                <a:solidFill>
                  <a:schemeClr val="tx1"/>
                </a:solidFill>
                <a:effectLst/>
                <a:latin typeface="Arial Unicode MS" panose="020B0604020202020204" pitchFamily="34" charset="-128"/>
              </a:rPr>
              <a:t>short</a:t>
            </a:r>
            <a:r>
              <a:rPr kumimoji="0" lang="en-US" sz="11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Outputs: </a:t>
            </a:r>
            <a:r>
              <a:rPr kumimoji="0" lang="en-US" sz="1000" b="0" i="0" u="none" strike="noStrike" cap="none" normalizeH="0" baseline="0" dirty="0" smtClean="0">
                <a:ln>
                  <a:noFill/>
                </a:ln>
                <a:solidFill>
                  <a:schemeClr val="tx1"/>
                </a:solidFill>
                <a:effectLst/>
                <a:latin typeface="Arial Unicode MS" panose="020B0604020202020204" pitchFamily="34" charset="-128"/>
              </a:rPr>
              <a:t>M/d/</a:t>
            </a:r>
            <a:r>
              <a:rPr kumimoji="0" lang="en-US" sz="1000" b="0" i="0" u="none" strike="noStrike" cap="none" normalizeH="0" baseline="0" dirty="0" err="1" smtClean="0">
                <a:ln>
                  <a:noFill/>
                </a:ln>
                <a:solidFill>
                  <a:schemeClr val="tx1"/>
                </a:solidFill>
                <a:effectLst/>
                <a:latin typeface="Arial Unicode MS" panose="020B0604020202020204" pitchFamily="34" charset="-128"/>
              </a:rPr>
              <a:t>yy</a:t>
            </a:r>
            <a:r>
              <a:rPr kumimoji="0" lang="en-US" sz="1000" b="0" i="0" u="none" strike="noStrike" cap="none" normalizeH="0" baseline="0" dirty="0" smtClean="0">
                <a:ln>
                  <a:noFill/>
                </a:ln>
                <a:solidFill>
                  <a:schemeClr val="tx1"/>
                </a:solidFill>
                <a:effectLst/>
                <a:latin typeface="Arial Unicode MS" panose="020B0604020202020204" pitchFamily="34" charset="-128"/>
              </a:rPr>
              <a:t>, h:mm a</a:t>
            </a:r>
            <a:endParaRPr kumimoji="0" lang="en-US" sz="11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rPr>
              <a:t>Example: </a:t>
            </a:r>
            <a:r>
              <a:rPr kumimoji="0" lang="en-US" sz="1000" b="0" i="0" u="none" strike="noStrike" cap="none" normalizeH="0" baseline="0" dirty="0" smtClean="0">
                <a:ln>
                  <a:noFill/>
                </a:ln>
                <a:solidFill>
                  <a:schemeClr val="tx1"/>
                </a:solidFill>
                <a:effectLst/>
                <a:latin typeface="Arial Unicode MS" panose="020B0604020202020204" pitchFamily="34" charset="-128"/>
              </a:rPr>
              <a:t>9/3/24, 12:30 PM</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sz="1000" b="1" i="0" u="none" strike="noStrike" cap="none" normalizeH="0" baseline="0" dirty="0" smtClean="0">
                <a:ln>
                  <a:noFill/>
                </a:ln>
                <a:solidFill>
                  <a:schemeClr val="tx1"/>
                </a:solidFill>
                <a:effectLst/>
                <a:latin typeface="Arial Unicode MS" panose="020B0604020202020204" pitchFamily="34" charset="-128"/>
              </a:rPr>
              <a:t>medium</a:t>
            </a:r>
            <a:r>
              <a:rPr kumimoji="0" lang="en-US" sz="11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Outputs: </a:t>
            </a:r>
            <a:r>
              <a:rPr kumimoji="0" lang="en-US" sz="1000" b="0" i="0" u="none" strike="noStrike" cap="none" normalizeH="0" baseline="0" dirty="0" smtClean="0">
                <a:ln>
                  <a:noFill/>
                </a:ln>
                <a:solidFill>
                  <a:schemeClr val="tx1"/>
                </a:solidFill>
                <a:effectLst/>
                <a:latin typeface="Arial Unicode MS" panose="020B0604020202020204" pitchFamily="34" charset="-128"/>
              </a:rPr>
              <a:t>MMM d, y, h:mm:ss a</a:t>
            </a:r>
            <a:endParaRPr kumimoji="0" lang="en-US" sz="11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rPr>
              <a:t>Example: </a:t>
            </a:r>
            <a:r>
              <a:rPr kumimoji="0" lang="en-US" sz="1000" b="0" i="0" u="none" strike="noStrike" cap="none" normalizeH="0" baseline="0" dirty="0" smtClean="0">
                <a:ln>
                  <a:noFill/>
                </a:ln>
                <a:solidFill>
                  <a:schemeClr val="tx1"/>
                </a:solidFill>
                <a:effectLst/>
                <a:latin typeface="Arial Unicode MS" panose="020B0604020202020204" pitchFamily="34" charset="-128"/>
              </a:rPr>
              <a:t>Sep 3, 2024, 12:30:00 PM</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000" b="1" i="0" u="none" strike="noStrike" cap="none" normalizeH="0" baseline="0" dirty="0" smtClean="0">
                <a:ln>
                  <a:noFill/>
                </a:ln>
                <a:solidFill>
                  <a:schemeClr val="tx1"/>
                </a:solidFill>
                <a:effectLst/>
                <a:latin typeface="Arial Unicode MS" panose="020B0604020202020204" pitchFamily="34" charset="-128"/>
              </a:rPr>
              <a:t>long</a:t>
            </a:r>
            <a:r>
              <a:rPr kumimoji="0" lang="en-US" sz="11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Outputs: </a:t>
            </a:r>
            <a:r>
              <a:rPr kumimoji="0" lang="en-US" sz="1000" b="0" i="0" u="none" strike="noStrike" cap="none" normalizeH="0" baseline="0" dirty="0" smtClean="0">
                <a:ln>
                  <a:noFill/>
                </a:ln>
                <a:solidFill>
                  <a:schemeClr val="tx1"/>
                </a:solidFill>
                <a:effectLst/>
                <a:latin typeface="Arial Unicode MS" panose="020B0604020202020204" pitchFamily="34" charset="-128"/>
              </a:rPr>
              <a:t>MMMM d, y, h:mm:ss a z</a:t>
            </a:r>
            <a:endParaRPr kumimoji="0" lang="en-US" sz="11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rPr>
              <a:t>Example: </a:t>
            </a:r>
            <a:r>
              <a:rPr kumimoji="0" lang="en-US" sz="1000" b="0" i="0" u="none" strike="noStrike" cap="none" normalizeH="0" baseline="0" dirty="0" smtClean="0">
                <a:ln>
                  <a:noFill/>
                </a:ln>
                <a:solidFill>
                  <a:schemeClr val="tx1"/>
                </a:solidFill>
                <a:effectLst/>
                <a:latin typeface="Arial Unicode MS" panose="020B0604020202020204" pitchFamily="34" charset="-128"/>
              </a:rPr>
              <a:t>September 3, 2024, 12:30:00 PM GMT+0</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sz="1000" b="1" i="0" u="none" strike="noStrike" cap="none" normalizeH="0" baseline="0" dirty="0" smtClean="0">
                <a:ln>
                  <a:noFill/>
                </a:ln>
                <a:solidFill>
                  <a:schemeClr val="tx1"/>
                </a:solidFill>
                <a:effectLst/>
                <a:latin typeface="Arial Unicode MS" panose="020B0604020202020204" pitchFamily="34" charset="-128"/>
              </a:rPr>
              <a:t>full</a:t>
            </a:r>
            <a:r>
              <a:rPr kumimoji="0" lang="en-US" sz="11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Outputs: </a:t>
            </a:r>
            <a:r>
              <a:rPr kumimoji="0" lang="en-US" sz="1000" b="0" i="0" u="none" strike="noStrike" cap="none" normalizeH="0" baseline="0" dirty="0" smtClean="0">
                <a:ln>
                  <a:noFill/>
                </a:ln>
                <a:solidFill>
                  <a:schemeClr val="tx1"/>
                </a:solidFill>
                <a:effectLst/>
                <a:latin typeface="Arial Unicode MS" panose="020B0604020202020204" pitchFamily="34" charset="-128"/>
              </a:rPr>
              <a:t>EEEE, MMMM d, y, h:mm:ss a zzzz</a:t>
            </a:r>
            <a:endParaRPr kumimoji="0" lang="en-US" sz="11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rPr>
              <a:t>Example: </a:t>
            </a:r>
            <a:r>
              <a:rPr kumimoji="0" lang="en-US" sz="1000" b="0" i="0" u="none" strike="noStrike" cap="none" normalizeH="0" baseline="0" dirty="0" smtClean="0">
                <a:ln>
                  <a:noFill/>
                </a:ln>
                <a:solidFill>
                  <a:schemeClr val="tx1"/>
                </a:solidFill>
                <a:effectLst/>
                <a:latin typeface="Arial Unicode MS" panose="020B0604020202020204" pitchFamily="34" charset="-128"/>
              </a:rPr>
              <a:t>Tuesday, September 3, 2024, 12:30:00 PM GMT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sz="1000" b="1" i="0" u="none" strike="noStrike" cap="none" normalizeH="0" baseline="0" dirty="0" err="1" smtClean="0">
                <a:ln>
                  <a:noFill/>
                </a:ln>
                <a:solidFill>
                  <a:schemeClr val="tx1"/>
                </a:solidFill>
                <a:effectLst/>
                <a:latin typeface="Arial Unicode MS" panose="020B0604020202020204" pitchFamily="34" charset="-128"/>
              </a:rPr>
              <a:t>shortDate</a:t>
            </a:r>
            <a:r>
              <a:rPr kumimoji="0" lang="en-US" sz="11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Outputs: </a:t>
            </a:r>
            <a:r>
              <a:rPr kumimoji="0" lang="en-US" sz="1000" b="0" i="0" u="none" strike="noStrike" cap="none" normalizeH="0" baseline="0" dirty="0" smtClean="0">
                <a:ln>
                  <a:noFill/>
                </a:ln>
                <a:solidFill>
                  <a:schemeClr val="tx1"/>
                </a:solidFill>
                <a:effectLst/>
                <a:latin typeface="Arial Unicode MS" panose="020B0604020202020204" pitchFamily="34" charset="-128"/>
              </a:rPr>
              <a:t>M/d/</a:t>
            </a:r>
            <a:r>
              <a:rPr kumimoji="0" lang="en-US" sz="1000" b="0" i="0" u="none" strike="noStrike" cap="none" normalizeH="0" baseline="0" dirty="0" err="1" smtClean="0">
                <a:ln>
                  <a:noFill/>
                </a:ln>
                <a:solidFill>
                  <a:schemeClr val="tx1"/>
                </a:solidFill>
                <a:effectLst/>
                <a:latin typeface="Arial Unicode MS" panose="020B0604020202020204" pitchFamily="34" charset="-128"/>
              </a:rPr>
              <a:t>yy</a:t>
            </a:r>
            <a:endParaRPr kumimoji="0" lang="en-US" sz="11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rPr>
              <a:t>Example: </a:t>
            </a:r>
            <a:r>
              <a:rPr kumimoji="0" lang="en-US" sz="1000" b="0" i="0" u="none" strike="noStrike" cap="none" normalizeH="0" baseline="0" dirty="0" smtClean="0">
                <a:ln>
                  <a:noFill/>
                </a:ln>
                <a:solidFill>
                  <a:schemeClr val="tx1"/>
                </a:solidFill>
                <a:effectLst/>
                <a:latin typeface="Arial Unicode MS" panose="020B0604020202020204" pitchFamily="34" charset="-128"/>
              </a:rPr>
              <a:t>9/3/24</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sz="1000" b="1" i="0" u="none" strike="noStrike" cap="none" normalizeH="0" baseline="0" dirty="0" err="1" smtClean="0">
                <a:ln>
                  <a:noFill/>
                </a:ln>
                <a:solidFill>
                  <a:schemeClr val="tx1"/>
                </a:solidFill>
                <a:effectLst/>
                <a:latin typeface="Arial Unicode MS" panose="020B0604020202020204" pitchFamily="34" charset="-128"/>
              </a:rPr>
              <a:t>mediumDate</a:t>
            </a:r>
            <a:r>
              <a:rPr kumimoji="0" lang="en-US" sz="11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Outputs: </a:t>
            </a:r>
            <a:r>
              <a:rPr kumimoji="0" lang="en-US" sz="1000" b="0" i="0" u="none" strike="noStrike" cap="none" normalizeH="0" baseline="0" dirty="0" smtClean="0">
                <a:ln>
                  <a:noFill/>
                </a:ln>
                <a:solidFill>
                  <a:schemeClr val="tx1"/>
                </a:solidFill>
                <a:effectLst/>
                <a:latin typeface="Arial Unicode MS" panose="020B0604020202020204" pitchFamily="34" charset="-128"/>
              </a:rPr>
              <a:t>MMM d, y</a:t>
            </a:r>
            <a:endParaRPr kumimoji="0" lang="en-US" sz="11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rPr>
              <a:t>Example: </a:t>
            </a:r>
            <a:r>
              <a:rPr kumimoji="0" lang="en-US" sz="1000" b="0" i="0" u="none" strike="noStrike" cap="none" normalizeH="0" baseline="0" dirty="0" smtClean="0">
                <a:ln>
                  <a:noFill/>
                </a:ln>
                <a:solidFill>
                  <a:schemeClr val="tx1"/>
                </a:solidFill>
                <a:effectLst/>
                <a:latin typeface="Arial Unicode MS" panose="020B0604020202020204" pitchFamily="34" charset="-128"/>
              </a:rPr>
              <a:t>Sep 3, 2024</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sz="1000" b="1" i="0" u="none" strike="noStrike" cap="none" normalizeH="0" baseline="0" dirty="0" err="1" smtClean="0">
                <a:ln>
                  <a:noFill/>
                </a:ln>
                <a:solidFill>
                  <a:schemeClr val="tx1"/>
                </a:solidFill>
                <a:effectLst/>
                <a:latin typeface="Arial Unicode MS" panose="020B0604020202020204" pitchFamily="34" charset="-128"/>
              </a:rPr>
              <a:t>longDate</a:t>
            </a:r>
            <a:r>
              <a:rPr kumimoji="0" lang="en-US" sz="11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Outputs: </a:t>
            </a:r>
            <a:r>
              <a:rPr kumimoji="0" lang="en-US" sz="1000" b="0" i="0" u="none" strike="noStrike" cap="none" normalizeH="0" baseline="0" dirty="0" smtClean="0">
                <a:ln>
                  <a:noFill/>
                </a:ln>
                <a:solidFill>
                  <a:schemeClr val="tx1"/>
                </a:solidFill>
                <a:effectLst/>
                <a:latin typeface="Arial Unicode MS" panose="020B0604020202020204" pitchFamily="34" charset="-128"/>
              </a:rPr>
              <a:t>MMMM d, y</a:t>
            </a:r>
            <a:endParaRPr kumimoji="0" lang="en-US" sz="11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rPr>
              <a:t>Example: </a:t>
            </a:r>
            <a:r>
              <a:rPr kumimoji="0" lang="en-US" sz="1000" b="0" i="0" u="none" strike="noStrike" cap="none" normalizeH="0" baseline="0" dirty="0" smtClean="0">
                <a:ln>
                  <a:noFill/>
                </a:ln>
                <a:solidFill>
                  <a:schemeClr val="tx1"/>
                </a:solidFill>
                <a:effectLst/>
                <a:latin typeface="Arial Unicode MS" panose="020B0604020202020204" pitchFamily="34" charset="-128"/>
              </a:rPr>
              <a:t>September 3, 2024</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sz="1000" b="1" i="0" u="none" strike="noStrike" cap="none" normalizeH="0" baseline="0" dirty="0" err="1" smtClean="0">
                <a:ln>
                  <a:noFill/>
                </a:ln>
                <a:solidFill>
                  <a:schemeClr val="tx1"/>
                </a:solidFill>
                <a:effectLst/>
                <a:latin typeface="Arial Unicode MS" panose="020B0604020202020204" pitchFamily="34" charset="-128"/>
              </a:rPr>
              <a:t>shortTime</a:t>
            </a:r>
            <a:r>
              <a:rPr kumimoji="0" lang="en-US" sz="11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Outputs: </a:t>
            </a:r>
            <a:r>
              <a:rPr kumimoji="0" lang="en-US" sz="1000" b="0" i="0" u="none" strike="noStrike" cap="none" normalizeH="0" baseline="0" dirty="0" smtClean="0">
                <a:ln>
                  <a:noFill/>
                </a:ln>
                <a:solidFill>
                  <a:schemeClr val="tx1"/>
                </a:solidFill>
                <a:effectLst/>
                <a:latin typeface="Arial Unicode MS" panose="020B0604020202020204" pitchFamily="34" charset="-128"/>
              </a:rPr>
              <a:t>h:mm a</a:t>
            </a:r>
            <a:endParaRPr kumimoji="0" lang="en-US" sz="11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rPr>
              <a:t>Example: </a:t>
            </a:r>
            <a:r>
              <a:rPr kumimoji="0" lang="en-US" sz="1000" b="0" i="0" u="none" strike="noStrike" cap="none" normalizeH="0" baseline="0" dirty="0" smtClean="0">
                <a:ln>
                  <a:noFill/>
                </a:ln>
                <a:solidFill>
                  <a:schemeClr val="tx1"/>
                </a:solidFill>
                <a:effectLst/>
                <a:latin typeface="Arial Unicode MS" panose="020B0604020202020204" pitchFamily="34" charset="-128"/>
              </a:rPr>
              <a:t>12:30 PM</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sz="1000" b="1" i="0" u="none" strike="noStrike" cap="none" normalizeH="0" baseline="0" dirty="0" err="1" smtClean="0">
                <a:ln>
                  <a:noFill/>
                </a:ln>
                <a:solidFill>
                  <a:schemeClr val="tx1"/>
                </a:solidFill>
                <a:effectLst/>
                <a:latin typeface="Arial Unicode MS" panose="020B0604020202020204" pitchFamily="34" charset="-128"/>
              </a:rPr>
              <a:t>mediumTime</a:t>
            </a:r>
            <a:r>
              <a:rPr kumimoji="0" lang="en-US" sz="11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Outputs: </a:t>
            </a:r>
            <a:r>
              <a:rPr kumimoji="0" lang="en-US" sz="1000" b="0" i="0" u="none" strike="noStrike" cap="none" normalizeH="0" baseline="0" dirty="0" smtClean="0">
                <a:ln>
                  <a:noFill/>
                </a:ln>
                <a:solidFill>
                  <a:schemeClr val="tx1"/>
                </a:solidFill>
                <a:effectLst/>
                <a:latin typeface="Arial Unicode MS" panose="020B0604020202020204" pitchFamily="34" charset="-128"/>
              </a:rPr>
              <a:t>h:mm:ss a</a:t>
            </a:r>
            <a:endParaRPr kumimoji="0" lang="en-US" sz="11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rPr>
              <a:t>Example: </a:t>
            </a:r>
            <a:r>
              <a:rPr kumimoji="0" lang="en-US" sz="1000" b="0" i="0" u="none" strike="noStrike" cap="none" normalizeH="0" baseline="0" dirty="0" smtClean="0">
                <a:ln>
                  <a:noFill/>
                </a:ln>
                <a:solidFill>
                  <a:schemeClr val="tx1"/>
                </a:solidFill>
                <a:effectLst/>
                <a:latin typeface="Arial Unicode MS" panose="020B0604020202020204" pitchFamily="34" charset="-128"/>
              </a:rPr>
              <a:t>12:30:00 PM</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sz="1000" b="1" i="0" u="none" strike="noStrike" cap="none" normalizeH="0" baseline="0" dirty="0" err="1" smtClean="0">
                <a:ln>
                  <a:noFill/>
                </a:ln>
                <a:solidFill>
                  <a:schemeClr val="tx1"/>
                </a:solidFill>
                <a:effectLst/>
                <a:latin typeface="Arial Unicode MS" panose="020B0604020202020204" pitchFamily="34" charset="-128"/>
              </a:rPr>
              <a:t>longTime</a:t>
            </a:r>
            <a:r>
              <a:rPr kumimoji="0" lang="en-US" sz="11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Outputs: </a:t>
            </a:r>
            <a:r>
              <a:rPr kumimoji="0" lang="en-US" sz="1000" b="0" i="0" u="none" strike="noStrike" cap="none" normalizeH="0" baseline="0" dirty="0" smtClean="0">
                <a:ln>
                  <a:noFill/>
                </a:ln>
                <a:solidFill>
                  <a:schemeClr val="tx1"/>
                </a:solidFill>
                <a:effectLst/>
                <a:latin typeface="Arial Unicode MS" panose="020B0604020202020204" pitchFamily="34" charset="-128"/>
              </a:rPr>
              <a:t>h:mm:ss a z</a:t>
            </a:r>
            <a:endParaRPr kumimoji="0" lang="en-US" sz="11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rPr>
              <a:t>Example: </a:t>
            </a:r>
            <a:r>
              <a:rPr kumimoji="0" lang="en-US" sz="1000" b="0" i="0" u="none" strike="noStrike" cap="none" normalizeH="0" baseline="0" dirty="0" smtClean="0">
                <a:ln>
                  <a:noFill/>
                </a:ln>
                <a:solidFill>
                  <a:schemeClr val="tx1"/>
                </a:solidFill>
                <a:effectLst/>
                <a:latin typeface="Arial Unicode MS" panose="020B0604020202020204" pitchFamily="34" charset="-128"/>
              </a:rPr>
              <a:t>12:30:00 PM GMT+0</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11"/>
              <a:tabLst/>
            </a:pPr>
            <a:r>
              <a:rPr kumimoji="0" lang="en-US" sz="1000" b="1" i="0" u="none" strike="noStrike" cap="none" normalizeH="0" baseline="0" dirty="0" err="1" smtClean="0">
                <a:ln>
                  <a:noFill/>
                </a:ln>
                <a:solidFill>
                  <a:schemeClr val="tx1"/>
                </a:solidFill>
                <a:effectLst/>
                <a:latin typeface="Arial Unicode MS" panose="020B0604020202020204" pitchFamily="34" charset="-128"/>
              </a:rPr>
              <a:t>fullTime</a:t>
            </a:r>
            <a:r>
              <a:rPr kumimoji="0" lang="en-US" sz="11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Arial" panose="020B0604020202020204" pitchFamily="34" charset="0"/>
              </a:rPr>
              <a:t>Outputs: </a:t>
            </a:r>
            <a:r>
              <a:rPr kumimoji="0" lang="en-US" sz="1000" b="0" i="0" u="none" strike="noStrike" cap="none" normalizeH="0" baseline="0" dirty="0" smtClean="0">
                <a:ln>
                  <a:noFill/>
                </a:ln>
                <a:solidFill>
                  <a:schemeClr val="tx1"/>
                </a:solidFill>
                <a:effectLst/>
                <a:latin typeface="Arial Unicode MS" panose="020B0604020202020204" pitchFamily="34" charset="-128"/>
              </a:rPr>
              <a:t>h:mm:ss a zzzz</a:t>
            </a:r>
            <a:endParaRPr kumimoji="0" lang="en-US" sz="1100" b="0" i="0" u="none" strike="noStrike" cap="none" normalizeH="0" baseline="0" dirty="0" smtClean="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100" b="0" i="0" u="none" strike="noStrike" cap="none" normalizeH="0" baseline="0" dirty="0" smtClean="0">
                <a:ln>
                  <a:noFill/>
                </a:ln>
                <a:solidFill>
                  <a:schemeClr val="tx1"/>
                </a:solidFill>
                <a:effectLst/>
              </a:rPr>
              <a:t>Example: </a:t>
            </a:r>
            <a:r>
              <a:rPr kumimoji="0" lang="en-US" sz="1000" b="0" i="0" u="none" strike="noStrike" cap="none" normalizeH="0" baseline="0" dirty="0" smtClean="0">
                <a:ln>
                  <a:noFill/>
                </a:ln>
                <a:solidFill>
                  <a:schemeClr val="tx1"/>
                </a:solidFill>
                <a:effectLst/>
                <a:latin typeface="Arial Unicode MS" panose="020B0604020202020204" pitchFamily="34" charset="-128"/>
              </a:rPr>
              <a:t>12:30:00 PM Greenwich Mean Time</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88416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5146"/>
          </a:xfrm>
        </p:spPr>
        <p:txBody>
          <a:bodyPr>
            <a:normAutofit fontScale="90000"/>
          </a:bodyPr>
          <a:lstStyle/>
          <a:p>
            <a:r>
              <a:rPr lang="en-US" dirty="0" smtClean="0"/>
              <a:t> filter</a:t>
            </a:r>
            <a:endParaRPr lang="en-US" dirty="0"/>
          </a:p>
        </p:txBody>
      </p:sp>
      <p:sp>
        <p:nvSpPr>
          <p:cNvPr id="3" name="Content Placeholder 2"/>
          <p:cNvSpPr>
            <a:spLocks noGrp="1"/>
          </p:cNvSpPr>
          <p:nvPr>
            <p:ph idx="1"/>
          </p:nvPr>
        </p:nvSpPr>
        <p:spPr>
          <a:xfrm>
            <a:off x="470452" y="1845364"/>
            <a:ext cx="10515600" cy="5195328"/>
          </a:xfrm>
        </p:spPr>
        <p:txBody>
          <a:bodyPr>
            <a:normAutofit/>
          </a:bodyPr>
          <a:lstStyle/>
          <a:p>
            <a:pPr marL="0" indent="0">
              <a:buNone/>
            </a:pPr>
            <a:r>
              <a:rPr lang="en-US" sz="1200" dirty="0"/>
              <a:t>&lt;div </a:t>
            </a:r>
            <a:r>
              <a:rPr lang="en-US" sz="1200" dirty="0" err="1"/>
              <a:t>ng</a:t>
            </a:r>
            <a:r>
              <a:rPr lang="en-US" sz="1200" dirty="0"/>
              <a:t>-app="</a:t>
            </a:r>
            <a:r>
              <a:rPr lang="en-US" sz="1200" dirty="0" err="1"/>
              <a:t>myApp</a:t>
            </a:r>
            <a:r>
              <a:rPr lang="en-US" sz="1200" dirty="0"/>
              <a:t>" </a:t>
            </a:r>
            <a:r>
              <a:rPr lang="en-US" sz="1200" dirty="0" err="1"/>
              <a:t>ng</a:t>
            </a:r>
            <a:r>
              <a:rPr lang="en-US" sz="1200" dirty="0"/>
              <a:t>-controller="</a:t>
            </a:r>
            <a:r>
              <a:rPr lang="en-US" sz="1200" dirty="0" err="1"/>
              <a:t>myCtrl</a:t>
            </a:r>
            <a:r>
              <a:rPr lang="en-US" sz="1200" dirty="0"/>
              <a:t> as ctrl"&gt;</a:t>
            </a:r>
          </a:p>
          <a:p>
            <a:pPr marL="0" indent="0">
              <a:buNone/>
            </a:pPr>
            <a:r>
              <a:rPr lang="en-US" sz="1200" dirty="0"/>
              <a:t>  &lt;p&gt;Search: &lt;input </a:t>
            </a:r>
            <a:r>
              <a:rPr lang="en-US" sz="1200" dirty="0" err="1"/>
              <a:t>ng</a:t>
            </a:r>
            <a:r>
              <a:rPr lang="en-US" sz="1200" dirty="0"/>
              <a:t>-model="</a:t>
            </a:r>
            <a:r>
              <a:rPr lang="en-US" sz="1200" dirty="0" err="1"/>
              <a:t>ctrl.searchText</a:t>
            </a:r>
            <a:r>
              <a:rPr lang="en-US" sz="1200" dirty="0"/>
              <a:t>"&gt;&lt;/p&gt;</a:t>
            </a:r>
          </a:p>
          <a:p>
            <a:pPr marL="0" indent="0">
              <a:buNone/>
            </a:pPr>
            <a:r>
              <a:rPr lang="en-US" sz="1200" dirty="0"/>
              <a:t>  &lt;</a:t>
            </a:r>
            <a:r>
              <a:rPr lang="en-US" sz="1200" dirty="0" err="1"/>
              <a:t>ul</a:t>
            </a:r>
            <a:r>
              <a:rPr lang="en-US" sz="1200" dirty="0"/>
              <a:t>&gt;</a:t>
            </a:r>
          </a:p>
          <a:p>
            <a:pPr marL="0" indent="0">
              <a:buNone/>
            </a:pPr>
            <a:r>
              <a:rPr lang="en-US" sz="1200" dirty="0"/>
              <a:t>    &lt;li </a:t>
            </a:r>
            <a:r>
              <a:rPr lang="en-US" sz="1200" dirty="0" err="1"/>
              <a:t>ng</a:t>
            </a:r>
            <a:r>
              <a:rPr lang="en-US" sz="1200" dirty="0"/>
              <a:t>-repeat="item in </a:t>
            </a:r>
            <a:r>
              <a:rPr lang="en-US" sz="1200" dirty="0" err="1"/>
              <a:t>ctrl.items</a:t>
            </a:r>
            <a:r>
              <a:rPr lang="en-US" sz="1200" dirty="0"/>
              <a:t> | </a:t>
            </a:r>
            <a:r>
              <a:rPr lang="en-US" sz="1200" dirty="0" err="1"/>
              <a:t>filter:ctrl.searchText</a:t>
            </a:r>
            <a:r>
              <a:rPr lang="en-US" sz="1200" dirty="0"/>
              <a:t>"&gt;</a:t>
            </a:r>
          </a:p>
          <a:p>
            <a:pPr marL="0" indent="0">
              <a:buNone/>
            </a:pPr>
            <a:r>
              <a:rPr lang="en-US" sz="1200" dirty="0"/>
              <a:t>      {{ item }}</a:t>
            </a:r>
          </a:p>
          <a:p>
            <a:pPr marL="0" indent="0">
              <a:buNone/>
            </a:pPr>
            <a:r>
              <a:rPr lang="en-US" sz="1200" dirty="0"/>
              <a:t>    &lt;/li&gt;</a:t>
            </a:r>
          </a:p>
          <a:p>
            <a:pPr marL="0" indent="0">
              <a:buNone/>
            </a:pPr>
            <a:r>
              <a:rPr lang="en-US" sz="1200" dirty="0"/>
              <a:t>  &lt;/</a:t>
            </a:r>
            <a:r>
              <a:rPr lang="en-US" sz="1200" dirty="0" err="1"/>
              <a:t>ul</a:t>
            </a:r>
            <a:r>
              <a:rPr lang="en-US" sz="1200" dirty="0"/>
              <a:t>&gt;</a:t>
            </a:r>
          </a:p>
          <a:p>
            <a:pPr marL="0" indent="0">
              <a:buNone/>
            </a:pPr>
            <a:r>
              <a:rPr lang="en-US" sz="1200" dirty="0"/>
              <a:t>&lt;/div&gt;</a:t>
            </a:r>
          </a:p>
          <a:p>
            <a:pPr marL="0" indent="0">
              <a:buNone/>
            </a:pPr>
            <a:r>
              <a:rPr lang="en-US" sz="2000" dirty="0"/>
              <a:t/>
            </a:r>
            <a:br>
              <a:rPr lang="en-US" sz="2000" dirty="0"/>
            </a:br>
            <a:endParaRPr lang="en-US" sz="2000" dirty="0"/>
          </a:p>
          <a:p>
            <a:endParaRPr lang="en-US" dirty="0"/>
          </a:p>
          <a:p>
            <a:endParaRPr lang="en-US" dirty="0"/>
          </a:p>
        </p:txBody>
      </p:sp>
      <p:sp>
        <p:nvSpPr>
          <p:cNvPr id="4" name="Content Placeholder 2"/>
          <p:cNvSpPr txBox="1">
            <a:spLocks/>
          </p:cNvSpPr>
          <p:nvPr/>
        </p:nvSpPr>
        <p:spPr>
          <a:xfrm>
            <a:off x="6096000" y="1579153"/>
            <a:ext cx="10515600" cy="5033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smtClean="0"/>
          </a:p>
          <a:p>
            <a:pPr marL="0" indent="0">
              <a:buNone/>
            </a:pPr>
            <a:r>
              <a:rPr lang="en-US" sz="1400" dirty="0" err="1"/>
              <a:t>angular.module</a:t>
            </a:r>
            <a:r>
              <a:rPr lang="en-US" sz="1400" dirty="0"/>
              <a:t>('</a:t>
            </a:r>
            <a:r>
              <a:rPr lang="en-US" sz="1400" dirty="0" err="1"/>
              <a:t>myApp</a:t>
            </a:r>
            <a:r>
              <a:rPr lang="en-US" sz="1400" dirty="0"/>
              <a:t>', [])</a:t>
            </a:r>
          </a:p>
          <a:p>
            <a:pPr marL="0" indent="0">
              <a:buNone/>
            </a:pPr>
            <a:r>
              <a:rPr lang="en-US" sz="1400" dirty="0"/>
              <a:t>.controller('</a:t>
            </a:r>
            <a:r>
              <a:rPr lang="en-US" sz="1400" dirty="0" err="1"/>
              <a:t>myCtrl</a:t>
            </a:r>
            <a:r>
              <a:rPr lang="en-US" sz="1400" dirty="0"/>
              <a:t>', function() {</a:t>
            </a:r>
          </a:p>
          <a:p>
            <a:pPr marL="0" indent="0">
              <a:buNone/>
            </a:pPr>
            <a:r>
              <a:rPr lang="en-US" sz="1400" dirty="0"/>
              <a:t>  </a:t>
            </a:r>
            <a:r>
              <a:rPr lang="en-US" sz="1400" dirty="0" err="1"/>
              <a:t>var</a:t>
            </a:r>
            <a:r>
              <a:rPr lang="en-US" sz="1400" dirty="0"/>
              <a:t> ctrl = this;</a:t>
            </a:r>
          </a:p>
          <a:p>
            <a:pPr marL="0" indent="0">
              <a:buNone/>
            </a:pPr>
            <a:r>
              <a:rPr lang="en-US" sz="1400" dirty="0"/>
              <a:t>  </a:t>
            </a:r>
            <a:r>
              <a:rPr lang="en-US" sz="1400" dirty="0" err="1" smtClean="0"/>
              <a:t>ctrl.items</a:t>
            </a:r>
            <a:r>
              <a:rPr lang="en-US" sz="1400" dirty="0" smtClean="0"/>
              <a:t> </a:t>
            </a:r>
            <a:r>
              <a:rPr lang="en-US" sz="1400" dirty="0"/>
              <a:t>= </a:t>
            </a:r>
            <a:r>
              <a:rPr lang="en-US" sz="1400" dirty="0" smtClean="0"/>
              <a:t>{“</a:t>
            </a:r>
            <a:r>
              <a:rPr lang="en-US" sz="1400" dirty="0" err="1" smtClean="0"/>
              <a:t>one”,”two”,three”,”four</a:t>
            </a:r>
            <a:r>
              <a:rPr lang="en-US" sz="1400" dirty="0" smtClean="0"/>
              <a:t>”};</a:t>
            </a:r>
            <a:endParaRPr lang="en-US" sz="1400" dirty="0"/>
          </a:p>
          <a:p>
            <a:pPr marL="0" indent="0">
              <a:buNone/>
            </a:pPr>
            <a:r>
              <a:rPr lang="en-US" sz="1400" dirty="0"/>
              <a:t>});</a:t>
            </a:r>
          </a:p>
          <a:p>
            <a:pPr marL="0" indent="0">
              <a:buNone/>
            </a:pPr>
            <a:endParaRPr lang="en-US" sz="1400" dirty="0"/>
          </a:p>
        </p:txBody>
      </p:sp>
    </p:spTree>
    <p:extLst>
      <p:ext uri="{BB962C8B-B14F-4D97-AF65-F5344CB8AC3E}">
        <p14:creationId xmlns:p14="http://schemas.microsoft.com/office/powerpoint/2010/main" val="29689414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5146"/>
          </a:xfrm>
        </p:spPr>
        <p:txBody>
          <a:bodyPr>
            <a:normAutofit fontScale="90000"/>
          </a:bodyPr>
          <a:lstStyle/>
          <a:p>
            <a:r>
              <a:rPr lang="en-US" dirty="0" smtClean="0"/>
              <a:t> Custom filter</a:t>
            </a:r>
            <a:endParaRPr lang="en-US" dirty="0"/>
          </a:p>
        </p:txBody>
      </p:sp>
      <p:sp>
        <p:nvSpPr>
          <p:cNvPr id="3" name="Content Placeholder 2"/>
          <p:cNvSpPr>
            <a:spLocks noGrp="1"/>
          </p:cNvSpPr>
          <p:nvPr>
            <p:ph idx="1"/>
          </p:nvPr>
        </p:nvSpPr>
        <p:spPr>
          <a:xfrm>
            <a:off x="470452" y="1845364"/>
            <a:ext cx="10515600" cy="5195328"/>
          </a:xfrm>
        </p:spPr>
        <p:txBody>
          <a:bodyPr>
            <a:normAutofit/>
          </a:bodyPr>
          <a:lstStyle/>
          <a:p>
            <a:pPr marL="0" indent="0">
              <a:buNone/>
            </a:pPr>
            <a:r>
              <a:rPr lang="en-US" sz="1200" dirty="0"/>
              <a:t>&lt;div </a:t>
            </a:r>
            <a:r>
              <a:rPr lang="en-US" sz="1200" dirty="0" err="1"/>
              <a:t>ng</a:t>
            </a:r>
            <a:r>
              <a:rPr lang="en-US" sz="1200" dirty="0"/>
              <a:t>-app="</a:t>
            </a:r>
            <a:r>
              <a:rPr lang="en-US" sz="1200" dirty="0" err="1"/>
              <a:t>myApp</a:t>
            </a:r>
            <a:r>
              <a:rPr lang="en-US" sz="1200" dirty="0"/>
              <a:t>" </a:t>
            </a:r>
            <a:r>
              <a:rPr lang="en-US" sz="1200" dirty="0" err="1"/>
              <a:t>ng</a:t>
            </a:r>
            <a:r>
              <a:rPr lang="en-US" sz="1200" dirty="0"/>
              <a:t>-controller="</a:t>
            </a:r>
            <a:r>
              <a:rPr lang="en-US" sz="1200" dirty="0" err="1"/>
              <a:t>myCtrl</a:t>
            </a:r>
            <a:r>
              <a:rPr lang="en-US" sz="1200" dirty="0"/>
              <a:t> as ctrl"&gt;</a:t>
            </a:r>
          </a:p>
          <a:p>
            <a:pPr marL="0" indent="0">
              <a:buNone/>
            </a:pPr>
            <a:endParaRPr lang="en-US" sz="1200" dirty="0"/>
          </a:p>
          <a:p>
            <a:pPr marL="0" indent="0">
              <a:buNone/>
            </a:pPr>
            <a:r>
              <a:rPr lang="en-US" sz="1200" dirty="0"/>
              <a:t>  &lt;</a:t>
            </a:r>
            <a:r>
              <a:rPr lang="en-US" sz="1200" dirty="0" err="1"/>
              <a:t>ul</a:t>
            </a:r>
            <a:r>
              <a:rPr lang="en-US" sz="1200" dirty="0"/>
              <a:t>&gt;</a:t>
            </a:r>
          </a:p>
          <a:p>
            <a:pPr marL="0" indent="0">
              <a:buNone/>
            </a:pPr>
            <a:r>
              <a:rPr lang="en-US" sz="1200" dirty="0"/>
              <a:t>    &lt;li </a:t>
            </a:r>
            <a:r>
              <a:rPr lang="en-US" sz="1200" dirty="0" err="1"/>
              <a:t>ng</a:t>
            </a:r>
            <a:r>
              <a:rPr lang="en-US" sz="1200" dirty="0"/>
              <a:t>-repeat="item in </a:t>
            </a:r>
            <a:r>
              <a:rPr lang="en-US" sz="1200" dirty="0" err="1" smtClean="0"/>
              <a:t>ctrl.numbers</a:t>
            </a:r>
            <a:r>
              <a:rPr lang="en-US" sz="1200" dirty="0" smtClean="0"/>
              <a:t> </a:t>
            </a:r>
            <a:r>
              <a:rPr lang="en-US" sz="1200" dirty="0"/>
              <a:t>| </a:t>
            </a:r>
            <a:r>
              <a:rPr lang="en-US" sz="1200" dirty="0" smtClean="0"/>
              <a:t>filter:ctrl.greaterThan20"&gt;</a:t>
            </a:r>
            <a:endParaRPr lang="en-US" sz="1200" dirty="0"/>
          </a:p>
          <a:p>
            <a:pPr marL="0" indent="0">
              <a:buNone/>
            </a:pPr>
            <a:r>
              <a:rPr lang="en-US" sz="1200" dirty="0"/>
              <a:t>      {{ item }}</a:t>
            </a:r>
          </a:p>
          <a:p>
            <a:pPr marL="0" indent="0">
              <a:buNone/>
            </a:pPr>
            <a:r>
              <a:rPr lang="en-US" sz="1200" dirty="0"/>
              <a:t>    &lt;/li&gt;</a:t>
            </a:r>
          </a:p>
          <a:p>
            <a:pPr marL="0" indent="0">
              <a:buNone/>
            </a:pPr>
            <a:r>
              <a:rPr lang="en-US" sz="1200" dirty="0"/>
              <a:t>  &lt;/</a:t>
            </a:r>
            <a:r>
              <a:rPr lang="en-US" sz="1200" dirty="0" err="1"/>
              <a:t>ul</a:t>
            </a:r>
            <a:r>
              <a:rPr lang="en-US" sz="1200" dirty="0"/>
              <a:t>&gt;</a:t>
            </a:r>
          </a:p>
          <a:p>
            <a:pPr marL="0" indent="0">
              <a:buNone/>
            </a:pPr>
            <a:r>
              <a:rPr lang="en-US" sz="1200" dirty="0"/>
              <a:t>&lt;/div&gt;</a:t>
            </a:r>
          </a:p>
          <a:p>
            <a:pPr marL="0" indent="0">
              <a:buNone/>
            </a:pPr>
            <a:r>
              <a:rPr lang="en-US" sz="2000" dirty="0"/>
              <a:t/>
            </a:r>
            <a:br>
              <a:rPr lang="en-US" sz="2000" dirty="0"/>
            </a:br>
            <a:endParaRPr lang="en-US" sz="2000" dirty="0"/>
          </a:p>
          <a:p>
            <a:endParaRPr lang="en-US" dirty="0"/>
          </a:p>
          <a:p>
            <a:endParaRPr lang="en-US" dirty="0"/>
          </a:p>
        </p:txBody>
      </p:sp>
      <p:sp>
        <p:nvSpPr>
          <p:cNvPr id="4" name="Content Placeholder 2"/>
          <p:cNvSpPr txBox="1">
            <a:spLocks/>
          </p:cNvSpPr>
          <p:nvPr/>
        </p:nvSpPr>
        <p:spPr>
          <a:xfrm>
            <a:off x="6096000" y="1579153"/>
            <a:ext cx="10515600" cy="5033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dirty="0" smtClean="0"/>
          </a:p>
          <a:p>
            <a:pPr marL="0" indent="0">
              <a:buNone/>
            </a:pPr>
            <a:r>
              <a:rPr lang="en-US" sz="1400" dirty="0" err="1"/>
              <a:t>angular.module</a:t>
            </a:r>
            <a:r>
              <a:rPr lang="en-US" sz="1400" dirty="0"/>
              <a:t>('</a:t>
            </a:r>
            <a:r>
              <a:rPr lang="en-US" sz="1400" dirty="0" err="1"/>
              <a:t>myApp</a:t>
            </a:r>
            <a:r>
              <a:rPr lang="en-US" sz="1400" dirty="0"/>
              <a:t>', [])</a:t>
            </a:r>
          </a:p>
          <a:p>
            <a:pPr marL="0" indent="0">
              <a:buNone/>
            </a:pPr>
            <a:r>
              <a:rPr lang="en-US" sz="1400" dirty="0"/>
              <a:t>.controller('</a:t>
            </a:r>
            <a:r>
              <a:rPr lang="en-US" sz="1400" dirty="0" err="1"/>
              <a:t>myCtrl</a:t>
            </a:r>
            <a:r>
              <a:rPr lang="en-US" sz="1400" dirty="0"/>
              <a:t>', function() {</a:t>
            </a:r>
          </a:p>
          <a:p>
            <a:pPr marL="0" indent="0">
              <a:buNone/>
            </a:pPr>
            <a:r>
              <a:rPr lang="en-US" sz="1400" dirty="0"/>
              <a:t>  </a:t>
            </a:r>
            <a:r>
              <a:rPr lang="en-US" sz="1400" dirty="0" err="1"/>
              <a:t>var</a:t>
            </a:r>
            <a:r>
              <a:rPr lang="en-US" sz="1400" dirty="0"/>
              <a:t> ctrl = this;</a:t>
            </a:r>
          </a:p>
          <a:p>
            <a:pPr marL="0" indent="0">
              <a:buNone/>
            </a:pPr>
            <a:r>
              <a:rPr lang="en-US" sz="1400" dirty="0"/>
              <a:t>  //</a:t>
            </a:r>
            <a:r>
              <a:rPr lang="en-US" sz="1400" dirty="0" err="1"/>
              <a:t>ctrl.items</a:t>
            </a:r>
            <a:r>
              <a:rPr lang="en-US" sz="1400" dirty="0"/>
              <a:t> = ["</a:t>
            </a:r>
            <a:r>
              <a:rPr lang="en-US" sz="1400" dirty="0" err="1"/>
              <a:t>one","two","three","four</a:t>
            </a:r>
            <a:r>
              <a:rPr lang="en-US" sz="1400" dirty="0"/>
              <a:t>"]</a:t>
            </a:r>
          </a:p>
          <a:p>
            <a:pPr marL="0" indent="0">
              <a:buNone/>
            </a:pPr>
            <a:r>
              <a:rPr lang="en-US" sz="1400" dirty="0"/>
              <a:t>  </a:t>
            </a:r>
            <a:r>
              <a:rPr lang="en-US" sz="1400" dirty="0" err="1"/>
              <a:t>ctrl.numbers</a:t>
            </a:r>
            <a:r>
              <a:rPr lang="en-US" sz="1400" dirty="0"/>
              <a:t> = [5, 12, 25, 30, 7, 21, 18];</a:t>
            </a:r>
          </a:p>
          <a:p>
            <a:pPr marL="0" indent="0">
              <a:buNone/>
            </a:pPr>
            <a:endParaRPr lang="en-US" sz="1400" dirty="0"/>
          </a:p>
          <a:p>
            <a:pPr marL="0" indent="0">
              <a:buNone/>
            </a:pPr>
            <a:r>
              <a:rPr lang="en-US" sz="1400" dirty="0"/>
              <a:t>  ctrl.greaterThan20 = function(number) {</a:t>
            </a:r>
          </a:p>
          <a:p>
            <a:pPr marL="0" indent="0">
              <a:buNone/>
            </a:pPr>
            <a:r>
              <a:rPr lang="en-US" sz="1400" dirty="0"/>
              <a:t>    return number&gt;20;</a:t>
            </a:r>
          </a:p>
          <a:p>
            <a:pPr marL="0" indent="0">
              <a:buNone/>
            </a:pPr>
            <a:r>
              <a:rPr lang="en-US" sz="1400" dirty="0"/>
              <a:t>  };</a:t>
            </a:r>
          </a:p>
          <a:p>
            <a:pPr marL="0" indent="0">
              <a:buNone/>
            </a:pPr>
            <a:r>
              <a:rPr lang="en-US" sz="1400" dirty="0"/>
              <a:t>});</a:t>
            </a:r>
          </a:p>
          <a:p>
            <a:pPr marL="0" indent="0">
              <a:buNone/>
            </a:pPr>
            <a:endParaRPr lang="en-US" sz="1400" dirty="0"/>
          </a:p>
        </p:txBody>
      </p:sp>
    </p:spTree>
    <p:extLst>
      <p:ext uri="{BB962C8B-B14F-4D97-AF65-F5344CB8AC3E}">
        <p14:creationId xmlns:p14="http://schemas.microsoft.com/office/powerpoint/2010/main" val="40659593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5146"/>
          </a:xfrm>
        </p:spPr>
        <p:txBody>
          <a:bodyPr>
            <a:normAutofit fontScale="90000"/>
          </a:bodyPr>
          <a:lstStyle/>
          <a:p>
            <a:r>
              <a:rPr lang="en-US" dirty="0" err="1" smtClean="0"/>
              <a:t>json</a:t>
            </a:r>
            <a:r>
              <a:rPr lang="en-US" dirty="0" smtClean="0"/>
              <a:t> filter</a:t>
            </a:r>
            <a:endParaRPr lang="en-US" dirty="0"/>
          </a:p>
        </p:txBody>
      </p:sp>
      <p:sp>
        <p:nvSpPr>
          <p:cNvPr id="3" name="Content Placeholder 2"/>
          <p:cNvSpPr>
            <a:spLocks noGrp="1"/>
          </p:cNvSpPr>
          <p:nvPr>
            <p:ph idx="1"/>
          </p:nvPr>
        </p:nvSpPr>
        <p:spPr>
          <a:xfrm>
            <a:off x="762000" y="2176668"/>
            <a:ext cx="10515600" cy="5195328"/>
          </a:xfrm>
        </p:spPr>
        <p:txBody>
          <a:bodyPr>
            <a:normAutofit/>
          </a:bodyPr>
          <a:lstStyle/>
          <a:p>
            <a:pPr marL="0" indent="0">
              <a:buNone/>
            </a:pPr>
            <a:r>
              <a:rPr lang="en-US" sz="1400" dirty="0"/>
              <a:t>&lt;div </a:t>
            </a:r>
            <a:r>
              <a:rPr lang="en-US" sz="1400" dirty="0" err="1"/>
              <a:t>ng</a:t>
            </a:r>
            <a:r>
              <a:rPr lang="en-US" sz="1400" dirty="0"/>
              <a:t>-app="</a:t>
            </a:r>
            <a:r>
              <a:rPr lang="en-US" sz="1400" dirty="0" err="1"/>
              <a:t>myApp</a:t>
            </a:r>
            <a:r>
              <a:rPr lang="en-US" sz="1400" dirty="0"/>
              <a:t>" </a:t>
            </a:r>
            <a:r>
              <a:rPr lang="en-US" sz="1400" dirty="0" err="1"/>
              <a:t>ng</a:t>
            </a:r>
            <a:r>
              <a:rPr lang="en-US" sz="1400" dirty="0"/>
              <a:t>-controller="</a:t>
            </a:r>
            <a:r>
              <a:rPr lang="en-US" sz="1400" dirty="0" err="1"/>
              <a:t>myCtrl</a:t>
            </a:r>
            <a:r>
              <a:rPr lang="en-US" sz="1400" dirty="0"/>
              <a:t> as ctrl"&gt;</a:t>
            </a:r>
          </a:p>
          <a:p>
            <a:pPr marL="0" indent="0">
              <a:buNone/>
            </a:pPr>
            <a:r>
              <a:rPr lang="en-US" sz="1400" dirty="0"/>
              <a:t>  &lt;pre&gt;{{ </a:t>
            </a:r>
            <a:r>
              <a:rPr lang="en-US" sz="1400" dirty="0" err="1"/>
              <a:t>ctrl.data</a:t>
            </a:r>
            <a:r>
              <a:rPr lang="en-US" sz="1400" dirty="0"/>
              <a:t> | </a:t>
            </a:r>
            <a:r>
              <a:rPr lang="en-US" sz="1400" dirty="0" err="1"/>
              <a:t>json</a:t>
            </a:r>
            <a:r>
              <a:rPr lang="en-US" sz="1400" dirty="0"/>
              <a:t> }}&lt;/pre&gt;</a:t>
            </a:r>
          </a:p>
          <a:p>
            <a:pPr marL="0" indent="0">
              <a:buNone/>
            </a:pPr>
            <a:r>
              <a:rPr lang="en-US" sz="1400" dirty="0"/>
              <a:t>&lt;/div&gt;</a:t>
            </a:r>
          </a:p>
          <a:p>
            <a:pPr marL="0" indent="0">
              <a:buNone/>
            </a:pPr>
            <a:r>
              <a:rPr lang="en-US" sz="2000" dirty="0" smtClean="0"/>
              <a:t/>
            </a:r>
            <a:br>
              <a:rPr lang="en-US" sz="2000" dirty="0" smtClean="0"/>
            </a:br>
            <a:endParaRPr lang="en-US" sz="2000" dirty="0" smtClean="0"/>
          </a:p>
          <a:p>
            <a:endParaRPr lang="en-US" dirty="0" smtClean="0"/>
          </a:p>
          <a:p>
            <a:endParaRPr lang="en-US" dirty="0"/>
          </a:p>
        </p:txBody>
      </p:sp>
      <p:sp>
        <p:nvSpPr>
          <p:cNvPr id="4" name="Content Placeholder 2"/>
          <p:cNvSpPr txBox="1">
            <a:spLocks/>
          </p:cNvSpPr>
          <p:nvPr/>
        </p:nvSpPr>
        <p:spPr>
          <a:xfrm>
            <a:off x="6096000" y="1579153"/>
            <a:ext cx="10515600" cy="5033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marL="0" indent="0">
              <a:buNone/>
            </a:pPr>
            <a:r>
              <a:rPr lang="en-US" sz="1200" dirty="0"/>
              <a:t> </a:t>
            </a:r>
            <a:r>
              <a:rPr lang="en-US" sz="1200" dirty="0" err="1"/>
              <a:t>angular.module</a:t>
            </a:r>
            <a:r>
              <a:rPr lang="en-US" sz="1200" dirty="0"/>
              <a:t>('</a:t>
            </a:r>
            <a:r>
              <a:rPr lang="en-US" sz="1200" dirty="0" err="1"/>
              <a:t>myApp</a:t>
            </a:r>
            <a:r>
              <a:rPr lang="en-US" sz="1200" dirty="0"/>
              <a:t>', [])</a:t>
            </a:r>
          </a:p>
          <a:p>
            <a:pPr marL="0" indent="0">
              <a:buNone/>
            </a:pPr>
            <a:r>
              <a:rPr lang="en-US" sz="1200" dirty="0"/>
              <a:t>.controller('</a:t>
            </a:r>
            <a:r>
              <a:rPr lang="en-US" sz="1200" dirty="0" err="1"/>
              <a:t>myCtrl</a:t>
            </a:r>
            <a:r>
              <a:rPr lang="en-US" sz="1200" dirty="0"/>
              <a:t>', function() {</a:t>
            </a:r>
          </a:p>
          <a:p>
            <a:pPr marL="0" indent="0">
              <a:buNone/>
            </a:pPr>
            <a:r>
              <a:rPr lang="en-US" sz="1200" dirty="0"/>
              <a:t>  </a:t>
            </a:r>
            <a:r>
              <a:rPr lang="en-US" sz="1200" dirty="0" err="1"/>
              <a:t>var</a:t>
            </a:r>
            <a:r>
              <a:rPr lang="en-US" sz="1200" dirty="0"/>
              <a:t> ctrl = this;</a:t>
            </a:r>
          </a:p>
          <a:p>
            <a:pPr marL="0" indent="0">
              <a:buNone/>
            </a:pPr>
            <a:r>
              <a:rPr lang="en-US" sz="1200" dirty="0"/>
              <a:t>  </a:t>
            </a:r>
            <a:r>
              <a:rPr lang="en-US" sz="1200" dirty="0" err="1"/>
              <a:t>ctrl.data</a:t>
            </a:r>
            <a:r>
              <a:rPr lang="en-US" sz="1200" dirty="0"/>
              <a:t> = {name: "John", age: 30, city: "New York"};</a:t>
            </a:r>
          </a:p>
          <a:p>
            <a:pPr marL="0" indent="0">
              <a:buNone/>
            </a:pPr>
            <a:r>
              <a:rPr lang="en-US" sz="1200" dirty="0"/>
              <a:t>});</a:t>
            </a:r>
          </a:p>
          <a:p>
            <a:pPr marL="0" indent="0">
              <a:buNone/>
            </a:pPr>
            <a:endParaRPr lang="en-US" sz="4800" dirty="0"/>
          </a:p>
        </p:txBody>
      </p:sp>
    </p:spTree>
    <p:extLst>
      <p:ext uri="{BB962C8B-B14F-4D97-AF65-F5344CB8AC3E}">
        <p14:creationId xmlns:p14="http://schemas.microsoft.com/office/powerpoint/2010/main" val="945584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5146"/>
          </a:xfrm>
        </p:spPr>
        <p:txBody>
          <a:bodyPr>
            <a:normAutofit fontScale="90000"/>
          </a:bodyPr>
          <a:lstStyle/>
          <a:p>
            <a:r>
              <a:rPr lang="en-US" dirty="0" smtClean="0"/>
              <a:t>lowercase filter</a:t>
            </a:r>
            <a:endParaRPr lang="en-US" dirty="0"/>
          </a:p>
        </p:txBody>
      </p:sp>
      <p:sp>
        <p:nvSpPr>
          <p:cNvPr id="3" name="Content Placeholder 2"/>
          <p:cNvSpPr>
            <a:spLocks noGrp="1"/>
          </p:cNvSpPr>
          <p:nvPr>
            <p:ph idx="1"/>
          </p:nvPr>
        </p:nvSpPr>
        <p:spPr>
          <a:xfrm>
            <a:off x="762000" y="2176668"/>
            <a:ext cx="10515600" cy="5195328"/>
          </a:xfrm>
        </p:spPr>
        <p:txBody>
          <a:bodyPr>
            <a:normAutofit/>
          </a:bodyPr>
          <a:lstStyle/>
          <a:p>
            <a:pPr marL="0" indent="0">
              <a:buNone/>
            </a:pPr>
            <a:r>
              <a:rPr lang="en-US" sz="1400" dirty="0"/>
              <a:t>&lt;div </a:t>
            </a:r>
            <a:r>
              <a:rPr lang="en-US" sz="1400" dirty="0" err="1"/>
              <a:t>ng</a:t>
            </a:r>
            <a:r>
              <a:rPr lang="en-US" sz="1400" dirty="0"/>
              <a:t>-app="</a:t>
            </a:r>
            <a:r>
              <a:rPr lang="en-US" sz="1400" dirty="0" err="1"/>
              <a:t>myApp</a:t>
            </a:r>
            <a:r>
              <a:rPr lang="en-US" sz="1400" dirty="0"/>
              <a:t>" </a:t>
            </a:r>
            <a:r>
              <a:rPr lang="en-US" sz="1400" dirty="0" err="1"/>
              <a:t>ng</a:t>
            </a:r>
            <a:r>
              <a:rPr lang="en-US" sz="1400" dirty="0"/>
              <a:t>-controller="</a:t>
            </a:r>
            <a:r>
              <a:rPr lang="en-US" sz="1400" dirty="0" err="1"/>
              <a:t>myCtrl</a:t>
            </a:r>
            <a:r>
              <a:rPr lang="en-US" sz="1400" dirty="0"/>
              <a:t> as ctrl"&gt;</a:t>
            </a:r>
          </a:p>
          <a:p>
            <a:pPr marL="0" indent="0">
              <a:buNone/>
            </a:pPr>
            <a:r>
              <a:rPr lang="en-US" sz="1400" dirty="0"/>
              <a:t>  &lt;p&gt;{{ </a:t>
            </a:r>
            <a:r>
              <a:rPr lang="en-US" sz="1400" dirty="0" err="1"/>
              <a:t>ctrl.message</a:t>
            </a:r>
            <a:r>
              <a:rPr lang="en-US" sz="1400" dirty="0"/>
              <a:t> | lowercase }}&lt;/p&gt;</a:t>
            </a:r>
          </a:p>
          <a:p>
            <a:pPr marL="0" indent="0">
              <a:buNone/>
            </a:pPr>
            <a:r>
              <a:rPr lang="en-US" sz="1400" dirty="0"/>
              <a:t>&lt;/div&gt;</a:t>
            </a:r>
          </a:p>
          <a:p>
            <a:pPr marL="0" indent="0">
              <a:buNone/>
            </a:pPr>
            <a:r>
              <a:rPr lang="en-US" sz="2000" dirty="0" smtClean="0"/>
              <a:t/>
            </a:r>
            <a:br>
              <a:rPr lang="en-US" sz="2000" dirty="0" smtClean="0"/>
            </a:br>
            <a:endParaRPr lang="en-US" sz="2000" dirty="0" smtClean="0"/>
          </a:p>
          <a:p>
            <a:endParaRPr lang="en-US" dirty="0" smtClean="0"/>
          </a:p>
          <a:p>
            <a:endParaRPr lang="en-US" dirty="0"/>
          </a:p>
        </p:txBody>
      </p:sp>
      <p:sp>
        <p:nvSpPr>
          <p:cNvPr id="4" name="Content Placeholder 2"/>
          <p:cNvSpPr txBox="1">
            <a:spLocks/>
          </p:cNvSpPr>
          <p:nvPr/>
        </p:nvSpPr>
        <p:spPr>
          <a:xfrm>
            <a:off x="6096000" y="1579153"/>
            <a:ext cx="10515600" cy="5033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marL="0" indent="0">
              <a:buNone/>
            </a:pPr>
            <a:r>
              <a:rPr lang="en-US" sz="1200" dirty="0" err="1"/>
              <a:t>angular.module</a:t>
            </a:r>
            <a:r>
              <a:rPr lang="en-US" sz="1200" dirty="0"/>
              <a:t>('</a:t>
            </a:r>
            <a:r>
              <a:rPr lang="en-US" sz="1200" dirty="0" err="1"/>
              <a:t>myApp</a:t>
            </a:r>
            <a:r>
              <a:rPr lang="en-US" sz="1200" dirty="0"/>
              <a:t>', [])</a:t>
            </a:r>
          </a:p>
          <a:p>
            <a:pPr marL="0" indent="0">
              <a:buNone/>
            </a:pPr>
            <a:r>
              <a:rPr lang="en-US" sz="1200" dirty="0"/>
              <a:t>.controller('</a:t>
            </a:r>
            <a:r>
              <a:rPr lang="en-US" sz="1200" dirty="0" err="1"/>
              <a:t>myCtrl</a:t>
            </a:r>
            <a:r>
              <a:rPr lang="en-US" sz="1200" dirty="0"/>
              <a:t>', function() {</a:t>
            </a:r>
          </a:p>
          <a:p>
            <a:pPr marL="0" indent="0">
              <a:buNone/>
            </a:pPr>
            <a:r>
              <a:rPr lang="en-US" sz="1200" dirty="0"/>
              <a:t>  </a:t>
            </a:r>
            <a:r>
              <a:rPr lang="en-US" sz="1200" dirty="0" err="1"/>
              <a:t>var</a:t>
            </a:r>
            <a:r>
              <a:rPr lang="en-US" sz="1200" dirty="0"/>
              <a:t> ctrl = this;</a:t>
            </a:r>
          </a:p>
          <a:p>
            <a:pPr marL="0" indent="0">
              <a:buNone/>
            </a:pPr>
            <a:r>
              <a:rPr lang="en-US" sz="1200" dirty="0"/>
              <a:t>  </a:t>
            </a:r>
            <a:r>
              <a:rPr lang="en-US" sz="1200" dirty="0" err="1"/>
              <a:t>ctrl.message</a:t>
            </a:r>
            <a:r>
              <a:rPr lang="en-US" sz="1200" dirty="0"/>
              <a:t> = "HELLO WORLD";</a:t>
            </a:r>
          </a:p>
          <a:p>
            <a:pPr marL="0" indent="0">
              <a:buNone/>
            </a:pPr>
            <a:r>
              <a:rPr lang="en-US" sz="1200" dirty="0"/>
              <a:t>});</a:t>
            </a:r>
          </a:p>
          <a:p>
            <a:pPr marL="0" indent="0">
              <a:buNone/>
            </a:pPr>
            <a:endParaRPr lang="en-US" sz="4800" dirty="0"/>
          </a:p>
        </p:txBody>
      </p:sp>
    </p:spTree>
    <p:extLst>
      <p:ext uri="{BB962C8B-B14F-4D97-AF65-F5344CB8AC3E}">
        <p14:creationId xmlns:p14="http://schemas.microsoft.com/office/powerpoint/2010/main" val="23051422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5146"/>
          </a:xfrm>
        </p:spPr>
        <p:txBody>
          <a:bodyPr>
            <a:normAutofit fontScale="90000"/>
          </a:bodyPr>
          <a:lstStyle/>
          <a:p>
            <a:r>
              <a:rPr lang="en-US" dirty="0" smtClean="0"/>
              <a:t>uppercase filter</a:t>
            </a:r>
            <a:endParaRPr lang="en-US" dirty="0"/>
          </a:p>
        </p:txBody>
      </p:sp>
      <p:sp>
        <p:nvSpPr>
          <p:cNvPr id="3" name="Content Placeholder 2"/>
          <p:cNvSpPr>
            <a:spLocks noGrp="1"/>
          </p:cNvSpPr>
          <p:nvPr>
            <p:ph idx="1"/>
          </p:nvPr>
        </p:nvSpPr>
        <p:spPr>
          <a:xfrm>
            <a:off x="762000" y="2176668"/>
            <a:ext cx="10515600" cy="5195328"/>
          </a:xfrm>
        </p:spPr>
        <p:txBody>
          <a:bodyPr>
            <a:normAutofit/>
          </a:bodyPr>
          <a:lstStyle/>
          <a:p>
            <a:pPr marL="0" indent="0">
              <a:buNone/>
            </a:pPr>
            <a:r>
              <a:rPr lang="en-US" sz="1400" dirty="0"/>
              <a:t>&lt;div </a:t>
            </a:r>
            <a:r>
              <a:rPr lang="en-US" sz="1400" dirty="0" err="1"/>
              <a:t>ng</a:t>
            </a:r>
            <a:r>
              <a:rPr lang="en-US" sz="1400" dirty="0"/>
              <a:t>-app="</a:t>
            </a:r>
            <a:r>
              <a:rPr lang="en-US" sz="1400" dirty="0" err="1"/>
              <a:t>myApp</a:t>
            </a:r>
            <a:r>
              <a:rPr lang="en-US" sz="1400" dirty="0"/>
              <a:t>" </a:t>
            </a:r>
            <a:r>
              <a:rPr lang="en-US" sz="1400" dirty="0" err="1"/>
              <a:t>ng</a:t>
            </a:r>
            <a:r>
              <a:rPr lang="en-US" sz="1400" dirty="0"/>
              <a:t>-controller="</a:t>
            </a:r>
            <a:r>
              <a:rPr lang="en-US" sz="1400" dirty="0" err="1"/>
              <a:t>myCtrl</a:t>
            </a:r>
            <a:r>
              <a:rPr lang="en-US" sz="1400" dirty="0"/>
              <a:t> as ctrl"&gt;</a:t>
            </a:r>
          </a:p>
          <a:p>
            <a:pPr marL="0" indent="0">
              <a:buNone/>
            </a:pPr>
            <a:r>
              <a:rPr lang="en-US" sz="1400" dirty="0"/>
              <a:t>  &lt;p&gt;{{ </a:t>
            </a:r>
            <a:r>
              <a:rPr lang="en-US" sz="1400" dirty="0" err="1"/>
              <a:t>ctrl.message</a:t>
            </a:r>
            <a:r>
              <a:rPr lang="en-US" sz="1400" dirty="0"/>
              <a:t> | uppercase }}&lt;/p&gt;</a:t>
            </a:r>
          </a:p>
          <a:p>
            <a:pPr marL="0" indent="0">
              <a:buNone/>
            </a:pPr>
            <a:r>
              <a:rPr lang="en-US" sz="1400" dirty="0"/>
              <a:t>&lt;/div&gt;</a:t>
            </a:r>
          </a:p>
          <a:p>
            <a:pPr marL="0" indent="0">
              <a:buNone/>
            </a:pPr>
            <a:r>
              <a:rPr lang="en-US" sz="2000" dirty="0" smtClean="0"/>
              <a:t/>
            </a:r>
            <a:br>
              <a:rPr lang="en-US" sz="2000" dirty="0" smtClean="0"/>
            </a:br>
            <a:endParaRPr lang="en-US" sz="2000" dirty="0" smtClean="0"/>
          </a:p>
          <a:p>
            <a:endParaRPr lang="en-US" dirty="0" smtClean="0"/>
          </a:p>
          <a:p>
            <a:endParaRPr lang="en-US" dirty="0"/>
          </a:p>
        </p:txBody>
      </p:sp>
      <p:sp>
        <p:nvSpPr>
          <p:cNvPr id="4" name="Content Placeholder 2"/>
          <p:cNvSpPr txBox="1">
            <a:spLocks/>
          </p:cNvSpPr>
          <p:nvPr/>
        </p:nvSpPr>
        <p:spPr>
          <a:xfrm>
            <a:off x="6096000" y="1579153"/>
            <a:ext cx="10515600" cy="5033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p>
          <a:p>
            <a:pPr marL="0" indent="0">
              <a:buNone/>
            </a:pPr>
            <a:r>
              <a:rPr lang="en-US" sz="1200" dirty="0" err="1"/>
              <a:t>angular.module</a:t>
            </a:r>
            <a:r>
              <a:rPr lang="en-US" sz="1200" dirty="0"/>
              <a:t>('</a:t>
            </a:r>
            <a:r>
              <a:rPr lang="en-US" sz="1200" dirty="0" err="1"/>
              <a:t>myApp</a:t>
            </a:r>
            <a:r>
              <a:rPr lang="en-US" sz="1200" dirty="0"/>
              <a:t>', [])</a:t>
            </a:r>
          </a:p>
          <a:p>
            <a:pPr marL="0" indent="0">
              <a:buNone/>
            </a:pPr>
            <a:r>
              <a:rPr lang="en-US" sz="1200" dirty="0"/>
              <a:t>.controller('</a:t>
            </a:r>
            <a:r>
              <a:rPr lang="en-US" sz="1200" dirty="0" err="1"/>
              <a:t>myCtrl</a:t>
            </a:r>
            <a:r>
              <a:rPr lang="en-US" sz="1200" dirty="0"/>
              <a:t>', function() {</a:t>
            </a:r>
          </a:p>
          <a:p>
            <a:pPr marL="0" indent="0">
              <a:buNone/>
            </a:pPr>
            <a:r>
              <a:rPr lang="en-US" sz="1200" dirty="0"/>
              <a:t>  </a:t>
            </a:r>
            <a:r>
              <a:rPr lang="en-US" sz="1200" dirty="0" err="1"/>
              <a:t>var</a:t>
            </a:r>
            <a:r>
              <a:rPr lang="en-US" sz="1200" dirty="0"/>
              <a:t> ctrl = this;</a:t>
            </a:r>
          </a:p>
          <a:p>
            <a:pPr marL="0" indent="0">
              <a:buNone/>
            </a:pPr>
            <a:r>
              <a:rPr lang="en-US" sz="1200" dirty="0"/>
              <a:t>  </a:t>
            </a:r>
            <a:r>
              <a:rPr lang="en-US" sz="1200" dirty="0" err="1"/>
              <a:t>ctrl.message</a:t>
            </a:r>
            <a:r>
              <a:rPr lang="en-US" sz="1200" dirty="0"/>
              <a:t> = "hello world";</a:t>
            </a:r>
          </a:p>
          <a:p>
            <a:pPr marL="0" indent="0">
              <a:buNone/>
            </a:pPr>
            <a:r>
              <a:rPr lang="en-US" sz="1200" dirty="0"/>
              <a:t>});</a:t>
            </a:r>
          </a:p>
          <a:p>
            <a:pPr marL="0" indent="0">
              <a:buNone/>
            </a:pPr>
            <a:endParaRPr lang="en-US" sz="4800" dirty="0"/>
          </a:p>
        </p:txBody>
      </p:sp>
    </p:spTree>
    <p:extLst>
      <p:ext uri="{BB962C8B-B14F-4D97-AF65-F5344CB8AC3E}">
        <p14:creationId xmlns:p14="http://schemas.microsoft.com/office/powerpoint/2010/main" val="38941709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AngularJS</a:t>
            </a:r>
            <a:r>
              <a:rPr lang="en-US" dirty="0" smtClean="0"/>
              <a:t> Form validation</a:t>
            </a:r>
            <a:endParaRPr lang="en-US" dirty="0"/>
          </a:p>
        </p:txBody>
      </p:sp>
      <p:sp>
        <p:nvSpPr>
          <p:cNvPr id="3" name="Content Placeholder 2"/>
          <p:cNvSpPr>
            <a:spLocks noGrp="1"/>
          </p:cNvSpPr>
          <p:nvPr>
            <p:ph idx="1"/>
          </p:nvPr>
        </p:nvSpPr>
        <p:spPr/>
        <p:txBody>
          <a:bodyPr>
            <a:normAutofit/>
          </a:bodyPr>
          <a:lstStyle/>
          <a:p>
            <a:r>
              <a:rPr lang="en-US" dirty="0" err="1"/>
              <a:t>AngularJS</a:t>
            </a:r>
            <a:r>
              <a:rPr lang="en-US" dirty="0"/>
              <a:t> provides a built-in form validation mechanism that can be used to validate user input in forms. Here are some of the key features and directives used for form validation in </a:t>
            </a:r>
            <a:r>
              <a:rPr lang="en-US" dirty="0" err="1"/>
              <a:t>AngularJS</a:t>
            </a:r>
            <a:r>
              <a:rPr lang="en-US" dirty="0" smtClean="0"/>
              <a:t>:</a:t>
            </a:r>
          </a:p>
          <a:p>
            <a:pPr marL="457200" lvl="1" indent="0">
              <a:buNone/>
            </a:pPr>
            <a:r>
              <a:rPr lang="en-US" dirty="0" smtClean="0"/>
              <a:t>1.ng-required</a:t>
            </a:r>
            <a:r>
              <a:rPr lang="en-US" dirty="0"/>
              <a:t>: Specifies that a field is required</a:t>
            </a:r>
            <a:r>
              <a:rPr lang="en-US" dirty="0" smtClean="0"/>
              <a:t>.</a:t>
            </a:r>
          </a:p>
          <a:p>
            <a:pPr marL="457200" lvl="1" indent="0">
              <a:buNone/>
            </a:pPr>
            <a:r>
              <a:rPr lang="en-US" dirty="0" smtClean="0"/>
              <a:t>2</a:t>
            </a:r>
            <a:r>
              <a:rPr lang="en-US" dirty="0"/>
              <a:t>. </a:t>
            </a:r>
            <a:r>
              <a:rPr lang="en-US" dirty="0" err="1"/>
              <a:t>ng-minlength</a:t>
            </a:r>
            <a:r>
              <a:rPr lang="en-US" dirty="0"/>
              <a:t> and </a:t>
            </a:r>
            <a:r>
              <a:rPr lang="en-US" dirty="0" err="1"/>
              <a:t>ng-maxlength</a:t>
            </a:r>
            <a:r>
              <a:rPr lang="en-US" dirty="0"/>
              <a:t>: Specify the minimum and maximum length of a field</a:t>
            </a:r>
            <a:r>
              <a:rPr lang="en-US" dirty="0" smtClean="0"/>
              <a:t>.</a:t>
            </a:r>
          </a:p>
          <a:p>
            <a:pPr marL="457200" lvl="1" indent="0">
              <a:buNone/>
            </a:pPr>
            <a:r>
              <a:rPr lang="en-US" dirty="0" smtClean="0"/>
              <a:t>3</a:t>
            </a:r>
            <a:r>
              <a:rPr lang="en-US" dirty="0"/>
              <a:t>. </a:t>
            </a:r>
            <a:r>
              <a:rPr lang="en-US" dirty="0" err="1"/>
              <a:t>ng</a:t>
            </a:r>
            <a:r>
              <a:rPr lang="en-US" dirty="0"/>
              <a:t>-pattern: Specifies a regular expression pattern that the field value must match</a:t>
            </a:r>
            <a:r>
              <a:rPr lang="en-US" dirty="0" smtClean="0"/>
              <a:t>.</a:t>
            </a:r>
          </a:p>
          <a:p>
            <a:pPr marL="457200" lvl="1" indent="0">
              <a:buNone/>
            </a:pPr>
            <a:r>
              <a:rPr lang="en-US" dirty="0" smtClean="0"/>
              <a:t>4</a:t>
            </a:r>
            <a:r>
              <a:rPr lang="en-US" dirty="0"/>
              <a:t>. </a:t>
            </a:r>
            <a:r>
              <a:rPr lang="en-US" dirty="0" err="1"/>
              <a:t>ng</a:t>
            </a:r>
            <a:r>
              <a:rPr lang="en-US" dirty="0"/>
              <a:t>-email: Specifies that a field must contain a valid email address</a:t>
            </a:r>
            <a:r>
              <a:rPr lang="en-US" dirty="0" smtClean="0"/>
              <a:t>.</a:t>
            </a:r>
          </a:p>
          <a:p>
            <a:pPr marL="457200" lvl="1" indent="0">
              <a:buNone/>
            </a:pPr>
            <a:r>
              <a:rPr lang="en-US" dirty="0" smtClean="0"/>
              <a:t>5</a:t>
            </a:r>
            <a:r>
              <a:rPr lang="en-US" dirty="0"/>
              <a:t>. $error: An object that contains error messages for each field.</a:t>
            </a:r>
          </a:p>
        </p:txBody>
      </p:sp>
    </p:spTree>
    <p:extLst>
      <p:ext uri="{BB962C8B-B14F-4D97-AF65-F5344CB8AC3E}">
        <p14:creationId xmlns:p14="http://schemas.microsoft.com/office/powerpoint/2010/main" val="37159993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r>
              <a:rPr lang="en-US" sz="6000" b="1" dirty="0" smtClean="0"/>
              <a:t>Example for </a:t>
            </a:r>
            <a:r>
              <a:rPr lang="en-US" sz="6000" b="1" dirty="0" err="1" smtClean="0"/>
              <a:t>AngularJS</a:t>
            </a:r>
            <a:r>
              <a:rPr lang="en-US" sz="6000" b="1" dirty="0" smtClean="0"/>
              <a:t> Form validation</a:t>
            </a:r>
            <a:endParaRPr lang="en-US" sz="6000" b="1" dirty="0"/>
          </a:p>
        </p:txBody>
      </p:sp>
    </p:spTree>
    <p:extLst>
      <p:ext uri="{BB962C8B-B14F-4D97-AF65-F5344CB8AC3E}">
        <p14:creationId xmlns:p14="http://schemas.microsoft.com/office/powerpoint/2010/main" val="2063478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&lt;html&gt;</a:t>
            </a:r>
          </a:p>
          <a:p>
            <a:pPr marL="0" indent="0">
              <a:buNone/>
            </a:pPr>
            <a:r>
              <a:rPr lang="en-US" dirty="0"/>
              <a:t>&lt;head&gt;</a:t>
            </a:r>
          </a:p>
          <a:p>
            <a:pPr marL="0" indent="0">
              <a:buNone/>
            </a:pPr>
            <a:r>
              <a:rPr lang="en-US" dirty="0"/>
              <a:t>   &lt;title&gt;Form Validation&lt;/title&gt;</a:t>
            </a:r>
          </a:p>
          <a:p>
            <a:pPr marL="0" indent="0">
              <a:buNone/>
            </a:pPr>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/1.8.2/angular.min.js"&gt;&lt;/script</a:t>
            </a:r>
            <a:r>
              <a:rPr lang="en-US" dirty="0" smtClean="0"/>
              <a:t>&gt;</a:t>
            </a:r>
          </a:p>
          <a:p>
            <a:pPr marL="0" indent="0">
              <a:buNone/>
            </a:pPr>
            <a:r>
              <a:rPr lang="en-US" dirty="0" smtClean="0"/>
              <a:t>&lt;script </a:t>
            </a:r>
            <a:r>
              <a:rPr lang="en-US" dirty="0" err="1" smtClean="0"/>
              <a:t>src</a:t>
            </a:r>
            <a:r>
              <a:rPr lang="en-US" dirty="0" smtClean="0"/>
              <a:t>=“app.js”&gt;&lt;/script&gt;</a:t>
            </a:r>
            <a:endParaRPr lang="en-US" dirty="0"/>
          </a:p>
          <a:p>
            <a:pPr marL="0" indent="0">
              <a:buNone/>
            </a:pPr>
            <a:r>
              <a:rPr lang="en-US" dirty="0"/>
              <a:t>&lt;/head&gt;</a:t>
            </a:r>
          </a:p>
          <a:p>
            <a:pPr marL="0" indent="0">
              <a:buNone/>
            </a:pPr>
            <a:r>
              <a:rPr lang="en-US" dirty="0"/>
              <a:t>&lt;body </a:t>
            </a:r>
            <a:r>
              <a:rPr lang="en-US" dirty="0" err="1"/>
              <a:t>ng</a:t>
            </a:r>
            <a:r>
              <a:rPr lang="en-US" dirty="0"/>
              <a:t>-app="</a:t>
            </a:r>
            <a:r>
              <a:rPr lang="en-US" dirty="0" err="1"/>
              <a:t>validationApp</a:t>
            </a:r>
            <a:r>
              <a:rPr lang="en-US" dirty="0"/>
              <a:t>" </a:t>
            </a:r>
            <a:r>
              <a:rPr lang="en-US" dirty="0" err="1"/>
              <a:t>ng</a:t>
            </a:r>
            <a:r>
              <a:rPr lang="en-US" dirty="0"/>
              <a:t>-controller="</a:t>
            </a:r>
            <a:r>
              <a:rPr lang="en-US" dirty="0" err="1"/>
              <a:t>formController</a:t>
            </a:r>
            <a:r>
              <a:rPr lang="en-US" dirty="0"/>
              <a:t> as ctrl"&gt;</a:t>
            </a:r>
          </a:p>
          <a:p>
            <a:endParaRPr lang="en-US" dirty="0"/>
          </a:p>
        </p:txBody>
      </p:sp>
    </p:spTree>
    <p:extLst>
      <p:ext uri="{BB962C8B-B14F-4D97-AF65-F5344CB8AC3E}">
        <p14:creationId xmlns:p14="http://schemas.microsoft.com/office/powerpoint/2010/main" val="4882537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Textbox validation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endParaRPr lang="en-US" dirty="0"/>
          </a:p>
          <a:p>
            <a:pPr marL="0" indent="0">
              <a:buNone/>
            </a:pPr>
            <a:r>
              <a:rPr lang="en-US" dirty="0"/>
              <a:t>    &lt;form name="</a:t>
            </a:r>
            <a:r>
              <a:rPr lang="en-US" dirty="0" err="1"/>
              <a:t>myForm</a:t>
            </a:r>
            <a:r>
              <a:rPr lang="en-US" dirty="0"/>
              <a:t>" </a:t>
            </a:r>
            <a:r>
              <a:rPr lang="en-US" dirty="0" err="1"/>
              <a:t>ng</a:t>
            </a:r>
            <a:r>
              <a:rPr lang="en-US" dirty="0"/>
              <a:t>-submit="</a:t>
            </a:r>
            <a:r>
              <a:rPr lang="en-US" dirty="0" err="1"/>
              <a:t>ctrl.submitForm</a:t>
            </a:r>
            <a:r>
              <a:rPr lang="en-US" dirty="0"/>
              <a:t>(</a:t>
            </a:r>
            <a:r>
              <a:rPr lang="en-US" dirty="0" err="1"/>
              <a:t>myForm</a:t>
            </a:r>
            <a:r>
              <a:rPr lang="en-US" dirty="0"/>
              <a:t>)" </a:t>
            </a:r>
            <a:r>
              <a:rPr lang="en-US" dirty="0" err="1"/>
              <a:t>novalidate</a:t>
            </a:r>
            <a:r>
              <a:rPr lang="en-US" dirty="0"/>
              <a:t>&gt;</a:t>
            </a:r>
          </a:p>
          <a:p>
            <a:pPr marL="0" indent="0">
              <a:buNone/>
            </a:pPr>
            <a:r>
              <a:rPr lang="en-US" dirty="0"/>
              <a:t>      </a:t>
            </a:r>
          </a:p>
          <a:p>
            <a:pPr marL="0" indent="0">
              <a:buNone/>
            </a:pPr>
            <a:r>
              <a:rPr lang="en-US" dirty="0"/>
              <a:t>          &lt;label for="name"&gt;Name:&lt;/label&gt;</a:t>
            </a:r>
          </a:p>
          <a:p>
            <a:pPr marL="0" indent="0">
              <a:buNone/>
            </a:pPr>
            <a:r>
              <a:rPr lang="en-US" dirty="0"/>
              <a:t>      &lt;input type="text" name="name" </a:t>
            </a:r>
            <a:r>
              <a:rPr lang="en-US" dirty="0" err="1"/>
              <a:t>ng</a:t>
            </a:r>
            <a:r>
              <a:rPr lang="en-US" dirty="0"/>
              <a:t>-model="ctrl.user.name" </a:t>
            </a:r>
          </a:p>
          <a:p>
            <a:pPr marL="0" indent="0">
              <a:buNone/>
            </a:pPr>
            <a:r>
              <a:rPr lang="en-US" dirty="0"/>
              <a:t>             required </a:t>
            </a:r>
            <a:r>
              <a:rPr lang="en-US" dirty="0" err="1"/>
              <a:t>maxlength</a:t>
            </a:r>
            <a:r>
              <a:rPr lang="en-US" dirty="0"/>
              <a:t>="50" </a:t>
            </a:r>
          </a:p>
          <a:p>
            <a:pPr marL="0" indent="0">
              <a:buNone/>
            </a:pPr>
            <a:r>
              <a:rPr lang="en-US" dirty="0"/>
              <a:t>             pattern="^[A-</a:t>
            </a:r>
            <a:r>
              <a:rPr lang="en-US" dirty="0" err="1"/>
              <a:t>Za</a:t>
            </a:r>
            <a:r>
              <a:rPr lang="en-US" dirty="0"/>
              <a:t>-z ]+$" /&gt; &lt;</a:t>
            </a:r>
            <a:r>
              <a:rPr lang="en-US" dirty="0" err="1"/>
              <a:t>br</a:t>
            </a:r>
            <a:r>
              <a:rPr lang="en-US" dirty="0"/>
              <a:t>&gt;</a:t>
            </a:r>
          </a:p>
          <a:p>
            <a:pPr marL="0" indent="0">
              <a:buNone/>
            </a:pPr>
            <a:r>
              <a:rPr lang="en-US" dirty="0"/>
              <a:t>      &lt;div </a:t>
            </a:r>
            <a:r>
              <a:rPr lang="en-US" dirty="0" err="1"/>
              <a:t>ng</a:t>
            </a:r>
            <a:r>
              <a:rPr lang="en-US" dirty="0"/>
              <a:t>-show="</a:t>
            </a:r>
            <a:r>
              <a:rPr lang="en-US" dirty="0" err="1"/>
              <a:t>myForm.name.$touched</a:t>
            </a:r>
            <a:r>
              <a:rPr lang="en-US" dirty="0"/>
              <a:t> &amp;&amp; </a:t>
            </a:r>
            <a:r>
              <a:rPr lang="en-US" dirty="0" err="1"/>
              <a:t>myForm.name.$invalid</a:t>
            </a:r>
            <a:r>
              <a:rPr lang="en-US" dirty="0"/>
              <a:t>"&gt;</a:t>
            </a:r>
          </a:p>
          <a:p>
            <a:pPr marL="0" indent="0">
              <a:buNone/>
            </a:pPr>
            <a:r>
              <a:rPr lang="en-US" dirty="0"/>
              <a:t>        &lt;small </a:t>
            </a:r>
            <a:r>
              <a:rPr lang="en-US" dirty="0" err="1"/>
              <a:t>ng</a:t>
            </a:r>
            <a:r>
              <a:rPr lang="en-US" dirty="0"/>
              <a:t>-show="myForm.name.$</a:t>
            </a:r>
            <a:r>
              <a:rPr lang="en-US" dirty="0" err="1"/>
              <a:t>error.required</a:t>
            </a:r>
            <a:r>
              <a:rPr lang="en-US" dirty="0"/>
              <a:t>"&gt;Name is required.&lt;/small&gt;</a:t>
            </a:r>
          </a:p>
          <a:p>
            <a:pPr marL="0" indent="0">
              <a:buNone/>
            </a:pPr>
            <a:r>
              <a:rPr lang="en-US" dirty="0"/>
              <a:t>        &lt;small </a:t>
            </a:r>
            <a:r>
              <a:rPr lang="en-US" dirty="0" err="1"/>
              <a:t>ng</a:t>
            </a:r>
            <a:r>
              <a:rPr lang="en-US" dirty="0"/>
              <a:t>-show="myForm.name.$</a:t>
            </a:r>
            <a:r>
              <a:rPr lang="en-US" dirty="0" err="1"/>
              <a:t>error.maxlength</a:t>
            </a:r>
            <a:r>
              <a:rPr lang="en-US" dirty="0"/>
              <a:t>"&gt;Name must be less than 50 characters.&lt;/small&gt;</a:t>
            </a:r>
          </a:p>
          <a:p>
            <a:pPr marL="0" indent="0">
              <a:buNone/>
            </a:pPr>
            <a:r>
              <a:rPr lang="en-US" dirty="0"/>
              <a:t>        &lt;small </a:t>
            </a:r>
            <a:r>
              <a:rPr lang="en-US" dirty="0" err="1"/>
              <a:t>ng</a:t>
            </a:r>
            <a:r>
              <a:rPr lang="en-US" dirty="0"/>
              <a:t>-show="myForm.name.$</a:t>
            </a:r>
            <a:r>
              <a:rPr lang="en-US" dirty="0" err="1"/>
              <a:t>error.pattern</a:t>
            </a:r>
            <a:r>
              <a:rPr lang="en-US" dirty="0"/>
              <a:t>"&gt;Name can only contain letters and spaces.&lt;/small&gt;</a:t>
            </a:r>
          </a:p>
          <a:p>
            <a:pPr marL="0" indent="0">
              <a:buNone/>
            </a:pPr>
            <a:r>
              <a:rPr lang="en-US" dirty="0"/>
              <a:t>      &lt;/div&gt;</a:t>
            </a:r>
          </a:p>
          <a:p>
            <a:endParaRPr lang="en-US" dirty="0"/>
          </a:p>
        </p:txBody>
      </p:sp>
    </p:spTree>
    <p:extLst>
      <p:ext uri="{BB962C8B-B14F-4D97-AF65-F5344CB8AC3E}">
        <p14:creationId xmlns:p14="http://schemas.microsoft.com/office/powerpoint/2010/main" val="1338714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Model</a:t>
            </a:r>
            <a:endParaRPr lang="en-US" dirty="0"/>
          </a:p>
        </p:txBody>
      </p:sp>
      <p:sp>
        <p:nvSpPr>
          <p:cNvPr id="3" name="Content Placeholder 2"/>
          <p:cNvSpPr>
            <a:spLocks noGrp="1"/>
          </p:cNvSpPr>
          <p:nvPr>
            <p:ph idx="1"/>
          </p:nvPr>
        </p:nvSpPr>
        <p:spPr/>
        <p:txBody>
          <a:bodyPr>
            <a:normAutofit/>
          </a:bodyPr>
          <a:lstStyle/>
          <a:p>
            <a:r>
              <a:rPr lang="en-US" b="1" dirty="0" smtClean="0"/>
              <a:t>Definition:</a:t>
            </a:r>
            <a:r>
              <a:rPr lang="en-US" dirty="0" smtClean="0"/>
              <a:t> The Model in </a:t>
            </a:r>
            <a:r>
              <a:rPr lang="en-US" dirty="0" err="1" smtClean="0"/>
              <a:t>AngularJS</a:t>
            </a:r>
            <a:r>
              <a:rPr lang="en-US" dirty="0" smtClean="0"/>
              <a:t> represents the data of the application. It is typically in the form of JavaScript objects and handles the business logic and data management.</a:t>
            </a:r>
          </a:p>
          <a:p>
            <a:r>
              <a:rPr lang="en-US" b="1" dirty="0" smtClean="0"/>
              <a:t>Role:</a:t>
            </a:r>
            <a:endParaRPr lang="en-US" dirty="0" smtClean="0"/>
          </a:p>
          <a:p>
            <a:pPr lvl="1"/>
            <a:r>
              <a:rPr lang="en-US" b="1" dirty="0" smtClean="0"/>
              <a:t>Data Management:</a:t>
            </a:r>
            <a:r>
              <a:rPr lang="en-US" dirty="0" smtClean="0"/>
              <a:t> The model is responsible for managing and holding the data that the application needs.</a:t>
            </a:r>
          </a:p>
          <a:p>
            <a:pPr lvl="1"/>
            <a:r>
              <a:rPr lang="en-US" b="1" dirty="0" smtClean="0"/>
              <a:t>Business Logic:</a:t>
            </a:r>
            <a:r>
              <a:rPr lang="en-US" dirty="0" smtClean="0"/>
              <a:t> It also handles the business rules of the application, manipulating data and applying logic as needed.</a:t>
            </a:r>
          </a:p>
          <a:p>
            <a:pPr lvl="1"/>
            <a:r>
              <a:rPr lang="en-US" b="1" dirty="0" smtClean="0"/>
              <a:t>Communication:</a:t>
            </a:r>
            <a:r>
              <a:rPr lang="en-US" dirty="0" smtClean="0"/>
              <a:t> In </a:t>
            </a:r>
            <a:r>
              <a:rPr lang="en-US" dirty="0" err="1" smtClean="0"/>
              <a:t>AngularJS</a:t>
            </a:r>
            <a:r>
              <a:rPr lang="en-US" dirty="0" smtClean="0"/>
              <a:t>, the model communicates with the view via the controller, and data binding helps keep the model and view synchronized.</a:t>
            </a:r>
          </a:p>
          <a:p>
            <a:endParaRPr lang="en-US" dirty="0"/>
          </a:p>
        </p:txBody>
      </p:sp>
    </p:spTree>
    <p:extLst>
      <p:ext uri="{BB962C8B-B14F-4D97-AF65-F5344CB8AC3E}">
        <p14:creationId xmlns:p14="http://schemas.microsoft.com/office/powerpoint/2010/main" val="577931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Radio button validation</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&lt;label for="gender"&gt;Gender:&lt;/label&gt;&lt;</a:t>
            </a:r>
            <a:r>
              <a:rPr lang="en-US" dirty="0" err="1"/>
              <a:t>br</a:t>
            </a:r>
            <a:r>
              <a:rPr lang="en-US" dirty="0"/>
              <a:t>&gt;</a:t>
            </a:r>
          </a:p>
          <a:p>
            <a:pPr marL="0" indent="0">
              <a:buNone/>
            </a:pPr>
            <a:r>
              <a:rPr lang="en-US" dirty="0"/>
              <a:t>      &lt;input type="radio" name="gender" value="Male" </a:t>
            </a:r>
            <a:r>
              <a:rPr lang="en-US" dirty="0" err="1"/>
              <a:t>ng</a:t>
            </a:r>
            <a:r>
              <a:rPr lang="en-US" dirty="0"/>
              <a:t>-model="</a:t>
            </a:r>
            <a:r>
              <a:rPr lang="en-US" dirty="0" err="1"/>
              <a:t>ctrl.user.gender</a:t>
            </a:r>
            <a:r>
              <a:rPr lang="en-US" dirty="0"/>
              <a:t>" required&gt; Male</a:t>
            </a:r>
          </a:p>
          <a:p>
            <a:pPr marL="0" indent="0">
              <a:buNone/>
            </a:pPr>
            <a:r>
              <a:rPr lang="en-US" dirty="0"/>
              <a:t>      &lt;input type="radio" name="gender" value="Female" </a:t>
            </a:r>
            <a:r>
              <a:rPr lang="en-US" dirty="0" err="1"/>
              <a:t>ng</a:t>
            </a:r>
            <a:r>
              <a:rPr lang="en-US" dirty="0"/>
              <a:t>-model="</a:t>
            </a:r>
            <a:r>
              <a:rPr lang="en-US" dirty="0" err="1"/>
              <a:t>ctrl.user.gender</a:t>
            </a:r>
            <a:r>
              <a:rPr lang="en-US" dirty="0"/>
              <a:t>" required&gt; Female &lt;</a:t>
            </a:r>
            <a:r>
              <a:rPr lang="en-US" dirty="0" err="1"/>
              <a:t>br</a:t>
            </a:r>
            <a:r>
              <a:rPr lang="en-US" dirty="0"/>
              <a:t>&gt;</a:t>
            </a:r>
          </a:p>
          <a:p>
            <a:pPr marL="0" indent="0">
              <a:buNone/>
            </a:pPr>
            <a:r>
              <a:rPr lang="en-US" dirty="0"/>
              <a:t>     </a:t>
            </a:r>
          </a:p>
          <a:p>
            <a:pPr marL="0" indent="0">
              <a:buNone/>
            </a:pPr>
            <a:r>
              <a:rPr lang="en-US" dirty="0"/>
              <a:t>      &lt;div </a:t>
            </a:r>
            <a:r>
              <a:rPr lang="en-US" dirty="0" err="1"/>
              <a:t>ng</a:t>
            </a:r>
            <a:r>
              <a:rPr lang="en-US" dirty="0"/>
              <a:t>-show="</a:t>
            </a:r>
            <a:r>
              <a:rPr lang="en-US" dirty="0" err="1"/>
              <a:t>myForm.gender.$touched</a:t>
            </a:r>
            <a:r>
              <a:rPr lang="en-US" dirty="0"/>
              <a:t> &amp;&amp; </a:t>
            </a:r>
            <a:r>
              <a:rPr lang="en-US" dirty="0" err="1"/>
              <a:t>myForm.gender.$invalid</a:t>
            </a:r>
            <a:r>
              <a:rPr lang="en-US" dirty="0"/>
              <a:t>"&gt;</a:t>
            </a:r>
          </a:p>
          <a:p>
            <a:pPr marL="0" indent="0">
              <a:buNone/>
            </a:pPr>
            <a:r>
              <a:rPr lang="en-US" dirty="0"/>
              <a:t>        &lt;small </a:t>
            </a:r>
            <a:r>
              <a:rPr lang="en-US" dirty="0" err="1"/>
              <a:t>ng</a:t>
            </a:r>
            <a:r>
              <a:rPr lang="en-US" dirty="0"/>
              <a:t>-show="myForm.gender.$</a:t>
            </a:r>
            <a:r>
              <a:rPr lang="en-US" dirty="0" err="1"/>
              <a:t>error.required</a:t>
            </a:r>
            <a:r>
              <a:rPr lang="en-US" dirty="0"/>
              <a:t>"&gt;Gender is required.&lt;/small&gt;</a:t>
            </a:r>
          </a:p>
          <a:p>
            <a:pPr marL="0" indent="0">
              <a:buNone/>
            </a:pPr>
            <a:r>
              <a:rPr lang="en-US" dirty="0"/>
              <a:t>      &lt;/div&gt;</a:t>
            </a:r>
          </a:p>
          <a:p>
            <a:pPr marL="0" indent="0">
              <a:buNone/>
            </a:pPr>
            <a:r>
              <a:rPr lang="en-US" dirty="0"/>
              <a:t/>
            </a:r>
            <a:br>
              <a:rPr lang="en-US" dirty="0"/>
            </a:br>
            <a:r>
              <a:rPr lang="en-US" dirty="0"/>
              <a:t>   </a:t>
            </a:r>
          </a:p>
          <a:p>
            <a:pPr marL="0" indent="0">
              <a:buNone/>
            </a:pPr>
            <a:r>
              <a:rPr lang="en-US" dirty="0"/>
              <a:t>      &lt;button type="submit" </a:t>
            </a:r>
            <a:r>
              <a:rPr lang="en-US" dirty="0" err="1"/>
              <a:t>ng</a:t>
            </a:r>
            <a:r>
              <a:rPr lang="en-US" dirty="0"/>
              <a:t>-disabled="</a:t>
            </a:r>
            <a:r>
              <a:rPr lang="en-US" dirty="0" err="1"/>
              <a:t>myForm</a:t>
            </a:r>
            <a:r>
              <a:rPr lang="en-US" dirty="0"/>
              <a:t>.$invalid"&gt;Submit&lt;/button&gt;</a:t>
            </a:r>
          </a:p>
          <a:p>
            <a:pPr marL="0" indent="0">
              <a:buNone/>
            </a:pPr>
            <a:r>
              <a:rPr lang="en-US" dirty="0"/>
              <a:t>    &lt;/form</a:t>
            </a:r>
            <a:r>
              <a:rPr lang="en-US" dirty="0" smtClean="0"/>
              <a:t>&gt; </a:t>
            </a:r>
            <a:r>
              <a:rPr lang="en-US" dirty="0"/>
              <a:t>&lt;/body&gt;</a:t>
            </a:r>
          </a:p>
          <a:p>
            <a:pPr marL="0" indent="0">
              <a:buNone/>
            </a:pPr>
            <a:r>
              <a:rPr lang="en-US" dirty="0"/>
              <a:t>&lt;/html&gt;</a:t>
            </a:r>
          </a:p>
          <a:p>
            <a:pPr marL="0" indent="0">
              <a:buNone/>
            </a:pPr>
            <a:r>
              <a:rPr lang="en-US" dirty="0"/>
              <a:t/>
            </a:r>
            <a:br>
              <a:rPr lang="en-US" dirty="0"/>
            </a:br>
            <a:endParaRPr lang="en-US" dirty="0"/>
          </a:p>
          <a:p>
            <a:pPr marL="0" indent="0">
              <a:buNone/>
            </a:pPr>
            <a:endParaRPr lang="en-US" dirty="0"/>
          </a:p>
          <a:p>
            <a:endParaRPr lang="en-US" dirty="0"/>
          </a:p>
        </p:txBody>
      </p:sp>
    </p:spTree>
    <p:extLst>
      <p:ext uri="{BB962C8B-B14F-4D97-AF65-F5344CB8AC3E}">
        <p14:creationId xmlns:p14="http://schemas.microsoft.com/office/powerpoint/2010/main" val="38950826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Validation</a:t>
            </a:r>
            <a:endParaRPr lang="en-US" dirty="0"/>
          </a:p>
        </p:txBody>
      </p:sp>
      <p:sp>
        <p:nvSpPr>
          <p:cNvPr id="3" name="Content Placeholder 2"/>
          <p:cNvSpPr>
            <a:spLocks noGrp="1"/>
          </p:cNvSpPr>
          <p:nvPr>
            <p:ph idx="1"/>
          </p:nvPr>
        </p:nvSpPr>
        <p:spPr/>
        <p:txBody>
          <a:bodyPr>
            <a:normAutofit/>
          </a:bodyPr>
          <a:lstStyle/>
          <a:p>
            <a:pPr marL="0" indent="0">
              <a:buNone/>
            </a:pPr>
            <a:r>
              <a:rPr lang="en-US" dirty="0"/>
              <a:t> &lt;label for="email"&gt;Email:&lt;/label&gt;  </a:t>
            </a:r>
            <a:endParaRPr lang="en-US" dirty="0" smtClean="0"/>
          </a:p>
          <a:p>
            <a:pPr marL="0" indent="0">
              <a:buNone/>
            </a:pPr>
            <a:r>
              <a:rPr lang="en-US" dirty="0" smtClean="0"/>
              <a:t>    </a:t>
            </a:r>
            <a:r>
              <a:rPr lang="en-US" dirty="0"/>
              <a:t>&lt;input type="email" name="email" </a:t>
            </a:r>
            <a:r>
              <a:rPr lang="en-US" dirty="0" err="1"/>
              <a:t>ng</a:t>
            </a:r>
            <a:r>
              <a:rPr lang="en-US" dirty="0"/>
              <a:t>-model="</a:t>
            </a:r>
            <a:r>
              <a:rPr lang="en-US" dirty="0" err="1"/>
              <a:t>ctrl.user.email</a:t>
            </a:r>
            <a:r>
              <a:rPr lang="en-US" dirty="0"/>
              <a:t>"             required </a:t>
            </a:r>
            <a:r>
              <a:rPr lang="en-US" dirty="0" err="1"/>
              <a:t>maxlength</a:t>
            </a:r>
            <a:r>
              <a:rPr lang="en-US" dirty="0"/>
              <a:t>="100" /&gt;    </a:t>
            </a:r>
            <a:endParaRPr lang="en-US" dirty="0" smtClean="0"/>
          </a:p>
          <a:p>
            <a:pPr marL="0" indent="0">
              <a:buNone/>
            </a:pPr>
            <a:r>
              <a:rPr lang="en-US" dirty="0" smtClean="0"/>
              <a:t>  </a:t>
            </a:r>
            <a:r>
              <a:rPr lang="en-US" dirty="0"/>
              <a:t>&lt;div </a:t>
            </a:r>
            <a:r>
              <a:rPr lang="en-US" dirty="0" err="1"/>
              <a:t>ng</a:t>
            </a:r>
            <a:r>
              <a:rPr lang="en-US" dirty="0"/>
              <a:t>-show="</a:t>
            </a:r>
            <a:r>
              <a:rPr lang="en-US" dirty="0" err="1"/>
              <a:t>myForm.email.$touched</a:t>
            </a:r>
            <a:r>
              <a:rPr lang="en-US" dirty="0"/>
              <a:t> &amp;&amp; </a:t>
            </a:r>
            <a:r>
              <a:rPr lang="en-US" dirty="0" err="1"/>
              <a:t>myForm.email.$invalid</a:t>
            </a:r>
            <a:r>
              <a:rPr lang="en-US" dirty="0"/>
              <a:t>"&gt;    </a:t>
            </a:r>
            <a:endParaRPr lang="en-US" dirty="0" smtClean="0"/>
          </a:p>
          <a:p>
            <a:pPr marL="457200" lvl="1" indent="0">
              <a:buNone/>
            </a:pPr>
            <a:r>
              <a:rPr lang="en-US" dirty="0" smtClean="0"/>
              <a:t>    </a:t>
            </a:r>
            <a:r>
              <a:rPr lang="en-US" dirty="0"/>
              <a:t>&lt;small </a:t>
            </a:r>
            <a:r>
              <a:rPr lang="en-US" dirty="0" err="1"/>
              <a:t>ng</a:t>
            </a:r>
            <a:r>
              <a:rPr lang="en-US" dirty="0"/>
              <a:t>-show="myForm.email.$</a:t>
            </a:r>
            <a:r>
              <a:rPr lang="en-US" dirty="0" err="1"/>
              <a:t>error.required</a:t>
            </a:r>
            <a:r>
              <a:rPr lang="en-US" dirty="0"/>
              <a:t>"&gt;Email is required.&lt;/small&gt;     </a:t>
            </a:r>
            <a:endParaRPr lang="en-US" dirty="0" smtClean="0"/>
          </a:p>
          <a:p>
            <a:pPr marL="457200" lvl="1" indent="0">
              <a:buNone/>
            </a:pPr>
            <a:r>
              <a:rPr lang="en-US" dirty="0" smtClean="0"/>
              <a:t>   </a:t>
            </a:r>
            <a:r>
              <a:rPr lang="en-US" dirty="0"/>
              <a:t>&lt;small </a:t>
            </a:r>
            <a:r>
              <a:rPr lang="en-US" dirty="0" err="1"/>
              <a:t>ng</a:t>
            </a:r>
            <a:r>
              <a:rPr lang="en-US" dirty="0"/>
              <a:t>-show="myForm.email.$</a:t>
            </a:r>
            <a:r>
              <a:rPr lang="en-US" dirty="0" err="1"/>
              <a:t>error.email</a:t>
            </a:r>
            <a:r>
              <a:rPr lang="en-US" dirty="0"/>
              <a:t>"&gt;Invalid email format.&lt;/small&gt;   </a:t>
            </a:r>
            <a:endParaRPr lang="en-US" dirty="0" smtClean="0"/>
          </a:p>
          <a:p>
            <a:pPr marL="457200" lvl="1" indent="0">
              <a:buNone/>
            </a:pPr>
            <a:r>
              <a:rPr lang="en-US" dirty="0" smtClean="0"/>
              <a:t>     </a:t>
            </a:r>
            <a:r>
              <a:rPr lang="en-US" dirty="0"/>
              <a:t>&lt;small </a:t>
            </a:r>
            <a:r>
              <a:rPr lang="en-US" dirty="0" err="1"/>
              <a:t>ng</a:t>
            </a:r>
            <a:r>
              <a:rPr lang="en-US" dirty="0"/>
              <a:t>-show="myForm.email.$</a:t>
            </a:r>
            <a:r>
              <a:rPr lang="en-US" dirty="0" err="1"/>
              <a:t>error.maxlength</a:t>
            </a:r>
            <a:r>
              <a:rPr lang="en-US" dirty="0"/>
              <a:t>"&gt;Email must be less than 100 characters.&lt;/small&gt;   </a:t>
            </a:r>
            <a:endParaRPr lang="en-US" dirty="0" smtClean="0"/>
          </a:p>
          <a:p>
            <a:pPr marL="0" indent="0">
              <a:buNone/>
            </a:pPr>
            <a:r>
              <a:rPr lang="en-US" dirty="0" smtClean="0"/>
              <a:t>   </a:t>
            </a:r>
            <a:r>
              <a:rPr lang="en-US" dirty="0"/>
              <a:t>&lt;/div&gt;</a:t>
            </a:r>
          </a:p>
        </p:txBody>
      </p:sp>
    </p:spTree>
    <p:extLst>
      <p:ext uri="{BB962C8B-B14F-4D97-AF65-F5344CB8AC3E}">
        <p14:creationId xmlns:p14="http://schemas.microsoft.com/office/powerpoint/2010/main" val="29426399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App.js</a:t>
            </a:r>
            <a:endParaRPr lang="en-US"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a:t/>
            </a:r>
            <a:br>
              <a:rPr lang="en-US" dirty="0"/>
            </a:br>
            <a:r>
              <a:rPr lang="en-US" dirty="0" err="1"/>
              <a:t>angular.module</a:t>
            </a:r>
            <a:r>
              <a:rPr lang="en-US" dirty="0"/>
              <a:t>('</a:t>
            </a:r>
            <a:r>
              <a:rPr lang="en-US" dirty="0" err="1"/>
              <a:t>validationApp</a:t>
            </a:r>
            <a:r>
              <a:rPr lang="en-US" dirty="0"/>
              <a:t>', [])</a:t>
            </a:r>
          </a:p>
          <a:p>
            <a:pPr marL="0" indent="0">
              <a:buNone/>
            </a:pPr>
            <a:r>
              <a:rPr lang="en-US" dirty="0"/>
              <a:t>  .controller('</a:t>
            </a:r>
            <a:r>
              <a:rPr lang="en-US" dirty="0" err="1"/>
              <a:t>formController</a:t>
            </a:r>
            <a:r>
              <a:rPr lang="en-US" dirty="0"/>
              <a:t>', function() {</a:t>
            </a:r>
          </a:p>
          <a:p>
            <a:pPr marL="0" indent="0">
              <a:buNone/>
            </a:pPr>
            <a:r>
              <a:rPr lang="en-US" dirty="0"/>
              <a:t>    </a:t>
            </a:r>
            <a:r>
              <a:rPr lang="en-US" dirty="0" err="1"/>
              <a:t>var</a:t>
            </a:r>
            <a:r>
              <a:rPr lang="en-US" dirty="0"/>
              <a:t> ctrl = this;  // Assign 'this' to 'ctrl'</a:t>
            </a:r>
          </a:p>
          <a:p>
            <a:pPr marL="0" indent="0">
              <a:buNone/>
            </a:pPr>
            <a:r>
              <a:rPr lang="en-US" dirty="0"/>
              <a:t>    </a:t>
            </a:r>
          </a:p>
          <a:p>
            <a:pPr marL="0" indent="0">
              <a:buNone/>
            </a:pPr>
            <a:r>
              <a:rPr lang="en-US" dirty="0"/>
              <a:t>    </a:t>
            </a:r>
            <a:r>
              <a:rPr lang="en-US" dirty="0" err="1"/>
              <a:t>ctrl.user</a:t>
            </a:r>
            <a:r>
              <a:rPr lang="en-US" dirty="0"/>
              <a:t> = {};   // Initialize the user object</a:t>
            </a:r>
          </a:p>
          <a:p>
            <a:pPr marL="0" indent="0">
              <a:buNone/>
            </a:pPr>
            <a:r>
              <a:rPr lang="en-US" dirty="0"/>
              <a:t>    </a:t>
            </a:r>
          </a:p>
          <a:p>
            <a:pPr marL="0" indent="0">
              <a:buNone/>
            </a:pPr>
            <a:r>
              <a:rPr lang="en-US" dirty="0"/>
              <a:t>    </a:t>
            </a:r>
            <a:r>
              <a:rPr lang="en-US" dirty="0" err="1"/>
              <a:t>ctrl.submitForm</a:t>
            </a:r>
            <a:r>
              <a:rPr lang="en-US" dirty="0"/>
              <a:t> = function(form) {</a:t>
            </a:r>
          </a:p>
          <a:p>
            <a:pPr marL="0" indent="0">
              <a:buNone/>
            </a:pPr>
            <a:r>
              <a:rPr lang="en-US" dirty="0"/>
              <a:t>      if (</a:t>
            </a:r>
            <a:r>
              <a:rPr lang="en-US" dirty="0" err="1"/>
              <a:t>form.$valid</a:t>
            </a:r>
            <a:r>
              <a:rPr lang="en-US" dirty="0"/>
              <a:t>) {</a:t>
            </a:r>
          </a:p>
          <a:p>
            <a:pPr marL="0" indent="0">
              <a:buNone/>
            </a:pPr>
            <a:r>
              <a:rPr lang="en-US" dirty="0"/>
              <a:t>        alert('Form is valid!');</a:t>
            </a:r>
          </a:p>
          <a:p>
            <a:pPr marL="0" indent="0">
              <a:buNone/>
            </a:pPr>
            <a:r>
              <a:rPr lang="en-US" dirty="0"/>
              <a:t>      } else {</a:t>
            </a:r>
          </a:p>
          <a:p>
            <a:pPr marL="0" indent="0">
              <a:buNone/>
            </a:pPr>
            <a:r>
              <a:rPr lang="en-US" dirty="0"/>
              <a:t>        alert('Form is invalid!');</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r>
            <a:br>
              <a:rPr lang="en-US" dirty="0"/>
            </a:br>
            <a:endParaRPr lang="en-US" dirty="0"/>
          </a:p>
          <a:p>
            <a:endParaRPr lang="en-US" dirty="0"/>
          </a:p>
        </p:txBody>
      </p:sp>
    </p:spTree>
    <p:extLst>
      <p:ext uri="{BB962C8B-B14F-4D97-AF65-F5344CB8AC3E}">
        <p14:creationId xmlns:p14="http://schemas.microsoft.com/office/powerpoint/2010/main" val="890164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Implement the form validation using </a:t>
            </a:r>
            <a:r>
              <a:rPr lang="en-US" dirty="0" err="1" smtClean="0"/>
              <a:t>AngularJs</a:t>
            </a:r>
            <a:r>
              <a:rPr lang="en-US" dirty="0" smtClean="0"/>
              <a:t> for Students Registration forms with</a:t>
            </a:r>
          </a:p>
          <a:p>
            <a:pPr marL="0" indent="0">
              <a:buNone/>
            </a:pPr>
            <a:r>
              <a:rPr lang="en-US" dirty="0" smtClean="0"/>
              <a:t>Name</a:t>
            </a:r>
          </a:p>
          <a:p>
            <a:pPr marL="0" indent="0">
              <a:buNone/>
            </a:pPr>
            <a:r>
              <a:rPr lang="en-US" dirty="0" err="1" smtClean="0"/>
              <a:t>Regno</a:t>
            </a:r>
            <a:endParaRPr lang="en-US" dirty="0" smtClean="0"/>
          </a:p>
          <a:p>
            <a:pPr marL="0" indent="0">
              <a:buNone/>
            </a:pPr>
            <a:r>
              <a:rPr lang="en-US" dirty="0" err="1" smtClean="0"/>
              <a:t>Mailid</a:t>
            </a:r>
            <a:endParaRPr lang="en-US" dirty="0" smtClean="0"/>
          </a:p>
          <a:p>
            <a:pPr marL="0" indent="0">
              <a:buNone/>
            </a:pPr>
            <a:r>
              <a:rPr lang="en-US" dirty="0" smtClean="0"/>
              <a:t>Gender</a:t>
            </a:r>
          </a:p>
          <a:p>
            <a:pPr marL="0" indent="0">
              <a:buNone/>
            </a:pPr>
            <a:r>
              <a:rPr lang="en-US" dirty="0" smtClean="0"/>
              <a:t>Age</a:t>
            </a:r>
          </a:p>
          <a:p>
            <a:pPr marL="0" indent="0">
              <a:buNone/>
            </a:pPr>
            <a:r>
              <a:rPr lang="en-US" dirty="0" smtClean="0"/>
              <a:t>Department</a:t>
            </a:r>
          </a:p>
          <a:p>
            <a:pPr marL="0" indent="0">
              <a:buNone/>
            </a:pPr>
            <a:r>
              <a:rPr lang="en-US" dirty="0" smtClean="0"/>
              <a:t>Hobbies</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5933732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lgn="ctr">
              <a:buNone/>
            </a:pPr>
            <a:endParaRPr lang="en-US" sz="6000" dirty="0" smtClean="0"/>
          </a:p>
          <a:p>
            <a:pPr marL="0" indent="0" algn="ctr">
              <a:buNone/>
            </a:pPr>
            <a:r>
              <a:rPr lang="en-US" sz="6000" dirty="0" smtClean="0"/>
              <a:t>Mini </a:t>
            </a:r>
            <a:r>
              <a:rPr lang="en-US" sz="6000" dirty="0"/>
              <a:t>Projects</a:t>
            </a:r>
          </a:p>
        </p:txBody>
      </p:sp>
    </p:spTree>
    <p:extLst>
      <p:ext uri="{BB962C8B-B14F-4D97-AF65-F5344CB8AC3E}">
        <p14:creationId xmlns:p14="http://schemas.microsoft.com/office/powerpoint/2010/main" val="39106321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a:t>
            </a:r>
            <a:r>
              <a:rPr lang="en-US" dirty="0" smtClean="0"/>
              <a:t>Shopping </a:t>
            </a:r>
            <a:r>
              <a:rPr lang="en-US" dirty="0"/>
              <a:t>Cart </a:t>
            </a:r>
            <a:r>
              <a:rPr lang="en-US" dirty="0" smtClean="0"/>
              <a:t>Management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Description</a:t>
            </a:r>
            <a:r>
              <a:rPr lang="en-US" dirty="0"/>
              <a:t>: Implement a shopping cart system that allows users to browse a list of products, add products to the cart, and view the cart contents with total price. The system should also update the product quantity in real-time when added or removed from the cart</a:t>
            </a:r>
            <a:r>
              <a:rPr lang="en-US" dirty="0" smtClean="0"/>
              <a:t>.</a:t>
            </a:r>
          </a:p>
          <a:p>
            <a:r>
              <a:rPr lang="en-US" dirty="0" smtClean="0"/>
              <a:t>Requirements:</a:t>
            </a:r>
          </a:p>
          <a:p>
            <a:pPr marL="0" indent="0">
              <a:buNone/>
            </a:pPr>
            <a:r>
              <a:rPr lang="en-US" dirty="0" smtClean="0"/>
              <a:t>1</a:t>
            </a:r>
            <a:r>
              <a:rPr lang="en-US" dirty="0"/>
              <a:t>. Display a list of products with images, names, prices, and available quantities</a:t>
            </a:r>
            <a:r>
              <a:rPr lang="en-US" dirty="0" smtClean="0"/>
              <a:t>.</a:t>
            </a:r>
          </a:p>
          <a:p>
            <a:pPr marL="0" indent="0">
              <a:buNone/>
            </a:pPr>
            <a:r>
              <a:rPr lang="en-US" dirty="0" smtClean="0"/>
              <a:t>2</a:t>
            </a:r>
            <a:r>
              <a:rPr lang="en-US" dirty="0"/>
              <a:t>. Allow users to add products to the shopping cart</a:t>
            </a:r>
            <a:r>
              <a:rPr lang="en-US" dirty="0" smtClean="0"/>
              <a:t>.</a:t>
            </a:r>
          </a:p>
          <a:p>
            <a:pPr marL="0" indent="0">
              <a:buNone/>
            </a:pPr>
            <a:r>
              <a:rPr lang="en-US" dirty="0" smtClean="0"/>
              <a:t>3</a:t>
            </a:r>
            <a:r>
              <a:rPr lang="en-US" dirty="0"/>
              <a:t>. Update the product quantity in real-time when added to the cart</a:t>
            </a:r>
            <a:r>
              <a:rPr lang="en-US" dirty="0" smtClean="0"/>
              <a:t>.</a:t>
            </a:r>
          </a:p>
          <a:p>
            <a:pPr marL="0" indent="0">
              <a:buNone/>
            </a:pPr>
            <a:r>
              <a:rPr lang="en-US" dirty="0" smtClean="0"/>
              <a:t>4</a:t>
            </a:r>
            <a:r>
              <a:rPr lang="en-US" dirty="0"/>
              <a:t>. Display the cart contents with product names, prices, and quantities</a:t>
            </a:r>
            <a:r>
              <a:rPr lang="en-US" dirty="0" smtClean="0"/>
              <a:t>.</a:t>
            </a:r>
          </a:p>
          <a:p>
            <a:pPr marL="0" indent="0">
              <a:buNone/>
            </a:pPr>
            <a:r>
              <a:rPr lang="en-US" dirty="0" smtClean="0"/>
              <a:t>5</a:t>
            </a:r>
            <a:r>
              <a:rPr lang="en-US" dirty="0"/>
              <a:t>. Calculate and display the total price of the cart contents</a:t>
            </a:r>
            <a:r>
              <a:rPr lang="en-US" dirty="0" smtClean="0"/>
              <a:t>.</a:t>
            </a:r>
          </a:p>
          <a:p>
            <a:pPr marL="0" indent="0">
              <a:buNone/>
            </a:pPr>
            <a:r>
              <a:rPr lang="en-US" dirty="0" smtClean="0"/>
              <a:t>6</a:t>
            </a:r>
            <a:r>
              <a:rPr lang="en-US" dirty="0"/>
              <a:t>. Allow users to remove products from the cart</a:t>
            </a:r>
            <a:r>
              <a:rPr lang="en-US" dirty="0" smtClean="0"/>
              <a:t>.</a:t>
            </a:r>
          </a:p>
          <a:p>
            <a:pPr marL="0" indent="0">
              <a:buNone/>
            </a:pPr>
            <a:r>
              <a:rPr lang="en-US" dirty="0" smtClean="0"/>
              <a:t>7</a:t>
            </a:r>
            <a:r>
              <a:rPr lang="en-US" dirty="0"/>
              <a:t>. Update the product quantity in real-time when removed from the cart</a:t>
            </a:r>
            <a:r>
              <a:rPr lang="en-US" dirty="0" smtClean="0"/>
              <a:t>.</a:t>
            </a:r>
          </a:p>
          <a:p>
            <a:pPr marL="0" indent="0">
              <a:buNone/>
            </a:pPr>
            <a:r>
              <a:rPr lang="en-US" dirty="0" smtClean="0"/>
              <a:t>8. Use the CSS to display the web page with your creative style</a:t>
            </a:r>
            <a:endParaRPr lang="en-US" dirty="0"/>
          </a:p>
        </p:txBody>
      </p:sp>
    </p:spTree>
    <p:extLst>
      <p:ext uri="{BB962C8B-B14F-4D97-AF65-F5344CB8AC3E}">
        <p14:creationId xmlns:p14="http://schemas.microsoft.com/office/powerpoint/2010/main" val="35357610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Online Food Ordering System</a:t>
            </a:r>
          </a:p>
        </p:txBody>
      </p:sp>
      <p:sp>
        <p:nvSpPr>
          <p:cNvPr id="3" name="Content Placeholder 2"/>
          <p:cNvSpPr>
            <a:spLocks noGrp="1"/>
          </p:cNvSpPr>
          <p:nvPr>
            <p:ph idx="1"/>
          </p:nvPr>
        </p:nvSpPr>
        <p:spPr/>
        <p:txBody>
          <a:bodyPr>
            <a:normAutofit fontScale="85000" lnSpcReduction="20000"/>
          </a:bodyPr>
          <a:lstStyle/>
          <a:p>
            <a:r>
              <a:rPr lang="en-US" dirty="0" smtClean="0"/>
              <a:t>Description</a:t>
            </a:r>
            <a:r>
              <a:rPr lang="en-US" dirty="0"/>
              <a:t>: A restaurant wants to implement an online food ordering system that allows customers to browse their menu, add items to their order, and place the order online</a:t>
            </a:r>
            <a:r>
              <a:rPr lang="en-US" dirty="0" smtClean="0"/>
              <a:t>.</a:t>
            </a:r>
          </a:p>
          <a:p>
            <a:r>
              <a:rPr lang="en-US" dirty="0" smtClean="0"/>
              <a:t>Requirements:</a:t>
            </a:r>
          </a:p>
          <a:p>
            <a:pPr marL="0" indent="0">
              <a:buNone/>
            </a:pPr>
            <a:r>
              <a:rPr lang="en-US" dirty="0" smtClean="0"/>
              <a:t>1</a:t>
            </a:r>
            <a:r>
              <a:rPr lang="en-US" dirty="0"/>
              <a:t>. The system should display the restaurant's menu, including food images, names, and prices</a:t>
            </a:r>
            <a:r>
              <a:rPr lang="en-US" dirty="0" smtClean="0"/>
              <a:t>.</a:t>
            </a:r>
          </a:p>
          <a:p>
            <a:pPr marL="0" indent="0">
              <a:buNone/>
            </a:pPr>
            <a:r>
              <a:rPr lang="en-US" dirty="0" smtClean="0"/>
              <a:t>2</a:t>
            </a:r>
            <a:r>
              <a:rPr lang="en-US" dirty="0"/>
              <a:t>. Customers should be able to add menu items to their order and view their order summary</a:t>
            </a:r>
            <a:r>
              <a:rPr lang="en-US" dirty="0" smtClean="0"/>
              <a:t>.</a:t>
            </a:r>
          </a:p>
          <a:p>
            <a:pPr marL="0" indent="0">
              <a:buNone/>
            </a:pPr>
            <a:r>
              <a:rPr lang="en-US" dirty="0" smtClean="0"/>
              <a:t>3</a:t>
            </a:r>
            <a:r>
              <a:rPr lang="en-US" dirty="0"/>
              <a:t>. The system should calculate the total price of the order based on the items added</a:t>
            </a:r>
            <a:r>
              <a:rPr lang="en-US" dirty="0" smtClean="0"/>
              <a:t>.</a:t>
            </a:r>
          </a:p>
          <a:p>
            <a:pPr marL="0" indent="0">
              <a:buNone/>
            </a:pPr>
            <a:r>
              <a:rPr lang="en-US" dirty="0" smtClean="0"/>
              <a:t>4</a:t>
            </a:r>
            <a:r>
              <a:rPr lang="en-US" dirty="0"/>
              <a:t>. Customers should be able to remove items from their order</a:t>
            </a:r>
            <a:r>
              <a:rPr lang="en-US" dirty="0" smtClean="0"/>
              <a:t>.</a:t>
            </a:r>
          </a:p>
          <a:p>
            <a:pPr marL="0" indent="0">
              <a:buNone/>
            </a:pPr>
            <a:r>
              <a:rPr lang="en-US" dirty="0" smtClean="0"/>
              <a:t>5</a:t>
            </a:r>
            <a:r>
              <a:rPr lang="en-US" dirty="0"/>
              <a:t>. The system should allow customers to place their order online</a:t>
            </a:r>
            <a:r>
              <a:rPr lang="en-US" dirty="0" smtClean="0"/>
              <a:t>.</a:t>
            </a:r>
          </a:p>
          <a:p>
            <a:pPr marL="0" indent="0">
              <a:buNone/>
            </a:pPr>
            <a:r>
              <a:rPr lang="en-US" dirty="0" smtClean="0"/>
              <a:t>6. </a:t>
            </a:r>
            <a:r>
              <a:rPr lang="en-US" dirty="0"/>
              <a:t>Use the CSS to display the web page with your creative style</a:t>
            </a:r>
          </a:p>
          <a:p>
            <a:pPr marL="0" indent="0">
              <a:buNone/>
            </a:pPr>
            <a:endParaRPr lang="en-US" dirty="0"/>
          </a:p>
        </p:txBody>
      </p:sp>
    </p:spTree>
    <p:extLst>
      <p:ext uri="{BB962C8B-B14F-4D97-AF65-F5344CB8AC3E}">
        <p14:creationId xmlns:p14="http://schemas.microsoft.com/office/powerpoint/2010/main" val="293457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Usecase</a:t>
            </a:r>
            <a:r>
              <a:rPr lang="en-US" dirty="0" smtClean="0"/>
              <a:t>: </a:t>
            </a:r>
            <a:r>
              <a:rPr lang="en-US" dirty="0"/>
              <a:t>Event Registration System</a:t>
            </a:r>
          </a:p>
        </p:txBody>
      </p:sp>
      <p:sp>
        <p:nvSpPr>
          <p:cNvPr id="3" name="Content Placeholder 2"/>
          <p:cNvSpPr>
            <a:spLocks noGrp="1"/>
          </p:cNvSpPr>
          <p:nvPr>
            <p:ph idx="1"/>
          </p:nvPr>
        </p:nvSpPr>
        <p:spPr/>
        <p:txBody>
          <a:bodyPr>
            <a:normAutofit fontScale="85000" lnSpcReduction="10000"/>
          </a:bodyPr>
          <a:lstStyle/>
          <a:p>
            <a:r>
              <a:rPr lang="en-US" dirty="0" smtClean="0"/>
              <a:t>Description</a:t>
            </a:r>
            <a:r>
              <a:rPr lang="en-US" dirty="0"/>
              <a:t>: A conference organizer wants to implement an event registration system that allows attendees to register for events, select sessions, and pay registration fees</a:t>
            </a:r>
            <a:r>
              <a:rPr lang="en-US" dirty="0" smtClean="0"/>
              <a:t>.</a:t>
            </a:r>
          </a:p>
          <a:p>
            <a:r>
              <a:rPr lang="en-US" dirty="0" smtClean="0"/>
              <a:t>Requirements:</a:t>
            </a:r>
          </a:p>
          <a:p>
            <a:pPr marL="0" indent="0">
              <a:buNone/>
            </a:pPr>
            <a:r>
              <a:rPr lang="en-US" dirty="0" smtClean="0"/>
              <a:t>1</a:t>
            </a:r>
            <a:r>
              <a:rPr lang="en-US" dirty="0"/>
              <a:t>. Display event details, including date, time, location, and description</a:t>
            </a:r>
            <a:r>
              <a:rPr lang="en-US" dirty="0" smtClean="0"/>
              <a:t>.</a:t>
            </a:r>
          </a:p>
          <a:p>
            <a:pPr marL="0" indent="0">
              <a:buNone/>
            </a:pPr>
            <a:r>
              <a:rPr lang="en-US" dirty="0" smtClean="0"/>
              <a:t>2</a:t>
            </a:r>
            <a:r>
              <a:rPr lang="en-US" dirty="0"/>
              <a:t>. Allow attendees to register for the event</a:t>
            </a:r>
            <a:r>
              <a:rPr lang="en-US" dirty="0" smtClean="0"/>
              <a:t>.</a:t>
            </a:r>
          </a:p>
          <a:p>
            <a:pPr marL="0" indent="0">
              <a:buNone/>
            </a:pPr>
            <a:r>
              <a:rPr lang="en-US" dirty="0" smtClean="0"/>
              <a:t>3</a:t>
            </a:r>
            <a:r>
              <a:rPr lang="en-US" dirty="0"/>
              <a:t>. Display session details, including speaker names, session times, and descriptions</a:t>
            </a:r>
            <a:r>
              <a:rPr lang="en-US" dirty="0" smtClean="0"/>
              <a:t>.</a:t>
            </a:r>
          </a:p>
          <a:p>
            <a:pPr marL="0" indent="0">
              <a:buNone/>
            </a:pPr>
            <a:r>
              <a:rPr lang="en-US" dirty="0" smtClean="0"/>
              <a:t>4</a:t>
            </a:r>
            <a:r>
              <a:rPr lang="en-US" dirty="0"/>
              <a:t>. Allow attendees to select sessions</a:t>
            </a:r>
            <a:r>
              <a:rPr lang="en-US" dirty="0" smtClean="0"/>
              <a:t>.</a:t>
            </a:r>
          </a:p>
          <a:p>
            <a:pPr marL="0" indent="0">
              <a:buNone/>
            </a:pPr>
            <a:r>
              <a:rPr lang="en-US" dirty="0" smtClean="0"/>
              <a:t>5</a:t>
            </a:r>
            <a:r>
              <a:rPr lang="en-US" dirty="0"/>
              <a:t>. Calculate registration fees based on selected sessions</a:t>
            </a:r>
            <a:r>
              <a:rPr lang="en-US" dirty="0" smtClean="0"/>
              <a:t>.</a:t>
            </a:r>
          </a:p>
          <a:p>
            <a:pPr marL="0" indent="0">
              <a:buNone/>
            </a:pPr>
            <a:r>
              <a:rPr lang="en-US" dirty="0" smtClean="0"/>
              <a:t>6</a:t>
            </a:r>
            <a:r>
              <a:rPr lang="en-US" dirty="0"/>
              <a:t>. Implement payment gateway integration</a:t>
            </a:r>
            <a:r>
              <a:rPr lang="en-US" dirty="0" smtClean="0"/>
              <a:t>.</a:t>
            </a:r>
          </a:p>
          <a:p>
            <a:pPr marL="0" indent="0">
              <a:buNone/>
            </a:pPr>
            <a:r>
              <a:rPr lang="en-US" dirty="0"/>
              <a:t>7. </a:t>
            </a:r>
            <a:r>
              <a:rPr lang="en-US" dirty="0" smtClean="0"/>
              <a:t>Use </a:t>
            </a:r>
            <a:r>
              <a:rPr lang="en-US" dirty="0"/>
              <a:t>the CSS to display the web page with your creative style</a:t>
            </a:r>
          </a:p>
          <a:p>
            <a:pPr marL="0" indent="0">
              <a:buNone/>
            </a:pPr>
            <a:endParaRPr lang="en-US" dirty="0"/>
          </a:p>
        </p:txBody>
      </p:sp>
    </p:spTree>
    <p:extLst>
      <p:ext uri="{BB962C8B-B14F-4D97-AF65-F5344CB8AC3E}">
        <p14:creationId xmlns:p14="http://schemas.microsoft.com/office/powerpoint/2010/main" val="17329076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Application1</a:t>
            </a:r>
            <a:r>
              <a:rPr lang="en-US" dirty="0" smtClean="0"/>
              <a:t>: Develop </a:t>
            </a:r>
            <a:r>
              <a:rPr lang="en-US" dirty="0"/>
              <a:t>an </a:t>
            </a:r>
            <a:r>
              <a:rPr lang="en-US" dirty="0" err="1"/>
              <a:t>AngularJS</a:t>
            </a:r>
            <a:r>
              <a:rPr lang="en-US" dirty="0"/>
              <a:t> application that displays a list of products retrieved from a JSON </a:t>
            </a:r>
            <a:r>
              <a:rPr lang="en-US" dirty="0" smtClean="0"/>
              <a:t>file. [</a:t>
            </a:r>
            <a:r>
              <a:rPr lang="en-US" sz="3300" b="1" dirty="0" err="1" smtClean="0"/>
              <a:t>Note:Example</a:t>
            </a:r>
            <a:r>
              <a:rPr lang="en-US" sz="3300" b="1" dirty="0" smtClean="0"/>
              <a:t> to retrieve data from the JSON file]</a:t>
            </a:r>
            <a:endParaRPr lang="en-US" sz="3300" b="1" dirty="0"/>
          </a:p>
        </p:txBody>
      </p:sp>
      <p:sp>
        <p:nvSpPr>
          <p:cNvPr id="3" name="Content Placeholder 2"/>
          <p:cNvSpPr>
            <a:spLocks noGrp="1"/>
          </p:cNvSpPr>
          <p:nvPr>
            <p:ph idx="1"/>
          </p:nvPr>
        </p:nvSpPr>
        <p:spPr>
          <a:xfrm>
            <a:off x="838200" y="2044566"/>
            <a:ext cx="10515600" cy="4351338"/>
          </a:xfrm>
        </p:spPr>
        <p:txBody>
          <a:bodyPr>
            <a:normAutofit fontScale="85000" lnSpcReduction="10000"/>
          </a:bodyPr>
          <a:lstStyle/>
          <a:p>
            <a:pPr marL="0" indent="0">
              <a:buNone/>
            </a:pPr>
            <a:r>
              <a:rPr lang="en-US" dirty="0" smtClean="0"/>
              <a:t>“ </a:t>
            </a:r>
            <a:r>
              <a:rPr lang="en-US" dirty="0" err="1"/>
              <a:t>p</a:t>
            </a:r>
            <a:r>
              <a:rPr lang="en-US" dirty="0" err="1" smtClean="0"/>
              <a:t>roduct.json</a:t>
            </a:r>
            <a:r>
              <a:rPr lang="en-US" dirty="0" smtClean="0"/>
              <a:t>” file</a:t>
            </a:r>
          </a:p>
          <a:p>
            <a:pPr marL="0" indent="0">
              <a:buNone/>
            </a:pPr>
            <a:r>
              <a:rPr lang="en-US" dirty="0" smtClean="0"/>
              <a:t>{</a:t>
            </a:r>
            <a:endParaRPr lang="en-US" dirty="0"/>
          </a:p>
          <a:p>
            <a:pPr marL="0" indent="0">
              <a:buNone/>
            </a:pPr>
            <a:r>
              <a:rPr lang="en-US" dirty="0"/>
              <a:t>    "products": [</a:t>
            </a:r>
          </a:p>
          <a:p>
            <a:pPr marL="0" indent="0">
              <a:buNone/>
            </a:pPr>
            <a:r>
              <a:rPr lang="en-US" dirty="0"/>
              <a:t>        { "</a:t>
            </a:r>
            <a:r>
              <a:rPr lang="en-US" dirty="0" err="1"/>
              <a:t>prod_id</a:t>
            </a:r>
            <a:r>
              <a:rPr lang="en-US" dirty="0"/>
              <a:t>": 101, "name": "Laptop", "price": 1200, "availability": true },</a:t>
            </a:r>
          </a:p>
          <a:p>
            <a:pPr marL="0" indent="0">
              <a:buNone/>
            </a:pPr>
            <a:r>
              <a:rPr lang="en-US" dirty="0"/>
              <a:t>        { "</a:t>
            </a:r>
            <a:r>
              <a:rPr lang="en-US" dirty="0" err="1"/>
              <a:t>prod_id</a:t>
            </a:r>
            <a:r>
              <a:rPr lang="en-US" dirty="0"/>
              <a:t>": 102, "name": "Smartphone", "price": 800, "availability": true },</a:t>
            </a:r>
          </a:p>
          <a:p>
            <a:pPr marL="0" indent="0">
              <a:buNone/>
            </a:pPr>
            <a:r>
              <a:rPr lang="en-US" dirty="0"/>
              <a:t>        { "</a:t>
            </a:r>
            <a:r>
              <a:rPr lang="en-US" dirty="0" err="1"/>
              <a:t>prod_id</a:t>
            </a:r>
            <a:r>
              <a:rPr lang="en-US" dirty="0"/>
              <a:t>": 103, "name": "Headphones", "price": 150, "availability": false },</a:t>
            </a:r>
          </a:p>
          <a:p>
            <a:pPr marL="0" indent="0">
              <a:buNone/>
            </a:pPr>
            <a:r>
              <a:rPr lang="en-US" dirty="0"/>
              <a:t>        { "</a:t>
            </a:r>
            <a:r>
              <a:rPr lang="en-US" dirty="0" err="1"/>
              <a:t>prod_id</a:t>
            </a:r>
            <a:r>
              <a:rPr lang="en-US" dirty="0"/>
              <a:t>": 104, "name": "Keyboard", "price": 50, "availability": true },</a:t>
            </a:r>
          </a:p>
          <a:p>
            <a:pPr marL="0" indent="0">
              <a:buNone/>
            </a:pPr>
            <a:r>
              <a:rPr lang="en-US" dirty="0"/>
              <a:t>        { "</a:t>
            </a:r>
            <a:r>
              <a:rPr lang="en-US" dirty="0" err="1"/>
              <a:t>prod_id</a:t>
            </a:r>
            <a:r>
              <a:rPr lang="en-US" dirty="0"/>
              <a:t>": 105, "name": "Monitor", "price": 300, "availability": false }</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1837699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r>
              <a:rPr lang="en-US" sz="4800" dirty="0" smtClean="0"/>
              <a:t>&lt;</a:t>
            </a:r>
            <a:r>
              <a:rPr lang="en-US" sz="4800" dirty="0"/>
              <a:t>html </a:t>
            </a:r>
            <a:r>
              <a:rPr lang="en-US" sz="4800" dirty="0" err="1" smtClean="0"/>
              <a:t>ng</a:t>
            </a:r>
            <a:r>
              <a:rPr lang="en-US" sz="4800" dirty="0" smtClean="0"/>
              <a:t>-app</a:t>
            </a:r>
            <a:r>
              <a:rPr lang="en-US" sz="4800" dirty="0"/>
              <a:t>="</a:t>
            </a:r>
            <a:r>
              <a:rPr lang="en-US" sz="4800" dirty="0" err="1"/>
              <a:t>productApp</a:t>
            </a:r>
            <a:r>
              <a:rPr lang="en-US" sz="4800" dirty="0"/>
              <a:t>"&gt;</a:t>
            </a:r>
          </a:p>
          <a:p>
            <a:pPr marL="0" indent="0">
              <a:buNone/>
            </a:pPr>
            <a:r>
              <a:rPr lang="en-US" sz="4800" dirty="0"/>
              <a:t>&lt;head&gt;</a:t>
            </a:r>
          </a:p>
          <a:p>
            <a:pPr marL="0" indent="0">
              <a:buNone/>
            </a:pPr>
            <a:r>
              <a:rPr lang="en-US" sz="4800" dirty="0"/>
              <a:t>    &lt;meta charset="UTF-8"&gt;</a:t>
            </a:r>
          </a:p>
          <a:p>
            <a:pPr marL="0" indent="0">
              <a:buNone/>
            </a:pPr>
            <a:r>
              <a:rPr lang="en-US" sz="4800" dirty="0"/>
              <a:t>    &lt;meta name="viewport" content="width=device-width, initial-scale=1.0"&gt;</a:t>
            </a:r>
          </a:p>
          <a:p>
            <a:pPr marL="0" indent="0">
              <a:buNone/>
            </a:pPr>
            <a:r>
              <a:rPr lang="en-US" sz="4800" dirty="0"/>
              <a:t>    &lt;title&gt;Product List&lt;/title&gt;</a:t>
            </a:r>
          </a:p>
          <a:p>
            <a:pPr marL="0" indent="0">
              <a:buNone/>
            </a:pPr>
            <a:r>
              <a:rPr lang="en-US" sz="4800" dirty="0"/>
              <a:t>    &lt;script </a:t>
            </a:r>
            <a:r>
              <a:rPr lang="en-US" sz="4800" dirty="0" err="1"/>
              <a:t>src</a:t>
            </a:r>
            <a:r>
              <a:rPr lang="en-US" sz="4800" dirty="0"/>
              <a:t>="https://ajax.googleapis.com/</a:t>
            </a:r>
            <a:r>
              <a:rPr lang="en-US" sz="4800" dirty="0" err="1"/>
              <a:t>ajax</a:t>
            </a:r>
            <a:r>
              <a:rPr lang="en-US" sz="4800" dirty="0"/>
              <a:t>/libs/</a:t>
            </a:r>
            <a:r>
              <a:rPr lang="en-US" sz="4800" dirty="0" err="1"/>
              <a:t>angularjs</a:t>
            </a:r>
            <a:r>
              <a:rPr lang="en-US" sz="4800" dirty="0"/>
              <a:t>/1.8.2/angular.min.js"&gt;&lt;/script&gt;</a:t>
            </a:r>
          </a:p>
          <a:p>
            <a:pPr marL="0" indent="0">
              <a:buNone/>
            </a:pPr>
            <a:r>
              <a:rPr lang="en-US" sz="4800" dirty="0"/>
              <a:t>    &lt;script </a:t>
            </a:r>
            <a:r>
              <a:rPr lang="en-US" sz="4800" dirty="0" err="1"/>
              <a:t>src</a:t>
            </a:r>
            <a:r>
              <a:rPr lang="en-US" sz="4800" dirty="0"/>
              <a:t>="app.js"&gt;&lt;/script&gt;</a:t>
            </a:r>
          </a:p>
          <a:p>
            <a:pPr marL="0" indent="0">
              <a:buNone/>
            </a:pPr>
            <a:r>
              <a:rPr lang="en-US" sz="4800" dirty="0"/>
              <a:t>&lt;/head&gt;</a:t>
            </a:r>
          </a:p>
          <a:p>
            <a:pPr marL="0" indent="0">
              <a:buNone/>
            </a:pPr>
            <a:r>
              <a:rPr lang="en-US" sz="4800" dirty="0"/>
              <a:t>&lt;body </a:t>
            </a:r>
            <a:r>
              <a:rPr lang="en-US" sz="4800" dirty="0" err="1"/>
              <a:t>ng</a:t>
            </a:r>
            <a:r>
              <a:rPr lang="en-US" sz="4800" dirty="0"/>
              <a:t>-controller="</a:t>
            </a:r>
            <a:r>
              <a:rPr lang="en-US" sz="4800" dirty="0" err="1"/>
              <a:t>ProductController</a:t>
            </a:r>
            <a:r>
              <a:rPr lang="en-US" sz="4800" dirty="0"/>
              <a:t> as ctrl</a:t>
            </a:r>
            <a:r>
              <a:rPr lang="en-US" sz="4800" dirty="0" smtClean="0"/>
              <a:t>"&gt;</a:t>
            </a:r>
            <a:endParaRPr lang="en-US" sz="4800" dirty="0"/>
          </a:p>
          <a:p>
            <a:pPr marL="0" indent="0">
              <a:buNone/>
            </a:pPr>
            <a:r>
              <a:rPr lang="en-US" sz="4800" dirty="0"/>
              <a:t>    &lt;h1&gt;Product List&lt;/h1</a:t>
            </a:r>
            <a:r>
              <a:rPr lang="en-US" sz="4800" dirty="0" smtClean="0"/>
              <a:t>&gt;</a:t>
            </a:r>
            <a:endParaRPr lang="en-US" sz="4800" dirty="0"/>
          </a:p>
          <a:p>
            <a:pPr marL="0" indent="0">
              <a:buNone/>
            </a:pPr>
            <a:r>
              <a:rPr lang="en-US" sz="4800" dirty="0"/>
              <a:t>    &lt;!-- Display products in a table --&gt;</a:t>
            </a:r>
          </a:p>
          <a:p>
            <a:pPr marL="0" indent="0">
              <a:buNone/>
            </a:pPr>
            <a:r>
              <a:rPr lang="en-US" sz="4800" dirty="0"/>
              <a:t>    &lt;table border="1" </a:t>
            </a:r>
            <a:r>
              <a:rPr lang="en-US" sz="4800" dirty="0" err="1"/>
              <a:t>cellpadding</a:t>
            </a:r>
            <a:r>
              <a:rPr lang="en-US" sz="4800" dirty="0"/>
              <a:t>="5" </a:t>
            </a:r>
            <a:r>
              <a:rPr lang="en-US" sz="4800" dirty="0" err="1"/>
              <a:t>cellspacing</a:t>
            </a:r>
            <a:r>
              <a:rPr lang="en-US" sz="4800" dirty="0"/>
              <a:t>="0"&gt;</a:t>
            </a:r>
          </a:p>
          <a:p>
            <a:pPr marL="0" indent="0">
              <a:buNone/>
            </a:pPr>
            <a:r>
              <a:rPr lang="en-US" sz="4800" dirty="0"/>
              <a:t>        &lt;</a:t>
            </a:r>
            <a:r>
              <a:rPr lang="en-US" sz="4800" dirty="0" err="1"/>
              <a:t>thead</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th</a:t>
            </a:r>
            <a:r>
              <a:rPr lang="en-US" sz="4800" dirty="0"/>
              <a:t>&gt;Product ID&lt;/</a:t>
            </a:r>
            <a:r>
              <a:rPr lang="en-US" sz="4800" dirty="0" err="1"/>
              <a:t>th</a:t>
            </a:r>
            <a:r>
              <a:rPr lang="en-US" sz="4800" dirty="0"/>
              <a:t>&gt;</a:t>
            </a:r>
          </a:p>
          <a:p>
            <a:pPr marL="0" indent="0">
              <a:buNone/>
            </a:pPr>
            <a:r>
              <a:rPr lang="en-US" sz="4800" dirty="0"/>
              <a:t>                &lt;</a:t>
            </a:r>
            <a:r>
              <a:rPr lang="en-US" sz="4800" dirty="0" err="1"/>
              <a:t>th</a:t>
            </a:r>
            <a:r>
              <a:rPr lang="en-US" sz="4800" dirty="0"/>
              <a:t>&gt;Product Name&lt;/</a:t>
            </a:r>
            <a:r>
              <a:rPr lang="en-US" sz="4800" dirty="0" err="1"/>
              <a:t>th</a:t>
            </a:r>
            <a:r>
              <a:rPr lang="en-US" sz="4800" dirty="0"/>
              <a:t>&gt;</a:t>
            </a:r>
          </a:p>
          <a:p>
            <a:pPr marL="0" indent="0">
              <a:buNone/>
            </a:pPr>
            <a:r>
              <a:rPr lang="en-US" sz="4800" dirty="0"/>
              <a:t>                &lt;</a:t>
            </a:r>
            <a:r>
              <a:rPr lang="en-US" sz="4800" dirty="0" err="1"/>
              <a:t>th</a:t>
            </a:r>
            <a:r>
              <a:rPr lang="en-US" sz="4800" dirty="0"/>
              <a:t>&gt;Price&lt;/</a:t>
            </a:r>
            <a:r>
              <a:rPr lang="en-US" sz="4800" dirty="0" err="1"/>
              <a:t>th</a:t>
            </a:r>
            <a:r>
              <a:rPr lang="en-US" sz="4800" dirty="0"/>
              <a:t>&gt;</a:t>
            </a:r>
          </a:p>
          <a:p>
            <a:pPr marL="0" indent="0">
              <a:buNone/>
            </a:pPr>
            <a:r>
              <a:rPr lang="en-US" sz="4800" dirty="0"/>
              <a:t>                &lt;</a:t>
            </a:r>
            <a:r>
              <a:rPr lang="en-US" sz="4800" dirty="0" err="1"/>
              <a:t>th</a:t>
            </a:r>
            <a:r>
              <a:rPr lang="en-US" sz="4800" dirty="0"/>
              <a:t>&gt;Status&lt;/</a:t>
            </a:r>
            <a:r>
              <a:rPr lang="en-US" sz="4800" dirty="0" err="1"/>
              <a:t>th</a:t>
            </a:r>
            <a:r>
              <a:rPr lang="en-US" sz="4800" dirty="0"/>
              <a:t>&gt;</a:t>
            </a:r>
          </a:p>
          <a:p>
            <a:pPr marL="0" indent="0">
              <a:buNone/>
            </a:pPr>
            <a:r>
              <a:rPr lang="en-US" sz="4800" dirty="0"/>
              <a:t>            &lt;/</a:t>
            </a:r>
            <a:r>
              <a:rPr lang="en-US" sz="4800" dirty="0" err="1"/>
              <a:t>tr</a:t>
            </a:r>
            <a:r>
              <a:rPr lang="en-US" sz="4800" dirty="0"/>
              <a:t>&gt;</a:t>
            </a:r>
          </a:p>
          <a:p>
            <a:pPr marL="0" indent="0">
              <a:buNone/>
            </a:pPr>
            <a:r>
              <a:rPr lang="en-US" sz="4800" dirty="0"/>
              <a:t>        &lt;/</a:t>
            </a:r>
            <a:r>
              <a:rPr lang="en-US" sz="4800" dirty="0" err="1"/>
              <a:t>thead</a:t>
            </a:r>
            <a:r>
              <a:rPr lang="en-US" sz="4800" dirty="0"/>
              <a:t>&gt;</a:t>
            </a:r>
          </a:p>
          <a:p>
            <a:pPr marL="0" indent="0">
              <a:buNone/>
            </a:pPr>
            <a:r>
              <a:rPr lang="en-US" dirty="0"/>
              <a:t>   </a:t>
            </a:r>
          </a:p>
        </p:txBody>
      </p:sp>
      <p:sp>
        <p:nvSpPr>
          <p:cNvPr id="4" name="Content Placeholder 2"/>
          <p:cNvSpPr txBox="1">
            <a:spLocks/>
          </p:cNvSpPr>
          <p:nvPr/>
        </p:nvSpPr>
        <p:spPr>
          <a:xfrm>
            <a:off x="5871882" y="1690688"/>
            <a:ext cx="10515600"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&lt;</a:t>
            </a:r>
            <a:r>
              <a:rPr lang="en-US" dirty="0" err="1" smtClean="0"/>
              <a:t>tbody</a:t>
            </a:r>
            <a:r>
              <a:rPr lang="en-US" dirty="0" smtClean="0"/>
              <a:t>&gt;</a:t>
            </a:r>
          </a:p>
          <a:p>
            <a:pPr marL="0" indent="0">
              <a:buNone/>
            </a:pPr>
            <a:r>
              <a:rPr lang="en-US" dirty="0" smtClean="0"/>
              <a:t>            &lt;</a:t>
            </a:r>
            <a:r>
              <a:rPr lang="en-US" dirty="0" err="1" smtClean="0"/>
              <a:t>tr</a:t>
            </a:r>
            <a:r>
              <a:rPr lang="en-US" dirty="0" smtClean="0"/>
              <a:t> </a:t>
            </a:r>
            <a:r>
              <a:rPr lang="en-US" dirty="0" err="1" smtClean="0"/>
              <a:t>ng</a:t>
            </a:r>
            <a:r>
              <a:rPr lang="en-US" dirty="0" smtClean="0"/>
              <a:t>-repeat="product in </a:t>
            </a:r>
            <a:r>
              <a:rPr lang="en-US" dirty="0" err="1" smtClean="0"/>
              <a:t>ctrl.products</a:t>
            </a:r>
            <a:r>
              <a:rPr lang="en-US" dirty="0" smtClean="0"/>
              <a:t>"&gt;</a:t>
            </a:r>
          </a:p>
          <a:p>
            <a:pPr marL="0" indent="0">
              <a:buNone/>
            </a:pPr>
            <a:r>
              <a:rPr lang="en-US" dirty="0" smtClean="0"/>
              <a:t>                &lt;td&gt;{{ </a:t>
            </a:r>
            <a:r>
              <a:rPr lang="en-US" dirty="0" err="1" smtClean="0"/>
              <a:t>product.prod_id</a:t>
            </a:r>
            <a:r>
              <a:rPr lang="en-US" dirty="0" smtClean="0"/>
              <a:t> }}&lt;/td&gt;</a:t>
            </a:r>
          </a:p>
          <a:p>
            <a:pPr marL="0" indent="0">
              <a:buNone/>
            </a:pPr>
            <a:r>
              <a:rPr lang="en-US" dirty="0" smtClean="0"/>
              <a:t>                &lt;td&gt;{{ product.name }}&lt;/td&gt;</a:t>
            </a:r>
          </a:p>
          <a:p>
            <a:pPr marL="0" indent="0">
              <a:buNone/>
            </a:pPr>
            <a:r>
              <a:rPr lang="en-US" dirty="0" smtClean="0"/>
              <a:t>                &lt;td&gt;{{ </a:t>
            </a:r>
            <a:r>
              <a:rPr lang="en-US" dirty="0" err="1" smtClean="0"/>
              <a:t>product.price</a:t>
            </a:r>
            <a:r>
              <a:rPr lang="en-US" dirty="0" smtClean="0"/>
              <a:t> | currency }}&lt;/td&gt;</a:t>
            </a:r>
          </a:p>
          <a:p>
            <a:pPr marL="0" indent="0">
              <a:buNone/>
            </a:pPr>
            <a:r>
              <a:rPr lang="en-US" dirty="0" smtClean="0"/>
              <a:t>                &lt;td&gt;</a:t>
            </a:r>
          </a:p>
          <a:p>
            <a:pPr marL="0" indent="0">
              <a:buNone/>
            </a:pPr>
            <a:r>
              <a:rPr lang="en-US" dirty="0" smtClean="0"/>
              <a:t>                    &lt;span </a:t>
            </a:r>
            <a:r>
              <a:rPr lang="en-US" dirty="0" err="1" smtClean="0"/>
              <a:t>ng</a:t>
            </a:r>
            <a:r>
              <a:rPr lang="en-US" dirty="0" smtClean="0"/>
              <a:t>-if="</a:t>
            </a:r>
            <a:r>
              <a:rPr lang="en-US" dirty="0" err="1" smtClean="0"/>
              <a:t>product.availability</a:t>
            </a:r>
            <a:r>
              <a:rPr lang="en-US" dirty="0" smtClean="0"/>
              <a:t>"&gt;In Stock&lt;/span&gt;</a:t>
            </a:r>
          </a:p>
          <a:p>
            <a:pPr marL="0" indent="0">
              <a:buNone/>
            </a:pPr>
            <a:r>
              <a:rPr lang="en-US" dirty="0" smtClean="0"/>
              <a:t>                    &lt;span </a:t>
            </a:r>
            <a:r>
              <a:rPr lang="en-US" dirty="0" err="1" smtClean="0"/>
              <a:t>ng</a:t>
            </a:r>
            <a:r>
              <a:rPr lang="en-US" dirty="0" smtClean="0"/>
              <a:t>-if="!</a:t>
            </a:r>
            <a:r>
              <a:rPr lang="en-US" dirty="0" err="1" smtClean="0"/>
              <a:t>product.availability</a:t>
            </a:r>
            <a:r>
              <a:rPr lang="en-US" dirty="0" smtClean="0"/>
              <a:t>" style="</a:t>
            </a:r>
            <a:r>
              <a:rPr lang="en-US" dirty="0" err="1" smtClean="0"/>
              <a:t>color:red</a:t>
            </a:r>
            <a:r>
              <a:rPr lang="en-US" dirty="0" smtClean="0"/>
              <a:t>;"&gt;Out of Stock&lt;/span&gt;</a:t>
            </a:r>
          </a:p>
          <a:p>
            <a:pPr marL="0" indent="0">
              <a:buNone/>
            </a:pPr>
            <a:r>
              <a:rPr lang="en-US" dirty="0" smtClean="0"/>
              <a:t>                &lt;/td&gt;</a:t>
            </a:r>
          </a:p>
          <a:p>
            <a:pPr marL="0" indent="0">
              <a:buNone/>
            </a:pPr>
            <a:r>
              <a:rPr lang="en-US" dirty="0" smtClean="0"/>
              <a:t>            &lt;/</a:t>
            </a:r>
            <a:r>
              <a:rPr lang="en-US" dirty="0" err="1" smtClean="0"/>
              <a:t>tr</a:t>
            </a:r>
            <a:r>
              <a:rPr lang="en-US" dirty="0" smtClean="0"/>
              <a:t>&gt;</a:t>
            </a:r>
          </a:p>
          <a:p>
            <a:pPr marL="0" indent="0">
              <a:buNone/>
            </a:pPr>
            <a:r>
              <a:rPr lang="en-US" dirty="0" smtClean="0"/>
              <a:t>        &lt;/</a:t>
            </a:r>
            <a:r>
              <a:rPr lang="en-US" dirty="0" err="1" smtClean="0"/>
              <a:t>tbody</a:t>
            </a:r>
            <a:r>
              <a:rPr lang="en-US" dirty="0" smtClean="0"/>
              <a:t>&gt;</a:t>
            </a:r>
          </a:p>
          <a:p>
            <a:pPr marL="0" indent="0">
              <a:buNone/>
            </a:pPr>
            <a:r>
              <a:rPr lang="en-US" dirty="0" smtClean="0"/>
              <a:t>    &lt;/table&gt;</a:t>
            </a:r>
          </a:p>
          <a:p>
            <a:pPr marL="0" indent="0">
              <a:buNone/>
            </a:pPr>
            <a:r>
              <a:rPr lang="en-US" dirty="0" smtClean="0"/>
              <a:t>&lt;/body&gt;</a:t>
            </a:r>
          </a:p>
          <a:p>
            <a:pPr marL="0" indent="0">
              <a:buNone/>
            </a:pPr>
            <a:r>
              <a:rPr lang="en-US" dirty="0" smtClean="0"/>
              <a:t>&lt;/html&gt;</a:t>
            </a:r>
          </a:p>
          <a:p>
            <a:endParaRPr lang="en-US" dirty="0"/>
          </a:p>
        </p:txBody>
      </p:sp>
    </p:spTree>
    <p:extLst>
      <p:ext uri="{BB962C8B-B14F-4D97-AF65-F5344CB8AC3E}">
        <p14:creationId xmlns:p14="http://schemas.microsoft.com/office/powerpoint/2010/main" val="4300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 View</a:t>
            </a:r>
            <a:endParaRPr lang="en-US" dirty="0"/>
          </a:p>
        </p:txBody>
      </p:sp>
      <p:sp>
        <p:nvSpPr>
          <p:cNvPr id="3" name="Content Placeholder 2"/>
          <p:cNvSpPr>
            <a:spLocks noGrp="1"/>
          </p:cNvSpPr>
          <p:nvPr>
            <p:ph idx="1"/>
          </p:nvPr>
        </p:nvSpPr>
        <p:spPr/>
        <p:txBody>
          <a:bodyPr>
            <a:normAutofit lnSpcReduction="10000"/>
          </a:bodyPr>
          <a:lstStyle/>
          <a:p>
            <a:r>
              <a:rPr lang="en-US" b="1" dirty="0" smtClean="0"/>
              <a:t>Definition:</a:t>
            </a:r>
            <a:r>
              <a:rPr lang="en-US" dirty="0" smtClean="0"/>
              <a:t> The View is the user interface of the application. It is responsible for displaying the data to the user and providing an interface for interaction.</a:t>
            </a:r>
          </a:p>
          <a:p>
            <a:r>
              <a:rPr lang="en-US" b="1" dirty="0" smtClean="0"/>
              <a:t>Role:</a:t>
            </a:r>
            <a:endParaRPr lang="en-US" dirty="0" smtClean="0"/>
          </a:p>
          <a:p>
            <a:pPr lvl="1"/>
            <a:r>
              <a:rPr lang="en-US" b="1" dirty="0" smtClean="0"/>
              <a:t>Presentation:</a:t>
            </a:r>
            <a:r>
              <a:rPr lang="en-US" dirty="0" smtClean="0"/>
              <a:t> The view presents the data from the model to the user. In </a:t>
            </a:r>
            <a:r>
              <a:rPr lang="en-US" dirty="0" err="1" smtClean="0"/>
              <a:t>AngularJS</a:t>
            </a:r>
            <a:r>
              <a:rPr lang="en-US" dirty="0" smtClean="0"/>
              <a:t>, views are typically written in HTML with embedded </a:t>
            </a:r>
            <a:r>
              <a:rPr lang="en-US" dirty="0" err="1" smtClean="0"/>
              <a:t>AngularJS</a:t>
            </a:r>
            <a:r>
              <a:rPr lang="en-US" dirty="0" smtClean="0"/>
              <a:t> expressions and directives.</a:t>
            </a:r>
          </a:p>
          <a:p>
            <a:pPr lvl="1"/>
            <a:r>
              <a:rPr lang="en-US" b="1" dirty="0" smtClean="0"/>
              <a:t>Data Binding:</a:t>
            </a:r>
            <a:r>
              <a:rPr lang="en-US" dirty="0" smtClean="0"/>
              <a:t> </a:t>
            </a:r>
            <a:r>
              <a:rPr lang="en-US" dirty="0" err="1" smtClean="0"/>
              <a:t>AngularJS</a:t>
            </a:r>
            <a:r>
              <a:rPr lang="en-US" dirty="0" smtClean="0"/>
              <a:t> provides two-way data binding, meaning any changes in the model are reflected in the view, and vice versa, without additional code.</a:t>
            </a:r>
          </a:p>
          <a:p>
            <a:pPr lvl="1"/>
            <a:r>
              <a:rPr lang="en-US" b="1" dirty="0" smtClean="0"/>
              <a:t>Directives:</a:t>
            </a:r>
            <a:r>
              <a:rPr lang="en-US" dirty="0" smtClean="0"/>
              <a:t> </a:t>
            </a:r>
            <a:r>
              <a:rPr lang="en-US" dirty="0" err="1" smtClean="0"/>
              <a:t>AngularJS</a:t>
            </a:r>
            <a:r>
              <a:rPr lang="en-US" dirty="0" smtClean="0"/>
              <a:t> uses directives to extend HTML with additional functionality, allowing for dynamic views.</a:t>
            </a:r>
          </a:p>
          <a:p>
            <a:endParaRPr lang="en-US" dirty="0"/>
          </a:p>
        </p:txBody>
      </p:sp>
    </p:spTree>
    <p:extLst>
      <p:ext uri="{BB962C8B-B14F-4D97-AF65-F5344CB8AC3E}">
        <p14:creationId xmlns:p14="http://schemas.microsoft.com/office/powerpoint/2010/main" val="30624319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App.js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err="1"/>
              <a:t>var</a:t>
            </a:r>
            <a:r>
              <a:rPr lang="en-US" dirty="0"/>
              <a:t> app = </a:t>
            </a:r>
            <a:r>
              <a:rPr lang="en-US" dirty="0" err="1"/>
              <a:t>angular.module</a:t>
            </a:r>
            <a:r>
              <a:rPr lang="en-US" dirty="0"/>
              <a:t>('</a:t>
            </a:r>
            <a:r>
              <a:rPr lang="en-US" dirty="0" err="1"/>
              <a:t>productApp</a:t>
            </a:r>
            <a:r>
              <a:rPr lang="en-US" dirty="0"/>
              <a:t>', []);</a:t>
            </a:r>
          </a:p>
          <a:p>
            <a:pPr marL="0" indent="0">
              <a:buNone/>
            </a:pPr>
            <a:endParaRPr lang="en-US" dirty="0"/>
          </a:p>
          <a:p>
            <a:pPr marL="0" indent="0">
              <a:buNone/>
            </a:pPr>
            <a:r>
              <a:rPr lang="en-US" dirty="0"/>
              <a:t>// Define the controller</a:t>
            </a:r>
          </a:p>
          <a:p>
            <a:pPr marL="0" indent="0">
              <a:buNone/>
            </a:pPr>
            <a:r>
              <a:rPr lang="en-US" dirty="0" err="1"/>
              <a:t>app.controller</a:t>
            </a:r>
            <a:r>
              <a:rPr lang="en-US" dirty="0"/>
              <a:t>('</a:t>
            </a:r>
            <a:r>
              <a:rPr lang="en-US" dirty="0" err="1"/>
              <a:t>ProductController</a:t>
            </a:r>
            <a:r>
              <a:rPr lang="en-US" dirty="0"/>
              <a:t>', ['$http', function($http) {</a:t>
            </a:r>
          </a:p>
          <a:p>
            <a:pPr marL="0" indent="0">
              <a:buNone/>
            </a:pPr>
            <a:r>
              <a:rPr lang="en-US" dirty="0"/>
              <a:t>    </a:t>
            </a:r>
            <a:r>
              <a:rPr lang="en-US" dirty="0" err="1"/>
              <a:t>var</a:t>
            </a:r>
            <a:r>
              <a:rPr lang="en-US" dirty="0"/>
              <a:t> ctrl = this;</a:t>
            </a:r>
          </a:p>
          <a:p>
            <a:pPr marL="0" indent="0">
              <a:buNone/>
            </a:pPr>
            <a:r>
              <a:rPr lang="en-US" dirty="0"/>
              <a:t>    </a:t>
            </a:r>
            <a:r>
              <a:rPr lang="en-US" dirty="0" err="1"/>
              <a:t>ctrl.products</a:t>
            </a:r>
            <a:r>
              <a:rPr lang="en-US" dirty="0"/>
              <a:t> = [];</a:t>
            </a:r>
          </a:p>
          <a:p>
            <a:pPr marL="0" indent="0">
              <a:buNone/>
            </a:pPr>
            <a:endParaRPr lang="en-US" dirty="0"/>
          </a:p>
          <a:p>
            <a:pPr marL="0" indent="0">
              <a:buNone/>
            </a:pPr>
            <a:r>
              <a:rPr lang="en-US" dirty="0"/>
              <a:t>    // Fetch the product data from the JSON file</a:t>
            </a:r>
          </a:p>
          <a:p>
            <a:pPr marL="0" indent="0">
              <a:buNone/>
            </a:pPr>
            <a:r>
              <a:rPr lang="en-US" dirty="0"/>
              <a:t>    $</a:t>
            </a:r>
            <a:r>
              <a:rPr lang="en-US" dirty="0" err="1"/>
              <a:t>http.get</a:t>
            </a:r>
            <a:r>
              <a:rPr lang="en-US" dirty="0"/>
              <a:t>('</a:t>
            </a:r>
            <a:r>
              <a:rPr lang="en-US" dirty="0" err="1"/>
              <a:t>products.json</a:t>
            </a:r>
            <a:r>
              <a:rPr lang="en-US" dirty="0"/>
              <a:t>').then(function(response) {</a:t>
            </a:r>
          </a:p>
          <a:p>
            <a:pPr marL="0" indent="0">
              <a:buNone/>
            </a:pPr>
            <a:r>
              <a:rPr lang="en-US" dirty="0"/>
              <a:t>        </a:t>
            </a:r>
            <a:r>
              <a:rPr lang="en-US" dirty="0" err="1"/>
              <a:t>ctrl.products</a:t>
            </a:r>
            <a:r>
              <a:rPr lang="en-US" dirty="0"/>
              <a:t> = </a:t>
            </a:r>
            <a:r>
              <a:rPr lang="en-US" dirty="0" err="1"/>
              <a:t>response.data.products</a:t>
            </a:r>
            <a:r>
              <a:rPr lang="en-US" dirty="0"/>
              <a:t>;</a:t>
            </a:r>
          </a:p>
          <a:p>
            <a:pPr marL="0" indent="0">
              <a:buNone/>
            </a:pPr>
            <a:r>
              <a:rPr lang="en-US" dirty="0"/>
              <a:t>    });</a:t>
            </a:r>
          </a:p>
          <a:p>
            <a:pPr marL="0" indent="0">
              <a:buNone/>
            </a:pPr>
            <a:r>
              <a:rPr lang="en-US" dirty="0"/>
              <a:t>}]);</a:t>
            </a:r>
          </a:p>
          <a:p>
            <a:endParaRPr lang="en-US" dirty="0"/>
          </a:p>
        </p:txBody>
      </p:sp>
    </p:spTree>
    <p:extLst>
      <p:ext uri="{BB962C8B-B14F-4D97-AF65-F5344CB8AC3E}">
        <p14:creationId xmlns:p14="http://schemas.microsoft.com/office/powerpoint/2010/main" val="250295030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160904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98494"/>
            <a:ext cx="10515600" cy="292194"/>
          </a:xfrm>
        </p:spPr>
        <p:txBody>
          <a:bodyPr>
            <a:normAutofit fontScale="90000"/>
          </a:bodyPr>
          <a:lstStyle/>
          <a:p>
            <a:r>
              <a:rPr lang="en-US" b="1" dirty="0" smtClean="0"/>
              <a:t/>
            </a:r>
            <a:br>
              <a:rPr lang="en-US" b="1" dirty="0" smtClean="0"/>
            </a:br>
            <a:r>
              <a:rPr lang="en-US" b="1" dirty="0"/>
              <a:t/>
            </a:r>
            <a:br>
              <a:rPr lang="en-US" b="1" dirty="0"/>
            </a:br>
            <a:r>
              <a:rPr lang="en-US" b="1" dirty="0" smtClean="0"/>
              <a:t/>
            </a:r>
            <a:br>
              <a:rPr lang="en-US" b="1" dirty="0" smtClean="0"/>
            </a:br>
            <a:r>
              <a:rPr lang="en-US" b="1" dirty="0" smtClean="0"/>
              <a:t>Application </a:t>
            </a:r>
            <a:r>
              <a:rPr lang="en-US" b="1" dirty="0" smtClean="0"/>
              <a:t>2</a:t>
            </a:r>
            <a:r>
              <a:rPr lang="en-US" dirty="0" smtClean="0"/>
              <a:t>: </a:t>
            </a:r>
            <a:r>
              <a:rPr lang="en-US" dirty="0" err="1" smtClean="0"/>
              <a:t>AngularJS</a:t>
            </a:r>
            <a:r>
              <a:rPr lang="en-US" dirty="0" smtClean="0"/>
              <a:t> </a:t>
            </a:r>
            <a:r>
              <a:rPr lang="en-US" dirty="0"/>
              <a:t>application that displays a list of </a:t>
            </a:r>
            <a:r>
              <a:rPr lang="en-US" dirty="0" smtClean="0"/>
              <a:t>products, </a:t>
            </a:r>
            <a:r>
              <a:rPr lang="en-US" dirty="0"/>
              <a:t>with each product having a name, price, and availability status. It will display a message if no products are available</a:t>
            </a:r>
            <a:r>
              <a:rPr lang="en-US" dirty="0" smtClean="0"/>
              <a:t>.   </a:t>
            </a:r>
            <a:br>
              <a:rPr lang="en-US" dirty="0" smtClean="0"/>
            </a:br>
            <a:r>
              <a:rPr lang="en-US" dirty="0"/>
              <a:t/>
            </a:r>
            <a:br>
              <a:rPr lang="en-US" dirty="0"/>
            </a:br>
            <a:r>
              <a:rPr lang="en-US" b="1" dirty="0" smtClean="0"/>
              <a:t>Note : Example to retrieve the data from the list</a:t>
            </a:r>
            <a:r>
              <a:rPr lang="en-US" dirty="0" smtClean="0"/>
              <a:t/>
            </a:r>
            <a:br>
              <a:rPr lang="en-US" dirty="0" smtClean="0"/>
            </a:br>
            <a:r>
              <a:rPr lang="en-US" dirty="0"/>
              <a:t/>
            </a:r>
            <a:br>
              <a:rPr lang="en-US" dirty="0"/>
            </a:br>
            <a:endParaRPr lang="en-US" dirty="0"/>
          </a:p>
        </p:txBody>
      </p:sp>
    </p:spTree>
    <p:extLst>
      <p:ext uri="{BB962C8B-B14F-4D97-AF65-F5344CB8AC3E}">
        <p14:creationId xmlns:p14="http://schemas.microsoft.com/office/powerpoint/2010/main" val="9199760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Index.html</a:t>
            </a:r>
            <a:endParaRPr lang="en-US" dirty="0"/>
          </a:p>
        </p:txBody>
      </p:sp>
      <p:sp>
        <p:nvSpPr>
          <p:cNvPr id="3" name="Content Placeholder 2"/>
          <p:cNvSpPr>
            <a:spLocks noGrp="1"/>
          </p:cNvSpPr>
          <p:nvPr>
            <p:ph idx="1"/>
          </p:nvPr>
        </p:nvSpPr>
        <p:spPr/>
        <p:txBody>
          <a:bodyPr>
            <a:normAutofit fontScale="40000" lnSpcReduction="20000"/>
          </a:bodyPr>
          <a:lstStyle/>
          <a:p>
            <a:pPr marL="0" indent="0">
              <a:buNone/>
            </a:pPr>
            <a:r>
              <a:rPr lang="en-US" dirty="0" smtClean="0"/>
              <a:t>&lt;</a:t>
            </a:r>
            <a:r>
              <a:rPr lang="en-US" dirty="0"/>
              <a:t>html </a:t>
            </a:r>
            <a:r>
              <a:rPr lang="en-US" dirty="0" smtClean="0"/>
              <a:t> </a:t>
            </a:r>
            <a:r>
              <a:rPr lang="en-US" dirty="0" err="1"/>
              <a:t>ng</a:t>
            </a:r>
            <a:r>
              <a:rPr lang="en-US" dirty="0"/>
              <a:t>-app="</a:t>
            </a:r>
            <a:r>
              <a:rPr lang="en-US" dirty="0" err="1"/>
              <a:t>productApp</a:t>
            </a:r>
            <a:r>
              <a:rPr lang="en-US" dirty="0"/>
              <a:t>"&gt;</a:t>
            </a:r>
          </a:p>
          <a:p>
            <a:pPr marL="0" indent="0">
              <a:buNone/>
            </a:pPr>
            <a:r>
              <a:rPr lang="en-US" dirty="0"/>
              <a:t>&lt;head&gt;</a:t>
            </a:r>
          </a:p>
          <a:p>
            <a:pPr marL="0" indent="0">
              <a:buNone/>
            </a:pPr>
            <a:r>
              <a:rPr lang="en-US" dirty="0"/>
              <a:t>    &lt;meta charset="UTF-8"&gt;</a:t>
            </a:r>
          </a:p>
          <a:p>
            <a:pPr marL="0" indent="0">
              <a:buNone/>
            </a:pPr>
            <a:r>
              <a:rPr lang="en-US" dirty="0"/>
              <a:t>    &lt;meta name="viewport" content="width=device-width, initial-scale=1.0"&gt;</a:t>
            </a:r>
          </a:p>
          <a:p>
            <a:pPr marL="0" indent="0">
              <a:buNone/>
            </a:pPr>
            <a:r>
              <a:rPr lang="en-US" dirty="0"/>
              <a:t>    &lt;title&gt;Product List&lt;/title&gt;</a:t>
            </a:r>
          </a:p>
          <a:p>
            <a:pPr marL="0" indent="0">
              <a:buNone/>
            </a:pPr>
            <a:r>
              <a:rPr lang="en-US" dirty="0"/>
              <a:t>    &lt;script </a:t>
            </a:r>
            <a:r>
              <a:rPr lang="en-US" dirty="0" err="1"/>
              <a:t>src</a:t>
            </a:r>
            <a:r>
              <a:rPr lang="en-US" dirty="0"/>
              <a:t>="https://ajax.googleapis.com/</a:t>
            </a:r>
            <a:r>
              <a:rPr lang="en-US" dirty="0" err="1"/>
              <a:t>ajax</a:t>
            </a:r>
            <a:r>
              <a:rPr lang="en-US" dirty="0"/>
              <a:t>/libs/</a:t>
            </a:r>
            <a:r>
              <a:rPr lang="en-US" dirty="0" err="1"/>
              <a:t>angularjs</a:t>
            </a:r>
            <a:r>
              <a:rPr lang="en-US" dirty="0"/>
              <a:t>/1.8.2/angular.min.js</a:t>
            </a:r>
            <a:r>
              <a:rPr lang="en-US" dirty="0" smtClean="0"/>
              <a:t>"&gt;</a:t>
            </a:r>
          </a:p>
          <a:p>
            <a:pPr marL="0" indent="0">
              <a:buNone/>
            </a:pPr>
            <a:r>
              <a:rPr lang="en-US" dirty="0"/>
              <a:t> </a:t>
            </a:r>
            <a:r>
              <a:rPr lang="en-US" dirty="0" smtClean="0"/>
              <a:t>  &lt;/</a:t>
            </a:r>
            <a:r>
              <a:rPr lang="en-US" dirty="0"/>
              <a:t>script&gt;</a:t>
            </a:r>
          </a:p>
          <a:p>
            <a:pPr marL="0" indent="0">
              <a:buNone/>
            </a:pPr>
            <a:r>
              <a:rPr lang="en-US" dirty="0"/>
              <a:t>    &lt;script </a:t>
            </a:r>
            <a:r>
              <a:rPr lang="en-US" dirty="0" err="1"/>
              <a:t>src</a:t>
            </a:r>
            <a:r>
              <a:rPr lang="en-US" dirty="0"/>
              <a:t>="app.js"&gt;&lt;/script&gt;</a:t>
            </a:r>
          </a:p>
          <a:p>
            <a:pPr marL="0" indent="0">
              <a:buNone/>
            </a:pPr>
            <a:r>
              <a:rPr lang="en-US" dirty="0"/>
              <a:t>&lt;/head&gt;</a:t>
            </a:r>
          </a:p>
          <a:p>
            <a:pPr marL="0" indent="0">
              <a:buNone/>
            </a:pPr>
            <a:r>
              <a:rPr lang="en-US" dirty="0"/>
              <a:t>&lt;body </a:t>
            </a:r>
            <a:r>
              <a:rPr lang="en-US" dirty="0" err="1"/>
              <a:t>ng</a:t>
            </a:r>
            <a:r>
              <a:rPr lang="en-US" dirty="0"/>
              <a:t>-controller="</a:t>
            </a:r>
            <a:r>
              <a:rPr lang="en-US" dirty="0" err="1"/>
              <a:t>ProductController</a:t>
            </a:r>
            <a:r>
              <a:rPr lang="en-US" dirty="0"/>
              <a:t> as ctrl"&gt;</a:t>
            </a:r>
          </a:p>
          <a:p>
            <a:pPr marL="0" indent="0">
              <a:buNone/>
            </a:pPr>
            <a:endParaRPr lang="en-US" dirty="0"/>
          </a:p>
          <a:p>
            <a:pPr marL="0" indent="0">
              <a:buNone/>
            </a:pPr>
            <a:r>
              <a:rPr lang="en-US" dirty="0"/>
              <a:t>    &lt;h1&gt;Product List&lt;/h1&gt;</a:t>
            </a:r>
          </a:p>
          <a:p>
            <a:pPr marL="0" indent="0">
              <a:buNone/>
            </a:pPr>
            <a:endParaRPr lang="en-US" dirty="0"/>
          </a:p>
          <a:p>
            <a:pPr marL="0" indent="0">
              <a:buNone/>
            </a:pPr>
            <a:r>
              <a:rPr lang="en-US" dirty="0"/>
              <a:t>    &lt;!-- Conditionally display a message if no products are available --&gt;</a:t>
            </a:r>
          </a:p>
          <a:p>
            <a:pPr marL="0" indent="0">
              <a:buNone/>
            </a:pPr>
            <a:r>
              <a:rPr lang="en-US" dirty="0"/>
              <a:t>    &lt;p </a:t>
            </a:r>
            <a:r>
              <a:rPr lang="en-US" dirty="0" err="1"/>
              <a:t>ng</a:t>
            </a:r>
            <a:r>
              <a:rPr lang="en-US" dirty="0"/>
              <a:t>-if="!</a:t>
            </a:r>
            <a:r>
              <a:rPr lang="en-US" dirty="0" err="1"/>
              <a:t>ctrl.products.length</a:t>
            </a:r>
            <a:r>
              <a:rPr lang="en-US" dirty="0"/>
              <a:t>"&gt;No products available.&lt;/p&gt;</a:t>
            </a:r>
          </a:p>
          <a:p>
            <a:pPr marL="0" indent="0">
              <a:buNone/>
            </a:pPr>
            <a:endParaRPr lang="en-US" dirty="0"/>
          </a:p>
          <a:p>
            <a:pPr marL="0" indent="0">
              <a:buNone/>
            </a:pPr>
            <a:r>
              <a:rPr lang="en-US" dirty="0"/>
              <a:t>    &lt;!-- Display products in a table if available </a:t>
            </a:r>
            <a:r>
              <a:rPr lang="en-US" dirty="0" smtClean="0"/>
              <a:t>--&gt;</a:t>
            </a:r>
            <a:endParaRPr lang="en-US" dirty="0"/>
          </a:p>
        </p:txBody>
      </p:sp>
      <p:sp>
        <p:nvSpPr>
          <p:cNvPr id="4" name="Content Placeholder 2"/>
          <p:cNvSpPr txBox="1">
            <a:spLocks/>
          </p:cNvSpPr>
          <p:nvPr/>
        </p:nvSpPr>
        <p:spPr>
          <a:xfrm>
            <a:off x="6477000" y="735947"/>
            <a:ext cx="10515600" cy="435133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smtClean="0"/>
          </a:p>
          <a:p>
            <a:pPr marL="0" indent="0">
              <a:buNone/>
            </a:pPr>
            <a:r>
              <a:rPr lang="en-US" sz="4800" dirty="0" smtClean="0"/>
              <a:t>   &lt;!-- Display products in a table if available --&gt;</a:t>
            </a:r>
          </a:p>
          <a:p>
            <a:pPr marL="0" indent="0">
              <a:buNone/>
            </a:pPr>
            <a:r>
              <a:rPr lang="en-US" sz="4800" dirty="0" smtClean="0"/>
              <a:t>    &lt;table </a:t>
            </a:r>
            <a:r>
              <a:rPr lang="en-US" sz="4800" dirty="0" err="1" smtClean="0"/>
              <a:t>ng</a:t>
            </a:r>
            <a:r>
              <a:rPr lang="en-US" sz="4800" dirty="0" smtClean="0"/>
              <a:t>-if="</a:t>
            </a:r>
            <a:r>
              <a:rPr lang="en-US" sz="4800" dirty="0" err="1" smtClean="0"/>
              <a:t>ctrl.products.length</a:t>
            </a:r>
            <a:r>
              <a:rPr lang="en-US" sz="4800" dirty="0" smtClean="0"/>
              <a:t>" border="1" </a:t>
            </a:r>
            <a:r>
              <a:rPr lang="en-US" sz="4800" dirty="0" err="1" smtClean="0"/>
              <a:t>cellpadding</a:t>
            </a:r>
            <a:r>
              <a:rPr lang="en-US" sz="4800" dirty="0" smtClean="0"/>
              <a:t>="5" </a:t>
            </a:r>
            <a:r>
              <a:rPr lang="en-US" sz="4800" dirty="0" err="1" smtClean="0"/>
              <a:t>cellspacing</a:t>
            </a:r>
            <a:r>
              <a:rPr lang="en-US" sz="4800" dirty="0" smtClean="0"/>
              <a:t>="0"&gt;</a:t>
            </a:r>
          </a:p>
          <a:p>
            <a:pPr marL="0" indent="0">
              <a:buNone/>
            </a:pPr>
            <a:r>
              <a:rPr lang="en-US" sz="4800" dirty="0" smtClean="0"/>
              <a:t>        &lt;</a:t>
            </a:r>
            <a:r>
              <a:rPr lang="en-US" sz="4800" dirty="0" err="1" smtClean="0"/>
              <a:t>thead</a:t>
            </a:r>
            <a:r>
              <a:rPr lang="en-US" sz="4800" dirty="0" smtClean="0"/>
              <a:t>&gt;</a:t>
            </a:r>
          </a:p>
          <a:p>
            <a:pPr marL="0" indent="0">
              <a:buNone/>
            </a:pPr>
            <a:r>
              <a:rPr lang="en-US" sz="4800" dirty="0" smtClean="0"/>
              <a:t>            &lt;</a:t>
            </a:r>
            <a:r>
              <a:rPr lang="en-US" sz="4800" dirty="0" err="1" smtClean="0"/>
              <a:t>tr</a:t>
            </a:r>
            <a:r>
              <a:rPr lang="en-US" sz="4800" dirty="0" smtClean="0"/>
              <a:t>&gt;</a:t>
            </a:r>
          </a:p>
          <a:p>
            <a:pPr marL="0" indent="0">
              <a:buNone/>
            </a:pPr>
            <a:r>
              <a:rPr lang="en-US" sz="4800" dirty="0" smtClean="0"/>
              <a:t>                &lt;</a:t>
            </a:r>
            <a:r>
              <a:rPr lang="en-US" sz="4800" dirty="0" err="1" smtClean="0"/>
              <a:t>th</a:t>
            </a:r>
            <a:r>
              <a:rPr lang="en-US" sz="4800" dirty="0" smtClean="0"/>
              <a:t>&gt;Product Name&lt;/</a:t>
            </a:r>
            <a:r>
              <a:rPr lang="en-US" sz="4800" dirty="0" err="1" smtClean="0"/>
              <a:t>th</a:t>
            </a:r>
            <a:r>
              <a:rPr lang="en-US" sz="4800" dirty="0" smtClean="0"/>
              <a:t>&gt;</a:t>
            </a:r>
          </a:p>
          <a:p>
            <a:pPr marL="0" indent="0">
              <a:buNone/>
            </a:pPr>
            <a:r>
              <a:rPr lang="en-US" sz="4800" dirty="0" smtClean="0"/>
              <a:t>                &lt;</a:t>
            </a:r>
            <a:r>
              <a:rPr lang="en-US" sz="4800" dirty="0" err="1" smtClean="0"/>
              <a:t>th</a:t>
            </a:r>
            <a:r>
              <a:rPr lang="en-US" sz="4800" dirty="0" smtClean="0"/>
              <a:t>&gt;Price&lt;/</a:t>
            </a:r>
            <a:r>
              <a:rPr lang="en-US" sz="4800" dirty="0" err="1" smtClean="0"/>
              <a:t>th</a:t>
            </a:r>
            <a:r>
              <a:rPr lang="en-US" sz="4800" dirty="0" smtClean="0"/>
              <a:t>&gt;</a:t>
            </a:r>
          </a:p>
          <a:p>
            <a:pPr marL="0" indent="0">
              <a:buNone/>
            </a:pPr>
            <a:r>
              <a:rPr lang="en-US" sz="4800" dirty="0" smtClean="0"/>
              <a:t>                &lt;</a:t>
            </a:r>
            <a:r>
              <a:rPr lang="en-US" sz="4800" dirty="0" err="1" smtClean="0"/>
              <a:t>th</a:t>
            </a:r>
            <a:r>
              <a:rPr lang="en-US" sz="4800" dirty="0" smtClean="0"/>
              <a:t>&gt;Availability Status&lt;/</a:t>
            </a:r>
            <a:r>
              <a:rPr lang="en-US" sz="4800" dirty="0" err="1" smtClean="0"/>
              <a:t>th</a:t>
            </a:r>
            <a:r>
              <a:rPr lang="en-US" sz="4800" dirty="0" smtClean="0"/>
              <a:t>&gt;</a:t>
            </a:r>
          </a:p>
          <a:p>
            <a:pPr marL="0" indent="0">
              <a:buNone/>
            </a:pPr>
            <a:r>
              <a:rPr lang="en-US" sz="4800" dirty="0" smtClean="0"/>
              <a:t>            &lt;/</a:t>
            </a:r>
            <a:r>
              <a:rPr lang="en-US" sz="4800" dirty="0" err="1" smtClean="0"/>
              <a:t>tr</a:t>
            </a:r>
            <a:r>
              <a:rPr lang="en-US" sz="4800" dirty="0" smtClean="0"/>
              <a:t>&gt;</a:t>
            </a:r>
          </a:p>
          <a:p>
            <a:pPr marL="0" indent="0">
              <a:buNone/>
            </a:pPr>
            <a:r>
              <a:rPr lang="en-US" sz="4800" dirty="0" smtClean="0"/>
              <a:t>        &lt;/</a:t>
            </a:r>
            <a:r>
              <a:rPr lang="en-US" sz="4800" dirty="0" err="1" smtClean="0"/>
              <a:t>thead</a:t>
            </a:r>
            <a:r>
              <a:rPr lang="en-US" sz="4800" dirty="0" smtClean="0"/>
              <a:t>&gt;</a:t>
            </a:r>
          </a:p>
          <a:p>
            <a:pPr marL="0" indent="0">
              <a:buNone/>
            </a:pPr>
            <a:r>
              <a:rPr lang="en-US" sz="4800" dirty="0" smtClean="0"/>
              <a:t>        &lt;</a:t>
            </a:r>
            <a:r>
              <a:rPr lang="en-US" sz="4800" dirty="0" err="1" smtClean="0"/>
              <a:t>tbody</a:t>
            </a:r>
            <a:r>
              <a:rPr lang="en-US" sz="4800" dirty="0" smtClean="0"/>
              <a:t>&gt;</a:t>
            </a:r>
          </a:p>
          <a:p>
            <a:pPr marL="0" indent="0">
              <a:buNone/>
            </a:pPr>
            <a:r>
              <a:rPr lang="en-US" sz="4800" dirty="0" smtClean="0"/>
              <a:t>            &lt;</a:t>
            </a:r>
            <a:r>
              <a:rPr lang="en-US" sz="4800" dirty="0" err="1" smtClean="0"/>
              <a:t>tr</a:t>
            </a:r>
            <a:r>
              <a:rPr lang="en-US" sz="4800" dirty="0" smtClean="0"/>
              <a:t> </a:t>
            </a:r>
            <a:r>
              <a:rPr lang="en-US" sz="4800" dirty="0" err="1" smtClean="0"/>
              <a:t>ng</a:t>
            </a:r>
            <a:r>
              <a:rPr lang="en-US" sz="4800" dirty="0" smtClean="0"/>
              <a:t>-repeat="product in </a:t>
            </a:r>
            <a:r>
              <a:rPr lang="en-US" sz="4800" dirty="0" err="1" smtClean="0"/>
              <a:t>ctrl.products</a:t>
            </a:r>
            <a:r>
              <a:rPr lang="en-US" sz="4800" dirty="0" smtClean="0"/>
              <a:t>"&gt;</a:t>
            </a:r>
          </a:p>
          <a:p>
            <a:pPr marL="0" indent="0">
              <a:buNone/>
            </a:pPr>
            <a:r>
              <a:rPr lang="en-US" sz="4800" dirty="0" smtClean="0"/>
              <a:t>                &lt;td&gt;{{ product.name }}&lt;/td&gt;</a:t>
            </a:r>
          </a:p>
          <a:p>
            <a:pPr marL="0" indent="0">
              <a:buNone/>
            </a:pPr>
            <a:r>
              <a:rPr lang="en-US" sz="4800" dirty="0" smtClean="0"/>
              <a:t>                &lt;td&gt;{{ </a:t>
            </a:r>
            <a:r>
              <a:rPr lang="en-US" sz="4800" dirty="0" err="1" smtClean="0"/>
              <a:t>product.price</a:t>
            </a:r>
            <a:r>
              <a:rPr lang="en-US" sz="4800" dirty="0" smtClean="0"/>
              <a:t> | currency }}&lt;/td&gt;</a:t>
            </a:r>
          </a:p>
          <a:p>
            <a:pPr marL="0" indent="0">
              <a:buNone/>
            </a:pPr>
            <a:r>
              <a:rPr lang="en-US" sz="4800" dirty="0" smtClean="0"/>
              <a:t>                &lt;td&gt;</a:t>
            </a:r>
          </a:p>
          <a:p>
            <a:pPr marL="0" indent="0">
              <a:buNone/>
            </a:pPr>
            <a:r>
              <a:rPr lang="en-US" sz="4800" dirty="0" smtClean="0"/>
              <a:t>                    &lt;span </a:t>
            </a:r>
            <a:r>
              <a:rPr lang="en-US" sz="4800" dirty="0" err="1" smtClean="0"/>
              <a:t>ng</a:t>
            </a:r>
            <a:r>
              <a:rPr lang="en-US" sz="4800" dirty="0" smtClean="0"/>
              <a:t>-if="</a:t>
            </a:r>
            <a:r>
              <a:rPr lang="en-US" sz="4800" dirty="0" err="1" smtClean="0"/>
              <a:t>product.availability</a:t>
            </a:r>
            <a:r>
              <a:rPr lang="en-US" sz="4800" dirty="0" smtClean="0"/>
              <a:t>"&gt;In Stock&lt;/span&gt;</a:t>
            </a:r>
          </a:p>
          <a:p>
            <a:pPr marL="0" indent="0">
              <a:buNone/>
            </a:pPr>
            <a:r>
              <a:rPr lang="en-US" sz="4800" dirty="0" smtClean="0"/>
              <a:t>                    &lt;span </a:t>
            </a:r>
            <a:r>
              <a:rPr lang="en-US" sz="4800" dirty="0" err="1" smtClean="0"/>
              <a:t>ng</a:t>
            </a:r>
            <a:r>
              <a:rPr lang="en-US" sz="4800" dirty="0" smtClean="0"/>
              <a:t>-if="!</a:t>
            </a:r>
            <a:r>
              <a:rPr lang="en-US" sz="4800" dirty="0" err="1" smtClean="0"/>
              <a:t>product.availability</a:t>
            </a:r>
            <a:r>
              <a:rPr lang="en-US" sz="4800" dirty="0" smtClean="0"/>
              <a:t>" style="</a:t>
            </a:r>
            <a:r>
              <a:rPr lang="en-US" sz="4800" dirty="0" err="1" smtClean="0"/>
              <a:t>color:red</a:t>
            </a:r>
            <a:r>
              <a:rPr lang="en-US" sz="4800" dirty="0" smtClean="0"/>
              <a:t>;"&gt;Out of Stock&lt;/span&gt;</a:t>
            </a:r>
          </a:p>
          <a:p>
            <a:pPr marL="0" indent="0">
              <a:buNone/>
            </a:pPr>
            <a:r>
              <a:rPr lang="en-US" sz="4800" dirty="0" smtClean="0"/>
              <a:t>                &lt;/td&gt;</a:t>
            </a:r>
          </a:p>
          <a:p>
            <a:pPr marL="0" indent="0">
              <a:buNone/>
            </a:pPr>
            <a:r>
              <a:rPr lang="en-US" sz="4800" dirty="0" smtClean="0"/>
              <a:t>            &lt;/</a:t>
            </a:r>
            <a:r>
              <a:rPr lang="en-US" sz="4800" dirty="0" err="1" smtClean="0"/>
              <a:t>tr</a:t>
            </a:r>
            <a:r>
              <a:rPr lang="en-US" sz="4800" dirty="0" smtClean="0"/>
              <a:t>&gt;</a:t>
            </a:r>
          </a:p>
          <a:p>
            <a:pPr marL="0" indent="0">
              <a:buNone/>
            </a:pPr>
            <a:r>
              <a:rPr lang="en-US" sz="4800" dirty="0" smtClean="0"/>
              <a:t>        &lt;/</a:t>
            </a:r>
            <a:r>
              <a:rPr lang="en-US" sz="4800" dirty="0" err="1" smtClean="0"/>
              <a:t>tbody</a:t>
            </a:r>
            <a:r>
              <a:rPr lang="en-US" sz="4800" dirty="0" smtClean="0"/>
              <a:t>&gt;</a:t>
            </a:r>
          </a:p>
          <a:p>
            <a:pPr marL="0" indent="0">
              <a:buNone/>
            </a:pPr>
            <a:r>
              <a:rPr lang="en-US" sz="4800" dirty="0" smtClean="0"/>
              <a:t>    &lt;/table&gt;</a:t>
            </a:r>
          </a:p>
          <a:p>
            <a:pPr marL="0" indent="0">
              <a:buNone/>
            </a:pPr>
            <a:endParaRPr lang="en-US" sz="4800" dirty="0" smtClean="0"/>
          </a:p>
          <a:p>
            <a:pPr marL="0" indent="0">
              <a:buNone/>
            </a:pPr>
            <a:r>
              <a:rPr lang="en-US" sz="4800" dirty="0" smtClean="0"/>
              <a:t>&lt;/body&gt;</a:t>
            </a:r>
          </a:p>
          <a:p>
            <a:pPr marL="0" indent="0">
              <a:buNone/>
            </a:pPr>
            <a:r>
              <a:rPr lang="en-US" sz="4800" dirty="0" smtClean="0"/>
              <a:t>&lt;/html&gt;</a:t>
            </a:r>
          </a:p>
          <a:p>
            <a:pPr marL="0" indent="0">
              <a:buNone/>
            </a:pPr>
            <a:endParaRPr lang="en-US" dirty="0"/>
          </a:p>
        </p:txBody>
      </p:sp>
    </p:spTree>
    <p:extLst>
      <p:ext uri="{BB962C8B-B14F-4D97-AF65-F5344CB8AC3E}">
        <p14:creationId xmlns:p14="http://schemas.microsoft.com/office/powerpoint/2010/main" val="41463225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App.js</a:t>
            </a:r>
            <a:endParaRPr lang="en-US" dirty="0"/>
          </a:p>
        </p:txBody>
      </p:sp>
      <p:sp>
        <p:nvSpPr>
          <p:cNvPr id="3" name="Content Placeholder 2"/>
          <p:cNvSpPr>
            <a:spLocks noGrp="1"/>
          </p:cNvSpPr>
          <p:nvPr>
            <p:ph idx="1"/>
          </p:nvPr>
        </p:nvSpPr>
        <p:spPr/>
        <p:txBody>
          <a:bodyPr>
            <a:normAutofit fontScale="55000" lnSpcReduction="20000"/>
          </a:bodyPr>
          <a:lstStyle/>
          <a:p>
            <a:r>
              <a:rPr lang="en-US" dirty="0"/>
              <a:t>// Define the </a:t>
            </a:r>
            <a:r>
              <a:rPr lang="en-US" dirty="0" err="1"/>
              <a:t>AngularJS</a:t>
            </a:r>
            <a:r>
              <a:rPr lang="en-US" dirty="0"/>
              <a:t> application module</a:t>
            </a:r>
          </a:p>
          <a:p>
            <a:r>
              <a:rPr lang="en-US" dirty="0" err="1"/>
              <a:t>var</a:t>
            </a:r>
            <a:r>
              <a:rPr lang="en-US" dirty="0"/>
              <a:t> app = </a:t>
            </a:r>
            <a:r>
              <a:rPr lang="en-US" dirty="0" err="1"/>
              <a:t>angular.module</a:t>
            </a:r>
            <a:r>
              <a:rPr lang="en-US" dirty="0"/>
              <a:t>('</a:t>
            </a:r>
            <a:r>
              <a:rPr lang="en-US" dirty="0" err="1"/>
              <a:t>productApp</a:t>
            </a:r>
            <a:r>
              <a:rPr lang="en-US" dirty="0"/>
              <a:t>', []);</a:t>
            </a:r>
          </a:p>
          <a:p>
            <a:endParaRPr lang="en-US" dirty="0"/>
          </a:p>
          <a:p>
            <a:r>
              <a:rPr lang="en-US" dirty="0"/>
              <a:t>// Define the controller for managing the product data</a:t>
            </a:r>
          </a:p>
          <a:p>
            <a:r>
              <a:rPr lang="en-US" dirty="0" err="1"/>
              <a:t>app.controller</a:t>
            </a:r>
            <a:r>
              <a:rPr lang="en-US" dirty="0"/>
              <a:t>('</a:t>
            </a:r>
            <a:r>
              <a:rPr lang="en-US" dirty="0" err="1"/>
              <a:t>ProductController</a:t>
            </a:r>
            <a:r>
              <a:rPr lang="en-US" dirty="0"/>
              <a:t>', function() {</a:t>
            </a:r>
          </a:p>
          <a:p>
            <a:r>
              <a:rPr lang="en-US" dirty="0"/>
              <a:t>    </a:t>
            </a:r>
            <a:r>
              <a:rPr lang="en-US" dirty="0" err="1"/>
              <a:t>var</a:t>
            </a:r>
            <a:r>
              <a:rPr lang="en-US" dirty="0"/>
              <a:t> ctrl = this;</a:t>
            </a:r>
          </a:p>
          <a:p>
            <a:endParaRPr lang="en-US" dirty="0"/>
          </a:p>
          <a:p>
            <a:r>
              <a:rPr lang="en-US" dirty="0"/>
              <a:t>    // Array of product objects with name, price, and availability</a:t>
            </a:r>
          </a:p>
          <a:p>
            <a:r>
              <a:rPr lang="en-US" dirty="0"/>
              <a:t>    </a:t>
            </a:r>
            <a:r>
              <a:rPr lang="en-US" dirty="0" err="1"/>
              <a:t>ctrl.products</a:t>
            </a:r>
            <a:r>
              <a:rPr lang="en-US" dirty="0"/>
              <a:t> = [</a:t>
            </a:r>
          </a:p>
          <a:p>
            <a:r>
              <a:rPr lang="en-US" dirty="0"/>
              <a:t>        { name: 'Laptop', price: 1200, availability: true },</a:t>
            </a:r>
          </a:p>
          <a:p>
            <a:r>
              <a:rPr lang="en-US" dirty="0"/>
              <a:t>        { name: 'Smartphone', price: 800, availability: true },</a:t>
            </a:r>
          </a:p>
          <a:p>
            <a:r>
              <a:rPr lang="en-US" dirty="0"/>
              <a:t>        { name: 'Headphones', price: 150, availability: false }</a:t>
            </a:r>
          </a:p>
          <a:p>
            <a:r>
              <a:rPr lang="en-US" dirty="0"/>
              <a:t>    ];</a:t>
            </a:r>
          </a:p>
          <a:p>
            <a:r>
              <a:rPr lang="en-US" dirty="0"/>
              <a:t>});</a:t>
            </a:r>
          </a:p>
          <a:p>
            <a:endParaRPr lang="en-US" dirty="0"/>
          </a:p>
        </p:txBody>
      </p:sp>
    </p:spTree>
    <p:extLst>
      <p:ext uri="{BB962C8B-B14F-4D97-AF65-F5344CB8AC3E}">
        <p14:creationId xmlns:p14="http://schemas.microsoft.com/office/powerpoint/2010/main" val="41792196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205418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57994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912087" cy="1094731"/>
          </a:xfrm>
        </p:spPr>
        <p:txBody>
          <a:bodyPr>
            <a:normAutofit/>
          </a:bodyPr>
          <a:lstStyle/>
          <a:p>
            <a:pPr lvl="0"/>
            <a:r>
              <a:rPr kumimoji="0" lang="en-US" sz="3200" b="1" i="0" u="none" strike="noStrike" cap="none" normalizeH="0" baseline="0" dirty="0" smtClean="0">
                <a:ln>
                  <a:noFill/>
                </a:ln>
                <a:solidFill>
                  <a:schemeClr val="tx1"/>
                </a:solidFill>
                <a:effectLst/>
                <a:latin typeface="Arial" panose="020B0604020202020204" pitchFamily="34" charset="0"/>
              </a:rPr>
              <a:t>3. Controller</a:t>
            </a:r>
            <a:endParaRPr lang="en-US" sz="3200" dirty="0"/>
          </a:p>
        </p:txBody>
      </p:sp>
      <p:sp>
        <p:nvSpPr>
          <p:cNvPr id="5" name="Rectangle 2"/>
          <p:cNvSpPr>
            <a:spLocks noGrp="1" noChangeArrowheads="1"/>
          </p:cNvSpPr>
          <p:nvPr>
            <p:ph idx="1"/>
          </p:nvPr>
        </p:nvSpPr>
        <p:spPr bwMode="auto">
          <a:xfrm>
            <a:off x="599661" y="1459856"/>
            <a:ext cx="9558130" cy="329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300" b="1" i="0" u="none" strike="noStrike" cap="none" normalizeH="0" baseline="0" dirty="0" smtClean="0">
                <a:ln>
                  <a:noFill/>
                </a:ln>
                <a:solidFill>
                  <a:schemeClr val="tx1"/>
                </a:solidFill>
                <a:effectLst/>
                <a:latin typeface="Arial" panose="020B0604020202020204" pitchFamily="34" charset="0"/>
              </a:rPr>
              <a:t>Definition:</a:t>
            </a:r>
            <a:r>
              <a:rPr kumimoji="0" lang="en-US" sz="2300" b="0" i="0" u="none" strike="noStrike" cap="none" normalizeH="0" baseline="0" dirty="0" smtClean="0">
                <a:ln>
                  <a:noFill/>
                </a:ln>
                <a:solidFill>
                  <a:schemeClr val="tx1"/>
                </a:solidFill>
                <a:effectLst/>
                <a:latin typeface="Arial" panose="020B0604020202020204" pitchFamily="34" charset="0"/>
              </a:rPr>
              <a:t> </a:t>
            </a:r>
            <a:r>
              <a:rPr kumimoji="0" lang="en-US" sz="1800" b="0" i="0" u="none" strike="noStrike" cap="none" normalizeH="0" baseline="0" dirty="0" smtClean="0">
                <a:ln>
                  <a:noFill/>
                </a:ln>
                <a:solidFill>
                  <a:schemeClr val="tx1"/>
                </a:solidFill>
                <a:effectLst/>
                <a:latin typeface="Arial" panose="020B0604020202020204" pitchFamily="34" charset="0"/>
              </a:rPr>
              <a:t>The Controller acts as an intermediary between the model and the view. </a:t>
            </a:r>
          </a:p>
          <a:p>
            <a:pPr marL="0" marR="0" lvl="0" indent="0" algn="l" defTabSz="914400" rtl="0" eaLnBrk="0" fontAlgn="base" latinLnBrk="0" hangingPunct="0">
              <a:lnSpc>
                <a:spcPct val="100000"/>
              </a:lnSpc>
              <a:spcBef>
                <a:spcPct val="0"/>
              </a:spcBef>
              <a:spcAft>
                <a:spcPct val="0"/>
              </a:spcAft>
              <a:buClrTx/>
              <a:buSzTx/>
              <a:buNone/>
              <a:tabLst/>
            </a:pPr>
            <a:r>
              <a:rPr kumimoji="0" lang="en-US" sz="1800" b="0" i="0" u="none" strike="noStrike" cap="none" normalizeH="0" baseline="0" dirty="0" smtClean="0">
                <a:ln>
                  <a:noFill/>
                </a:ln>
                <a:solidFill>
                  <a:schemeClr val="tx1"/>
                </a:solidFill>
                <a:effectLst/>
                <a:latin typeface="Arial" panose="020B0604020202020204" pitchFamily="34" charset="0"/>
              </a:rPr>
              <a:t>It processes user input, manipulates the model, and updates the view accordingly.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Role:</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Logic Handling:</a:t>
            </a:r>
            <a:r>
              <a:rPr kumimoji="0" lang="en-US" sz="1800" b="0" i="0" u="none" strike="noStrike" cap="none" normalizeH="0" baseline="0" dirty="0" smtClean="0">
                <a:ln>
                  <a:noFill/>
                </a:ln>
                <a:solidFill>
                  <a:schemeClr val="tx1"/>
                </a:solidFill>
                <a:effectLst/>
                <a:latin typeface="Arial" panose="020B0604020202020204" pitchFamily="34" charset="0"/>
              </a:rPr>
              <a:t> </a:t>
            </a:r>
            <a:r>
              <a:rPr lang="en-US" sz="1800" dirty="0">
                <a:latin typeface="Arial" panose="020B0604020202020204" pitchFamily="34" charset="0"/>
              </a:rPr>
              <a:t>The controller </a:t>
            </a:r>
            <a:r>
              <a:rPr lang="en-US" sz="1800" dirty="0" smtClean="0">
                <a:latin typeface="Arial" panose="020B0604020202020204" pitchFamily="34" charset="0"/>
              </a:rPr>
              <a:t>receives the request to </a:t>
            </a:r>
            <a:r>
              <a:rPr lang="en-US" sz="1800" dirty="0">
                <a:latin typeface="Arial" panose="020B0604020202020204" pitchFamily="34" charset="0"/>
              </a:rPr>
              <a:t>respond to user actions. It processes inputs, interacts with the model, and updates the view.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Scope Management:</a:t>
            </a:r>
            <a:r>
              <a:rPr kumimoji="0" lang="en-US" sz="1800" b="0" i="0" u="none" strike="noStrike" cap="none" normalizeH="0" baseline="0" dirty="0" smtClean="0">
                <a:ln>
                  <a:noFill/>
                </a:ln>
                <a:solidFill>
                  <a:schemeClr val="tx1"/>
                </a:solidFill>
                <a:effectLst/>
                <a:latin typeface="Arial" panose="020B0604020202020204" pitchFamily="34" charset="0"/>
              </a:rPr>
              <a:t> In </a:t>
            </a:r>
            <a:r>
              <a:rPr kumimoji="0" lang="en-US" sz="1800" b="0" i="0" u="none" strike="noStrike" cap="none" normalizeH="0" baseline="0" dirty="0" err="1" smtClean="0">
                <a:ln>
                  <a:noFill/>
                </a:ln>
                <a:solidFill>
                  <a:schemeClr val="tx1"/>
                </a:solidFill>
                <a:effectLst/>
                <a:latin typeface="Arial" panose="020B0604020202020204" pitchFamily="34" charset="0"/>
              </a:rPr>
              <a:t>AngularJS</a:t>
            </a:r>
            <a:r>
              <a:rPr kumimoji="0" lang="en-US" sz="1800" b="0" i="0" u="none" strike="noStrike" cap="none" normalizeH="0" baseline="0" dirty="0" smtClean="0">
                <a:ln>
                  <a:noFill/>
                </a:ln>
                <a:solidFill>
                  <a:schemeClr val="tx1"/>
                </a:solidFill>
                <a:effectLst/>
                <a:latin typeface="Arial" panose="020B0604020202020204" pitchFamily="34" charset="0"/>
              </a:rPr>
              <a:t>, controllers manage </a:t>
            </a:r>
            <a:r>
              <a:rPr lang="en-US" sz="1800" dirty="0">
                <a:latin typeface="Arial" panose="020B0604020202020204" pitchFamily="34" charset="0"/>
              </a:rPr>
              <a:t>the $scope object, which acts as a glue between the view and the model. The $scope object holds the model data and methods that can be accessed and manipulated in the view.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Event Handling:</a:t>
            </a:r>
            <a:r>
              <a:rPr kumimoji="0" lang="en-US" sz="1800" b="0" i="0" u="none" strike="noStrike" cap="none" normalizeH="0" baseline="0" dirty="0" smtClean="0">
                <a:ln>
                  <a:noFill/>
                </a:ln>
                <a:solidFill>
                  <a:schemeClr val="tx1"/>
                </a:solidFill>
                <a:effectLst/>
                <a:latin typeface="Arial" panose="020B0604020202020204" pitchFamily="34" charset="0"/>
              </a:rPr>
              <a:t> Controllers handle events triggered by user interactions with the view, such as button clicks or form submissions, and update the model or view as needed.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1617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4697</Words>
  <Application>Microsoft Office PowerPoint</Application>
  <PresentationFormat>Widescreen</PresentationFormat>
  <Paragraphs>837</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 Unicode MS</vt:lpstr>
      <vt:lpstr>Arial</vt:lpstr>
      <vt:lpstr>Calibri</vt:lpstr>
      <vt:lpstr>Calibri Light</vt:lpstr>
      <vt:lpstr>Office Theme</vt:lpstr>
      <vt:lpstr>UNIT-3 </vt:lpstr>
      <vt:lpstr>Differences between AngularJS and Javascript</vt:lpstr>
      <vt:lpstr>Introduction</vt:lpstr>
      <vt:lpstr>Advantage of AngularJS</vt:lpstr>
      <vt:lpstr>AngularJS MVC architecture</vt:lpstr>
      <vt:lpstr>PowerPoint Presentation</vt:lpstr>
      <vt:lpstr>1. Model</vt:lpstr>
      <vt:lpstr>2. View</vt:lpstr>
      <vt:lpstr>3. Controller</vt:lpstr>
      <vt:lpstr>MVC Works in AngularJS</vt:lpstr>
      <vt:lpstr>PowerPoint Presentation</vt:lpstr>
      <vt:lpstr>ng-app</vt:lpstr>
      <vt:lpstr>ng-controller</vt:lpstr>
      <vt:lpstr>Necessary Steps for creating simple AngularJS Application</vt:lpstr>
      <vt:lpstr>First Example   “app1.html”</vt:lpstr>
      <vt:lpstr>First Example   “app1.js”</vt:lpstr>
      <vt:lpstr>Scope Object</vt:lpstr>
      <vt:lpstr>Role of Scope</vt:lpstr>
      <vt:lpstr>Example2: Event Handling     app2.html</vt:lpstr>
      <vt:lpstr>Example2: Event Handling     app2.js</vt:lpstr>
      <vt:lpstr>Example3: Scope Hierarchy app3.html</vt:lpstr>
      <vt:lpstr>Example3: Scope Hierarchy app3.js</vt:lpstr>
      <vt:lpstr>AngularJS Expressions</vt:lpstr>
      <vt:lpstr>Example 4</vt:lpstr>
      <vt:lpstr>Example5</vt:lpstr>
      <vt:lpstr>Example6</vt:lpstr>
      <vt:lpstr>Example7</vt:lpstr>
      <vt:lpstr>AngularJS Control Statements</vt:lpstr>
      <vt:lpstr>ng-if</vt:lpstr>
      <vt:lpstr>Example</vt:lpstr>
      <vt:lpstr>PowerPoint Presentation</vt:lpstr>
      <vt:lpstr>ngSwitch - Conditional Case Statements </vt:lpstr>
      <vt:lpstr>Example</vt:lpstr>
      <vt:lpstr>PowerPoint Presentation</vt:lpstr>
      <vt:lpstr>ng-show and ng-hide</vt:lpstr>
      <vt:lpstr>Example</vt:lpstr>
      <vt:lpstr>PowerPoint Presentation</vt:lpstr>
      <vt:lpstr>Controller (ctrl) or this in Controller</vt:lpstr>
      <vt:lpstr>Controller as ctrl Ex1</vt:lpstr>
      <vt:lpstr>Controller as ctrl Ex2</vt:lpstr>
      <vt:lpstr>Scope vs ctrl</vt:lpstr>
      <vt:lpstr>Components</vt:lpstr>
      <vt:lpstr>Key Features of Components:</vt:lpstr>
      <vt:lpstr>Differences B/W Directives and Components</vt:lpstr>
      <vt:lpstr>Creating a Simple Component  Ex1</vt:lpstr>
      <vt:lpstr>PowerPoint Presentation</vt:lpstr>
      <vt:lpstr>Component Ex2</vt:lpstr>
      <vt:lpstr>Ex2</vt:lpstr>
      <vt:lpstr>AngularJS Service</vt:lpstr>
      <vt:lpstr>PowerPoint Presentation</vt:lpstr>
      <vt:lpstr>Service Example: app2.js</vt:lpstr>
      <vt:lpstr>Service_ex.html</vt:lpstr>
      <vt:lpstr>USECASE1</vt:lpstr>
      <vt:lpstr>USECASE2</vt:lpstr>
      <vt:lpstr>Filters</vt:lpstr>
      <vt:lpstr>PowerPoint Presentation</vt:lpstr>
      <vt:lpstr>PowerPoint Presentation</vt:lpstr>
      <vt:lpstr>Currency filter</vt:lpstr>
      <vt:lpstr>Date filter</vt:lpstr>
      <vt:lpstr>PowerPoint Presentation</vt:lpstr>
      <vt:lpstr> filter</vt:lpstr>
      <vt:lpstr> Custom filter</vt:lpstr>
      <vt:lpstr>json filter</vt:lpstr>
      <vt:lpstr>lowercase filter</vt:lpstr>
      <vt:lpstr>uppercase filter</vt:lpstr>
      <vt:lpstr>AngularJS Form validation</vt:lpstr>
      <vt:lpstr>PowerPoint Presentation</vt:lpstr>
      <vt:lpstr>PowerPoint Presentation</vt:lpstr>
      <vt:lpstr>Textbox validation</vt:lpstr>
      <vt:lpstr>Radio button validation</vt:lpstr>
      <vt:lpstr>E-mail Validation</vt:lpstr>
      <vt:lpstr>App.js</vt:lpstr>
      <vt:lpstr>PowerPoint Presentation</vt:lpstr>
      <vt:lpstr>PowerPoint Presentation</vt:lpstr>
      <vt:lpstr>Use Case: Shopping Cart Management</vt:lpstr>
      <vt:lpstr>Use Case: Online Food Ordering System</vt:lpstr>
      <vt:lpstr>Usecase: Event Registration System</vt:lpstr>
      <vt:lpstr>Application1: Develop an AngularJS application that displays a list of products retrieved from a JSON file. [Note:Example to retrieve data from the JSON file]</vt:lpstr>
      <vt:lpstr>Index.html</vt:lpstr>
      <vt:lpstr>App.js</vt:lpstr>
      <vt:lpstr>OUTPUT:</vt:lpstr>
      <vt:lpstr>   Application 2: AngularJS application that displays a list of products, with each product having a name, price, and availability status. It will display a message if no products are available.     Note : Example to retrieve the data from the list  </vt:lpstr>
      <vt:lpstr>Index.html</vt:lpstr>
      <vt:lpstr>App.js</vt:lpstr>
      <vt:lpstr>Output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dc:title>
  <dc:creator>Vasudevan N 103177</dc:creator>
  <cp:lastModifiedBy>Vasudevan N 103177</cp:lastModifiedBy>
  <cp:revision>68</cp:revision>
  <dcterms:created xsi:type="dcterms:W3CDTF">2024-08-25T19:49:53Z</dcterms:created>
  <dcterms:modified xsi:type="dcterms:W3CDTF">2024-09-30T01:26:58Z</dcterms:modified>
</cp:coreProperties>
</file>