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3" r:id="rId2"/>
    <p:sldId id="306" r:id="rId3"/>
    <p:sldId id="307" r:id="rId4"/>
    <p:sldId id="312" r:id="rId5"/>
    <p:sldId id="308" r:id="rId6"/>
    <p:sldId id="309" r:id="rId7"/>
    <p:sldId id="310" r:id="rId8"/>
    <p:sldId id="298" r:id="rId9"/>
    <p:sldId id="299" r:id="rId10"/>
    <p:sldId id="300" r:id="rId11"/>
    <p:sldId id="301" r:id="rId12"/>
    <p:sldId id="292" r:id="rId13"/>
    <p:sldId id="257" r:id="rId14"/>
    <p:sldId id="258" r:id="rId15"/>
    <p:sldId id="259" r:id="rId16"/>
    <p:sldId id="260" r:id="rId17"/>
    <p:sldId id="315" r:id="rId18"/>
    <p:sldId id="261" r:id="rId19"/>
    <p:sldId id="262" r:id="rId20"/>
    <p:sldId id="263" r:id="rId21"/>
    <p:sldId id="264" r:id="rId22"/>
    <p:sldId id="316" r:id="rId23"/>
    <p:sldId id="265" r:id="rId24"/>
    <p:sldId id="267" r:id="rId25"/>
    <p:sldId id="268" r:id="rId26"/>
    <p:sldId id="269" r:id="rId27"/>
    <p:sldId id="270" r:id="rId28"/>
    <p:sldId id="272" r:id="rId29"/>
    <p:sldId id="273" r:id="rId30"/>
    <p:sldId id="274" r:id="rId31"/>
    <p:sldId id="275" r:id="rId32"/>
    <p:sldId id="276" r:id="rId33"/>
    <p:sldId id="314" r:id="rId34"/>
    <p:sldId id="317" r:id="rId35"/>
    <p:sldId id="27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26D4CE-6E91-4982-AAE6-CC42BEC42F89}"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207BBC-DE97-4BCA-BA75-95AEC7A35589}" type="slidenum">
              <a:rPr lang="en-US" smtClean="0"/>
              <a:t>‹#›</a:t>
            </a:fld>
            <a:endParaRPr lang="en-US"/>
          </a:p>
        </p:txBody>
      </p:sp>
    </p:spTree>
    <p:extLst>
      <p:ext uri="{BB962C8B-B14F-4D97-AF65-F5344CB8AC3E}">
        <p14:creationId xmlns:p14="http://schemas.microsoft.com/office/powerpoint/2010/main" val="89118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6D4CE-6E91-4982-AAE6-CC42BEC42F89}"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207BBC-DE97-4BCA-BA75-95AEC7A35589}" type="slidenum">
              <a:rPr lang="en-US" smtClean="0"/>
              <a:t>‹#›</a:t>
            </a:fld>
            <a:endParaRPr lang="en-US"/>
          </a:p>
        </p:txBody>
      </p:sp>
    </p:spTree>
    <p:extLst>
      <p:ext uri="{BB962C8B-B14F-4D97-AF65-F5344CB8AC3E}">
        <p14:creationId xmlns:p14="http://schemas.microsoft.com/office/powerpoint/2010/main" val="37850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6D4CE-6E91-4982-AAE6-CC42BEC42F89}"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207BBC-DE97-4BCA-BA75-95AEC7A35589}" type="slidenum">
              <a:rPr lang="en-US" smtClean="0"/>
              <a:t>‹#›</a:t>
            </a:fld>
            <a:endParaRPr lang="en-US"/>
          </a:p>
        </p:txBody>
      </p:sp>
    </p:spTree>
    <p:extLst>
      <p:ext uri="{BB962C8B-B14F-4D97-AF65-F5344CB8AC3E}">
        <p14:creationId xmlns:p14="http://schemas.microsoft.com/office/powerpoint/2010/main" val="207267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6D4CE-6E91-4982-AAE6-CC42BEC42F89}"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207BBC-DE97-4BCA-BA75-95AEC7A35589}" type="slidenum">
              <a:rPr lang="en-US" smtClean="0"/>
              <a:t>‹#›</a:t>
            </a:fld>
            <a:endParaRPr lang="en-US"/>
          </a:p>
        </p:txBody>
      </p:sp>
    </p:spTree>
    <p:extLst>
      <p:ext uri="{BB962C8B-B14F-4D97-AF65-F5344CB8AC3E}">
        <p14:creationId xmlns:p14="http://schemas.microsoft.com/office/powerpoint/2010/main" val="4233981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26D4CE-6E91-4982-AAE6-CC42BEC42F89}"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207BBC-DE97-4BCA-BA75-95AEC7A35589}" type="slidenum">
              <a:rPr lang="en-US" smtClean="0"/>
              <a:t>‹#›</a:t>
            </a:fld>
            <a:endParaRPr lang="en-US"/>
          </a:p>
        </p:txBody>
      </p:sp>
    </p:spTree>
    <p:extLst>
      <p:ext uri="{BB962C8B-B14F-4D97-AF65-F5344CB8AC3E}">
        <p14:creationId xmlns:p14="http://schemas.microsoft.com/office/powerpoint/2010/main" val="175750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26D4CE-6E91-4982-AAE6-CC42BEC42F89}"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207BBC-DE97-4BCA-BA75-95AEC7A35589}" type="slidenum">
              <a:rPr lang="en-US" smtClean="0"/>
              <a:t>‹#›</a:t>
            </a:fld>
            <a:endParaRPr lang="en-US"/>
          </a:p>
        </p:txBody>
      </p:sp>
    </p:spTree>
    <p:extLst>
      <p:ext uri="{BB962C8B-B14F-4D97-AF65-F5344CB8AC3E}">
        <p14:creationId xmlns:p14="http://schemas.microsoft.com/office/powerpoint/2010/main" val="321074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26D4CE-6E91-4982-AAE6-CC42BEC42F89}"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207BBC-DE97-4BCA-BA75-95AEC7A35589}" type="slidenum">
              <a:rPr lang="en-US" smtClean="0"/>
              <a:t>‹#›</a:t>
            </a:fld>
            <a:endParaRPr lang="en-US"/>
          </a:p>
        </p:txBody>
      </p:sp>
    </p:spTree>
    <p:extLst>
      <p:ext uri="{BB962C8B-B14F-4D97-AF65-F5344CB8AC3E}">
        <p14:creationId xmlns:p14="http://schemas.microsoft.com/office/powerpoint/2010/main" val="376857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26D4CE-6E91-4982-AAE6-CC42BEC42F89}"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207BBC-DE97-4BCA-BA75-95AEC7A35589}" type="slidenum">
              <a:rPr lang="en-US" smtClean="0"/>
              <a:t>‹#›</a:t>
            </a:fld>
            <a:endParaRPr lang="en-US"/>
          </a:p>
        </p:txBody>
      </p:sp>
    </p:spTree>
    <p:extLst>
      <p:ext uri="{BB962C8B-B14F-4D97-AF65-F5344CB8AC3E}">
        <p14:creationId xmlns:p14="http://schemas.microsoft.com/office/powerpoint/2010/main" val="196487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26D4CE-6E91-4982-AAE6-CC42BEC42F89}" type="datetimeFigureOut">
              <a:rPr lang="en-US" smtClean="0"/>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207BBC-DE97-4BCA-BA75-95AEC7A35589}" type="slidenum">
              <a:rPr lang="en-US" smtClean="0"/>
              <a:t>‹#›</a:t>
            </a:fld>
            <a:endParaRPr lang="en-US"/>
          </a:p>
        </p:txBody>
      </p:sp>
    </p:spTree>
    <p:extLst>
      <p:ext uri="{BB962C8B-B14F-4D97-AF65-F5344CB8AC3E}">
        <p14:creationId xmlns:p14="http://schemas.microsoft.com/office/powerpoint/2010/main" val="191909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6D4CE-6E91-4982-AAE6-CC42BEC42F89}"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207BBC-DE97-4BCA-BA75-95AEC7A35589}" type="slidenum">
              <a:rPr lang="en-US" smtClean="0"/>
              <a:t>‹#›</a:t>
            </a:fld>
            <a:endParaRPr lang="en-US"/>
          </a:p>
        </p:txBody>
      </p:sp>
    </p:spTree>
    <p:extLst>
      <p:ext uri="{BB962C8B-B14F-4D97-AF65-F5344CB8AC3E}">
        <p14:creationId xmlns:p14="http://schemas.microsoft.com/office/powerpoint/2010/main" val="110628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6D4CE-6E91-4982-AAE6-CC42BEC42F89}"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207BBC-DE97-4BCA-BA75-95AEC7A35589}" type="slidenum">
              <a:rPr lang="en-US" smtClean="0"/>
              <a:t>‹#›</a:t>
            </a:fld>
            <a:endParaRPr lang="en-US"/>
          </a:p>
        </p:txBody>
      </p:sp>
    </p:spTree>
    <p:extLst>
      <p:ext uri="{BB962C8B-B14F-4D97-AF65-F5344CB8AC3E}">
        <p14:creationId xmlns:p14="http://schemas.microsoft.com/office/powerpoint/2010/main" val="179761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6D4CE-6E91-4982-AAE6-CC42BEC42F89}" type="datetimeFigureOut">
              <a:rPr lang="en-US" smtClean="0"/>
              <a:t>10/18/2024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07BBC-DE97-4BCA-BA75-95AEC7A35589}" type="slidenum">
              <a:rPr lang="en-US" smtClean="0"/>
              <a:t>‹#›</a:t>
            </a:fld>
            <a:endParaRPr lang="en-US"/>
          </a:p>
        </p:txBody>
      </p:sp>
    </p:spTree>
    <p:extLst>
      <p:ext uri="{BB962C8B-B14F-4D97-AF65-F5344CB8AC3E}">
        <p14:creationId xmlns:p14="http://schemas.microsoft.com/office/powerpoint/2010/main" val="338425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ocs.google.com/document/d/1LuXIG5300myLGWIeTqd4mDbqN1F0mYUf/edit?usp=sharing&amp;ouid=102428071383149203176&amp;rtpof=true&amp;sd=tr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UNIT-5</a:t>
            </a:r>
            <a:endParaRPr lang="en-US" dirty="0"/>
          </a:p>
        </p:txBody>
      </p:sp>
      <p:sp>
        <p:nvSpPr>
          <p:cNvPr id="3" name="Subtitle 2"/>
          <p:cNvSpPr>
            <a:spLocks noGrp="1"/>
          </p:cNvSpPr>
          <p:nvPr>
            <p:ph type="subTitle" idx="1"/>
          </p:nvPr>
        </p:nvSpPr>
        <p:spPr/>
        <p:txBody>
          <a:bodyPr>
            <a:normAutofit/>
          </a:bodyPr>
          <a:lstStyle/>
          <a:p>
            <a:r>
              <a:rPr lang="en-US" sz="6600" b="1" dirty="0"/>
              <a:t>System Integration</a:t>
            </a:r>
          </a:p>
        </p:txBody>
      </p:sp>
    </p:spTree>
    <p:extLst>
      <p:ext uri="{BB962C8B-B14F-4D97-AF65-F5344CB8AC3E}">
        <p14:creationId xmlns:p14="http://schemas.microsoft.com/office/powerpoint/2010/main" val="2625806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smtClean="0"/>
              <a:t>Middleware</a:t>
            </a:r>
            <a:endParaRPr lang="en-US" dirty="0"/>
          </a:p>
          <a:p>
            <a:pPr lvl="1"/>
            <a:r>
              <a:rPr lang="en-US" dirty="0"/>
              <a:t>Middleware is the software layer that facilitates communication and data management between subsystems. It acts as a "glue" to connect diverse applications</a:t>
            </a:r>
            <a:r>
              <a:rPr lang="en-US" dirty="0" smtClean="0"/>
              <a:t>.</a:t>
            </a:r>
          </a:p>
          <a:p>
            <a:pPr lvl="1"/>
            <a:r>
              <a:rPr lang="en-US" dirty="0" smtClean="0"/>
              <a:t>Example: Spring boot application layer</a:t>
            </a:r>
            <a:r>
              <a:rPr lang="en-US" dirty="0"/>
              <a:t>, Hibernate (ORM </a:t>
            </a:r>
            <a:r>
              <a:rPr lang="en-US" dirty="0" smtClean="0"/>
              <a:t>Middleware).</a:t>
            </a:r>
            <a:endParaRPr lang="en-US" dirty="0"/>
          </a:p>
          <a:p>
            <a:pPr marL="0" indent="0">
              <a:buNone/>
            </a:pPr>
            <a:r>
              <a:rPr lang="en-US" b="1" dirty="0" smtClean="0"/>
              <a:t>API </a:t>
            </a:r>
            <a:r>
              <a:rPr lang="en-US" b="1" dirty="0"/>
              <a:t>(Application Programming Interface)</a:t>
            </a:r>
            <a:endParaRPr lang="en-US" dirty="0"/>
          </a:p>
          <a:p>
            <a:pPr lvl="1"/>
            <a:r>
              <a:rPr lang="en-US" dirty="0"/>
              <a:t>APIs allow subsystems to communicate with each other by defining how they can interact, enabling data exchange and functional integration.</a:t>
            </a:r>
          </a:p>
          <a:p>
            <a:pPr lvl="1"/>
            <a:r>
              <a:rPr lang="en-US" dirty="0"/>
              <a:t>Example: REST APIs that let a frontend application communicate with the backend server or SOAP-based web services</a:t>
            </a:r>
            <a:r>
              <a:rPr lang="en-US" dirty="0" smtClean="0"/>
              <a:t>. </a:t>
            </a:r>
            <a:endParaRPr lang="en-US" dirty="0"/>
          </a:p>
          <a:p>
            <a:endParaRPr lang="en-US" dirty="0"/>
          </a:p>
        </p:txBody>
      </p:sp>
    </p:spTree>
    <p:extLst>
      <p:ext uri="{BB962C8B-B14F-4D97-AF65-F5344CB8AC3E}">
        <p14:creationId xmlns:p14="http://schemas.microsoft.com/office/powerpoint/2010/main" val="215774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smtClean="0"/>
              <a:t>Data </a:t>
            </a:r>
            <a:r>
              <a:rPr lang="en-US" b="1" dirty="0"/>
              <a:t>Integration Tools</a:t>
            </a:r>
            <a:endParaRPr lang="en-US" dirty="0"/>
          </a:p>
          <a:p>
            <a:pPr lvl="1"/>
            <a:r>
              <a:rPr lang="en-US" dirty="0"/>
              <a:t>These tools allow data to be shared and synchronized between systems, ensuring consistency and eliminating redundancy.</a:t>
            </a:r>
          </a:p>
          <a:p>
            <a:pPr lvl="1"/>
            <a:r>
              <a:rPr lang="en-US" dirty="0"/>
              <a:t>Example: ETL (Extract, Transform, Load) tools like </a:t>
            </a:r>
            <a:r>
              <a:rPr lang="en-US" b="1" dirty="0" smtClean="0"/>
              <a:t>hibernate, Spring Data JPA </a:t>
            </a:r>
            <a:r>
              <a:rPr lang="en-US" dirty="0" smtClean="0"/>
              <a:t>for </a:t>
            </a:r>
            <a:r>
              <a:rPr lang="en-US" dirty="0"/>
              <a:t>managing data </a:t>
            </a:r>
            <a:r>
              <a:rPr lang="en-US" dirty="0" smtClean="0"/>
              <a:t>flow.</a:t>
            </a:r>
          </a:p>
          <a:p>
            <a:pPr lvl="2"/>
            <a:r>
              <a:rPr lang="en-US" b="1" dirty="0"/>
              <a:t>Hibernate: </a:t>
            </a:r>
            <a:r>
              <a:rPr lang="en-US" dirty="0"/>
              <a:t>Acts as the data integration tool by managing the data flow between the object-oriented model in Java and the relational database schema in H2. It automatically handles the conversion of Java objects to database rows (and vice versa), ensuring that data remains consistent and synchronized</a:t>
            </a:r>
            <a:r>
              <a:rPr lang="en-US" dirty="0" smtClean="0"/>
              <a:t>.</a:t>
            </a:r>
          </a:p>
          <a:p>
            <a:pPr lvl="2"/>
            <a:r>
              <a:rPr lang="en-US" b="1" dirty="0" smtClean="0"/>
              <a:t>Spring </a:t>
            </a:r>
            <a:r>
              <a:rPr lang="en-US" b="1" dirty="0"/>
              <a:t>Data JPA: </a:t>
            </a:r>
            <a:r>
              <a:rPr lang="en-US" dirty="0"/>
              <a:t>Built on top of Hibernate, Spring Data JPA provides repositories and data access layers that simplify querying and manipulating the </a:t>
            </a:r>
            <a:r>
              <a:rPr lang="en-US" dirty="0" smtClean="0"/>
              <a:t>H2 or other </a:t>
            </a:r>
            <a:r>
              <a:rPr lang="en-US" dirty="0"/>
              <a:t>database. This tool abstracts database operations, allowing easy integration between the data source and business logic.</a:t>
            </a:r>
          </a:p>
          <a:p>
            <a:pPr lvl="1"/>
            <a:endParaRPr lang="en-US" dirty="0"/>
          </a:p>
        </p:txBody>
      </p:sp>
    </p:spTree>
    <p:extLst>
      <p:ext uri="{BB962C8B-B14F-4D97-AF65-F5344CB8AC3E}">
        <p14:creationId xmlns:p14="http://schemas.microsoft.com/office/powerpoint/2010/main" val="3725256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Integration Process</a:t>
            </a:r>
          </a:p>
        </p:txBody>
      </p:sp>
      <p:sp>
        <p:nvSpPr>
          <p:cNvPr id="3" name="Content Placeholder 2"/>
          <p:cNvSpPr>
            <a:spLocks noGrp="1"/>
          </p:cNvSpPr>
          <p:nvPr>
            <p:ph idx="1"/>
          </p:nvPr>
        </p:nvSpPr>
        <p:spPr/>
        <p:txBody>
          <a:bodyPr/>
          <a:lstStyle/>
          <a:p>
            <a:r>
              <a:rPr lang="en-US" dirty="0"/>
              <a:t>a. Requirements </a:t>
            </a:r>
            <a:r>
              <a:rPr lang="en-US" dirty="0" smtClean="0"/>
              <a:t>Gathering</a:t>
            </a:r>
          </a:p>
          <a:p>
            <a:r>
              <a:rPr lang="en-US" dirty="0"/>
              <a:t>b. System Design and </a:t>
            </a:r>
            <a:r>
              <a:rPr lang="en-US" dirty="0" smtClean="0"/>
              <a:t>Planning</a:t>
            </a:r>
          </a:p>
          <a:p>
            <a:r>
              <a:rPr lang="en-US" dirty="0"/>
              <a:t>c. </a:t>
            </a:r>
            <a:r>
              <a:rPr lang="en-US" dirty="0" smtClean="0"/>
              <a:t>Implementation</a:t>
            </a:r>
          </a:p>
          <a:p>
            <a:r>
              <a:rPr lang="en-US" dirty="0"/>
              <a:t>d. Testing and </a:t>
            </a:r>
            <a:r>
              <a:rPr lang="en-US" dirty="0" smtClean="0"/>
              <a:t>Validation</a:t>
            </a:r>
          </a:p>
          <a:p>
            <a:r>
              <a:rPr lang="en-US" dirty="0"/>
              <a:t>e. Deployment and </a:t>
            </a:r>
            <a:r>
              <a:rPr lang="en-US" dirty="0" smtClean="0"/>
              <a:t>Monitoring</a:t>
            </a:r>
          </a:p>
          <a:p>
            <a:r>
              <a:rPr lang="en-US" dirty="0"/>
              <a:t>f. Maintenance and Support</a:t>
            </a:r>
          </a:p>
        </p:txBody>
      </p:sp>
    </p:spTree>
    <p:extLst>
      <p:ext uri="{BB962C8B-B14F-4D97-AF65-F5344CB8AC3E}">
        <p14:creationId xmlns:p14="http://schemas.microsoft.com/office/powerpoint/2010/main" val="924527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Services</a:t>
            </a:r>
            <a:endParaRPr lang="en-US" b="1" dirty="0"/>
          </a:p>
        </p:txBody>
      </p:sp>
      <p:sp>
        <p:nvSpPr>
          <p:cNvPr id="3" name="Content Placeholder 2"/>
          <p:cNvSpPr>
            <a:spLocks noGrp="1"/>
          </p:cNvSpPr>
          <p:nvPr>
            <p:ph idx="1"/>
          </p:nvPr>
        </p:nvSpPr>
        <p:spPr/>
        <p:txBody>
          <a:bodyPr/>
          <a:lstStyle/>
          <a:p>
            <a:r>
              <a:rPr lang="en-US" dirty="0"/>
              <a:t>Web services are a method of communication between two electronic </a:t>
            </a:r>
            <a:r>
              <a:rPr lang="en-US" dirty="0" smtClean="0"/>
              <a:t>devices or applications </a:t>
            </a:r>
            <a:r>
              <a:rPr lang="en-US" dirty="0"/>
              <a:t>over a network, typically using the internet. They allow different systems or applications to interact with each other, exchanging data and performing functions remotely. Web services typically follow standard protocols like HTTP/HTTPS and use specific formats such as XML or JSON for data transmission.</a:t>
            </a:r>
          </a:p>
        </p:txBody>
      </p:sp>
    </p:spTree>
    <p:extLst>
      <p:ext uri="{BB962C8B-B14F-4D97-AF65-F5344CB8AC3E}">
        <p14:creationId xmlns:p14="http://schemas.microsoft.com/office/powerpoint/2010/main" val="359110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two main types of web services:</a:t>
            </a:r>
          </a:p>
        </p:txBody>
      </p:sp>
      <p:sp>
        <p:nvSpPr>
          <p:cNvPr id="3" name="Content Placeholder 2"/>
          <p:cNvSpPr>
            <a:spLocks noGrp="1"/>
          </p:cNvSpPr>
          <p:nvPr>
            <p:ph idx="1"/>
          </p:nvPr>
        </p:nvSpPr>
        <p:spPr/>
        <p:txBody>
          <a:bodyPr>
            <a:normAutofit lnSpcReduction="10000"/>
          </a:bodyPr>
          <a:lstStyle/>
          <a:p>
            <a:pPr marL="0" indent="0">
              <a:buNone/>
            </a:pPr>
            <a:r>
              <a:rPr lang="en-US" b="1" dirty="0"/>
              <a:t>1. SOAP (Simple Object Access Protocol) Web Services:</a:t>
            </a:r>
          </a:p>
          <a:p>
            <a:r>
              <a:rPr lang="en-US" b="1" dirty="0"/>
              <a:t>Protocol-based</a:t>
            </a:r>
            <a:r>
              <a:rPr lang="en-US" dirty="0"/>
              <a:t>: SOAP web services rely on a well-defined protocol that provides a set of rules and structure for requests and responses.</a:t>
            </a:r>
          </a:p>
          <a:p>
            <a:r>
              <a:rPr lang="en-US" b="1" dirty="0"/>
              <a:t>XML-based</a:t>
            </a:r>
            <a:r>
              <a:rPr lang="en-US" dirty="0"/>
              <a:t>: SOAP messages are formatted using XML.</a:t>
            </a:r>
          </a:p>
          <a:p>
            <a:r>
              <a:rPr lang="en-US" b="1" dirty="0"/>
              <a:t>Platform and Language Independent</a:t>
            </a:r>
            <a:r>
              <a:rPr lang="en-US" dirty="0"/>
              <a:t>: SOAP services can be consumed on any platform or language that supports the protocol.</a:t>
            </a:r>
          </a:p>
          <a:p>
            <a:r>
              <a:rPr lang="en-US" b="1" dirty="0"/>
              <a:t>WS-Security</a:t>
            </a:r>
            <a:r>
              <a:rPr lang="en-US" dirty="0"/>
              <a:t>: SOAP supports advanced security features like encryption and digital signatures.</a:t>
            </a:r>
          </a:p>
          <a:p>
            <a:r>
              <a:rPr lang="en-US" b="1" dirty="0"/>
              <a:t>Heavier and More Complex</a:t>
            </a:r>
            <a:r>
              <a:rPr lang="en-US" dirty="0"/>
              <a:t>: SOAP services often have more overhead due to the protocol structure and XML processing.</a:t>
            </a:r>
          </a:p>
          <a:p>
            <a:endParaRPr lang="en-US" dirty="0"/>
          </a:p>
        </p:txBody>
      </p:sp>
    </p:spTree>
    <p:extLst>
      <p:ext uri="{BB962C8B-B14F-4D97-AF65-F5344CB8AC3E}">
        <p14:creationId xmlns:p14="http://schemas.microsoft.com/office/powerpoint/2010/main" val="162689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2. </a:t>
            </a:r>
            <a:r>
              <a:rPr lang="en-US" b="1" dirty="0"/>
              <a:t>REST (Representational State Transfer) Web Services</a:t>
            </a:r>
            <a:r>
              <a:rPr lang="en-US" dirty="0" smtClean="0"/>
              <a:t>:</a:t>
            </a:r>
          </a:p>
          <a:p>
            <a:r>
              <a:rPr lang="en-US" dirty="0" smtClean="0"/>
              <a:t>Resource-based</a:t>
            </a:r>
            <a:r>
              <a:rPr lang="en-US" dirty="0"/>
              <a:t>: REST services treat everything as a resource, each with a unique URL (e.g., /users, /products</a:t>
            </a:r>
            <a:r>
              <a:rPr lang="en-US" dirty="0" smtClean="0"/>
              <a:t>)</a:t>
            </a:r>
          </a:p>
          <a:p>
            <a:r>
              <a:rPr lang="en-US" dirty="0" smtClean="0"/>
              <a:t>.</a:t>
            </a:r>
            <a:r>
              <a:rPr lang="en-US" dirty="0"/>
              <a:t>Uses HTTP Methods: REST services leverage standard HTTP methods like GET, POST, PUT, DELETE for </a:t>
            </a:r>
            <a:r>
              <a:rPr lang="en-US" dirty="0" smtClean="0"/>
              <a:t>communication</a:t>
            </a:r>
          </a:p>
          <a:p>
            <a:r>
              <a:rPr lang="en-US" dirty="0" smtClean="0"/>
              <a:t>.</a:t>
            </a:r>
            <a:r>
              <a:rPr lang="en-US" dirty="0"/>
              <a:t>Lightweight and Easy to Use: REST uses simple formats like JSON (or XML) for data transfer and is less </a:t>
            </a:r>
            <a:r>
              <a:rPr lang="en-US" dirty="0" smtClean="0"/>
              <a:t>resource-intensive</a:t>
            </a:r>
          </a:p>
          <a:p>
            <a:r>
              <a:rPr lang="en-US" dirty="0" smtClean="0"/>
              <a:t>Stateless</a:t>
            </a:r>
            <a:r>
              <a:rPr lang="en-US" dirty="0"/>
              <a:t>: Each request from the client to the server must contain all the information needed to understand and process the request</a:t>
            </a:r>
            <a:r>
              <a:rPr lang="en-US" dirty="0" smtClean="0"/>
              <a:t>.</a:t>
            </a:r>
          </a:p>
          <a:p>
            <a:r>
              <a:rPr lang="en-US" dirty="0" smtClean="0"/>
              <a:t>Popular </a:t>
            </a:r>
            <a:r>
              <a:rPr lang="en-US" dirty="0"/>
              <a:t>for Web APIs: REST is widely used for building modern web APIs due to its simplicity and flexibility.</a:t>
            </a:r>
          </a:p>
        </p:txBody>
      </p:sp>
    </p:spTree>
    <p:extLst>
      <p:ext uri="{BB962C8B-B14F-4D97-AF65-F5344CB8AC3E}">
        <p14:creationId xmlns:p14="http://schemas.microsoft.com/office/powerpoint/2010/main" val="120767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Monolithic Web Services</a:t>
            </a:r>
          </a:p>
        </p:txBody>
      </p:sp>
      <p:sp>
        <p:nvSpPr>
          <p:cNvPr id="3" name="Content Placeholder 2"/>
          <p:cNvSpPr>
            <a:spLocks noGrp="1"/>
          </p:cNvSpPr>
          <p:nvPr>
            <p:ph idx="1"/>
          </p:nvPr>
        </p:nvSpPr>
        <p:spPr/>
        <p:txBody>
          <a:bodyPr/>
          <a:lstStyle/>
          <a:p>
            <a:r>
              <a:rPr lang="en-US" dirty="0"/>
              <a:t>A </a:t>
            </a:r>
            <a:r>
              <a:rPr lang="en-US" b="1" dirty="0"/>
              <a:t>monolithic</a:t>
            </a:r>
            <a:r>
              <a:rPr lang="en-US" dirty="0"/>
              <a:t> architecture means that the entire application is built as a single, unified unit where all the components (UI, business logic, data access, etc.) are tightly coupled and run as a single service.</a:t>
            </a:r>
          </a:p>
        </p:txBody>
      </p:sp>
    </p:spTree>
    <p:extLst>
      <p:ext uri="{BB962C8B-B14F-4D97-AF65-F5344CB8AC3E}">
        <p14:creationId xmlns:p14="http://schemas.microsoft.com/office/powerpoint/2010/main" val="244514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204671" y="365125"/>
            <a:ext cx="6986221" cy="6079432"/>
          </a:xfrm>
          <a:prstGeom prst="rect">
            <a:avLst/>
          </a:prstGeom>
        </p:spPr>
      </p:pic>
    </p:spTree>
    <p:extLst>
      <p:ext uri="{BB962C8B-B14F-4D97-AF65-F5344CB8AC3E}">
        <p14:creationId xmlns:p14="http://schemas.microsoft.com/office/powerpoint/2010/main" val="1392930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monolithic web services: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Single </a:t>
            </a:r>
            <a:r>
              <a:rPr lang="en-US" b="1" dirty="0"/>
              <a:t>Codebase</a:t>
            </a:r>
            <a:r>
              <a:rPr lang="en-US" dirty="0"/>
              <a:t>: The entire application is built and deployed as a single unit.</a:t>
            </a:r>
          </a:p>
          <a:p>
            <a:r>
              <a:rPr lang="en-US" b="1" dirty="0"/>
              <a:t>Tightly Coupled Components</a:t>
            </a:r>
            <a:r>
              <a:rPr lang="en-US" dirty="0"/>
              <a:t>: Different modules (user management, billing, order processing, etc.) are part of the same process and share resources like memory, databases, etc.</a:t>
            </a:r>
          </a:p>
          <a:p>
            <a:r>
              <a:rPr lang="en-US" b="1" dirty="0"/>
              <a:t>Shared Database</a:t>
            </a:r>
            <a:r>
              <a:rPr lang="en-US" dirty="0"/>
              <a:t>: Usually, a single database is used to store the application's data.</a:t>
            </a:r>
          </a:p>
          <a:p>
            <a:r>
              <a:rPr lang="en-US" b="1" dirty="0"/>
              <a:t>Centralized Deployment</a:t>
            </a:r>
            <a:r>
              <a:rPr lang="en-US" dirty="0"/>
              <a:t>: The application is deployed and scaled as a whole. Scaling requires deploying another instance of the entire application.</a:t>
            </a:r>
          </a:p>
          <a:p>
            <a:r>
              <a:rPr lang="en-US" b="1" dirty="0"/>
              <a:t>Easier Development Initially</a:t>
            </a:r>
            <a:r>
              <a:rPr lang="en-US" dirty="0"/>
              <a:t>: Development is straightforward as there is only one service to manage, making local testing and deployment simpler in the early stages.</a:t>
            </a:r>
          </a:p>
          <a:p>
            <a:endParaRPr lang="en-US" dirty="0"/>
          </a:p>
        </p:txBody>
      </p:sp>
    </p:spTree>
    <p:extLst>
      <p:ext uri="{BB962C8B-B14F-4D97-AF65-F5344CB8AC3E}">
        <p14:creationId xmlns:p14="http://schemas.microsoft.com/office/powerpoint/2010/main" val="189327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b="1" dirty="0"/>
              <a:t>monolithic web </a:t>
            </a:r>
            <a:r>
              <a:rPr lang="en-US" b="1" dirty="0" smtClean="0"/>
              <a:t>services:</a:t>
            </a:r>
            <a:r>
              <a:rPr lang="en-US" dirty="0" smtClean="0"/>
              <a:t> </a:t>
            </a:r>
            <a:endParaRPr lang="en-US" dirty="0"/>
          </a:p>
        </p:txBody>
      </p:sp>
      <p:sp>
        <p:nvSpPr>
          <p:cNvPr id="3" name="Content Placeholder 2"/>
          <p:cNvSpPr>
            <a:spLocks noGrp="1"/>
          </p:cNvSpPr>
          <p:nvPr>
            <p:ph idx="1"/>
          </p:nvPr>
        </p:nvSpPr>
        <p:spPr/>
        <p:txBody>
          <a:bodyPr/>
          <a:lstStyle/>
          <a:p>
            <a:r>
              <a:rPr lang="en-US" dirty="0"/>
              <a:t>Simple to Develop: Easier to set up and get started since everything is contained in a single unit</a:t>
            </a:r>
            <a:r>
              <a:rPr lang="en-US" dirty="0" smtClean="0"/>
              <a:t>.</a:t>
            </a:r>
          </a:p>
          <a:p>
            <a:r>
              <a:rPr lang="en-US" dirty="0" smtClean="0"/>
              <a:t>Easier </a:t>
            </a:r>
            <a:r>
              <a:rPr lang="en-US" dirty="0"/>
              <a:t>Testing and Debugging: Since the application is one unit, testing and debugging can be done within the single deployment</a:t>
            </a:r>
            <a:r>
              <a:rPr lang="en-US" dirty="0" smtClean="0"/>
              <a:t>.</a:t>
            </a:r>
          </a:p>
          <a:p>
            <a:r>
              <a:rPr lang="en-US" dirty="0" smtClean="0"/>
              <a:t>Centralized </a:t>
            </a:r>
            <a:r>
              <a:rPr lang="en-US" dirty="0"/>
              <a:t>Management: Easier to manage in small applications, as everything is in one place</a:t>
            </a:r>
          </a:p>
        </p:txBody>
      </p:sp>
    </p:spTree>
    <p:extLst>
      <p:ext uri="{BB962C8B-B14F-4D97-AF65-F5344CB8AC3E}">
        <p14:creationId xmlns:p14="http://schemas.microsoft.com/office/powerpoint/2010/main" val="130873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System Integration</a:t>
            </a:r>
            <a:endParaRPr lang="en-US" dirty="0"/>
          </a:p>
        </p:txBody>
      </p:sp>
      <p:sp>
        <p:nvSpPr>
          <p:cNvPr id="3" name="Content Placeholder 2"/>
          <p:cNvSpPr>
            <a:spLocks noGrp="1"/>
          </p:cNvSpPr>
          <p:nvPr>
            <p:ph idx="1"/>
          </p:nvPr>
        </p:nvSpPr>
        <p:spPr/>
        <p:txBody>
          <a:bodyPr/>
          <a:lstStyle/>
          <a:p>
            <a:pPr algn="just"/>
            <a:r>
              <a:rPr lang="en-US" b="1" dirty="0"/>
              <a:t>System integration</a:t>
            </a:r>
            <a:r>
              <a:rPr lang="en-US" dirty="0"/>
              <a:t> refers to the process of bringing together different subsystems or components into a single, cohesive system, ensuring that they function as one. The goal is to enable the system to work seamlessly and efficiently, enhancing functionality and improving overall performance. It is essential in various industries like IT, telecommunications, manufacturing, and business services, where complex systems often require the integration of different software, hardware, and networks.</a:t>
            </a:r>
          </a:p>
        </p:txBody>
      </p:sp>
    </p:spTree>
    <p:extLst>
      <p:ext uri="{BB962C8B-B14F-4D97-AF65-F5344CB8AC3E}">
        <p14:creationId xmlns:p14="http://schemas.microsoft.com/office/powerpoint/2010/main" val="2608667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t>
            </a:r>
            <a:r>
              <a:rPr lang="en-US" b="1" dirty="0"/>
              <a:t>monolithic web services:</a:t>
            </a:r>
            <a:r>
              <a:rPr lang="en-US" dirty="0"/>
              <a:t> </a:t>
            </a:r>
          </a:p>
        </p:txBody>
      </p:sp>
      <p:sp>
        <p:nvSpPr>
          <p:cNvPr id="3" name="Content Placeholder 2"/>
          <p:cNvSpPr>
            <a:spLocks noGrp="1"/>
          </p:cNvSpPr>
          <p:nvPr>
            <p:ph idx="1"/>
          </p:nvPr>
        </p:nvSpPr>
        <p:spPr/>
        <p:txBody>
          <a:bodyPr>
            <a:normAutofit fontScale="92500" lnSpcReduction="20000"/>
          </a:bodyPr>
          <a:lstStyle/>
          <a:p>
            <a:r>
              <a:rPr lang="en-US" b="1" dirty="0"/>
              <a:t>Difficult to Scale</a:t>
            </a:r>
            <a:r>
              <a:rPr lang="en-US" dirty="0"/>
              <a:t>: Scaling means replicating the entire application, which can be inefficient if only one part of the application needs more resources.</a:t>
            </a:r>
          </a:p>
          <a:p>
            <a:r>
              <a:rPr lang="en-US" b="1" dirty="0"/>
              <a:t>Tight Coupling</a:t>
            </a:r>
            <a:r>
              <a:rPr lang="en-US" dirty="0"/>
              <a:t>: Changes in one module may affect others, leading to potential downtime or bugs during deployment.</a:t>
            </a:r>
          </a:p>
          <a:p>
            <a:r>
              <a:rPr lang="en-US" b="1" dirty="0"/>
              <a:t>Longer Deployments</a:t>
            </a:r>
            <a:r>
              <a:rPr lang="en-US" dirty="0"/>
              <a:t>: As the application grows, deployments can become slower, and even a small change requires redeploying the entire application.</a:t>
            </a:r>
          </a:p>
          <a:p>
            <a:r>
              <a:rPr lang="en-US" b="1" dirty="0"/>
              <a:t>Limited Agility</a:t>
            </a:r>
            <a:r>
              <a:rPr lang="en-US" dirty="0"/>
              <a:t>: Difficult to adopt new technologies in specific parts of the application, as all components share the same tech stack.</a:t>
            </a:r>
          </a:p>
          <a:p>
            <a:pPr marL="0" indent="0">
              <a:buNone/>
            </a:pPr>
            <a:r>
              <a:rPr lang="en-US" b="1" dirty="0" smtClean="0"/>
              <a:t>Example of  </a:t>
            </a:r>
            <a:r>
              <a:rPr lang="en-US" b="1" dirty="0"/>
              <a:t>monolithic web services </a:t>
            </a:r>
            <a:r>
              <a:rPr lang="en-US" b="1" dirty="0" smtClean="0"/>
              <a:t>:</a:t>
            </a:r>
            <a:endParaRPr lang="en-US" b="1" dirty="0"/>
          </a:p>
          <a:p>
            <a:r>
              <a:rPr lang="en-US" dirty="0"/>
              <a:t>A large e-commerce application where all features (user management, product catalog, payment, etc.) are bundled together and run as one service.</a:t>
            </a:r>
          </a:p>
          <a:p>
            <a:endParaRPr lang="en-US" dirty="0"/>
          </a:p>
        </p:txBody>
      </p:sp>
    </p:spTree>
    <p:extLst>
      <p:ext uri="{BB962C8B-B14F-4D97-AF65-F5344CB8AC3E}">
        <p14:creationId xmlns:p14="http://schemas.microsoft.com/office/powerpoint/2010/main" val="28392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t>
            </a:r>
            <a:r>
              <a:rPr lang="en-US" dirty="0"/>
              <a:t>Web Services</a:t>
            </a:r>
          </a:p>
        </p:txBody>
      </p:sp>
      <p:sp>
        <p:nvSpPr>
          <p:cNvPr id="3" name="Content Placeholder 2"/>
          <p:cNvSpPr>
            <a:spLocks noGrp="1"/>
          </p:cNvSpPr>
          <p:nvPr>
            <p:ph idx="1"/>
          </p:nvPr>
        </p:nvSpPr>
        <p:spPr/>
        <p:txBody>
          <a:bodyPr/>
          <a:lstStyle/>
          <a:p>
            <a:r>
              <a:rPr lang="en-US" dirty="0"/>
              <a:t>A </a:t>
            </a:r>
            <a:r>
              <a:rPr lang="en-US" b="1" dirty="0" err="1"/>
              <a:t>microservices</a:t>
            </a:r>
            <a:r>
              <a:rPr lang="en-US" dirty="0"/>
              <a:t> architecture involves breaking down the application into smaller, independently deployable services, where each service focuses on a specific functionality (e.g., order processing, authentication, etc.).</a:t>
            </a:r>
          </a:p>
        </p:txBody>
      </p:sp>
    </p:spTree>
    <p:extLst>
      <p:ext uri="{BB962C8B-B14F-4D97-AF65-F5344CB8AC3E}">
        <p14:creationId xmlns:p14="http://schemas.microsoft.com/office/powerpoint/2010/main" val="2105213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905000" y="406371"/>
            <a:ext cx="8046720" cy="5803447"/>
          </a:xfrm>
          <a:prstGeom prst="rect">
            <a:avLst/>
          </a:prstGeom>
        </p:spPr>
      </p:pic>
    </p:spTree>
    <p:extLst>
      <p:ext uri="{BB962C8B-B14F-4D97-AF65-F5344CB8AC3E}">
        <p14:creationId xmlns:p14="http://schemas.microsoft.com/office/powerpoint/2010/main" val="577224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micro services: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Decoupled </a:t>
            </a:r>
            <a:r>
              <a:rPr lang="en-US" b="1" dirty="0"/>
              <a:t>Services</a:t>
            </a:r>
            <a:r>
              <a:rPr lang="en-US" dirty="0"/>
              <a:t>: Each service focuses on a specific functionality (like order management, inventory, user authentication) and is independently deployable.</a:t>
            </a:r>
          </a:p>
          <a:p>
            <a:r>
              <a:rPr lang="en-US" b="1" dirty="0"/>
              <a:t>Independent Databases</a:t>
            </a:r>
            <a:r>
              <a:rPr lang="en-US" dirty="0"/>
              <a:t>: </a:t>
            </a:r>
            <a:r>
              <a:rPr lang="en-US" dirty="0" err="1"/>
              <a:t>Microservices</a:t>
            </a:r>
            <a:r>
              <a:rPr lang="en-US" dirty="0"/>
              <a:t> often have their own databases, ensuring loose coupling.</a:t>
            </a:r>
          </a:p>
          <a:p>
            <a:r>
              <a:rPr lang="en-US" b="1" dirty="0"/>
              <a:t>Scalable Services</a:t>
            </a:r>
            <a:r>
              <a:rPr lang="en-US" dirty="0"/>
              <a:t>: Each service can be scaled independently based on its own resource needs.</a:t>
            </a:r>
          </a:p>
          <a:p>
            <a:r>
              <a:rPr lang="en-US" b="1" dirty="0"/>
              <a:t>Technology Diversity</a:t>
            </a:r>
            <a:r>
              <a:rPr lang="en-US" dirty="0"/>
              <a:t>: Each service can be developed using different technologies, frameworks, or languages depending on its specific needs.</a:t>
            </a:r>
          </a:p>
          <a:p>
            <a:r>
              <a:rPr lang="en-US" b="1" dirty="0"/>
              <a:t>Fault Isolation</a:t>
            </a:r>
            <a:r>
              <a:rPr lang="en-US" dirty="0"/>
              <a:t>: Issues in one service are less likely to impact the entire system since each service runs independently.</a:t>
            </a:r>
          </a:p>
          <a:p>
            <a:endParaRPr lang="en-US" dirty="0"/>
          </a:p>
        </p:txBody>
      </p:sp>
    </p:spTree>
    <p:extLst>
      <p:ext uri="{BB962C8B-B14F-4D97-AF65-F5344CB8AC3E}">
        <p14:creationId xmlns:p14="http://schemas.microsoft.com/office/powerpoint/2010/main" val="3109600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Micro-Services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Scalability: Individual services can be scaled independently, allowing better resource utilization</a:t>
            </a:r>
            <a:r>
              <a:rPr lang="en-US" dirty="0" smtClean="0"/>
              <a:t>.</a:t>
            </a:r>
          </a:p>
          <a:p>
            <a:r>
              <a:rPr lang="en-US" dirty="0" smtClean="0"/>
              <a:t>Flexibility</a:t>
            </a:r>
            <a:r>
              <a:rPr lang="en-US" dirty="0"/>
              <a:t>: Different services can be built using different technologies best suited for their purpose</a:t>
            </a:r>
            <a:r>
              <a:rPr lang="en-US" dirty="0" smtClean="0"/>
              <a:t>.</a:t>
            </a:r>
          </a:p>
          <a:p>
            <a:r>
              <a:rPr lang="en-US" dirty="0" smtClean="0"/>
              <a:t>Resilience</a:t>
            </a:r>
            <a:r>
              <a:rPr lang="en-US" dirty="0"/>
              <a:t>: Failures in one </a:t>
            </a:r>
            <a:r>
              <a:rPr lang="en-US" dirty="0" err="1"/>
              <a:t>microservice</a:t>
            </a:r>
            <a:r>
              <a:rPr lang="en-US" dirty="0"/>
              <a:t> don’t typically bring down the entire system</a:t>
            </a:r>
            <a:r>
              <a:rPr lang="en-US" dirty="0" smtClean="0"/>
              <a:t>.</a:t>
            </a:r>
          </a:p>
          <a:p>
            <a:r>
              <a:rPr lang="en-US" dirty="0" smtClean="0"/>
              <a:t>Faster </a:t>
            </a:r>
            <a:r>
              <a:rPr lang="en-US" dirty="0"/>
              <a:t>Development Cycles: Teams can work independently on different services, improving development speed and agility</a:t>
            </a:r>
            <a:r>
              <a:rPr lang="en-US" dirty="0" smtClean="0"/>
              <a:t>.</a:t>
            </a:r>
          </a:p>
          <a:p>
            <a:r>
              <a:rPr lang="en-US" dirty="0" smtClean="0"/>
              <a:t>Continuous </a:t>
            </a:r>
            <a:r>
              <a:rPr lang="en-US" dirty="0"/>
              <a:t>Deployment: Each </a:t>
            </a:r>
            <a:r>
              <a:rPr lang="en-US" dirty="0" err="1"/>
              <a:t>microservice</a:t>
            </a:r>
            <a:r>
              <a:rPr lang="en-US" dirty="0"/>
              <a:t> can be deployed independently, enabling continuous updates without affecting the whole system.</a:t>
            </a:r>
          </a:p>
        </p:txBody>
      </p:sp>
    </p:spTree>
    <p:extLst>
      <p:ext uri="{BB962C8B-B14F-4D97-AF65-F5344CB8AC3E}">
        <p14:creationId xmlns:p14="http://schemas.microsoft.com/office/powerpoint/2010/main" val="506654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DisAdvantages</a:t>
            </a:r>
            <a:r>
              <a:rPr lang="en-US" dirty="0" smtClean="0"/>
              <a:t> </a:t>
            </a:r>
            <a:r>
              <a:rPr lang="en-US" dirty="0"/>
              <a:t>of Micro-Services</a:t>
            </a:r>
          </a:p>
        </p:txBody>
      </p:sp>
      <p:sp>
        <p:nvSpPr>
          <p:cNvPr id="3" name="Content Placeholder 2"/>
          <p:cNvSpPr>
            <a:spLocks noGrp="1"/>
          </p:cNvSpPr>
          <p:nvPr>
            <p:ph idx="1"/>
          </p:nvPr>
        </p:nvSpPr>
        <p:spPr/>
        <p:txBody>
          <a:bodyPr/>
          <a:lstStyle/>
          <a:p>
            <a:r>
              <a:rPr lang="en-US" dirty="0"/>
              <a:t>Increased Complexity: Managing many </a:t>
            </a:r>
            <a:r>
              <a:rPr lang="en-US" dirty="0" err="1"/>
              <a:t>microservices</a:t>
            </a:r>
            <a:r>
              <a:rPr lang="en-US" dirty="0"/>
              <a:t> can introduce operational complexity, especially in areas like communication, security, and monitoring</a:t>
            </a:r>
            <a:r>
              <a:rPr lang="en-US" dirty="0" smtClean="0"/>
              <a:t>.</a:t>
            </a:r>
          </a:p>
          <a:p>
            <a:r>
              <a:rPr lang="en-US" dirty="0" smtClean="0"/>
              <a:t>Inter-Service </a:t>
            </a:r>
            <a:r>
              <a:rPr lang="en-US" dirty="0"/>
              <a:t>Communication: Services need to communicate over the network, which can introduce latency and failure points (e.g., API calls between services</a:t>
            </a:r>
            <a:r>
              <a:rPr lang="en-US" dirty="0" smtClean="0"/>
              <a:t>).</a:t>
            </a:r>
          </a:p>
          <a:p>
            <a:r>
              <a:rPr lang="en-US" dirty="0" smtClean="0"/>
              <a:t>Data </a:t>
            </a:r>
            <a:r>
              <a:rPr lang="en-US" dirty="0"/>
              <a:t>Consistency: Managing distributed data across services can be challenging</a:t>
            </a:r>
            <a:r>
              <a:rPr lang="en-US" dirty="0" smtClean="0"/>
              <a:t>.</a:t>
            </a:r>
          </a:p>
          <a:p>
            <a:r>
              <a:rPr lang="en-US" dirty="0" smtClean="0"/>
              <a:t>More </a:t>
            </a:r>
            <a:r>
              <a:rPr lang="en-US" dirty="0"/>
              <a:t>Difficult Testing: Integration testing in </a:t>
            </a:r>
            <a:r>
              <a:rPr lang="en-US" dirty="0" err="1"/>
              <a:t>microservices</a:t>
            </a:r>
            <a:r>
              <a:rPr lang="en-US" dirty="0"/>
              <a:t> can be more complex due to dependencies between services.</a:t>
            </a:r>
          </a:p>
        </p:txBody>
      </p:sp>
    </p:spTree>
    <p:extLst>
      <p:ext uri="{BB962C8B-B14F-4D97-AF65-F5344CB8AC3E}">
        <p14:creationId xmlns:p14="http://schemas.microsoft.com/office/powerpoint/2010/main" val="4237730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a:t>
            </a:r>
            <a:endParaRPr lang="en-US" dirty="0"/>
          </a:p>
        </p:txBody>
      </p:sp>
      <p:sp>
        <p:nvSpPr>
          <p:cNvPr id="3" name="Content Placeholder 2"/>
          <p:cNvSpPr>
            <a:spLocks noGrp="1"/>
          </p:cNvSpPr>
          <p:nvPr>
            <p:ph idx="1"/>
          </p:nvPr>
        </p:nvSpPr>
        <p:spPr/>
        <p:txBody>
          <a:bodyPr/>
          <a:lstStyle/>
          <a:p>
            <a:r>
              <a:rPr lang="en-US" dirty="0"/>
              <a:t>A </a:t>
            </a:r>
            <a:r>
              <a:rPr lang="en-US" b="1" dirty="0"/>
              <a:t>REST API</a:t>
            </a:r>
            <a:r>
              <a:rPr lang="en-US" dirty="0"/>
              <a:t> (Representational State Transfer Application Programming Interface) is an architectural style for building web services that allows interaction with resources using HTTP methods like GET, POST, PUT, and DELETE. It is stateless, lightweight, and typically returns data in formats like JSON or </a:t>
            </a:r>
            <a:r>
              <a:rPr lang="en-US" dirty="0" smtClean="0"/>
              <a:t>XML.</a:t>
            </a:r>
            <a:endParaRPr lang="en-US" dirty="0"/>
          </a:p>
        </p:txBody>
      </p:sp>
    </p:spTree>
    <p:extLst>
      <p:ext uri="{BB962C8B-B14F-4D97-AF65-F5344CB8AC3E}">
        <p14:creationId xmlns:p14="http://schemas.microsoft.com/office/powerpoint/2010/main" val="1481452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SOAP</a:t>
            </a:r>
            <a:r>
              <a:rPr lang="en-US" dirty="0"/>
              <a:t> is a protocol with strict standards that uses XML for message formatting and supports </a:t>
            </a:r>
            <a:r>
              <a:rPr lang="en-US" dirty="0" err="1"/>
              <a:t>stateful</a:t>
            </a:r>
            <a:r>
              <a:rPr lang="en-US" dirty="0"/>
              <a:t> operations, while </a:t>
            </a:r>
            <a:r>
              <a:rPr lang="en-US" b="1" dirty="0"/>
              <a:t>REST</a:t>
            </a:r>
            <a:r>
              <a:rPr lang="en-US" dirty="0"/>
              <a:t> is an architectural style that is more flexible, lightweight, and typically uses JSON for data exchange, focusing on stateless operations.</a:t>
            </a:r>
          </a:p>
          <a:p>
            <a:r>
              <a:rPr lang="en-US" dirty="0"/>
              <a:t>SOAP emphasizes security and transactions, while REST is preferred for performance and scalability in web services.</a:t>
            </a:r>
          </a:p>
          <a:p>
            <a:endParaRPr lang="en-US" dirty="0"/>
          </a:p>
        </p:txBody>
      </p:sp>
    </p:spTree>
    <p:extLst>
      <p:ext uri="{BB962C8B-B14F-4D97-AF65-F5344CB8AC3E}">
        <p14:creationId xmlns:p14="http://schemas.microsoft.com/office/powerpoint/2010/main" val="570852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characteristics of a REST API</a:t>
            </a:r>
          </a:p>
        </p:txBody>
      </p:sp>
      <p:sp>
        <p:nvSpPr>
          <p:cNvPr id="3" name="Content Placeholder 2"/>
          <p:cNvSpPr>
            <a:spLocks noGrp="1"/>
          </p:cNvSpPr>
          <p:nvPr>
            <p:ph idx="1"/>
          </p:nvPr>
        </p:nvSpPr>
        <p:spPr/>
        <p:txBody>
          <a:bodyPr/>
          <a:lstStyle/>
          <a:p>
            <a:r>
              <a:rPr lang="en-US" dirty="0"/>
              <a:t>Stateless: Each request from a client to a server must contain all the necessary information, and the server does not store session information</a:t>
            </a:r>
            <a:r>
              <a:rPr lang="en-US" dirty="0" smtClean="0"/>
              <a:t>.</a:t>
            </a:r>
          </a:p>
          <a:p>
            <a:r>
              <a:rPr lang="en-US" dirty="0" smtClean="0"/>
              <a:t>Client-Server </a:t>
            </a:r>
            <a:r>
              <a:rPr lang="en-US" dirty="0"/>
              <a:t>Architecture: The client (frontend) and server (backend) operate independently, with the server handling the business logic</a:t>
            </a:r>
            <a:r>
              <a:rPr lang="en-US" dirty="0" smtClean="0"/>
              <a:t>.</a:t>
            </a:r>
          </a:p>
          <a:p>
            <a:r>
              <a:rPr lang="en-US" dirty="0" smtClean="0"/>
              <a:t>Cacheable</a:t>
            </a:r>
            <a:r>
              <a:rPr lang="en-US" dirty="0"/>
              <a:t>: Responses can be cached to improve performance</a:t>
            </a:r>
            <a:r>
              <a:rPr lang="en-US" dirty="0" smtClean="0"/>
              <a:t>.</a:t>
            </a:r>
          </a:p>
          <a:p>
            <a:r>
              <a:rPr lang="en-US" dirty="0" smtClean="0"/>
              <a:t>Uniform </a:t>
            </a:r>
            <a:r>
              <a:rPr lang="en-US" dirty="0"/>
              <a:t>Interface: Resources are identified using URIs, and operations are performed using standard HTTP methods.</a:t>
            </a:r>
          </a:p>
        </p:txBody>
      </p:sp>
    </p:spTree>
    <p:extLst>
      <p:ext uri="{BB962C8B-B14F-4D97-AF65-F5344CB8AC3E}">
        <p14:creationId xmlns:p14="http://schemas.microsoft.com/office/powerpoint/2010/main" val="3267349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We discussed the REST API example to insert students details and display student details ( Refer Unit-4 </a:t>
            </a:r>
            <a:r>
              <a:rPr lang="en-US" dirty="0" err="1" smtClean="0"/>
              <a:t>ppt</a:t>
            </a:r>
            <a:r>
              <a:rPr lang="en-US" dirty="0" smtClean="0"/>
              <a:t>).</a:t>
            </a:r>
            <a:endParaRPr lang="en-US" dirty="0"/>
          </a:p>
        </p:txBody>
      </p:sp>
    </p:spTree>
    <p:extLst>
      <p:ext uri="{BB962C8B-B14F-4D97-AF65-F5344CB8AC3E}">
        <p14:creationId xmlns:p14="http://schemas.microsoft.com/office/powerpoint/2010/main" val="739855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In web application development, </a:t>
            </a:r>
            <a:r>
              <a:rPr lang="en-US" b="1" dirty="0"/>
              <a:t>system integration</a:t>
            </a:r>
            <a:r>
              <a:rPr lang="en-US" dirty="0"/>
              <a:t> refers to the process of combining the </a:t>
            </a:r>
            <a:r>
              <a:rPr lang="en-US" b="1" dirty="0"/>
              <a:t>front end</a:t>
            </a:r>
            <a:r>
              <a:rPr lang="en-US" dirty="0"/>
              <a:t> (client side) and </a:t>
            </a:r>
            <a:r>
              <a:rPr lang="en-US" b="1" dirty="0"/>
              <a:t>back end</a:t>
            </a:r>
            <a:r>
              <a:rPr lang="en-US" dirty="0"/>
              <a:t> (server side) to create a cohesive system where data is exchanged and functionalities are properly synchronized.</a:t>
            </a:r>
          </a:p>
        </p:txBody>
      </p:sp>
    </p:spTree>
    <p:extLst>
      <p:ext uri="{BB962C8B-B14F-4D97-AF65-F5344CB8AC3E}">
        <p14:creationId xmlns:p14="http://schemas.microsoft.com/office/powerpoint/2010/main" val="624794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US" dirty="0"/>
          </a:p>
        </p:txBody>
      </p:sp>
      <p:sp>
        <p:nvSpPr>
          <p:cNvPr id="3" name="Content Placeholder 2"/>
          <p:cNvSpPr>
            <a:spLocks noGrp="1"/>
          </p:cNvSpPr>
          <p:nvPr>
            <p:ph idx="1"/>
          </p:nvPr>
        </p:nvSpPr>
        <p:spPr/>
        <p:txBody>
          <a:bodyPr/>
          <a:lstStyle/>
          <a:p>
            <a:r>
              <a:rPr lang="en-US" b="1" dirty="0"/>
              <a:t>Hibernate</a:t>
            </a:r>
            <a:r>
              <a:rPr lang="en-US" dirty="0"/>
              <a:t> is an open-source Object-Relational Mapping (ORM) framework for Java that simplifies database interactions by allowing developers to work with Java objects instead of SQL queries. It provides a way to map Java classes to database tables and Java data types to SQL data types, facilitating database operations in a more object-oriented manner.</a:t>
            </a:r>
          </a:p>
        </p:txBody>
      </p:sp>
    </p:spTree>
    <p:extLst>
      <p:ext uri="{BB962C8B-B14F-4D97-AF65-F5344CB8AC3E}">
        <p14:creationId xmlns:p14="http://schemas.microsoft.com/office/powerpoint/2010/main" val="2385006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Hibernate</a:t>
            </a:r>
          </a:p>
        </p:txBody>
      </p:sp>
      <p:sp>
        <p:nvSpPr>
          <p:cNvPr id="3" name="Content Placeholder 2"/>
          <p:cNvSpPr>
            <a:spLocks noGrp="1"/>
          </p:cNvSpPr>
          <p:nvPr>
            <p:ph idx="1"/>
          </p:nvPr>
        </p:nvSpPr>
        <p:spPr/>
        <p:txBody>
          <a:bodyPr>
            <a:normAutofit fontScale="92500" lnSpcReduction="20000"/>
          </a:bodyPr>
          <a:lstStyle/>
          <a:p>
            <a:r>
              <a:rPr lang="en-US" b="1" dirty="0"/>
              <a:t>Object-Relational Mapping (ORM</a:t>
            </a:r>
            <a:r>
              <a:rPr lang="en-US" b="1" dirty="0" smtClean="0"/>
              <a:t>):</a:t>
            </a:r>
          </a:p>
          <a:p>
            <a:pPr lvl="1"/>
            <a:r>
              <a:rPr lang="en-US" dirty="0" smtClean="0"/>
              <a:t>Hibernate </a:t>
            </a:r>
            <a:r>
              <a:rPr lang="en-US" dirty="0"/>
              <a:t>maps Java objects to database tables, allowing developers to interact with the database using Java objects without dealing with the complexities of SQL</a:t>
            </a:r>
            <a:r>
              <a:rPr lang="en-US" dirty="0" smtClean="0"/>
              <a:t>.</a:t>
            </a:r>
          </a:p>
          <a:p>
            <a:r>
              <a:rPr lang="en-US" b="1" dirty="0"/>
              <a:t>Caching</a:t>
            </a:r>
            <a:r>
              <a:rPr lang="en-US" dirty="0"/>
              <a:t>:</a:t>
            </a:r>
          </a:p>
          <a:p>
            <a:pPr lvl="1"/>
            <a:r>
              <a:rPr lang="en-US" dirty="0"/>
              <a:t>Hibernate supports caching to improve performance. It has a first-level cache (session cache) and optional second-level cache (shared across sessions), reducing database access</a:t>
            </a:r>
            <a:r>
              <a:rPr lang="en-US" dirty="0" smtClean="0"/>
              <a:t>.</a:t>
            </a:r>
          </a:p>
          <a:p>
            <a:r>
              <a:rPr lang="en-US" b="1" dirty="0"/>
              <a:t>Automatic Schema Generation</a:t>
            </a:r>
            <a:r>
              <a:rPr lang="en-US" dirty="0"/>
              <a:t>:</a:t>
            </a:r>
          </a:p>
          <a:p>
            <a:pPr lvl="1"/>
            <a:r>
              <a:rPr lang="en-US" dirty="0"/>
              <a:t>Hibernate can automatically generate database schemas based on the mapping </a:t>
            </a:r>
            <a:r>
              <a:rPr lang="en-US" dirty="0" smtClean="0"/>
              <a:t>class </a:t>
            </a:r>
            <a:r>
              <a:rPr lang="en-US" dirty="0"/>
              <a:t>or annotations, simplifying database setup</a:t>
            </a:r>
            <a:r>
              <a:rPr lang="en-US" dirty="0" smtClean="0"/>
              <a:t>.</a:t>
            </a:r>
            <a:r>
              <a:rPr lang="en-US" b="1" dirty="0"/>
              <a:t> </a:t>
            </a:r>
            <a:endParaRPr lang="en-US" b="1" dirty="0" smtClean="0"/>
          </a:p>
          <a:p>
            <a:r>
              <a:rPr lang="en-US" b="1" dirty="0" smtClean="0"/>
              <a:t>Support </a:t>
            </a:r>
            <a:r>
              <a:rPr lang="en-US" b="1" dirty="0"/>
              <a:t>for Various Databases</a:t>
            </a:r>
            <a:r>
              <a:rPr lang="en-US" dirty="0"/>
              <a:t>:</a:t>
            </a:r>
          </a:p>
          <a:p>
            <a:pPr lvl="1"/>
            <a:r>
              <a:rPr lang="en-US" dirty="0"/>
              <a:t>Hibernate can work with multiple databases (e.g., </a:t>
            </a:r>
            <a:r>
              <a:rPr lang="en-US" dirty="0" smtClean="0"/>
              <a:t>H2,MySQL</a:t>
            </a:r>
            <a:r>
              <a:rPr lang="en-US" dirty="0"/>
              <a:t>, </a:t>
            </a:r>
            <a:r>
              <a:rPr lang="en-US" dirty="0" err="1"/>
              <a:t>PostgreSQL</a:t>
            </a:r>
            <a:r>
              <a:rPr lang="en-US" dirty="0"/>
              <a:t>, Oracle) through JDBC, providing flexibility in database choice.</a:t>
            </a:r>
          </a:p>
          <a:p>
            <a:pPr lvl="1"/>
            <a:endParaRPr lang="en-US" dirty="0"/>
          </a:p>
          <a:p>
            <a:pPr lvl="1"/>
            <a:endParaRPr lang="en-US" dirty="0"/>
          </a:p>
          <a:p>
            <a:endParaRPr lang="en-US" dirty="0"/>
          </a:p>
        </p:txBody>
      </p:sp>
    </p:spTree>
    <p:extLst>
      <p:ext uri="{BB962C8B-B14F-4D97-AF65-F5344CB8AC3E}">
        <p14:creationId xmlns:p14="http://schemas.microsoft.com/office/powerpoint/2010/main" val="1310848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Hibernate</a:t>
            </a:r>
          </a:p>
        </p:txBody>
      </p:sp>
      <p:sp>
        <p:nvSpPr>
          <p:cNvPr id="3" name="Content Placeholder 2"/>
          <p:cNvSpPr>
            <a:spLocks noGrp="1"/>
          </p:cNvSpPr>
          <p:nvPr>
            <p:ph idx="1"/>
          </p:nvPr>
        </p:nvSpPr>
        <p:spPr/>
        <p:txBody>
          <a:bodyPr/>
          <a:lstStyle/>
          <a:p>
            <a:r>
              <a:rPr lang="en-US" dirty="0"/>
              <a:t>Reduced Boilerplate Code: Developers can write less code to manage database interactions, focusing more on business logic</a:t>
            </a:r>
            <a:r>
              <a:rPr lang="en-US" dirty="0" smtClean="0"/>
              <a:t>.</a:t>
            </a:r>
          </a:p>
          <a:p>
            <a:r>
              <a:rPr lang="en-US" dirty="0" smtClean="0"/>
              <a:t>Portability</a:t>
            </a:r>
            <a:r>
              <a:rPr lang="en-US" dirty="0"/>
              <a:t>: Hibernate is database-agnostic, allowing applications to switch databases with minimal changes in code</a:t>
            </a:r>
            <a:r>
              <a:rPr lang="en-US" dirty="0" smtClean="0"/>
              <a:t>.</a:t>
            </a:r>
          </a:p>
          <a:p>
            <a:r>
              <a:rPr lang="en-US" dirty="0" smtClean="0"/>
              <a:t>Improved </a:t>
            </a:r>
            <a:r>
              <a:rPr lang="en-US" dirty="0"/>
              <a:t>Productivity: By abstracting database operations, Hibernate accelerates development and reduces the complexity of database programming</a:t>
            </a:r>
            <a:r>
              <a:rPr lang="en-US" dirty="0" smtClean="0"/>
              <a:t>.</a:t>
            </a:r>
          </a:p>
          <a:p>
            <a:r>
              <a:rPr lang="en-US" dirty="0" smtClean="0"/>
              <a:t>Integration</a:t>
            </a:r>
            <a:r>
              <a:rPr lang="en-US" dirty="0"/>
              <a:t>: It easily integrates with other Java frameworks, such as Spring, making it a popular choice in enterprise applications.</a:t>
            </a:r>
          </a:p>
        </p:txBody>
      </p:sp>
    </p:spTree>
    <p:extLst>
      <p:ext uri="{BB962C8B-B14F-4D97-AF65-F5344CB8AC3E}">
        <p14:creationId xmlns:p14="http://schemas.microsoft.com/office/powerpoint/2010/main" val="2811581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We discussed the REST API example with hibernate to insert students details and display </a:t>
            </a:r>
            <a:r>
              <a:rPr lang="en-US" dirty="0"/>
              <a:t>student details ( Refer Unit-4 </a:t>
            </a:r>
            <a:r>
              <a:rPr lang="en-US" dirty="0" err="1"/>
              <a:t>ppt</a:t>
            </a:r>
            <a:r>
              <a:rPr lang="en-US" dirty="0"/>
              <a:t>).</a:t>
            </a:r>
          </a:p>
        </p:txBody>
      </p:sp>
    </p:spTree>
    <p:extLst>
      <p:ext uri="{BB962C8B-B14F-4D97-AF65-F5344CB8AC3E}">
        <p14:creationId xmlns:p14="http://schemas.microsoft.com/office/powerpoint/2010/main" val="2479190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(for PUT request)</a:t>
            </a:r>
            <a:endParaRPr lang="en-US" dirty="0"/>
          </a:p>
        </p:txBody>
      </p:sp>
      <p:sp>
        <p:nvSpPr>
          <p:cNvPr id="3" name="Content Placeholder 2"/>
          <p:cNvSpPr>
            <a:spLocks noGrp="1"/>
          </p:cNvSpPr>
          <p:nvPr>
            <p:ph idx="1"/>
          </p:nvPr>
        </p:nvSpPr>
        <p:spPr/>
        <p:txBody>
          <a:bodyPr/>
          <a:lstStyle/>
          <a:p>
            <a:r>
              <a:rPr lang="en-US" dirty="0" smtClean="0"/>
              <a:t>Insert </a:t>
            </a:r>
            <a:r>
              <a:rPr lang="en-US" dirty="0"/>
              <a:t>student details (</a:t>
            </a:r>
            <a:r>
              <a:rPr lang="en-US" dirty="0" err="1"/>
              <a:t>rno,name</a:t>
            </a:r>
            <a:r>
              <a:rPr lang="en-US" dirty="0"/>
              <a:t> age, </a:t>
            </a:r>
            <a:r>
              <a:rPr lang="en-US" dirty="0" err="1"/>
              <a:t>dept</a:t>
            </a:r>
            <a:r>
              <a:rPr lang="en-US" dirty="0"/>
              <a:t>) , display all student details and update the student details based on </a:t>
            </a:r>
            <a:r>
              <a:rPr lang="en-US" dirty="0" err="1"/>
              <a:t>rno</a:t>
            </a:r>
            <a:r>
              <a:rPr lang="en-US" dirty="0"/>
              <a:t> using spring boot RESTAPI with h2 database</a:t>
            </a:r>
          </a:p>
        </p:txBody>
      </p:sp>
    </p:spTree>
    <p:extLst>
      <p:ext uri="{BB962C8B-B14F-4D97-AF65-F5344CB8AC3E}">
        <p14:creationId xmlns:p14="http://schemas.microsoft.com/office/powerpoint/2010/main" val="1446671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 Project</a:t>
            </a:r>
            <a:endParaRPr lang="en-US" dirty="0"/>
          </a:p>
        </p:txBody>
      </p:sp>
      <p:sp>
        <p:nvSpPr>
          <p:cNvPr id="3" name="Content Placeholder 2"/>
          <p:cNvSpPr>
            <a:spLocks noGrp="1"/>
          </p:cNvSpPr>
          <p:nvPr>
            <p:ph idx="1"/>
          </p:nvPr>
        </p:nvSpPr>
        <p:spPr/>
        <p:txBody>
          <a:bodyPr/>
          <a:lstStyle/>
          <a:p>
            <a:r>
              <a:rPr lang="en-IN" i="1" dirty="0"/>
              <a:t>Web application with </a:t>
            </a:r>
            <a:r>
              <a:rPr lang="en-IN" i="1" dirty="0" err="1"/>
              <a:t>AngularJS</a:t>
            </a:r>
            <a:r>
              <a:rPr lang="en-IN" i="1" dirty="0"/>
              <a:t> and Spring </a:t>
            </a:r>
            <a:r>
              <a:rPr lang="en-IN" i="1" dirty="0" smtClean="0"/>
              <a:t>boot – Assignment </a:t>
            </a:r>
          </a:p>
          <a:p>
            <a:pPr marL="0" indent="0">
              <a:buNone/>
            </a:pPr>
            <a:r>
              <a:rPr lang="en-IN" i="1" dirty="0"/>
              <a:t> </a:t>
            </a:r>
            <a:r>
              <a:rPr lang="en-IN" i="1" dirty="0" smtClean="0"/>
              <a:t>      - Presentation and report</a:t>
            </a:r>
          </a:p>
          <a:p>
            <a:pPr marL="0" indent="0">
              <a:buNone/>
            </a:pPr>
            <a:r>
              <a:rPr lang="en-IN" i="1" dirty="0" smtClean="0"/>
              <a:t>Presentation (10 Marks):</a:t>
            </a:r>
          </a:p>
          <a:p>
            <a:pPr marL="457200" lvl="1" indent="0">
              <a:buNone/>
            </a:pPr>
            <a:r>
              <a:rPr lang="en-IN" i="1" dirty="0" smtClean="0"/>
              <a:t>PPT presentation with demo</a:t>
            </a:r>
          </a:p>
          <a:p>
            <a:pPr marL="0" indent="0">
              <a:buNone/>
            </a:pPr>
            <a:r>
              <a:rPr lang="en-IN" i="1" dirty="0" smtClean="0"/>
              <a:t>Report submission Hard copy(5 Marks):</a:t>
            </a:r>
          </a:p>
          <a:p>
            <a:pPr marL="457200" lvl="1" indent="0">
              <a:buNone/>
            </a:pPr>
            <a:r>
              <a:rPr lang="en-IN" i="1" dirty="0" smtClean="0"/>
              <a:t>Refer the given format </a:t>
            </a:r>
            <a:r>
              <a:rPr lang="en-IN" i="1" dirty="0">
                <a:sym typeface="Wingdings" panose="05000000000000000000" pitchFamily="2" charset="2"/>
              </a:rPr>
              <a:t> </a:t>
            </a:r>
            <a:r>
              <a:rPr lang="en-IN" i="1" dirty="0">
                <a:sym typeface="Wingdings" panose="05000000000000000000" pitchFamily="2" charset="2"/>
                <a:hlinkClick r:id="rId2"/>
              </a:rPr>
              <a:t>https://</a:t>
            </a:r>
            <a:r>
              <a:rPr lang="en-IN" i="1" dirty="0" smtClean="0">
                <a:sym typeface="Wingdings" panose="05000000000000000000" pitchFamily="2" charset="2"/>
                <a:hlinkClick r:id="rId2"/>
              </a:rPr>
              <a:t>docs.google.com/document/d/1LuXIG5300myLGWIeTqd4mDbqN1F0mYUf/edit?usp=sharing&amp;ouid=102428071383149203176&amp;rtpof=true&amp;sd=true</a:t>
            </a:r>
            <a:endParaRPr lang="en-IN" i="1" dirty="0" smtClean="0">
              <a:sym typeface="Wingdings" panose="05000000000000000000" pitchFamily="2" charset="2"/>
            </a:endParaRPr>
          </a:p>
          <a:p>
            <a:pPr marL="0" indent="0">
              <a:buNone/>
            </a:pPr>
            <a:endParaRPr lang="en-IN" i="1" dirty="0" smtClean="0"/>
          </a:p>
          <a:p>
            <a:pPr marL="0" indent="0">
              <a:buNone/>
            </a:pPr>
            <a:endParaRPr lang="en-US" dirty="0"/>
          </a:p>
        </p:txBody>
      </p:sp>
    </p:spTree>
    <p:extLst>
      <p:ext uri="{BB962C8B-B14F-4D97-AF65-F5344CB8AC3E}">
        <p14:creationId xmlns:p14="http://schemas.microsoft.com/office/powerpoint/2010/main" val="3384273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
            </a:r>
            <a:r>
              <a:rPr lang="en-US" dirty="0" smtClean="0"/>
              <a:t>ey aspects for Web application system </a:t>
            </a:r>
            <a:r>
              <a:rPr lang="en-US" dirty="0" err="1" smtClean="0"/>
              <a:t>Integartion</a:t>
            </a:r>
            <a:endParaRPr lang="en-US" dirty="0"/>
          </a:p>
        </p:txBody>
      </p:sp>
      <p:sp>
        <p:nvSpPr>
          <p:cNvPr id="3" name="Content Placeholder 2"/>
          <p:cNvSpPr>
            <a:spLocks noGrp="1"/>
          </p:cNvSpPr>
          <p:nvPr>
            <p:ph idx="1"/>
          </p:nvPr>
        </p:nvSpPr>
        <p:spPr/>
        <p:txBody>
          <a:bodyPr/>
          <a:lstStyle/>
          <a:p>
            <a:r>
              <a:rPr lang="en-US" dirty="0"/>
              <a:t>1. </a:t>
            </a:r>
            <a:r>
              <a:rPr lang="en-US" b="1" dirty="0"/>
              <a:t>Front End (Client Side</a:t>
            </a:r>
            <a:r>
              <a:rPr lang="en-US" b="1" dirty="0" smtClean="0"/>
              <a:t>)</a:t>
            </a:r>
          </a:p>
          <a:p>
            <a:r>
              <a:rPr lang="en-US" dirty="0"/>
              <a:t>2. </a:t>
            </a:r>
            <a:r>
              <a:rPr lang="en-US" b="1" dirty="0"/>
              <a:t>Back End (Server Side</a:t>
            </a:r>
            <a:r>
              <a:rPr lang="en-US" b="1" dirty="0" smtClean="0"/>
              <a:t>)</a:t>
            </a:r>
          </a:p>
          <a:p>
            <a:r>
              <a:rPr lang="en-US" dirty="0"/>
              <a:t>3. </a:t>
            </a:r>
            <a:r>
              <a:rPr lang="en-US" b="1" dirty="0"/>
              <a:t>System Integration Approach</a:t>
            </a:r>
            <a:endParaRPr lang="en-US" dirty="0"/>
          </a:p>
        </p:txBody>
      </p:sp>
    </p:spTree>
    <p:extLst>
      <p:ext uri="{BB962C8B-B14F-4D97-AF65-F5344CB8AC3E}">
        <p14:creationId xmlns:p14="http://schemas.microsoft.com/office/powerpoint/2010/main" val="1911147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Front End (Client Side</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front end is the part of the application that users interact with directly. It includes:</a:t>
            </a:r>
          </a:p>
          <a:p>
            <a:r>
              <a:rPr lang="en-US" b="1" dirty="0"/>
              <a:t>Technologies:</a:t>
            </a:r>
            <a:r>
              <a:rPr lang="en-US" dirty="0"/>
              <a:t> HTML, CSS, JavaScript, and frontend frameworks/libraries like </a:t>
            </a:r>
            <a:r>
              <a:rPr lang="en-US" b="1" dirty="0"/>
              <a:t>Angular</a:t>
            </a:r>
            <a:r>
              <a:rPr lang="en-US" dirty="0"/>
              <a:t>, </a:t>
            </a:r>
            <a:r>
              <a:rPr lang="en-US" b="1" dirty="0"/>
              <a:t>React</a:t>
            </a:r>
            <a:r>
              <a:rPr lang="en-US" dirty="0"/>
              <a:t>, or </a:t>
            </a:r>
            <a:r>
              <a:rPr lang="en-US" b="1" dirty="0"/>
              <a:t>Vue.js</a:t>
            </a:r>
            <a:r>
              <a:rPr lang="en-US" dirty="0"/>
              <a:t>.</a:t>
            </a:r>
          </a:p>
          <a:p>
            <a:r>
              <a:rPr lang="en-US" b="1" dirty="0"/>
              <a:t>User Interface (UI):</a:t>
            </a:r>
            <a:r>
              <a:rPr lang="en-US" dirty="0"/>
              <a:t> Responsible for presenting information and capturing user inputs.</a:t>
            </a:r>
          </a:p>
          <a:p>
            <a:r>
              <a:rPr lang="en-US" b="1" dirty="0"/>
              <a:t>Client-Side Logic:</a:t>
            </a:r>
            <a:r>
              <a:rPr lang="en-US" dirty="0"/>
              <a:t> Handles user interactions, data validation, and rendering UI updates.</a:t>
            </a:r>
          </a:p>
          <a:p>
            <a:r>
              <a:rPr lang="en-US" b="1" dirty="0"/>
              <a:t>APIs and Services:</a:t>
            </a:r>
            <a:r>
              <a:rPr lang="en-US" dirty="0"/>
              <a:t> Makes asynchronous requests </a:t>
            </a:r>
            <a:r>
              <a:rPr lang="en-US" dirty="0" smtClean="0"/>
              <a:t>to </a:t>
            </a:r>
            <a:r>
              <a:rPr lang="en-US" dirty="0"/>
              <a:t>the back end to retrieve or send data.</a:t>
            </a:r>
          </a:p>
          <a:p>
            <a:endParaRPr lang="en-US" dirty="0"/>
          </a:p>
        </p:txBody>
      </p:sp>
    </p:spTree>
    <p:extLst>
      <p:ext uri="{BB962C8B-B14F-4D97-AF65-F5344CB8AC3E}">
        <p14:creationId xmlns:p14="http://schemas.microsoft.com/office/powerpoint/2010/main" val="415098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Back End (Server Side</a:t>
            </a:r>
            <a:r>
              <a:rPr lang="en-US" b="1"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back end handles the core logic of the application, data management, and system operations. It includes:</a:t>
            </a:r>
          </a:p>
          <a:p>
            <a:r>
              <a:rPr lang="en-US" b="1" dirty="0"/>
              <a:t>Technologies:</a:t>
            </a:r>
            <a:r>
              <a:rPr lang="en-US" dirty="0"/>
              <a:t> Python (</a:t>
            </a:r>
            <a:r>
              <a:rPr lang="en-US" dirty="0" err="1"/>
              <a:t>Django</a:t>
            </a:r>
            <a:r>
              <a:rPr lang="en-US" dirty="0"/>
              <a:t>, Flask), Java (Spring Boot), Node.js (Express), Ruby (Rails), etc.</a:t>
            </a:r>
          </a:p>
          <a:p>
            <a:r>
              <a:rPr lang="en-US" b="1" dirty="0"/>
              <a:t>Database:</a:t>
            </a:r>
            <a:r>
              <a:rPr lang="en-US" dirty="0"/>
              <a:t> Handles data storage and retrieval (e.g., MySQL, </a:t>
            </a:r>
            <a:r>
              <a:rPr lang="en-US" dirty="0" err="1"/>
              <a:t>PostgreSQL</a:t>
            </a:r>
            <a:r>
              <a:rPr lang="en-US" dirty="0"/>
              <a:t>, </a:t>
            </a:r>
            <a:r>
              <a:rPr lang="en-US" dirty="0" err="1"/>
              <a:t>MongoDB</a:t>
            </a:r>
            <a:r>
              <a:rPr lang="en-US" dirty="0"/>
              <a:t>, or H2 for local development).</a:t>
            </a:r>
          </a:p>
          <a:p>
            <a:r>
              <a:rPr lang="en-US" b="1" dirty="0"/>
              <a:t>Server-Side Logic:</a:t>
            </a:r>
            <a:r>
              <a:rPr lang="en-US" dirty="0"/>
              <a:t> Manages business logic, authentication, authorization, and communicates with the front end via APIs.</a:t>
            </a:r>
          </a:p>
          <a:p>
            <a:r>
              <a:rPr lang="en-US" b="1" dirty="0"/>
              <a:t>APIs (REST, </a:t>
            </a:r>
            <a:r>
              <a:rPr lang="en-US" b="1" dirty="0" err="1"/>
              <a:t>GraphQL</a:t>
            </a:r>
            <a:r>
              <a:rPr lang="en-US" b="1" dirty="0"/>
              <a:t>):</a:t>
            </a:r>
            <a:r>
              <a:rPr lang="en-US" dirty="0"/>
              <a:t> Provide endpoints for front-end applications to interact with. REST APIs are widely used due to their simplicity and flexibility.</a:t>
            </a:r>
          </a:p>
          <a:p>
            <a:endParaRPr lang="en-US" dirty="0"/>
          </a:p>
        </p:txBody>
      </p:sp>
    </p:spTree>
    <p:extLst>
      <p:ext uri="{BB962C8B-B14F-4D97-AF65-F5344CB8AC3E}">
        <p14:creationId xmlns:p14="http://schemas.microsoft.com/office/powerpoint/2010/main" val="45727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latin typeface="Arial" panose="020B0604020202020204" pitchFamily="34" charset="0"/>
              </a:rPr>
              <a:t>3. System Integration Approach</a:t>
            </a:r>
            <a:br>
              <a:rPr lang="en-US" b="1" dirty="0">
                <a:latin typeface="Arial" panose="020B0604020202020204" pitchFamily="34" charset="0"/>
              </a:rPr>
            </a:br>
            <a:endParaRPr lang="en-US" dirty="0"/>
          </a:p>
        </p:txBody>
      </p:sp>
      <p:sp>
        <p:nvSpPr>
          <p:cNvPr id="4" name="Rectangle 1"/>
          <p:cNvSpPr>
            <a:spLocks noGrp="1" noChangeArrowheads="1"/>
          </p:cNvSpPr>
          <p:nvPr>
            <p:ph idx="1"/>
          </p:nvPr>
        </p:nvSpPr>
        <p:spPr bwMode="auto">
          <a:xfrm>
            <a:off x="838200" y="1327700"/>
            <a:ext cx="10217727"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integration between front end and back end can be categorized into a few patterns:</a:t>
            </a:r>
            <a:endPar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a:t>
            </a:r>
            <a:r>
              <a:rPr kumimoji="0" 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RESTful</a:t>
            </a: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API-Based Integration</a:t>
            </a:r>
          </a:p>
          <a:p>
            <a:pPr marL="457200" lvl="1" indent="0" eaLnBrk="0" fontAlgn="base" hangingPunct="0">
              <a:lnSpc>
                <a:spcPct val="100000"/>
              </a:lnSpc>
              <a:spcBef>
                <a:spcPct val="0"/>
              </a:spcBef>
              <a:spcAft>
                <a:spcPct val="0"/>
              </a:spcAft>
              <a:buFontTx/>
              <a:buChar char="•"/>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Structure:</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Front end communicates with the back end using HTTP requests (GET, POST, PUT, DELETE) to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RESTful</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API endpoints.</a:t>
            </a:r>
          </a:p>
          <a:p>
            <a:pPr marL="457200" lvl="1" indent="0" eaLnBrk="0" fontAlgn="base" hangingPunct="0">
              <a:lnSpc>
                <a:spcPct val="100000"/>
              </a:lnSpc>
              <a:spcBef>
                <a:spcPct val="0"/>
              </a:spcBef>
              <a:spcAft>
                <a:spcPct val="0"/>
              </a:spcAft>
              <a:buFontTx/>
              <a:buChar char="•"/>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Exchange:</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Typically done in JSON or XML format.</a:t>
            </a:r>
          </a:p>
          <a:p>
            <a:pPr marL="457200" lvl="1" indent="0" eaLnBrk="0" fontAlgn="base" hangingPunct="0">
              <a:lnSpc>
                <a:spcPct val="100000"/>
              </a:lnSpc>
              <a:spcBef>
                <a:spcPct val="0"/>
              </a:spcBef>
              <a:spcAft>
                <a:spcPct val="0"/>
              </a:spcAft>
              <a:buFontTx/>
              <a:buChar char="•"/>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Tools:</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914400" lvl="2" indent="0" eaLnBrk="0" fontAlgn="base" hangingPunct="0">
              <a:lnSpc>
                <a:spcPct val="100000"/>
              </a:lnSpc>
              <a:spcBef>
                <a:spcPct val="0"/>
              </a:spcBef>
              <a:spcAft>
                <a:spcPct val="0"/>
              </a:spcAft>
              <a:buFontTx/>
              <a:buChar char="•"/>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Front end uses </a:t>
            </a: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HTTP clients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like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Axios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Fetch, or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Angular’s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HttpClient</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914400" lvl="2" indent="0" eaLnBrk="0" fontAlgn="base" hangingPunct="0">
              <a:lnSpc>
                <a:spcPct val="100000"/>
              </a:lnSpc>
              <a:spcBef>
                <a:spcPct val="0"/>
              </a:spcBef>
              <a:spcAft>
                <a:spcPct val="0"/>
              </a:spcAft>
              <a:buFontTx/>
              <a:buChar char="•"/>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Back end uses </a:t>
            </a: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API frameworks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like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Django</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(DRF), Flask, or Spring Boot to serve requests.</a:t>
            </a:r>
          </a:p>
          <a:p>
            <a:pPr marL="457200" lvl="1" indent="0" eaLnBrk="0" fontAlgn="base" hangingPunct="0">
              <a:lnSpc>
                <a:spcPct val="100000"/>
              </a:lnSpc>
              <a:spcBef>
                <a:spcPct val="0"/>
              </a:spcBef>
              <a:spcAft>
                <a:spcPct val="0"/>
              </a:spcAft>
              <a:buFontTx/>
              <a:buChar char="•"/>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Example:</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front end might request a list of products from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/products, and the back end would respond with JSON data.</a:t>
            </a:r>
          </a:p>
          <a:p>
            <a:pPr marL="457200" lvl="1" indent="0" eaLnBrk="0" fontAlgn="base" hangingPunct="0">
              <a:lnSpc>
                <a:spcPct val="100000"/>
              </a:lnSpc>
              <a:spcBef>
                <a:spcPct val="0"/>
              </a:spcBef>
              <a:spcAft>
                <a:spcPct val="0"/>
              </a:spcAft>
              <a:buNone/>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800" dirty="0" smtClean="0">
                <a:latin typeface="Times New Roman" panose="02020603050405020304" pitchFamily="18" charset="0"/>
                <a:cs typeface="Times New Roman" panose="02020603050405020304" pitchFamily="18" charset="0"/>
              </a:rPr>
              <a:t>b. </a:t>
            </a:r>
            <a:r>
              <a:rPr lang="en-US" sz="1800" b="1" dirty="0" err="1" smtClean="0">
                <a:latin typeface="Times New Roman" panose="02020603050405020304" pitchFamily="18" charset="0"/>
                <a:cs typeface="Times New Roman" panose="02020603050405020304" pitchFamily="18" charset="0"/>
              </a:rPr>
              <a:t>GraphQL</a:t>
            </a:r>
            <a:r>
              <a:rPr lang="en-US" sz="1800" b="1" dirty="0" smtClean="0">
                <a:latin typeface="Times New Roman" panose="02020603050405020304" pitchFamily="18" charset="0"/>
                <a:cs typeface="Times New Roman" panose="02020603050405020304" pitchFamily="18" charset="0"/>
              </a:rPr>
              <a:t> based Integration</a:t>
            </a:r>
          </a:p>
          <a:p>
            <a:pPr lvl="1" eaLnBrk="0" fontAlgn="base" hangingPunct="0">
              <a:lnSpc>
                <a:spcPct val="100000"/>
              </a:lnSpc>
              <a:spcBef>
                <a:spcPct val="0"/>
              </a:spcBef>
              <a:spcAft>
                <a:spcPct val="0"/>
              </a:spcAft>
            </a:pP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a query language for APIs and a runtime for executing those queries against your data. Developed by Facebook in 2012 and released publicly in 2015, </a:t>
            </a:r>
            <a:r>
              <a:rPr lang="en-US" sz="1800" dirty="0" err="1">
                <a:latin typeface="Times New Roman" panose="02020603050405020304" pitchFamily="18" charset="0"/>
                <a:cs typeface="Times New Roman" panose="02020603050405020304" pitchFamily="18" charset="0"/>
              </a:rPr>
              <a:t>GraphQL</a:t>
            </a:r>
            <a:r>
              <a:rPr lang="en-US" sz="1800" dirty="0">
                <a:latin typeface="Times New Roman" panose="02020603050405020304" pitchFamily="18" charset="0"/>
                <a:cs typeface="Times New Roman" panose="02020603050405020304" pitchFamily="18" charset="0"/>
              </a:rPr>
              <a:t> provides a more flexible and efficient way to interact with APIs compared to traditional REST approaches.</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None/>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69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Components of System Integration</a:t>
            </a:r>
          </a:p>
        </p:txBody>
      </p:sp>
      <p:sp>
        <p:nvSpPr>
          <p:cNvPr id="3" name="Content Placeholder 2"/>
          <p:cNvSpPr>
            <a:spLocks noGrp="1"/>
          </p:cNvSpPr>
          <p:nvPr>
            <p:ph idx="1"/>
          </p:nvPr>
        </p:nvSpPr>
        <p:spPr/>
        <p:txBody>
          <a:bodyPr/>
          <a:lstStyle/>
          <a:p>
            <a:r>
              <a:rPr lang="en-US" dirty="0"/>
              <a:t>a. </a:t>
            </a:r>
            <a:r>
              <a:rPr lang="en-US" dirty="0" smtClean="0"/>
              <a:t>Subsystems</a:t>
            </a:r>
          </a:p>
          <a:p>
            <a:r>
              <a:rPr lang="en-US" dirty="0"/>
              <a:t>b. </a:t>
            </a:r>
            <a:r>
              <a:rPr lang="en-US" dirty="0" smtClean="0"/>
              <a:t>Middleware</a:t>
            </a:r>
          </a:p>
          <a:p>
            <a:r>
              <a:rPr lang="en-US" dirty="0"/>
              <a:t>c. API (Application Programming Interface</a:t>
            </a:r>
            <a:r>
              <a:rPr lang="en-US" dirty="0" smtClean="0"/>
              <a:t>)</a:t>
            </a:r>
          </a:p>
          <a:p>
            <a:r>
              <a:rPr lang="en-US" dirty="0"/>
              <a:t>d. Data Integration Tools</a:t>
            </a:r>
          </a:p>
        </p:txBody>
      </p:sp>
    </p:spTree>
    <p:extLst>
      <p:ext uri="{BB962C8B-B14F-4D97-AF65-F5344CB8AC3E}">
        <p14:creationId xmlns:p14="http://schemas.microsoft.com/office/powerpoint/2010/main" val="347077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b="1" dirty="0" smtClean="0"/>
              <a:t>Subsystems</a:t>
            </a:r>
          </a:p>
          <a:p>
            <a:pPr lvl="1"/>
            <a:r>
              <a:rPr lang="en-US" dirty="0" smtClean="0"/>
              <a:t>These </a:t>
            </a:r>
            <a:r>
              <a:rPr lang="en-US" dirty="0"/>
              <a:t>are the individual components</a:t>
            </a:r>
            <a:r>
              <a:rPr lang="en-US" dirty="0" smtClean="0"/>
              <a:t>, tools, </a:t>
            </a:r>
            <a:r>
              <a:rPr lang="en-US" dirty="0"/>
              <a:t>modules, or applications that perform specific functions within an organization.</a:t>
            </a:r>
          </a:p>
          <a:p>
            <a:pPr lvl="1"/>
            <a:r>
              <a:rPr lang="en-US" dirty="0"/>
              <a:t>Example: </a:t>
            </a:r>
            <a:r>
              <a:rPr lang="en-US" dirty="0" err="1" smtClean="0"/>
              <a:t>Softwares</a:t>
            </a:r>
            <a:r>
              <a:rPr lang="en-US" dirty="0" smtClean="0"/>
              <a:t> like Angular JS, Spring boot, H2 DB, </a:t>
            </a:r>
            <a:r>
              <a:rPr lang="en-US" dirty="0" err="1" smtClean="0"/>
              <a:t>PostGreDB</a:t>
            </a:r>
            <a:r>
              <a:rPr lang="en-US" dirty="0" smtClean="0"/>
              <a:t>, A </a:t>
            </a:r>
            <a:r>
              <a:rPr lang="en-US" dirty="0"/>
              <a:t>Customer Relationship Management (CRM) system, an Enterprise Resource Planning (ERP) system, or a Human Resource Management (HRM) system.</a:t>
            </a:r>
          </a:p>
          <a:p>
            <a:endParaRPr lang="en-US" dirty="0"/>
          </a:p>
        </p:txBody>
      </p:sp>
    </p:spTree>
    <p:extLst>
      <p:ext uri="{BB962C8B-B14F-4D97-AF65-F5344CB8AC3E}">
        <p14:creationId xmlns:p14="http://schemas.microsoft.com/office/powerpoint/2010/main" val="1912515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2426</Words>
  <Application>Microsoft Office PowerPoint</Application>
  <PresentationFormat>Widescreen</PresentationFormat>
  <Paragraphs>152</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Wingdings</vt:lpstr>
      <vt:lpstr>Office Theme</vt:lpstr>
      <vt:lpstr>UNIT-5</vt:lpstr>
      <vt:lpstr>Overview of System Integration</vt:lpstr>
      <vt:lpstr>PowerPoint Presentation</vt:lpstr>
      <vt:lpstr>Key aspects for Web application system Integartion</vt:lpstr>
      <vt:lpstr>1. Front End (Client Side)</vt:lpstr>
      <vt:lpstr>2. Back End (Server Side)</vt:lpstr>
      <vt:lpstr>3. System Integration Approach </vt:lpstr>
      <vt:lpstr>Key Components of System Integration</vt:lpstr>
      <vt:lpstr>PowerPoint Presentation</vt:lpstr>
      <vt:lpstr>PowerPoint Presentation</vt:lpstr>
      <vt:lpstr>PowerPoint Presentation</vt:lpstr>
      <vt:lpstr>System Integration Process</vt:lpstr>
      <vt:lpstr>Web Services</vt:lpstr>
      <vt:lpstr>There are two main types of web services:</vt:lpstr>
      <vt:lpstr>PowerPoint Presentation</vt:lpstr>
      <vt:lpstr>Monolithic Web Services</vt:lpstr>
      <vt:lpstr>PowerPoint Presentation</vt:lpstr>
      <vt:lpstr>Features of monolithic web services:</vt:lpstr>
      <vt:lpstr>Advantages of monolithic web services: </vt:lpstr>
      <vt:lpstr>Advantages of monolithic web services: </vt:lpstr>
      <vt:lpstr>Microservices- Web Services</vt:lpstr>
      <vt:lpstr>PowerPoint Presentation</vt:lpstr>
      <vt:lpstr>Features of micro services:</vt:lpstr>
      <vt:lpstr>Advantages of Micro-Services</vt:lpstr>
      <vt:lpstr>DisAdvantages of Micro-Services</vt:lpstr>
      <vt:lpstr>REST API</vt:lpstr>
      <vt:lpstr>PowerPoint Presentation</vt:lpstr>
      <vt:lpstr>Key characteristics of a REST API</vt:lpstr>
      <vt:lpstr>Example</vt:lpstr>
      <vt:lpstr>Hibernate</vt:lpstr>
      <vt:lpstr>Features of Hibernate</vt:lpstr>
      <vt:lpstr>Benefits of Using Hibernate</vt:lpstr>
      <vt:lpstr>Example</vt:lpstr>
      <vt:lpstr>Practice (for PUT request)</vt:lpstr>
      <vt:lpstr>Mini Project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Vasudevan N 103177</dc:creator>
  <cp:lastModifiedBy>Vasudevan N 103177</cp:lastModifiedBy>
  <cp:revision>30</cp:revision>
  <dcterms:created xsi:type="dcterms:W3CDTF">2024-10-08T16:42:10Z</dcterms:created>
  <dcterms:modified xsi:type="dcterms:W3CDTF">2024-10-18T18:29:44Z</dcterms:modified>
</cp:coreProperties>
</file>