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4" r:id="rId2"/>
    <p:sldId id="261" r:id="rId3"/>
    <p:sldId id="264" r:id="rId4"/>
    <p:sldId id="266" r:id="rId5"/>
    <p:sldId id="267" r:id="rId6"/>
    <p:sldId id="268" r:id="rId7"/>
    <p:sldId id="258" r:id="rId8"/>
    <p:sldId id="259" r:id="rId9"/>
    <p:sldId id="275" r:id="rId10"/>
    <p:sldId id="276" r:id="rId11"/>
    <p:sldId id="278" r:id="rId12"/>
    <p:sldId id="279" r:id="rId13"/>
    <p:sldId id="281" r:id="rId14"/>
    <p:sldId id="282" r:id="rId15"/>
    <p:sldId id="283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>
      <p:cViewPr varScale="1">
        <p:scale>
          <a:sx n="118" d="100"/>
          <a:sy n="118" d="100"/>
        </p:scale>
        <p:origin x="94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945B4-9D1E-C74B-AC49-697A75C0114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3C15-104E-E04C-9104-2185B3AA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474"/>
            <a:ext cx="5010375" cy="4286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3175" y="1813814"/>
            <a:ext cx="432625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683DC-ADA0-A64A-BE89-52618E3FEB81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9391-CA9F-AD42-B60D-BA0159CD658B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02F8-CA65-5E4F-A3EB-0702D0F32DB6}" type="datetime1">
              <a:rPr lang="en-IN" smtClean="0"/>
              <a:t>22/07/24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C814-2BD7-A24C-875C-AA72BD92D472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A666-E68F-CE4A-816C-F6BA8A96CD8B}" type="datetime1">
              <a:rPr lang="en-IN" smtClean="0"/>
              <a:t>22/07/24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2810"/>
            <a:ext cx="71450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0450" y="1568213"/>
            <a:ext cx="4066540" cy="259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3D29-7C9C-9246-84D4-AD3B216FBCD7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2D0F-16C7-239E-D7E4-662D6C0A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79307"/>
            <a:ext cx="7145020" cy="492443"/>
          </a:xfrm>
        </p:spPr>
        <p:txBody>
          <a:bodyPr/>
          <a:lstStyle/>
          <a:p>
            <a:pPr algn="ctr"/>
            <a:r>
              <a:rPr lang="en-US" sz="3200" spc="95" dirty="0"/>
              <a:t>Artificial Neural</a:t>
            </a:r>
            <a:r>
              <a:rPr lang="en-US" sz="3200" spc="-380" dirty="0"/>
              <a:t> </a:t>
            </a:r>
            <a:r>
              <a:rPr lang="en-US" sz="3200" spc="85" dirty="0"/>
              <a:t>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2506D-18E3-46BE-812C-441739CFDD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4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Cost</a:t>
            </a:r>
            <a:r>
              <a:rPr spc="-105" dirty="0"/>
              <a:t> </a:t>
            </a:r>
            <a:r>
              <a:rPr dirty="0"/>
              <a:t>function</a:t>
            </a:r>
            <a:r>
              <a:rPr spc="-105" dirty="0"/>
              <a:t> </a:t>
            </a:r>
            <a:r>
              <a:rPr spc="150" dirty="0"/>
              <a:t>-</a:t>
            </a:r>
            <a:r>
              <a:rPr spc="-105" dirty="0"/>
              <a:t> </a:t>
            </a:r>
            <a:r>
              <a:rPr spc="65" dirty="0"/>
              <a:t>outputs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7550" y="1046238"/>
            <a:ext cx="2750185" cy="306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ahoma"/>
                <a:cs typeface="Tahoma"/>
              </a:rPr>
              <a:t>Training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network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to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recognise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6</a:t>
            </a:r>
            <a:endParaRPr sz="1400" dirty="0">
              <a:latin typeface="Tahoma"/>
              <a:cs typeface="Tahoma"/>
            </a:endParaRPr>
          </a:p>
          <a:p>
            <a:pPr marL="12700" marR="2133600">
              <a:lnSpc>
                <a:spcPct val="146800"/>
              </a:lnSpc>
              <a:spcBef>
                <a:spcPts val="830"/>
              </a:spcBef>
            </a:pPr>
            <a:r>
              <a:rPr sz="1400" b="1" spc="-110" dirty="0">
                <a:latin typeface="Tahoma"/>
                <a:cs typeface="Tahoma"/>
              </a:rPr>
              <a:t>Desired </a:t>
            </a:r>
            <a:r>
              <a:rPr sz="1400" b="1" spc="-50" dirty="0">
                <a:solidFill>
                  <a:srgbClr val="3C78D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35"/>
              </a:lnSpc>
            </a:pPr>
            <a:r>
              <a:rPr sz="1400" b="1" spc="-50" dirty="0">
                <a:solidFill>
                  <a:srgbClr val="3C78D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solidFill>
                  <a:srgbClr val="3C78D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solidFill>
                  <a:srgbClr val="3C78D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solidFill>
                  <a:srgbClr val="3C78D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solidFill>
                  <a:srgbClr val="3C78D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solidFill>
                  <a:srgbClr val="6AA84F"/>
                </a:solidFill>
                <a:latin typeface="Tahoma"/>
                <a:cs typeface="Tahoma"/>
              </a:rPr>
              <a:t>1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solidFill>
                  <a:srgbClr val="3C78D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solidFill>
                  <a:srgbClr val="3C78D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solidFill>
                  <a:srgbClr val="3C78D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64"/>
              </a:lnSpc>
            </a:pPr>
            <a:r>
              <a:rPr sz="1400" b="1" spc="-50" dirty="0">
                <a:solidFill>
                  <a:srgbClr val="3C78D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0" y="1068424"/>
            <a:ext cx="4297793" cy="35774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90244-E24D-1BAA-F477-58C304D90C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Cost</a:t>
            </a:r>
            <a:r>
              <a:rPr spc="-105" dirty="0"/>
              <a:t> </a:t>
            </a:r>
            <a:r>
              <a:rPr dirty="0"/>
              <a:t>function</a:t>
            </a:r>
            <a:r>
              <a:rPr spc="-105" dirty="0"/>
              <a:t> </a:t>
            </a:r>
            <a:r>
              <a:rPr spc="150" dirty="0"/>
              <a:t>-</a:t>
            </a:r>
            <a:r>
              <a:rPr spc="-105" dirty="0"/>
              <a:t> </a:t>
            </a:r>
            <a:r>
              <a:rPr spc="65" dirty="0"/>
              <a:t>outputs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7550" y="1046238"/>
            <a:ext cx="2750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ahoma"/>
                <a:cs typeface="Tahoma"/>
              </a:rPr>
              <a:t>Training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network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to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recognise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68500" y="1480882"/>
          <a:ext cx="3299459" cy="2630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400" b="1" spc="-10" dirty="0">
                          <a:latin typeface="Tahoma"/>
                          <a:cs typeface="Tahoma"/>
                        </a:rPr>
                        <a:t>Desired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ts val="1660"/>
                        </a:lnSpc>
                      </a:pPr>
                      <a:r>
                        <a:rPr sz="1400" b="1" spc="-10" dirty="0">
                          <a:latin typeface="Tahoma"/>
                          <a:cs typeface="Tahoma"/>
                        </a:rPr>
                        <a:t>Actual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1660"/>
                        </a:lnSpc>
                      </a:pPr>
                      <a:r>
                        <a:rPr sz="1400" b="1" spc="-160" dirty="0">
                          <a:latin typeface="Tahoma"/>
                          <a:cs typeface="Tahoma"/>
                        </a:rPr>
                        <a:t>|Difference|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31750">
                        <a:lnSpc>
                          <a:spcPts val="1625"/>
                        </a:lnSpc>
                        <a:spcBef>
                          <a:spcPts val="330"/>
                        </a:spcBef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625"/>
                        </a:lnSpc>
                        <a:spcBef>
                          <a:spcPts val="330"/>
                        </a:spcBef>
                      </a:pPr>
                      <a:r>
                        <a:rPr sz="1400" b="1" spc="-25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ts val="1625"/>
                        </a:lnSpc>
                        <a:spcBef>
                          <a:spcPts val="330"/>
                        </a:spcBef>
                      </a:pPr>
                      <a:r>
                        <a:rPr sz="1400" b="1" spc="-25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50" algn="ctr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550"/>
                        </a:lnSpc>
                      </a:pPr>
                      <a:r>
                        <a:rPr sz="1400" b="1" spc="-25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ts val="1550"/>
                        </a:lnSpc>
                      </a:pPr>
                      <a:r>
                        <a:rPr sz="1400" b="1" spc="-25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550"/>
                        </a:lnSpc>
                      </a:pPr>
                      <a:r>
                        <a:rPr sz="1400" b="1" spc="-25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ts val="1550"/>
                        </a:lnSpc>
                      </a:pPr>
                      <a:r>
                        <a:rPr sz="1400" b="1" spc="-25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50" algn="ctr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550"/>
                        </a:lnSpc>
                      </a:pPr>
                      <a:r>
                        <a:rPr sz="1400" b="1" spc="-25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ts val="1550"/>
                        </a:lnSpc>
                      </a:pPr>
                      <a:r>
                        <a:rPr sz="1400" b="1" spc="-25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550"/>
                        </a:lnSpc>
                      </a:pPr>
                      <a:r>
                        <a:rPr sz="1400" b="1" spc="-25" dirty="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ts val="1550"/>
                        </a:lnSpc>
                      </a:pPr>
                      <a:r>
                        <a:rPr sz="1400" b="1" spc="-25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0.7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50" algn="ctr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50" algn="ctr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550"/>
                        </a:lnSpc>
                      </a:pPr>
                      <a:r>
                        <a:rPr sz="1400" b="1" spc="-25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0.9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ts val="1550"/>
                        </a:lnSpc>
                      </a:pPr>
                      <a:r>
                        <a:rPr sz="1400" b="1" spc="-25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0.9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400" b="1" spc="-50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1605"/>
                        </a:lnSpc>
                      </a:pPr>
                      <a:r>
                        <a:rPr sz="1400" b="1" spc="-25" dirty="0">
                          <a:solidFill>
                            <a:srgbClr val="3C78D8"/>
                          </a:solidFill>
                          <a:latin typeface="Tahoma"/>
                          <a:cs typeface="Tahoma"/>
                        </a:rPr>
                        <a:t>0.8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ts val="1605"/>
                        </a:lnSpc>
                      </a:pPr>
                      <a:r>
                        <a:rPr sz="1400" b="1" spc="-25" dirty="0">
                          <a:solidFill>
                            <a:srgbClr val="E69137"/>
                          </a:solidFill>
                          <a:latin typeface="Tahoma"/>
                          <a:cs typeface="Tahoma"/>
                        </a:rPr>
                        <a:t>0.8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0" y="1068424"/>
            <a:ext cx="4297793" cy="357749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2C1E-CABC-A1C6-3358-29D7F1A46A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Cost</a:t>
            </a:r>
            <a:r>
              <a:rPr spc="-18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7550" y="1046238"/>
            <a:ext cx="168783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ahoma"/>
                <a:cs typeface="Tahoma"/>
              </a:rPr>
              <a:t>Training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1177290" algn="l"/>
              </a:tabLst>
            </a:pPr>
            <a:r>
              <a:rPr sz="1400" b="1" spc="-10" dirty="0">
                <a:latin typeface="Tahoma"/>
                <a:cs typeface="Tahoma"/>
              </a:rPr>
              <a:t>Desired</a:t>
            </a:r>
            <a:r>
              <a:rPr sz="1400" b="1" dirty="0">
                <a:latin typeface="Tahoma"/>
                <a:cs typeface="Tahoma"/>
              </a:rPr>
              <a:t>	</a:t>
            </a:r>
            <a:r>
              <a:rPr sz="1400" b="1" spc="-80" dirty="0">
                <a:latin typeface="Tahoma"/>
                <a:cs typeface="Tahoma"/>
              </a:rPr>
              <a:t>Actual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5086" y="1465338"/>
            <a:ext cx="923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65" dirty="0">
                <a:latin typeface="Tahoma"/>
                <a:cs typeface="Tahoma"/>
              </a:rPr>
              <a:t>|Difference|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0" y="1068424"/>
            <a:ext cx="4297793" cy="35774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06667" y="1752187"/>
            <a:ext cx="3584575" cy="2441575"/>
            <a:chOff x="5006667" y="1752187"/>
            <a:chExt cx="3584575" cy="24415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6667" y="2590879"/>
              <a:ext cx="3584476" cy="8004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49049" y="1756949"/>
              <a:ext cx="2620645" cy="986155"/>
            </a:xfrm>
            <a:custGeom>
              <a:avLst/>
              <a:gdLst/>
              <a:ahLst/>
              <a:cxnLst/>
              <a:rect l="l" t="t" r="r" b="b"/>
              <a:pathLst>
                <a:path w="2620645" h="986155">
                  <a:moveTo>
                    <a:pt x="0" y="0"/>
                  </a:moveTo>
                  <a:lnTo>
                    <a:pt x="2620109" y="985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63619" y="272800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997" y="29946"/>
                  </a:moveTo>
                  <a:lnTo>
                    <a:pt x="0" y="29449"/>
                  </a:lnTo>
                  <a:lnTo>
                    <a:pt x="11080" y="0"/>
                  </a:lnTo>
                  <a:lnTo>
                    <a:pt x="45997" y="29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63619" y="272800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29449"/>
                  </a:moveTo>
                  <a:lnTo>
                    <a:pt x="45997" y="29946"/>
                  </a:lnTo>
                  <a:lnTo>
                    <a:pt x="11080" y="0"/>
                  </a:lnTo>
                  <a:lnTo>
                    <a:pt x="0" y="29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93024" y="1756949"/>
              <a:ext cx="915035" cy="927100"/>
            </a:xfrm>
            <a:custGeom>
              <a:avLst/>
              <a:gdLst/>
              <a:ahLst/>
              <a:cxnLst/>
              <a:rect l="l" t="t" r="r" b="b"/>
              <a:pathLst>
                <a:path w="915034" h="927100">
                  <a:moveTo>
                    <a:pt x="0" y="0"/>
                  </a:moveTo>
                  <a:lnTo>
                    <a:pt x="914754" y="9268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6581" y="2672723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41561" y="41816"/>
                  </a:moveTo>
                  <a:lnTo>
                    <a:pt x="0" y="22103"/>
                  </a:lnTo>
                  <a:lnTo>
                    <a:pt x="22395" y="0"/>
                  </a:lnTo>
                  <a:lnTo>
                    <a:pt x="41561" y="4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6581" y="2672723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0" y="22103"/>
                  </a:moveTo>
                  <a:lnTo>
                    <a:pt x="41561" y="41816"/>
                  </a:lnTo>
                  <a:lnTo>
                    <a:pt x="22395" y="0"/>
                  </a:lnTo>
                  <a:lnTo>
                    <a:pt x="0" y="2210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5369" y="3440135"/>
              <a:ext cx="273685" cy="748665"/>
            </a:xfrm>
            <a:custGeom>
              <a:avLst/>
              <a:gdLst/>
              <a:ahLst/>
              <a:cxnLst/>
              <a:rect l="l" t="t" r="r" b="b"/>
              <a:pathLst>
                <a:path w="273684" h="748664">
                  <a:moveTo>
                    <a:pt x="273204" y="74851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0549" y="3399530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4">
                  <a:moveTo>
                    <a:pt x="41" y="45999"/>
                  </a:moveTo>
                  <a:lnTo>
                    <a:pt x="0" y="0"/>
                  </a:lnTo>
                  <a:lnTo>
                    <a:pt x="29599" y="35210"/>
                  </a:lnTo>
                  <a:lnTo>
                    <a:pt x="41" y="45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10549" y="3399530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4">
                  <a:moveTo>
                    <a:pt x="29599" y="35210"/>
                  </a:moveTo>
                  <a:lnTo>
                    <a:pt x="0" y="0"/>
                  </a:lnTo>
                  <a:lnTo>
                    <a:pt x="41" y="45999"/>
                  </a:lnTo>
                  <a:lnTo>
                    <a:pt x="29599" y="3521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06250" y="3592462"/>
            <a:ext cx="3710304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ahoma"/>
                <a:cs typeface="Tahoma"/>
              </a:rPr>
              <a:t>weights</a:t>
            </a:r>
            <a:endParaRPr sz="1400">
              <a:latin typeface="Tahoma"/>
              <a:cs typeface="Tahoma"/>
            </a:endParaRPr>
          </a:p>
          <a:p>
            <a:pPr marL="508634">
              <a:lnSpc>
                <a:spcPct val="100000"/>
              </a:lnSpc>
              <a:spcBef>
                <a:spcPts val="1225"/>
              </a:spcBef>
            </a:pPr>
            <a:r>
              <a:rPr sz="1400" b="1" spc="-10" dirty="0">
                <a:latin typeface="Tahoma"/>
                <a:cs typeface="Tahoma"/>
              </a:rPr>
              <a:t>biases</a:t>
            </a:r>
            <a:endParaRPr sz="1400">
              <a:latin typeface="Tahoma"/>
              <a:cs typeface="Tahoma"/>
            </a:endParaRPr>
          </a:p>
          <a:p>
            <a:pPr marL="1671955">
              <a:lnSpc>
                <a:spcPct val="100000"/>
              </a:lnSpc>
              <a:spcBef>
                <a:spcPts val="125"/>
              </a:spcBef>
            </a:pPr>
            <a:r>
              <a:rPr sz="1400" b="1" spc="-120" dirty="0">
                <a:latin typeface="Tahoma"/>
                <a:cs typeface="Tahoma"/>
              </a:rPr>
              <a:t>Number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of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training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inputs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86844" y="3161005"/>
            <a:ext cx="512445" cy="739140"/>
            <a:chOff x="5286844" y="3161005"/>
            <a:chExt cx="512445" cy="739140"/>
          </a:xfrm>
        </p:grpSpPr>
        <p:sp>
          <p:nvSpPr>
            <p:cNvPr id="19" name="object 19"/>
            <p:cNvSpPr/>
            <p:nvPr/>
          </p:nvSpPr>
          <p:spPr>
            <a:xfrm>
              <a:off x="5297924" y="3208974"/>
              <a:ext cx="9525" cy="318135"/>
            </a:xfrm>
            <a:custGeom>
              <a:avLst/>
              <a:gdLst/>
              <a:ahLst/>
              <a:cxnLst/>
              <a:rect l="l" t="t" r="r" b="b"/>
              <a:pathLst>
                <a:path w="9525" h="318135">
                  <a:moveTo>
                    <a:pt x="0" y="317574"/>
                  </a:moveTo>
                  <a:lnTo>
                    <a:pt x="940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91606" y="316576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1" y="43672"/>
                  </a:moveTo>
                  <a:lnTo>
                    <a:pt x="0" y="42740"/>
                  </a:lnTo>
                  <a:lnTo>
                    <a:pt x="17005" y="0"/>
                  </a:lnTo>
                  <a:lnTo>
                    <a:pt x="31451" y="4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91606" y="316576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1" y="43672"/>
                  </a:moveTo>
                  <a:lnTo>
                    <a:pt x="17005" y="0"/>
                  </a:lnTo>
                  <a:lnTo>
                    <a:pt x="0" y="42740"/>
                  </a:lnTo>
                  <a:lnTo>
                    <a:pt x="31451" y="4367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99003" y="3233743"/>
              <a:ext cx="95250" cy="661670"/>
            </a:xfrm>
            <a:custGeom>
              <a:avLst/>
              <a:gdLst/>
              <a:ahLst/>
              <a:cxnLst/>
              <a:rect l="l" t="t" r="r" b="b"/>
              <a:pathLst>
                <a:path w="95250" h="661670">
                  <a:moveTo>
                    <a:pt x="95071" y="66163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3430" y="3190957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0" y="45023"/>
                  </a:moveTo>
                  <a:lnTo>
                    <a:pt x="9424" y="0"/>
                  </a:lnTo>
                  <a:lnTo>
                    <a:pt x="31145" y="40548"/>
                  </a:lnTo>
                  <a:lnTo>
                    <a:pt x="0" y="45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3430" y="3190957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31145" y="40548"/>
                  </a:moveTo>
                  <a:lnTo>
                    <a:pt x="9424" y="0"/>
                  </a:lnTo>
                  <a:lnTo>
                    <a:pt x="0" y="45023"/>
                  </a:lnTo>
                  <a:lnTo>
                    <a:pt x="31145" y="405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7F8C613-E4AB-8C32-57F4-F9CFE8E24B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How</a:t>
            </a:r>
            <a:r>
              <a:rPr spc="-190" dirty="0"/>
              <a:t> </a:t>
            </a:r>
            <a:r>
              <a:rPr dirty="0"/>
              <a:t>to</a:t>
            </a:r>
            <a:r>
              <a:rPr spc="-100" dirty="0"/>
              <a:t> </a:t>
            </a:r>
            <a:r>
              <a:rPr dirty="0"/>
              <a:t>minimise</a:t>
            </a:r>
            <a:r>
              <a:rPr spc="-100" dirty="0"/>
              <a:t> </a:t>
            </a:r>
            <a:r>
              <a:rPr spc="110" dirty="0"/>
              <a:t>a</a:t>
            </a:r>
            <a:r>
              <a:rPr spc="-95" dirty="0"/>
              <a:t> </a:t>
            </a:r>
            <a:r>
              <a:rPr dirty="0"/>
              <a:t>function?</a:t>
            </a:r>
            <a:r>
              <a:rPr spc="-100" dirty="0"/>
              <a:t> 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950" y="1301824"/>
            <a:ext cx="4748099" cy="32425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43D76-2C39-39C8-1101-8F87322A40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874712" y="347857"/>
            <a:ext cx="5951855" cy="3446145"/>
            <a:chOff x="2874712" y="347857"/>
            <a:chExt cx="5951855" cy="3446145"/>
          </a:xfrm>
        </p:grpSpPr>
        <p:sp>
          <p:nvSpPr>
            <p:cNvPr id="5" name="object 5"/>
            <p:cNvSpPr/>
            <p:nvPr/>
          </p:nvSpPr>
          <p:spPr>
            <a:xfrm>
              <a:off x="2889000" y="526499"/>
              <a:ext cx="1596390" cy="2541905"/>
            </a:xfrm>
            <a:custGeom>
              <a:avLst/>
              <a:gdLst/>
              <a:ahLst/>
              <a:cxnLst/>
              <a:rect l="l" t="t" r="r" b="b"/>
              <a:pathLst>
                <a:path w="1596389" h="2541905">
                  <a:moveTo>
                    <a:pt x="0" y="0"/>
                  </a:moveTo>
                  <a:lnTo>
                    <a:pt x="1596303" y="2541315"/>
                  </a:lnTo>
                </a:path>
              </a:pathLst>
            </a:custGeom>
            <a:ln w="2857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1048" y="3028423"/>
              <a:ext cx="137518" cy="16348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40999" y="3707699"/>
              <a:ext cx="1718945" cy="24765"/>
            </a:xfrm>
            <a:custGeom>
              <a:avLst/>
              <a:gdLst/>
              <a:ahLst/>
              <a:cxnLst/>
              <a:rect l="l" t="t" r="r" b="b"/>
              <a:pathLst>
                <a:path w="1718945" h="24764">
                  <a:moveTo>
                    <a:pt x="0" y="0"/>
                  </a:moveTo>
                  <a:lnTo>
                    <a:pt x="1718567" y="24550"/>
                  </a:lnTo>
                </a:path>
              </a:pathLst>
            </a:custGeom>
            <a:ln w="2857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4605" y="3670770"/>
              <a:ext cx="158912" cy="1229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53999" y="480557"/>
              <a:ext cx="605155" cy="1355725"/>
            </a:xfrm>
            <a:custGeom>
              <a:avLst/>
              <a:gdLst/>
              <a:ahLst/>
              <a:cxnLst/>
              <a:rect l="l" t="t" r="r" b="b"/>
              <a:pathLst>
                <a:path w="605154" h="1355725">
                  <a:moveTo>
                    <a:pt x="0" y="1355442"/>
                  </a:moveTo>
                  <a:lnTo>
                    <a:pt x="605108" y="0"/>
                  </a:lnTo>
                </a:path>
              </a:pathLst>
            </a:custGeom>
            <a:ln w="28574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01721" y="347857"/>
              <a:ext cx="124536" cy="166227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A2B16-C718-C8D5-5D45-B91A8C2F55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How</a:t>
            </a:r>
            <a:r>
              <a:rPr spc="-15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minimise</a:t>
            </a:r>
            <a:r>
              <a:rPr spc="-60" dirty="0"/>
              <a:t> </a:t>
            </a:r>
            <a:r>
              <a:rPr spc="110" dirty="0"/>
              <a:t>a</a:t>
            </a:r>
            <a:r>
              <a:rPr spc="-60" dirty="0"/>
              <a:t> </a:t>
            </a:r>
            <a:r>
              <a:rPr dirty="0"/>
              <a:t>function?</a:t>
            </a:r>
            <a:r>
              <a:rPr spc="-60" dirty="0"/>
              <a:t> </a:t>
            </a:r>
            <a:r>
              <a:rPr spc="-70" dirty="0"/>
              <a:t>C(w1,w2)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502" y="1610556"/>
            <a:ext cx="3449924" cy="28585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60775" y="4178163"/>
            <a:ext cx="257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35" dirty="0">
                <a:latin typeface="Tahoma"/>
                <a:cs typeface="Tahoma"/>
              </a:rPr>
              <a:t>w1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6840" indent="-33591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1386840" algn="l"/>
              </a:tabLst>
            </a:pPr>
            <a:r>
              <a:rPr spc="-65" dirty="0"/>
              <a:t>Two</a:t>
            </a:r>
            <a:r>
              <a:rPr spc="-140" dirty="0"/>
              <a:t> </a:t>
            </a:r>
            <a:r>
              <a:rPr spc="-30" dirty="0"/>
              <a:t>variables</a:t>
            </a:r>
            <a:r>
              <a:rPr spc="-135" dirty="0"/>
              <a:t> </a:t>
            </a:r>
            <a:r>
              <a:rPr spc="-325" dirty="0"/>
              <a:t>=</a:t>
            </a:r>
            <a:r>
              <a:rPr spc="-135" dirty="0"/>
              <a:t> </a:t>
            </a:r>
            <a:r>
              <a:rPr spc="-95" dirty="0"/>
              <a:t>3D</a:t>
            </a:r>
            <a:r>
              <a:rPr spc="-140" dirty="0"/>
              <a:t> </a:t>
            </a:r>
            <a:r>
              <a:rPr spc="-20" dirty="0"/>
              <a:t>graph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A2A2A"/>
              </a:buClr>
              <a:buFont typeface="Arial MT"/>
              <a:buChar char="●"/>
            </a:pPr>
            <a:endParaRPr spc="-20" dirty="0"/>
          </a:p>
          <a:p>
            <a:pPr marL="1386840" marR="5080" indent="-336550">
              <a:lnSpc>
                <a:spcPts val="1650"/>
              </a:lnSpc>
              <a:buFont typeface="Arial MT"/>
              <a:buChar char="●"/>
              <a:tabLst>
                <a:tab pos="1386840" algn="l"/>
              </a:tabLst>
            </a:pPr>
            <a:r>
              <a:rPr spc="-204" dirty="0"/>
              <a:t>3+</a:t>
            </a:r>
            <a:r>
              <a:rPr spc="-140" dirty="0"/>
              <a:t> </a:t>
            </a:r>
            <a:r>
              <a:rPr spc="-30" dirty="0"/>
              <a:t>variables</a:t>
            </a:r>
            <a:r>
              <a:rPr spc="-135" dirty="0"/>
              <a:t> </a:t>
            </a:r>
            <a:r>
              <a:rPr spc="-325" dirty="0"/>
              <a:t>=</a:t>
            </a:r>
            <a:r>
              <a:rPr spc="-135" dirty="0"/>
              <a:t> </a:t>
            </a:r>
            <a:r>
              <a:rPr spc="-80" dirty="0"/>
              <a:t>???</a:t>
            </a:r>
            <a:r>
              <a:rPr spc="-135" dirty="0"/>
              <a:t> </a:t>
            </a:r>
            <a:r>
              <a:rPr spc="-30" dirty="0"/>
              <a:t>puny</a:t>
            </a:r>
            <a:r>
              <a:rPr spc="-140" dirty="0"/>
              <a:t> </a:t>
            </a:r>
            <a:r>
              <a:rPr spc="-10" dirty="0"/>
              <a:t>human </a:t>
            </a:r>
            <a:r>
              <a:rPr spc="-35" dirty="0"/>
              <a:t>brain.</a:t>
            </a:r>
            <a:r>
              <a:rPr spc="-140" dirty="0"/>
              <a:t> </a:t>
            </a:r>
            <a:r>
              <a:rPr spc="-10" dirty="0"/>
              <a:t>But</a:t>
            </a:r>
            <a:r>
              <a:rPr spc="-140" dirty="0"/>
              <a:t> </a:t>
            </a:r>
            <a:r>
              <a:rPr spc="-20" dirty="0"/>
              <a:t>that’s</a:t>
            </a:r>
            <a:r>
              <a:rPr spc="-140" dirty="0"/>
              <a:t> </a:t>
            </a:r>
            <a:r>
              <a:rPr spc="-40" dirty="0"/>
              <a:t>fine,</a:t>
            </a:r>
            <a:r>
              <a:rPr spc="-140" dirty="0"/>
              <a:t> </a:t>
            </a:r>
            <a:r>
              <a:rPr spc="-55" dirty="0"/>
              <a:t>we</a:t>
            </a:r>
            <a:r>
              <a:rPr spc="-135" dirty="0"/>
              <a:t> </a:t>
            </a:r>
            <a:r>
              <a:rPr spc="-30" dirty="0"/>
              <a:t>can</a:t>
            </a:r>
            <a:r>
              <a:rPr spc="-140" dirty="0"/>
              <a:t> </a:t>
            </a:r>
            <a:r>
              <a:rPr spc="-45" dirty="0"/>
              <a:t>use</a:t>
            </a:r>
            <a:r>
              <a:rPr spc="-140" dirty="0"/>
              <a:t> </a:t>
            </a:r>
            <a:r>
              <a:rPr spc="-25" dirty="0"/>
              <a:t>the </a:t>
            </a:r>
            <a:r>
              <a:rPr spc="-10" dirty="0"/>
              <a:t>derivative.</a:t>
            </a:r>
          </a:p>
          <a:p>
            <a:pPr marL="1386840" marR="80010" indent="-336550">
              <a:lnSpc>
                <a:spcPts val="1650"/>
              </a:lnSpc>
              <a:spcBef>
                <a:spcPts val="1650"/>
              </a:spcBef>
              <a:buFont typeface="Arial MT"/>
              <a:buChar char="●"/>
              <a:tabLst>
                <a:tab pos="1386840" algn="l"/>
              </a:tabLst>
            </a:pPr>
            <a:r>
              <a:rPr spc="-35" dirty="0"/>
              <a:t>Use</a:t>
            </a:r>
            <a:r>
              <a:rPr spc="-114" dirty="0"/>
              <a:t> </a:t>
            </a:r>
            <a:r>
              <a:rPr spc="-10" dirty="0"/>
              <a:t>partial</a:t>
            </a:r>
            <a:r>
              <a:rPr spc="-114" dirty="0"/>
              <a:t> </a:t>
            </a:r>
            <a:r>
              <a:rPr spc="-25" dirty="0"/>
              <a:t>differentiation</a:t>
            </a:r>
            <a:r>
              <a:rPr spc="-110" dirty="0"/>
              <a:t> </a:t>
            </a:r>
            <a:r>
              <a:rPr spc="-25" dirty="0"/>
              <a:t>to </a:t>
            </a:r>
            <a:r>
              <a:rPr spc="-35" dirty="0"/>
              <a:t>understand</a:t>
            </a:r>
            <a:r>
              <a:rPr spc="-110" dirty="0"/>
              <a:t> </a:t>
            </a:r>
            <a:r>
              <a:rPr spc="-35" dirty="0"/>
              <a:t>derivative</a:t>
            </a:r>
            <a:r>
              <a:rPr spc="-105" dirty="0"/>
              <a:t> </a:t>
            </a:r>
            <a:r>
              <a:rPr spc="-30" dirty="0"/>
              <a:t>of</a:t>
            </a:r>
            <a:r>
              <a:rPr spc="-110" dirty="0"/>
              <a:t> </a:t>
            </a:r>
            <a:r>
              <a:rPr spc="-45" dirty="0"/>
              <a:t>a</a:t>
            </a:r>
            <a:r>
              <a:rPr spc="-105" dirty="0"/>
              <a:t> </a:t>
            </a:r>
            <a:r>
              <a:rPr spc="-10" dirty="0"/>
              <a:t>function with</a:t>
            </a:r>
            <a:r>
              <a:rPr spc="-155" dirty="0"/>
              <a:t> </a:t>
            </a:r>
            <a:r>
              <a:rPr dirty="0"/>
              <a:t>multiple</a:t>
            </a:r>
            <a:r>
              <a:rPr spc="-155" dirty="0"/>
              <a:t> </a:t>
            </a:r>
            <a:r>
              <a:rPr spc="-10" dirty="0"/>
              <a:t>inputs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1" spc="-25" dirty="0">
                <a:solidFill>
                  <a:srgbClr val="000000"/>
                </a:solidFill>
                <a:latin typeface="Tahoma"/>
                <a:cs typeface="Tahoma"/>
              </a:rPr>
              <a:t>w2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7879" y="3874325"/>
            <a:ext cx="3110799" cy="66659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0FE95D-C22B-F635-7E84-BCE340632F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Neurons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825" y="1355650"/>
            <a:ext cx="5702349" cy="299737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4E52F-E0E0-A8C0-F985-C47FF75FCA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spc="-10" dirty="0"/>
              <a:t>Perceptron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799" y="1378099"/>
            <a:ext cx="3901424" cy="19228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6635" y="1972002"/>
            <a:ext cx="3783623" cy="8311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54449" y="1504563"/>
            <a:ext cx="5264785" cy="223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w1</a:t>
            </a:r>
            <a:endParaRPr sz="1400" dirty="0">
              <a:latin typeface="Tahoma"/>
              <a:cs typeface="Tahoma"/>
            </a:endParaRPr>
          </a:p>
          <a:p>
            <a:pPr marL="12700" marR="4925695" indent="101600">
              <a:lnSpc>
                <a:spcPct val="244499"/>
              </a:lnSpc>
            </a:pPr>
            <a:r>
              <a:rPr sz="1400" spc="-75" dirty="0">
                <a:latin typeface="Tahoma"/>
                <a:cs typeface="Tahoma"/>
              </a:rPr>
              <a:t>w2 </a:t>
            </a:r>
            <a:r>
              <a:rPr sz="1400" spc="-25" dirty="0">
                <a:latin typeface="Tahoma"/>
                <a:cs typeface="Tahoma"/>
              </a:rPr>
              <a:t>w3</a:t>
            </a:r>
            <a:endParaRPr sz="1400" dirty="0">
              <a:latin typeface="Tahoma"/>
              <a:cs typeface="Tahoma"/>
            </a:endParaRPr>
          </a:p>
          <a:p>
            <a:pPr marL="1562100" marR="5080">
              <a:lnSpc>
                <a:spcPct val="196400"/>
              </a:lnSpc>
              <a:spcBef>
                <a:spcPts val="1410"/>
              </a:spcBef>
            </a:pPr>
            <a:r>
              <a:rPr sz="1400" b="1" spc="-160" dirty="0">
                <a:solidFill>
                  <a:srgbClr val="FF0000"/>
                </a:solidFill>
                <a:latin typeface="Tahoma"/>
                <a:cs typeface="Tahoma"/>
              </a:rPr>
              <a:t>(x1</a:t>
            </a:r>
            <a:r>
              <a:rPr sz="1400" b="1" spc="-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254" dirty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65" dirty="0">
                <a:solidFill>
                  <a:srgbClr val="FF0000"/>
                </a:solidFill>
                <a:latin typeface="Tahoma"/>
                <a:cs typeface="Tahoma"/>
              </a:rPr>
              <a:t>w1)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41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400" b="1" spc="-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60" dirty="0">
                <a:solidFill>
                  <a:srgbClr val="FF0000"/>
                </a:solidFill>
                <a:latin typeface="Tahoma"/>
                <a:cs typeface="Tahoma"/>
              </a:rPr>
              <a:t>(x2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254" dirty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65" dirty="0">
                <a:solidFill>
                  <a:srgbClr val="FF0000"/>
                </a:solidFill>
                <a:latin typeface="Tahoma"/>
                <a:cs typeface="Tahoma"/>
              </a:rPr>
              <a:t>w2)</a:t>
            </a:r>
            <a:r>
              <a:rPr sz="1400" b="1" spc="-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41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60" dirty="0">
                <a:solidFill>
                  <a:srgbClr val="FF0000"/>
                </a:solidFill>
                <a:latin typeface="Tahoma"/>
                <a:cs typeface="Tahoma"/>
              </a:rPr>
              <a:t>(x3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250" dirty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sz="1400" b="1" spc="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65" dirty="0">
                <a:solidFill>
                  <a:srgbClr val="FF0000"/>
                </a:solidFill>
                <a:latin typeface="Tahoma"/>
                <a:cs typeface="Tahoma"/>
              </a:rPr>
              <a:t>w3)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415" dirty="0">
                <a:solidFill>
                  <a:srgbClr val="FF0000"/>
                </a:solidFill>
                <a:latin typeface="Tahoma"/>
                <a:cs typeface="Tahoma"/>
              </a:rPr>
              <a:t>&gt;=</a:t>
            </a:r>
            <a:r>
              <a:rPr sz="1400" b="1" spc="-10" dirty="0">
                <a:solidFill>
                  <a:srgbClr val="FF0000"/>
                </a:solidFill>
                <a:latin typeface="Tahoma"/>
                <a:cs typeface="Tahoma"/>
              </a:rPr>
              <a:t>threshold </a:t>
            </a:r>
            <a:r>
              <a:rPr sz="1400" b="1" spc="-160" dirty="0">
                <a:solidFill>
                  <a:srgbClr val="FF0000"/>
                </a:solidFill>
                <a:latin typeface="Tahoma"/>
                <a:cs typeface="Tahoma"/>
              </a:rPr>
              <a:t>((x1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254" dirty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65" dirty="0">
                <a:solidFill>
                  <a:srgbClr val="FF0000"/>
                </a:solidFill>
                <a:latin typeface="Tahoma"/>
                <a:cs typeface="Tahoma"/>
              </a:rPr>
              <a:t>w1)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41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60" dirty="0">
                <a:solidFill>
                  <a:srgbClr val="FF0000"/>
                </a:solidFill>
                <a:latin typeface="Tahoma"/>
                <a:cs typeface="Tahoma"/>
              </a:rPr>
              <a:t>(x2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254" dirty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65" dirty="0">
                <a:solidFill>
                  <a:srgbClr val="FF0000"/>
                </a:solidFill>
                <a:latin typeface="Tahoma"/>
                <a:cs typeface="Tahoma"/>
              </a:rPr>
              <a:t>w2)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41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60" dirty="0">
                <a:solidFill>
                  <a:srgbClr val="FF0000"/>
                </a:solidFill>
                <a:latin typeface="Tahoma"/>
                <a:cs typeface="Tahoma"/>
              </a:rPr>
              <a:t>(x3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250" dirty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sz="1400" b="1" spc="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70" dirty="0">
                <a:solidFill>
                  <a:srgbClr val="FF0000"/>
                </a:solidFill>
                <a:latin typeface="Tahoma"/>
                <a:cs typeface="Tahoma"/>
              </a:rPr>
              <a:t>w3))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41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0000"/>
                </a:solidFill>
                <a:latin typeface="Tahoma"/>
                <a:cs typeface="Tahoma"/>
              </a:rPr>
              <a:t>bias</a:t>
            </a:r>
            <a:r>
              <a:rPr sz="1400" b="1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415" dirty="0">
                <a:solidFill>
                  <a:srgbClr val="FF0000"/>
                </a:solidFill>
                <a:latin typeface="Tahoma"/>
                <a:cs typeface="Tahoma"/>
              </a:rPr>
              <a:t>&gt;</a:t>
            </a:r>
            <a:r>
              <a:rPr lang="en-US" sz="1400" b="1" spc="-415" dirty="0">
                <a:solidFill>
                  <a:srgbClr val="FF0000"/>
                </a:solidFill>
                <a:latin typeface="Tahoma"/>
                <a:cs typeface="Tahoma"/>
              </a:rPr>
              <a:t>     </a:t>
            </a:r>
            <a:r>
              <a:rPr sz="1400" b="1" spc="-5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4995-6972-D749-AF97-EE81D8703E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spc="-110" dirty="0"/>
              <a:t> </a:t>
            </a:r>
            <a:r>
              <a:rPr spc="-10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968" y="1709403"/>
            <a:ext cx="4124086" cy="27703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F6430-3949-3AF8-2D99-6DDE63C8B8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spc="-85" dirty="0"/>
              <a:t> </a:t>
            </a:r>
            <a:r>
              <a:rPr dirty="0"/>
              <a:t>function</a:t>
            </a:r>
            <a:r>
              <a:rPr spc="-80" dirty="0"/>
              <a:t> </a:t>
            </a:r>
            <a:r>
              <a:rPr spc="150" dirty="0"/>
              <a:t>-</a:t>
            </a:r>
            <a:r>
              <a:rPr spc="-80" dirty="0"/>
              <a:t> </a:t>
            </a:r>
            <a:r>
              <a:rPr spc="110" dirty="0"/>
              <a:t>Sigmoid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5225" y="1437789"/>
            <a:ext cx="7298055" cy="3165475"/>
            <a:chOff x="945225" y="1437789"/>
            <a:chExt cx="7298055" cy="3165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225" y="1437789"/>
              <a:ext cx="7298030" cy="31654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87925" y="3380150"/>
              <a:ext cx="0" cy="796290"/>
            </a:xfrm>
            <a:custGeom>
              <a:avLst/>
              <a:gdLst/>
              <a:ahLst/>
              <a:cxnLst/>
              <a:rect l="l" t="t" r="r" b="b"/>
              <a:pathLst>
                <a:path h="796289">
                  <a:moveTo>
                    <a:pt x="0" y="79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72192" y="3336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2192" y="3336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76900" y="4343663"/>
            <a:ext cx="170307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125" dirty="0">
                <a:latin typeface="Tahoma"/>
                <a:cs typeface="Tahoma"/>
              </a:rPr>
              <a:t>Sum</a:t>
            </a:r>
            <a:r>
              <a:rPr sz="1400" b="1" spc="-11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of</a:t>
            </a:r>
            <a:r>
              <a:rPr sz="1400" b="1" spc="-11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weights</a:t>
            </a:r>
            <a:r>
              <a:rPr sz="1400" b="1" spc="-11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times </a:t>
            </a:r>
            <a:r>
              <a:rPr sz="1400" b="1" spc="-80" dirty="0">
                <a:latin typeface="Tahoma"/>
                <a:cs typeface="Tahoma"/>
              </a:rPr>
              <a:t>inputs,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plus </a:t>
            </a:r>
            <a:r>
              <a:rPr sz="1400" b="1" spc="-20" dirty="0">
                <a:latin typeface="Tahoma"/>
                <a:cs typeface="Tahoma"/>
              </a:rPr>
              <a:t>bias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8A078D-553C-AF18-1EE8-068104903C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Neural</a:t>
            </a:r>
            <a:r>
              <a:rPr spc="-180" dirty="0"/>
              <a:t> </a:t>
            </a:r>
            <a:r>
              <a:rPr dirty="0"/>
              <a:t>networks</a:t>
            </a:r>
            <a:r>
              <a:rPr spc="-60" dirty="0"/>
              <a:t> </a:t>
            </a:r>
            <a:r>
              <a:rPr spc="150" dirty="0"/>
              <a:t>-</a:t>
            </a:r>
            <a:r>
              <a:rPr spc="-65" dirty="0"/>
              <a:t> </a:t>
            </a:r>
            <a:r>
              <a:rPr spc="-10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602" y="1681777"/>
            <a:ext cx="7428799" cy="273272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6EA7B-8560-89E2-BBFD-9E7D731D2C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Neural</a:t>
            </a:r>
            <a:r>
              <a:rPr spc="-260" dirty="0"/>
              <a:t> </a:t>
            </a:r>
            <a:r>
              <a:rPr spc="45" dirty="0"/>
              <a:t>networks?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26488" y="2006274"/>
            <a:ext cx="5724525" cy="2976245"/>
            <a:chOff x="2954168" y="2053331"/>
            <a:chExt cx="5724525" cy="2976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4168" y="2053331"/>
              <a:ext cx="2559863" cy="26633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7575" y="2179025"/>
              <a:ext cx="3370499" cy="28500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5250" y="271050"/>
            <a:ext cx="2313632" cy="17352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83B448-0A15-471A-19DA-62DC9E95D8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Recognising</a:t>
            </a:r>
            <a:r>
              <a:rPr spc="-70" dirty="0"/>
              <a:t> </a:t>
            </a:r>
            <a:r>
              <a:rPr dirty="0"/>
              <a:t>handwritten</a:t>
            </a:r>
            <a:r>
              <a:rPr spc="-65" dirty="0"/>
              <a:t> </a:t>
            </a:r>
            <a:r>
              <a:rPr spc="75" dirty="0"/>
              <a:t>numbers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687" y="2197565"/>
            <a:ext cx="4856624" cy="8730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DAC41-0947-0A71-8A51-B9CED48F66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7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5379"/>
            <a:ext cx="7145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how</a:t>
            </a:r>
            <a:r>
              <a:rPr spc="-260" dirty="0"/>
              <a:t> </a:t>
            </a:r>
            <a:r>
              <a:rPr spc="145" dirty="0"/>
              <a:t>does</a:t>
            </a:r>
            <a:r>
              <a:rPr spc="-180" dirty="0"/>
              <a:t> </a:t>
            </a:r>
            <a:r>
              <a:rPr spc="-100" dirty="0"/>
              <a:t>it</a:t>
            </a:r>
            <a:r>
              <a:rPr spc="-254" dirty="0"/>
              <a:t> </a:t>
            </a:r>
            <a:r>
              <a:rPr spc="-1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955474"/>
            <a:ext cx="8478107" cy="29226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149225" indent="-336550">
              <a:lnSpc>
                <a:spcPct val="150000"/>
              </a:lnSpc>
              <a:spcBef>
                <a:spcPts val="180"/>
              </a:spcBef>
              <a:buFont typeface="Arial MT"/>
              <a:buChar char="●"/>
              <a:tabLst>
                <a:tab pos="348615" algn="l"/>
              </a:tabLst>
            </a:pPr>
            <a:r>
              <a:rPr sz="2000" spc="-35" dirty="0">
                <a:latin typeface="Tahoma"/>
                <a:cs typeface="Tahoma"/>
              </a:rPr>
              <a:t>Start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with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random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numbers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all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weights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biases.</a:t>
            </a:r>
            <a:endParaRPr sz="2000" dirty="0">
              <a:latin typeface="Tahoma"/>
              <a:cs typeface="Tahoma"/>
            </a:endParaRPr>
          </a:p>
          <a:p>
            <a:pPr marL="348615" marR="150495" indent="-336550">
              <a:lnSpc>
                <a:spcPct val="150000"/>
              </a:lnSpc>
              <a:spcBef>
                <a:spcPts val="1650"/>
              </a:spcBef>
              <a:buFont typeface="Arial MT"/>
              <a:buChar char="●"/>
              <a:tabLst>
                <a:tab pos="348615" algn="l"/>
              </a:tabLst>
            </a:pPr>
            <a:r>
              <a:rPr sz="2000" spc="-50" dirty="0">
                <a:latin typeface="Tahoma"/>
                <a:cs typeface="Tahoma"/>
              </a:rPr>
              <a:t>Train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the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network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with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training examples</a:t>
            </a:r>
            <a:endParaRPr sz="2000" dirty="0">
              <a:latin typeface="Tahoma"/>
              <a:cs typeface="Tahoma"/>
            </a:endParaRPr>
          </a:p>
          <a:p>
            <a:pPr marL="348615" marR="5080" indent="-336550">
              <a:lnSpc>
                <a:spcPct val="150000"/>
              </a:lnSpc>
              <a:spcBef>
                <a:spcPts val="1650"/>
              </a:spcBef>
              <a:buFont typeface="Arial MT"/>
              <a:buChar char="●"/>
              <a:tabLst>
                <a:tab pos="348615" algn="l"/>
              </a:tabLst>
            </a:pPr>
            <a:r>
              <a:rPr sz="2000" spc="-55" dirty="0">
                <a:latin typeface="Tahoma"/>
                <a:cs typeface="Tahoma"/>
              </a:rPr>
              <a:t>Assess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how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well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did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by </a:t>
            </a:r>
            <a:r>
              <a:rPr sz="2000" spc="-30" dirty="0">
                <a:latin typeface="Tahoma"/>
                <a:cs typeface="Tahoma"/>
              </a:rPr>
              <a:t>comparing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actual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output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 </a:t>
            </a:r>
            <a:r>
              <a:rPr sz="2000" spc="-30" dirty="0">
                <a:latin typeface="Tahoma"/>
                <a:cs typeface="Tahoma"/>
              </a:rPr>
              <a:t>desired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using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b="1" spc="-110" dirty="0">
                <a:latin typeface="Tahoma"/>
                <a:cs typeface="Tahoma"/>
              </a:rPr>
              <a:t>cost</a:t>
            </a:r>
            <a:r>
              <a:rPr sz="2000" b="1" spc="-95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function</a:t>
            </a:r>
            <a:r>
              <a:rPr sz="2000" b="1" spc="-95" dirty="0">
                <a:latin typeface="Tahoma"/>
                <a:cs typeface="Tahoma"/>
              </a:rPr>
              <a:t> </a:t>
            </a:r>
            <a:r>
              <a:rPr sz="2000" b="1" spc="-85" dirty="0">
                <a:latin typeface="Tahoma"/>
                <a:cs typeface="Tahoma"/>
              </a:rPr>
              <a:t>(or </a:t>
            </a:r>
            <a:r>
              <a:rPr sz="2000" b="1" spc="-95" dirty="0">
                <a:latin typeface="Tahoma"/>
                <a:cs typeface="Tahoma"/>
              </a:rPr>
              <a:t>loss </a:t>
            </a:r>
            <a:r>
              <a:rPr sz="2000" b="1" spc="-100" dirty="0">
                <a:latin typeface="Tahoma"/>
                <a:cs typeface="Tahoma"/>
              </a:rPr>
              <a:t>function)</a:t>
            </a:r>
            <a:r>
              <a:rPr sz="2000" b="1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to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compute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error.</a:t>
            </a:r>
            <a:endParaRPr sz="2000" dirty="0">
              <a:latin typeface="Tahoma"/>
              <a:cs typeface="Tahoma"/>
            </a:endParaRPr>
          </a:p>
          <a:p>
            <a:pPr marL="348615" marR="56515" indent="-336550">
              <a:lnSpc>
                <a:spcPct val="150000"/>
              </a:lnSpc>
              <a:spcBef>
                <a:spcPts val="1650"/>
              </a:spcBef>
              <a:buFont typeface="Arial MT"/>
              <a:buChar char="●"/>
              <a:tabLst>
                <a:tab pos="348615" algn="l"/>
              </a:tabLst>
            </a:pPr>
            <a:r>
              <a:rPr sz="2000" spc="-60" dirty="0">
                <a:latin typeface="Tahoma"/>
                <a:cs typeface="Tahoma"/>
              </a:rPr>
              <a:t>Try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reduce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this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error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by </a:t>
            </a:r>
            <a:r>
              <a:rPr sz="2000" spc="-20" dirty="0">
                <a:latin typeface="Tahoma"/>
                <a:cs typeface="Tahoma"/>
              </a:rPr>
              <a:t>tuning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the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weights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biases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in the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network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80D4-CEB6-9467-D04B-339145A6CE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293</Words>
  <Application>Microsoft Macintosh PowerPoint</Application>
  <PresentationFormat>On-screen Show (16:9)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 MT</vt:lpstr>
      <vt:lpstr>Tahoma</vt:lpstr>
      <vt:lpstr>Trebuchet MS</vt:lpstr>
      <vt:lpstr>Office Theme</vt:lpstr>
      <vt:lpstr>Artificial Neural Networks</vt:lpstr>
      <vt:lpstr>Neurons</vt:lpstr>
      <vt:lpstr>The Perceptron</vt:lpstr>
      <vt:lpstr>Activation function</vt:lpstr>
      <vt:lpstr>Activation function - Sigmoid</vt:lpstr>
      <vt:lpstr>Neural networks - Structure</vt:lpstr>
      <vt:lpstr>Neural networks?</vt:lpstr>
      <vt:lpstr>Recognising handwritten numbers</vt:lpstr>
      <vt:lpstr>how does it work?</vt:lpstr>
      <vt:lpstr>Cost function - outputs</vt:lpstr>
      <vt:lpstr>Cost function - outputs</vt:lpstr>
      <vt:lpstr>Cost function</vt:lpstr>
      <vt:lpstr>How to minimise a function? </vt:lpstr>
      <vt:lpstr>PowerPoint Presentation</vt:lpstr>
      <vt:lpstr>How to minimise a function? C(w1,w2)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Vadivu G 100383</cp:lastModifiedBy>
  <cp:revision>4</cp:revision>
  <dcterms:created xsi:type="dcterms:W3CDTF">2024-06-19T13:31:02Z</dcterms:created>
  <dcterms:modified xsi:type="dcterms:W3CDTF">2024-07-22T09:16:27Z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