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5" r:id="rId31"/>
    <p:sldId id="296" r:id="rId32"/>
    <p:sldId id="297" r:id="rId33"/>
    <p:sldId id="298" r:id="rId34"/>
    <p:sldId id="299" r:id="rId35"/>
    <p:sldId id="341" r:id="rId36"/>
    <p:sldId id="359" r:id="rId37"/>
    <p:sldId id="356" r:id="rId38"/>
    <p:sldId id="258" r:id="rId39"/>
    <p:sldId id="357" r:id="rId40"/>
    <p:sldId id="358" r:id="rId41"/>
    <p:sldId id="267" r:id="rId42"/>
    <p:sldId id="349" r:id="rId43"/>
  </p:sldIdLst>
  <p:sldSz cx="5892800" cy="3321050"/>
  <p:notesSz cx="5892800" cy="3321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>
      <p:cViewPr varScale="1">
        <p:scale>
          <a:sx n="182" d="100"/>
          <a:sy n="182" d="100"/>
        </p:scale>
        <p:origin x="92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 in cm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Sheet1!$A$2:$A$11</c:f>
              <c:numCache>
                <c:formatCode>General</c:formatCode>
                <c:ptCount val="10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76</c:v>
                </c:pt>
                <c:pt idx="1">
                  <c:v>77</c:v>
                </c:pt>
                <c:pt idx="2">
                  <c:v>78</c:v>
                </c:pt>
                <c:pt idx="3">
                  <c:v>78</c:v>
                </c:pt>
                <c:pt idx="4">
                  <c:v>79</c:v>
                </c:pt>
                <c:pt idx="5">
                  <c:v>80</c:v>
                </c:pt>
                <c:pt idx="6">
                  <c:v>80</c:v>
                </c:pt>
                <c:pt idx="7">
                  <c:v>81</c:v>
                </c:pt>
                <c:pt idx="8">
                  <c:v>82</c:v>
                </c:pt>
                <c:pt idx="9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99-754A-8EE2-7AEA07182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8933248"/>
        <c:axId val="-118933792"/>
      </c:scatterChart>
      <c:valAx>
        <c:axId val="-118933248"/>
        <c:scaling>
          <c:orientation val="minMax"/>
          <c:min val="1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IN" sz="1600" b="1" i="0" u="none" strike="noStrike" kern="1200" baseline="0">
                    <a:solidFill>
                      <a:srgbClr val="002060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Age in Months </a:t>
                </a:r>
              </a:p>
            </c:rich>
          </c:tx>
          <c:overlay val="0"/>
          <c:spPr>
            <a:noFill/>
            <a:ln w="25400">
              <a:solidFill>
                <a:schemeClr val="bg1">
                  <a:alpha val="97000"/>
                </a:schemeClr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IN" sz="1600" b="1" i="0" u="none" strike="noStrike" kern="1200" baseline="0">
                  <a:solidFill>
                    <a:srgbClr val="002060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solidFill>
            <a:schemeClr val="bg1"/>
          </a:solidFill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400" b="1" i="0" u="none" strike="noStrike" kern="1200" baseline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933792"/>
        <c:crosses val="autoZero"/>
        <c:crossBetween val="midCat"/>
      </c:valAx>
      <c:valAx>
        <c:axId val="-11893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600" b="1" i="0" u="none" strike="noStrike" kern="1200" baseline="0">
                    <a:solidFill>
                      <a:srgbClr val="002060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Height in cm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IN" sz="1600" b="1" i="0" u="none" strike="noStrike" kern="1200" baseline="0">
                  <a:solidFill>
                    <a:srgbClr val="002060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400" b="1" i="0" u="none" strike="noStrike" kern="1200" baseline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93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IN" sz="1200" b="1" i="0" u="none" strike="noStrike" kern="1200" baseline="0">
          <a:solidFill>
            <a:srgbClr val="002060"/>
          </a:solidFill>
          <a:effectLst/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2471" y="156717"/>
            <a:ext cx="2934207" cy="459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4872" y="1859788"/>
            <a:ext cx="4129405" cy="830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4957" y="763841"/>
            <a:ext cx="2566130" cy="2191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38062" y="763841"/>
            <a:ext cx="2566130" cy="2191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471" y="156210"/>
            <a:ext cx="2934207" cy="459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350" y="731596"/>
            <a:ext cx="5124449" cy="144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05711" y="3088576"/>
            <a:ext cx="1887728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4957" y="3088576"/>
            <a:ext cx="1356804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7388" y="3088576"/>
            <a:ext cx="1356804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.kr/p/ahLKUz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709" y="1133348"/>
            <a:ext cx="455104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latin typeface="Calibri"/>
                <a:cs typeface="Calibri"/>
              </a:rPr>
              <a:t>Machine</a:t>
            </a:r>
            <a:r>
              <a:rPr sz="2850" spc="-7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Learning</a:t>
            </a:r>
            <a:endParaRPr sz="28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874" y="156210"/>
            <a:ext cx="410337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</a:t>
            </a:r>
            <a:r>
              <a:rPr spc="-65" dirty="0"/>
              <a:t> </a:t>
            </a:r>
            <a:r>
              <a:rPr spc="-5" dirty="0"/>
              <a:t>Learning</a:t>
            </a:r>
            <a:r>
              <a:rPr spc="-45" dirty="0"/>
              <a:t> </a:t>
            </a:r>
            <a:r>
              <a:rPr spc="-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44093"/>
            <a:ext cx="4892675" cy="199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300" b="1" spc="-10" dirty="0">
                <a:latin typeface="Calibri"/>
                <a:cs typeface="Calibri"/>
              </a:rPr>
              <a:t>Regression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Fit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model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(e.g.,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function) </a:t>
            </a:r>
            <a:r>
              <a:rPr sz="1150" spc="-5" dirty="0">
                <a:latin typeface="Calibri"/>
                <a:cs typeface="Calibri"/>
              </a:rPr>
              <a:t>to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existing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data</a:t>
            </a:r>
            <a:endParaRPr sz="115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spc="-5" dirty="0">
                <a:latin typeface="Calibri"/>
                <a:cs typeface="Calibri"/>
              </a:rPr>
              <a:t>Several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input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variables,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one response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(e.g.,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output)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variable</a:t>
            </a:r>
            <a:endParaRPr sz="1150">
              <a:latin typeface="Calibri"/>
              <a:cs typeface="Calibri"/>
            </a:endParaRPr>
          </a:p>
          <a:p>
            <a:pPr marL="490855" lvl="1" indent="-183515">
              <a:lnSpc>
                <a:spcPts val="1375"/>
              </a:lnSpc>
              <a:spcBef>
                <a:spcPts val="10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Predict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stock </a:t>
            </a:r>
            <a:r>
              <a:rPr sz="1150" dirty="0">
                <a:latin typeface="Calibri"/>
                <a:cs typeface="Calibri"/>
              </a:rPr>
              <a:t>prices,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home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values,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etc.</a:t>
            </a:r>
            <a:endParaRPr sz="1150">
              <a:latin typeface="Calibri"/>
              <a:cs typeface="Calibri"/>
            </a:endParaRPr>
          </a:p>
          <a:p>
            <a:pPr marL="233679" indent="-220979">
              <a:lnSpc>
                <a:spcPts val="1555"/>
              </a:lnSpc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300" b="1" spc="-10" dirty="0">
                <a:latin typeface="Calibri"/>
                <a:cs typeface="Calibri"/>
              </a:rPr>
              <a:t>Classification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Place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items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into</a:t>
            </a:r>
            <a:r>
              <a:rPr sz="1150" dirty="0">
                <a:latin typeface="Calibri"/>
                <a:cs typeface="Calibri"/>
              </a:rPr>
              <a:t> one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5" dirty="0">
                <a:latin typeface="Calibri"/>
                <a:cs typeface="Calibri"/>
              </a:rPr>
              <a:t> N </a:t>
            </a:r>
            <a:r>
              <a:rPr sz="1150" spc="-5" dirty="0">
                <a:latin typeface="Calibri"/>
                <a:cs typeface="Calibri"/>
              </a:rPr>
              <a:t>bins/classes</a:t>
            </a:r>
            <a:endParaRPr sz="1150">
              <a:latin typeface="Calibri"/>
              <a:cs typeface="Calibri"/>
            </a:endParaRPr>
          </a:p>
          <a:p>
            <a:pPr marL="490855" marR="5080" lvl="1" indent="-183515">
              <a:lnSpc>
                <a:spcPts val="1120"/>
              </a:lnSpc>
              <a:spcBef>
                <a:spcPts val="270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Document </a:t>
            </a:r>
            <a:r>
              <a:rPr sz="1150" spc="5" dirty="0">
                <a:latin typeface="Calibri"/>
                <a:cs typeface="Calibri"/>
              </a:rPr>
              <a:t>/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Text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classification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(e.g.,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spam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vs.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not spam,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positive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tweet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vs. </a:t>
            </a:r>
            <a:r>
              <a:rPr sz="1150" spc="-24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negative tweet,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etc.)</a:t>
            </a:r>
            <a:endParaRPr sz="1150">
              <a:latin typeface="Calibri"/>
              <a:cs typeface="Calibri"/>
            </a:endParaRPr>
          </a:p>
          <a:p>
            <a:pPr marL="233679" indent="-220979">
              <a:lnSpc>
                <a:spcPts val="1555"/>
              </a:lnSpc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300" b="1" spc="-10" dirty="0">
                <a:latin typeface="Calibri"/>
                <a:cs typeface="Calibri"/>
              </a:rPr>
              <a:t>Clustering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Group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common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items</a:t>
            </a:r>
            <a:r>
              <a:rPr sz="1150" dirty="0">
                <a:latin typeface="Calibri"/>
                <a:cs typeface="Calibri"/>
              </a:rPr>
              <a:t> (e.g.,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documents,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tweets,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images,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people)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together</a:t>
            </a:r>
            <a:endParaRPr sz="115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Product</a:t>
            </a:r>
            <a:r>
              <a:rPr sz="1150" spc="-3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recommendation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236" y="156717"/>
            <a:ext cx="1614805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89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429018" y="1007618"/>
                </a:moveTo>
                <a:lnTo>
                  <a:pt x="427075" y="998067"/>
                </a:lnTo>
                <a:lnTo>
                  <a:pt x="421792" y="990269"/>
                </a:lnTo>
                <a:lnTo>
                  <a:pt x="413956" y="985037"/>
                </a:lnTo>
                <a:lnTo>
                  <a:pt x="404380" y="983107"/>
                </a:lnTo>
                <a:lnTo>
                  <a:pt x="394792" y="985037"/>
                </a:lnTo>
                <a:lnTo>
                  <a:pt x="386956" y="990269"/>
                </a:lnTo>
                <a:lnTo>
                  <a:pt x="381673" y="998067"/>
                </a:lnTo>
                <a:lnTo>
                  <a:pt x="379742" y="1007618"/>
                </a:lnTo>
                <a:lnTo>
                  <a:pt x="381673" y="1017206"/>
                </a:lnTo>
                <a:lnTo>
                  <a:pt x="386956" y="1025042"/>
                </a:lnTo>
                <a:lnTo>
                  <a:pt x="394792" y="1030325"/>
                </a:lnTo>
                <a:lnTo>
                  <a:pt x="404380" y="1032256"/>
                </a:lnTo>
                <a:lnTo>
                  <a:pt x="413956" y="1030325"/>
                </a:lnTo>
                <a:lnTo>
                  <a:pt x="421792" y="1025042"/>
                </a:lnTo>
                <a:lnTo>
                  <a:pt x="427075" y="1017206"/>
                </a:lnTo>
                <a:lnTo>
                  <a:pt x="429018" y="1007618"/>
                </a:lnTo>
                <a:close/>
              </a:path>
              <a:path w="2248535" h="1903730">
                <a:moveTo>
                  <a:pt x="576465" y="1105916"/>
                </a:moveTo>
                <a:lnTo>
                  <a:pt x="574522" y="1096365"/>
                </a:lnTo>
                <a:lnTo>
                  <a:pt x="569239" y="1088567"/>
                </a:lnTo>
                <a:lnTo>
                  <a:pt x="561403" y="1083335"/>
                </a:lnTo>
                <a:lnTo>
                  <a:pt x="551827" y="1081405"/>
                </a:lnTo>
                <a:lnTo>
                  <a:pt x="542264" y="1083335"/>
                </a:lnTo>
                <a:lnTo>
                  <a:pt x="534466" y="1088567"/>
                </a:lnTo>
                <a:lnTo>
                  <a:pt x="529234" y="1096365"/>
                </a:lnTo>
                <a:lnTo>
                  <a:pt x="527316" y="1105916"/>
                </a:lnTo>
                <a:lnTo>
                  <a:pt x="529234" y="1115504"/>
                </a:lnTo>
                <a:lnTo>
                  <a:pt x="534466" y="1123340"/>
                </a:lnTo>
                <a:lnTo>
                  <a:pt x="542264" y="1128623"/>
                </a:lnTo>
                <a:lnTo>
                  <a:pt x="551827" y="1130554"/>
                </a:lnTo>
                <a:lnTo>
                  <a:pt x="561403" y="1128623"/>
                </a:lnTo>
                <a:lnTo>
                  <a:pt x="569239" y="1123340"/>
                </a:lnTo>
                <a:lnTo>
                  <a:pt x="574522" y="1115504"/>
                </a:lnTo>
                <a:lnTo>
                  <a:pt x="576465" y="1105916"/>
                </a:lnTo>
                <a:close/>
              </a:path>
              <a:path w="2248535" h="1903730">
                <a:moveTo>
                  <a:pt x="625614" y="860171"/>
                </a:moveTo>
                <a:lnTo>
                  <a:pt x="623671" y="850620"/>
                </a:lnTo>
                <a:lnTo>
                  <a:pt x="618388" y="842822"/>
                </a:lnTo>
                <a:lnTo>
                  <a:pt x="610552" y="837590"/>
                </a:lnTo>
                <a:lnTo>
                  <a:pt x="600976" y="835660"/>
                </a:lnTo>
                <a:lnTo>
                  <a:pt x="591413" y="837590"/>
                </a:lnTo>
                <a:lnTo>
                  <a:pt x="583615" y="842822"/>
                </a:lnTo>
                <a:lnTo>
                  <a:pt x="578383" y="850620"/>
                </a:lnTo>
                <a:lnTo>
                  <a:pt x="576465" y="860171"/>
                </a:lnTo>
                <a:lnTo>
                  <a:pt x="578383" y="869759"/>
                </a:lnTo>
                <a:lnTo>
                  <a:pt x="583615" y="877595"/>
                </a:lnTo>
                <a:lnTo>
                  <a:pt x="591413" y="882878"/>
                </a:lnTo>
                <a:lnTo>
                  <a:pt x="600976" y="884809"/>
                </a:lnTo>
                <a:lnTo>
                  <a:pt x="610552" y="882878"/>
                </a:lnTo>
                <a:lnTo>
                  <a:pt x="618388" y="877595"/>
                </a:lnTo>
                <a:lnTo>
                  <a:pt x="623671" y="869759"/>
                </a:lnTo>
                <a:lnTo>
                  <a:pt x="625614" y="860171"/>
                </a:lnTo>
                <a:close/>
              </a:path>
              <a:path w="2248535" h="1903730">
                <a:moveTo>
                  <a:pt x="723912" y="1105916"/>
                </a:moveTo>
                <a:lnTo>
                  <a:pt x="721969" y="1096365"/>
                </a:lnTo>
                <a:lnTo>
                  <a:pt x="716699" y="1088567"/>
                </a:lnTo>
                <a:lnTo>
                  <a:pt x="708901" y="1083335"/>
                </a:lnTo>
                <a:lnTo>
                  <a:pt x="699401" y="1081405"/>
                </a:lnTo>
                <a:lnTo>
                  <a:pt x="689813" y="1083335"/>
                </a:lnTo>
                <a:lnTo>
                  <a:pt x="681977" y="1088567"/>
                </a:lnTo>
                <a:lnTo>
                  <a:pt x="676694" y="1096365"/>
                </a:lnTo>
                <a:lnTo>
                  <a:pt x="674751" y="1105916"/>
                </a:lnTo>
                <a:lnTo>
                  <a:pt x="676694" y="1115504"/>
                </a:lnTo>
                <a:lnTo>
                  <a:pt x="681977" y="1123340"/>
                </a:lnTo>
                <a:lnTo>
                  <a:pt x="689813" y="1128623"/>
                </a:lnTo>
                <a:lnTo>
                  <a:pt x="699401" y="1130554"/>
                </a:lnTo>
                <a:lnTo>
                  <a:pt x="708901" y="1128623"/>
                </a:lnTo>
                <a:lnTo>
                  <a:pt x="716699" y="1123340"/>
                </a:lnTo>
                <a:lnTo>
                  <a:pt x="721969" y="1115504"/>
                </a:lnTo>
                <a:lnTo>
                  <a:pt x="723912" y="1105916"/>
                </a:lnTo>
                <a:close/>
              </a:path>
              <a:path w="2248535" h="1903730">
                <a:moveTo>
                  <a:pt x="773061" y="958469"/>
                </a:moveTo>
                <a:lnTo>
                  <a:pt x="771131" y="948918"/>
                </a:lnTo>
                <a:lnTo>
                  <a:pt x="765898" y="941120"/>
                </a:lnTo>
                <a:lnTo>
                  <a:pt x="758101" y="935888"/>
                </a:lnTo>
                <a:lnTo>
                  <a:pt x="748550" y="933958"/>
                </a:lnTo>
                <a:lnTo>
                  <a:pt x="738962" y="935888"/>
                </a:lnTo>
                <a:lnTo>
                  <a:pt x="731126" y="941120"/>
                </a:lnTo>
                <a:lnTo>
                  <a:pt x="725843" y="948918"/>
                </a:lnTo>
                <a:lnTo>
                  <a:pt x="723912" y="958469"/>
                </a:lnTo>
                <a:lnTo>
                  <a:pt x="725843" y="968057"/>
                </a:lnTo>
                <a:lnTo>
                  <a:pt x="731126" y="975893"/>
                </a:lnTo>
                <a:lnTo>
                  <a:pt x="738962" y="981176"/>
                </a:lnTo>
                <a:lnTo>
                  <a:pt x="748550" y="983107"/>
                </a:lnTo>
                <a:lnTo>
                  <a:pt x="758101" y="981176"/>
                </a:lnTo>
                <a:lnTo>
                  <a:pt x="765898" y="975893"/>
                </a:lnTo>
                <a:lnTo>
                  <a:pt x="771131" y="968057"/>
                </a:lnTo>
                <a:lnTo>
                  <a:pt x="773061" y="958469"/>
                </a:lnTo>
                <a:close/>
              </a:path>
              <a:path w="2248535" h="1903730">
                <a:moveTo>
                  <a:pt x="920508" y="1056767"/>
                </a:moveTo>
                <a:lnTo>
                  <a:pt x="918578" y="1047216"/>
                </a:lnTo>
                <a:lnTo>
                  <a:pt x="913345" y="1039418"/>
                </a:lnTo>
                <a:lnTo>
                  <a:pt x="905548" y="1034186"/>
                </a:lnTo>
                <a:lnTo>
                  <a:pt x="895997" y="1032256"/>
                </a:lnTo>
                <a:lnTo>
                  <a:pt x="886409" y="1034186"/>
                </a:lnTo>
                <a:lnTo>
                  <a:pt x="878573" y="1039418"/>
                </a:lnTo>
                <a:lnTo>
                  <a:pt x="873290" y="1047216"/>
                </a:lnTo>
                <a:lnTo>
                  <a:pt x="871359" y="1056767"/>
                </a:lnTo>
                <a:lnTo>
                  <a:pt x="873290" y="1066355"/>
                </a:lnTo>
                <a:lnTo>
                  <a:pt x="878573" y="1074191"/>
                </a:lnTo>
                <a:lnTo>
                  <a:pt x="886409" y="1079474"/>
                </a:lnTo>
                <a:lnTo>
                  <a:pt x="895997" y="1081405"/>
                </a:lnTo>
                <a:lnTo>
                  <a:pt x="905548" y="1079474"/>
                </a:lnTo>
                <a:lnTo>
                  <a:pt x="913345" y="1074191"/>
                </a:lnTo>
                <a:lnTo>
                  <a:pt x="918578" y="1066355"/>
                </a:lnTo>
                <a:lnTo>
                  <a:pt x="920508" y="1056767"/>
                </a:lnTo>
                <a:close/>
              </a:path>
              <a:path w="2248535" h="1903730">
                <a:moveTo>
                  <a:pt x="920508" y="811022"/>
                </a:moveTo>
                <a:lnTo>
                  <a:pt x="918578" y="801446"/>
                </a:lnTo>
                <a:lnTo>
                  <a:pt x="913345" y="793610"/>
                </a:lnTo>
                <a:lnTo>
                  <a:pt x="905548" y="788327"/>
                </a:lnTo>
                <a:lnTo>
                  <a:pt x="895997" y="786384"/>
                </a:lnTo>
                <a:lnTo>
                  <a:pt x="886409" y="788327"/>
                </a:lnTo>
                <a:lnTo>
                  <a:pt x="878573" y="793610"/>
                </a:lnTo>
                <a:lnTo>
                  <a:pt x="873290" y="801446"/>
                </a:lnTo>
                <a:lnTo>
                  <a:pt x="871359" y="811022"/>
                </a:lnTo>
                <a:lnTo>
                  <a:pt x="873290" y="820610"/>
                </a:lnTo>
                <a:lnTo>
                  <a:pt x="878573" y="828446"/>
                </a:lnTo>
                <a:lnTo>
                  <a:pt x="886409" y="833729"/>
                </a:lnTo>
                <a:lnTo>
                  <a:pt x="895997" y="835660"/>
                </a:lnTo>
                <a:lnTo>
                  <a:pt x="905548" y="833729"/>
                </a:lnTo>
                <a:lnTo>
                  <a:pt x="913345" y="828446"/>
                </a:lnTo>
                <a:lnTo>
                  <a:pt x="918578" y="820610"/>
                </a:lnTo>
                <a:lnTo>
                  <a:pt x="920508" y="811022"/>
                </a:lnTo>
                <a:close/>
              </a:path>
              <a:path w="2248535" h="1903730">
                <a:moveTo>
                  <a:pt x="1018933" y="663575"/>
                </a:moveTo>
                <a:lnTo>
                  <a:pt x="1016990" y="653999"/>
                </a:lnTo>
                <a:lnTo>
                  <a:pt x="1011707" y="646163"/>
                </a:lnTo>
                <a:lnTo>
                  <a:pt x="1003871" y="640880"/>
                </a:lnTo>
                <a:lnTo>
                  <a:pt x="994295" y="638937"/>
                </a:lnTo>
                <a:lnTo>
                  <a:pt x="984707" y="640880"/>
                </a:lnTo>
                <a:lnTo>
                  <a:pt x="976871" y="646163"/>
                </a:lnTo>
                <a:lnTo>
                  <a:pt x="971588" y="653999"/>
                </a:lnTo>
                <a:lnTo>
                  <a:pt x="969657" y="663575"/>
                </a:lnTo>
                <a:lnTo>
                  <a:pt x="971588" y="673138"/>
                </a:lnTo>
                <a:lnTo>
                  <a:pt x="976871" y="680935"/>
                </a:lnTo>
                <a:lnTo>
                  <a:pt x="984707" y="686168"/>
                </a:lnTo>
                <a:lnTo>
                  <a:pt x="994295" y="688086"/>
                </a:lnTo>
                <a:lnTo>
                  <a:pt x="1003871" y="686168"/>
                </a:lnTo>
                <a:lnTo>
                  <a:pt x="1011707" y="680935"/>
                </a:lnTo>
                <a:lnTo>
                  <a:pt x="1016990" y="673138"/>
                </a:lnTo>
                <a:lnTo>
                  <a:pt x="1018933" y="663575"/>
                </a:lnTo>
                <a:close/>
              </a:path>
              <a:path w="2248535" h="1903730">
                <a:moveTo>
                  <a:pt x="1117231" y="958469"/>
                </a:moveTo>
                <a:lnTo>
                  <a:pt x="1115288" y="948918"/>
                </a:lnTo>
                <a:lnTo>
                  <a:pt x="1110005" y="941120"/>
                </a:lnTo>
                <a:lnTo>
                  <a:pt x="1102169" y="935888"/>
                </a:lnTo>
                <a:lnTo>
                  <a:pt x="1092593" y="933958"/>
                </a:lnTo>
                <a:lnTo>
                  <a:pt x="1083030" y="935888"/>
                </a:lnTo>
                <a:lnTo>
                  <a:pt x="1075232" y="941120"/>
                </a:lnTo>
                <a:lnTo>
                  <a:pt x="1070000" y="948918"/>
                </a:lnTo>
                <a:lnTo>
                  <a:pt x="1068082" y="958469"/>
                </a:lnTo>
                <a:lnTo>
                  <a:pt x="1070000" y="968057"/>
                </a:lnTo>
                <a:lnTo>
                  <a:pt x="1075232" y="975893"/>
                </a:lnTo>
                <a:lnTo>
                  <a:pt x="1083030" y="981176"/>
                </a:lnTo>
                <a:lnTo>
                  <a:pt x="1092593" y="983107"/>
                </a:lnTo>
                <a:lnTo>
                  <a:pt x="1102169" y="981176"/>
                </a:lnTo>
                <a:lnTo>
                  <a:pt x="1110005" y="975893"/>
                </a:lnTo>
                <a:lnTo>
                  <a:pt x="1115288" y="968057"/>
                </a:lnTo>
                <a:lnTo>
                  <a:pt x="1117231" y="958469"/>
                </a:lnTo>
                <a:close/>
              </a:path>
              <a:path w="2248535" h="1903730">
                <a:moveTo>
                  <a:pt x="1166380" y="811022"/>
                </a:moveTo>
                <a:lnTo>
                  <a:pt x="1164437" y="801446"/>
                </a:lnTo>
                <a:lnTo>
                  <a:pt x="1159154" y="793610"/>
                </a:lnTo>
                <a:lnTo>
                  <a:pt x="1151318" y="788327"/>
                </a:lnTo>
                <a:lnTo>
                  <a:pt x="1141742" y="786384"/>
                </a:lnTo>
                <a:lnTo>
                  <a:pt x="1132179" y="788327"/>
                </a:lnTo>
                <a:lnTo>
                  <a:pt x="1124381" y="793610"/>
                </a:lnTo>
                <a:lnTo>
                  <a:pt x="1119149" y="801446"/>
                </a:lnTo>
                <a:lnTo>
                  <a:pt x="1117231" y="811022"/>
                </a:lnTo>
                <a:lnTo>
                  <a:pt x="1119149" y="820610"/>
                </a:lnTo>
                <a:lnTo>
                  <a:pt x="1124381" y="828446"/>
                </a:lnTo>
                <a:lnTo>
                  <a:pt x="1132179" y="833729"/>
                </a:lnTo>
                <a:lnTo>
                  <a:pt x="1141742" y="835660"/>
                </a:lnTo>
                <a:lnTo>
                  <a:pt x="1151318" y="833729"/>
                </a:lnTo>
                <a:lnTo>
                  <a:pt x="1159154" y="828446"/>
                </a:lnTo>
                <a:lnTo>
                  <a:pt x="1164437" y="820610"/>
                </a:lnTo>
                <a:lnTo>
                  <a:pt x="1166380" y="811022"/>
                </a:lnTo>
                <a:close/>
              </a:path>
              <a:path w="2248535" h="1903730">
                <a:moveTo>
                  <a:pt x="1215529" y="614426"/>
                </a:moveTo>
                <a:lnTo>
                  <a:pt x="1213586" y="604850"/>
                </a:lnTo>
                <a:lnTo>
                  <a:pt x="1208303" y="597014"/>
                </a:lnTo>
                <a:lnTo>
                  <a:pt x="1200467" y="591731"/>
                </a:lnTo>
                <a:lnTo>
                  <a:pt x="1190891" y="589788"/>
                </a:lnTo>
                <a:lnTo>
                  <a:pt x="1181328" y="591731"/>
                </a:lnTo>
                <a:lnTo>
                  <a:pt x="1173530" y="597014"/>
                </a:lnTo>
                <a:lnTo>
                  <a:pt x="1168298" y="604850"/>
                </a:lnTo>
                <a:lnTo>
                  <a:pt x="1166380" y="614426"/>
                </a:lnTo>
                <a:lnTo>
                  <a:pt x="1168298" y="623989"/>
                </a:lnTo>
                <a:lnTo>
                  <a:pt x="1173530" y="631786"/>
                </a:lnTo>
                <a:lnTo>
                  <a:pt x="1181328" y="637019"/>
                </a:lnTo>
                <a:lnTo>
                  <a:pt x="1190891" y="638937"/>
                </a:lnTo>
                <a:lnTo>
                  <a:pt x="1200467" y="637019"/>
                </a:lnTo>
                <a:lnTo>
                  <a:pt x="1208303" y="631786"/>
                </a:lnTo>
                <a:lnTo>
                  <a:pt x="1213586" y="623989"/>
                </a:lnTo>
                <a:lnTo>
                  <a:pt x="1215529" y="614426"/>
                </a:lnTo>
                <a:close/>
              </a:path>
              <a:path w="2248535" h="1903730">
                <a:moveTo>
                  <a:pt x="1264678" y="909320"/>
                </a:moveTo>
                <a:lnTo>
                  <a:pt x="1262735" y="899769"/>
                </a:lnTo>
                <a:lnTo>
                  <a:pt x="1257452" y="891971"/>
                </a:lnTo>
                <a:lnTo>
                  <a:pt x="1249616" y="886739"/>
                </a:lnTo>
                <a:lnTo>
                  <a:pt x="1240040" y="884809"/>
                </a:lnTo>
                <a:lnTo>
                  <a:pt x="1230528" y="886739"/>
                </a:lnTo>
                <a:lnTo>
                  <a:pt x="1222730" y="891971"/>
                </a:lnTo>
                <a:lnTo>
                  <a:pt x="1217460" y="899769"/>
                </a:lnTo>
                <a:lnTo>
                  <a:pt x="1215529" y="909320"/>
                </a:lnTo>
                <a:lnTo>
                  <a:pt x="1217460" y="918908"/>
                </a:lnTo>
                <a:lnTo>
                  <a:pt x="1222730" y="926744"/>
                </a:lnTo>
                <a:lnTo>
                  <a:pt x="1230528" y="932027"/>
                </a:lnTo>
                <a:lnTo>
                  <a:pt x="1240040" y="933958"/>
                </a:lnTo>
                <a:lnTo>
                  <a:pt x="1249616" y="932027"/>
                </a:lnTo>
                <a:lnTo>
                  <a:pt x="1257452" y="926744"/>
                </a:lnTo>
                <a:lnTo>
                  <a:pt x="1262735" y="918908"/>
                </a:lnTo>
                <a:lnTo>
                  <a:pt x="1264678" y="909320"/>
                </a:lnTo>
                <a:close/>
              </a:path>
              <a:path w="2248535" h="1903730">
                <a:moveTo>
                  <a:pt x="1313827" y="1007618"/>
                </a:moveTo>
                <a:lnTo>
                  <a:pt x="1311884" y="998067"/>
                </a:lnTo>
                <a:lnTo>
                  <a:pt x="1306614" y="990269"/>
                </a:lnTo>
                <a:lnTo>
                  <a:pt x="1298816" y="985037"/>
                </a:lnTo>
                <a:lnTo>
                  <a:pt x="1289316" y="983107"/>
                </a:lnTo>
                <a:lnTo>
                  <a:pt x="1279728" y="985037"/>
                </a:lnTo>
                <a:lnTo>
                  <a:pt x="1271892" y="990269"/>
                </a:lnTo>
                <a:lnTo>
                  <a:pt x="1266609" y="998067"/>
                </a:lnTo>
                <a:lnTo>
                  <a:pt x="1264678" y="1007618"/>
                </a:lnTo>
                <a:lnTo>
                  <a:pt x="1266609" y="1017206"/>
                </a:lnTo>
                <a:lnTo>
                  <a:pt x="1271892" y="1025042"/>
                </a:lnTo>
                <a:lnTo>
                  <a:pt x="1279728" y="1030325"/>
                </a:lnTo>
                <a:lnTo>
                  <a:pt x="1289316" y="1032256"/>
                </a:lnTo>
                <a:lnTo>
                  <a:pt x="1298816" y="1030325"/>
                </a:lnTo>
                <a:lnTo>
                  <a:pt x="1306614" y="1025042"/>
                </a:lnTo>
                <a:lnTo>
                  <a:pt x="1311884" y="1017206"/>
                </a:lnTo>
                <a:lnTo>
                  <a:pt x="1313827" y="1007618"/>
                </a:lnTo>
                <a:close/>
              </a:path>
              <a:path w="2248535" h="1903730">
                <a:moveTo>
                  <a:pt x="1362976" y="614426"/>
                </a:moveTo>
                <a:lnTo>
                  <a:pt x="1361046" y="604850"/>
                </a:lnTo>
                <a:lnTo>
                  <a:pt x="1355813" y="597014"/>
                </a:lnTo>
                <a:lnTo>
                  <a:pt x="1348016" y="591731"/>
                </a:lnTo>
                <a:lnTo>
                  <a:pt x="1338465" y="589788"/>
                </a:lnTo>
                <a:lnTo>
                  <a:pt x="1328877" y="591731"/>
                </a:lnTo>
                <a:lnTo>
                  <a:pt x="1321041" y="597014"/>
                </a:lnTo>
                <a:lnTo>
                  <a:pt x="1315758" y="604850"/>
                </a:lnTo>
                <a:lnTo>
                  <a:pt x="1313827" y="614426"/>
                </a:lnTo>
                <a:lnTo>
                  <a:pt x="1315758" y="623989"/>
                </a:lnTo>
                <a:lnTo>
                  <a:pt x="1321041" y="631786"/>
                </a:lnTo>
                <a:lnTo>
                  <a:pt x="1328877" y="637019"/>
                </a:lnTo>
                <a:lnTo>
                  <a:pt x="1338465" y="638937"/>
                </a:lnTo>
                <a:lnTo>
                  <a:pt x="1348016" y="637019"/>
                </a:lnTo>
                <a:lnTo>
                  <a:pt x="1355813" y="631786"/>
                </a:lnTo>
                <a:lnTo>
                  <a:pt x="1361046" y="623989"/>
                </a:lnTo>
                <a:lnTo>
                  <a:pt x="1362976" y="614426"/>
                </a:lnTo>
                <a:close/>
              </a:path>
              <a:path w="2248535" h="1903730">
                <a:moveTo>
                  <a:pt x="1362976" y="516128"/>
                </a:moveTo>
                <a:lnTo>
                  <a:pt x="1361046" y="506552"/>
                </a:lnTo>
                <a:lnTo>
                  <a:pt x="1355813" y="498716"/>
                </a:lnTo>
                <a:lnTo>
                  <a:pt x="1348016" y="493433"/>
                </a:lnTo>
                <a:lnTo>
                  <a:pt x="1338465" y="491490"/>
                </a:lnTo>
                <a:lnTo>
                  <a:pt x="1328877" y="493433"/>
                </a:lnTo>
                <a:lnTo>
                  <a:pt x="1321041" y="498716"/>
                </a:lnTo>
                <a:lnTo>
                  <a:pt x="1315758" y="506552"/>
                </a:lnTo>
                <a:lnTo>
                  <a:pt x="1313827" y="516128"/>
                </a:lnTo>
                <a:lnTo>
                  <a:pt x="1315758" y="525691"/>
                </a:lnTo>
                <a:lnTo>
                  <a:pt x="1321041" y="533488"/>
                </a:lnTo>
                <a:lnTo>
                  <a:pt x="1328877" y="538721"/>
                </a:lnTo>
                <a:lnTo>
                  <a:pt x="1338465" y="540639"/>
                </a:lnTo>
                <a:lnTo>
                  <a:pt x="1348016" y="538721"/>
                </a:lnTo>
                <a:lnTo>
                  <a:pt x="1355813" y="533488"/>
                </a:lnTo>
                <a:lnTo>
                  <a:pt x="1361046" y="525691"/>
                </a:lnTo>
                <a:lnTo>
                  <a:pt x="1362976" y="516128"/>
                </a:lnTo>
                <a:close/>
              </a:path>
              <a:path w="2248535" h="1903730">
                <a:moveTo>
                  <a:pt x="1412125" y="811022"/>
                </a:moveTo>
                <a:lnTo>
                  <a:pt x="1410195" y="801446"/>
                </a:lnTo>
                <a:lnTo>
                  <a:pt x="1404962" y="793610"/>
                </a:lnTo>
                <a:lnTo>
                  <a:pt x="1397165" y="788327"/>
                </a:lnTo>
                <a:lnTo>
                  <a:pt x="1387614" y="786384"/>
                </a:lnTo>
                <a:lnTo>
                  <a:pt x="1378026" y="788327"/>
                </a:lnTo>
                <a:lnTo>
                  <a:pt x="1370190" y="793610"/>
                </a:lnTo>
                <a:lnTo>
                  <a:pt x="1364907" y="801446"/>
                </a:lnTo>
                <a:lnTo>
                  <a:pt x="1362976" y="811022"/>
                </a:lnTo>
                <a:lnTo>
                  <a:pt x="1364907" y="820610"/>
                </a:lnTo>
                <a:lnTo>
                  <a:pt x="1370190" y="828446"/>
                </a:lnTo>
                <a:lnTo>
                  <a:pt x="1378026" y="833729"/>
                </a:lnTo>
                <a:lnTo>
                  <a:pt x="1387614" y="835660"/>
                </a:lnTo>
                <a:lnTo>
                  <a:pt x="1397165" y="833729"/>
                </a:lnTo>
                <a:lnTo>
                  <a:pt x="1404962" y="828446"/>
                </a:lnTo>
                <a:lnTo>
                  <a:pt x="1410195" y="820610"/>
                </a:lnTo>
                <a:lnTo>
                  <a:pt x="1412125" y="811022"/>
                </a:lnTo>
                <a:close/>
              </a:path>
              <a:path w="2248535" h="1903730">
                <a:moveTo>
                  <a:pt x="1510423" y="466979"/>
                </a:moveTo>
                <a:lnTo>
                  <a:pt x="1508493" y="457403"/>
                </a:lnTo>
                <a:lnTo>
                  <a:pt x="1503260" y="449567"/>
                </a:lnTo>
                <a:lnTo>
                  <a:pt x="1495463" y="444284"/>
                </a:lnTo>
                <a:lnTo>
                  <a:pt x="1485912" y="442341"/>
                </a:lnTo>
                <a:lnTo>
                  <a:pt x="1476324" y="444284"/>
                </a:lnTo>
                <a:lnTo>
                  <a:pt x="1468488" y="449567"/>
                </a:lnTo>
                <a:lnTo>
                  <a:pt x="1463205" y="457403"/>
                </a:lnTo>
                <a:lnTo>
                  <a:pt x="1461274" y="466979"/>
                </a:lnTo>
                <a:lnTo>
                  <a:pt x="1463205" y="476542"/>
                </a:lnTo>
                <a:lnTo>
                  <a:pt x="1468488" y="484339"/>
                </a:lnTo>
                <a:lnTo>
                  <a:pt x="1476324" y="489572"/>
                </a:lnTo>
                <a:lnTo>
                  <a:pt x="1485912" y="491490"/>
                </a:lnTo>
                <a:lnTo>
                  <a:pt x="1495463" y="489572"/>
                </a:lnTo>
                <a:lnTo>
                  <a:pt x="1503260" y="484339"/>
                </a:lnTo>
                <a:lnTo>
                  <a:pt x="1508493" y="476542"/>
                </a:lnTo>
                <a:lnTo>
                  <a:pt x="1510423" y="466979"/>
                </a:lnTo>
                <a:close/>
              </a:path>
              <a:path w="2248535" h="1903730">
                <a:moveTo>
                  <a:pt x="1559572" y="614426"/>
                </a:moveTo>
                <a:lnTo>
                  <a:pt x="1557642" y="604850"/>
                </a:lnTo>
                <a:lnTo>
                  <a:pt x="1552409" y="597014"/>
                </a:lnTo>
                <a:lnTo>
                  <a:pt x="1544612" y="591731"/>
                </a:lnTo>
                <a:lnTo>
                  <a:pt x="1535061" y="589788"/>
                </a:lnTo>
                <a:lnTo>
                  <a:pt x="1525473" y="591731"/>
                </a:lnTo>
                <a:lnTo>
                  <a:pt x="1517637" y="597014"/>
                </a:lnTo>
                <a:lnTo>
                  <a:pt x="1512354" y="604850"/>
                </a:lnTo>
                <a:lnTo>
                  <a:pt x="1510423" y="614426"/>
                </a:lnTo>
                <a:lnTo>
                  <a:pt x="1512354" y="623989"/>
                </a:lnTo>
                <a:lnTo>
                  <a:pt x="1517637" y="631786"/>
                </a:lnTo>
                <a:lnTo>
                  <a:pt x="1525473" y="637019"/>
                </a:lnTo>
                <a:lnTo>
                  <a:pt x="1535061" y="638937"/>
                </a:lnTo>
                <a:lnTo>
                  <a:pt x="1544612" y="637019"/>
                </a:lnTo>
                <a:lnTo>
                  <a:pt x="1552409" y="631786"/>
                </a:lnTo>
                <a:lnTo>
                  <a:pt x="1557642" y="623989"/>
                </a:lnTo>
                <a:lnTo>
                  <a:pt x="1559572" y="614426"/>
                </a:lnTo>
                <a:close/>
              </a:path>
              <a:path w="2248535" h="1903730">
                <a:moveTo>
                  <a:pt x="1559572" y="270383"/>
                </a:moveTo>
                <a:lnTo>
                  <a:pt x="1557642" y="260807"/>
                </a:lnTo>
                <a:lnTo>
                  <a:pt x="1552409" y="252971"/>
                </a:lnTo>
                <a:lnTo>
                  <a:pt x="1544612" y="247688"/>
                </a:lnTo>
                <a:lnTo>
                  <a:pt x="1535061" y="245745"/>
                </a:lnTo>
                <a:lnTo>
                  <a:pt x="1525473" y="247688"/>
                </a:lnTo>
                <a:lnTo>
                  <a:pt x="1517637" y="252971"/>
                </a:lnTo>
                <a:lnTo>
                  <a:pt x="1512354" y="260807"/>
                </a:lnTo>
                <a:lnTo>
                  <a:pt x="1510423" y="270383"/>
                </a:lnTo>
                <a:lnTo>
                  <a:pt x="1512354" y="279895"/>
                </a:lnTo>
                <a:lnTo>
                  <a:pt x="1517637" y="287693"/>
                </a:lnTo>
                <a:lnTo>
                  <a:pt x="1525473" y="292963"/>
                </a:lnTo>
                <a:lnTo>
                  <a:pt x="1535061" y="294894"/>
                </a:lnTo>
                <a:lnTo>
                  <a:pt x="1544612" y="292963"/>
                </a:lnTo>
                <a:lnTo>
                  <a:pt x="1552409" y="287693"/>
                </a:lnTo>
                <a:lnTo>
                  <a:pt x="1557642" y="279895"/>
                </a:lnTo>
                <a:lnTo>
                  <a:pt x="1559572" y="270383"/>
                </a:lnTo>
                <a:close/>
              </a:path>
              <a:path w="2248535" h="1903730">
                <a:moveTo>
                  <a:pt x="1707146" y="712724"/>
                </a:moveTo>
                <a:lnTo>
                  <a:pt x="1705203" y="703148"/>
                </a:lnTo>
                <a:lnTo>
                  <a:pt x="1699920" y="695312"/>
                </a:lnTo>
                <a:lnTo>
                  <a:pt x="1692084" y="690029"/>
                </a:lnTo>
                <a:lnTo>
                  <a:pt x="1682508" y="688086"/>
                </a:lnTo>
                <a:lnTo>
                  <a:pt x="1672945" y="690029"/>
                </a:lnTo>
                <a:lnTo>
                  <a:pt x="1665147" y="695312"/>
                </a:lnTo>
                <a:lnTo>
                  <a:pt x="1659915" y="703148"/>
                </a:lnTo>
                <a:lnTo>
                  <a:pt x="1657997" y="712724"/>
                </a:lnTo>
                <a:lnTo>
                  <a:pt x="1659915" y="722287"/>
                </a:lnTo>
                <a:lnTo>
                  <a:pt x="1665147" y="730084"/>
                </a:lnTo>
                <a:lnTo>
                  <a:pt x="1672945" y="735317"/>
                </a:lnTo>
                <a:lnTo>
                  <a:pt x="1682508" y="737235"/>
                </a:lnTo>
                <a:lnTo>
                  <a:pt x="1692084" y="735317"/>
                </a:lnTo>
                <a:lnTo>
                  <a:pt x="1699920" y="730084"/>
                </a:lnTo>
                <a:lnTo>
                  <a:pt x="1705203" y="722287"/>
                </a:lnTo>
                <a:lnTo>
                  <a:pt x="1707146" y="712724"/>
                </a:lnTo>
                <a:close/>
              </a:path>
              <a:path w="2248535" h="1903730">
                <a:moveTo>
                  <a:pt x="1756295" y="565277"/>
                </a:moveTo>
                <a:lnTo>
                  <a:pt x="1754352" y="555701"/>
                </a:lnTo>
                <a:lnTo>
                  <a:pt x="1749069" y="547865"/>
                </a:lnTo>
                <a:lnTo>
                  <a:pt x="1741233" y="542582"/>
                </a:lnTo>
                <a:lnTo>
                  <a:pt x="1731657" y="540639"/>
                </a:lnTo>
                <a:lnTo>
                  <a:pt x="1722094" y="542582"/>
                </a:lnTo>
                <a:lnTo>
                  <a:pt x="1714296" y="547865"/>
                </a:lnTo>
                <a:lnTo>
                  <a:pt x="1709064" y="555701"/>
                </a:lnTo>
                <a:lnTo>
                  <a:pt x="1707146" y="565277"/>
                </a:lnTo>
                <a:lnTo>
                  <a:pt x="1709064" y="574840"/>
                </a:lnTo>
                <a:lnTo>
                  <a:pt x="1714296" y="582637"/>
                </a:lnTo>
                <a:lnTo>
                  <a:pt x="1722094" y="587870"/>
                </a:lnTo>
                <a:lnTo>
                  <a:pt x="1731657" y="589788"/>
                </a:lnTo>
                <a:lnTo>
                  <a:pt x="1741233" y="587870"/>
                </a:lnTo>
                <a:lnTo>
                  <a:pt x="1749069" y="582637"/>
                </a:lnTo>
                <a:lnTo>
                  <a:pt x="1754352" y="574840"/>
                </a:lnTo>
                <a:lnTo>
                  <a:pt x="1756295" y="565277"/>
                </a:lnTo>
                <a:close/>
              </a:path>
              <a:path w="2248535" h="1903730">
                <a:moveTo>
                  <a:pt x="1854593" y="712724"/>
                </a:moveTo>
                <a:lnTo>
                  <a:pt x="1852650" y="703148"/>
                </a:lnTo>
                <a:lnTo>
                  <a:pt x="1847367" y="695312"/>
                </a:lnTo>
                <a:lnTo>
                  <a:pt x="1839531" y="690029"/>
                </a:lnTo>
                <a:lnTo>
                  <a:pt x="1829955" y="688086"/>
                </a:lnTo>
                <a:lnTo>
                  <a:pt x="1820443" y="690029"/>
                </a:lnTo>
                <a:lnTo>
                  <a:pt x="1812645" y="695312"/>
                </a:lnTo>
                <a:lnTo>
                  <a:pt x="1807375" y="703148"/>
                </a:lnTo>
                <a:lnTo>
                  <a:pt x="1805444" y="712724"/>
                </a:lnTo>
                <a:lnTo>
                  <a:pt x="1807375" y="722287"/>
                </a:lnTo>
                <a:lnTo>
                  <a:pt x="1812645" y="730084"/>
                </a:lnTo>
                <a:lnTo>
                  <a:pt x="1820443" y="735317"/>
                </a:lnTo>
                <a:lnTo>
                  <a:pt x="1829955" y="737235"/>
                </a:lnTo>
                <a:lnTo>
                  <a:pt x="1839531" y="735317"/>
                </a:lnTo>
                <a:lnTo>
                  <a:pt x="1847367" y="730084"/>
                </a:lnTo>
                <a:lnTo>
                  <a:pt x="1852650" y="722287"/>
                </a:lnTo>
                <a:lnTo>
                  <a:pt x="1854593" y="712724"/>
                </a:lnTo>
                <a:close/>
              </a:path>
              <a:path w="2248535" h="1903730">
                <a:moveTo>
                  <a:pt x="1854593" y="466979"/>
                </a:moveTo>
                <a:lnTo>
                  <a:pt x="1852650" y="457403"/>
                </a:lnTo>
                <a:lnTo>
                  <a:pt x="1847367" y="449567"/>
                </a:lnTo>
                <a:lnTo>
                  <a:pt x="1839531" y="444284"/>
                </a:lnTo>
                <a:lnTo>
                  <a:pt x="1829955" y="442341"/>
                </a:lnTo>
                <a:lnTo>
                  <a:pt x="1820443" y="444284"/>
                </a:lnTo>
                <a:lnTo>
                  <a:pt x="1812645" y="449567"/>
                </a:lnTo>
                <a:lnTo>
                  <a:pt x="1807375" y="457403"/>
                </a:lnTo>
                <a:lnTo>
                  <a:pt x="1805444" y="466979"/>
                </a:lnTo>
                <a:lnTo>
                  <a:pt x="1807375" y="476542"/>
                </a:lnTo>
                <a:lnTo>
                  <a:pt x="1812645" y="484339"/>
                </a:lnTo>
                <a:lnTo>
                  <a:pt x="1820443" y="489572"/>
                </a:lnTo>
                <a:lnTo>
                  <a:pt x="1829955" y="491490"/>
                </a:lnTo>
                <a:lnTo>
                  <a:pt x="1839531" y="489572"/>
                </a:lnTo>
                <a:lnTo>
                  <a:pt x="1847367" y="484339"/>
                </a:lnTo>
                <a:lnTo>
                  <a:pt x="1852650" y="476542"/>
                </a:lnTo>
                <a:lnTo>
                  <a:pt x="1854593" y="466979"/>
                </a:lnTo>
                <a:close/>
              </a:path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22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909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909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2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86" y="187401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6564" y="732230"/>
            <a:ext cx="2515235" cy="592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550" spc="-5" dirty="0">
                <a:latin typeface="Calibri"/>
                <a:cs typeface="Calibri"/>
              </a:rPr>
              <a:t>Select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features</a:t>
            </a:r>
            <a:endParaRPr sz="155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550" spc="-10" dirty="0">
                <a:latin typeface="Calibri"/>
                <a:cs typeface="Calibri"/>
              </a:rPr>
              <a:t>Embed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data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in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feature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space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566" y="2896615"/>
            <a:ext cx="100901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dirty="0">
                <a:latin typeface="Calibri"/>
                <a:cs typeface="Calibri"/>
              </a:rPr>
              <a:t>House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size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(sqft)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201" y="1607155"/>
            <a:ext cx="173355" cy="356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65" dirty="0">
                <a:latin typeface="Calibri"/>
                <a:cs typeface="Calibri"/>
              </a:rPr>
              <a:t>V</a:t>
            </a:r>
            <a:r>
              <a:rPr sz="1150" spc="-10" dirty="0">
                <a:latin typeface="Calibri"/>
                <a:cs typeface="Calibri"/>
              </a:rPr>
              <a:t>a</a:t>
            </a:r>
            <a:r>
              <a:rPr sz="1150" spc="-5" dirty="0">
                <a:latin typeface="Calibri"/>
                <a:cs typeface="Calibri"/>
              </a:rPr>
              <a:t>lue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236" y="156210"/>
            <a:ext cx="161480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90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10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897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897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10"/>
                </a:lnTo>
                <a:lnTo>
                  <a:pt x="29527" y="34874"/>
                </a:lnTo>
                <a:lnTo>
                  <a:pt x="29540" y="1219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73" y="1874012"/>
                </a:lnTo>
                <a:lnTo>
                  <a:pt x="2223490" y="186785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5981"/>
            <a:ext cx="100901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House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size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(sqft)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606521"/>
            <a:ext cx="173355" cy="356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65" dirty="0">
                <a:latin typeface="Calibri"/>
                <a:cs typeface="Calibri"/>
              </a:rPr>
              <a:t>V</a:t>
            </a:r>
            <a:r>
              <a:rPr sz="1150" spc="-10" dirty="0">
                <a:latin typeface="Calibri"/>
                <a:cs typeface="Calibri"/>
              </a:rPr>
              <a:t>a</a:t>
            </a:r>
            <a:r>
              <a:rPr sz="1150" spc="-5" dirty="0">
                <a:latin typeface="Calibri"/>
                <a:cs typeface="Calibri"/>
              </a:rPr>
              <a:t>lue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809" y="1118235"/>
            <a:ext cx="1475105" cy="885190"/>
          </a:xfrm>
          <a:custGeom>
            <a:avLst/>
            <a:gdLst/>
            <a:ahLst/>
            <a:cxnLst/>
            <a:rect l="l" t="t" r="r" b="b"/>
            <a:pathLst>
              <a:path w="1475105" h="885189">
                <a:moveTo>
                  <a:pt x="49276" y="761873"/>
                </a:moveTo>
                <a:lnTo>
                  <a:pt x="47332" y="752322"/>
                </a:lnTo>
                <a:lnTo>
                  <a:pt x="42049" y="744524"/>
                </a:lnTo>
                <a:lnTo>
                  <a:pt x="34213" y="739292"/>
                </a:lnTo>
                <a:lnTo>
                  <a:pt x="24638" y="737362"/>
                </a:lnTo>
                <a:lnTo>
                  <a:pt x="15049" y="739292"/>
                </a:lnTo>
                <a:lnTo>
                  <a:pt x="7213" y="744524"/>
                </a:lnTo>
                <a:lnTo>
                  <a:pt x="1930" y="752322"/>
                </a:lnTo>
                <a:lnTo>
                  <a:pt x="0" y="761873"/>
                </a:lnTo>
                <a:lnTo>
                  <a:pt x="1930" y="771461"/>
                </a:lnTo>
                <a:lnTo>
                  <a:pt x="7213" y="779297"/>
                </a:lnTo>
                <a:lnTo>
                  <a:pt x="15049" y="784580"/>
                </a:lnTo>
                <a:lnTo>
                  <a:pt x="24638" y="786511"/>
                </a:lnTo>
                <a:lnTo>
                  <a:pt x="34213" y="784580"/>
                </a:lnTo>
                <a:lnTo>
                  <a:pt x="42049" y="779297"/>
                </a:lnTo>
                <a:lnTo>
                  <a:pt x="47332" y="771461"/>
                </a:lnTo>
                <a:lnTo>
                  <a:pt x="49276" y="761873"/>
                </a:lnTo>
                <a:close/>
              </a:path>
              <a:path w="1475105" h="885189">
                <a:moveTo>
                  <a:pt x="196723" y="860171"/>
                </a:moveTo>
                <a:lnTo>
                  <a:pt x="194779" y="850620"/>
                </a:lnTo>
                <a:lnTo>
                  <a:pt x="189496" y="842822"/>
                </a:lnTo>
                <a:lnTo>
                  <a:pt x="181660" y="837590"/>
                </a:lnTo>
                <a:lnTo>
                  <a:pt x="172085" y="835660"/>
                </a:lnTo>
                <a:lnTo>
                  <a:pt x="162521" y="837590"/>
                </a:lnTo>
                <a:lnTo>
                  <a:pt x="154724" y="842822"/>
                </a:lnTo>
                <a:lnTo>
                  <a:pt x="149491" y="850620"/>
                </a:lnTo>
                <a:lnTo>
                  <a:pt x="147574" y="860171"/>
                </a:lnTo>
                <a:lnTo>
                  <a:pt x="149491" y="869759"/>
                </a:lnTo>
                <a:lnTo>
                  <a:pt x="154724" y="877595"/>
                </a:lnTo>
                <a:lnTo>
                  <a:pt x="162521" y="882878"/>
                </a:lnTo>
                <a:lnTo>
                  <a:pt x="172085" y="884809"/>
                </a:lnTo>
                <a:lnTo>
                  <a:pt x="181660" y="882878"/>
                </a:lnTo>
                <a:lnTo>
                  <a:pt x="189496" y="877595"/>
                </a:lnTo>
                <a:lnTo>
                  <a:pt x="194779" y="869759"/>
                </a:lnTo>
                <a:lnTo>
                  <a:pt x="196723" y="860171"/>
                </a:lnTo>
                <a:close/>
              </a:path>
              <a:path w="1475105" h="885189">
                <a:moveTo>
                  <a:pt x="245872" y="614426"/>
                </a:moveTo>
                <a:lnTo>
                  <a:pt x="243928" y="604875"/>
                </a:lnTo>
                <a:lnTo>
                  <a:pt x="238645" y="597077"/>
                </a:lnTo>
                <a:lnTo>
                  <a:pt x="230809" y="591845"/>
                </a:lnTo>
                <a:lnTo>
                  <a:pt x="221234" y="589915"/>
                </a:lnTo>
                <a:lnTo>
                  <a:pt x="211670" y="591845"/>
                </a:lnTo>
                <a:lnTo>
                  <a:pt x="203873" y="597077"/>
                </a:lnTo>
                <a:lnTo>
                  <a:pt x="198640" y="604875"/>
                </a:lnTo>
                <a:lnTo>
                  <a:pt x="196723" y="614426"/>
                </a:lnTo>
                <a:lnTo>
                  <a:pt x="198640" y="624014"/>
                </a:lnTo>
                <a:lnTo>
                  <a:pt x="203873" y="631850"/>
                </a:lnTo>
                <a:lnTo>
                  <a:pt x="211670" y="637133"/>
                </a:lnTo>
                <a:lnTo>
                  <a:pt x="221234" y="639064"/>
                </a:lnTo>
                <a:lnTo>
                  <a:pt x="230809" y="637133"/>
                </a:lnTo>
                <a:lnTo>
                  <a:pt x="238645" y="631850"/>
                </a:lnTo>
                <a:lnTo>
                  <a:pt x="243928" y="624014"/>
                </a:lnTo>
                <a:lnTo>
                  <a:pt x="245872" y="614426"/>
                </a:lnTo>
                <a:close/>
              </a:path>
              <a:path w="1475105" h="885189">
                <a:moveTo>
                  <a:pt x="344170" y="860171"/>
                </a:moveTo>
                <a:lnTo>
                  <a:pt x="342226" y="850620"/>
                </a:lnTo>
                <a:lnTo>
                  <a:pt x="336956" y="842822"/>
                </a:lnTo>
                <a:lnTo>
                  <a:pt x="329158" y="837590"/>
                </a:lnTo>
                <a:lnTo>
                  <a:pt x="319659" y="835660"/>
                </a:lnTo>
                <a:lnTo>
                  <a:pt x="310070" y="837590"/>
                </a:lnTo>
                <a:lnTo>
                  <a:pt x="302234" y="842822"/>
                </a:lnTo>
                <a:lnTo>
                  <a:pt x="296951" y="850620"/>
                </a:lnTo>
                <a:lnTo>
                  <a:pt x="295008" y="860171"/>
                </a:lnTo>
                <a:lnTo>
                  <a:pt x="296951" y="869759"/>
                </a:lnTo>
                <a:lnTo>
                  <a:pt x="302234" y="877595"/>
                </a:lnTo>
                <a:lnTo>
                  <a:pt x="310070" y="882878"/>
                </a:lnTo>
                <a:lnTo>
                  <a:pt x="319659" y="884809"/>
                </a:lnTo>
                <a:lnTo>
                  <a:pt x="329158" y="882878"/>
                </a:lnTo>
                <a:lnTo>
                  <a:pt x="336956" y="877595"/>
                </a:lnTo>
                <a:lnTo>
                  <a:pt x="342226" y="869759"/>
                </a:lnTo>
                <a:lnTo>
                  <a:pt x="344170" y="860171"/>
                </a:lnTo>
                <a:close/>
              </a:path>
              <a:path w="1475105" h="885189">
                <a:moveTo>
                  <a:pt x="393319" y="712724"/>
                </a:moveTo>
                <a:lnTo>
                  <a:pt x="391388" y="703173"/>
                </a:lnTo>
                <a:lnTo>
                  <a:pt x="386156" y="695375"/>
                </a:lnTo>
                <a:lnTo>
                  <a:pt x="378358" y="690143"/>
                </a:lnTo>
                <a:lnTo>
                  <a:pt x="368808" y="688213"/>
                </a:lnTo>
                <a:lnTo>
                  <a:pt x="359219" y="690143"/>
                </a:lnTo>
                <a:lnTo>
                  <a:pt x="351383" y="695375"/>
                </a:lnTo>
                <a:lnTo>
                  <a:pt x="346100" y="703173"/>
                </a:lnTo>
                <a:lnTo>
                  <a:pt x="344170" y="712724"/>
                </a:lnTo>
                <a:lnTo>
                  <a:pt x="346100" y="722312"/>
                </a:lnTo>
                <a:lnTo>
                  <a:pt x="351383" y="730148"/>
                </a:lnTo>
                <a:lnTo>
                  <a:pt x="359219" y="735431"/>
                </a:lnTo>
                <a:lnTo>
                  <a:pt x="368808" y="737362"/>
                </a:lnTo>
                <a:lnTo>
                  <a:pt x="378358" y="735431"/>
                </a:lnTo>
                <a:lnTo>
                  <a:pt x="386156" y="730148"/>
                </a:lnTo>
                <a:lnTo>
                  <a:pt x="391388" y="722312"/>
                </a:lnTo>
                <a:lnTo>
                  <a:pt x="393319" y="712724"/>
                </a:lnTo>
                <a:close/>
              </a:path>
              <a:path w="1475105" h="885189">
                <a:moveTo>
                  <a:pt x="540766" y="811022"/>
                </a:moveTo>
                <a:lnTo>
                  <a:pt x="538835" y="801471"/>
                </a:lnTo>
                <a:lnTo>
                  <a:pt x="533603" y="793673"/>
                </a:lnTo>
                <a:lnTo>
                  <a:pt x="525805" y="788441"/>
                </a:lnTo>
                <a:lnTo>
                  <a:pt x="516255" y="786511"/>
                </a:lnTo>
                <a:lnTo>
                  <a:pt x="506666" y="788441"/>
                </a:lnTo>
                <a:lnTo>
                  <a:pt x="498830" y="793673"/>
                </a:lnTo>
                <a:lnTo>
                  <a:pt x="493547" y="801471"/>
                </a:lnTo>
                <a:lnTo>
                  <a:pt x="491617" y="811022"/>
                </a:lnTo>
                <a:lnTo>
                  <a:pt x="493547" y="820610"/>
                </a:lnTo>
                <a:lnTo>
                  <a:pt x="498830" y="828446"/>
                </a:lnTo>
                <a:lnTo>
                  <a:pt x="506666" y="833729"/>
                </a:lnTo>
                <a:lnTo>
                  <a:pt x="516255" y="835660"/>
                </a:lnTo>
                <a:lnTo>
                  <a:pt x="525805" y="833729"/>
                </a:lnTo>
                <a:lnTo>
                  <a:pt x="533603" y="828446"/>
                </a:lnTo>
                <a:lnTo>
                  <a:pt x="538835" y="820610"/>
                </a:lnTo>
                <a:lnTo>
                  <a:pt x="540766" y="811022"/>
                </a:lnTo>
                <a:close/>
              </a:path>
              <a:path w="1475105" h="885189">
                <a:moveTo>
                  <a:pt x="540766" y="565277"/>
                </a:moveTo>
                <a:lnTo>
                  <a:pt x="538835" y="555701"/>
                </a:lnTo>
                <a:lnTo>
                  <a:pt x="533603" y="547865"/>
                </a:lnTo>
                <a:lnTo>
                  <a:pt x="525805" y="542582"/>
                </a:lnTo>
                <a:lnTo>
                  <a:pt x="516255" y="540651"/>
                </a:lnTo>
                <a:lnTo>
                  <a:pt x="506666" y="542582"/>
                </a:lnTo>
                <a:lnTo>
                  <a:pt x="498830" y="547865"/>
                </a:lnTo>
                <a:lnTo>
                  <a:pt x="493547" y="555701"/>
                </a:lnTo>
                <a:lnTo>
                  <a:pt x="491617" y="565277"/>
                </a:lnTo>
                <a:lnTo>
                  <a:pt x="493547" y="574865"/>
                </a:lnTo>
                <a:lnTo>
                  <a:pt x="498830" y="582701"/>
                </a:lnTo>
                <a:lnTo>
                  <a:pt x="506666" y="587984"/>
                </a:lnTo>
                <a:lnTo>
                  <a:pt x="516255" y="589915"/>
                </a:lnTo>
                <a:lnTo>
                  <a:pt x="525805" y="587984"/>
                </a:lnTo>
                <a:lnTo>
                  <a:pt x="533603" y="582701"/>
                </a:lnTo>
                <a:lnTo>
                  <a:pt x="538835" y="574865"/>
                </a:lnTo>
                <a:lnTo>
                  <a:pt x="540766" y="565277"/>
                </a:lnTo>
                <a:close/>
              </a:path>
              <a:path w="1475105" h="885189">
                <a:moveTo>
                  <a:pt x="639191" y="417830"/>
                </a:moveTo>
                <a:lnTo>
                  <a:pt x="637247" y="408254"/>
                </a:lnTo>
                <a:lnTo>
                  <a:pt x="631964" y="400418"/>
                </a:lnTo>
                <a:lnTo>
                  <a:pt x="624128" y="395135"/>
                </a:lnTo>
                <a:lnTo>
                  <a:pt x="614553" y="393192"/>
                </a:lnTo>
                <a:lnTo>
                  <a:pt x="604964" y="395135"/>
                </a:lnTo>
                <a:lnTo>
                  <a:pt x="597128" y="400418"/>
                </a:lnTo>
                <a:lnTo>
                  <a:pt x="591845" y="408254"/>
                </a:lnTo>
                <a:lnTo>
                  <a:pt x="589915" y="417830"/>
                </a:lnTo>
                <a:lnTo>
                  <a:pt x="591845" y="427393"/>
                </a:lnTo>
                <a:lnTo>
                  <a:pt x="597128" y="435190"/>
                </a:lnTo>
                <a:lnTo>
                  <a:pt x="604964" y="440423"/>
                </a:lnTo>
                <a:lnTo>
                  <a:pt x="614553" y="442341"/>
                </a:lnTo>
                <a:lnTo>
                  <a:pt x="624128" y="440423"/>
                </a:lnTo>
                <a:lnTo>
                  <a:pt x="631964" y="435190"/>
                </a:lnTo>
                <a:lnTo>
                  <a:pt x="637247" y="427393"/>
                </a:lnTo>
                <a:lnTo>
                  <a:pt x="639191" y="417830"/>
                </a:lnTo>
                <a:close/>
              </a:path>
              <a:path w="1475105" h="885189">
                <a:moveTo>
                  <a:pt x="737489" y="712724"/>
                </a:moveTo>
                <a:lnTo>
                  <a:pt x="735545" y="703173"/>
                </a:lnTo>
                <a:lnTo>
                  <a:pt x="730262" y="695375"/>
                </a:lnTo>
                <a:lnTo>
                  <a:pt x="722426" y="690143"/>
                </a:lnTo>
                <a:lnTo>
                  <a:pt x="712851" y="688213"/>
                </a:lnTo>
                <a:lnTo>
                  <a:pt x="703287" y="690143"/>
                </a:lnTo>
                <a:lnTo>
                  <a:pt x="695490" y="695375"/>
                </a:lnTo>
                <a:lnTo>
                  <a:pt x="690257" y="703173"/>
                </a:lnTo>
                <a:lnTo>
                  <a:pt x="688340" y="712724"/>
                </a:lnTo>
                <a:lnTo>
                  <a:pt x="690257" y="722312"/>
                </a:lnTo>
                <a:lnTo>
                  <a:pt x="695490" y="730148"/>
                </a:lnTo>
                <a:lnTo>
                  <a:pt x="703287" y="735431"/>
                </a:lnTo>
                <a:lnTo>
                  <a:pt x="712851" y="737362"/>
                </a:lnTo>
                <a:lnTo>
                  <a:pt x="722426" y="735431"/>
                </a:lnTo>
                <a:lnTo>
                  <a:pt x="730262" y="730148"/>
                </a:lnTo>
                <a:lnTo>
                  <a:pt x="735545" y="722312"/>
                </a:lnTo>
                <a:lnTo>
                  <a:pt x="737489" y="712724"/>
                </a:lnTo>
                <a:close/>
              </a:path>
              <a:path w="1475105" h="885189">
                <a:moveTo>
                  <a:pt x="786638" y="565277"/>
                </a:moveTo>
                <a:lnTo>
                  <a:pt x="784694" y="555701"/>
                </a:lnTo>
                <a:lnTo>
                  <a:pt x="779411" y="547865"/>
                </a:lnTo>
                <a:lnTo>
                  <a:pt x="771575" y="542582"/>
                </a:lnTo>
                <a:lnTo>
                  <a:pt x="762000" y="540651"/>
                </a:lnTo>
                <a:lnTo>
                  <a:pt x="752436" y="542582"/>
                </a:lnTo>
                <a:lnTo>
                  <a:pt x="744639" y="547865"/>
                </a:lnTo>
                <a:lnTo>
                  <a:pt x="739406" y="555701"/>
                </a:lnTo>
                <a:lnTo>
                  <a:pt x="737489" y="565277"/>
                </a:lnTo>
                <a:lnTo>
                  <a:pt x="739406" y="574865"/>
                </a:lnTo>
                <a:lnTo>
                  <a:pt x="744639" y="582701"/>
                </a:lnTo>
                <a:lnTo>
                  <a:pt x="752436" y="587984"/>
                </a:lnTo>
                <a:lnTo>
                  <a:pt x="762000" y="589915"/>
                </a:lnTo>
                <a:lnTo>
                  <a:pt x="771575" y="587984"/>
                </a:lnTo>
                <a:lnTo>
                  <a:pt x="779411" y="582701"/>
                </a:lnTo>
                <a:lnTo>
                  <a:pt x="784694" y="574865"/>
                </a:lnTo>
                <a:lnTo>
                  <a:pt x="786638" y="565277"/>
                </a:lnTo>
                <a:close/>
              </a:path>
              <a:path w="1475105" h="885189">
                <a:moveTo>
                  <a:pt x="835787" y="368681"/>
                </a:moveTo>
                <a:lnTo>
                  <a:pt x="833843" y="359105"/>
                </a:lnTo>
                <a:lnTo>
                  <a:pt x="828560" y="351269"/>
                </a:lnTo>
                <a:lnTo>
                  <a:pt x="820724" y="345986"/>
                </a:lnTo>
                <a:lnTo>
                  <a:pt x="811149" y="344043"/>
                </a:lnTo>
                <a:lnTo>
                  <a:pt x="801585" y="345986"/>
                </a:lnTo>
                <a:lnTo>
                  <a:pt x="793788" y="351269"/>
                </a:lnTo>
                <a:lnTo>
                  <a:pt x="788555" y="359105"/>
                </a:lnTo>
                <a:lnTo>
                  <a:pt x="786638" y="368681"/>
                </a:lnTo>
                <a:lnTo>
                  <a:pt x="788555" y="378244"/>
                </a:lnTo>
                <a:lnTo>
                  <a:pt x="793788" y="386041"/>
                </a:lnTo>
                <a:lnTo>
                  <a:pt x="801585" y="391274"/>
                </a:lnTo>
                <a:lnTo>
                  <a:pt x="811149" y="393192"/>
                </a:lnTo>
                <a:lnTo>
                  <a:pt x="820724" y="391274"/>
                </a:lnTo>
                <a:lnTo>
                  <a:pt x="828560" y="386041"/>
                </a:lnTo>
                <a:lnTo>
                  <a:pt x="833843" y="378244"/>
                </a:lnTo>
                <a:lnTo>
                  <a:pt x="835787" y="368681"/>
                </a:lnTo>
                <a:close/>
              </a:path>
              <a:path w="1475105" h="885189">
                <a:moveTo>
                  <a:pt x="884936" y="663575"/>
                </a:moveTo>
                <a:lnTo>
                  <a:pt x="882992" y="654024"/>
                </a:lnTo>
                <a:lnTo>
                  <a:pt x="877709" y="646226"/>
                </a:lnTo>
                <a:lnTo>
                  <a:pt x="869873" y="640994"/>
                </a:lnTo>
                <a:lnTo>
                  <a:pt x="860298" y="639064"/>
                </a:lnTo>
                <a:lnTo>
                  <a:pt x="850785" y="640994"/>
                </a:lnTo>
                <a:lnTo>
                  <a:pt x="842987" y="646226"/>
                </a:lnTo>
                <a:lnTo>
                  <a:pt x="837717" y="654024"/>
                </a:lnTo>
                <a:lnTo>
                  <a:pt x="835787" y="663575"/>
                </a:lnTo>
                <a:lnTo>
                  <a:pt x="837717" y="673163"/>
                </a:lnTo>
                <a:lnTo>
                  <a:pt x="842987" y="680999"/>
                </a:lnTo>
                <a:lnTo>
                  <a:pt x="850785" y="686282"/>
                </a:lnTo>
                <a:lnTo>
                  <a:pt x="860298" y="688213"/>
                </a:lnTo>
                <a:lnTo>
                  <a:pt x="869873" y="686282"/>
                </a:lnTo>
                <a:lnTo>
                  <a:pt x="877709" y="680999"/>
                </a:lnTo>
                <a:lnTo>
                  <a:pt x="882992" y="673163"/>
                </a:lnTo>
                <a:lnTo>
                  <a:pt x="884936" y="663575"/>
                </a:lnTo>
                <a:close/>
              </a:path>
              <a:path w="1475105" h="885189">
                <a:moveTo>
                  <a:pt x="934085" y="761873"/>
                </a:moveTo>
                <a:lnTo>
                  <a:pt x="932141" y="752322"/>
                </a:lnTo>
                <a:lnTo>
                  <a:pt x="926871" y="744524"/>
                </a:lnTo>
                <a:lnTo>
                  <a:pt x="919073" y="739292"/>
                </a:lnTo>
                <a:lnTo>
                  <a:pt x="909574" y="737362"/>
                </a:lnTo>
                <a:lnTo>
                  <a:pt x="899985" y="739292"/>
                </a:lnTo>
                <a:lnTo>
                  <a:pt x="892149" y="744524"/>
                </a:lnTo>
                <a:lnTo>
                  <a:pt x="886866" y="752322"/>
                </a:lnTo>
                <a:lnTo>
                  <a:pt x="884936" y="761873"/>
                </a:lnTo>
                <a:lnTo>
                  <a:pt x="886866" y="771461"/>
                </a:lnTo>
                <a:lnTo>
                  <a:pt x="892149" y="779297"/>
                </a:lnTo>
                <a:lnTo>
                  <a:pt x="899985" y="784580"/>
                </a:lnTo>
                <a:lnTo>
                  <a:pt x="909574" y="786511"/>
                </a:lnTo>
                <a:lnTo>
                  <a:pt x="919073" y="784580"/>
                </a:lnTo>
                <a:lnTo>
                  <a:pt x="926871" y="779297"/>
                </a:lnTo>
                <a:lnTo>
                  <a:pt x="932141" y="771461"/>
                </a:lnTo>
                <a:lnTo>
                  <a:pt x="934085" y="761873"/>
                </a:lnTo>
                <a:close/>
              </a:path>
              <a:path w="1475105" h="885189">
                <a:moveTo>
                  <a:pt x="983234" y="368681"/>
                </a:moveTo>
                <a:lnTo>
                  <a:pt x="981303" y="359105"/>
                </a:lnTo>
                <a:lnTo>
                  <a:pt x="976071" y="351269"/>
                </a:lnTo>
                <a:lnTo>
                  <a:pt x="968273" y="345986"/>
                </a:lnTo>
                <a:lnTo>
                  <a:pt x="958723" y="344043"/>
                </a:lnTo>
                <a:lnTo>
                  <a:pt x="949134" y="345986"/>
                </a:lnTo>
                <a:lnTo>
                  <a:pt x="941298" y="351269"/>
                </a:lnTo>
                <a:lnTo>
                  <a:pt x="936015" y="359105"/>
                </a:lnTo>
                <a:lnTo>
                  <a:pt x="934085" y="368681"/>
                </a:lnTo>
                <a:lnTo>
                  <a:pt x="936015" y="378244"/>
                </a:lnTo>
                <a:lnTo>
                  <a:pt x="941298" y="386041"/>
                </a:lnTo>
                <a:lnTo>
                  <a:pt x="949134" y="391274"/>
                </a:lnTo>
                <a:lnTo>
                  <a:pt x="958723" y="393192"/>
                </a:lnTo>
                <a:lnTo>
                  <a:pt x="968273" y="391274"/>
                </a:lnTo>
                <a:lnTo>
                  <a:pt x="976071" y="386041"/>
                </a:lnTo>
                <a:lnTo>
                  <a:pt x="981303" y="378244"/>
                </a:lnTo>
                <a:lnTo>
                  <a:pt x="983234" y="368681"/>
                </a:lnTo>
                <a:close/>
              </a:path>
              <a:path w="1475105" h="885189">
                <a:moveTo>
                  <a:pt x="983234" y="270383"/>
                </a:moveTo>
                <a:lnTo>
                  <a:pt x="981303" y="260807"/>
                </a:lnTo>
                <a:lnTo>
                  <a:pt x="976071" y="252971"/>
                </a:lnTo>
                <a:lnTo>
                  <a:pt x="968273" y="247688"/>
                </a:lnTo>
                <a:lnTo>
                  <a:pt x="958723" y="245745"/>
                </a:lnTo>
                <a:lnTo>
                  <a:pt x="949134" y="247688"/>
                </a:lnTo>
                <a:lnTo>
                  <a:pt x="941298" y="252971"/>
                </a:lnTo>
                <a:lnTo>
                  <a:pt x="936015" y="260807"/>
                </a:lnTo>
                <a:lnTo>
                  <a:pt x="934085" y="270383"/>
                </a:lnTo>
                <a:lnTo>
                  <a:pt x="936015" y="279946"/>
                </a:lnTo>
                <a:lnTo>
                  <a:pt x="941298" y="287743"/>
                </a:lnTo>
                <a:lnTo>
                  <a:pt x="949134" y="292976"/>
                </a:lnTo>
                <a:lnTo>
                  <a:pt x="958723" y="294894"/>
                </a:lnTo>
                <a:lnTo>
                  <a:pt x="968273" y="292976"/>
                </a:lnTo>
                <a:lnTo>
                  <a:pt x="976071" y="287743"/>
                </a:lnTo>
                <a:lnTo>
                  <a:pt x="981303" y="279946"/>
                </a:lnTo>
                <a:lnTo>
                  <a:pt x="983234" y="270383"/>
                </a:lnTo>
                <a:close/>
              </a:path>
              <a:path w="1475105" h="885189">
                <a:moveTo>
                  <a:pt x="1032383" y="565277"/>
                </a:moveTo>
                <a:lnTo>
                  <a:pt x="1030452" y="555701"/>
                </a:lnTo>
                <a:lnTo>
                  <a:pt x="1025220" y="547865"/>
                </a:lnTo>
                <a:lnTo>
                  <a:pt x="1017422" y="542582"/>
                </a:lnTo>
                <a:lnTo>
                  <a:pt x="1007872" y="540651"/>
                </a:lnTo>
                <a:lnTo>
                  <a:pt x="998283" y="542582"/>
                </a:lnTo>
                <a:lnTo>
                  <a:pt x="990447" y="547865"/>
                </a:lnTo>
                <a:lnTo>
                  <a:pt x="985164" y="555701"/>
                </a:lnTo>
                <a:lnTo>
                  <a:pt x="983234" y="565277"/>
                </a:lnTo>
                <a:lnTo>
                  <a:pt x="985164" y="574865"/>
                </a:lnTo>
                <a:lnTo>
                  <a:pt x="990447" y="582701"/>
                </a:lnTo>
                <a:lnTo>
                  <a:pt x="998283" y="587984"/>
                </a:lnTo>
                <a:lnTo>
                  <a:pt x="1007872" y="589915"/>
                </a:lnTo>
                <a:lnTo>
                  <a:pt x="1017422" y="587984"/>
                </a:lnTo>
                <a:lnTo>
                  <a:pt x="1025220" y="582701"/>
                </a:lnTo>
                <a:lnTo>
                  <a:pt x="1030452" y="574865"/>
                </a:lnTo>
                <a:lnTo>
                  <a:pt x="1032383" y="565277"/>
                </a:lnTo>
                <a:close/>
              </a:path>
              <a:path w="1475105" h="885189">
                <a:moveTo>
                  <a:pt x="1130681" y="221234"/>
                </a:moveTo>
                <a:lnTo>
                  <a:pt x="1128750" y="211658"/>
                </a:lnTo>
                <a:lnTo>
                  <a:pt x="1123518" y="203822"/>
                </a:lnTo>
                <a:lnTo>
                  <a:pt x="1115720" y="198539"/>
                </a:lnTo>
                <a:lnTo>
                  <a:pt x="1106170" y="196596"/>
                </a:lnTo>
                <a:lnTo>
                  <a:pt x="1096581" y="198539"/>
                </a:lnTo>
                <a:lnTo>
                  <a:pt x="1088745" y="203822"/>
                </a:lnTo>
                <a:lnTo>
                  <a:pt x="1083462" y="211658"/>
                </a:lnTo>
                <a:lnTo>
                  <a:pt x="1081532" y="221234"/>
                </a:lnTo>
                <a:lnTo>
                  <a:pt x="1083462" y="230797"/>
                </a:lnTo>
                <a:lnTo>
                  <a:pt x="1088745" y="238594"/>
                </a:lnTo>
                <a:lnTo>
                  <a:pt x="1096581" y="243827"/>
                </a:lnTo>
                <a:lnTo>
                  <a:pt x="1106170" y="245745"/>
                </a:lnTo>
                <a:lnTo>
                  <a:pt x="1115720" y="243827"/>
                </a:lnTo>
                <a:lnTo>
                  <a:pt x="1123518" y="238594"/>
                </a:lnTo>
                <a:lnTo>
                  <a:pt x="1128750" y="230797"/>
                </a:lnTo>
                <a:lnTo>
                  <a:pt x="1130681" y="221234"/>
                </a:lnTo>
                <a:close/>
              </a:path>
              <a:path w="1475105" h="885189">
                <a:moveTo>
                  <a:pt x="1179830" y="368681"/>
                </a:moveTo>
                <a:lnTo>
                  <a:pt x="1177899" y="359105"/>
                </a:lnTo>
                <a:lnTo>
                  <a:pt x="1172667" y="351269"/>
                </a:lnTo>
                <a:lnTo>
                  <a:pt x="1164869" y="345986"/>
                </a:lnTo>
                <a:lnTo>
                  <a:pt x="1155319" y="344043"/>
                </a:lnTo>
                <a:lnTo>
                  <a:pt x="1145730" y="345986"/>
                </a:lnTo>
                <a:lnTo>
                  <a:pt x="1137894" y="351269"/>
                </a:lnTo>
                <a:lnTo>
                  <a:pt x="1132611" y="359105"/>
                </a:lnTo>
                <a:lnTo>
                  <a:pt x="1130681" y="368681"/>
                </a:lnTo>
                <a:lnTo>
                  <a:pt x="1132611" y="378244"/>
                </a:lnTo>
                <a:lnTo>
                  <a:pt x="1137894" y="386041"/>
                </a:lnTo>
                <a:lnTo>
                  <a:pt x="1145730" y="391274"/>
                </a:lnTo>
                <a:lnTo>
                  <a:pt x="1155319" y="393192"/>
                </a:lnTo>
                <a:lnTo>
                  <a:pt x="1164869" y="391274"/>
                </a:lnTo>
                <a:lnTo>
                  <a:pt x="1172667" y="386041"/>
                </a:lnTo>
                <a:lnTo>
                  <a:pt x="1177899" y="378244"/>
                </a:lnTo>
                <a:lnTo>
                  <a:pt x="1179830" y="368681"/>
                </a:lnTo>
                <a:close/>
              </a:path>
              <a:path w="1475105" h="885189">
                <a:moveTo>
                  <a:pt x="1179830" y="24638"/>
                </a:moveTo>
                <a:lnTo>
                  <a:pt x="1177899" y="15062"/>
                </a:lnTo>
                <a:lnTo>
                  <a:pt x="1172667" y="7226"/>
                </a:lnTo>
                <a:lnTo>
                  <a:pt x="1164869" y="1943"/>
                </a:lnTo>
                <a:lnTo>
                  <a:pt x="1155319" y="0"/>
                </a:lnTo>
                <a:lnTo>
                  <a:pt x="1145730" y="1943"/>
                </a:lnTo>
                <a:lnTo>
                  <a:pt x="1137894" y="7226"/>
                </a:lnTo>
                <a:lnTo>
                  <a:pt x="1132611" y="15062"/>
                </a:lnTo>
                <a:lnTo>
                  <a:pt x="1130681" y="24638"/>
                </a:lnTo>
                <a:lnTo>
                  <a:pt x="1132611" y="34150"/>
                </a:lnTo>
                <a:lnTo>
                  <a:pt x="1137894" y="41948"/>
                </a:lnTo>
                <a:lnTo>
                  <a:pt x="1145730" y="47218"/>
                </a:lnTo>
                <a:lnTo>
                  <a:pt x="1155319" y="49149"/>
                </a:lnTo>
                <a:lnTo>
                  <a:pt x="1164869" y="47218"/>
                </a:lnTo>
                <a:lnTo>
                  <a:pt x="1172667" y="41948"/>
                </a:lnTo>
                <a:lnTo>
                  <a:pt x="1177899" y="34150"/>
                </a:lnTo>
                <a:lnTo>
                  <a:pt x="1179830" y="24638"/>
                </a:lnTo>
                <a:close/>
              </a:path>
              <a:path w="1475105" h="885189">
                <a:moveTo>
                  <a:pt x="1327404" y="466979"/>
                </a:moveTo>
                <a:lnTo>
                  <a:pt x="1325460" y="457403"/>
                </a:lnTo>
                <a:lnTo>
                  <a:pt x="1320177" y="449567"/>
                </a:lnTo>
                <a:lnTo>
                  <a:pt x="1312341" y="444284"/>
                </a:lnTo>
                <a:lnTo>
                  <a:pt x="1302766" y="442341"/>
                </a:lnTo>
                <a:lnTo>
                  <a:pt x="1293202" y="444284"/>
                </a:lnTo>
                <a:lnTo>
                  <a:pt x="1285405" y="449567"/>
                </a:lnTo>
                <a:lnTo>
                  <a:pt x="1280172" y="457403"/>
                </a:lnTo>
                <a:lnTo>
                  <a:pt x="1278255" y="466979"/>
                </a:lnTo>
                <a:lnTo>
                  <a:pt x="1280172" y="476542"/>
                </a:lnTo>
                <a:lnTo>
                  <a:pt x="1285405" y="484339"/>
                </a:lnTo>
                <a:lnTo>
                  <a:pt x="1293202" y="489572"/>
                </a:lnTo>
                <a:lnTo>
                  <a:pt x="1302766" y="491490"/>
                </a:lnTo>
                <a:lnTo>
                  <a:pt x="1312341" y="489572"/>
                </a:lnTo>
                <a:lnTo>
                  <a:pt x="1320177" y="484339"/>
                </a:lnTo>
                <a:lnTo>
                  <a:pt x="1325460" y="476542"/>
                </a:lnTo>
                <a:lnTo>
                  <a:pt x="1327404" y="466979"/>
                </a:lnTo>
                <a:close/>
              </a:path>
              <a:path w="1475105" h="885189">
                <a:moveTo>
                  <a:pt x="1376553" y="319532"/>
                </a:moveTo>
                <a:lnTo>
                  <a:pt x="1374609" y="309956"/>
                </a:lnTo>
                <a:lnTo>
                  <a:pt x="1369326" y="302120"/>
                </a:lnTo>
                <a:lnTo>
                  <a:pt x="1361490" y="296837"/>
                </a:lnTo>
                <a:lnTo>
                  <a:pt x="1351915" y="294894"/>
                </a:lnTo>
                <a:lnTo>
                  <a:pt x="1342351" y="296837"/>
                </a:lnTo>
                <a:lnTo>
                  <a:pt x="1334554" y="302120"/>
                </a:lnTo>
                <a:lnTo>
                  <a:pt x="1329321" y="309956"/>
                </a:lnTo>
                <a:lnTo>
                  <a:pt x="1327404" y="319532"/>
                </a:lnTo>
                <a:lnTo>
                  <a:pt x="1329321" y="329095"/>
                </a:lnTo>
                <a:lnTo>
                  <a:pt x="1334554" y="336892"/>
                </a:lnTo>
                <a:lnTo>
                  <a:pt x="1342351" y="342125"/>
                </a:lnTo>
                <a:lnTo>
                  <a:pt x="1351915" y="344043"/>
                </a:lnTo>
                <a:lnTo>
                  <a:pt x="1361490" y="342125"/>
                </a:lnTo>
                <a:lnTo>
                  <a:pt x="1369326" y="336892"/>
                </a:lnTo>
                <a:lnTo>
                  <a:pt x="1374609" y="329095"/>
                </a:lnTo>
                <a:lnTo>
                  <a:pt x="1376553" y="319532"/>
                </a:lnTo>
                <a:close/>
              </a:path>
              <a:path w="1475105" h="885189">
                <a:moveTo>
                  <a:pt x="1474851" y="466979"/>
                </a:moveTo>
                <a:lnTo>
                  <a:pt x="1472907" y="457403"/>
                </a:lnTo>
                <a:lnTo>
                  <a:pt x="1467624" y="449567"/>
                </a:lnTo>
                <a:lnTo>
                  <a:pt x="1459788" y="444284"/>
                </a:lnTo>
                <a:lnTo>
                  <a:pt x="1450213" y="442341"/>
                </a:lnTo>
                <a:lnTo>
                  <a:pt x="1440700" y="444284"/>
                </a:lnTo>
                <a:lnTo>
                  <a:pt x="1432902" y="449567"/>
                </a:lnTo>
                <a:lnTo>
                  <a:pt x="1427632" y="457403"/>
                </a:lnTo>
                <a:lnTo>
                  <a:pt x="1425702" y="466979"/>
                </a:lnTo>
                <a:lnTo>
                  <a:pt x="1427632" y="476542"/>
                </a:lnTo>
                <a:lnTo>
                  <a:pt x="1432902" y="484339"/>
                </a:lnTo>
                <a:lnTo>
                  <a:pt x="1440700" y="489572"/>
                </a:lnTo>
                <a:lnTo>
                  <a:pt x="1450213" y="491490"/>
                </a:lnTo>
                <a:lnTo>
                  <a:pt x="1459788" y="489572"/>
                </a:lnTo>
                <a:lnTo>
                  <a:pt x="1467624" y="484339"/>
                </a:lnTo>
                <a:lnTo>
                  <a:pt x="1472907" y="476542"/>
                </a:lnTo>
                <a:lnTo>
                  <a:pt x="1474851" y="466979"/>
                </a:lnTo>
                <a:close/>
              </a:path>
              <a:path w="1475105" h="885189">
                <a:moveTo>
                  <a:pt x="1474851" y="221234"/>
                </a:moveTo>
                <a:lnTo>
                  <a:pt x="1472907" y="211658"/>
                </a:lnTo>
                <a:lnTo>
                  <a:pt x="1467624" y="203822"/>
                </a:lnTo>
                <a:lnTo>
                  <a:pt x="1459788" y="198539"/>
                </a:lnTo>
                <a:lnTo>
                  <a:pt x="1450213" y="196596"/>
                </a:lnTo>
                <a:lnTo>
                  <a:pt x="1440700" y="198539"/>
                </a:lnTo>
                <a:lnTo>
                  <a:pt x="1432902" y="203822"/>
                </a:lnTo>
                <a:lnTo>
                  <a:pt x="1427632" y="211658"/>
                </a:lnTo>
                <a:lnTo>
                  <a:pt x="1425702" y="221234"/>
                </a:lnTo>
                <a:lnTo>
                  <a:pt x="1427632" y="230797"/>
                </a:lnTo>
                <a:lnTo>
                  <a:pt x="1432902" y="238594"/>
                </a:lnTo>
                <a:lnTo>
                  <a:pt x="1440700" y="243827"/>
                </a:lnTo>
                <a:lnTo>
                  <a:pt x="1450213" y="245745"/>
                </a:lnTo>
                <a:lnTo>
                  <a:pt x="1459788" y="243827"/>
                </a:lnTo>
                <a:lnTo>
                  <a:pt x="1467624" y="238594"/>
                </a:lnTo>
                <a:lnTo>
                  <a:pt x="1472907" y="230797"/>
                </a:lnTo>
                <a:lnTo>
                  <a:pt x="1474851" y="221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42260" indent="-220979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spc="-15" dirty="0"/>
              <a:t>features</a:t>
            </a:r>
          </a:p>
          <a:p>
            <a:pPr marL="2842260" indent="-22097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10" dirty="0"/>
              <a:t>Embed</a:t>
            </a:r>
            <a:r>
              <a:rPr spc="-25" dirty="0"/>
              <a:t> </a:t>
            </a:r>
            <a:r>
              <a:rPr spc="-15" dirty="0"/>
              <a:t>data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5" dirty="0"/>
              <a:t>feature</a:t>
            </a:r>
            <a:r>
              <a:rPr dirty="0"/>
              <a:t> </a:t>
            </a:r>
            <a:r>
              <a:rPr spc="-5" dirty="0"/>
              <a:t>space</a:t>
            </a:r>
          </a:p>
          <a:p>
            <a:pPr marL="2842260" indent="-220979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>
                <a:solidFill>
                  <a:srgbClr val="000000"/>
                </a:solidFill>
              </a:rPr>
              <a:t>Predict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house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values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236" y="156717"/>
            <a:ext cx="1614805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89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22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909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909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2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86" y="187401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6615"/>
            <a:ext cx="100901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dirty="0">
                <a:latin typeface="Calibri"/>
                <a:cs typeface="Calibri"/>
              </a:rPr>
              <a:t>House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size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(sqft)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607155"/>
            <a:ext cx="173355" cy="356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65" dirty="0">
                <a:latin typeface="Calibri"/>
                <a:cs typeface="Calibri"/>
              </a:rPr>
              <a:t>V</a:t>
            </a:r>
            <a:r>
              <a:rPr sz="1150" spc="-10" dirty="0">
                <a:latin typeface="Calibri"/>
                <a:cs typeface="Calibri"/>
              </a:rPr>
              <a:t>a</a:t>
            </a:r>
            <a:r>
              <a:rPr sz="1150" spc="-5" dirty="0">
                <a:latin typeface="Calibri"/>
                <a:cs typeface="Calibri"/>
              </a:rPr>
              <a:t>lue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809" y="1118234"/>
            <a:ext cx="1475105" cy="885190"/>
          </a:xfrm>
          <a:custGeom>
            <a:avLst/>
            <a:gdLst/>
            <a:ahLst/>
            <a:cxnLst/>
            <a:rect l="l" t="t" r="r" b="b"/>
            <a:pathLst>
              <a:path w="1475105" h="885189">
                <a:moveTo>
                  <a:pt x="49276" y="761873"/>
                </a:moveTo>
                <a:lnTo>
                  <a:pt x="47332" y="752322"/>
                </a:lnTo>
                <a:lnTo>
                  <a:pt x="42049" y="744524"/>
                </a:lnTo>
                <a:lnTo>
                  <a:pt x="34213" y="739292"/>
                </a:lnTo>
                <a:lnTo>
                  <a:pt x="24638" y="737362"/>
                </a:lnTo>
                <a:lnTo>
                  <a:pt x="15049" y="739292"/>
                </a:lnTo>
                <a:lnTo>
                  <a:pt x="7213" y="744524"/>
                </a:lnTo>
                <a:lnTo>
                  <a:pt x="1930" y="752322"/>
                </a:lnTo>
                <a:lnTo>
                  <a:pt x="0" y="761873"/>
                </a:lnTo>
                <a:lnTo>
                  <a:pt x="1930" y="771461"/>
                </a:lnTo>
                <a:lnTo>
                  <a:pt x="7213" y="779297"/>
                </a:lnTo>
                <a:lnTo>
                  <a:pt x="15049" y="784580"/>
                </a:lnTo>
                <a:lnTo>
                  <a:pt x="24638" y="786511"/>
                </a:lnTo>
                <a:lnTo>
                  <a:pt x="34213" y="784580"/>
                </a:lnTo>
                <a:lnTo>
                  <a:pt x="42049" y="779297"/>
                </a:lnTo>
                <a:lnTo>
                  <a:pt x="47332" y="771461"/>
                </a:lnTo>
                <a:lnTo>
                  <a:pt x="49276" y="761873"/>
                </a:lnTo>
                <a:close/>
              </a:path>
              <a:path w="1475105" h="885189">
                <a:moveTo>
                  <a:pt x="196723" y="860171"/>
                </a:moveTo>
                <a:lnTo>
                  <a:pt x="194779" y="850620"/>
                </a:lnTo>
                <a:lnTo>
                  <a:pt x="189496" y="842822"/>
                </a:lnTo>
                <a:lnTo>
                  <a:pt x="181660" y="837590"/>
                </a:lnTo>
                <a:lnTo>
                  <a:pt x="172085" y="835660"/>
                </a:lnTo>
                <a:lnTo>
                  <a:pt x="162521" y="837590"/>
                </a:lnTo>
                <a:lnTo>
                  <a:pt x="154724" y="842822"/>
                </a:lnTo>
                <a:lnTo>
                  <a:pt x="149491" y="850620"/>
                </a:lnTo>
                <a:lnTo>
                  <a:pt x="147574" y="860171"/>
                </a:lnTo>
                <a:lnTo>
                  <a:pt x="149491" y="869759"/>
                </a:lnTo>
                <a:lnTo>
                  <a:pt x="154724" y="877595"/>
                </a:lnTo>
                <a:lnTo>
                  <a:pt x="162521" y="882878"/>
                </a:lnTo>
                <a:lnTo>
                  <a:pt x="172085" y="884809"/>
                </a:lnTo>
                <a:lnTo>
                  <a:pt x="181660" y="882878"/>
                </a:lnTo>
                <a:lnTo>
                  <a:pt x="189496" y="877595"/>
                </a:lnTo>
                <a:lnTo>
                  <a:pt x="194779" y="869759"/>
                </a:lnTo>
                <a:lnTo>
                  <a:pt x="196723" y="860171"/>
                </a:lnTo>
                <a:close/>
              </a:path>
              <a:path w="1475105" h="885189">
                <a:moveTo>
                  <a:pt x="245872" y="614426"/>
                </a:moveTo>
                <a:lnTo>
                  <a:pt x="243928" y="604875"/>
                </a:lnTo>
                <a:lnTo>
                  <a:pt x="238645" y="597077"/>
                </a:lnTo>
                <a:lnTo>
                  <a:pt x="230809" y="591845"/>
                </a:lnTo>
                <a:lnTo>
                  <a:pt x="221234" y="589915"/>
                </a:lnTo>
                <a:lnTo>
                  <a:pt x="211670" y="591845"/>
                </a:lnTo>
                <a:lnTo>
                  <a:pt x="203873" y="597077"/>
                </a:lnTo>
                <a:lnTo>
                  <a:pt x="198640" y="604875"/>
                </a:lnTo>
                <a:lnTo>
                  <a:pt x="196723" y="614426"/>
                </a:lnTo>
                <a:lnTo>
                  <a:pt x="198640" y="624014"/>
                </a:lnTo>
                <a:lnTo>
                  <a:pt x="203873" y="631850"/>
                </a:lnTo>
                <a:lnTo>
                  <a:pt x="211670" y="637133"/>
                </a:lnTo>
                <a:lnTo>
                  <a:pt x="221234" y="639064"/>
                </a:lnTo>
                <a:lnTo>
                  <a:pt x="230809" y="637133"/>
                </a:lnTo>
                <a:lnTo>
                  <a:pt x="238645" y="631850"/>
                </a:lnTo>
                <a:lnTo>
                  <a:pt x="243928" y="624014"/>
                </a:lnTo>
                <a:lnTo>
                  <a:pt x="245872" y="614426"/>
                </a:lnTo>
                <a:close/>
              </a:path>
              <a:path w="1475105" h="885189">
                <a:moveTo>
                  <a:pt x="344170" y="860171"/>
                </a:moveTo>
                <a:lnTo>
                  <a:pt x="342226" y="850620"/>
                </a:lnTo>
                <a:lnTo>
                  <a:pt x="336956" y="842822"/>
                </a:lnTo>
                <a:lnTo>
                  <a:pt x="329158" y="837590"/>
                </a:lnTo>
                <a:lnTo>
                  <a:pt x="319659" y="835660"/>
                </a:lnTo>
                <a:lnTo>
                  <a:pt x="310070" y="837590"/>
                </a:lnTo>
                <a:lnTo>
                  <a:pt x="302234" y="842822"/>
                </a:lnTo>
                <a:lnTo>
                  <a:pt x="296951" y="850620"/>
                </a:lnTo>
                <a:lnTo>
                  <a:pt x="295008" y="860171"/>
                </a:lnTo>
                <a:lnTo>
                  <a:pt x="296951" y="869759"/>
                </a:lnTo>
                <a:lnTo>
                  <a:pt x="302234" y="877595"/>
                </a:lnTo>
                <a:lnTo>
                  <a:pt x="310070" y="882878"/>
                </a:lnTo>
                <a:lnTo>
                  <a:pt x="319659" y="884809"/>
                </a:lnTo>
                <a:lnTo>
                  <a:pt x="329158" y="882878"/>
                </a:lnTo>
                <a:lnTo>
                  <a:pt x="336956" y="877595"/>
                </a:lnTo>
                <a:lnTo>
                  <a:pt x="342226" y="869759"/>
                </a:lnTo>
                <a:lnTo>
                  <a:pt x="344170" y="860171"/>
                </a:lnTo>
                <a:close/>
              </a:path>
              <a:path w="1475105" h="885189">
                <a:moveTo>
                  <a:pt x="393319" y="712724"/>
                </a:moveTo>
                <a:lnTo>
                  <a:pt x="391388" y="703173"/>
                </a:lnTo>
                <a:lnTo>
                  <a:pt x="386156" y="695375"/>
                </a:lnTo>
                <a:lnTo>
                  <a:pt x="378358" y="690143"/>
                </a:lnTo>
                <a:lnTo>
                  <a:pt x="368808" y="688213"/>
                </a:lnTo>
                <a:lnTo>
                  <a:pt x="359219" y="690143"/>
                </a:lnTo>
                <a:lnTo>
                  <a:pt x="351383" y="695375"/>
                </a:lnTo>
                <a:lnTo>
                  <a:pt x="346100" y="703173"/>
                </a:lnTo>
                <a:lnTo>
                  <a:pt x="344170" y="712724"/>
                </a:lnTo>
                <a:lnTo>
                  <a:pt x="346100" y="722312"/>
                </a:lnTo>
                <a:lnTo>
                  <a:pt x="351383" y="730148"/>
                </a:lnTo>
                <a:lnTo>
                  <a:pt x="359219" y="735431"/>
                </a:lnTo>
                <a:lnTo>
                  <a:pt x="368808" y="737362"/>
                </a:lnTo>
                <a:lnTo>
                  <a:pt x="378358" y="735431"/>
                </a:lnTo>
                <a:lnTo>
                  <a:pt x="386156" y="730148"/>
                </a:lnTo>
                <a:lnTo>
                  <a:pt x="391388" y="722312"/>
                </a:lnTo>
                <a:lnTo>
                  <a:pt x="393319" y="712724"/>
                </a:lnTo>
                <a:close/>
              </a:path>
              <a:path w="1475105" h="885189">
                <a:moveTo>
                  <a:pt x="540766" y="811022"/>
                </a:moveTo>
                <a:lnTo>
                  <a:pt x="538835" y="801471"/>
                </a:lnTo>
                <a:lnTo>
                  <a:pt x="533603" y="793673"/>
                </a:lnTo>
                <a:lnTo>
                  <a:pt x="525805" y="788441"/>
                </a:lnTo>
                <a:lnTo>
                  <a:pt x="516255" y="786511"/>
                </a:lnTo>
                <a:lnTo>
                  <a:pt x="506666" y="788441"/>
                </a:lnTo>
                <a:lnTo>
                  <a:pt x="498830" y="793673"/>
                </a:lnTo>
                <a:lnTo>
                  <a:pt x="493547" y="801471"/>
                </a:lnTo>
                <a:lnTo>
                  <a:pt x="491617" y="811022"/>
                </a:lnTo>
                <a:lnTo>
                  <a:pt x="493547" y="820610"/>
                </a:lnTo>
                <a:lnTo>
                  <a:pt x="498830" y="828446"/>
                </a:lnTo>
                <a:lnTo>
                  <a:pt x="506666" y="833729"/>
                </a:lnTo>
                <a:lnTo>
                  <a:pt x="516255" y="835660"/>
                </a:lnTo>
                <a:lnTo>
                  <a:pt x="525805" y="833729"/>
                </a:lnTo>
                <a:lnTo>
                  <a:pt x="533603" y="828446"/>
                </a:lnTo>
                <a:lnTo>
                  <a:pt x="538835" y="820610"/>
                </a:lnTo>
                <a:lnTo>
                  <a:pt x="540766" y="811022"/>
                </a:lnTo>
                <a:close/>
              </a:path>
              <a:path w="1475105" h="885189">
                <a:moveTo>
                  <a:pt x="540766" y="565277"/>
                </a:moveTo>
                <a:lnTo>
                  <a:pt x="538835" y="555701"/>
                </a:lnTo>
                <a:lnTo>
                  <a:pt x="533603" y="547865"/>
                </a:lnTo>
                <a:lnTo>
                  <a:pt x="525805" y="542582"/>
                </a:lnTo>
                <a:lnTo>
                  <a:pt x="516255" y="540639"/>
                </a:lnTo>
                <a:lnTo>
                  <a:pt x="506666" y="542582"/>
                </a:lnTo>
                <a:lnTo>
                  <a:pt x="498830" y="547865"/>
                </a:lnTo>
                <a:lnTo>
                  <a:pt x="493547" y="555701"/>
                </a:lnTo>
                <a:lnTo>
                  <a:pt x="491617" y="565277"/>
                </a:lnTo>
                <a:lnTo>
                  <a:pt x="493547" y="574865"/>
                </a:lnTo>
                <a:lnTo>
                  <a:pt x="498830" y="582701"/>
                </a:lnTo>
                <a:lnTo>
                  <a:pt x="506666" y="587984"/>
                </a:lnTo>
                <a:lnTo>
                  <a:pt x="516255" y="589915"/>
                </a:lnTo>
                <a:lnTo>
                  <a:pt x="525805" y="587984"/>
                </a:lnTo>
                <a:lnTo>
                  <a:pt x="533603" y="582701"/>
                </a:lnTo>
                <a:lnTo>
                  <a:pt x="538835" y="574865"/>
                </a:lnTo>
                <a:lnTo>
                  <a:pt x="540766" y="565277"/>
                </a:lnTo>
                <a:close/>
              </a:path>
              <a:path w="1475105" h="885189">
                <a:moveTo>
                  <a:pt x="639191" y="417830"/>
                </a:moveTo>
                <a:lnTo>
                  <a:pt x="637247" y="408254"/>
                </a:lnTo>
                <a:lnTo>
                  <a:pt x="631964" y="400418"/>
                </a:lnTo>
                <a:lnTo>
                  <a:pt x="624128" y="395135"/>
                </a:lnTo>
                <a:lnTo>
                  <a:pt x="614553" y="393192"/>
                </a:lnTo>
                <a:lnTo>
                  <a:pt x="604964" y="395135"/>
                </a:lnTo>
                <a:lnTo>
                  <a:pt x="597128" y="400418"/>
                </a:lnTo>
                <a:lnTo>
                  <a:pt x="591845" y="408254"/>
                </a:lnTo>
                <a:lnTo>
                  <a:pt x="589915" y="417830"/>
                </a:lnTo>
                <a:lnTo>
                  <a:pt x="591845" y="427393"/>
                </a:lnTo>
                <a:lnTo>
                  <a:pt x="597128" y="435190"/>
                </a:lnTo>
                <a:lnTo>
                  <a:pt x="604964" y="440423"/>
                </a:lnTo>
                <a:lnTo>
                  <a:pt x="614553" y="442341"/>
                </a:lnTo>
                <a:lnTo>
                  <a:pt x="624128" y="440423"/>
                </a:lnTo>
                <a:lnTo>
                  <a:pt x="631964" y="435190"/>
                </a:lnTo>
                <a:lnTo>
                  <a:pt x="637247" y="427393"/>
                </a:lnTo>
                <a:lnTo>
                  <a:pt x="639191" y="417830"/>
                </a:lnTo>
                <a:close/>
              </a:path>
              <a:path w="1475105" h="885189">
                <a:moveTo>
                  <a:pt x="737489" y="712724"/>
                </a:moveTo>
                <a:lnTo>
                  <a:pt x="735545" y="703173"/>
                </a:lnTo>
                <a:lnTo>
                  <a:pt x="730262" y="695375"/>
                </a:lnTo>
                <a:lnTo>
                  <a:pt x="722426" y="690143"/>
                </a:lnTo>
                <a:lnTo>
                  <a:pt x="712851" y="688213"/>
                </a:lnTo>
                <a:lnTo>
                  <a:pt x="703287" y="690143"/>
                </a:lnTo>
                <a:lnTo>
                  <a:pt x="695490" y="695375"/>
                </a:lnTo>
                <a:lnTo>
                  <a:pt x="690257" y="703173"/>
                </a:lnTo>
                <a:lnTo>
                  <a:pt x="688340" y="712724"/>
                </a:lnTo>
                <a:lnTo>
                  <a:pt x="690257" y="722312"/>
                </a:lnTo>
                <a:lnTo>
                  <a:pt x="695490" y="730148"/>
                </a:lnTo>
                <a:lnTo>
                  <a:pt x="703287" y="735431"/>
                </a:lnTo>
                <a:lnTo>
                  <a:pt x="712851" y="737362"/>
                </a:lnTo>
                <a:lnTo>
                  <a:pt x="722426" y="735431"/>
                </a:lnTo>
                <a:lnTo>
                  <a:pt x="730262" y="730148"/>
                </a:lnTo>
                <a:lnTo>
                  <a:pt x="735545" y="722312"/>
                </a:lnTo>
                <a:lnTo>
                  <a:pt x="737489" y="712724"/>
                </a:lnTo>
                <a:close/>
              </a:path>
              <a:path w="1475105" h="885189">
                <a:moveTo>
                  <a:pt x="786638" y="565277"/>
                </a:moveTo>
                <a:lnTo>
                  <a:pt x="784694" y="555701"/>
                </a:lnTo>
                <a:lnTo>
                  <a:pt x="779411" y="547865"/>
                </a:lnTo>
                <a:lnTo>
                  <a:pt x="771575" y="542582"/>
                </a:lnTo>
                <a:lnTo>
                  <a:pt x="762000" y="540639"/>
                </a:lnTo>
                <a:lnTo>
                  <a:pt x="752436" y="542582"/>
                </a:lnTo>
                <a:lnTo>
                  <a:pt x="744639" y="547865"/>
                </a:lnTo>
                <a:lnTo>
                  <a:pt x="739406" y="555701"/>
                </a:lnTo>
                <a:lnTo>
                  <a:pt x="737489" y="565277"/>
                </a:lnTo>
                <a:lnTo>
                  <a:pt x="739406" y="574865"/>
                </a:lnTo>
                <a:lnTo>
                  <a:pt x="744639" y="582701"/>
                </a:lnTo>
                <a:lnTo>
                  <a:pt x="752436" y="587984"/>
                </a:lnTo>
                <a:lnTo>
                  <a:pt x="762000" y="589915"/>
                </a:lnTo>
                <a:lnTo>
                  <a:pt x="771575" y="587984"/>
                </a:lnTo>
                <a:lnTo>
                  <a:pt x="779411" y="582701"/>
                </a:lnTo>
                <a:lnTo>
                  <a:pt x="784694" y="574865"/>
                </a:lnTo>
                <a:lnTo>
                  <a:pt x="786638" y="565277"/>
                </a:lnTo>
                <a:close/>
              </a:path>
              <a:path w="1475105" h="885189">
                <a:moveTo>
                  <a:pt x="835787" y="368681"/>
                </a:moveTo>
                <a:lnTo>
                  <a:pt x="833843" y="359105"/>
                </a:lnTo>
                <a:lnTo>
                  <a:pt x="828560" y="351269"/>
                </a:lnTo>
                <a:lnTo>
                  <a:pt x="820724" y="345986"/>
                </a:lnTo>
                <a:lnTo>
                  <a:pt x="811149" y="344043"/>
                </a:lnTo>
                <a:lnTo>
                  <a:pt x="801585" y="345986"/>
                </a:lnTo>
                <a:lnTo>
                  <a:pt x="793788" y="351269"/>
                </a:lnTo>
                <a:lnTo>
                  <a:pt x="788555" y="359105"/>
                </a:lnTo>
                <a:lnTo>
                  <a:pt x="786638" y="368681"/>
                </a:lnTo>
                <a:lnTo>
                  <a:pt x="788555" y="378244"/>
                </a:lnTo>
                <a:lnTo>
                  <a:pt x="793788" y="386041"/>
                </a:lnTo>
                <a:lnTo>
                  <a:pt x="801585" y="391274"/>
                </a:lnTo>
                <a:lnTo>
                  <a:pt x="811149" y="393192"/>
                </a:lnTo>
                <a:lnTo>
                  <a:pt x="820724" y="391274"/>
                </a:lnTo>
                <a:lnTo>
                  <a:pt x="828560" y="386041"/>
                </a:lnTo>
                <a:lnTo>
                  <a:pt x="833843" y="378244"/>
                </a:lnTo>
                <a:lnTo>
                  <a:pt x="835787" y="368681"/>
                </a:lnTo>
                <a:close/>
              </a:path>
              <a:path w="1475105" h="885189">
                <a:moveTo>
                  <a:pt x="884936" y="663575"/>
                </a:moveTo>
                <a:lnTo>
                  <a:pt x="882992" y="654024"/>
                </a:lnTo>
                <a:lnTo>
                  <a:pt x="877709" y="646226"/>
                </a:lnTo>
                <a:lnTo>
                  <a:pt x="869873" y="640994"/>
                </a:lnTo>
                <a:lnTo>
                  <a:pt x="860298" y="639064"/>
                </a:lnTo>
                <a:lnTo>
                  <a:pt x="850785" y="640994"/>
                </a:lnTo>
                <a:lnTo>
                  <a:pt x="842987" y="646226"/>
                </a:lnTo>
                <a:lnTo>
                  <a:pt x="837717" y="654024"/>
                </a:lnTo>
                <a:lnTo>
                  <a:pt x="835787" y="663575"/>
                </a:lnTo>
                <a:lnTo>
                  <a:pt x="837717" y="673163"/>
                </a:lnTo>
                <a:lnTo>
                  <a:pt x="842987" y="680999"/>
                </a:lnTo>
                <a:lnTo>
                  <a:pt x="850785" y="686282"/>
                </a:lnTo>
                <a:lnTo>
                  <a:pt x="860298" y="688213"/>
                </a:lnTo>
                <a:lnTo>
                  <a:pt x="869873" y="686282"/>
                </a:lnTo>
                <a:lnTo>
                  <a:pt x="877709" y="680999"/>
                </a:lnTo>
                <a:lnTo>
                  <a:pt x="882992" y="673163"/>
                </a:lnTo>
                <a:lnTo>
                  <a:pt x="884936" y="663575"/>
                </a:lnTo>
                <a:close/>
              </a:path>
              <a:path w="1475105" h="885189">
                <a:moveTo>
                  <a:pt x="934085" y="761873"/>
                </a:moveTo>
                <a:lnTo>
                  <a:pt x="932141" y="752322"/>
                </a:lnTo>
                <a:lnTo>
                  <a:pt x="926871" y="744524"/>
                </a:lnTo>
                <a:lnTo>
                  <a:pt x="919073" y="739292"/>
                </a:lnTo>
                <a:lnTo>
                  <a:pt x="909574" y="737362"/>
                </a:lnTo>
                <a:lnTo>
                  <a:pt x="899985" y="739292"/>
                </a:lnTo>
                <a:lnTo>
                  <a:pt x="892149" y="744524"/>
                </a:lnTo>
                <a:lnTo>
                  <a:pt x="886866" y="752322"/>
                </a:lnTo>
                <a:lnTo>
                  <a:pt x="884936" y="761873"/>
                </a:lnTo>
                <a:lnTo>
                  <a:pt x="886866" y="771461"/>
                </a:lnTo>
                <a:lnTo>
                  <a:pt x="892149" y="779297"/>
                </a:lnTo>
                <a:lnTo>
                  <a:pt x="899985" y="784580"/>
                </a:lnTo>
                <a:lnTo>
                  <a:pt x="909574" y="786511"/>
                </a:lnTo>
                <a:lnTo>
                  <a:pt x="919073" y="784580"/>
                </a:lnTo>
                <a:lnTo>
                  <a:pt x="926871" y="779297"/>
                </a:lnTo>
                <a:lnTo>
                  <a:pt x="932141" y="771461"/>
                </a:lnTo>
                <a:lnTo>
                  <a:pt x="934085" y="761873"/>
                </a:lnTo>
                <a:close/>
              </a:path>
              <a:path w="1475105" h="885189">
                <a:moveTo>
                  <a:pt x="983234" y="368681"/>
                </a:moveTo>
                <a:lnTo>
                  <a:pt x="981303" y="359105"/>
                </a:lnTo>
                <a:lnTo>
                  <a:pt x="976071" y="351269"/>
                </a:lnTo>
                <a:lnTo>
                  <a:pt x="968273" y="345986"/>
                </a:lnTo>
                <a:lnTo>
                  <a:pt x="958723" y="344043"/>
                </a:lnTo>
                <a:lnTo>
                  <a:pt x="949134" y="345986"/>
                </a:lnTo>
                <a:lnTo>
                  <a:pt x="941298" y="351269"/>
                </a:lnTo>
                <a:lnTo>
                  <a:pt x="936015" y="359105"/>
                </a:lnTo>
                <a:lnTo>
                  <a:pt x="934085" y="368681"/>
                </a:lnTo>
                <a:lnTo>
                  <a:pt x="936015" y="378244"/>
                </a:lnTo>
                <a:lnTo>
                  <a:pt x="941298" y="386041"/>
                </a:lnTo>
                <a:lnTo>
                  <a:pt x="949134" y="391274"/>
                </a:lnTo>
                <a:lnTo>
                  <a:pt x="958723" y="393192"/>
                </a:lnTo>
                <a:lnTo>
                  <a:pt x="968273" y="391274"/>
                </a:lnTo>
                <a:lnTo>
                  <a:pt x="976071" y="386041"/>
                </a:lnTo>
                <a:lnTo>
                  <a:pt x="981303" y="378244"/>
                </a:lnTo>
                <a:lnTo>
                  <a:pt x="983234" y="368681"/>
                </a:lnTo>
                <a:close/>
              </a:path>
              <a:path w="1475105" h="885189">
                <a:moveTo>
                  <a:pt x="983234" y="270383"/>
                </a:moveTo>
                <a:lnTo>
                  <a:pt x="981303" y="260807"/>
                </a:lnTo>
                <a:lnTo>
                  <a:pt x="976071" y="252971"/>
                </a:lnTo>
                <a:lnTo>
                  <a:pt x="968273" y="247688"/>
                </a:lnTo>
                <a:lnTo>
                  <a:pt x="958723" y="245745"/>
                </a:lnTo>
                <a:lnTo>
                  <a:pt x="949134" y="247688"/>
                </a:lnTo>
                <a:lnTo>
                  <a:pt x="941298" y="252971"/>
                </a:lnTo>
                <a:lnTo>
                  <a:pt x="936015" y="260807"/>
                </a:lnTo>
                <a:lnTo>
                  <a:pt x="934085" y="270383"/>
                </a:lnTo>
                <a:lnTo>
                  <a:pt x="936015" y="279946"/>
                </a:lnTo>
                <a:lnTo>
                  <a:pt x="941298" y="287743"/>
                </a:lnTo>
                <a:lnTo>
                  <a:pt x="949134" y="292976"/>
                </a:lnTo>
                <a:lnTo>
                  <a:pt x="958723" y="294894"/>
                </a:lnTo>
                <a:lnTo>
                  <a:pt x="968273" y="292976"/>
                </a:lnTo>
                <a:lnTo>
                  <a:pt x="976071" y="287743"/>
                </a:lnTo>
                <a:lnTo>
                  <a:pt x="981303" y="279946"/>
                </a:lnTo>
                <a:lnTo>
                  <a:pt x="983234" y="270383"/>
                </a:lnTo>
                <a:close/>
              </a:path>
              <a:path w="1475105" h="885189">
                <a:moveTo>
                  <a:pt x="1032383" y="565277"/>
                </a:moveTo>
                <a:lnTo>
                  <a:pt x="1030452" y="555701"/>
                </a:lnTo>
                <a:lnTo>
                  <a:pt x="1025220" y="547865"/>
                </a:lnTo>
                <a:lnTo>
                  <a:pt x="1017422" y="542582"/>
                </a:lnTo>
                <a:lnTo>
                  <a:pt x="1007872" y="540639"/>
                </a:lnTo>
                <a:lnTo>
                  <a:pt x="998283" y="542582"/>
                </a:lnTo>
                <a:lnTo>
                  <a:pt x="990447" y="547865"/>
                </a:lnTo>
                <a:lnTo>
                  <a:pt x="985164" y="555701"/>
                </a:lnTo>
                <a:lnTo>
                  <a:pt x="983234" y="565277"/>
                </a:lnTo>
                <a:lnTo>
                  <a:pt x="985164" y="574865"/>
                </a:lnTo>
                <a:lnTo>
                  <a:pt x="990447" y="582701"/>
                </a:lnTo>
                <a:lnTo>
                  <a:pt x="998283" y="587984"/>
                </a:lnTo>
                <a:lnTo>
                  <a:pt x="1007872" y="589915"/>
                </a:lnTo>
                <a:lnTo>
                  <a:pt x="1017422" y="587984"/>
                </a:lnTo>
                <a:lnTo>
                  <a:pt x="1025220" y="582701"/>
                </a:lnTo>
                <a:lnTo>
                  <a:pt x="1030452" y="574865"/>
                </a:lnTo>
                <a:lnTo>
                  <a:pt x="1032383" y="565277"/>
                </a:lnTo>
                <a:close/>
              </a:path>
              <a:path w="1475105" h="885189">
                <a:moveTo>
                  <a:pt x="1130681" y="221234"/>
                </a:moveTo>
                <a:lnTo>
                  <a:pt x="1128750" y="211658"/>
                </a:lnTo>
                <a:lnTo>
                  <a:pt x="1123518" y="203822"/>
                </a:lnTo>
                <a:lnTo>
                  <a:pt x="1115720" y="198539"/>
                </a:lnTo>
                <a:lnTo>
                  <a:pt x="1106170" y="196596"/>
                </a:lnTo>
                <a:lnTo>
                  <a:pt x="1096581" y="198539"/>
                </a:lnTo>
                <a:lnTo>
                  <a:pt x="1088745" y="203822"/>
                </a:lnTo>
                <a:lnTo>
                  <a:pt x="1083462" y="211658"/>
                </a:lnTo>
                <a:lnTo>
                  <a:pt x="1081532" y="221234"/>
                </a:lnTo>
                <a:lnTo>
                  <a:pt x="1083462" y="230797"/>
                </a:lnTo>
                <a:lnTo>
                  <a:pt x="1088745" y="238594"/>
                </a:lnTo>
                <a:lnTo>
                  <a:pt x="1096581" y="243827"/>
                </a:lnTo>
                <a:lnTo>
                  <a:pt x="1106170" y="245745"/>
                </a:lnTo>
                <a:lnTo>
                  <a:pt x="1115720" y="243827"/>
                </a:lnTo>
                <a:lnTo>
                  <a:pt x="1123518" y="238594"/>
                </a:lnTo>
                <a:lnTo>
                  <a:pt x="1128750" y="230797"/>
                </a:lnTo>
                <a:lnTo>
                  <a:pt x="1130681" y="221234"/>
                </a:lnTo>
                <a:close/>
              </a:path>
              <a:path w="1475105" h="885189">
                <a:moveTo>
                  <a:pt x="1179830" y="368681"/>
                </a:moveTo>
                <a:lnTo>
                  <a:pt x="1177899" y="359105"/>
                </a:lnTo>
                <a:lnTo>
                  <a:pt x="1172667" y="351269"/>
                </a:lnTo>
                <a:lnTo>
                  <a:pt x="1164869" y="345986"/>
                </a:lnTo>
                <a:lnTo>
                  <a:pt x="1155319" y="344043"/>
                </a:lnTo>
                <a:lnTo>
                  <a:pt x="1145730" y="345986"/>
                </a:lnTo>
                <a:lnTo>
                  <a:pt x="1137894" y="351269"/>
                </a:lnTo>
                <a:lnTo>
                  <a:pt x="1132611" y="359105"/>
                </a:lnTo>
                <a:lnTo>
                  <a:pt x="1130681" y="368681"/>
                </a:lnTo>
                <a:lnTo>
                  <a:pt x="1132611" y="378244"/>
                </a:lnTo>
                <a:lnTo>
                  <a:pt x="1137894" y="386041"/>
                </a:lnTo>
                <a:lnTo>
                  <a:pt x="1145730" y="391274"/>
                </a:lnTo>
                <a:lnTo>
                  <a:pt x="1155319" y="393192"/>
                </a:lnTo>
                <a:lnTo>
                  <a:pt x="1164869" y="391274"/>
                </a:lnTo>
                <a:lnTo>
                  <a:pt x="1172667" y="386041"/>
                </a:lnTo>
                <a:lnTo>
                  <a:pt x="1177899" y="378244"/>
                </a:lnTo>
                <a:lnTo>
                  <a:pt x="1179830" y="368681"/>
                </a:lnTo>
                <a:close/>
              </a:path>
              <a:path w="1475105" h="885189">
                <a:moveTo>
                  <a:pt x="1179830" y="24638"/>
                </a:moveTo>
                <a:lnTo>
                  <a:pt x="1177899" y="15062"/>
                </a:lnTo>
                <a:lnTo>
                  <a:pt x="1172667" y="7226"/>
                </a:lnTo>
                <a:lnTo>
                  <a:pt x="1164869" y="1943"/>
                </a:lnTo>
                <a:lnTo>
                  <a:pt x="1155319" y="0"/>
                </a:lnTo>
                <a:lnTo>
                  <a:pt x="1145730" y="1943"/>
                </a:lnTo>
                <a:lnTo>
                  <a:pt x="1137894" y="7226"/>
                </a:lnTo>
                <a:lnTo>
                  <a:pt x="1132611" y="15062"/>
                </a:lnTo>
                <a:lnTo>
                  <a:pt x="1130681" y="24638"/>
                </a:lnTo>
                <a:lnTo>
                  <a:pt x="1132611" y="34150"/>
                </a:lnTo>
                <a:lnTo>
                  <a:pt x="1137894" y="41948"/>
                </a:lnTo>
                <a:lnTo>
                  <a:pt x="1145730" y="47218"/>
                </a:lnTo>
                <a:lnTo>
                  <a:pt x="1155319" y="49149"/>
                </a:lnTo>
                <a:lnTo>
                  <a:pt x="1164869" y="47218"/>
                </a:lnTo>
                <a:lnTo>
                  <a:pt x="1172667" y="41948"/>
                </a:lnTo>
                <a:lnTo>
                  <a:pt x="1177899" y="34150"/>
                </a:lnTo>
                <a:lnTo>
                  <a:pt x="1179830" y="24638"/>
                </a:lnTo>
                <a:close/>
              </a:path>
              <a:path w="1475105" h="885189">
                <a:moveTo>
                  <a:pt x="1327404" y="466979"/>
                </a:moveTo>
                <a:lnTo>
                  <a:pt x="1325460" y="457403"/>
                </a:lnTo>
                <a:lnTo>
                  <a:pt x="1320177" y="449567"/>
                </a:lnTo>
                <a:lnTo>
                  <a:pt x="1312341" y="444284"/>
                </a:lnTo>
                <a:lnTo>
                  <a:pt x="1302766" y="442341"/>
                </a:lnTo>
                <a:lnTo>
                  <a:pt x="1293202" y="444284"/>
                </a:lnTo>
                <a:lnTo>
                  <a:pt x="1285405" y="449567"/>
                </a:lnTo>
                <a:lnTo>
                  <a:pt x="1280172" y="457403"/>
                </a:lnTo>
                <a:lnTo>
                  <a:pt x="1278255" y="466979"/>
                </a:lnTo>
                <a:lnTo>
                  <a:pt x="1280172" y="476542"/>
                </a:lnTo>
                <a:lnTo>
                  <a:pt x="1285405" y="484339"/>
                </a:lnTo>
                <a:lnTo>
                  <a:pt x="1293202" y="489572"/>
                </a:lnTo>
                <a:lnTo>
                  <a:pt x="1302766" y="491490"/>
                </a:lnTo>
                <a:lnTo>
                  <a:pt x="1312341" y="489572"/>
                </a:lnTo>
                <a:lnTo>
                  <a:pt x="1320177" y="484339"/>
                </a:lnTo>
                <a:lnTo>
                  <a:pt x="1325460" y="476542"/>
                </a:lnTo>
                <a:lnTo>
                  <a:pt x="1327404" y="466979"/>
                </a:lnTo>
                <a:close/>
              </a:path>
              <a:path w="1475105" h="885189">
                <a:moveTo>
                  <a:pt x="1376553" y="319532"/>
                </a:moveTo>
                <a:lnTo>
                  <a:pt x="1374609" y="309956"/>
                </a:lnTo>
                <a:lnTo>
                  <a:pt x="1369326" y="302120"/>
                </a:lnTo>
                <a:lnTo>
                  <a:pt x="1361490" y="296837"/>
                </a:lnTo>
                <a:lnTo>
                  <a:pt x="1351915" y="294894"/>
                </a:lnTo>
                <a:lnTo>
                  <a:pt x="1342351" y="296837"/>
                </a:lnTo>
                <a:lnTo>
                  <a:pt x="1334554" y="302120"/>
                </a:lnTo>
                <a:lnTo>
                  <a:pt x="1329321" y="309956"/>
                </a:lnTo>
                <a:lnTo>
                  <a:pt x="1327404" y="319532"/>
                </a:lnTo>
                <a:lnTo>
                  <a:pt x="1329321" y="329095"/>
                </a:lnTo>
                <a:lnTo>
                  <a:pt x="1334554" y="336892"/>
                </a:lnTo>
                <a:lnTo>
                  <a:pt x="1342351" y="342125"/>
                </a:lnTo>
                <a:lnTo>
                  <a:pt x="1351915" y="344043"/>
                </a:lnTo>
                <a:lnTo>
                  <a:pt x="1361490" y="342125"/>
                </a:lnTo>
                <a:lnTo>
                  <a:pt x="1369326" y="336892"/>
                </a:lnTo>
                <a:lnTo>
                  <a:pt x="1374609" y="329095"/>
                </a:lnTo>
                <a:lnTo>
                  <a:pt x="1376553" y="319532"/>
                </a:lnTo>
                <a:close/>
              </a:path>
              <a:path w="1475105" h="885189">
                <a:moveTo>
                  <a:pt x="1474851" y="466979"/>
                </a:moveTo>
                <a:lnTo>
                  <a:pt x="1472907" y="457403"/>
                </a:lnTo>
                <a:lnTo>
                  <a:pt x="1467624" y="449567"/>
                </a:lnTo>
                <a:lnTo>
                  <a:pt x="1459788" y="444284"/>
                </a:lnTo>
                <a:lnTo>
                  <a:pt x="1450213" y="442341"/>
                </a:lnTo>
                <a:lnTo>
                  <a:pt x="1440700" y="444284"/>
                </a:lnTo>
                <a:lnTo>
                  <a:pt x="1432902" y="449567"/>
                </a:lnTo>
                <a:lnTo>
                  <a:pt x="1427632" y="457403"/>
                </a:lnTo>
                <a:lnTo>
                  <a:pt x="1425702" y="466979"/>
                </a:lnTo>
                <a:lnTo>
                  <a:pt x="1427632" y="476542"/>
                </a:lnTo>
                <a:lnTo>
                  <a:pt x="1432902" y="484339"/>
                </a:lnTo>
                <a:lnTo>
                  <a:pt x="1440700" y="489572"/>
                </a:lnTo>
                <a:lnTo>
                  <a:pt x="1450213" y="491490"/>
                </a:lnTo>
                <a:lnTo>
                  <a:pt x="1459788" y="489572"/>
                </a:lnTo>
                <a:lnTo>
                  <a:pt x="1467624" y="484339"/>
                </a:lnTo>
                <a:lnTo>
                  <a:pt x="1472907" y="476542"/>
                </a:lnTo>
                <a:lnTo>
                  <a:pt x="1474851" y="466979"/>
                </a:lnTo>
                <a:close/>
              </a:path>
              <a:path w="1475105" h="885189">
                <a:moveTo>
                  <a:pt x="1474851" y="221234"/>
                </a:moveTo>
                <a:lnTo>
                  <a:pt x="1472907" y="211658"/>
                </a:lnTo>
                <a:lnTo>
                  <a:pt x="1467624" y="203822"/>
                </a:lnTo>
                <a:lnTo>
                  <a:pt x="1459788" y="198539"/>
                </a:lnTo>
                <a:lnTo>
                  <a:pt x="1450213" y="196596"/>
                </a:lnTo>
                <a:lnTo>
                  <a:pt x="1440700" y="198539"/>
                </a:lnTo>
                <a:lnTo>
                  <a:pt x="1432902" y="203822"/>
                </a:lnTo>
                <a:lnTo>
                  <a:pt x="1427632" y="211658"/>
                </a:lnTo>
                <a:lnTo>
                  <a:pt x="1425702" y="221234"/>
                </a:lnTo>
                <a:lnTo>
                  <a:pt x="1427632" y="230797"/>
                </a:lnTo>
                <a:lnTo>
                  <a:pt x="1432902" y="238594"/>
                </a:lnTo>
                <a:lnTo>
                  <a:pt x="1440700" y="243827"/>
                </a:lnTo>
                <a:lnTo>
                  <a:pt x="1450213" y="245745"/>
                </a:lnTo>
                <a:lnTo>
                  <a:pt x="1459788" y="243827"/>
                </a:lnTo>
                <a:lnTo>
                  <a:pt x="1467624" y="238594"/>
                </a:lnTo>
                <a:lnTo>
                  <a:pt x="1472907" y="230797"/>
                </a:lnTo>
                <a:lnTo>
                  <a:pt x="1474851" y="221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42260" indent="-220979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spc="-15" dirty="0"/>
              <a:t>features</a:t>
            </a:r>
          </a:p>
          <a:p>
            <a:pPr marL="2842260" indent="-22097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10" dirty="0"/>
              <a:t>Embed</a:t>
            </a:r>
            <a:r>
              <a:rPr spc="-25" dirty="0"/>
              <a:t> </a:t>
            </a:r>
            <a:r>
              <a:rPr spc="-15" dirty="0"/>
              <a:t>data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5" dirty="0"/>
              <a:t>feature</a:t>
            </a:r>
            <a:r>
              <a:rPr dirty="0"/>
              <a:t> </a:t>
            </a:r>
            <a:r>
              <a:rPr spc="-5" dirty="0"/>
              <a:t>space</a:t>
            </a:r>
          </a:p>
          <a:p>
            <a:pPr marL="2842260" indent="-220979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/>
              <a:t>Predict</a:t>
            </a:r>
            <a:r>
              <a:rPr spc="-50" dirty="0"/>
              <a:t> </a:t>
            </a:r>
            <a:r>
              <a:rPr spc="-5" dirty="0"/>
              <a:t>house</a:t>
            </a:r>
            <a:r>
              <a:rPr spc="-25" dirty="0"/>
              <a:t> </a:t>
            </a:r>
            <a:r>
              <a:rPr spc="-10" dirty="0"/>
              <a:t>values</a:t>
            </a:r>
          </a:p>
          <a:p>
            <a:pPr marL="2842260" indent="-220979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>
                <a:solidFill>
                  <a:srgbClr val="000000"/>
                </a:solidFill>
              </a:rPr>
              <a:t>Run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regression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algorithm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191" y="0"/>
            <a:ext cx="5922010" cy="3341370"/>
            <a:chOff x="-12191" y="0"/>
            <a:chExt cx="5922010" cy="3341370"/>
          </a:xfrm>
        </p:grpSpPr>
        <p:sp>
          <p:nvSpPr>
            <p:cNvPr id="9" name="object 9"/>
            <p:cNvSpPr/>
            <p:nvPr/>
          </p:nvSpPr>
          <p:spPr>
            <a:xfrm>
              <a:off x="589915" y="1015872"/>
              <a:ext cx="2032000" cy="1069340"/>
            </a:xfrm>
            <a:custGeom>
              <a:avLst/>
              <a:gdLst/>
              <a:ahLst/>
              <a:cxnLst/>
              <a:rect l="l" t="t" r="r" b="b"/>
              <a:pathLst>
                <a:path w="2032000" h="1069339">
                  <a:moveTo>
                    <a:pt x="0" y="1069086"/>
                  </a:moveTo>
                  <a:lnTo>
                    <a:pt x="50469" y="1051755"/>
                  </a:lnTo>
                  <a:lnTo>
                    <a:pt x="100905" y="1034412"/>
                  </a:lnTo>
                  <a:lnTo>
                    <a:pt x="151278" y="1017043"/>
                  </a:lnTo>
                  <a:lnTo>
                    <a:pt x="201555" y="999636"/>
                  </a:lnTo>
                  <a:lnTo>
                    <a:pt x="251705" y="982176"/>
                  </a:lnTo>
                  <a:lnTo>
                    <a:pt x="301698" y="964651"/>
                  </a:lnTo>
                  <a:lnTo>
                    <a:pt x="351501" y="947049"/>
                  </a:lnTo>
                  <a:lnTo>
                    <a:pt x="401084" y="929355"/>
                  </a:lnTo>
                  <a:lnTo>
                    <a:pt x="450414" y="911558"/>
                  </a:lnTo>
                  <a:lnTo>
                    <a:pt x="499461" y="893645"/>
                  </a:lnTo>
                  <a:lnTo>
                    <a:pt x="548193" y="875601"/>
                  </a:lnTo>
                  <a:lnTo>
                    <a:pt x="596579" y="857415"/>
                  </a:lnTo>
                  <a:lnTo>
                    <a:pt x="644588" y="839073"/>
                  </a:lnTo>
                  <a:lnTo>
                    <a:pt x="692187" y="820563"/>
                  </a:lnTo>
                  <a:lnTo>
                    <a:pt x="739347" y="801870"/>
                  </a:lnTo>
                  <a:lnTo>
                    <a:pt x="786035" y="782984"/>
                  </a:lnTo>
                  <a:lnTo>
                    <a:pt x="832219" y="763889"/>
                  </a:lnTo>
                  <a:lnTo>
                    <a:pt x="877870" y="744575"/>
                  </a:lnTo>
                  <a:lnTo>
                    <a:pt x="922955" y="725026"/>
                  </a:lnTo>
                  <a:lnTo>
                    <a:pt x="967443" y="705232"/>
                  </a:lnTo>
                  <a:lnTo>
                    <a:pt x="1011302" y="685177"/>
                  </a:lnTo>
                  <a:lnTo>
                    <a:pt x="1054502" y="664851"/>
                  </a:lnTo>
                  <a:lnTo>
                    <a:pt x="1097011" y="644239"/>
                  </a:lnTo>
                  <a:lnTo>
                    <a:pt x="1138797" y="623328"/>
                  </a:lnTo>
                  <a:lnTo>
                    <a:pt x="1179830" y="602107"/>
                  </a:lnTo>
                  <a:lnTo>
                    <a:pt x="1228423" y="575712"/>
                  </a:lnTo>
                  <a:lnTo>
                    <a:pt x="1277315" y="547594"/>
                  </a:lnTo>
                  <a:lnTo>
                    <a:pt x="1326332" y="517988"/>
                  </a:lnTo>
                  <a:lnTo>
                    <a:pt x="1375298" y="487132"/>
                  </a:lnTo>
                  <a:lnTo>
                    <a:pt x="1424042" y="455261"/>
                  </a:lnTo>
                  <a:lnTo>
                    <a:pt x="1472389" y="422611"/>
                  </a:lnTo>
                  <a:lnTo>
                    <a:pt x="1520166" y="389419"/>
                  </a:lnTo>
                  <a:lnTo>
                    <a:pt x="1567198" y="355920"/>
                  </a:lnTo>
                  <a:lnTo>
                    <a:pt x="1613313" y="322351"/>
                  </a:lnTo>
                  <a:lnTo>
                    <a:pt x="1658336" y="288948"/>
                  </a:lnTo>
                  <a:lnTo>
                    <a:pt x="1702094" y="255947"/>
                  </a:lnTo>
                  <a:lnTo>
                    <a:pt x="1744413" y="223584"/>
                  </a:lnTo>
                  <a:lnTo>
                    <a:pt x="1785119" y="192096"/>
                  </a:lnTo>
                  <a:lnTo>
                    <a:pt x="1824039" y="161718"/>
                  </a:lnTo>
                  <a:lnTo>
                    <a:pt x="1860999" y="132686"/>
                  </a:lnTo>
                  <a:lnTo>
                    <a:pt x="1895826" y="105237"/>
                  </a:lnTo>
                  <a:lnTo>
                    <a:pt x="1928345" y="79607"/>
                  </a:lnTo>
                  <a:lnTo>
                    <a:pt x="1958382" y="56032"/>
                  </a:lnTo>
                  <a:lnTo>
                    <a:pt x="1985766" y="34749"/>
                  </a:lnTo>
                  <a:lnTo>
                    <a:pt x="2010320" y="15992"/>
                  </a:lnTo>
                  <a:lnTo>
                    <a:pt x="2031873" y="0"/>
                  </a:lnTo>
                </a:path>
              </a:pathLst>
            </a:custGeom>
            <a:ln w="2457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65"/>
              <a:ext cx="5897880" cy="3316604"/>
            </a:xfrm>
            <a:custGeom>
              <a:avLst/>
              <a:gdLst/>
              <a:ahLst/>
              <a:cxnLst/>
              <a:rect l="l" t="t" r="r" b="b"/>
              <a:pathLst>
                <a:path w="5897880" h="3316604">
                  <a:moveTo>
                    <a:pt x="0" y="3316478"/>
                  </a:moveTo>
                  <a:lnTo>
                    <a:pt x="5897626" y="3316478"/>
                  </a:lnTo>
                  <a:lnTo>
                    <a:pt x="5897626" y="0"/>
                  </a:lnTo>
                  <a:lnTo>
                    <a:pt x="0" y="0"/>
                  </a:lnTo>
                  <a:lnTo>
                    <a:pt x="0" y="331647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236" y="156210"/>
            <a:ext cx="161480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90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10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897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897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10"/>
                </a:lnTo>
                <a:lnTo>
                  <a:pt x="29527" y="34874"/>
                </a:lnTo>
                <a:lnTo>
                  <a:pt x="29540" y="1219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73" y="1874012"/>
                </a:lnTo>
                <a:lnTo>
                  <a:pt x="2223490" y="186785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5981"/>
            <a:ext cx="100901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House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size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(sqft)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606521"/>
            <a:ext cx="173355" cy="356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65" dirty="0">
                <a:latin typeface="Calibri"/>
                <a:cs typeface="Calibri"/>
              </a:rPr>
              <a:t>V</a:t>
            </a:r>
            <a:r>
              <a:rPr sz="1150" spc="-10" dirty="0">
                <a:latin typeface="Calibri"/>
                <a:cs typeface="Calibri"/>
              </a:rPr>
              <a:t>a</a:t>
            </a:r>
            <a:r>
              <a:rPr sz="1150" spc="-5" dirty="0">
                <a:latin typeface="Calibri"/>
                <a:cs typeface="Calibri"/>
              </a:rPr>
              <a:t>lue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42260" indent="-220979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spc="-15" dirty="0"/>
              <a:t>features</a:t>
            </a:r>
          </a:p>
          <a:p>
            <a:pPr marL="2842260" indent="-22097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10" dirty="0"/>
              <a:t>Embed</a:t>
            </a:r>
            <a:r>
              <a:rPr spc="-25" dirty="0"/>
              <a:t> </a:t>
            </a:r>
            <a:r>
              <a:rPr spc="-15" dirty="0"/>
              <a:t>data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5" dirty="0"/>
              <a:t>feature</a:t>
            </a:r>
            <a:r>
              <a:rPr dirty="0"/>
              <a:t> </a:t>
            </a:r>
            <a:r>
              <a:rPr spc="-5" dirty="0"/>
              <a:t>space</a:t>
            </a:r>
          </a:p>
          <a:p>
            <a:pPr marL="2842260" indent="-220979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/>
              <a:t>Predict</a:t>
            </a:r>
            <a:r>
              <a:rPr spc="-50" dirty="0"/>
              <a:t> </a:t>
            </a:r>
            <a:r>
              <a:rPr spc="-5" dirty="0"/>
              <a:t>house</a:t>
            </a:r>
            <a:r>
              <a:rPr spc="-25" dirty="0"/>
              <a:t> </a:t>
            </a:r>
            <a:r>
              <a:rPr spc="-10" dirty="0"/>
              <a:t>values</a:t>
            </a:r>
          </a:p>
          <a:p>
            <a:pPr marL="2842260" indent="-220979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/>
              <a:t>Run</a:t>
            </a:r>
            <a:r>
              <a:rPr spc="-35" dirty="0"/>
              <a:t> </a:t>
            </a:r>
            <a:r>
              <a:rPr spc="-10" dirty="0"/>
              <a:t>regression</a:t>
            </a:r>
            <a:r>
              <a:rPr spc="20" dirty="0"/>
              <a:t> </a:t>
            </a:r>
            <a:r>
              <a:rPr spc="-10" dirty="0"/>
              <a:t>algorithm</a:t>
            </a:r>
          </a:p>
          <a:p>
            <a:pPr marL="2842260" indent="-220979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>
                <a:solidFill>
                  <a:srgbClr val="000000"/>
                </a:solidFill>
              </a:rPr>
              <a:t>Predict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values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2191" y="0"/>
            <a:ext cx="5922010" cy="3341370"/>
            <a:chOff x="-12191" y="0"/>
            <a:chExt cx="5922010" cy="3341370"/>
          </a:xfrm>
        </p:grpSpPr>
        <p:sp>
          <p:nvSpPr>
            <p:cNvPr id="8" name="object 8"/>
            <p:cNvSpPr/>
            <p:nvPr/>
          </p:nvSpPr>
          <p:spPr>
            <a:xfrm>
              <a:off x="589915" y="1015873"/>
              <a:ext cx="2032000" cy="1069340"/>
            </a:xfrm>
            <a:custGeom>
              <a:avLst/>
              <a:gdLst/>
              <a:ahLst/>
              <a:cxnLst/>
              <a:rect l="l" t="t" r="r" b="b"/>
              <a:pathLst>
                <a:path w="2032000" h="1069339">
                  <a:moveTo>
                    <a:pt x="0" y="1069085"/>
                  </a:moveTo>
                  <a:lnTo>
                    <a:pt x="50469" y="1051755"/>
                  </a:lnTo>
                  <a:lnTo>
                    <a:pt x="100905" y="1034412"/>
                  </a:lnTo>
                  <a:lnTo>
                    <a:pt x="151278" y="1017043"/>
                  </a:lnTo>
                  <a:lnTo>
                    <a:pt x="201555" y="999636"/>
                  </a:lnTo>
                  <a:lnTo>
                    <a:pt x="251705" y="982176"/>
                  </a:lnTo>
                  <a:lnTo>
                    <a:pt x="301698" y="964651"/>
                  </a:lnTo>
                  <a:lnTo>
                    <a:pt x="351501" y="947049"/>
                  </a:lnTo>
                  <a:lnTo>
                    <a:pt x="401084" y="929355"/>
                  </a:lnTo>
                  <a:lnTo>
                    <a:pt x="450414" y="911558"/>
                  </a:lnTo>
                  <a:lnTo>
                    <a:pt x="499461" y="893645"/>
                  </a:lnTo>
                  <a:lnTo>
                    <a:pt x="548193" y="875601"/>
                  </a:lnTo>
                  <a:lnTo>
                    <a:pt x="596579" y="857415"/>
                  </a:lnTo>
                  <a:lnTo>
                    <a:pt x="644588" y="839073"/>
                  </a:lnTo>
                  <a:lnTo>
                    <a:pt x="692187" y="820563"/>
                  </a:lnTo>
                  <a:lnTo>
                    <a:pt x="739347" y="801870"/>
                  </a:lnTo>
                  <a:lnTo>
                    <a:pt x="786035" y="782984"/>
                  </a:lnTo>
                  <a:lnTo>
                    <a:pt x="832219" y="763889"/>
                  </a:lnTo>
                  <a:lnTo>
                    <a:pt x="877870" y="744575"/>
                  </a:lnTo>
                  <a:lnTo>
                    <a:pt x="922955" y="725026"/>
                  </a:lnTo>
                  <a:lnTo>
                    <a:pt x="967443" y="705232"/>
                  </a:lnTo>
                  <a:lnTo>
                    <a:pt x="1011302" y="685177"/>
                  </a:lnTo>
                  <a:lnTo>
                    <a:pt x="1054502" y="664851"/>
                  </a:lnTo>
                  <a:lnTo>
                    <a:pt x="1097011" y="644239"/>
                  </a:lnTo>
                  <a:lnTo>
                    <a:pt x="1138797" y="623328"/>
                  </a:lnTo>
                  <a:lnTo>
                    <a:pt x="1179830" y="602106"/>
                  </a:lnTo>
                  <a:lnTo>
                    <a:pt x="1228423" y="575712"/>
                  </a:lnTo>
                  <a:lnTo>
                    <a:pt x="1277315" y="547594"/>
                  </a:lnTo>
                  <a:lnTo>
                    <a:pt x="1326332" y="517988"/>
                  </a:lnTo>
                  <a:lnTo>
                    <a:pt x="1375298" y="487132"/>
                  </a:lnTo>
                  <a:lnTo>
                    <a:pt x="1424042" y="455261"/>
                  </a:lnTo>
                  <a:lnTo>
                    <a:pt x="1472389" y="422611"/>
                  </a:lnTo>
                  <a:lnTo>
                    <a:pt x="1520166" y="389419"/>
                  </a:lnTo>
                  <a:lnTo>
                    <a:pt x="1567198" y="355920"/>
                  </a:lnTo>
                  <a:lnTo>
                    <a:pt x="1613313" y="322351"/>
                  </a:lnTo>
                  <a:lnTo>
                    <a:pt x="1658336" y="288948"/>
                  </a:lnTo>
                  <a:lnTo>
                    <a:pt x="1702094" y="255947"/>
                  </a:lnTo>
                  <a:lnTo>
                    <a:pt x="1744413" y="223584"/>
                  </a:lnTo>
                  <a:lnTo>
                    <a:pt x="1785119" y="192096"/>
                  </a:lnTo>
                  <a:lnTo>
                    <a:pt x="1824039" y="161718"/>
                  </a:lnTo>
                  <a:lnTo>
                    <a:pt x="1860999" y="132686"/>
                  </a:lnTo>
                  <a:lnTo>
                    <a:pt x="1895826" y="105237"/>
                  </a:lnTo>
                  <a:lnTo>
                    <a:pt x="1928345" y="79607"/>
                  </a:lnTo>
                  <a:lnTo>
                    <a:pt x="1958382" y="56032"/>
                  </a:lnTo>
                  <a:lnTo>
                    <a:pt x="1985766" y="34749"/>
                  </a:lnTo>
                  <a:lnTo>
                    <a:pt x="2010320" y="15992"/>
                  </a:lnTo>
                  <a:lnTo>
                    <a:pt x="2031873" y="0"/>
                  </a:lnTo>
                </a:path>
              </a:pathLst>
            </a:custGeom>
            <a:ln w="2457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979" y="2691130"/>
              <a:ext cx="98298" cy="982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0753" y="1839214"/>
              <a:ext cx="737870" cy="852169"/>
            </a:xfrm>
            <a:custGeom>
              <a:avLst/>
              <a:gdLst/>
              <a:ahLst/>
              <a:cxnLst/>
              <a:rect l="l" t="t" r="r" b="b"/>
              <a:pathLst>
                <a:path w="737869" h="852169">
                  <a:moveTo>
                    <a:pt x="737374" y="851915"/>
                  </a:moveTo>
                  <a:lnTo>
                    <a:pt x="737374" y="16382"/>
                  </a:lnTo>
                </a:path>
                <a:path w="737869" h="852169">
                  <a:moveTo>
                    <a:pt x="0" y="0"/>
                  </a:moveTo>
                  <a:lnTo>
                    <a:pt x="737374" y="0"/>
                  </a:lnTo>
                </a:path>
              </a:pathLst>
            </a:custGeom>
            <a:ln w="18435">
              <a:solidFill>
                <a:srgbClr val="497DB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5897880" cy="3317240"/>
            </a:xfrm>
            <a:custGeom>
              <a:avLst/>
              <a:gdLst/>
              <a:ahLst/>
              <a:cxnLst/>
              <a:rect l="l" t="t" r="r" b="b"/>
              <a:pathLst>
                <a:path w="5897880" h="3317240">
                  <a:moveTo>
                    <a:pt x="0" y="3316858"/>
                  </a:moveTo>
                  <a:lnTo>
                    <a:pt x="5897626" y="3316858"/>
                  </a:lnTo>
                  <a:lnTo>
                    <a:pt x="5897626" y="0"/>
                  </a:lnTo>
                  <a:lnTo>
                    <a:pt x="0" y="0"/>
                  </a:lnTo>
                  <a:lnTo>
                    <a:pt x="0" y="33168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874" y="156717"/>
            <a:ext cx="410337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Machine</a:t>
            </a:r>
            <a:r>
              <a:rPr spc="-65" dirty="0"/>
              <a:t> </a:t>
            </a:r>
            <a:r>
              <a:rPr spc="-5" dirty="0"/>
              <a:t>Learning</a:t>
            </a:r>
            <a:r>
              <a:rPr spc="-45" dirty="0"/>
              <a:t> </a:t>
            </a:r>
            <a:r>
              <a:rPr spc="-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44727"/>
            <a:ext cx="4892675" cy="199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300" b="1" spc="-10" dirty="0">
                <a:solidFill>
                  <a:srgbClr val="BEBEBE"/>
                </a:solidFill>
                <a:latin typeface="Calibri"/>
                <a:cs typeface="Calibri"/>
              </a:rPr>
              <a:t>Regression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Fit</a:t>
            </a:r>
            <a:r>
              <a:rPr sz="1150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model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(e.g.,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function)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to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existing</a:t>
            </a:r>
            <a:r>
              <a:rPr sz="11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data</a:t>
            </a:r>
            <a:endParaRPr sz="115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Several</a:t>
            </a:r>
            <a:r>
              <a:rPr sz="115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input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variables,</a:t>
            </a:r>
            <a:r>
              <a:rPr sz="11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one response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(e.g.,</a:t>
            </a:r>
            <a:r>
              <a:rPr sz="11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output)</a:t>
            </a:r>
            <a:r>
              <a:rPr sz="11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variable</a:t>
            </a:r>
            <a:endParaRPr sz="1150">
              <a:latin typeface="Calibri"/>
              <a:cs typeface="Calibri"/>
            </a:endParaRPr>
          </a:p>
          <a:p>
            <a:pPr marL="490855" lvl="1" indent="-183515">
              <a:lnSpc>
                <a:spcPts val="1375"/>
              </a:lnSpc>
              <a:spcBef>
                <a:spcPts val="10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Predict</a:t>
            </a:r>
            <a:r>
              <a:rPr sz="115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stock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prices,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home</a:t>
            </a:r>
            <a:r>
              <a:rPr sz="11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values,</a:t>
            </a:r>
            <a:r>
              <a:rPr sz="115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etc.</a:t>
            </a:r>
            <a:endParaRPr sz="1150">
              <a:latin typeface="Calibri"/>
              <a:cs typeface="Calibri"/>
            </a:endParaRPr>
          </a:p>
          <a:p>
            <a:pPr marL="233679" indent="-220979">
              <a:lnSpc>
                <a:spcPts val="1555"/>
              </a:lnSpc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300" b="1" spc="-10" dirty="0">
                <a:latin typeface="Calibri"/>
                <a:cs typeface="Calibri"/>
              </a:rPr>
              <a:t>Classification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Place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items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into</a:t>
            </a:r>
            <a:r>
              <a:rPr sz="1150" dirty="0">
                <a:latin typeface="Calibri"/>
                <a:cs typeface="Calibri"/>
              </a:rPr>
              <a:t> one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5" dirty="0">
                <a:latin typeface="Calibri"/>
                <a:cs typeface="Calibri"/>
              </a:rPr>
              <a:t> N </a:t>
            </a:r>
            <a:r>
              <a:rPr sz="1150" spc="-5" dirty="0">
                <a:latin typeface="Calibri"/>
                <a:cs typeface="Calibri"/>
              </a:rPr>
              <a:t>bins/classes</a:t>
            </a:r>
            <a:endParaRPr sz="1150">
              <a:latin typeface="Calibri"/>
              <a:cs typeface="Calibri"/>
            </a:endParaRPr>
          </a:p>
          <a:p>
            <a:pPr marL="490855" marR="5715" lvl="1" indent="-183515">
              <a:lnSpc>
                <a:spcPts val="1120"/>
              </a:lnSpc>
              <a:spcBef>
                <a:spcPts val="270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Document </a:t>
            </a:r>
            <a:r>
              <a:rPr sz="1150" spc="5" dirty="0">
                <a:latin typeface="Calibri"/>
                <a:cs typeface="Calibri"/>
              </a:rPr>
              <a:t>/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Text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classification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(e.g.,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spam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vs.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not spam,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positive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tweet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vs. </a:t>
            </a:r>
            <a:r>
              <a:rPr sz="1150" spc="-24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negative tweet,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etc.)</a:t>
            </a:r>
            <a:endParaRPr sz="1150">
              <a:latin typeface="Calibri"/>
              <a:cs typeface="Calibri"/>
            </a:endParaRPr>
          </a:p>
          <a:p>
            <a:pPr marL="233679" indent="-220979">
              <a:lnSpc>
                <a:spcPts val="1555"/>
              </a:lnSpc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300" b="1" spc="-10" dirty="0">
                <a:latin typeface="Calibri"/>
                <a:cs typeface="Calibri"/>
              </a:rPr>
              <a:t>Clustering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Group common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items</a:t>
            </a:r>
            <a:r>
              <a:rPr sz="1150" dirty="0">
                <a:latin typeface="Calibri"/>
                <a:cs typeface="Calibri"/>
              </a:rPr>
              <a:t> (e.g.,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documents,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tweets,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images,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people)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together</a:t>
            </a:r>
            <a:endParaRPr sz="115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Product</a:t>
            </a:r>
            <a:r>
              <a:rPr sz="1150" spc="-3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recommendation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961" y="156210"/>
            <a:ext cx="1932939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11174"/>
            <a:ext cx="2756535" cy="15360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spc="-5" dirty="0">
                <a:latin typeface="Calibri"/>
                <a:cs typeface="Calibri"/>
              </a:rPr>
              <a:t>Sentiment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classification</a:t>
            </a:r>
            <a:endParaRPr sz="2050" dirty="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spc="-10" dirty="0">
                <a:latin typeface="Calibri"/>
                <a:cs typeface="Calibri"/>
              </a:rPr>
              <a:t>Face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detection</a:t>
            </a:r>
          </a:p>
          <a:p>
            <a:pPr marL="233679" indent="-220979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dirty="0">
                <a:latin typeface="Calibri"/>
                <a:cs typeface="Calibri"/>
              </a:rPr>
              <a:t>Medial</a:t>
            </a:r>
            <a:r>
              <a:rPr sz="2050" spc="-3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diagnosis</a:t>
            </a:r>
          </a:p>
          <a:p>
            <a:pPr marL="233679" indent="-22097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dirty="0">
                <a:latin typeface="Calibri"/>
                <a:cs typeface="Calibri"/>
              </a:rPr>
              <a:t>Spam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detection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961" y="156717"/>
            <a:ext cx="1932939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89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22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909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909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2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86" y="187401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6615"/>
            <a:ext cx="60198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-5" dirty="0">
                <a:latin typeface="Calibri"/>
                <a:cs typeface="Calibri"/>
              </a:rPr>
              <a:t>F</a:t>
            </a:r>
            <a:r>
              <a:rPr sz="1150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a</a:t>
            </a:r>
            <a:r>
              <a:rPr sz="1150" spc="-10" dirty="0">
                <a:latin typeface="Calibri"/>
                <a:cs typeface="Calibri"/>
              </a:rPr>
              <a:t>t</a:t>
            </a:r>
            <a:r>
              <a:rPr sz="1150" dirty="0">
                <a:latin typeface="Calibri"/>
                <a:cs typeface="Calibri"/>
              </a:rPr>
              <a:t>u</a:t>
            </a:r>
            <a:r>
              <a:rPr sz="1150" spc="-10" dirty="0">
                <a:latin typeface="Calibri"/>
                <a:cs typeface="Calibri"/>
              </a:rPr>
              <a:t>r</a:t>
            </a:r>
            <a:r>
              <a:rPr sz="1150" spc="5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471953"/>
            <a:ext cx="173355" cy="629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5" dirty="0">
                <a:latin typeface="Calibri"/>
                <a:cs typeface="Calibri"/>
              </a:rPr>
              <a:t>Feature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8238" y="1118234"/>
            <a:ext cx="1720850" cy="1524000"/>
          </a:xfrm>
          <a:custGeom>
            <a:avLst/>
            <a:gdLst/>
            <a:ahLst/>
            <a:cxnLst/>
            <a:rect l="l" t="t" r="r" b="b"/>
            <a:pathLst>
              <a:path w="1720850" h="1524000">
                <a:moveTo>
                  <a:pt x="49149" y="516128"/>
                </a:moveTo>
                <a:lnTo>
                  <a:pt x="47205" y="506552"/>
                </a:lnTo>
                <a:lnTo>
                  <a:pt x="41948" y="498716"/>
                </a:lnTo>
                <a:lnTo>
                  <a:pt x="34137" y="493433"/>
                </a:lnTo>
                <a:lnTo>
                  <a:pt x="24574" y="491490"/>
                </a:lnTo>
                <a:lnTo>
                  <a:pt x="14998" y="493433"/>
                </a:lnTo>
                <a:lnTo>
                  <a:pt x="7188" y="498716"/>
                </a:lnTo>
                <a:lnTo>
                  <a:pt x="1930" y="506552"/>
                </a:lnTo>
                <a:lnTo>
                  <a:pt x="0" y="516128"/>
                </a:lnTo>
                <a:lnTo>
                  <a:pt x="1930" y="525691"/>
                </a:lnTo>
                <a:lnTo>
                  <a:pt x="7188" y="533488"/>
                </a:lnTo>
                <a:lnTo>
                  <a:pt x="14998" y="538721"/>
                </a:lnTo>
                <a:lnTo>
                  <a:pt x="24574" y="540639"/>
                </a:lnTo>
                <a:lnTo>
                  <a:pt x="34137" y="538721"/>
                </a:lnTo>
                <a:lnTo>
                  <a:pt x="41948" y="533488"/>
                </a:lnTo>
                <a:lnTo>
                  <a:pt x="47205" y="525691"/>
                </a:lnTo>
                <a:lnTo>
                  <a:pt x="49149" y="516128"/>
                </a:lnTo>
                <a:close/>
              </a:path>
              <a:path w="1720850" h="1524000">
                <a:moveTo>
                  <a:pt x="98310" y="1105916"/>
                </a:moveTo>
                <a:lnTo>
                  <a:pt x="96367" y="1096416"/>
                </a:lnTo>
                <a:lnTo>
                  <a:pt x="91109" y="1088618"/>
                </a:lnTo>
                <a:lnTo>
                  <a:pt x="83299" y="1083348"/>
                </a:lnTo>
                <a:lnTo>
                  <a:pt x="73736" y="1081405"/>
                </a:lnTo>
                <a:lnTo>
                  <a:pt x="64160" y="1083348"/>
                </a:lnTo>
                <a:lnTo>
                  <a:pt x="56349" y="1088618"/>
                </a:lnTo>
                <a:lnTo>
                  <a:pt x="51079" y="1096416"/>
                </a:lnTo>
                <a:lnTo>
                  <a:pt x="49149" y="1105916"/>
                </a:lnTo>
                <a:lnTo>
                  <a:pt x="51079" y="1115504"/>
                </a:lnTo>
                <a:lnTo>
                  <a:pt x="56349" y="1123340"/>
                </a:lnTo>
                <a:lnTo>
                  <a:pt x="64160" y="1128623"/>
                </a:lnTo>
                <a:lnTo>
                  <a:pt x="73736" y="1130554"/>
                </a:lnTo>
                <a:lnTo>
                  <a:pt x="83299" y="1128623"/>
                </a:lnTo>
                <a:lnTo>
                  <a:pt x="91109" y="1123340"/>
                </a:lnTo>
                <a:lnTo>
                  <a:pt x="96367" y="1115504"/>
                </a:lnTo>
                <a:lnTo>
                  <a:pt x="98310" y="1105916"/>
                </a:lnTo>
                <a:close/>
              </a:path>
              <a:path w="1720850" h="1524000">
                <a:moveTo>
                  <a:pt x="245846" y="761873"/>
                </a:moveTo>
                <a:lnTo>
                  <a:pt x="243903" y="752322"/>
                </a:lnTo>
                <a:lnTo>
                  <a:pt x="238620" y="744524"/>
                </a:lnTo>
                <a:lnTo>
                  <a:pt x="230784" y="739292"/>
                </a:lnTo>
                <a:lnTo>
                  <a:pt x="221208" y="737362"/>
                </a:lnTo>
                <a:lnTo>
                  <a:pt x="211620" y="739292"/>
                </a:lnTo>
                <a:lnTo>
                  <a:pt x="203784" y="744524"/>
                </a:lnTo>
                <a:lnTo>
                  <a:pt x="198501" y="752322"/>
                </a:lnTo>
                <a:lnTo>
                  <a:pt x="196570" y="761873"/>
                </a:lnTo>
                <a:lnTo>
                  <a:pt x="198501" y="771461"/>
                </a:lnTo>
                <a:lnTo>
                  <a:pt x="203784" y="779297"/>
                </a:lnTo>
                <a:lnTo>
                  <a:pt x="211620" y="784580"/>
                </a:lnTo>
                <a:lnTo>
                  <a:pt x="221208" y="786511"/>
                </a:lnTo>
                <a:lnTo>
                  <a:pt x="230784" y="784580"/>
                </a:lnTo>
                <a:lnTo>
                  <a:pt x="238620" y="779297"/>
                </a:lnTo>
                <a:lnTo>
                  <a:pt x="243903" y="771461"/>
                </a:lnTo>
                <a:lnTo>
                  <a:pt x="245846" y="761873"/>
                </a:lnTo>
                <a:close/>
              </a:path>
              <a:path w="1720850" h="1524000">
                <a:moveTo>
                  <a:pt x="245846" y="73787"/>
                </a:moveTo>
                <a:lnTo>
                  <a:pt x="243903" y="64211"/>
                </a:lnTo>
                <a:lnTo>
                  <a:pt x="238620" y="56375"/>
                </a:lnTo>
                <a:lnTo>
                  <a:pt x="230784" y="51092"/>
                </a:lnTo>
                <a:lnTo>
                  <a:pt x="221208" y="49149"/>
                </a:lnTo>
                <a:lnTo>
                  <a:pt x="211620" y="51092"/>
                </a:lnTo>
                <a:lnTo>
                  <a:pt x="203784" y="56375"/>
                </a:lnTo>
                <a:lnTo>
                  <a:pt x="198501" y="64211"/>
                </a:lnTo>
                <a:lnTo>
                  <a:pt x="196570" y="73787"/>
                </a:lnTo>
                <a:lnTo>
                  <a:pt x="198501" y="83350"/>
                </a:lnTo>
                <a:lnTo>
                  <a:pt x="203784" y="91147"/>
                </a:lnTo>
                <a:lnTo>
                  <a:pt x="211620" y="96380"/>
                </a:lnTo>
                <a:lnTo>
                  <a:pt x="221208" y="98298"/>
                </a:lnTo>
                <a:lnTo>
                  <a:pt x="230784" y="96380"/>
                </a:lnTo>
                <a:lnTo>
                  <a:pt x="238620" y="91147"/>
                </a:lnTo>
                <a:lnTo>
                  <a:pt x="243903" y="83350"/>
                </a:lnTo>
                <a:lnTo>
                  <a:pt x="245846" y="73787"/>
                </a:lnTo>
                <a:close/>
              </a:path>
              <a:path w="1720850" h="1524000">
                <a:moveTo>
                  <a:pt x="344144" y="1253490"/>
                </a:moveTo>
                <a:lnTo>
                  <a:pt x="342201" y="1243914"/>
                </a:lnTo>
                <a:lnTo>
                  <a:pt x="336918" y="1236078"/>
                </a:lnTo>
                <a:lnTo>
                  <a:pt x="329082" y="1230795"/>
                </a:lnTo>
                <a:lnTo>
                  <a:pt x="319506" y="1228852"/>
                </a:lnTo>
                <a:lnTo>
                  <a:pt x="309943" y="1230795"/>
                </a:lnTo>
                <a:lnTo>
                  <a:pt x="302145" y="1236078"/>
                </a:lnTo>
                <a:lnTo>
                  <a:pt x="296913" y="1243914"/>
                </a:lnTo>
                <a:lnTo>
                  <a:pt x="294995" y="1253490"/>
                </a:lnTo>
                <a:lnTo>
                  <a:pt x="296913" y="1263002"/>
                </a:lnTo>
                <a:lnTo>
                  <a:pt x="302145" y="1270800"/>
                </a:lnTo>
                <a:lnTo>
                  <a:pt x="309943" y="1276070"/>
                </a:lnTo>
                <a:lnTo>
                  <a:pt x="319506" y="1278001"/>
                </a:lnTo>
                <a:lnTo>
                  <a:pt x="329082" y="1276070"/>
                </a:lnTo>
                <a:lnTo>
                  <a:pt x="336918" y="1270800"/>
                </a:lnTo>
                <a:lnTo>
                  <a:pt x="342201" y="1263002"/>
                </a:lnTo>
                <a:lnTo>
                  <a:pt x="344144" y="1253490"/>
                </a:lnTo>
                <a:close/>
              </a:path>
              <a:path w="1720850" h="1524000">
                <a:moveTo>
                  <a:pt x="442442" y="270383"/>
                </a:moveTo>
                <a:lnTo>
                  <a:pt x="440499" y="260807"/>
                </a:lnTo>
                <a:lnTo>
                  <a:pt x="435216" y="252971"/>
                </a:lnTo>
                <a:lnTo>
                  <a:pt x="427380" y="247688"/>
                </a:lnTo>
                <a:lnTo>
                  <a:pt x="417804" y="245745"/>
                </a:lnTo>
                <a:lnTo>
                  <a:pt x="408241" y="247688"/>
                </a:lnTo>
                <a:lnTo>
                  <a:pt x="400443" y="252971"/>
                </a:lnTo>
                <a:lnTo>
                  <a:pt x="395211" y="260807"/>
                </a:lnTo>
                <a:lnTo>
                  <a:pt x="393293" y="270383"/>
                </a:lnTo>
                <a:lnTo>
                  <a:pt x="395211" y="279946"/>
                </a:lnTo>
                <a:lnTo>
                  <a:pt x="400443" y="287743"/>
                </a:lnTo>
                <a:lnTo>
                  <a:pt x="408241" y="292976"/>
                </a:lnTo>
                <a:lnTo>
                  <a:pt x="417804" y="294894"/>
                </a:lnTo>
                <a:lnTo>
                  <a:pt x="427380" y="292976"/>
                </a:lnTo>
                <a:lnTo>
                  <a:pt x="435216" y="287743"/>
                </a:lnTo>
                <a:lnTo>
                  <a:pt x="440499" y="279946"/>
                </a:lnTo>
                <a:lnTo>
                  <a:pt x="442442" y="270383"/>
                </a:lnTo>
                <a:close/>
              </a:path>
              <a:path w="1720850" h="1524000">
                <a:moveTo>
                  <a:pt x="442442" y="24638"/>
                </a:moveTo>
                <a:lnTo>
                  <a:pt x="440499" y="15062"/>
                </a:lnTo>
                <a:lnTo>
                  <a:pt x="435216" y="7226"/>
                </a:lnTo>
                <a:lnTo>
                  <a:pt x="427380" y="1943"/>
                </a:lnTo>
                <a:lnTo>
                  <a:pt x="417804" y="0"/>
                </a:lnTo>
                <a:lnTo>
                  <a:pt x="408241" y="1943"/>
                </a:lnTo>
                <a:lnTo>
                  <a:pt x="400443" y="7226"/>
                </a:lnTo>
                <a:lnTo>
                  <a:pt x="395211" y="15062"/>
                </a:lnTo>
                <a:lnTo>
                  <a:pt x="393293" y="24638"/>
                </a:lnTo>
                <a:lnTo>
                  <a:pt x="395211" y="34150"/>
                </a:lnTo>
                <a:lnTo>
                  <a:pt x="400443" y="41948"/>
                </a:lnTo>
                <a:lnTo>
                  <a:pt x="408241" y="47218"/>
                </a:lnTo>
                <a:lnTo>
                  <a:pt x="417804" y="49149"/>
                </a:lnTo>
                <a:lnTo>
                  <a:pt x="427380" y="47218"/>
                </a:lnTo>
                <a:lnTo>
                  <a:pt x="435216" y="41948"/>
                </a:lnTo>
                <a:lnTo>
                  <a:pt x="440499" y="34150"/>
                </a:lnTo>
                <a:lnTo>
                  <a:pt x="442442" y="24638"/>
                </a:lnTo>
                <a:close/>
              </a:path>
              <a:path w="1720850" h="1524000">
                <a:moveTo>
                  <a:pt x="491578" y="958469"/>
                </a:moveTo>
                <a:lnTo>
                  <a:pt x="489648" y="948918"/>
                </a:lnTo>
                <a:lnTo>
                  <a:pt x="484365" y="941120"/>
                </a:lnTo>
                <a:lnTo>
                  <a:pt x="476529" y="935888"/>
                </a:lnTo>
                <a:lnTo>
                  <a:pt x="466940" y="933958"/>
                </a:lnTo>
                <a:lnTo>
                  <a:pt x="457441" y="935888"/>
                </a:lnTo>
                <a:lnTo>
                  <a:pt x="449643" y="941120"/>
                </a:lnTo>
                <a:lnTo>
                  <a:pt x="444373" y="948918"/>
                </a:lnTo>
                <a:lnTo>
                  <a:pt x="442442" y="958469"/>
                </a:lnTo>
                <a:lnTo>
                  <a:pt x="444373" y="968057"/>
                </a:lnTo>
                <a:lnTo>
                  <a:pt x="449643" y="975893"/>
                </a:lnTo>
                <a:lnTo>
                  <a:pt x="457441" y="981176"/>
                </a:lnTo>
                <a:lnTo>
                  <a:pt x="466940" y="983107"/>
                </a:lnTo>
                <a:lnTo>
                  <a:pt x="476529" y="981176"/>
                </a:lnTo>
                <a:lnTo>
                  <a:pt x="484365" y="975893"/>
                </a:lnTo>
                <a:lnTo>
                  <a:pt x="489648" y="968057"/>
                </a:lnTo>
                <a:lnTo>
                  <a:pt x="491578" y="958469"/>
                </a:lnTo>
                <a:close/>
              </a:path>
              <a:path w="1720850" h="1524000">
                <a:moveTo>
                  <a:pt x="589889" y="1450086"/>
                </a:moveTo>
                <a:lnTo>
                  <a:pt x="587959" y="1440510"/>
                </a:lnTo>
                <a:lnTo>
                  <a:pt x="582726" y="1432674"/>
                </a:lnTo>
                <a:lnTo>
                  <a:pt x="574929" y="1427391"/>
                </a:lnTo>
                <a:lnTo>
                  <a:pt x="565378" y="1425448"/>
                </a:lnTo>
                <a:lnTo>
                  <a:pt x="555790" y="1427391"/>
                </a:lnTo>
                <a:lnTo>
                  <a:pt x="547954" y="1432674"/>
                </a:lnTo>
                <a:lnTo>
                  <a:pt x="542671" y="1440510"/>
                </a:lnTo>
                <a:lnTo>
                  <a:pt x="540740" y="1450086"/>
                </a:lnTo>
                <a:lnTo>
                  <a:pt x="542671" y="1459649"/>
                </a:lnTo>
                <a:lnTo>
                  <a:pt x="547954" y="1467446"/>
                </a:lnTo>
                <a:lnTo>
                  <a:pt x="555790" y="1472679"/>
                </a:lnTo>
                <a:lnTo>
                  <a:pt x="565378" y="1474609"/>
                </a:lnTo>
                <a:lnTo>
                  <a:pt x="574929" y="1472679"/>
                </a:lnTo>
                <a:lnTo>
                  <a:pt x="582726" y="1467446"/>
                </a:lnTo>
                <a:lnTo>
                  <a:pt x="587959" y="1459649"/>
                </a:lnTo>
                <a:lnTo>
                  <a:pt x="589889" y="1450086"/>
                </a:lnTo>
                <a:close/>
              </a:path>
              <a:path w="1720850" h="1524000">
                <a:moveTo>
                  <a:pt x="589889" y="122936"/>
                </a:moveTo>
                <a:lnTo>
                  <a:pt x="587959" y="113360"/>
                </a:lnTo>
                <a:lnTo>
                  <a:pt x="582726" y="105524"/>
                </a:lnTo>
                <a:lnTo>
                  <a:pt x="574929" y="100241"/>
                </a:lnTo>
                <a:lnTo>
                  <a:pt x="565378" y="98298"/>
                </a:lnTo>
                <a:lnTo>
                  <a:pt x="555790" y="100241"/>
                </a:lnTo>
                <a:lnTo>
                  <a:pt x="547954" y="105524"/>
                </a:lnTo>
                <a:lnTo>
                  <a:pt x="542671" y="113360"/>
                </a:lnTo>
                <a:lnTo>
                  <a:pt x="540740" y="122936"/>
                </a:lnTo>
                <a:lnTo>
                  <a:pt x="542671" y="132499"/>
                </a:lnTo>
                <a:lnTo>
                  <a:pt x="547954" y="140296"/>
                </a:lnTo>
                <a:lnTo>
                  <a:pt x="555790" y="145529"/>
                </a:lnTo>
                <a:lnTo>
                  <a:pt x="565378" y="147447"/>
                </a:lnTo>
                <a:lnTo>
                  <a:pt x="574929" y="145529"/>
                </a:lnTo>
                <a:lnTo>
                  <a:pt x="582726" y="140296"/>
                </a:lnTo>
                <a:lnTo>
                  <a:pt x="587959" y="132499"/>
                </a:lnTo>
                <a:lnTo>
                  <a:pt x="589889" y="122936"/>
                </a:lnTo>
                <a:close/>
              </a:path>
              <a:path w="1720850" h="1524000">
                <a:moveTo>
                  <a:pt x="639038" y="1105916"/>
                </a:moveTo>
                <a:lnTo>
                  <a:pt x="637108" y="1096416"/>
                </a:lnTo>
                <a:lnTo>
                  <a:pt x="631875" y="1088618"/>
                </a:lnTo>
                <a:lnTo>
                  <a:pt x="624078" y="1083348"/>
                </a:lnTo>
                <a:lnTo>
                  <a:pt x="614527" y="1081405"/>
                </a:lnTo>
                <a:lnTo>
                  <a:pt x="604939" y="1083348"/>
                </a:lnTo>
                <a:lnTo>
                  <a:pt x="597103" y="1088618"/>
                </a:lnTo>
                <a:lnTo>
                  <a:pt x="591820" y="1096416"/>
                </a:lnTo>
                <a:lnTo>
                  <a:pt x="589889" y="1105916"/>
                </a:lnTo>
                <a:lnTo>
                  <a:pt x="591820" y="1115504"/>
                </a:lnTo>
                <a:lnTo>
                  <a:pt x="597103" y="1123340"/>
                </a:lnTo>
                <a:lnTo>
                  <a:pt x="604939" y="1128623"/>
                </a:lnTo>
                <a:lnTo>
                  <a:pt x="614527" y="1130554"/>
                </a:lnTo>
                <a:lnTo>
                  <a:pt x="624078" y="1128623"/>
                </a:lnTo>
                <a:lnTo>
                  <a:pt x="631875" y="1123340"/>
                </a:lnTo>
                <a:lnTo>
                  <a:pt x="637108" y="1115504"/>
                </a:lnTo>
                <a:lnTo>
                  <a:pt x="639038" y="1105916"/>
                </a:lnTo>
                <a:close/>
              </a:path>
              <a:path w="1720850" h="1524000">
                <a:moveTo>
                  <a:pt x="688187" y="221234"/>
                </a:moveTo>
                <a:lnTo>
                  <a:pt x="686257" y="211658"/>
                </a:lnTo>
                <a:lnTo>
                  <a:pt x="681024" y="203822"/>
                </a:lnTo>
                <a:lnTo>
                  <a:pt x="673227" y="198539"/>
                </a:lnTo>
                <a:lnTo>
                  <a:pt x="663676" y="196596"/>
                </a:lnTo>
                <a:lnTo>
                  <a:pt x="654088" y="198539"/>
                </a:lnTo>
                <a:lnTo>
                  <a:pt x="646252" y="203822"/>
                </a:lnTo>
                <a:lnTo>
                  <a:pt x="640969" y="211658"/>
                </a:lnTo>
                <a:lnTo>
                  <a:pt x="639038" y="221234"/>
                </a:lnTo>
                <a:lnTo>
                  <a:pt x="640969" y="230797"/>
                </a:lnTo>
                <a:lnTo>
                  <a:pt x="646252" y="238594"/>
                </a:lnTo>
                <a:lnTo>
                  <a:pt x="654088" y="243827"/>
                </a:lnTo>
                <a:lnTo>
                  <a:pt x="663676" y="245745"/>
                </a:lnTo>
                <a:lnTo>
                  <a:pt x="673227" y="243827"/>
                </a:lnTo>
                <a:lnTo>
                  <a:pt x="681024" y="238594"/>
                </a:lnTo>
                <a:lnTo>
                  <a:pt x="686257" y="230797"/>
                </a:lnTo>
                <a:lnTo>
                  <a:pt x="688187" y="221234"/>
                </a:lnTo>
                <a:close/>
              </a:path>
              <a:path w="1720850" h="1524000">
                <a:moveTo>
                  <a:pt x="786485" y="270383"/>
                </a:moveTo>
                <a:lnTo>
                  <a:pt x="784555" y="260807"/>
                </a:lnTo>
                <a:lnTo>
                  <a:pt x="779322" y="252971"/>
                </a:lnTo>
                <a:lnTo>
                  <a:pt x="771525" y="247688"/>
                </a:lnTo>
                <a:lnTo>
                  <a:pt x="761974" y="245745"/>
                </a:lnTo>
                <a:lnTo>
                  <a:pt x="752386" y="247688"/>
                </a:lnTo>
                <a:lnTo>
                  <a:pt x="744550" y="252971"/>
                </a:lnTo>
                <a:lnTo>
                  <a:pt x="739267" y="260807"/>
                </a:lnTo>
                <a:lnTo>
                  <a:pt x="737336" y="270383"/>
                </a:lnTo>
                <a:lnTo>
                  <a:pt x="739267" y="279946"/>
                </a:lnTo>
                <a:lnTo>
                  <a:pt x="744550" y="287743"/>
                </a:lnTo>
                <a:lnTo>
                  <a:pt x="752386" y="292976"/>
                </a:lnTo>
                <a:lnTo>
                  <a:pt x="761974" y="294894"/>
                </a:lnTo>
                <a:lnTo>
                  <a:pt x="771525" y="292976"/>
                </a:lnTo>
                <a:lnTo>
                  <a:pt x="779322" y="287743"/>
                </a:lnTo>
                <a:lnTo>
                  <a:pt x="784555" y="279946"/>
                </a:lnTo>
                <a:lnTo>
                  <a:pt x="786485" y="270383"/>
                </a:lnTo>
                <a:close/>
              </a:path>
              <a:path w="1720850" h="1524000">
                <a:moveTo>
                  <a:pt x="835761" y="1302639"/>
                </a:moveTo>
                <a:lnTo>
                  <a:pt x="833818" y="1293063"/>
                </a:lnTo>
                <a:lnTo>
                  <a:pt x="828535" y="1285227"/>
                </a:lnTo>
                <a:lnTo>
                  <a:pt x="820699" y="1279944"/>
                </a:lnTo>
                <a:lnTo>
                  <a:pt x="811123" y="1278001"/>
                </a:lnTo>
                <a:lnTo>
                  <a:pt x="801535" y="1279944"/>
                </a:lnTo>
                <a:lnTo>
                  <a:pt x="793699" y="1285227"/>
                </a:lnTo>
                <a:lnTo>
                  <a:pt x="788416" y="1293063"/>
                </a:lnTo>
                <a:lnTo>
                  <a:pt x="786485" y="1302639"/>
                </a:lnTo>
                <a:lnTo>
                  <a:pt x="788416" y="1312151"/>
                </a:lnTo>
                <a:lnTo>
                  <a:pt x="793699" y="1319949"/>
                </a:lnTo>
                <a:lnTo>
                  <a:pt x="801535" y="1325219"/>
                </a:lnTo>
                <a:lnTo>
                  <a:pt x="811123" y="1327150"/>
                </a:lnTo>
                <a:lnTo>
                  <a:pt x="820699" y="1325219"/>
                </a:lnTo>
                <a:lnTo>
                  <a:pt x="828535" y="1319949"/>
                </a:lnTo>
                <a:lnTo>
                  <a:pt x="833818" y="1312151"/>
                </a:lnTo>
                <a:lnTo>
                  <a:pt x="835761" y="1302639"/>
                </a:lnTo>
                <a:close/>
              </a:path>
              <a:path w="1720850" h="1524000">
                <a:moveTo>
                  <a:pt x="934059" y="811022"/>
                </a:moveTo>
                <a:lnTo>
                  <a:pt x="932116" y="801471"/>
                </a:lnTo>
                <a:lnTo>
                  <a:pt x="926833" y="793673"/>
                </a:lnTo>
                <a:lnTo>
                  <a:pt x="918997" y="788441"/>
                </a:lnTo>
                <a:lnTo>
                  <a:pt x="909421" y="786511"/>
                </a:lnTo>
                <a:lnTo>
                  <a:pt x="899858" y="788441"/>
                </a:lnTo>
                <a:lnTo>
                  <a:pt x="892060" y="793673"/>
                </a:lnTo>
                <a:lnTo>
                  <a:pt x="886828" y="801471"/>
                </a:lnTo>
                <a:lnTo>
                  <a:pt x="884910" y="811022"/>
                </a:lnTo>
                <a:lnTo>
                  <a:pt x="886828" y="820610"/>
                </a:lnTo>
                <a:lnTo>
                  <a:pt x="892060" y="828446"/>
                </a:lnTo>
                <a:lnTo>
                  <a:pt x="899858" y="833729"/>
                </a:lnTo>
                <a:lnTo>
                  <a:pt x="909421" y="835660"/>
                </a:lnTo>
                <a:lnTo>
                  <a:pt x="918997" y="833729"/>
                </a:lnTo>
                <a:lnTo>
                  <a:pt x="926833" y="828446"/>
                </a:lnTo>
                <a:lnTo>
                  <a:pt x="932116" y="820610"/>
                </a:lnTo>
                <a:lnTo>
                  <a:pt x="934059" y="811022"/>
                </a:lnTo>
                <a:close/>
              </a:path>
              <a:path w="1720850" h="1524000">
                <a:moveTo>
                  <a:pt x="934059" y="417830"/>
                </a:moveTo>
                <a:lnTo>
                  <a:pt x="932116" y="408254"/>
                </a:lnTo>
                <a:lnTo>
                  <a:pt x="926833" y="400418"/>
                </a:lnTo>
                <a:lnTo>
                  <a:pt x="918997" y="395135"/>
                </a:lnTo>
                <a:lnTo>
                  <a:pt x="909421" y="393192"/>
                </a:lnTo>
                <a:lnTo>
                  <a:pt x="899858" y="395135"/>
                </a:lnTo>
                <a:lnTo>
                  <a:pt x="892060" y="400418"/>
                </a:lnTo>
                <a:lnTo>
                  <a:pt x="886828" y="408254"/>
                </a:lnTo>
                <a:lnTo>
                  <a:pt x="884910" y="417830"/>
                </a:lnTo>
                <a:lnTo>
                  <a:pt x="886828" y="427393"/>
                </a:lnTo>
                <a:lnTo>
                  <a:pt x="892060" y="435190"/>
                </a:lnTo>
                <a:lnTo>
                  <a:pt x="899858" y="440423"/>
                </a:lnTo>
                <a:lnTo>
                  <a:pt x="909421" y="442341"/>
                </a:lnTo>
                <a:lnTo>
                  <a:pt x="918997" y="440423"/>
                </a:lnTo>
                <a:lnTo>
                  <a:pt x="926833" y="435190"/>
                </a:lnTo>
                <a:lnTo>
                  <a:pt x="932116" y="427393"/>
                </a:lnTo>
                <a:lnTo>
                  <a:pt x="934059" y="417830"/>
                </a:lnTo>
                <a:close/>
              </a:path>
              <a:path w="1720850" h="1524000">
                <a:moveTo>
                  <a:pt x="1032357" y="1204214"/>
                </a:moveTo>
                <a:lnTo>
                  <a:pt x="1030414" y="1194714"/>
                </a:lnTo>
                <a:lnTo>
                  <a:pt x="1025131" y="1186916"/>
                </a:lnTo>
                <a:lnTo>
                  <a:pt x="1017295" y="1181646"/>
                </a:lnTo>
                <a:lnTo>
                  <a:pt x="1007719" y="1179703"/>
                </a:lnTo>
                <a:lnTo>
                  <a:pt x="998156" y="1181646"/>
                </a:lnTo>
                <a:lnTo>
                  <a:pt x="990358" y="1186916"/>
                </a:lnTo>
                <a:lnTo>
                  <a:pt x="985126" y="1194714"/>
                </a:lnTo>
                <a:lnTo>
                  <a:pt x="983208" y="1204214"/>
                </a:lnTo>
                <a:lnTo>
                  <a:pt x="985126" y="1213802"/>
                </a:lnTo>
                <a:lnTo>
                  <a:pt x="990358" y="1221638"/>
                </a:lnTo>
                <a:lnTo>
                  <a:pt x="998156" y="1226921"/>
                </a:lnTo>
                <a:lnTo>
                  <a:pt x="1007719" y="1228852"/>
                </a:lnTo>
                <a:lnTo>
                  <a:pt x="1017295" y="1226921"/>
                </a:lnTo>
                <a:lnTo>
                  <a:pt x="1025131" y="1221638"/>
                </a:lnTo>
                <a:lnTo>
                  <a:pt x="1030414" y="1213802"/>
                </a:lnTo>
                <a:lnTo>
                  <a:pt x="1032357" y="1204214"/>
                </a:lnTo>
                <a:close/>
              </a:path>
              <a:path w="1720850" h="1524000">
                <a:moveTo>
                  <a:pt x="1032357" y="73787"/>
                </a:moveTo>
                <a:lnTo>
                  <a:pt x="1030414" y="64211"/>
                </a:lnTo>
                <a:lnTo>
                  <a:pt x="1025131" y="56375"/>
                </a:lnTo>
                <a:lnTo>
                  <a:pt x="1017295" y="51092"/>
                </a:lnTo>
                <a:lnTo>
                  <a:pt x="1007719" y="49149"/>
                </a:lnTo>
                <a:lnTo>
                  <a:pt x="998156" y="51092"/>
                </a:lnTo>
                <a:lnTo>
                  <a:pt x="990358" y="56375"/>
                </a:lnTo>
                <a:lnTo>
                  <a:pt x="985126" y="64211"/>
                </a:lnTo>
                <a:lnTo>
                  <a:pt x="983208" y="73787"/>
                </a:lnTo>
                <a:lnTo>
                  <a:pt x="985126" y="83350"/>
                </a:lnTo>
                <a:lnTo>
                  <a:pt x="990358" y="91147"/>
                </a:lnTo>
                <a:lnTo>
                  <a:pt x="998156" y="96380"/>
                </a:lnTo>
                <a:lnTo>
                  <a:pt x="1007719" y="98298"/>
                </a:lnTo>
                <a:lnTo>
                  <a:pt x="1017295" y="96380"/>
                </a:lnTo>
                <a:lnTo>
                  <a:pt x="1025131" y="91147"/>
                </a:lnTo>
                <a:lnTo>
                  <a:pt x="1030414" y="83350"/>
                </a:lnTo>
                <a:lnTo>
                  <a:pt x="1032357" y="73787"/>
                </a:lnTo>
                <a:close/>
              </a:path>
              <a:path w="1720850" h="1524000">
                <a:moveTo>
                  <a:pt x="1081506" y="1499235"/>
                </a:moveTo>
                <a:lnTo>
                  <a:pt x="1079563" y="1489659"/>
                </a:lnTo>
                <a:lnTo>
                  <a:pt x="1074280" y="1481823"/>
                </a:lnTo>
                <a:lnTo>
                  <a:pt x="1066444" y="1476540"/>
                </a:lnTo>
                <a:lnTo>
                  <a:pt x="1056868" y="1474609"/>
                </a:lnTo>
                <a:lnTo>
                  <a:pt x="1047356" y="1476540"/>
                </a:lnTo>
                <a:lnTo>
                  <a:pt x="1039558" y="1481823"/>
                </a:lnTo>
                <a:lnTo>
                  <a:pt x="1034288" y="1489659"/>
                </a:lnTo>
                <a:lnTo>
                  <a:pt x="1032357" y="1499235"/>
                </a:lnTo>
                <a:lnTo>
                  <a:pt x="1034288" y="1508798"/>
                </a:lnTo>
                <a:lnTo>
                  <a:pt x="1039558" y="1516595"/>
                </a:lnTo>
                <a:lnTo>
                  <a:pt x="1047356" y="1521828"/>
                </a:lnTo>
                <a:lnTo>
                  <a:pt x="1056868" y="1523746"/>
                </a:lnTo>
                <a:lnTo>
                  <a:pt x="1066444" y="1521828"/>
                </a:lnTo>
                <a:lnTo>
                  <a:pt x="1074280" y="1516595"/>
                </a:lnTo>
                <a:lnTo>
                  <a:pt x="1079563" y="1508798"/>
                </a:lnTo>
                <a:lnTo>
                  <a:pt x="1081506" y="1499235"/>
                </a:lnTo>
                <a:close/>
              </a:path>
              <a:path w="1720850" h="1524000">
                <a:moveTo>
                  <a:pt x="1179804" y="319532"/>
                </a:moveTo>
                <a:lnTo>
                  <a:pt x="1177874" y="309956"/>
                </a:lnTo>
                <a:lnTo>
                  <a:pt x="1172641" y="302120"/>
                </a:lnTo>
                <a:lnTo>
                  <a:pt x="1164844" y="296837"/>
                </a:lnTo>
                <a:lnTo>
                  <a:pt x="1155293" y="294894"/>
                </a:lnTo>
                <a:lnTo>
                  <a:pt x="1145705" y="296837"/>
                </a:lnTo>
                <a:lnTo>
                  <a:pt x="1137869" y="302120"/>
                </a:lnTo>
                <a:lnTo>
                  <a:pt x="1132586" y="309956"/>
                </a:lnTo>
                <a:lnTo>
                  <a:pt x="1130655" y="319532"/>
                </a:lnTo>
                <a:lnTo>
                  <a:pt x="1132586" y="329095"/>
                </a:lnTo>
                <a:lnTo>
                  <a:pt x="1137869" y="336892"/>
                </a:lnTo>
                <a:lnTo>
                  <a:pt x="1145705" y="342125"/>
                </a:lnTo>
                <a:lnTo>
                  <a:pt x="1155293" y="344043"/>
                </a:lnTo>
                <a:lnTo>
                  <a:pt x="1164844" y="342125"/>
                </a:lnTo>
                <a:lnTo>
                  <a:pt x="1172641" y="336892"/>
                </a:lnTo>
                <a:lnTo>
                  <a:pt x="1177874" y="329095"/>
                </a:lnTo>
                <a:lnTo>
                  <a:pt x="1179804" y="319532"/>
                </a:lnTo>
                <a:close/>
              </a:path>
              <a:path w="1720850" h="1524000">
                <a:moveTo>
                  <a:pt x="1327251" y="1302639"/>
                </a:moveTo>
                <a:lnTo>
                  <a:pt x="1325321" y="1293063"/>
                </a:lnTo>
                <a:lnTo>
                  <a:pt x="1320088" y="1285227"/>
                </a:lnTo>
                <a:lnTo>
                  <a:pt x="1312291" y="1279944"/>
                </a:lnTo>
                <a:lnTo>
                  <a:pt x="1302740" y="1278001"/>
                </a:lnTo>
                <a:lnTo>
                  <a:pt x="1293152" y="1279944"/>
                </a:lnTo>
                <a:lnTo>
                  <a:pt x="1285316" y="1285227"/>
                </a:lnTo>
                <a:lnTo>
                  <a:pt x="1280033" y="1293063"/>
                </a:lnTo>
                <a:lnTo>
                  <a:pt x="1278102" y="1302639"/>
                </a:lnTo>
                <a:lnTo>
                  <a:pt x="1280033" y="1312151"/>
                </a:lnTo>
                <a:lnTo>
                  <a:pt x="1285316" y="1319949"/>
                </a:lnTo>
                <a:lnTo>
                  <a:pt x="1293152" y="1325219"/>
                </a:lnTo>
                <a:lnTo>
                  <a:pt x="1302740" y="1327150"/>
                </a:lnTo>
                <a:lnTo>
                  <a:pt x="1312291" y="1325219"/>
                </a:lnTo>
                <a:lnTo>
                  <a:pt x="1320088" y="1319949"/>
                </a:lnTo>
                <a:lnTo>
                  <a:pt x="1325321" y="1312151"/>
                </a:lnTo>
                <a:lnTo>
                  <a:pt x="1327251" y="1302639"/>
                </a:lnTo>
                <a:close/>
              </a:path>
              <a:path w="1720850" h="1524000">
                <a:moveTo>
                  <a:pt x="1376400" y="516128"/>
                </a:moveTo>
                <a:lnTo>
                  <a:pt x="1374470" y="506552"/>
                </a:lnTo>
                <a:lnTo>
                  <a:pt x="1369237" y="498716"/>
                </a:lnTo>
                <a:lnTo>
                  <a:pt x="1361440" y="493433"/>
                </a:lnTo>
                <a:lnTo>
                  <a:pt x="1351889" y="491490"/>
                </a:lnTo>
                <a:lnTo>
                  <a:pt x="1342301" y="493433"/>
                </a:lnTo>
                <a:lnTo>
                  <a:pt x="1334465" y="498716"/>
                </a:lnTo>
                <a:lnTo>
                  <a:pt x="1329182" y="506552"/>
                </a:lnTo>
                <a:lnTo>
                  <a:pt x="1327251" y="516128"/>
                </a:lnTo>
                <a:lnTo>
                  <a:pt x="1329182" y="525691"/>
                </a:lnTo>
                <a:lnTo>
                  <a:pt x="1334465" y="533488"/>
                </a:lnTo>
                <a:lnTo>
                  <a:pt x="1342301" y="538721"/>
                </a:lnTo>
                <a:lnTo>
                  <a:pt x="1351889" y="540639"/>
                </a:lnTo>
                <a:lnTo>
                  <a:pt x="1361440" y="538721"/>
                </a:lnTo>
                <a:lnTo>
                  <a:pt x="1369237" y="533488"/>
                </a:lnTo>
                <a:lnTo>
                  <a:pt x="1374470" y="525691"/>
                </a:lnTo>
                <a:lnTo>
                  <a:pt x="1376400" y="516128"/>
                </a:lnTo>
                <a:close/>
              </a:path>
              <a:path w="1720850" h="1524000">
                <a:moveTo>
                  <a:pt x="1376400" y="172085"/>
                </a:moveTo>
                <a:lnTo>
                  <a:pt x="1374470" y="162509"/>
                </a:lnTo>
                <a:lnTo>
                  <a:pt x="1369237" y="154673"/>
                </a:lnTo>
                <a:lnTo>
                  <a:pt x="1361440" y="149390"/>
                </a:lnTo>
                <a:lnTo>
                  <a:pt x="1351889" y="147447"/>
                </a:lnTo>
                <a:lnTo>
                  <a:pt x="1342301" y="149390"/>
                </a:lnTo>
                <a:lnTo>
                  <a:pt x="1334465" y="154673"/>
                </a:lnTo>
                <a:lnTo>
                  <a:pt x="1329182" y="162509"/>
                </a:lnTo>
                <a:lnTo>
                  <a:pt x="1327251" y="172085"/>
                </a:lnTo>
                <a:lnTo>
                  <a:pt x="1329182" y="181648"/>
                </a:lnTo>
                <a:lnTo>
                  <a:pt x="1334465" y="189445"/>
                </a:lnTo>
                <a:lnTo>
                  <a:pt x="1342301" y="194678"/>
                </a:lnTo>
                <a:lnTo>
                  <a:pt x="1351889" y="196596"/>
                </a:lnTo>
                <a:lnTo>
                  <a:pt x="1361440" y="194678"/>
                </a:lnTo>
                <a:lnTo>
                  <a:pt x="1369237" y="189445"/>
                </a:lnTo>
                <a:lnTo>
                  <a:pt x="1374470" y="181648"/>
                </a:lnTo>
                <a:lnTo>
                  <a:pt x="1376400" y="172085"/>
                </a:lnTo>
                <a:close/>
              </a:path>
              <a:path w="1720850" h="1524000">
                <a:moveTo>
                  <a:pt x="1474825" y="1105916"/>
                </a:moveTo>
                <a:lnTo>
                  <a:pt x="1472882" y="1096416"/>
                </a:lnTo>
                <a:lnTo>
                  <a:pt x="1467599" y="1088618"/>
                </a:lnTo>
                <a:lnTo>
                  <a:pt x="1459763" y="1083348"/>
                </a:lnTo>
                <a:lnTo>
                  <a:pt x="1450187" y="1081405"/>
                </a:lnTo>
                <a:lnTo>
                  <a:pt x="1440624" y="1083348"/>
                </a:lnTo>
                <a:lnTo>
                  <a:pt x="1432826" y="1088618"/>
                </a:lnTo>
                <a:lnTo>
                  <a:pt x="1427594" y="1096416"/>
                </a:lnTo>
                <a:lnTo>
                  <a:pt x="1425676" y="1105916"/>
                </a:lnTo>
                <a:lnTo>
                  <a:pt x="1427594" y="1115504"/>
                </a:lnTo>
                <a:lnTo>
                  <a:pt x="1432826" y="1123340"/>
                </a:lnTo>
                <a:lnTo>
                  <a:pt x="1440624" y="1128623"/>
                </a:lnTo>
                <a:lnTo>
                  <a:pt x="1450187" y="1130554"/>
                </a:lnTo>
                <a:lnTo>
                  <a:pt x="1459763" y="1128623"/>
                </a:lnTo>
                <a:lnTo>
                  <a:pt x="1467599" y="1123340"/>
                </a:lnTo>
                <a:lnTo>
                  <a:pt x="1472882" y="1115504"/>
                </a:lnTo>
                <a:lnTo>
                  <a:pt x="1474825" y="1105916"/>
                </a:lnTo>
                <a:close/>
              </a:path>
              <a:path w="1720850" h="1524000">
                <a:moveTo>
                  <a:pt x="1671421" y="1351788"/>
                </a:moveTo>
                <a:lnTo>
                  <a:pt x="1669478" y="1342212"/>
                </a:lnTo>
                <a:lnTo>
                  <a:pt x="1664195" y="1334376"/>
                </a:lnTo>
                <a:lnTo>
                  <a:pt x="1656359" y="1329093"/>
                </a:lnTo>
                <a:lnTo>
                  <a:pt x="1646783" y="1327150"/>
                </a:lnTo>
                <a:lnTo>
                  <a:pt x="1637271" y="1329093"/>
                </a:lnTo>
                <a:lnTo>
                  <a:pt x="1629473" y="1334376"/>
                </a:lnTo>
                <a:lnTo>
                  <a:pt x="1624203" y="1342212"/>
                </a:lnTo>
                <a:lnTo>
                  <a:pt x="1622272" y="1351788"/>
                </a:lnTo>
                <a:lnTo>
                  <a:pt x="1624203" y="1361300"/>
                </a:lnTo>
                <a:lnTo>
                  <a:pt x="1629473" y="1369098"/>
                </a:lnTo>
                <a:lnTo>
                  <a:pt x="1637271" y="1374368"/>
                </a:lnTo>
                <a:lnTo>
                  <a:pt x="1646783" y="1376299"/>
                </a:lnTo>
                <a:lnTo>
                  <a:pt x="1656359" y="1374368"/>
                </a:lnTo>
                <a:lnTo>
                  <a:pt x="1664195" y="1369098"/>
                </a:lnTo>
                <a:lnTo>
                  <a:pt x="1669478" y="1361300"/>
                </a:lnTo>
                <a:lnTo>
                  <a:pt x="1671421" y="1351788"/>
                </a:lnTo>
                <a:close/>
              </a:path>
              <a:path w="1720850" h="1524000">
                <a:moveTo>
                  <a:pt x="1671421" y="663575"/>
                </a:moveTo>
                <a:lnTo>
                  <a:pt x="1669478" y="654024"/>
                </a:lnTo>
                <a:lnTo>
                  <a:pt x="1664195" y="646226"/>
                </a:lnTo>
                <a:lnTo>
                  <a:pt x="1656359" y="640994"/>
                </a:lnTo>
                <a:lnTo>
                  <a:pt x="1646783" y="639064"/>
                </a:lnTo>
                <a:lnTo>
                  <a:pt x="1637271" y="640994"/>
                </a:lnTo>
                <a:lnTo>
                  <a:pt x="1629473" y="646226"/>
                </a:lnTo>
                <a:lnTo>
                  <a:pt x="1624203" y="654024"/>
                </a:lnTo>
                <a:lnTo>
                  <a:pt x="1622272" y="663575"/>
                </a:lnTo>
                <a:lnTo>
                  <a:pt x="1624203" y="673163"/>
                </a:lnTo>
                <a:lnTo>
                  <a:pt x="1629473" y="680999"/>
                </a:lnTo>
                <a:lnTo>
                  <a:pt x="1637271" y="686282"/>
                </a:lnTo>
                <a:lnTo>
                  <a:pt x="1646783" y="688213"/>
                </a:lnTo>
                <a:lnTo>
                  <a:pt x="1656359" y="686282"/>
                </a:lnTo>
                <a:lnTo>
                  <a:pt x="1664195" y="680999"/>
                </a:lnTo>
                <a:lnTo>
                  <a:pt x="1669478" y="673163"/>
                </a:lnTo>
                <a:lnTo>
                  <a:pt x="1671421" y="663575"/>
                </a:lnTo>
                <a:close/>
              </a:path>
              <a:path w="1720850" h="1524000">
                <a:moveTo>
                  <a:pt x="1720570" y="368681"/>
                </a:moveTo>
                <a:lnTo>
                  <a:pt x="1718627" y="359105"/>
                </a:lnTo>
                <a:lnTo>
                  <a:pt x="1713357" y="351269"/>
                </a:lnTo>
                <a:lnTo>
                  <a:pt x="1705559" y="345986"/>
                </a:lnTo>
                <a:lnTo>
                  <a:pt x="1696059" y="344043"/>
                </a:lnTo>
                <a:lnTo>
                  <a:pt x="1686471" y="345986"/>
                </a:lnTo>
                <a:lnTo>
                  <a:pt x="1678635" y="351269"/>
                </a:lnTo>
                <a:lnTo>
                  <a:pt x="1673352" y="359105"/>
                </a:lnTo>
                <a:lnTo>
                  <a:pt x="1671421" y="368681"/>
                </a:lnTo>
                <a:lnTo>
                  <a:pt x="1673352" y="378244"/>
                </a:lnTo>
                <a:lnTo>
                  <a:pt x="1678635" y="386041"/>
                </a:lnTo>
                <a:lnTo>
                  <a:pt x="1686471" y="391274"/>
                </a:lnTo>
                <a:lnTo>
                  <a:pt x="1696059" y="393192"/>
                </a:lnTo>
                <a:lnTo>
                  <a:pt x="1705559" y="391274"/>
                </a:lnTo>
                <a:lnTo>
                  <a:pt x="1713357" y="386041"/>
                </a:lnTo>
                <a:lnTo>
                  <a:pt x="1718627" y="378244"/>
                </a:lnTo>
                <a:lnTo>
                  <a:pt x="1720570" y="368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6564" y="732230"/>
            <a:ext cx="2515235" cy="592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550" spc="-5" dirty="0">
                <a:latin typeface="Calibri"/>
                <a:cs typeface="Calibri"/>
              </a:rPr>
              <a:t>Select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features</a:t>
            </a:r>
            <a:endParaRPr sz="155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550" spc="-10" dirty="0">
                <a:latin typeface="Calibri"/>
                <a:cs typeface="Calibri"/>
              </a:rPr>
              <a:t>Embed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data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in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feature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space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705" y="156210"/>
            <a:ext cx="374269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Classification</a:t>
            </a:r>
            <a:r>
              <a:rPr spc="-5" dirty="0"/>
              <a:t> 2D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90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10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897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897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10"/>
                </a:lnTo>
                <a:lnTo>
                  <a:pt x="29527" y="34874"/>
                </a:lnTo>
                <a:lnTo>
                  <a:pt x="29540" y="1219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73" y="1874012"/>
                </a:lnTo>
                <a:lnTo>
                  <a:pt x="2223490" y="186785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5981"/>
            <a:ext cx="60198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" dirty="0">
                <a:latin typeface="Calibri"/>
                <a:cs typeface="Calibri"/>
              </a:rPr>
              <a:t>F</a:t>
            </a:r>
            <a:r>
              <a:rPr sz="1150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a</a:t>
            </a:r>
            <a:r>
              <a:rPr sz="1150" spc="-10" dirty="0">
                <a:latin typeface="Calibri"/>
                <a:cs typeface="Calibri"/>
              </a:rPr>
              <a:t>t</a:t>
            </a:r>
            <a:r>
              <a:rPr sz="1150" dirty="0">
                <a:latin typeface="Calibri"/>
                <a:cs typeface="Calibri"/>
              </a:rPr>
              <a:t>u</a:t>
            </a:r>
            <a:r>
              <a:rPr sz="1150" spc="-10" dirty="0">
                <a:latin typeface="Calibri"/>
                <a:cs typeface="Calibri"/>
              </a:rPr>
              <a:t>r</a:t>
            </a:r>
            <a:r>
              <a:rPr sz="1150" spc="5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471318"/>
            <a:ext cx="173355" cy="629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5" dirty="0">
                <a:latin typeface="Calibri"/>
                <a:cs typeface="Calibri"/>
              </a:rPr>
              <a:t>Feature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8238" y="1118235"/>
            <a:ext cx="1720850" cy="1524000"/>
            <a:chOff x="688238" y="1118235"/>
            <a:chExt cx="1720850" cy="1524000"/>
          </a:xfrm>
        </p:grpSpPr>
        <p:sp>
          <p:nvSpPr>
            <p:cNvPr id="7" name="object 7"/>
            <p:cNvSpPr/>
            <p:nvPr/>
          </p:nvSpPr>
          <p:spPr>
            <a:xfrm>
              <a:off x="884809" y="1118234"/>
              <a:ext cx="1179830" cy="541020"/>
            </a:xfrm>
            <a:custGeom>
              <a:avLst/>
              <a:gdLst/>
              <a:ahLst/>
              <a:cxnLst/>
              <a:rect l="l" t="t" r="r" b="b"/>
              <a:pathLst>
                <a:path w="1179830" h="541019">
                  <a:moveTo>
                    <a:pt x="49276" y="73787"/>
                  </a:moveTo>
                  <a:lnTo>
                    <a:pt x="47332" y="64211"/>
                  </a:lnTo>
                  <a:lnTo>
                    <a:pt x="42049" y="56375"/>
                  </a:lnTo>
                  <a:lnTo>
                    <a:pt x="34213" y="51092"/>
                  </a:lnTo>
                  <a:lnTo>
                    <a:pt x="24638" y="49149"/>
                  </a:lnTo>
                  <a:lnTo>
                    <a:pt x="15049" y="51092"/>
                  </a:lnTo>
                  <a:lnTo>
                    <a:pt x="7213" y="56375"/>
                  </a:lnTo>
                  <a:lnTo>
                    <a:pt x="1930" y="64211"/>
                  </a:lnTo>
                  <a:lnTo>
                    <a:pt x="0" y="73787"/>
                  </a:lnTo>
                  <a:lnTo>
                    <a:pt x="1930" y="83350"/>
                  </a:lnTo>
                  <a:lnTo>
                    <a:pt x="7213" y="91147"/>
                  </a:lnTo>
                  <a:lnTo>
                    <a:pt x="15049" y="96380"/>
                  </a:lnTo>
                  <a:lnTo>
                    <a:pt x="24638" y="98298"/>
                  </a:lnTo>
                  <a:lnTo>
                    <a:pt x="34213" y="96380"/>
                  </a:lnTo>
                  <a:lnTo>
                    <a:pt x="42049" y="91147"/>
                  </a:lnTo>
                  <a:lnTo>
                    <a:pt x="47332" y="83350"/>
                  </a:lnTo>
                  <a:lnTo>
                    <a:pt x="49276" y="73787"/>
                  </a:lnTo>
                  <a:close/>
                </a:path>
                <a:path w="1179830" h="541019">
                  <a:moveTo>
                    <a:pt x="245872" y="270383"/>
                  </a:moveTo>
                  <a:lnTo>
                    <a:pt x="243928" y="260807"/>
                  </a:lnTo>
                  <a:lnTo>
                    <a:pt x="238645" y="252971"/>
                  </a:lnTo>
                  <a:lnTo>
                    <a:pt x="230809" y="247688"/>
                  </a:lnTo>
                  <a:lnTo>
                    <a:pt x="221234" y="245745"/>
                  </a:lnTo>
                  <a:lnTo>
                    <a:pt x="211670" y="247688"/>
                  </a:lnTo>
                  <a:lnTo>
                    <a:pt x="203873" y="252971"/>
                  </a:lnTo>
                  <a:lnTo>
                    <a:pt x="198640" y="260807"/>
                  </a:lnTo>
                  <a:lnTo>
                    <a:pt x="196723" y="270383"/>
                  </a:lnTo>
                  <a:lnTo>
                    <a:pt x="198640" y="279946"/>
                  </a:lnTo>
                  <a:lnTo>
                    <a:pt x="203873" y="287743"/>
                  </a:lnTo>
                  <a:lnTo>
                    <a:pt x="211670" y="292976"/>
                  </a:lnTo>
                  <a:lnTo>
                    <a:pt x="221234" y="294894"/>
                  </a:lnTo>
                  <a:lnTo>
                    <a:pt x="230809" y="292976"/>
                  </a:lnTo>
                  <a:lnTo>
                    <a:pt x="238645" y="287743"/>
                  </a:lnTo>
                  <a:lnTo>
                    <a:pt x="243928" y="279946"/>
                  </a:lnTo>
                  <a:lnTo>
                    <a:pt x="245872" y="270383"/>
                  </a:lnTo>
                  <a:close/>
                </a:path>
                <a:path w="1179830" h="541019">
                  <a:moveTo>
                    <a:pt x="245872" y="24638"/>
                  </a:moveTo>
                  <a:lnTo>
                    <a:pt x="243928" y="15062"/>
                  </a:lnTo>
                  <a:lnTo>
                    <a:pt x="238645" y="7226"/>
                  </a:lnTo>
                  <a:lnTo>
                    <a:pt x="230809" y="1943"/>
                  </a:lnTo>
                  <a:lnTo>
                    <a:pt x="221234" y="0"/>
                  </a:lnTo>
                  <a:lnTo>
                    <a:pt x="211670" y="1943"/>
                  </a:lnTo>
                  <a:lnTo>
                    <a:pt x="203873" y="7226"/>
                  </a:lnTo>
                  <a:lnTo>
                    <a:pt x="198640" y="15062"/>
                  </a:lnTo>
                  <a:lnTo>
                    <a:pt x="196723" y="24638"/>
                  </a:lnTo>
                  <a:lnTo>
                    <a:pt x="198640" y="34150"/>
                  </a:lnTo>
                  <a:lnTo>
                    <a:pt x="203873" y="41948"/>
                  </a:lnTo>
                  <a:lnTo>
                    <a:pt x="211670" y="47218"/>
                  </a:lnTo>
                  <a:lnTo>
                    <a:pt x="221234" y="49149"/>
                  </a:lnTo>
                  <a:lnTo>
                    <a:pt x="230809" y="47218"/>
                  </a:lnTo>
                  <a:lnTo>
                    <a:pt x="238645" y="41948"/>
                  </a:lnTo>
                  <a:lnTo>
                    <a:pt x="243928" y="34150"/>
                  </a:lnTo>
                  <a:lnTo>
                    <a:pt x="245872" y="24638"/>
                  </a:lnTo>
                  <a:close/>
                </a:path>
                <a:path w="1179830" h="541019">
                  <a:moveTo>
                    <a:pt x="393319" y="122936"/>
                  </a:moveTo>
                  <a:lnTo>
                    <a:pt x="391388" y="113360"/>
                  </a:lnTo>
                  <a:lnTo>
                    <a:pt x="386156" y="105524"/>
                  </a:lnTo>
                  <a:lnTo>
                    <a:pt x="378358" y="100241"/>
                  </a:lnTo>
                  <a:lnTo>
                    <a:pt x="368808" y="98298"/>
                  </a:lnTo>
                  <a:lnTo>
                    <a:pt x="359219" y="100241"/>
                  </a:lnTo>
                  <a:lnTo>
                    <a:pt x="351383" y="105524"/>
                  </a:lnTo>
                  <a:lnTo>
                    <a:pt x="346100" y="113360"/>
                  </a:lnTo>
                  <a:lnTo>
                    <a:pt x="344170" y="122936"/>
                  </a:lnTo>
                  <a:lnTo>
                    <a:pt x="346100" y="132499"/>
                  </a:lnTo>
                  <a:lnTo>
                    <a:pt x="351383" y="140296"/>
                  </a:lnTo>
                  <a:lnTo>
                    <a:pt x="359219" y="145529"/>
                  </a:lnTo>
                  <a:lnTo>
                    <a:pt x="368808" y="147447"/>
                  </a:lnTo>
                  <a:lnTo>
                    <a:pt x="378358" y="145529"/>
                  </a:lnTo>
                  <a:lnTo>
                    <a:pt x="386156" y="140296"/>
                  </a:lnTo>
                  <a:lnTo>
                    <a:pt x="391388" y="132499"/>
                  </a:lnTo>
                  <a:lnTo>
                    <a:pt x="393319" y="122936"/>
                  </a:lnTo>
                  <a:close/>
                </a:path>
                <a:path w="1179830" h="541019">
                  <a:moveTo>
                    <a:pt x="589915" y="270383"/>
                  </a:moveTo>
                  <a:lnTo>
                    <a:pt x="587984" y="260807"/>
                  </a:lnTo>
                  <a:lnTo>
                    <a:pt x="582752" y="252971"/>
                  </a:lnTo>
                  <a:lnTo>
                    <a:pt x="574954" y="247688"/>
                  </a:lnTo>
                  <a:lnTo>
                    <a:pt x="565404" y="245745"/>
                  </a:lnTo>
                  <a:lnTo>
                    <a:pt x="555815" y="247688"/>
                  </a:lnTo>
                  <a:lnTo>
                    <a:pt x="547979" y="252971"/>
                  </a:lnTo>
                  <a:lnTo>
                    <a:pt x="542696" y="260807"/>
                  </a:lnTo>
                  <a:lnTo>
                    <a:pt x="540766" y="270383"/>
                  </a:lnTo>
                  <a:lnTo>
                    <a:pt x="542696" y="279946"/>
                  </a:lnTo>
                  <a:lnTo>
                    <a:pt x="547979" y="287743"/>
                  </a:lnTo>
                  <a:lnTo>
                    <a:pt x="555815" y="292976"/>
                  </a:lnTo>
                  <a:lnTo>
                    <a:pt x="565404" y="294894"/>
                  </a:lnTo>
                  <a:lnTo>
                    <a:pt x="574954" y="292976"/>
                  </a:lnTo>
                  <a:lnTo>
                    <a:pt x="582752" y="287743"/>
                  </a:lnTo>
                  <a:lnTo>
                    <a:pt x="587984" y="279946"/>
                  </a:lnTo>
                  <a:lnTo>
                    <a:pt x="589915" y="270383"/>
                  </a:lnTo>
                  <a:close/>
                </a:path>
                <a:path w="1179830" h="541019">
                  <a:moveTo>
                    <a:pt x="737489" y="417830"/>
                  </a:moveTo>
                  <a:lnTo>
                    <a:pt x="735545" y="408254"/>
                  </a:lnTo>
                  <a:lnTo>
                    <a:pt x="730262" y="400418"/>
                  </a:lnTo>
                  <a:lnTo>
                    <a:pt x="722426" y="395135"/>
                  </a:lnTo>
                  <a:lnTo>
                    <a:pt x="712851" y="393192"/>
                  </a:lnTo>
                  <a:lnTo>
                    <a:pt x="703287" y="395135"/>
                  </a:lnTo>
                  <a:lnTo>
                    <a:pt x="695490" y="400418"/>
                  </a:lnTo>
                  <a:lnTo>
                    <a:pt x="690257" y="408254"/>
                  </a:lnTo>
                  <a:lnTo>
                    <a:pt x="688340" y="417830"/>
                  </a:lnTo>
                  <a:lnTo>
                    <a:pt x="690257" y="427393"/>
                  </a:lnTo>
                  <a:lnTo>
                    <a:pt x="695490" y="435190"/>
                  </a:lnTo>
                  <a:lnTo>
                    <a:pt x="703287" y="440423"/>
                  </a:lnTo>
                  <a:lnTo>
                    <a:pt x="712851" y="442341"/>
                  </a:lnTo>
                  <a:lnTo>
                    <a:pt x="722426" y="440423"/>
                  </a:lnTo>
                  <a:lnTo>
                    <a:pt x="730262" y="435190"/>
                  </a:lnTo>
                  <a:lnTo>
                    <a:pt x="735545" y="427393"/>
                  </a:lnTo>
                  <a:lnTo>
                    <a:pt x="737489" y="417830"/>
                  </a:lnTo>
                  <a:close/>
                </a:path>
                <a:path w="1179830" h="541019">
                  <a:moveTo>
                    <a:pt x="835787" y="73787"/>
                  </a:moveTo>
                  <a:lnTo>
                    <a:pt x="833843" y="64211"/>
                  </a:lnTo>
                  <a:lnTo>
                    <a:pt x="828560" y="56375"/>
                  </a:lnTo>
                  <a:lnTo>
                    <a:pt x="820724" y="51092"/>
                  </a:lnTo>
                  <a:lnTo>
                    <a:pt x="811149" y="49149"/>
                  </a:lnTo>
                  <a:lnTo>
                    <a:pt x="801585" y="51092"/>
                  </a:lnTo>
                  <a:lnTo>
                    <a:pt x="793788" y="56375"/>
                  </a:lnTo>
                  <a:lnTo>
                    <a:pt x="788555" y="64211"/>
                  </a:lnTo>
                  <a:lnTo>
                    <a:pt x="786638" y="73787"/>
                  </a:lnTo>
                  <a:lnTo>
                    <a:pt x="788555" y="83350"/>
                  </a:lnTo>
                  <a:lnTo>
                    <a:pt x="793788" y="91147"/>
                  </a:lnTo>
                  <a:lnTo>
                    <a:pt x="801585" y="96380"/>
                  </a:lnTo>
                  <a:lnTo>
                    <a:pt x="811149" y="98298"/>
                  </a:lnTo>
                  <a:lnTo>
                    <a:pt x="820724" y="96380"/>
                  </a:lnTo>
                  <a:lnTo>
                    <a:pt x="828560" y="91147"/>
                  </a:lnTo>
                  <a:lnTo>
                    <a:pt x="833843" y="83350"/>
                  </a:lnTo>
                  <a:lnTo>
                    <a:pt x="835787" y="73787"/>
                  </a:lnTo>
                  <a:close/>
                </a:path>
                <a:path w="1179830" h="541019">
                  <a:moveTo>
                    <a:pt x="983234" y="319532"/>
                  </a:moveTo>
                  <a:lnTo>
                    <a:pt x="981303" y="309956"/>
                  </a:lnTo>
                  <a:lnTo>
                    <a:pt x="976071" y="302120"/>
                  </a:lnTo>
                  <a:lnTo>
                    <a:pt x="968273" y="296837"/>
                  </a:lnTo>
                  <a:lnTo>
                    <a:pt x="958723" y="294894"/>
                  </a:lnTo>
                  <a:lnTo>
                    <a:pt x="949134" y="296837"/>
                  </a:lnTo>
                  <a:lnTo>
                    <a:pt x="941298" y="302120"/>
                  </a:lnTo>
                  <a:lnTo>
                    <a:pt x="936015" y="309956"/>
                  </a:lnTo>
                  <a:lnTo>
                    <a:pt x="934085" y="319532"/>
                  </a:lnTo>
                  <a:lnTo>
                    <a:pt x="936015" y="329095"/>
                  </a:lnTo>
                  <a:lnTo>
                    <a:pt x="941298" y="336892"/>
                  </a:lnTo>
                  <a:lnTo>
                    <a:pt x="949134" y="342125"/>
                  </a:lnTo>
                  <a:lnTo>
                    <a:pt x="958723" y="344043"/>
                  </a:lnTo>
                  <a:lnTo>
                    <a:pt x="968273" y="342125"/>
                  </a:lnTo>
                  <a:lnTo>
                    <a:pt x="976071" y="336892"/>
                  </a:lnTo>
                  <a:lnTo>
                    <a:pt x="981303" y="329095"/>
                  </a:lnTo>
                  <a:lnTo>
                    <a:pt x="983234" y="319532"/>
                  </a:lnTo>
                  <a:close/>
                </a:path>
                <a:path w="1179830" h="541019">
                  <a:moveTo>
                    <a:pt x="1179830" y="516128"/>
                  </a:moveTo>
                  <a:lnTo>
                    <a:pt x="1177899" y="506552"/>
                  </a:lnTo>
                  <a:lnTo>
                    <a:pt x="1172667" y="498716"/>
                  </a:lnTo>
                  <a:lnTo>
                    <a:pt x="1164869" y="493433"/>
                  </a:lnTo>
                  <a:lnTo>
                    <a:pt x="1155319" y="491490"/>
                  </a:lnTo>
                  <a:lnTo>
                    <a:pt x="1145730" y="493433"/>
                  </a:lnTo>
                  <a:lnTo>
                    <a:pt x="1137894" y="498716"/>
                  </a:lnTo>
                  <a:lnTo>
                    <a:pt x="1132611" y="506552"/>
                  </a:lnTo>
                  <a:lnTo>
                    <a:pt x="1130681" y="516128"/>
                  </a:lnTo>
                  <a:lnTo>
                    <a:pt x="1132611" y="525691"/>
                  </a:lnTo>
                  <a:lnTo>
                    <a:pt x="1137894" y="533488"/>
                  </a:lnTo>
                  <a:lnTo>
                    <a:pt x="1145730" y="538721"/>
                  </a:lnTo>
                  <a:lnTo>
                    <a:pt x="1155319" y="540651"/>
                  </a:lnTo>
                  <a:lnTo>
                    <a:pt x="1164869" y="538721"/>
                  </a:lnTo>
                  <a:lnTo>
                    <a:pt x="1172667" y="533488"/>
                  </a:lnTo>
                  <a:lnTo>
                    <a:pt x="1177899" y="525691"/>
                  </a:lnTo>
                  <a:lnTo>
                    <a:pt x="1179830" y="516128"/>
                  </a:lnTo>
                  <a:close/>
                </a:path>
                <a:path w="1179830" h="541019">
                  <a:moveTo>
                    <a:pt x="1179830" y="172085"/>
                  </a:moveTo>
                  <a:lnTo>
                    <a:pt x="1177899" y="162509"/>
                  </a:lnTo>
                  <a:lnTo>
                    <a:pt x="1172667" y="154673"/>
                  </a:lnTo>
                  <a:lnTo>
                    <a:pt x="1164869" y="149390"/>
                  </a:lnTo>
                  <a:lnTo>
                    <a:pt x="1155319" y="147447"/>
                  </a:lnTo>
                  <a:lnTo>
                    <a:pt x="1145730" y="149390"/>
                  </a:lnTo>
                  <a:lnTo>
                    <a:pt x="1137894" y="154673"/>
                  </a:lnTo>
                  <a:lnTo>
                    <a:pt x="1132611" y="162509"/>
                  </a:lnTo>
                  <a:lnTo>
                    <a:pt x="1130681" y="172085"/>
                  </a:lnTo>
                  <a:lnTo>
                    <a:pt x="1132611" y="181648"/>
                  </a:lnTo>
                  <a:lnTo>
                    <a:pt x="1137894" y="189445"/>
                  </a:lnTo>
                  <a:lnTo>
                    <a:pt x="1145730" y="194678"/>
                  </a:lnTo>
                  <a:lnTo>
                    <a:pt x="1155319" y="196596"/>
                  </a:lnTo>
                  <a:lnTo>
                    <a:pt x="1164869" y="194678"/>
                  </a:lnTo>
                  <a:lnTo>
                    <a:pt x="1172667" y="189445"/>
                  </a:lnTo>
                  <a:lnTo>
                    <a:pt x="1177899" y="181648"/>
                  </a:lnTo>
                  <a:lnTo>
                    <a:pt x="1179830" y="17208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59660" y="1462278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7"/>
                  </a:lnTo>
                  <a:lnTo>
                    <a:pt x="1938" y="34200"/>
                  </a:lnTo>
                  <a:lnTo>
                    <a:pt x="7223" y="41989"/>
                  </a:lnTo>
                  <a:lnTo>
                    <a:pt x="15055" y="47230"/>
                  </a:lnTo>
                  <a:lnTo>
                    <a:pt x="24637" y="49149"/>
                  </a:lnTo>
                  <a:lnTo>
                    <a:pt x="34147" y="47230"/>
                  </a:lnTo>
                  <a:lnTo>
                    <a:pt x="41941" y="41989"/>
                  </a:lnTo>
                  <a:lnTo>
                    <a:pt x="47212" y="34200"/>
                  </a:lnTo>
                  <a:lnTo>
                    <a:pt x="49149" y="24637"/>
                  </a:lnTo>
                  <a:lnTo>
                    <a:pt x="47212" y="15055"/>
                  </a:lnTo>
                  <a:lnTo>
                    <a:pt x="41941" y="7223"/>
                  </a:lnTo>
                  <a:lnTo>
                    <a:pt x="34147" y="193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7277" y="1314831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8"/>
                  </a:lnTo>
                  <a:lnTo>
                    <a:pt x="1938" y="34200"/>
                  </a:lnTo>
                  <a:lnTo>
                    <a:pt x="7223" y="41989"/>
                  </a:lnTo>
                  <a:lnTo>
                    <a:pt x="15055" y="47230"/>
                  </a:lnTo>
                  <a:lnTo>
                    <a:pt x="24637" y="49149"/>
                  </a:lnTo>
                  <a:lnTo>
                    <a:pt x="34200" y="47230"/>
                  </a:lnTo>
                  <a:lnTo>
                    <a:pt x="41989" y="41989"/>
                  </a:lnTo>
                  <a:lnTo>
                    <a:pt x="47230" y="34200"/>
                  </a:lnTo>
                  <a:lnTo>
                    <a:pt x="49149" y="24638"/>
                  </a:lnTo>
                  <a:lnTo>
                    <a:pt x="47230" y="15055"/>
                  </a:lnTo>
                  <a:lnTo>
                    <a:pt x="41989" y="7223"/>
                  </a:lnTo>
                  <a:lnTo>
                    <a:pt x="34200" y="193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4809" y="1757299"/>
              <a:ext cx="1475105" cy="885190"/>
            </a:xfrm>
            <a:custGeom>
              <a:avLst/>
              <a:gdLst/>
              <a:ahLst/>
              <a:cxnLst/>
              <a:rect l="l" t="t" r="r" b="b"/>
              <a:pathLst>
                <a:path w="1475105" h="885189">
                  <a:moveTo>
                    <a:pt x="49276" y="122809"/>
                  </a:moveTo>
                  <a:lnTo>
                    <a:pt x="47332" y="113258"/>
                  </a:lnTo>
                  <a:lnTo>
                    <a:pt x="42049" y="105460"/>
                  </a:lnTo>
                  <a:lnTo>
                    <a:pt x="34213" y="100228"/>
                  </a:lnTo>
                  <a:lnTo>
                    <a:pt x="24638" y="98298"/>
                  </a:lnTo>
                  <a:lnTo>
                    <a:pt x="15049" y="100228"/>
                  </a:lnTo>
                  <a:lnTo>
                    <a:pt x="7213" y="105460"/>
                  </a:lnTo>
                  <a:lnTo>
                    <a:pt x="1930" y="113258"/>
                  </a:lnTo>
                  <a:lnTo>
                    <a:pt x="0" y="122809"/>
                  </a:lnTo>
                  <a:lnTo>
                    <a:pt x="1930" y="132397"/>
                  </a:lnTo>
                  <a:lnTo>
                    <a:pt x="7213" y="140233"/>
                  </a:lnTo>
                  <a:lnTo>
                    <a:pt x="15049" y="145516"/>
                  </a:lnTo>
                  <a:lnTo>
                    <a:pt x="24638" y="147447"/>
                  </a:lnTo>
                  <a:lnTo>
                    <a:pt x="34213" y="145516"/>
                  </a:lnTo>
                  <a:lnTo>
                    <a:pt x="42049" y="140233"/>
                  </a:lnTo>
                  <a:lnTo>
                    <a:pt x="47332" y="132397"/>
                  </a:lnTo>
                  <a:lnTo>
                    <a:pt x="49276" y="122809"/>
                  </a:lnTo>
                  <a:close/>
                </a:path>
                <a:path w="1475105" h="885189">
                  <a:moveTo>
                    <a:pt x="147574" y="614426"/>
                  </a:moveTo>
                  <a:lnTo>
                    <a:pt x="145630" y="604850"/>
                  </a:lnTo>
                  <a:lnTo>
                    <a:pt x="140347" y="597014"/>
                  </a:lnTo>
                  <a:lnTo>
                    <a:pt x="132511" y="591731"/>
                  </a:lnTo>
                  <a:lnTo>
                    <a:pt x="122936" y="589788"/>
                  </a:lnTo>
                  <a:lnTo>
                    <a:pt x="113372" y="591731"/>
                  </a:lnTo>
                  <a:lnTo>
                    <a:pt x="105575" y="597014"/>
                  </a:lnTo>
                  <a:lnTo>
                    <a:pt x="100342" y="604850"/>
                  </a:lnTo>
                  <a:lnTo>
                    <a:pt x="98425" y="614426"/>
                  </a:lnTo>
                  <a:lnTo>
                    <a:pt x="100342" y="623938"/>
                  </a:lnTo>
                  <a:lnTo>
                    <a:pt x="105575" y="631736"/>
                  </a:lnTo>
                  <a:lnTo>
                    <a:pt x="113372" y="637006"/>
                  </a:lnTo>
                  <a:lnTo>
                    <a:pt x="122936" y="638937"/>
                  </a:lnTo>
                  <a:lnTo>
                    <a:pt x="132511" y="637006"/>
                  </a:lnTo>
                  <a:lnTo>
                    <a:pt x="140347" y="631736"/>
                  </a:lnTo>
                  <a:lnTo>
                    <a:pt x="145630" y="623938"/>
                  </a:lnTo>
                  <a:lnTo>
                    <a:pt x="147574" y="614426"/>
                  </a:lnTo>
                  <a:close/>
                </a:path>
                <a:path w="1475105" h="885189">
                  <a:moveTo>
                    <a:pt x="295008" y="319405"/>
                  </a:moveTo>
                  <a:lnTo>
                    <a:pt x="293077" y="309854"/>
                  </a:lnTo>
                  <a:lnTo>
                    <a:pt x="287794" y="302056"/>
                  </a:lnTo>
                  <a:lnTo>
                    <a:pt x="279958" y="296824"/>
                  </a:lnTo>
                  <a:lnTo>
                    <a:pt x="270370" y="294894"/>
                  </a:lnTo>
                  <a:lnTo>
                    <a:pt x="260870" y="296824"/>
                  </a:lnTo>
                  <a:lnTo>
                    <a:pt x="253072" y="302056"/>
                  </a:lnTo>
                  <a:lnTo>
                    <a:pt x="247802" y="309854"/>
                  </a:lnTo>
                  <a:lnTo>
                    <a:pt x="245872" y="319405"/>
                  </a:lnTo>
                  <a:lnTo>
                    <a:pt x="247802" y="328993"/>
                  </a:lnTo>
                  <a:lnTo>
                    <a:pt x="253072" y="336829"/>
                  </a:lnTo>
                  <a:lnTo>
                    <a:pt x="260870" y="342112"/>
                  </a:lnTo>
                  <a:lnTo>
                    <a:pt x="270370" y="344043"/>
                  </a:lnTo>
                  <a:lnTo>
                    <a:pt x="279958" y="342112"/>
                  </a:lnTo>
                  <a:lnTo>
                    <a:pt x="287794" y="336829"/>
                  </a:lnTo>
                  <a:lnTo>
                    <a:pt x="293077" y="328993"/>
                  </a:lnTo>
                  <a:lnTo>
                    <a:pt x="295008" y="319405"/>
                  </a:lnTo>
                  <a:close/>
                </a:path>
                <a:path w="1475105" h="885189">
                  <a:moveTo>
                    <a:pt x="393319" y="811022"/>
                  </a:moveTo>
                  <a:lnTo>
                    <a:pt x="391388" y="801446"/>
                  </a:lnTo>
                  <a:lnTo>
                    <a:pt x="386156" y="793610"/>
                  </a:lnTo>
                  <a:lnTo>
                    <a:pt x="378358" y="788327"/>
                  </a:lnTo>
                  <a:lnTo>
                    <a:pt x="368808" y="786384"/>
                  </a:lnTo>
                  <a:lnTo>
                    <a:pt x="359219" y="788327"/>
                  </a:lnTo>
                  <a:lnTo>
                    <a:pt x="351383" y="793610"/>
                  </a:lnTo>
                  <a:lnTo>
                    <a:pt x="346100" y="801446"/>
                  </a:lnTo>
                  <a:lnTo>
                    <a:pt x="344170" y="811022"/>
                  </a:lnTo>
                  <a:lnTo>
                    <a:pt x="346100" y="820585"/>
                  </a:lnTo>
                  <a:lnTo>
                    <a:pt x="351383" y="828382"/>
                  </a:lnTo>
                  <a:lnTo>
                    <a:pt x="359219" y="833615"/>
                  </a:lnTo>
                  <a:lnTo>
                    <a:pt x="368808" y="835533"/>
                  </a:lnTo>
                  <a:lnTo>
                    <a:pt x="378358" y="833615"/>
                  </a:lnTo>
                  <a:lnTo>
                    <a:pt x="386156" y="828382"/>
                  </a:lnTo>
                  <a:lnTo>
                    <a:pt x="391388" y="820585"/>
                  </a:lnTo>
                  <a:lnTo>
                    <a:pt x="393319" y="811022"/>
                  </a:lnTo>
                  <a:close/>
                </a:path>
                <a:path w="1475105" h="885189">
                  <a:moveTo>
                    <a:pt x="442468" y="466852"/>
                  </a:moveTo>
                  <a:lnTo>
                    <a:pt x="440537" y="457352"/>
                  </a:lnTo>
                  <a:lnTo>
                    <a:pt x="435305" y="449554"/>
                  </a:lnTo>
                  <a:lnTo>
                    <a:pt x="427507" y="444284"/>
                  </a:lnTo>
                  <a:lnTo>
                    <a:pt x="417957" y="442341"/>
                  </a:lnTo>
                  <a:lnTo>
                    <a:pt x="408368" y="444284"/>
                  </a:lnTo>
                  <a:lnTo>
                    <a:pt x="400532" y="449554"/>
                  </a:lnTo>
                  <a:lnTo>
                    <a:pt x="395249" y="457352"/>
                  </a:lnTo>
                  <a:lnTo>
                    <a:pt x="393319" y="466852"/>
                  </a:lnTo>
                  <a:lnTo>
                    <a:pt x="395249" y="476440"/>
                  </a:lnTo>
                  <a:lnTo>
                    <a:pt x="400532" y="484276"/>
                  </a:lnTo>
                  <a:lnTo>
                    <a:pt x="408368" y="489559"/>
                  </a:lnTo>
                  <a:lnTo>
                    <a:pt x="417957" y="491490"/>
                  </a:lnTo>
                  <a:lnTo>
                    <a:pt x="427507" y="489559"/>
                  </a:lnTo>
                  <a:lnTo>
                    <a:pt x="435305" y="484276"/>
                  </a:lnTo>
                  <a:lnTo>
                    <a:pt x="440537" y="476440"/>
                  </a:lnTo>
                  <a:lnTo>
                    <a:pt x="442468" y="466852"/>
                  </a:lnTo>
                  <a:close/>
                </a:path>
                <a:path w="1475105" h="885189">
                  <a:moveTo>
                    <a:pt x="639191" y="663575"/>
                  </a:moveTo>
                  <a:lnTo>
                    <a:pt x="637247" y="653999"/>
                  </a:lnTo>
                  <a:lnTo>
                    <a:pt x="631964" y="646163"/>
                  </a:lnTo>
                  <a:lnTo>
                    <a:pt x="624128" y="640880"/>
                  </a:lnTo>
                  <a:lnTo>
                    <a:pt x="614553" y="638937"/>
                  </a:lnTo>
                  <a:lnTo>
                    <a:pt x="604964" y="640880"/>
                  </a:lnTo>
                  <a:lnTo>
                    <a:pt x="597128" y="646163"/>
                  </a:lnTo>
                  <a:lnTo>
                    <a:pt x="591845" y="653999"/>
                  </a:lnTo>
                  <a:lnTo>
                    <a:pt x="589915" y="663575"/>
                  </a:lnTo>
                  <a:lnTo>
                    <a:pt x="591845" y="673087"/>
                  </a:lnTo>
                  <a:lnTo>
                    <a:pt x="597128" y="680885"/>
                  </a:lnTo>
                  <a:lnTo>
                    <a:pt x="604964" y="686155"/>
                  </a:lnTo>
                  <a:lnTo>
                    <a:pt x="614553" y="688086"/>
                  </a:lnTo>
                  <a:lnTo>
                    <a:pt x="624128" y="686155"/>
                  </a:lnTo>
                  <a:lnTo>
                    <a:pt x="631964" y="680885"/>
                  </a:lnTo>
                  <a:lnTo>
                    <a:pt x="637247" y="673087"/>
                  </a:lnTo>
                  <a:lnTo>
                    <a:pt x="639191" y="663575"/>
                  </a:lnTo>
                  <a:close/>
                </a:path>
                <a:path w="1475105" h="885189">
                  <a:moveTo>
                    <a:pt x="835787" y="565150"/>
                  </a:moveTo>
                  <a:lnTo>
                    <a:pt x="833843" y="555650"/>
                  </a:lnTo>
                  <a:lnTo>
                    <a:pt x="828560" y="547852"/>
                  </a:lnTo>
                  <a:lnTo>
                    <a:pt x="820724" y="542582"/>
                  </a:lnTo>
                  <a:lnTo>
                    <a:pt x="811149" y="540639"/>
                  </a:lnTo>
                  <a:lnTo>
                    <a:pt x="801585" y="542582"/>
                  </a:lnTo>
                  <a:lnTo>
                    <a:pt x="793788" y="547852"/>
                  </a:lnTo>
                  <a:lnTo>
                    <a:pt x="788555" y="555650"/>
                  </a:lnTo>
                  <a:lnTo>
                    <a:pt x="786638" y="565150"/>
                  </a:lnTo>
                  <a:lnTo>
                    <a:pt x="788555" y="574738"/>
                  </a:lnTo>
                  <a:lnTo>
                    <a:pt x="793788" y="582574"/>
                  </a:lnTo>
                  <a:lnTo>
                    <a:pt x="801585" y="587857"/>
                  </a:lnTo>
                  <a:lnTo>
                    <a:pt x="811149" y="589788"/>
                  </a:lnTo>
                  <a:lnTo>
                    <a:pt x="820724" y="587857"/>
                  </a:lnTo>
                  <a:lnTo>
                    <a:pt x="828560" y="582574"/>
                  </a:lnTo>
                  <a:lnTo>
                    <a:pt x="833843" y="574738"/>
                  </a:lnTo>
                  <a:lnTo>
                    <a:pt x="835787" y="565150"/>
                  </a:lnTo>
                  <a:close/>
                </a:path>
                <a:path w="1475105" h="885189">
                  <a:moveTo>
                    <a:pt x="884936" y="860171"/>
                  </a:moveTo>
                  <a:lnTo>
                    <a:pt x="882992" y="850595"/>
                  </a:lnTo>
                  <a:lnTo>
                    <a:pt x="877709" y="842759"/>
                  </a:lnTo>
                  <a:lnTo>
                    <a:pt x="869873" y="837476"/>
                  </a:lnTo>
                  <a:lnTo>
                    <a:pt x="860298" y="835533"/>
                  </a:lnTo>
                  <a:lnTo>
                    <a:pt x="850785" y="837476"/>
                  </a:lnTo>
                  <a:lnTo>
                    <a:pt x="842987" y="842759"/>
                  </a:lnTo>
                  <a:lnTo>
                    <a:pt x="837717" y="850595"/>
                  </a:lnTo>
                  <a:lnTo>
                    <a:pt x="835787" y="860171"/>
                  </a:lnTo>
                  <a:lnTo>
                    <a:pt x="837717" y="869734"/>
                  </a:lnTo>
                  <a:lnTo>
                    <a:pt x="842987" y="877531"/>
                  </a:lnTo>
                  <a:lnTo>
                    <a:pt x="850785" y="882764"/>
                  </a:lnTo>
                  <a:lnTo>
                    <a:pt x="860298" y="884682"/>
                  </a:lnTo>
                  <a:lnTo>
                    <a:pt x="869873" y="882764"/>
                  </a:lnTo>
                  <a:lnTo>
                    <a:pt x="877709" y="877531"/>
                  </a:lnTo>
                  <a:lnTo>
                    <a:pt x="882992" y="869734"/>
                  </a:lnTo>
                  <a:lnTo>
                    <a:pt x="884936" y="860171"/>
                  </a:lnTo>
                  <a:close/>
                </a:path>
                <a:path w="1475105" h="885189">
                  <a:moveTo>
                    <a:pt x="1130681" y="663575"/>
                  </a:moveTo>
                  <a:lnTo>
                    <a:pt x="1128750" y="653999"/>
                  </a:lnTo>
                  <a:lnTo>
                    <a:pt x="1123518" y="646163"/>
                  </a:lnTo>
                  <a:lnTo>
                    <a:pt x="1115720" y="640880"/>
                  </a:lnTo>
                  <a:lnTo>
                    <a:pt x="1106170" y="638937"/>
                  </a:lnTo>
                  <a:lnTo>
                    <a:pt x="1096581" y="640880"/>
                  </a:lnTo>
                  <a:lnTo>
                    <a:pt x="1088745" y="646163"/>
                  </a:lnTo>
                  <a:lnTo>
                    <a:pt x="1083462" y="653999"/>
                  </a:lnTo>
                  <a:lnTo>
                    <a:pt x="1081532" y="663575"/>
                  </a:lnTo>
                  <a:lnTo>
                    <a:pt x="1083462" y="673087"/>
                  </a:lnTo>
                  <a:lnTo>
                    <a:pt x="1088745" y="680885"/>
                  </a:lnTo>
                  <a:lnTo>
                    <a:pt x="1096581" y="686155"/>
                  </a:lnTo>
                  <a:lnTo>
                    <a:pt x="1106170" y="688086"/>
                  </a:lnTo>
                  <a:lnTo>
                    <a:pt x="1115720" y="686155"/>
                  </a:lnTo>
                  <a:lnTo>
                    <a:pt x="1123518" y="680885"/>
                  </a:lnTo>
                  <a:lnTo>
                    <a:pt x="1128750" y="673087"/>
                  </a:lnTo>
                  <a:lnTo>
                    <a:pt x="1130681" y="663575"/>
                  </a:lnTo>
                  <a:close/>
                </a:path>
                <a:path w="1475105" h="885189">
                  <a:moveTo>
                    <a:pt x="1278255" y="466852"/>
                  </a:moveTo>
                  <a:lnTo>
                    <a:pt x="1276311" y="457352"/>
                  </a:lnTo>
                  <a:lnTo>
                    <a:pt x="1271028" y="449554"/>
                  </a:lnTo>
                  <a:lnTo>
                    <a:pt x="1263192" y="444284"/>
                  </a:lnTo>
                  <a:lnTo>
                    <a:pt x="1253617" y="442341"/>
                  </a:lnTo>
                  <a:lnTo>
                    <a:pt x="1244053" y="444284"/>
                  </a:lnTo>
                  <a:lnTo>
                    <a:pt x="1236256" y="449554"/>
                  </a:lnTo>
                  <a:lnTo>
                    <a:pt x="1231023" y="457352"/>
                  </a:lnTo>
                  <a:lnTo>
                    <a:pt x="1229106" y="466852"/>
                  </a:lnTo>
                  <a:lnTo>
                    <a:pt x="1231023" y="476440"/>
                  </a:lnTo>
                  <a:lnTo>
                    <a:pt x="1236256" y="484276"/>
                  </a:lnTo>
                  <a:lnTo>
                    <a:pt x="1244053" y="489559"/>
                  </a:lnTo>
                  <a:lnTo>
                    <a:pt x="1253617" y="491490"/>
                  </a:lnTo>
                  <a:lnTo>
                    <a:pt x="1263192" y="489559"/>
                  </a:lnTo>
                  <a:lnTo>
                    <a:pt x="1271028" y="484276"/>
                  </a:lnTo>
                  <a:lnTo>
                    <a:pt x="1276311" y="476440"/>
                  </a:lnTo>
                  <a:lnTo>
                    <a:pt x="1278255" y="466852"/>
                  </a:lnTo>
                  <a:close/>
                </a:path>
                <a:path w="1475105" h="885189">
                  <a:moveTo>
                    <a:pt x="1474851" y="712724"/>
                  </a:moveTo>
                  <a:lnTo>
                    <a:pt x="1472907" y="703148"/>
                  </a:lnTo>
                  <a:lnTo>
                    <a:pt x="1467624" y="695312"/>
                  </a:lnTo>
                  <a:lnTo>
                    <a:pt x="1459788" y="690029"/>
                  </a:lnTo>
                  <a:lnTo>
                    <a:pt x="1450213" y="688086"/>
                  </a:lnTo>
                  <a:lnTo>
                    <a:pt x="1440700" y="690029"/>
                  </a:lnTo>
                  <a:lnTo>
                    <a:pt x="1432902" y="695312"/>
                  </a:lnTo>
                  <a:lnTo>
                    <a:pt x="1427632" y="703148"/>
                  </a:lnTo>
                  <a:lnTo>
                    <a:pt x="1425702" y="712724"/>
                  </a:lnTo>
                  <a:lnTo>
                    <a:pt x="1427632" y="722236"/>
                  </a:lnTo>
                  <a:lnTo>
                    <a:pt x="1432902" y="730034"/>
                  </a:lnTo>
                  <a:lnTo>
                    <a:pt x="1440700" y="735304"/>
                  </a:lnTo>
                  <a:lnTo>
                    <a:pt x="1450213" y="737235"/>
                  </a:lnTo>
                  <a:lnTo>
                    <a:pt x="1459788" y="735304"/>
                  </a:lnTo>
                  <a:lnTo>
                    <a:pt x="1467624" y="730034"/>
                  </a:lnTo>
                  <a:lnTo>
                    <a:pt x="1472907" y="722236"/>
                  </a:lnTo>
                  <a:lnTo>
                    <a:pt x="1474851" y="712724"/>
                  </a:lnTo>
                  <a:close/>
                </a:path>
                <a:path w="1475105" h="885189">
                  <a:moveTo>
                    <a:pt x="1474851" y="24511"/>
                  </a:moveTo>
                  <a:lnTo>
                    <a:pt x="1472907" y="14960"/>
                  </a:lnTo>
                  <a:lnTo>
                    <a:pt x="1467624" y="7162"/>
                  </a:lnTo>
                  <a:lnTo>
                    <a:pt x="1459788" y="1930"/>
                  </a:lnTo>
                  <a:lnTo>
                    <a:pt x="1450213" y="0"/>
                  </a:lnTo>
                  <a:lnTo>
                    <a:pt x="1440700" y="1930"/>
                  </a:lnTo>
                  <a:lnTo>
                    <a:pt x="1432902" y="7162"/>
                  </a:lnTo>
                  <a:lnTo>
                    <a:pt x="1427632" y="14960"/>
                  </a:lnTo>
                  <a:lnTo>
                    <a:pt x="1425702" y="24511"/>
                  </a:lnTo>
                  <a:lnTo>
                    <a:pt x="1427632" y="34099"/>
                  </a:lnTo>
                  <a:lnTo>
                    <a:pt x="1432902" y="41935"/>
                  </a:lnTo>
                  <a:lnTo>
                    <a:pt x="1440700" y="47218"/>
                  </a:lnTo>
                  <a:lnTo>
                    <a:pt x="1450213" y="49149"/>
                  </a:lnTo>
                  <a:lnTo>
                    <a:pt x="1459788" y="47218"/>
                  </a:lnTo>
                  <a:lnTo>
                    <a:pt x="1467624" y="41935"/>
                  </a:lnTo>
                  <a:lnTo>
                    <a:pt x="1472907" y="34099"/>
                  </a:lnTo>
                  <a:lnTo>
                    <a:pt x="1474851" y="245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3149" y="1904746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1" y="0"/>
                  </a:move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1"/>
                  </a:lnTo>
                  <a:lnTo>
                    <a:pt x="1918" y="34093"/>
                  </a:lnTo>
                  <a:lnTo>
                    <a:pt x="7159" y="41925"/>
                  </a:lnTo>
                  <a:lnTo>
                    <a:pt x="14948" y="47210"/>
                  </a:lnTo>
                  <a:lnTo>
                    <a:pt x="24511" y="49149"/>
                  </a:lnTo>
                  <a:lnTo>
                    <a:pt x="34093" y="47210"/>
                  </a:lnTo>
                  <a:lnTo>
                    <a:pt x="41925" y="41925"/>
                  </a:lnTo>
                  <a:lnTo>
                    <a:pt x="47210" y="34093"/>
                  </a:lnTo>
                  <a:lnTo>
                    <a:pt x="49149" y="24511"/>
                  </a:lnTo>
                  <a:lnTo>
                    <a:pt x="47210" y="14948"/>
                  </a:lnTo>
                  <a:lnTo>
                    <a:pt x="41925" y="7159"/>
                  </a:lnTo>
                  <a:lnTo>
                    <a:pt x="34093" y="1918"/>
                  </a:lnTo>
                  <a:lnTo>
                    <a:pt x="2451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238" y="1609725"/>
              <a:ext cx="98425" cy="639445"/>
            </a:xfrm>
            <a:custGeom>
              <a:avLst/>
              <a:gdLst/>
              <a:ahLst/>
              <a:cxnLst/>
              <a:rect l="l" t="t" r="r" b="b"/>
              <a:pathLst>
                <a:path w="98425" h="639444">
                  <a:moveTo>
                    <a:pt x="49149" y="24638"/>
                  </a:moveTo>
                  <a:lnTo>
                    <a:pt x="47205" y="15062"/>
                  </a:lnTo>
                  <a:lnTo>
                    <a:pt x="41948" y="7226"/>
                  </a:lnTo>
                  <a:lnTo>
                    <a:pt x="34137" y="1943"/>
                  </a:lnTo>
                  <a:lnTo>
                    <a:pt x="24574" y="0"/>
                  </a:lnTo>
                  <a:lnTo>
                    <a:pt x="14998" y="1943"/>
                  </a:lnTo>
                  <a:lnTo>
                    <a:pt x="7188" y="7226"/>
                  </a:lnTo>
                  <a:lnTo>
                    <a:pt x="1930" y="15062"/>
                  </a:lnTo>
                  <a:lnTo>
                    <a:pt x="0" y="24638"/>
                  </a:lnTo>
                  <a:lnTo>
                    <a:pt x="1930" y="34201"/>
                  </a:lnTo>
                  <a:lnTo>
                    <a:pt x="7188" y="41998"/>
                  </a:lnTo>
                  <a:lnTo>
                    <a:pt x="14998" y="47231"/>
                  </a:lnTo>
                  <a:lnTo>
                    <a:pt x="24574" y="49161"/>
                  </a:lnTo>
                  <a:lnTo>
                    <a:pt x="34137" y="47231"/>
                  </a:lnTo>
                  <a:lnTo>
                    <a:pt x="41948" y="41998"/>
                  </a:lnTo>
                  <a:lnTo>
                    <a:pt x="47205" y="34201"/>
                  </a:lnTo>
                  <a:lnTo>
                    <a:pt x="49149" y="24638"/>
                  </a:lnTo>
                  <a:close/>
                </a:path>
                <a:path w="98425" h="639444">
                  <a:moveTo>
                    <a:pt x="98310" y="614426"/>
                  </a:moveTo>
                  <a:lnTo>
                    <a:pt x="96367" y="604926"/>
                  </a:lnTo>
                  <a:lnTo>
                    <a:pt x="91109" y="597128"/>
                  </a:lnTo>
                  <a:lnTo>
                    <a:pt x="83299" y="591858"/>
                  </a:lnTo>
                  <a:lnTo>
                    <a:pt x="73736" y="589915"/>
                  </a:lnTo>
                  <a:lnTo>
                    <a:pt x="64160" y="591858"/>
                  </a:lnTo>
                  <a:lnTo>
                    <a:pt x="56349" y="597128"/>
                  </a:lnTo>
                  <a:lnTo>
                    <a:pt x="51079" y="604926"/>
                  </a:lnTo>
                  <a:lnTo>
                    <a:pt x="49149" y="614426"/>
                  </a:lnTo>
                  <a:lnTo>
                    <a:pt x="51079" y="624014"/>
                  </a:lnTo>
                  <a:lnTo>
                    <a:pt x="56349" y="631850"/>
                  </a:lnTo>
                  <a:lnTo>
                    <a:pt x="64160" y="637133"/>
                  </a:lnTo>
                  <a:lnTo>
                    <a:pt x="73736" y="639064"/>
                  </a:lnTo>
                  <a:lnTo>
                    <a:pt x="83299" y="637133"/>
                  </a:lnTo>
                  <a:lnTo>
                    <a:pt x="91109" y="631850"/>
                  </a:lnTo>
                  <a:lnTo>
                    <a:pt x="96367" y="624014"/>
                  </a:lnTo>
                  <a:lnTo>
                    <a:pt x="98310" y="6144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42260" indent="-220979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spc="-15" dirty="0"/>
              <a:t>features</a:t>
            </a:r>
          </a:p>
          <a:p>
            <a:pPr marL="2842260" indent="-22097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10" dirty="0"/>
              <a:t>Embed</a:t>
            </a:r>
            <a:r>
              <a:rPr spc="-25" dirty="0"/>
              <a:t> </a:t>
            </a:r>
            <a:r>
              <a:rPr spc="-15" dirty="0"/>
              <a:t>data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5" dirty="0"/>
              <a:t>feature</a:t>
            </a:r>
            <a:r>
              <a:rPr dirty="0"/>
              <a:t> </a:t>
            </a:r>
            <a:r>
              <a:rPr spc="-5" dirty="0"/>
              <a:t>space</a:t>
            </a:r>
          </a:p>
          <a:p>
            <a:pPr marL="2842260" indent="-220979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>
                <a:solidFill>
                  <a:srgbClr val="000000"/>
                </a:solidFill>
              </a:rPr>
              <a:t>Label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data</a:t>
            </a:r>
          </a:p>
          <a:p>
            <a:pPr marL="2916555">
              <a:lnSpc>
                <a:spcPct val="100000"/>
              </a:lnSpc>
              <a:spcBef>
                <a:spcPts val="320"/>
              </a:spcBef>
            </a:pPr>
            <a:r>
              <a:rPr sz="1300" spc="-5" dirty="0">
                <a:solidFill>
                  <a:srgbClr val="000000"/>
                </a:solidFill>
                <a:latin typeface="Arial MT"/>
                <a:cs typeface="Arial MT"/>
              </a:rPr>
              <a:t>–</a:t>
            </a:r>
            <a:r>
              <a:rPr sz="1300" spc="3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0000"/>
                </a:solidFill>
              </a:rPr>
              <a:t>E.g.,</a:t>
            </a:r>
            <a:r>
              <a:rPr sz="1300" spc="-35" dirty="0">
                <a:solidFill>
                  <a:srgbClr val="000000"/>
                </a:solidFill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Calibri"/>
                <a:cs typeface="Calibri"/>
              </a:rPr>
              <a:t>spam</a:t>
            </a:r>
            <a:r>
              <a:rPr sz="13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0000"/>
                </a:solidFill>
              </a:rPr>
              <a:t>vs.</a:t>
            </a:r>
            <a:r>
              <a:rPr sz="1300" spc="-30" dirty="0">
                <a:solidFill>
                  <a:srgbClr val="000000"/>
                </a:solidFill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3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spam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705" y="156717"/>
            <a:ext cx="374269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Classification</a:t>
            </a:r>
            <a:r>
              <a:rPr spc="-5" dirty="0"/>
              <a:t> 2D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89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22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909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909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2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86" y="187401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6615"/>
            <a:ext cx="60198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-5" dirty="0">
                <a:latin typeface="Calibri"/>
                <a:cs typeface="Calibri"/>
              </a:rPr>
              <a:t>F</a:t>
            </a:r>
            <a:r>
              <a:rPr sz="1150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a</a:t>
            </a:r>
            <a:r>
              <a:rPr sz="1150" spc="-10" dirty="0">
                <a:latin typeface="Calibri"/>
                <a:cs typeface="Calibri"/>
              </a:rPr>
              <a:t>t</a:t>
            </a:r>
            <a:r>
              <a:rPr sz="1150" dirty="0">
                <a:latin typeface="Calibri"/>
                <a:cs typeface="Calibri"/>
              </a:rPr>
              <a:t>u</a:t>
            </a:r>
            <a:r>
              <a:rPr sz="1150" spc="-10" dirty="0">
                <a:latin typeface="Calibri"/>
                <a:cs typeface="Calibri"/>
              </a:rPr>
              <a:t>r</a:t>
            </a:r>
            <a:r>
              <a:rPr sz="1150" spc="5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471953"/>
            <a:ext cx="173355" cy="629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5" dirty="0">
                <a:latin typeface="Calibri"/>
                <a:cs typeface="Calibri"/>
              </a:rPr>
              <a:t>Feature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8238" y="1118234"/>
            <a:ext cx="1720850" cy="1524000"/>
            <a:chOff x="688238" y="1118234"/>
            <a:chExt cx="1720850" cy="1524000"/>
          </a:xfrm>
        </p:grpSpPr>
        <p:sp>
          <p:nvSpPr>
            <p:cNvPr id="7" name="object 7"/>
            <p:cNvSpPr/>
            <p:nvPr/>
          </p:nvSpPr>
          <p:spPr>
            <a:xfrm>
              <a:off x="884809" y="1118234"/>
              <a:ext cx="1179830" cy="541020"/>
            </a:xfrm>
            <a:custGeom>
              <a:avLst/>
              <a:gdLst/>
              <a:ahLst/>
              <a:cxnLst/>
              <a:rect l="l" t="t" r="r" b="b"/>
              <a:pathLst>
                <a:path w="1179830" h="541019">
                  <a:moveTo>
                    <a:pt x="49276" y="73787"/>
                  </a:moveTo>
                  <a:lnTo>
                    <a:pt x="47332" y="64211"/>
                  </a:lnTo>
                  <a:lnTo>
                    <a:pt x="42049" y="56375"/>
                  </a:lnTo>
                  <a:lnTo>
                    <a:pt x="34213" y="51092"/>
                  </a:lnTo>
                  <a:lnTo>
                    <a:pt x="24638" y="49149"/>
                  </a:lnTo>
                  <a:lnTo>
                    <a:pt x="15049" y="51092"/>
                  </a:lnTo>
                  <a:lnTo>
                    <a:pt x="7213" y="56375"/>
                  </a:lnTo>
                  <a:lnTo>
                    <a:pt x="1930" y="64211"/>
                  </a:lnTo>
                  <a:lnTo>
                    <a:pt x="0" y="73787"/>
                  </a:lnTo>
                  <a:lnTo>
                    <a:pt x="1930" y="83350"/>
                  </a:lnTo>
                  <a:lnTo>
                    <a:pt x="7213" y="91147"/>
                  </a:lnTo>
                  <a:lnTo>
                    <a:pt x="15049" y="96380"/>
                  </a:lnTo>
                  <a:lnTo>
                    <a:pt x="24638" y="98298"/>
                  </a:lnTo>
                  <a:lnTo>
                    <a:pt x="34213" y="96380"/>
                  </a:lnTo>
                  <a:lnTo>
                    <a:pt x="42049" y="91147"/>
                  </a:lnTo>
                  <a:lnTo>
                    <a:pt x="47332" y="83350"/>
                  </a:lnTo>
                  <a:lnTo>
                    <a:pt x="49276" y="73787"/>
                  </a:lnTo>
                  <a:close/>
                </a:path>
                <a:path w="1179830" h="541019">
                  <a:moveTo>
                    <a:pt x="245872" y="270383"/>
                  </a:moveTo>
                  <a:lnTo>
                    <a:pt x="243928" y="260807"/>
                  </a:lnTo>
                  <a:lnTo>
                    <a:pt x="238645" y="252971"/>
                  </a:lnTo>
                  <a:lnTo>
                    <a:pt x="230809" y="247688"/>
                  </a:lnTo>
                  <a:lnTo>
                    <a:pt x="221234" y="245745"/>
                  </a:lnTo>
                  <a:lnTo>
                    <a:pt x="211670" y="247688"/>
                  </a:lnTo>
                  <a:lnTo>
                    <a:pt x="203873" y="252971"/>
                  </a:lnTo>
                  <a:lnTo>
                    <a:pt x="198640" y="260807"/>
                  </a:lnTo>
                  <a:lnTo>
                    <a:pt x="196723" y="270383"/>
                  </a:lnTo>
                  <a:lnTo>
                    <a:pt x="198640" y="279946"/>
                  </a:lnTo>
                  <a:lnTo>
                    <a:pt x="203873" y="287743"/>
                  </a:lnTo>
                  <a:lnTo>
                    <a:pt x="211670" y="292976"/>
                  </a:lnTo>
                  <a:lnTo>
                    <a:pt x="221234" y="294894"/>
                  </a:lnTo>
                  <a:lnTo>
                    <a:pt x="230809" y="292976"/>
                  </a:lnTo>
                  <a:lnTo>
                    <a:pt x="238645" y="287743"/>
                  </a:lnTo>
                  <a:lnTo>
                    <a:pt x="243928" y="279946"/>
                  </a:lnTo>
                  <a:lnTo>
                    <a:pt x="245872" y="270383"/>
                  </a:lnTo>
                  <a:close/>
                </a:path>
                <a:path w="1179830" h="541019">
                  <a:moveTo>
                    <a:pt x="245872" y="24638"/>
                  </a:moveTo>
                  <a:lnTo>
                    <a:pt x="243928" y="15062"/>
                  </a:lnTo>
                  <a:lnTo>
                    <a:pt x="238645" y="7226"/>
                  </a:lnTo>
                  <a:lnTo>
                    <a:pt x="230809" y="1943"/>
                  </a:lnTo>
                  <a:lnTo>
                    <a:pt x="221234" y="0"/>
                  </a:lnTo>
                  <a:lnTo>
                    <a:pt x="211670" y="1943"/>
                  </a:lnTo>
                  <a:lnTo>
                    <a:pt x="203873" y="7226"/>
                  </a:lnTo>
                  <a:lnTo>
                    <a:pt x="198640" y="15062"/>
                  </a:lnTo>
                  <a:lnTo>
                    <a:pt x="196723" y="24638"/>
                  </a:lnTo>
                  <a:lnTo>
                    <a:pt x="198640" y="34150"/>
                  </a:lnTo>
                  <a:lnTo>
                    <a:pt x="203873" y="41948"/>
                  </a:lnTo>
                  <a:lnTo>
                    <a:pt x="211670" y="47218"/>
                  </a:lnTo>
                  <a:lnTo>
                    <a:pt x="221234" y="49149"/>
                  </a:lnTo>
                  <a:lnTo>
                    <a:pt x="230809" y="47218"/>
                  </a:lnTo>
                  <a:lnTo>
                    <a:pt x="238645" y="41948"/>
                  </a:lnTo>
                  <a:lnTo>
                    <a:pt x="243928" y="34150"/>
                  </a:lnTo>
                  <a:lnTo>
                    <a:pt x="245872" y="24638"/>
                  </a:lnTo>
                  <a:close/>
                </a:path>
                <a:path w="1179830" h="541019">
                  <a:moveTo>
                    <a:pt x="393319" y="122936"/>
                  </a:moveTo>
                  <a:lnTo>
                    <a:pt x="391388" y="113360"/>
                  </a:lnTo>
                  <a:lnTo>
                    <a:pt x="386156" y="105524"/>
                  </a:lnTo>
                  <a:lnTo>
                    <a:pt x="378358" y="100241"/>
                  </a:lnTo>
                  <a:lnTo>
                    <a:pt x="368808" y="98298"/>
                  </a:lnTo>
                  <a:lnTo>
                    <a:pt x="359219" y="100241"/>
                  </a:lnTo>
                  <a:lnTo>
                    <a:pt x="351383" y="105524"/>
                  </a:lnTo>
                  <a:lnTo>
                    <a:pt x="346100" y="113360"/>
                  </a:lnTo>
                  <a:lnTo>
                    <a:pt x="344170" y="122936"/>
                  </a:lnTo>
                  <a:lnTo>
                    <a:pt x="346100" y="132499"/>
                  </a:lnTo>
                  <a:lnTo>
                    <a:pt x="351383" y="140296"/>
                  </a:lnTo>
                  <a:lnTo>
                    <a:pt x="359219" y="145529"/>
                  </a:lnTo>
                  <a:lnTo>
                    <a:pt x="368808" y="147447"/>
                  </a:lnTo>
                  <a:lnTo>
                    <a:pt x="378358" y="145529"/>
                  </a:lnTo>
                  <a:lnTo>
                    <a:pt x="386156" y="140296"/>
                  </a:lnTo>
                  <a:lnTo>
                    <a:pt x="391388" y="132499"/>
                  </a:lnTo>
                  <a:lnTo>
                    <a:pt x="393319" y="122936"/>
                  </a:lnTo>
                  <a:close/>
                </a:path>
                <a:path w="1179830" h="541019">
                  <a:moveTo>
                    <a:pt x="589915" y="270383"/>
                  </a:moveTo>
                  <a:lnTo>
                    <a:pt x="587984" y="260807"/>
                  </a:lnTo>
                  <a:lnTo>
                    <a:pt x="582752" y="252971"/>
                  </a:lnTo>
                  <a:lnTo>
                    <a:pt x="574954" y="247688"/>
                  </a:lnTo>
                  <a:lnTo>
                    <a:pt x="565404" y="245745"/>
                  </a:lnTo>
                  <a:lnTo>
                    <a:pt x="555815" y="247688"/>
                  </a:lnTo>
                  <a:lnTo>
                    <a:pt x="547979" y="252971"/>
                  </a:lnTo>
                  <a:lnTo>
                    <a:pt x="542696" y="260807"/>
                  </a:lnTo>
                  <a:lnTo>
                    <a:pt x="540766" y="270383"/>
                  </a:lnTo>
                  <a:lnTo>
                    <a:pt x="542696" y="279946"/>
                  </a:lnTo>
                  <a:lnTo>
                    <a:pt x="547979" y="287743"/>
                  </a:lnTo>
                  <a:lnTo>
                    <a:pt x="555815" y="292976"/>
                  </a:lnTo>
                  <a:lnTo>
                    <a:pt x="565404" y="294894"/>
                  </a:lnTo>
                  <a:lnTo>
                    <a:pt x="574954" y="292976"/>
                  </a:lnTo>
                  <a:lnTo>
                    <a:pt x="582752" y="287743"/>
                  </a:lnTo>
                  <a:lnTo>
                    <a:pt x="587984" y="279946"/>
                  </a:lnTo>
                  <a:lnTo>
                    <a:pt x="589915" y="270383"/>
                  </a:lnTo>
                  <a:close/>
                </a:path>
                <a:path w="1179830" h="541019">
                  <a:moveTo>
                    <a:pt x="737489" y="417830"/>
                  </a:moveTo>
                  <a:lnTo>
                    <a:pt x="735545" y="408254"/>
                  </a:lnTo>
                  <a:lnTo>
                    <a:pt x="730262" y="400418"/>
                  </a:lnTo>
                  <a:lnTo>
                    <a:pt x="722426" y="395135"/>
                  </a:lnTo>
                  <a:lnTo>
                    <a:pt x="712851" y="393192"/>
                  </a:lnTo>
                  <a:lnTo>
                    <a:pt x="703287" y="395135"/>
                  </a:lnTo>
                  <a:lnTo>
                    <a:pt x="695490" y="400418"/>
                  </a:lnTo>
                  <a:lnTo>
                    <a:pt x="690257" y="408254"/>
                  </a:lnTo>
                  <a:lnTo>
                    <a:pt x="688340" y="417830"/>
                  </a:lnTo>
                  <a:lnTo>
                    <a:pt x="690257" y="427393"/>
                  </a:lnTo>
                  <a:lnTo>
                    <a:pt x="695490" y="435190"/>
                  </a:lnTo>
                  <a:lnTo>
                    <a:pt x="703287" y="440423"/>
                  </a:lnTo>
                  <a:lnTo>
                    <a:pt x="712851" y="442341"/>
                  </a:lnTo>
                  <a:lnTo>
                    <a:pt x="722426" y="440423"/>
                  </a:lnTo>
                  <a:lnTo>
                    <a:pt x="730262" y="435190"/>
                  </a:lnTo>
                  <a:lnTo>
                    <a:pt x="735545" y="427393"/>
                  </a:lnTo>
                  <a:lnTo>
                    <a:pt x="737489" y="417830"/>
                  </a:lnTo>
                  <a:close/>
                </a:path>
                <a:path w="1179830" h="541019">
                  <a:moveTo>
                    <a:pt x="835787" y="73787"/>
                  </a:moveTo>
                  <a:lnTo>
                    <a:pt x="833843" y="64211"/>
                  </a:lnTo>
                  <a:lnTo>
                    <a:pt x="828560" y="56375"/>
                  </a:lnTo>
                  <a:lnTo>
                    <a:pt x="820724" y="51092"/>
                  </a:lnTo>
                  <a:lnTo>
                    <a:pt x="811149" y="49149"/>
                  </a:lnTo>
                  <a:lnTo>
                    <a:pt x="801585" y="51092"/>
                  </a:lnTo>
                  <a:lnTo>
                    <a:pt x="793788" y="56375"/>
                  </a:lnTo>
                  <a:lnTo>
                    <a:pt x="788555" y="64211"/>
                  </a:lnTo>
                  <a:lnTo>
                    <a:pt x="786638" y="73787"/>
                  </a:lnTo>
                  <a:lnTo>
                    <a:pt x="788555" y="83350"/>
                  </a:lnTo>
                  <a:lnTo>
                    <a:pt x="793788" y="91147"/>
                  </a:lnTo>
                  <a:lnTo>
                    <a:pt x="801585" y="96380"/>
                  </a:lnTo>
                  <a:lnTo>
                    <a:pt x="811149" y="98298"/>
                  </a:lnTo>
                  <a:lnTo>
                    <a:pt x="820724" y="96380"/>
                  </a:lnTo>
                  <a:lnTo>
                    <a:pt x="828560" y="91147"/>
                  </a:lnTo>
                  <a:lnTo>
                    <a:pt x="833843" y="83350"/>
                  </a:lnTo>
                  <a:lnTo>
                    <a:pt x="835787" y="73787"/>
                  </a:lnTo>
                  <a:close/>
                </a:path>
                <a:path w="1179830" h="541019">
                  <a:moveTo>
                    <a:pt x="983234" y="319532"/>
                  </a:moveTo>
                  <a:lnTo>
                    <a:pt x="981303" y="309956"/>
                  </a:lnTo>
                  <a:lnTo>
                    <a:pt x="976071" y="302120"/>
                  </a:lnTo>
                  <a:lnTo>
                    <a:pt x="968273" y="296837"/>
                  </a:lnTo>
                  <a:lnTo>
                    <a:pt x="958723" y="294894"/>
                  </a:lnTo>
                  <a:lnTo>
                    <a:pt x="949134" y="296837"/>
                  </a:lnTo>
                  <a:lnTo>
                    <a:pt x="941298" y="302120"/>
                  </a:lnTo>
                  <a:lnTo>
                    <a:pt x="936015" y="309956"/>
                  </a:lnTo>
                  <a:lnTo>
                    <a:pt x="934085" y="319532"/>
                  </a:lnTo>
                  <a:lnTo>
                    <a:pt x="936015" y="329095"/>
                  </a:lnTo>
                  <a:lnTo>
                    <a:pt x="941298" y="336892"/>
                  </a:lnTo>
                  <a:lnTo>
                    <a:pt x="949134" y="342125"/>
                  </a:lnTo>
                  <a:lnTo>
                    <a:pt x="958723" y="344043"/>
                  </a:lnTo>
                  <a:lnTo>
                    <a:pt x="968273" y="342125"/>
                  </a:lnTo>
                  <a:lnTo>
                    <a:pt x="976071" y="336892"/>
                  </a:lnTo>
                  <a:lnTo>
                    <a:pt x="981303" y="329095"/>
                  </a:lnTo>
                  <a:lnTo>
                    <a:pt x="983234" y="319532"/>
                  </a:lnTo>
                  <a:close/>
                </a:path>
                <a:path w="1179830" h="541019">
                  <a:moveTo>
                    <a:pt x="1179830" y="516128"/>
                  </a:moveTo>
                  <a:lnTo>
                    <a:pt x="1177899" y="506552"/>
                  </a:lnTo>
                  <a:lnTo>
                    <a:pt x="1172667" y="498716"/>
                  </a:lnTo>
                  <a:lnTo>
                    <a:pt x="1164869" y="493433"/>
                  </a:lnTo>
                  <a:lnTo>
                    <a:pt x="1155319" y="491490"/>
                  </a:lnTo>
                  <a:lnTo>
                    <a:pt x="1145730" y="493433"/>
                  </a:lnTo>
                  <a:lnTo>
                    <a:pt x="1137894" y="498716"/>
                  </a:lnTo>
                  <a:lnTo>
                    <a:pt x="1132611" y="506552"/>
                  </a:lnTo>
                  <a:lnTo>
                    <a:pt x="1130681" y="516128"/>
                  </a:lnTo>
                  <a:lnTo>
                    <a:pt x="1132611" y="525691"/>
                  </a:lnTo>
                  <a:lnTo>
                    <a:pt x="1137894" y="533488"/>
                  </a:lnTo>
                  <a:lnTo>
                    <a:pt x="1145730" y="538721"/>
                  </a:lnTo>
                  <a:lnTo>
                    <a:pt x="1155319" y="540639"/>
                  </a:lnTo>
                  <a:lnTo>
                    <a:pt x="1164869" y="538721"/>
                  </a:lnTo>
                  <a:lnTo>
                    <a:pt x="1172667" y="533488"/>
                  </a:lnTo>
                  <a:lnTo>
                    <a:pt x="1177899" y="525691"/>
                  </a:lnTo>
                  <a:lnTo>
                    <a:pt x="1179830" y="516128"/>
                  </a:lnTo>
                  <a:close/>
                </a:path>
                <a:path w="1179830" h="541019">
                  <a:moveTo>
                    <a:pt x="1179830" y="172085"/>
                  </a:moveTo>
                  <a:lnTo>
                    <a:pt x="1177899" y="162509"/>
                  </a:lnTo>
                  <a:lnTo>
                    <a:pt x="1172667" y="154673"/>
                  </a:lnTo>
                  <a:lnTo>
                    <a:pt x="1164869" y="149390"/>
                  </a:lnTo>
                  <a:lnTo>
                    <a:pt x="1155319" y="147447"/>
                  </a:lnTo>
                  <a:lnTo>
                    <a:pt x="1145730" y="149390"/>
                  </a:lnTo>
                  <a:lnTo>
                    <a:pt x="1137894" y="154673"/>
                  </a:lnTo>
                  <a:lnTo>
                    <a:pt x="1132611" y="162509"/>
                  </a:lnTo>
                  <a:lnTo>
                    <a:pt x="1130681" y="172085"/>
                  </a:lnTo>
                  <a:lnTo>
                    <a:pt x="1132611" y="181648"/>
                  </a:lnTo>
                  <a:lnTo>
                    <a:pt x="1137894" y="189445"/>
                  </a:lnTo>
                  <a:lnTo>
                    <a:pt x="1145730" y="194678"/>
                  </a:lnTo>
                  <a:lnTo>
                    <a:pt x="1155319" y="196596"/>
                  </a:lnTo>
                  <a:lnTo>
                    <a:pt x="1164869" y="194678"/>
                  </a:lnTo>
                  <a:lnTo>
                    <a:pt x="1172667" y="189445"/>
                  </a:lnTo>
                  <a:lnTo>
                    <a:pt x="1177899" y="181648"/>
                  </a:lnTo>
                  <a:lnTo>
                    <a:pt x="1179830" y="17208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59660" y="1462277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7"/>
                  </a:lnTo>
                  <a:lnTo>
                    <a:pt x="1938" y="34200"/>
                  </a:lnTo>
                  <a:lnTo>
                    <a:pt x="7223" y="41989"/>
                  </a:lnTo>
                  <a:lnTo>
                    <a:pt x="15055" y="47230"/>
                  </a:lnTo>
                  <a:lnTo>
                    <a:pt x="24637" y="49149"/>
                  </a:lnTo>
                  <a:lnTo>
                    <a:pt x="34147" y="47230"/>
                  </a:lnTo>
                  <a:lnTo>
                    <a:pt x="41941" y="41989"/>
                  </a:lnTo>
                  <a:lnTo>
                    <a:pt x="47212" y="34200"/>
                  </a:lnTo>
                  <a:lnTo>
                    <a:pt x="49149" y="24637"/>
                  </a:lnTo>
                  <a:lnTo>
                    <a:pt x="47212" y="15055"/>
                  </a:lnTo>
                  <a:lnTo>
                    <a:pt x="41941" y="7223"/>
                  </a:lnTo>
                  <a:lnTo>
                    <a:pt x="34147" y="193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7277" y="1314830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7"/>
                  </a:lnTo>
                  <a:lnTo>
                    <a:pt x="1938" y="34200"/>
                  </a:lnTo>
                  <a:lnTo>
                    <a:pt x="7223" y="41989"/>
                  </a:lnTo>
                  <a:lnTo>
                    <a:pt x="15055" y="47230"/>
                  </a:lnTo>
                  <a:lnTo>
                    <a:pt x="24637" y="49149"/>
                  </a:lnTo>
                  <a:lnTo>
                    <a:pt x="34200" y="47230"/>
                  </a:lnTo>
                  <a:lnTo>
                    <a:pt x="41989" y="41989"/>
                  </a:lnTo>
                  <a:lnTo>
                    <a:pt x="47230" y="34200"/>
                  </a:lnTo>
                  <a:lnTo>
                    <a:pt x="49149" y="24637"/>
                  </a:lnTo>
                  <a:lnTo>
                    <a:pt x="47230" y="15055"/>
                  </a:lnTo>
                  <a:lnTo>
                    <a:pt x="41989" y="7223"/>
                  </a:lnTo>
                  <a:lnTo>
                    <a:pt x="34200" y="193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4809" y="1757298"/>
              <a:ext cx="1475105" cy="885190"/>
            </a:xfrm>
            <a:custGeom>
              <a:avLst/>
              <a:gdLst/>
              <a:ahLst/>
              <a:cxnLst/>
              <a:rect l="l" t="t" r="r" b="b"/>
              <a:pathLst>
                <a:path w="1475105" h="885189">
                  <a:moveTo>
                    <a:pt x="49276" y="122809"/>
                  </a:moveTo>
                  <a:lnTo>
                    <a:pt x="47332" y="113258"/>
                  </a:lnTo>
                  <a:lnTo>
                    <a:pt x="42049" y="105460"/>
                  </a:lnTo>
                  <a:lnTo>
                    <a:pt x="34213" y="100228"/>
                  </a:lnTo>
                  <a:lnTo>
                    <a:pt x="24638" y="98298"/>
                  </a:lnTo>
                  <a:lnTo>
                    <a:pt x="15049" y="100228"/>
                  </a:lnTo>
                  <a:lnTo>
                    <a:pt x="7213" y="105460"/>
                  </a:lnTo>
                  <a:lnTo>
                    <a:pt x="1930" y="113258"/>
                  </a:lnTo>
                  <a:lnTo>
                    <a:pt x="0" y="122809"/>
                  </a:lnTo>
                  <a:lnTo>
                    <a:pt x="1930" y="132397"/>
                  </a:lnTo>
                  <a:lnTo>
                    <a:pt x="7213" y="140233"/>
                  </a:lnTo>
                  <a:lnTo>
                    <a:pt x="15049" y="145516"/>
                  </a:lnTo>
                  <a:lnTo>
                    <a:pt x="24638" y="147447"/>
                  </a:lnTo>
                  <a:lnTo>
                    <a:pt x="34213" y="145516"/>
                  </a:lnTo>
                  <a:lnTo>
                    <a:pt x="42049" y="140233"/>
                  </a:lnTo>
                  <a:lnTo>
                    <a:pt x="47332" y="132397"/>
                  </a:lnTo>
                  <a:lnTo>
                    <a:pt x="49276" y="122809"/>
                  </a:lnTo>
                  <a:close/>
                </a:path>
                <a:path w="1475105" h="885189">
                  <a:moveTo>
                    <a:pt x="147574" y="614426"/>
                  </a:moveTo>
                  <a:lnTo>
                    <a:pt x="145630" y="604850"/>
                  </a:lnTo>
                  <a:lnTo>
                    <a:pt x="140347" y="597014"/>
                  </a:lnTo>
                  <a:lnTo>
                    <a:pt x="132511" y="591731"/>
                  </a:lnTo>
                  <a:lnTo>
                    <a:pt x="122936" y="589788"/>
                  </a:lnTo>
                  <a:lnTo>
                    <a:pt x="113372" y="591731"/>
                  </a:lnTo>
                  <a:lnTo>
                    <a:pt x="105575" y="597014"/>
                  </a:lnTo>
                  <a:lnTo>
                    <a:pt x="100342" y="604850"/>
                  </a:lnTo>
                  <a:lnTo>
                    <a:pt x="98425" y="614426"/>
                  </a:lnTo>
                  <a:lnTo>
                    <a:pt x="100342" y="623938"/>
                  </a:lnTo>
                  <a:lnTo>
                    <a:pt x="105575" y="631736"/>
                  </a:lnTo>
                  <a:lnTo>
                    <a:pt x="113372" y="637006"/>
                  </a:lnTo>
                  <a:lnTo>
                    <a:pt x="122936" y="638937"/>
                  </a:lnTo>
                  <a:lnTo>
                    <a:pt x="132511" y="637006"/>
                  </a:lnTo>
                  <a:lnTo>
                    <a:pt x="140347" y="631736"/>
                  </a:lnTo>
                  <a:lnTo>
                    <a:pt x="145630" y="623938"/>
                  </a:lnTo>
                  <a:lnTo>
                    <a:pt x="147574" y="614426"/>
                  </a:lnTo>
                  <a:close/>
                </a:path>
                <a:path w="1475105" h="885189">
                  <a:moveTo>
                    <a:pt x="295008" y="319405"/>
                  </a:moveTo>
                  <a:lnTo>
                    <a:pt x="293077" y="309854"/>
                  </a:lnTo>
                  <a:lnTo>
                    <a:pt x="287794" y="302056"/>
                  </a:lnTo>
                  <a:lnTo>
                    <a:pt x="279958" y="296824"/>
                  </a:lnTo>
                  <a:lnTo>
                    <a:pt x="270370" y="294894"/>
                  </a:lnTo>
                  <a:lnTo>
                    <a:pt x="260870" y="296824"/>
                  </a:lnTo>
                  <a:lnTo>
                    <a:pt x="253072" y="302056"/>
                  </a:lnTo>
                  <a:lnTo>
                    <a:pt x="247802" y="309854"/>
                  </a:lnTo>
                  <a:lnTo>
                    <a:pt x="245872" y="319405"/>
                  </a:lnTo>
                  <a:lnTo>
                    <a:pt x="247802" y="328993"/>
                  </a:lnTo>
                  <a:lnTo>
                    <a:pt x="253072" y="336829"/>
                  </a:lnTo>
                  <a:lnTo>
                    <a:pt x="260870" y="342112"/>
                  </a:lnTo>
                  <a:lnTo>
                    <a:pt x="270370" y="344043"/>
                  </a:lnTo>
                  <a:lnTo>
                    <a:pt x="279958" y="342112"/>
                  </a:lnTo>
                  <a:lnTo>
                    <a:pt x="287794" y="336829"/>
                  </a:lnTo>
                  <a:lnTo>
                    <a:pt x="293077" y="328993"/>
                  </a:lnTo>
                  <a:lnTo>
                    <a:pt x="295008" y="319405"/>
                  </a:lnTo>
                  <a:close/>
                </a:path>
                <a:path w="1475105" h="885189">
                  <a:moveTo>
                    <a:pt x="393319" y="811022"/>
                  </a:moveTo>
                  <a:lnTo>
                    <a:pt x="391388" y="801446"/>
                  </a:lnTo>
                  <a:lnTo>
                    <a:pt x="386156" y="793610"/>
                  </a:lnTo>
                  <a:lnTo>
                    <a:pt x="378358" y="788327"/>
                  </a:lnTo>
                  <a:lnTo>
                    <a:pt x="368808" y="786384"/>
                  </a:lnTo>
                  <a:lnTo>
                    <a:pt x="359219" y="788327"/>
                  </a:lnTo>
                  <a:lnTo>
                    <a:pt x="351383" y="793610"/>
                  </a:lnTo>
                  <a:lnTo>
                    <a:pt x="346100" y="801446"/>
                  </a:lnTo>
                  <a:lnTo>
                    <a:pt x="344170" y="811022"/>
                  </a:lnTo>
                  <a:lnTo>
                    <a:pt x="346100" y="820585"/>
                  </a:lnTo>
                  <a:lnTo>
                    <a:pt x="351383" y="828382"/>
                  </a:lnTo>
                  <a:lnTo>
                    <a:pt x="359219" y="833615"/>
                  </a:lnTo>
                  <a:lnTo>
                    <a:pt x="368808" y="835545"/>
                  </a:lnTo>
                  <a:lnTo>
                    <a:pt x="378358" y="833615"/>
                  </a:lnTo>
                  <a:lnTo>
                    <a:pt x="386156" y="828382"/>
                  </a:lnTo>
                  <a:lnTo>
                    <a:pt x="391388" y="820585"/>
                  </a:lnTo>
                  <a:lnTo>
                    <a:pt x="393319" y="811022"/>
                  </a:lnTo>
                  <a:close/>
                </a:path>
                <a:path w="1475105" h="885189">
                  <a:moveTo>
                    <a:pt x="442468" y="466852"/>
                  </a:moveTo>
                  <a:lnTo>
                    <a:pt x="440537" y="457352"/>
                  </a:lnTo>
                  <a:lnTo>
                    <a:pt x="435305" y="449554"/>
                  </a:lnTo>
                  <a:lnTo>
                    <a:pt x="427507" y="444284"/>
                  </a:lnTo>
                  <a:lnTo>
                    <a:pt x="417957" y="442341"/>
                  </a:lnTo>
                  <a:lnTo>
                    <a:pt x="408368" y="444284"/>
                  </a:lnTo>
                  <a:lnTo>
                    <a:pt x="400532" y="449554"/>
                  </a:lnTo>
                  <a:lnTo>
                    <a:pt x="395249" y="457352"/>
                  </a:lnTo>
                  <a:lnTo>
                    <a:pt x="393319" y="466852"/>
                  </a:lnTo>
                  <a:lnTo>
                    <a:pt x="395249" y="476440"/>
                  </a:lnTo>
                  <a:lnTo>
                    <a:pt x="400532" y="484276"/>
                  </a:lnTo>
                  <a:lnTo>
                    <a:pt x="408368" y="489559"/>
                  </a:lnTo>
                  <a:lnTo>
                    <a:pt x="417957" y="491490"/>
                  </a:lnTo>
                  <a:lnTo>
                    <a:pt x="427507" y="489559"/>
                  </a:lnTo>
                  <a:lnTo>
                    <a:pt x="435305" y="484276"/>
                  </a:lnTo>
                  <a:lnTo>
                    <a:pt x="440537" y="476440"/>
                  </a:lnTo>
                  <a:lnTo>
                    <a:pt x="442468" y="466852"/>
                  </a:lnTo>
                  <a:close/>
                </a:path>
                <a:path w="1475105" h="885189">
                  <a:moveTo>
                    <a:pt x="639191" y="663575"/>
                  </a:moveTo>
                  <a:lnTo>
                    <a:pt x="637247" y="653999"/>
                  </a:lnTo>
                  <a:lnTo>
                    <a:pt x="631964" y="646163"/>
                  </a:lnTo>
                  <a:lnTo>
                    <a:pt x="624128" y="640880"/>
                  </a:lnTo>
                  <a:lnTo>
                    <a:pt x="614553" y="638937"/>
                  </a:lnTo>
                  <a:lnTo>
                    <a:pt x="604964" y="640880"/>
                  </a:lnTo>
                  <a:lnTo>
                    <a:pt x="597128" y="646163"/>
                  </a:lnTo>
                  <a:lnTo>
                    <a:pt x="591845" y="653999"/>
                  </a:lnTo>
                  <a:lnTo>
                    <a:pt x="589915" y="663575"/>
                  </a:lnTo>
                  <a:lnTo>
                    <a:pt x="591845" y="673087"/>
                  </a:lnTo>
                  <a:lnTo>
                    <a:pt x="597128" y="680885"/>
                  </a:lnTo>
                  <a:lnTo>
                    <a:pt x="604964" y="686155"/>
                  </a:lnTo>
                  <a:lnTo>
                    <a:pt x="614553" y="688086"/>
                  </a:lnTo>
                  <a:lnTo>
                    <a:pt x="624128" y="686155"/>
                  </a:lnTo>
                  <a:lnTo>
                    <a:pt x="631964" y="680885"/>
                  </a:lnTo>
                  <a:lnTo>
                    <a:pt x="637247" y="673087"/>
                  </a:lnTo>
                  <a:lnTo>
                    <a:pt x="639191" y="663575"/>
                  </a:lnTo>
                  <a:close/>
                </a:path>
                <a:path w="1475105" h="885189">
                  <a:moveTo>
                    <a:pt x="835787" y="565150"/>
                  </a:moveTo>
                  <a:lnTo>
                    <a:pt x="833843" y="555650"/>
                  </a:lnTo>
                  <a:lnTo>
                    <a:pt x="828560" y="547852"/>
                  </a:lnTo>
                  <a:lnTo>
                    <a:pt x="820724" y="542582"/>
                  </a:lnTo>
                  <a:lnTo>
                    <a:pt x="811149" y="540639"/>
                  </a:lnTo>
                  <a:lnTo>
                    <a:pt x="801585" y="542582"/>
                  </a:lnTo>
                  <a:lnTo>
                    <a:pt x="793788" y="547852"/>
                  </a:lnTo>
                  <a:lnTo>
                    <a:pt x="788555" y="555650"/>
                  </a:lnTo>
                  <a:lnTo>
                    <a:pt x="786638" y="565150"/>
                  </a:lnTo>
                  <a:lnTo>
                    <a:pt x="788555" y="574738"/>
                  </a:lnTo>
                  <a:lnTo>
                    <a:pt x="793788" y="582574"/>
                  </a:lnTo>
                  <a:lnTo>
                    <a:pt x="801585" y="587857"/>
                  </a:lnTo>
                  <a:lnTo>
                    <a:pt x="811149" y="589788"/>
                  </a:lnTo>
                  <a:lnTo>
                    <a:pt x="820724" y="587857"/>
                  </a:lnTo>
                  <a:lnTo>
                    <a:pt x="828560" y="582574"/>
                  </a:lnTo>
                  <a:lnTo>
                    <a:pt x="833843" y="574738"/>
                  </a:lnTo>
                  <a:lnTo>
                    <a:pt x="835787" y="565150"/>
                  </a:lnTo>
                  <a:close/>
                </a:path>
                <a:path w="1475105" h="885189">
                  <a:moveTo>
                    <a:pt x="884936" y="860171"/>
                  </a:moveTo>
                  <a:lnTo>
                    <a:pt x="882992" y="850595"/>
                  </a:lnTo>
                  <a:lnTo>
                    <a:pt x="877709" y="842759"/>
                  </a:lnTo>
                  <a:lnTo>
                    <a:pt x="869873" y="837476"/>
                  </a:lnTo>
                  <a:lnTo>
                    <a:pt x="860298" y="835545"/>
                  </a:lnTo>
                  <a:lnTo>
                    <a:pt x="850785" y="837476"/>
                  </a:lnTo>
                  <a:lnTo>
                    <a:pt x="842987" y="842759"/>
                  </a:lnTo>
                  <a:lnTo>
                    <a:pt x="837717" y="850595"/>
                  </a:lnTo>
                  <a:lnTo>
                    <a:pt x="835787" y="860171"/>
                  </a:lnTo>
                  <a:lnTo>
                    <a:pt x="837717" y="869734"/>
                  </a:lnTo>
                  <a:lnTo>
                    <a:pt x="842987" y="877531"/>
                  </a:lnTo>
                  <a:lnTo>
                    <a:pt x="850785" y="882764"/>
                  </a:lnTo>
                  <a:lnTo>
                    <a:pt x="860298" y="884682"/>
                  </a:lnTo>
                  <a:lnTo>
                    <a:pt x="869873" y="882764"/>
                  </a:lnTo>
                  <a:lnTo>
                    <a:pt x="877709" y="877531"/>
                  </a:lnTo>
                  <a:lnTo>
                    <a:pt x="882992" y="869734"/>
                  </a:lnTo>
                  <a:lnTo>
                    <a:pt x="884936" y="860171"/>
                  </a:lnTo>
                  <a:close/>
                </a:path>
                <a:path w="1475105" h="885189">
                  <a:moveTo>
                    <a:pt x="1130681" y="663575"/>
                  </a:moveTo>
                  <a:lnTo>
                    <a:pt x="1128750" y="653999"/>
                  </a:lnTo>
                  <a:lnTo>
                    <a:pt x="1123518" y="646163"/>
                  </a:lnTo>
                  <a:lnTo>
                    <a:pt x="1115720" y="640880"/>
                  </a:lnTo>
                  <a:lnTo>
                    <a:pt x="1106170" y="638937"/>
                  </a:lnTo>
                  <a:lnTo>
                    <a:pt x="1096581" y="640880"/>
                  </a:lnTo>
                  <a:lnTo>
                    <a:pt x="1088745" y="646163"/>
                  </a:lnTo>
                  <a:lnTo>
                    <a:pt x="1083462" y="653999"/>
                  </a:lnTo>
                  <a:lnTo>
                    <a:pt x="1081532" y="663575"/>
                  </a:lnTo>
                  <a:lnTo>
                    <a:pt x="1083462" y="673087"/>
                  </a:lnTo>
                  <a:lnTo>
                    <a:pt x="1088745" y="680885"/>
                  </a:lnTo>
                  <a:lnTo>
                    <a:pt x="1096581" y="686155"/>
                  </a:lnTo>
                  <a:lnTo>
                    <a:pt x="1106170" y="688086"/>
                  </a:lnTo>
                  <a:lnTo>
                    <a:pt x="1115720" y="686155"/>
                  </a:lnTo>
                  <a:lnTo>
                    <a:pt x="1123518" y="680885"/>
                  </a:lnTo>
                  <a:lnTo>
                    <a:pt x="1128750" y="673087"/>
                  </a:lnTo>
                  <a:lnTo>
                    <a:pt x="1130681" y="663575"/>
                  </a:lnTo>
                  <a:close/>
                </a:path>
                <a:path w="1475105" h="885189">
                  <a:moveTo>
                    <a:pt x="1278255" y="466852"/>
                  </a:moveTo>
                  <a:lnTo>
                    <a:pt x="1276311" y="457352"/>
                  </a:lnTo>
                  <a:lnTo>
                    <a:pt x="1271028" y="449554"/>
                  </a:lnTo>
                  <a:lnTo>
                    <a:pt x="1263192" y="444284"/>
                  </a:lnTo>
                  <a:lnTo>
                    <a:pt x="1253617" y="442341"/>
                  </a:lnTo>
                  <a:lnTo>
                    <a:pt x="1244053" y="444284"/>
                  </a:lnTo>
                  <a:lnTo>
                    <a:pt x="1236256" y="449554"/>
                  </a:lnTo>
                  <a:lnTo>
                    <a:pt x="1231023" y="457352"/>
                  </a:lnTo>
                  <a:lnTo>
                    <a:pt x="1229106" y="466852"/>
                  </a:lnTo>
                  <a:lnTo>
                    <a:pt x="1231023" y="476440"/>
                  </a:lnTo>
                  <a:lnTo>
                    <a:pt x="1236256" y="484276"/>
                  </a:lnTo>
                  <a:lnTo>
                    <a:pt x="1244053" y="489559"/>
                  </a:lnTo>
                  <a:lnTo>
                    <a:pt x="1253617" y="491490"/>
                  </a:lnTo>
                  <a:lnTo>
                    <a:pt x="1263192" y="489559"/>
                  </a:lnTo>
                  <a:lnTo>
                    <a:pt x="1271028" y="484276"/>
                  </a:lnTo>
                  <a:lnTo>
                    <a:pt x="1276311" y="476440"/>
                  </a:lnTo>
                  <a:lnTo>
                    <a:pt x="1278255" y="466852"/>
                  </a:lnTo>
                  <a:close/>
                </a:path>
                <a:path w="1475105" h="885189">
                  <a:moveTo>
                    <a:pt x="1474851" y="712724"/>
                  </a:moveTo>
                  <a:lnTo>
                    <a:pt x="1472907" y="703148"/>
                  </a:lnTo>
                  <a:lnTo>
                    <a:pt x="1467624" y="695312"/>
                  </a:lnTo>
                  <a:lnTo>
                    <a:pt x="1459788" y="690029"/>
                  </a:lnTo>
                  <a:lnTo>
                    <a:pt x="1450213" y="688086"/>
                  </a:lnTo>
                  <a:lnTo>
                    <a:pt x="1440700" y="690029"/>
                  </a:lnTo>
                  <a:lnTo>
                    <a:pt x="1432902" y="695312"/>
                  </a:lnTo>
                  <a:lnTo>
                    <a:pt x="1427632" y="703148"/>
                  </a:lnTo>
                  <a:lnTo>
                    <a:pt x="1425702" y="712724"/>
                  </a:lnTo>
                  <a:lnTo>
                    <a:pt x="1427632" y="722236"/>
                  </a:lnTo>
                  <a:lnTo>
                    <a:pt x="1432902" y="730034"/>
                  </a:lnTo>
                  <a:lnTo>
                    <a:pt x="1440700" y="735304"/>
                  </a:lnTo>
                  <a:lnTo>
                    <a:pt x="1450213" y="737235"/>
                  </a:lnTo>
                  <a:lnTo>
                    <a:pt x="1459788" y="735304"/>
                  </a:lnTo>
                  <a:lnTo>
                    <a:pt x="1467624" y="730034"/>
                  </a:lnTo>
                  <a:lnTo>
                    <a:pt x="1472907" y="722236"/>
                  </a:lnTo>
                  <a:lnTo>
                    <a:pt x="1474851" y="712724"/>
                  </a:lnTo>
                  <a:close/>
                </a:path>
                <a:path w="1475105" h="885189">
                  <a:moveTo>
                    <a:pt x="1474851" y="24511"/>
                  </a:moveTo>
                  <a:lnTo>
                    <a:pt x="1472907" y="14960"/>
                  </a:lnTo>
                  <a:lnTo>
                    <a:pt x="1467624" y="7162"/>
                  </a:lnTo>
                  <a:lnTo>
                    <a:pt x="1459788" y="1930"/>
                  </a:lnTo>
                  <a:lnTo>
                    <a:pt x="1450213" y="0"/>
                  </a:lnTo>
                  <a:lnTo>
                    <a:pt x="1440700" y="1930"/>
                  </a:lnTo>
                  <a:lnTo>
                    <a:pt x="1432902" y="7162"/>
                  </a:lnTo>
                  <a:lnTo>
                    <a:pt x="1427632" y="14960"/>
                  </a:lnTo>
                  <a:lnTo>
                    <a:pt x="1425702" y="24511"/>
                  </a:lnTo>
                  <a:lnTo>
                    <a:pt x="1427632" y="34099"/>
                  </a:lnTo>
                  <a:lnTo>
                    <a:pt x="1432902" y="41935"/>
                  </a:lnTo>
                  <a:lnTo>
                    <a:pt x="1440700" y="47218"/>
                  </a:lnTo>
                  <a:lnTo>
                    <a:pt x="1450213" y="49149"/>
                  </a:lnTo>
                  <a:lnTo>
                    <a:pt x="1459788" y="47218"/>
                  </a:lnTo>
                  <a:lnTo>
                    <a:pt x="1467624" y="41935"/>
                  </a:lnTo>
                  <a:lnTo>
                    <a:pt x="1472907" y="34099"/>
                  </a:lnTo>
                  <a:lnTo>
                    <a:pt x="1474851" y="245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3149" y="1904745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1" y="0"/>
                  </a:move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1"/>
                  </a:lnTo>
                  <a:lnTo>
                    <a:pt x="1918" y="34093"/>
                  </a:lnTo>
                  <a:lnTo>
                    <a:pt x="7159" y="41925"/>
                  </a:lnTo>
                  <a:lnTo>
                    <a:pt x="14948" y="47210"/>
                  </a:lnTo>
                  <a:lnTo>
                    <a:pt x="24511" y="49149"/>
                  </a:lnTo>
                  <a:lnTo>
                    <a:pt x="34093" y="47210"/>
                  </a:lnTo>
                  <a:lnTo>
                    <a:pt x="41925" y="41925"/>
                  </a:lnTo>
                  <a:lnTo>
                    <a:pt x="47210" y="34093"/>
                  </a:lnTo>
                  <a:lnTo>
                    <a:pt x="49149" y="24511"/>
                  </a:lnTo>
                  <a:lnTo>
                    <a:pt x="47210" y="14948"/>
                  </a:lnTo>
                  <a:lnTo>
                    <a:pt x="41925" y="7159"/>
                  </a:lnTo>
                  <a:lnTo>
                    <a:pt x="34093" y="1918"/>
                  </a:lnTo>
                  <a:lnTo>
                    <a:pt x="2451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238" y="1609724"/>
              <a:ext cx="98425" cy="639445"/>
            </a:xfrm>
            <a:custGeom>
              <a:avLst/>
              <a:gdLst/>
              <a:ahLst/>
              <a:cxnLst/>
              <a:rect l="l" t="t" r="r" b="b"/>
              <a:pathLst>
                <a:path w="98425" h="639444">
                  <a:moveTo>
                    <a:pt x="49149" y="24638"/>
                  </a:moveTo>
                  <a:lnTo>
                    <a:pt x="47205" y="15062"/>
                  </a:lnTo>
                  <a:lnTo>
                    <a:pt x="41948" y="7226"/>
                  </a:lnTo>
                  <a:lnTo>
                    <a:pt x="34137" y="1943"/>
                  </a:lnTo>
                  <a:lnTo>
                    <a:pt x="24574" y="0"/>
                  </a:lnTo>
                  <a:lnTo>
                    <a:pt x="14998" y="1943"/>
                  </a:lnTo>
                  <a:lnTo>
                    <a:pt x="7188" y="7226"/>
                  </a:lnTo>
                  <a:lnTo>
                    <a:pt x="1930" y="15062"/>
                  </a:lnTo>
                  <a:lnTo>
                    <a:pt x="0" y="24638"/>
                  </a:lnTo>
                  <a:lnTo>
                    <a:pt x="1930" y="34201"/>
                  </a:lnTo>
                  <a:lnTo>
                    <a:pt x="7188" y="41998"/>
                  </a:lnTo>
                  <a:lnTo>
                    <a:pt x="14998" y="47231"/>
                  </a:lnTo>
                  <a:lnTo>
                    <a:pt x="24574" y="49149"/>
                  </a:lnTo>
                  <a:lnTo>
                    <a:pt x="34137" y="47231"/>
                  </a:lnTo>
                  <a:lnTo>
                    <a:pt x="41948" y="41998"/>
                  </a:lnTo>
                  <a:lnTo>
                    <a:pt x="47205" y="34201"/>
                  </a:lnTo>
                  <a:lnTo>
                    <a:pt x="49149" y="24638"/>
                  </a:lnTo>
                  <a:close/>
                </a:path>
                <a:path w="98425" h="639444">
                  <a:moveTo>
                    <a:pt x="98310" y="614426"/>
                  </a:moveTo>
                  <a:lnTo>
                    <a:pt x="96367" y="604926"/>
                  </a:lnTo>
                  <a:lnTo>
                    <a:pt x="91109" y="597128"/>
                  </a:lnTo>
                  <a:lnTo>
                    <a:pt x="83299" y="591858"/>
                  </a:lnTo>
                  <a:lnTo>
                    <a:pt x="73736" y="589915"/>
                  </a:lnTo>
                  <a:lnTo>
                    <a:pt x="64160" y="591858"/>
                  </a:lnTo>
                  <a:lnTo>
                    <a:pt x="56349" y="597128"/>
                  </a:lnTo>
                  <a:lnTo>
                    <a:pt x="51079" y="604926"/>
                  </a:lnTo>
                  <a:lnTo>
                    <a:pt x="49149" y="614426"/>
                  </a:lnTo>
                  <a:lnTo>
                    <a:pt x="51079" y="624014"/>
                  </a:lnTo>
                  <a:lnTo>
                    <a:pt x="56349" y="631850"/>
                  </a:lnTo>
                  <a:lnTo>
                    <a:pt x="64160" y="637133"/>
                  </a:lnTo>
                  <a:lnTo>
                    <a:pt x="73736" y="639064"/>
                  </a:lnTo>
                  <a:lnTo>
                    <a:pt x="83299" y="637133"/>
                  </a:lnTo>
                  <a:lnTo>
                    <a:pt x="91109" y="631850"/>
                  </a:lnTo>
                  <a:lnTo>
                    <a:pt x="96367" y="624014"/>
                  </a:lnTo>
                  <a:lnTo>
                    <a:pt x="98310" y="6144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42260" indent="-220979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spc="-15" dirty="0"/>
              <a:t>features</a:t>
            </a:r>
          </a:p>
          <a:p>
            <a:pPr marL="2842260" indent="-22097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10" dirty="0"/>
              <a:t>Embed</a:t>
            </a:r>
            <a:r>
              <a:rPr spc="-25" dirty="0"/>
              <a:t> </a:t>
            </a:r>
            <a:r>
              <a:rPr spc="-15" dirty="0"/>
              <a:t>data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5" dirty="0"/>
              <a:t>feature</a:t>
            </a:r>
            <a:r>
              <a:rPr dirty="0"/>
              <a:t> </a:t>
            </a:r>
            <a:r>
              <a:rPr spc="-5" dirty="0"/>
              <a:t>space</a:t>
            </a:r>
          </a:p>
          <a:p>
            <a:pPr marL="2842260" indent="-220979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/>
              <a:t>Label</a:t>
            </a:r>
            <a:r>
              <a:rPr spc="-50" dirty="0"/>
              <a:t> </a:t>
            </a:r>
            <a:r>
              <a:rPr spc="-15" dirty="0"/>
              <a:t>data</a:t>
            </a:r>
          </a:p>
          <a:p>
            <a:pPr marL="2916555">
              <a:lnSpc>
                <a:spcPct val="100000"/>
              </a:lnSpc>
              <a:spcBef>
                <a:spcPts val="320"/>
              </a:spcBef>
            </a:pPr>
            <a:r>
              <a:rPr sz="1300" spc="-5" dirty="0">
                <a:latin typeface="Arial MT"/>
                <a:cs typeface="Arial MT"/>
              </a:rPr>
              <a:t>–</a:t>
            </a:r>
            <a:r>
              <a:rPr sz="1300" spc="335" dirty="0">
                <a:latin typeface="Arial MT"/>
                <a:cs typeface="Arial MT"/>
              </a:rPr>
              <a:t> </a:t>
            </a:r>
            <a:r>
              <a:rPr sz="1300" spc="-5" dirty="0"/>
              <a:t>E.g.,</a:t>
            </a:r>
            <a:r>
              <a:rPr sz="1300" spc="-35" dirty="0"/>
              <a:t> </a:t>
            </a:r>
            <a:r>
              <a:rPr sz="1300" b="1" spc="-5" dirty="0">
                <a:latin typeface="Calibri"/>
                <a:cs typeface="Calibri"/>
              </a:rPr>
              <a:t>spam</a:t>
            </a:r>
            <a:r>
              <a:rPr sz="1300" b="1" spc="-25" dirty="0">
                <a:latin typeface="Calibri"/>
                <a:cs typeface="Calibri"/>
              </a:rPr>
              <a:t> </a:t>
            </a:r>
            <a:r>
              <a:rPr sz="1300" spc="-5" dirty="0"/>
              <a:t>vs.</a:t>
            </a:r>
            <a:r>
              <a:rPr sz="1300" spc="-30" dirty="0"/>
              <a:t> </a:t>
            </a:r>
            <a:r>
              <a:rPr sz="1300" b="1" spc="-5" dirty="0">
                <a:latin typeface="Calibri"/>
                <a:cs typeface="Calibri"/>
              </a:rPr>
              <a:t>not</a:t>
            </a:r>
            <a:r>
              <a:rPr sz="1300" b="1" spc="-2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spam</a:t>
            </a:r>
            <a:endParaRPr sz="1300">
              <a:latin typeface="Calibri"/>
              <a:cs typeface="Calibri"/>
            </a:endParaRPr>
          </a:p>
          <a:p>
            <a:pPr marL="2842260" indent="-220979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842260" algn="l"/>
                <a:tab pos="2842895" algn="l"/>
              </a:tabLst>
            </a:pPr>
            <a:r>
              <a:rPr spc="-5" dirty="0">
                <a:solidFill>
                  <a:srgbClr val="000000"/>
                </a:solidFill>
              </a:rPr>
              <a:t>Classify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observations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77289" y="1566163"/>
            <a:ext cx="116839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3330" y="1713737"/>
            <a:ext cx="116839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2141" y="1959609"/>
            <a:ext cx="116839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3161" y="1025397"/>
            <a:ext cx="116839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504" y="156717"/>
            <a:ext cx="1136015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</a:t>
            </a:r>
            <a:r>
              <a:rPr spc="-30" dirty="0"/>
              <a:t>g</a:t>
            </a:r>
            <a:r>
              <a:rPr spc="-5" dirty="0"/>
              <a:t>en</a:t>
            </a:r>
            <a:r>
              <a:rPr spc="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41679"/>
            <a:ext cx="2387600" cy="22491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0345" marR="649605" indent="-220345" algn="r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20345" algn="l"/>
                <a:tab pos="220979" algn="l"/>
              </a:tabLst>
            </a:pPr>
            <a:r>
              <a:rPr sz="1400" spc="5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at</a:t>
            </a:r>
            <a:r>
              <a:rPr sz="1400" spc="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ep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ese</a:t>
            </a:r>
            <a:r>
              <a:rPr sz="1400" spc="-5" dirty="0">
                <a:latin typeface="Calibri"/>
                <a:cs typeface="Calibri"/>
              </a:rPr>
              <a:t>nta</a:t>
            </a:r>
            <a:r>
              <a:rPr sz="1400" spc="5" dirty="0">
                <a:latin typeface="Calibri"/>
                <a:cs typeface="Calibri"/>
              </a:rPr>
              <a:t>tion</a:t>
            </a:r>
            <a:endParaRPr sz="1400">
              <a:latin typeface="Calibri"/>
              <a:cs typeface="Calibri"/>
            </a:endParaRPr>
          </a:p>
          <a:p>
            <a:pPr marL="183515" marR="664845" lvl="1" indent="-183515" algn="r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183515" algn="l"/>
              </a:tabLst>
            </a:pPr>
            <a:r>
              <a:rPr sz="1300" spc="-3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xt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tion</a:t>
            </a:r>
            <a:endParaRPr sz="13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400" spc="5" dirty="0">
                <a:latin typeface="Calibri"/>
                <a:cs typeface="Calibri"/>
              </a:rPr>
              <a:t>Machine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Learning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Problems</a:t>
            </a:r>
            <a:endParaRPr sz="1400">
              <a:latin typeface="Calibri"/>
              <a:cs typeface="Calibri"/>
            </a:endParaRPr>
          </a:p>
          <a:p>
            <a:pPr marL="490855" lvl="1" indent="-183515">
              <a:lnSpc>
                <a:spcPts val="1555"/>
              </a:lnSpc>
              <a:spcBef>
                <a:spcPts val="5"/>
              </a:spcBef>
              <a:buFont typeface="Arial MT"/>
              <a:buChar char="–"/>
              <a:tabLst>
                <a:tab pos="491490" algn="l"/>
              </a:tabLst>
            </a:pPr>
            <a:r>
              <a:rPr sz="1300" spc="-5" dirty="0">
                <a:latin typeface="Calibri"/>
                <a:cs typeface="Calibri"/>
              </a:rPr>
              <a:t>Regression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ts val="1550"/>
              </a:lnSpc>
              <a:buFont typeface="Arial MT"/>
              <a:buChar char="–"/>
              <a:tabLst>
                <a:tab pos="491490" algn="l"/>
              </a:tabLst>
            </a:pPr>
            <a:r>
              <a:rPr sz="1300" spc="-5" dirty="0">
                <a:latin typeface="Calibri"/>
                <a:cs typeface="Calibri"/>
              </a:rPr>
              <a:t>Classification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ts val="1555"/>
              </a:lnSpc>
              <a:buFont typeface="Arial MT"/>
              <a:buChar char="–"/>
              <a:tabLst>
                <a:tab pos="491490" algn="l"/>
              </a:tabLst>
            </a:pPr>
            <a:r>
              <a:rPr sz="1300" spc="-5" dirty="0">
                <a:latin typeface="Calibri"/>
                <a:cs typeface="Calibri"/>
              </a:rPr>
              <a:t>Clustering</a:t>
            </a:r>
            <a:endParaRPr sz="13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400" spc="5" dirty="0">
                <a:latin typeface="Calibri"/>
                <a:cs typeface="Calibri"/>
              </a:rPr>
              <a:t>Machine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Learning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Algorithms</a:t>
            </a:r>
            <a:endParaRPr sz="1400">
              <a:latin typeface="Calibri"/>
              <a:cs typeface="Calibri"/>
            </a:endParaRPr>
          </a:p>
          <a:p>
            <a:pPr marL="490855" lvl="1" indent="-183515">
              <a:lnSpc>
                <a:spcPts val="1555"/>
              </a:lnSpc>
              <a:buFont typeface="Arial MT"/>
              <a:buChar char="–"/>
              <a:tabLst>
                <a:tab pos="491490" algn="l"/>
              </a:tabLst>
            </a:pP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esc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ts val="1550"/>
              </a:lnSpc>
              <a:buFont typeface="Arial MT"/>
              <a:buChar char="–"/>
              <a:tabLst>
                <a:tab pos="491490" algn="l"/>
              </a:tabLst>
            </a:pPr>
            <a:r>
              <a:rPr sz="1300" spc="-5" dirty="0">
                <a:latin typeface="Calibri"/>
                <a:cs typeface="Calibri"/>
              </a:rPr>
              <a:t>KNN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ts val="1550"/>
              </a:lnSpc>
              <a:buFont typeface="Arial MT"/>
              <a:buChar char="–"/>
              <a:tabLst>
                <a:tab pos="491490" algn="l"/>
              </a:tabLst>
            </a:pPr>
            <a:r>
              <a:rPr sz="1300" spc="-10" dirty="0">
                <a:latin typeface="Calibri"/>
                <a:cs typeface="Calibri"/>
              </a:rPr>
              <a:t>Neural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Networks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ts val="1555"/>
              </a:lnSpc>
              <a:buFont typeface="Arial MT"/>
              <a:buChar char="–"/>
              <a:tabLst>
                <a:tab pos="491490" algn="l"/>
              </a:tabLst>
            </a:pPr>
            <a:r>
              <a:rPr sz="1300" spc="-5" dirty="0">
                <a:latin typeface="Calibri"/>
                <a:cs typeface="Calibri"/>
              </a:rPr>
              <a:t>K-means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874" y="156210"/>
            <a:ext cx="410337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</a:t>
            </a:r>
            <a:r>
              <a:rPr spc="-65" dirty="0"/>
              <a:t> </a:t>
            </a:r>
            <a:r>
              <a:rPr spc="-5" dirty="0"/>
              <a:t>Learning</a:t>
            </a:r>
            <a:r>
              <a:rPr spc="-45" dirty="0"/>
              <a:t> </a:t>
            </a:r>
            <a:r>
              <a:rPr spc="-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44093"/>
            <a:ext cx="4892675" cy="199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300" b="1" spc="-10" dirty="0">
                <a:solidFill>
                  <a:srgbClr val="BEBEBE"/>
                </a:solidFill>
                <a:latin typeface="Calibri"/>
                <a:cs typeface="Calibri"/>
              </a:rPr>
              <a:t>Regression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Fit</a:t>
            </a:r>
            <a:r>
              <a:rPr sz="1150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model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(e.g.,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function)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to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existing</a:t>
            </a:r>
            <a:r>
              <a:rPr sz="11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data</a:t>
            </a:r>
            <a:endParaRPr sz="115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Several</a:t>
            </a:r>
            <a:r>
              <a:rPr sz="115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input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variables,</a:t>
            </a:r>
            <a:r>
              <a:rPr sz="11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one response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(e.g.,</a:t>
            </a:r>
            <a:r>
              <a:rPr sz="11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output)</a:t>
            </a:r>
            <a:r>
              <a:rPr sz="11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variable</a:t>
            </a:r>
            <a:endParaRPr sz="1150">
              <a:latin typeface="Calibri"/>
              <a:cs typeface="Calibri"/>
            </a:endParaRPr>
          </a:p>
          <a:p>
            <a:pPr marL="490855" lvl="1" indent="-183515">
              <a:lnSpc>
                <a:spcPts val="1375"/>
              </a:lnSpc>
              <a:spcBef>
                <a:spcPts val="10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Predict</a:t>
            </a:r>
            <a:r>
              <a:rPr sz="115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stock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prices,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home</a:t>
            </a:r>
            <a:r>
              <a:rPr sz="11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values,</a:t>
            </a:r>
            <a:r>
              <a:rPr sz="115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etc.</a:t>
            </a:r>
            <a:endParaRPr sz="1150">
              <a:latin typeface="Calibri"/>
              <a:cs typeface="Calibri"/>
            </a:endParaRPr>
          </a:p>
          <a:p>
            <a:pPr marL="233679" indent="-220979">
              <a:lnSpc>
                <a:spcPts val="1555"/>
              </a:lnSpc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300" b="1" spc="-10" dirty="0">
                <a:solidFill>
                  <a:srgbClr val="BEBEBE"/>
                </a:solidFill>
                <a:latin typeface="Calibri"/>
                <a:cs typeface="Calibri"/>
              </a:rPr>
              <a:t>Classification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Place</a:t>
            </a:r>
            <a:r>
              <a:rPr sz="115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items</a:t>
            </a:r>
            <a:r>
              <a:rPr sz="11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into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 one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of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 N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bins/classes</a:t>
            </a:r>
            <a:endParaRPr sz="1150">
              <a:latin typeface="Calibri"/>
              <a:cs typeface="Calibri"/>
            </a:endParaRPr>
          </a:p>
          <a:p>
            <a:pPr marL="490855" marR="5080" lvl="1" indent="-183515">
              <a:lnSpc>
                <a:spcPts val="1120"/>
              </a:lnSpc>
              <a:spcBef>
                <a:spcPts val="270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Document 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/</a:t>
            </a:r>
            <a:r>
              <a:rPr sz="11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30" dirty="0">
                <a:solidFill>
                  <a:srgbClr val="BEBEBE"/>
                </a:solidFill>
                <a:latin typeface="Calibri"/>
                <a:cs typeface="Calibri"/>
              </a:rPr>
              <a:t>Text</a:t>
            </a:r>
            <a:r>
              <a:rPr sz="11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classification</a:t>
            </a:r>
            <a:r>
              <a:rPr sz="11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(e.g.,</a:t>
            </a:r>
            <a:r>
              <a:rPr sz="11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spam</a:t>
            </a:r>
            <a:r>
              <a:rPr sz="11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vs.</a:t>
            </a:r>
            <a:r>
              <a:rPr sz="115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BEBEBE"/>
                </a:solidFill>
                <a:latin typeface="Calibri"/>
                <a:cs typeface="Calibri"/>
              </a:rPr>
              <a:t>not spam,</a:t>
            </a:r>
            <a:r>
              <a:rPr sz="11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positive</a:t>
            </a:r>
            <a:r>
              <a:rPr sz="11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tweet</a:t>
            </a:r>
            <a:r>
              <a:rPr sz="1150" spc="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BEBEBE"/>
                </a:solidFill>
                <a:latin typeface="Calibri"/>
                <a:cs typeface="Calibri"/>
              </a:rPr>
              <a:t>vs. </a:t>
            </a:r>
            <a:r>
              <a:rPr sz="1150" spc="-2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negative tweet,</a:t>
            </a:r>
            <a:r>
              <a:rPr sz="1150" spc="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BEBEBE"/>
                </a:solidFill>
                <a:latin typeface="Calibri"/>
                <a:cs typeface="Calibri"/>
              </a:rPr>
              <a:t>etc.)</a:t>
            </a:r>
            <a:endParaRPr sz="1150">
              <a:latin typeface="Calibri"/>
              <a:cs typeface="Calibri"/>
            </a:endParaRPr>
          </a:p>
          <a:p>
            <a:pPr marL="233679" indent="-220979">
              <a:lnSpc>
                <a:spcPts val="1555"/>
              </a:lnSpc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300" b="1" spc="-10" dirty="0">
                <a:latin typeface="Calibri"/>
                <a:cs typeface="Calibri"/>
              </a:rPr>
              <a:t>Clustering</a:t>
            </a:r>
            <a:endParaRPr sz="13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Group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common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items</a:t>
            </a:r>
            <a:r>
              <a:rPr sz="1150" dirty="0">
                <a:latin typeface="Calibri"/>
                <a:cs typeface="Calibri"/>
              </a:rPr>
              <a:t> (e.g.,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documents,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tweets,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images,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people)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together</a:t>
            </a:r>
            <a:endParaRPr sz="115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491490" algn="l"/>
              </a:tabLst>
            </a:pPr>
            <a:r>
              <a:rPr sz="1150" dirty="0">
                <a:latin typeface="Calibri"/>
                <a:cs typeface="Calibri"/>
              </a:rPr>
              <a:t>Product</a:t>
            </a:r>
            <a:r>
              <a:rPr sz="1150" spc="-3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recommendation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942" y="156717"/>
            <a:ext cx="149225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11672"/>
            <a:ext cx="3803650" cy="11112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spc="-5" dirty="0">
                <a:latin typeface="Calibri"/>
                <a:cs typeface="Calibri"/>
              </a:rPr>
              <a:t>Group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common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items</a:t>
            </a:r>
            <a:endParaRPr sz="205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  <a:spcBef>
                <a:spcPts val="450"/>
              </a:spcBef>
            </a:pPr>
            <a:r>
              <a:rPr sz="1800" spc="5" dirty="0">
                <a:latin typeface="Arial MT"/>
                <a:cs typeface="Arial MT"/>
              </a:rPr>
              <a:t>–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Calibri"/>
                <a:cs typeface="Calibri"/>
              </a:rPr>
              <a:t>documents,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tweets,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endParaRPr sz="18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spc="-5" dirty="0">
                <a:latin typeface="Calibri"/>
                <a:cs typeface="Calibri"/>
              </a:rPr>
              <a:t>Customer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segmentation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942" y="156210"/>
            <a:ext cx="149225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90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10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897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897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10"/>
                </a:lnTo>
                <a:lnTo>
                  <a:pt x="29527" y="34874"/>
                </a:lnTo>
                <a:lnTo>
                  <a:pt x="29540" y="1219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73" y="1874012"/>
                </a:lnTo>
                <a:lnTo>
                  <a:pt x="2223490" y="186785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5981"/>
            <a:ext cx="60198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" dirty="0">
                <a:latin typeface="Calibri"/>
                <a:cs typeface="Calibri"/>
              </a:rPr>
              <a:t>F</a:t>
            </a:r>
            <a:r>
              <a:rPr sz="1150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a</a:t>
            </a:r>
            <a:r>
              <a:rPr sz="1150" spc="-10" dirty="0">
                <a:latin typeface="Calibri"/>
                <a:cs typeface="Calibri"/>
              </a:rPr>
              <a:t>t</a:t>
            </a:r>
            <a:r>
              <a:rPr sz="1150" dirty="0">
                <a:latin typeface="Calibri"/>
                <a:cs typeface="Calibri"/>
              </a:rPr>
              <a:t>u</a:t>
            </a:r>
            <a:r>
              <a:rPr sz="1150" spc="-10" dirty="0">
                <a:latin typeface="Calibri"/>
                <a:cs typeface="Calibri"/>
              </a:rPr>
              <a:t>r</a:t>
            </a:r>
            <a:r>
              <a:rPr sz="1150" spc="5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471318"/>
            <a:ext cx="173355" cy="629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5" dirty="0">
                <a:latin typeface="Calibri"/>
                <a:cs typeface="Calibri"/>
              </a:rPr>
              <a:t>Feature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387" y="1118235"/>
            <a:ext cx="1622425" cy="1475105"/>
          </a:xfrm>
          <a:custGeom>
            <a:avLst/>
            <a:gdLst/>
            <a:ahLst/>
            <a:cxnLst/>
            <a:rect l="l" t="t" r="r" b="b"/>
            <a:pathLst>
              <a:path w="1622425" h="1475105">
                <a:moveTo>
                  <a:pt x="49161" y="1105916"/>
                </a:moveTo>
                <a:lnTo>
                  <a:pt x="47218" y="1096416"/>
                </a:lnTo>
                <a:lnTo>
                  <a:pt x="41960" y="1088618"/>
                </a:lnTo>
                <a:lnTo>
                  <a:pt x="34150" y="1083348"/>
                </a:lnTo>
                <a:lnTo>
                  <a:pt x="24587" y="1081405"/>
                </a:lnTo>
                <a:lnTo>
                  <a:pt x="15011" y="1083348"/>
                </a:lnTo>
                <a:lnTo>
                  <a:pt x="7200" y="1088618"/>
                </a:lnTo>
                <a:lnTo>
                  <a:pt x="1930" y="1096416"/>
                </a:lnTo>
                <a:lnTo>
                  <a:pt x="0" y="1105916"/>
                </a:lnTo>
                <a:lnTo>
                  <a:pt x="1930" y="1115504"/>
                </a:lnTo>
                <a:lnTo>
                  <a:pt x="7200" y="1123340"/>
                </a:lnTo>
                <a:lnTo>
                  <a:pt x="15011" y="1128623"/>
                </a:lnTo>
                <a:lnTo>
                  <a:pt x="24587" y="1130554"/>
                </a:lnTo>
                <a:lnTo>
                  <a:pt x="34150" y="1128623"/>
                </a:lnTo>
                <a:lnTo>
                  <a:pt x="41960" y="1123340"/>
                </a:lnTo>
                <a:lnTo>
                  <a:pt x="47218" y="1115504"/>
                </a:lnTo>
                <a:lnTo>
                  <a:pt x="49161" y="1105916"/>
                </a:lnTo>
                <a:close/>
              </a:path>
              <a:path w="1622425" h="1475105">
                <a:moveTo>
                  <a:pt x="196697" y="909320"/>
                </a:moveTo>
                <a:lnTo>
                  <a:pt x="194754" y="899769"/>
                </a:lnTo>
                <a:lnTo>
                  <a:pt x="189471" y="891971"/>
                </a:lnTo>
                <a:lnTo>
                  <a:pt x="181635" y="886739"/>
                </a:lnTo>
                <a:lnTo>
                  <a:pt x="172059" y="884809"/>
                </a:lnTo>
                <a:lnTo>
                  <a:pt x="162471" y="886739"/>
                </a:lnTo>
                <a:lnTo>
                  <a:pt x="154635" y="891971"/>
                </a:lnTo>
                <a:lnTo>
                  <a:pt x="149352" y="899769"/>
                </a:lnTo>
                <a:lnTo>
                  <a:pt x="147421" y="909320"/>
                </a:lnTo>
                <a:lnTo>
                  <a:pt x="149352" y="918908"/>
                </a:lnTo>
                <a:lnTo>
                  <a:pt x="154635" y="926744"/>
                </a:lnTo>
                <a:lnTo>
                  <a:pt x="162471" y="932027"/>
                </a:lnTo>
                <a:lnTo>
                  <a:pt x="172059" y="933958"/>
                </a:lnTo>
                <a:lnTo>
                  <a:pt x="181635" y="932027"/>
                </a:lnTo>
                <a:lnTo>
                  <a:pt x="189471" y="926744"/>
                </a:lnTo>
                <a:lnTo>
                  <a:pt x="194754" y="918908"/>
                </a:lnTo>
                <a:lnTo>
                  <a:pt x="196697" y="909320"/>
                </a:lnTo>
                <a:close/>
              </a:path>
              <a:path w="1622425" h="1475105">
                <a:moveTo>
                  <a:pt x="196697" y="761873"/>
                </a:moveTo>
                <a:lnTo>
                  <a:pt x="194754" y="752322"/>
                </a:lnTo>
                <a:lnTo>
                  <a:pt x="189471" y="744524"/>
                </a:lnTo>
                <a:lnTo>
                  <a:pt x="181635" y="739292"/>
                </a:lnTo>
                <a:lnTo>
                  <a:pt x="172059" y="737362"/>
                </a:lnTo>
                <a:lnTo>
                  <a:pt x="162471" y="739292"/>
                </a:lnTo>
                <a:lnTo>
                  <a:pt x="154635" y="744524"/>
                </a:lnTo>
                <a:lnTo>
                  <a:pt x="149352" y="752322"/>
                </a:lnTo>
                <a:lnTo>
                  <a:pt x="147421" y="761873"/>
                </a:lnTo>
                <a:lnTo>
                  <a:pt x="149352" y="771461"/>
                </a:lnTo>
                <a:lnTo>
                  <a:pt x="154635" y="779297"/>
                </a:lnTo>
                <a:lnTo>
                  <a:pt x="162471" y="784580"/>
                </a:lnTo>
                <a:lnTo>
                  <a:pt x="172059" y="786511"/>
                </a:lnTo>
                <a:lnTo>
                  <a:pt x="181635" y="784580"/>
                </a:lnTo>
                <a:lnTo>
                  <a:pt x="189471" y="779297"/>
                </a:lnTo>
                <a:lnTo>
                  <a:pt x="194754" y="771461"/>
                </a:lnTo>
                <a:lnTo>
                  <a:pt x="196697" y="761873"/>
                </a:lnTo>
                <a:close/>
              </a:path>
              <a:path w="1622425" h="1475105">
                <a:moveTo>
                  <a:pt x="196697" y="73787"/>
                </a:moveTo>
                <a:lnTo>
                  <a:pt x="194754" y="64211"/>
                </a:lnTo>
                <a:lnTo>
                  <a:pt x="189471" y="56375"/>
                </a:lnTo>
                <a:lnTo>
                  <a:pt x="181635" y="51092"/>
                </a:lnTo>
                <a:lnTo>
                  <a:pt x="172059" y="49149"/>
                </a:lnTo>
                <a:lnTo>
                  <a:pt x="162471" y="51092"/>
                </a:lnTo>
                <a:lnTo>
                  <a:pt x="154635" y="56375"/>
                </a:lnTo>
                <a:lnTo>
                  <a:pt x="149352" y="64211"/>
                </a:lnTo>
                <a:lnTo>
                  <a:pt x="147421" y="73787"/>
                </a:lnTo>
                <a:lnTo>
                  <a:pt x="149352" y="83350"/>
                </a:lnTo>
                <a:lnTo>
                  <a:pt x="154635" y="91147"/>
                </a:lnTo>
                <a:lnTo>
                  <a:pt x="162471" y="96380"/>
                </a:lnTo>
                <a:lnTo>
                  <a:pt x="172059" y="98298"/>
                </a:lnTo>
                <a:lnTo>
                  <a:pt x="181635" y="96380"/>
                </a:lnTo>
                <a:lnTo>
                  <a:pt x="189471" y="91147"/>
                </a:lnTo>
                <a:lnTo>
                  <a:pt x="194754" y="83350"/>
                </a:lnTo>
                <a:lnTo>
                  <a:pt x="196697" y="73787"/>
                </a:lnTo>
                <a:close/>
              </a:path>
              <a:path w="1622425" h="1475105">
                <a:moveTo>
                  <a:pt x="294995" y="1253490"/>
                </a:moveTo>
                <a:lnTo>
                  <a:pt x="293052" y="1243914"/>
                </a:lnTo>
                <a:lnTo>
                  <a:pt x="287769" y="1236078"/>
                </a:lnTo>
                <a:lnTo>
                  <a:pt x="279933" y="1230795"/>
                </a:lnTo>
                <a:lnTo>
                  <a:pt x="270357" y="1228852"/>
                </a:lnTo>
                <a:lnTo>
                  <a:pt x="260794" y="1230795"/>
                </a:lnTo>
                <a:lnTo>
                  <a:pt x="252996" y="1236078"/>
                </a:lnTo>
                <a:lnTo>
                  <a:pt x="247764" y="1243914"/>
                </a:lnTo>
                <a:lnTo>
                  <a:pt x="245846" y="1253490"/>
                </a:lnTo>
                <a:lnTo>
                  <a:pt x="247764" y="1263002"/>
                </a:lnTo>
                <a:lnTo>
                  <a:pt x="252996" y="1270800"/>
                </a:lnTo>
                <a:lnTo>
                  <a:pt x="260794" y="1276070"/>
                </a:lnTo>
                <a:lnTo>
                  <a:pt x="270357" y="1278001"/>
                </a:lnTo>
                <a:lnTo>
                  <a:pt x="279933" y="1276070"/>
                </a:lnTo>
                <a:lnTo>
                  <a:pt x="287769" y="1270800"/>
                </a:lnTo>
                <a:lnTo>
                  <a:pt x="293052" y="1263002"/>
                </a:lnTo>
                <a:lnTo>
                  <a:pt x="294995" y="1253490"/>
                </a:lnTo>
                <a:close/>
              </a:path>
              <a:path w="1622425" h="1475105">
                <a:moveTo>
                  <a:pt x="344144" y="860171"/>
                </a:moveTo>
                <a:lnTo>
                  <a:pt x="342201" y="850620"/>
                </a:lnTo>
                <a:lnTo>
                  <a:pt x="336918" y="842822"/>
                </a:lnTo>
                <a:lnTo>
                  <a:pt x="329082" y="837590"/>
                </a:lnTo>
                <a:lnTo>
                  <a:pt x="319506" y="835660"/>
                </a:lnTo>
                <a:lnTo>
                  <a:pt x="309943" y="837590"/>
                </a:lnTo>
                <a:lnTo>
                  <a:pt x="302145" y="842822"/>
                </a:lnTo>
                <a:lnTo>
                  <a:pt x="296913" y="850620"/>
                </a:lnTo>
                <a:lnTo>
                  <a:pt x="294995" y="860171"/>
                </a:lnTo>
                <a:lnTo>
                  <a:pt x="296913" y="869759"/>
                </a:lnTo>
                <a:lnTo>
                  <a:pt x="302145" y="877595"/>
                </a:lnTo>
                <a:lnTo>
                  <a:pt x="309943" y="882878"/>
                </a:lnTo>
                <a:lnTo>
                  <a:pt x="319506" y="884809"/>
                </a:lnTo>
                <a:lnTo>
                  <a:pt x="329082" y="882878"/>
                </a:lnTo>
                <a:lnTo>
                  <a:pt x="336918" y="877595"/>
                </a:lnTo>
                <a:lnTo>
                  <a:pt x="342201" y="869759"/>
                </a:lnTo>
                <a:lnTo>
                  <a:pt x="344144" y="860171"/>
                </a:lnTo>
                <a:close/>
              </a:path>
              <a:path w="1622425" h="1475105">
                <a:moveTo>
                  <a:pt x="393293" y="1056767"/>
                </a:moveTo>
                <a:lnTo>
                  <a:pt x="391350" y="1047267"/>
                </a:lnTo>
                <a:lnTo>
                  <a:pt x="386067" y="1039469"/>
                </a:lnTo>
                <a:lnTo>
                  <a:pt x="378231" y="1034199"/>
                </a:lnTo>
                <a:lnTo>
                  <a:pt x="368655" y="1032256"/>
                </a:lnTo>
                <a:lnTo>
                  <a:pt x="359092" y="1034199"/>
                </a:lnTo>
                <a:lnTo>
                  <a:pt x="351294" y="1039469"/>
                </a:lnTo>
                <a:lnTo>
                  <a:pt x="346062" y="1047267"/>
                </a:lnTo>
                <a:lnTo>
                  <a:pt x="344144" y="1056767"/>
                </a:lnTo>
                <a:lnTo>
                  <a:pt x="346062" y="1066355"/>
                </a:lnTo>
                <a:lnTo>
                  <a:pt x="351294" y="1074191"/>
                </a:lnTo>
                <a:lnTo>
                  <a:pt x="359092" y="1079474"/>
                </a:lnTo>
                <a:lnTo>
                  <a:pt x="368655" y="1081405"/>
                </a:lnTo>
                <a:lnTo>
                  <a:pt x="378231" y="1079474"/>
                </a:lnTo>
                <a:lnTo>
                  <a:pt x="386067" y="1074191"/>
                </a:lnTo>
                <a:lnTo>
                  <a:pt x="391350" y="1066355"/>
                </a:lnTo>
                <a:lnTo>
                  <a:pt x="393293" y="1056767"/>
                </a:lnTo>
                <a:close/>
              </a:path>
              <a:path w="1622425" h="1475105">
                <a:moveTo>
                  <a:pt x="393293" y="270383"/>
                </a:moveTo>
                <a:lnTo>
                  <a:pt x="391350" y="260807"/>
                </a:lnTo>
                <a:lnTo>
                  <a:pt x="386067" y="252971"/>
                </a:lnTo>
                <a:lnTo>
                  <a:pt x="378231" y="247688"/>
                </a:lnTo>
                <a:lnTo>
                  <a:pt x="368655" y="245745"/>
                </a:lnTo>
                <a:lnTo>
                  <a:pt x="359092" y="247688"/>
                </a:lnTo>
                <a:lnTo>
                  <a:pt x="351294" y="252971"/>
                </a:lnTo>
                <a:lnTo>
                  <a:pt x="346062" y="260807"/>
                </a:lnTo>
                <a:lnTo>
                  <a:pt x="344144" y="270383"/>
                </a:lnTo>
                <a:lnTo>
                  <a:pt x="346062" y="279946"/>
                </a:lnTo>
                <a:lnTo>
                  <a:pt x="351294" y="287743"/>
                </a:lnTo>
                <a:lnTo>
                  <a:pt x="359092" y="292976"/>
                </a:lnTo>
                <a:lnTo>
                  <a:pt x="368655" y="294894"/>
                </a:lnTo>
                <a:lnTo>
                  <a:pt x="378231" y="292976"/>
                </a:lnTo>
                <a:lnTo>
                  <a:pt x="386067" y="287743"/>
                </a:lnTo>
                <a:lnTo>
                  <a:pt x="391350" y="279946"/>
                </a:lnTo>
                <a:lnTo>
                  <a:pt x="393293" y="270383"/>
                </a:lnTo>
                <a:close/>
              </a:path>
              <a:path w="1622425" h="1475105">
                <a:moveTo>
                  <a:pt x="393293" y="24638"/>
                </a:moveTo>
                <a:lnTo>
                  <a:pt x="391350" y="15062"/>
                </a:lnTo>
                <a:lnTo>
                  <a:pt x="386067" y="7226"/>
                </a:lnTo>
                <a:lnTo>
                  <a:pt x="378231" y="1943"/>
                </a:lnTo>
                <a:lnTo>
                  <a:pt x="368655" y="0"/>
                </a:lnTo>
                <a:lnTo>
                  <a:pt x="359092" y="1943"/>
                </a:lnTo>
                <a:lnTo>
                  <a:pt x="351294" y="7226"/>
                </a:lnTo>
                <a:lnTo>
                  <a:pt x="346062" y="15062"/>
                </a:lnTo>
                <a:lnTo>
                  <a:pt x="344144" y="24638"/>
                </a:lnTo>
                <a:lnTo>
                  <a:pt x="346062" y="34150"/>
                </a:lnTo>
                <a:lnTo>
                  <a:pt x="351294" y="41948"/>
                </a:lnTo>
                <a:lnTo>
                  <a:pt x="359092" y="47218"/>
                </a:lnTo>
                <a:lnTo>
                  <a:pt x="368655" y="49149"/>
                </a:lnTo>
                <a:lnTo>
                  <a:pt x="378231" y="47218"/>
                </a:lnTo>
                <a:lnTo>
                  <a:pt x="386067" y="41948"/>
                </a:lnTo>
                <a:lnTo>
                  <a:pt x="391350" y="34150"/>
                </a:lnTo>
                <a:lnTo>
                  <a:pt x="393293" y="24638"/>
                </a:lnTo>
                <a:close/>
              </a:path>
              <a:path w="1622425" h="1475105">
                <a:moveTo>
                  <a:pt x="540740" y="1450086"/>
                </a:moveTo>
                <a:lnTo>
                  <a:pt x="538810" y="1440510"/>
                </a:lnTo>
                <a:lnTo>
                  <a:pt x="533577" y="1432674"/>
                </a:lnTo>
                <a:lnTo>
                  <a:pt x="525780" y="1427391"/>
                </a:lnTo>
                <a:lnTo>
                  <a:pt x="516229" y="1425448"/>
                </a:lnTo>
                <a:lnTo>
                  <a:pt x="506641" y="1427391"/>
                </a:lnTo>
                <a:lnTo>
                  <a:pt x="498805" y="1432674"/>
                </a:lnTo>
                <a:lnTo>
                  <a:pt x="493522" y="1440510"/>
                </a:lnTo>
                <a:lnTo>
                  <a:pt x="491591" y="1450086"/>
                </a:lnTo>
                <a:lnTo>
                  <a:pt x="493522" y="1459649"/>
                </a:lnTo>
                <a:lnTo>
                  <a:pt x="498805" y="1467446"/>
                </a:lnTo>
                <a:lnTo>
                  <a:pt x="506641" y="1472679"/>
                </a:lnTo>
                <a:lnTo>
                  <a:pt x="516229" y="1474597"/>
                </a:lnTo>
                <a:lnTo>
                  <a:pt x="525780" y="1472679"/>
                </a:lnTo>
                <a:lnTo>
                  <a:pt x="533577" y="1467446"/>
                </a:lnTo>
                <a:lnTo>
                  <a:pt x="538810" y="1459649"/>
                </a:lnTo>
                <a:lnTo>
                  <a:pt x="540740" y="1450086"/>
                </a:lnTo>
                <a:close/>
              </a:path>
              <a:path w="1622425" h="1475105">
                <a:moveTo>
                  <a:pt x="540740" y="1007618"/>
                </a:moveTo>
                <a:lnTo>
                  <a:pt x="538810" y="998067"/>
                </a:lnTo>
                <a:lnTo>
                  <a:pt x="533577" y="990269"/>
                </a:lnTo>
                <a:lnTo>
                  <a:pt x="525780" y="985037"/>
                </a:lnTo>
                <a:lnTo>
                  <a:pt x="516229" y="983107"/>
                </a:lnTo>
                <a:lnTo>
                  <a:pt x="506641" y="985037"/>
                </a:lnTo>
                <a:lnTo>
                  <a:pt x="498805" y="990269"/>
                </a:lnTo>
                <a:lnTo>
                  <a:pt x="493522" y="998067"/>
                </a:lnTo>
                <a:lnTo>
                  <a:pt x="491591" y="1007618"/>
                </a:lnTo>
                <a:lnTo>
                  <a:pt x="493522" y="1017206"/>
                </a:lnTo>
                <a:lnTo>
                  <a:pt x="498805" y="1025042"/>
                </a:lnTo>
                <a:lnTo>
                  <a:pt x="506641" y="1030325"/>
                </a:lnTo>
                <a:lnTo>
                  <a:pt x="516229" y="1032256"/>
                </a:lnTo>
                <a:lnTo>
                  <a:pt x="525780" y="1030325"/>
                </a:lnTo>
                <a:lnTo>
                  <a:pt x="533577" y="1025042"/>
                </a:lnTo>
                <a:lnTo>
                  <a:pt x="538810" y="1017206"/>
                </a:lnTo>
                <a:lnTo>
                  <a:pt x="540740" y="1007618"/>
                </a:lnTo>
                <a:close/>
              </a:path>
              <a:path w="1622425" h="1475105">
                <a:moveTo>
                  <a:pt x="540740" y="122936"/>
                </a:moveTo>
                <a:lnTo>
                  <a:pt x="538810" y="113360"/>
                </a:lnTo>
                <a:lnTo>
                  <a:pt x="533577" y="105524"/>
                </a:lnTo>
                <a:lnTo>
                  <a:pt x="525780" y="100241"/>
                </a:lnTo>
                <a:lnTo>
                  <a:pt x="516229" y="98298"/>
                </a:lnTo>
                <a:lnTo>
                  <a:pt x="506641" y="100241"/>
                </a:lnTo>
                <a:lnTo>
                  <a:pt x="498805" y="105524"/>
                </a:lnTo>
                <a:lnTo>
                  <a:pt x="493522" y="113360"/>
                </a:lnTo>
                <a:lnTo>
                  <a:pt x="491591" y="122936"/>
                </a:lnTo>
                <a:lnTo>
                  <a:pt x="493522" y="132499"/>
                </a:lnTo>
                <a:lnTo>
                  <a:pt x="498805" y="140296"/>
                </a:lnTo>
                <a:lnTo>
                  <a:pt x="506641" y="145529"/>
                </a:lnTo>
                <a:lnTo>
                  <a:pt x="516229" y="147447"/>
                </a:lnTo>
                <a:lnTo>
                  <a:pt x="525780" y="145529"/>
                </a:lnTo>
                <a:lnTo>
                  <a:pt x="533577" y="140296"/>
                </a:lnTo>
                <a:lnTo>
                  <a:pt x="538810" y="132499"/>
                </a:lnTo>
                <a:lnTo>
                  <a:pt x="540740" y="122936"/>
                </a:lnTo>
                <a:close/>
              </a:path>
              <a:path w="1622425" h="1475105">
                <a:moveTo>
                  <a:pt x="589889" y="417830"/>
                </a:moveTo>
                <a:lnTo>
                  <a:pt x="587959" y="408254"/>
                </a:lnTo>
                <a:lnTo>
                  <a:pt x="582726" y="400418"/>
                </a:lnTo>
                <a:lnTo>
                  <a:pt x="574929" y="395135"/>
                </a:lnTo>
                <a:lnTo>
                  <a:pt x="565378" y="393192"/>
                </a:lnTo>
                <a:lnTo>
                  <a:pt x="555790" y="395135"/>
                </a:lnTo>
                <a:lnTo>
                  <a:pt x="547954" y="400418"/>
                </a:lnTo>
                <a:lnTo>
                  <a:pt x="542671" y="408254"/>
                </a:lnTo>
                <a:lnTo>
                  <a:pt x="540740" y="417830"/>
                </a:lnTo>
                <a:lnTo>
                  <a:pt x="542671" y="427393"/>
                </a:lnTo>
                <a:lnTo>
                  <a:pt x="547954" y="435190"/>
                </a:lnTo>
                <a:lnTo>
                  <a:pt x="555790" y="440423"/>
                </a:lnTo>
                <a:lnTo>
                  <a:pt x="565378" y="442341"/>
                </a:lnTo>
                <a:lnTo>
                  <a:pt x="574929" y="440423"/>
                </a:lnTo>
                <a:lnTo>
                  <a:pt x="582726" y="435190"/>
                </a:lnTo>
                <a:lnTo>
                  <a:pt x="587959" y="427393"/>
                </a:lnTo>
                <a:lnTo>
                  <a:pt x="589889" y="417830"/>
                </a:lnTo>
                <a:close/>
              </a:path>
              <a:path w="1622425" h="1475105">
                <a:moveTo>
                  <a:pt x="639038" y="221234"/>
                </a:moveTo>
                <a:lnTo>
                  <a:pt x="637108" y="211658"/>
                </a:lnTo>
                <a:lnTo>
                  <a:pt x="631875" y="203822"/>
                </a:lnTo>
                <a:lnTo>
                  <a:pt x="624078" y="198539"/>
                </a:lnTo>
                <a:lnTo>
                  <a:pt x="614527" y="196596"/>
                </a:lnTo>
                <a:lnTo>
                  <a:pt x="604939" y="198539"/>
                </a:lnTo>
                <a:lnTo>
                  <a:pt x="597103" y="203822"/>
                </a:lnTo>
                <a:lnTo>
                  <a:pt x="591820" y="211658"/>
                </a:lnTo>
                <a:lnTo>
                  <a:pt x="589889" y="221234"/>
                </a:lnTo>
                <a:lnTo>
                  <a:pt x="591820" y="230797"/>
                </a:lnTo>
                <a:lnTo>
                  <a:pt x="597103" y="238594"/>
                </a:lnTo>
                <a:lnTo>
                  <a:pt x="604939" y="243827"/>
                </a:lnTo>
                <a:lnTo>
                  <a:pt x="614527" y="245745"/>
                </a:lnTo>
                <a:lnTo>
                  <a:pt x="624078" y="243827"/>
                </a:lnTo>
                <a:lnTo>
                  <a:pt x="631875" y="238594"/>
                </a:lnTo>
                <a:lnTo>
                  <a:pt x="637108" y="230797"/>
                </a:lnTo>
                <a:lnTo>
                  <a:pt x="639038" y="221234"/>
                </a:lnTo>
                <a:close/>
              </a:path>
              <a:path w="1622425" h="1475105">
                <a:moveTo>
                  <a:pt x="688187" y="24638"/>
                </a:moveTo>
                <a:lnTo>
                  <a:pt x="686257" y="15062"/>
                </a:lnTo>
                <a:lnTo>
                  <a:pt x="681024" y="7226"/>
                </a:lnTo>
                <a:lnTo>
                  <a:pt x="673227" y="1943"/>
                </a:lnTo>
                <a:lnTo>
                  <a:pt x="663676" y="0"/>
                </a:lnTo>
                <a:lnTo>
                  <a:pt x="654088" y="1943"/>
                </a:lnTo>
                <a:lnTo>
                  <a:pt x="646252" y="7226"/>
                </a:lnTo>
                <a:lnTo>
                  <a:pt x="640969" y="15062"/>
                </a:lnTo>
                <a:lnTo>
                  <a:pt x="639038" y="24638"/>
                </a:lnTo>
                <a:lnTo>
                  <a:pt x="640969" y="34150"/>
                </a:lnTo>
                <a:lnTo>
                  <a:pt x="646252" y="41948"/>
                </a:lnTo>
                <a:lnTo>
                  <a:pt x="654088" y="47218"/>
                </a:lnTo>
                <a:lnTo>
                  <a:pt x="663676" y="49149"/>
                </a:lnTo>
                <a:lnTo>
                  <a:pt x="673227" y="47218"/>
                </a:lnTo>
                <a:lnTo>
                  <a:pt x="681024" y="41948"/>
                </a:lnTo>
                <a:lnTo>
                  <a:pt x="686257" y="34150"/>
                </a:lnTo>
                <a:lnTo>
                  <a:pt x="688187" y="24638"/>
                </a:lnTo>
                <a:close/>
              </a:path>
              <a:path w="1622425" h="1475105">
                <a:moveTo>
                  <a:pt x="737336" y="270383"/>
                </a:moveTo>
                <a:lnTo>
                  <a:pt x="735406" y="260807"/>
                </a:lnTo>
                <a:lnTo>
                  <a:pt x="730173" y="252971"/>
                </a:lnTo>
                <a:lnTo>
                  <a:pt x="722376" y="247688"/>
                </a:lnTo>
                <a:lnTo>
                  <a:pt x="712825" y="245745"/>
                </a:lnTo>
                <a:lnTo>
                  <a:pt x="703237" y="247688"/>
                </a:lnTo>
                <a:lnTo>
                  <a:pt x="695401" y="252971"/>
                </a:lnTo>
                <a:lnTo>
                  <a:pt x="690118" y="260807"/>
                </a:lnTo>
                <a:lnTo>
                  <a:pt x="688187" y="270383"/>
                </a:lnTo>
                <a:lnTo>
                  <a:pt x="690118" y="279946"/>
                </a:lnTo>
                <a:lnTo>
                  <a:pt x="695401" y="287743"/>
                </a:lnTo>
                <a:lnTo>
                  <a:pt x="703237" y="292976"/>
                </a:lnTo>
                <a:lnTo>
                  <a:pt x="712825" y="294894"/>
                </a:lnTo>
                <a:lnTo>
                  <a:pt x="722376" y="292976"/>
                </a:lnTo>
                <a:lnTo>
                  <a:pt x="730173" y="287743"/>
                </a:lnTo>
                <a:lnTo>
                  <a:pt x="735406" y="279946"/>
                </a:lnTo>
                <a:lnTo>
                  <a:pt x="737336" y="270383"/>
                </a:lnTo>
                <a:close/>
              </a:path>
              <a:path w="1622425" h="1475105">
                <a:moveTo>
                  <a:pt x="835761" y="73787"/>
                </a:moveTo>
                <a:lnTo>
                  <a:pt x="833818" y="64211"/>
                </a:lnTo>
                <a:lnTo>
                  <a:pt x="828535" y="56375"/>
                </a:lnTo>
                <a:lnTo>
                  <a:pt x="820699" y="51092"/>
                </a:lnTo>
                <a:lnTo>
                  <a:pt x="811123" y="49149"/>
                </a:lnTo>
                <a:lnTo>
                  <a:pt x="801560" y="51092"/>
                </a:lnTo>
                <a:lnTo>
                  <a:pt x="793762" y="56375"/>
                </a:lnTo>
                <a:lnTo>
                  <a:pt x="788530" y="64211"/>
                </a:lnTo>
                <a:lnTo>
                  <a:pt x="786612" y="73787"/>
                </a:lnTo>
                <a:lnTo>
                  <a:pt x="788530" y="83350"/>
                </a:lnTo>
                <a:lnTo>
                  <a:pt x="793762" y="91147"/>
                </a:lnTo>
                <a:lnTo>
                  <a:pt x="801560" y="96380"/>
                </a:lnTo>
                <a:lnTo>
                  <a:pt x="811123" y="98298"/>
                </a:lnTo>
                <a:lnTo>
                  <a:pt x="820699" y="96380"/>
                </a:lnTo>
                <a:lnTo>
                  <a:pt x="828535" y="91147"/>
                </a:lnTo>
                <a:lnTo>
                  <a:pt x="833818" y="83350"/>
                </a:lnTo>
                <a:lnTo>
                  <a:pt x="835761" y="73787"/>
                </a:lnTo>
                <a:close/>
              </a:path>
              <a:path w="1622425" h="1475105">
                <a:moveTo>
                  <a:pt x="884910" y="172085"/>
                </a:moveTo>
                <a:lnTo>
                  <a:pt x="882967" y="162509"/>
                </a:lnTo>
                <a:lnTo>
                  <a:pt x="877684" y="154673"/>
                </a:lnTo>
                <a:lnTo>
                  <a:pt x="869848" y="149390"/>
                </a:lnTo>
                <a:lnTo>
                  <a:pt x="860272" y="147447"/>
                </a:lnTo>
                <a:lnTo>
                  <a:pt x="850709" y="149390"/>
                </a:lnTo>
                <a:lnTo>
                  <a:pt x="842911" y="154673"/>
                </a:lnTo>
                <a:lnTo>
                  <a:pt x="837679" y="162509"/>
                </a:lnTo>
                <a:lnTo>
                  <a:pt x="835761" y="172085"/>
                </a:lnTo>
                <a:lnTo>
                  <a:pt x="837679" y="181648"/>
                </a:lnTo>
                <a:lnTo>
                  <a:pt x="842911" y="189445"/>
                </a:lnTo>
                <a:lnTo>
                  <a:pt x="850709" y="194678"/>
                </a:lnTo>
                <a:lnTo>
                  <a:pt x="860272" y="196596"/>
                </a:lnTo>
                <a:lnTo>
                  <a:pt x="869848" y="194678"/>
                </a:lnTo>
                <a:lnTo>
                  <a:pt x="877684" y="189445"/>
                </a:lnTo>
                <a:lnTo>
                  <a:pt x="882967" y="181648"/>
                </a:lnTo>
                <a:lnTo>
                  <a:pt x="884910" y="172085"/>
                </a:lnTo>
                <a:close/>
              </a:path>
              <a:path w="1622425" h="1475105">
                <a:moveTo>
                  <a:pt x="1130655" y="1302639"/>
                </a:moveTo>
                <a:lnTo>
                  <a:pt x="1128725" y="1293063"/>
                </a:lnTo>
                <a:lnTo>
                  <a:pt x="1123492" y="1285227"/>
                </a:lnTo>
                <a:lnTo>
                  <a:pt x="1115695" y="1279944"/>
                </a:lnTo>
                <a:lnTo>
                  <a:pt x="1106144" y="1278001"/>
                </a:lnTo>
                <a:lnTo>
                  <a:pt x="1096556" y="1279944"/>
                </a:lnTo>
                <a:lnTo>
                  <a:pt x="1088720" y="1285227"/>
                </a:lnTo>
                <a:lnTo>
                  <a:pt x="1083437" y="1293063"/>
                </a:lnTo>
                <a:lnTo>
                  <a:pt x="1081506" y="1302639"/>
                </a:lnTo>
                <a:lnTo>
                  <a:pt x="1083437" y="1312151"/>
                </a:lnTo>
                <a:lnTo>
                  <a:pt x="1088720" y="1319949"/>
                </a:lnTo>
                <a:lnTo>
                  <a:pt x="1096556" y="1325219"/>
                </a:lnTo>
                <a:lnTo>
                  <a:pt x="1106144" y="1327150"/>
                </a:lnTo>
                <a:lnTo>
                  <a:pt x="1115695" y="1325219"/>
                </a:lnTo>
                <a:lnTo>
                  <a:pt x="1123492" y="1319949"/>
                </a:lnTo>
                <a:lnTo>
                  <a:pt x="1128725" y="1312151"/>
                </a:lnTo>
                <a:lnTo>
                  <a:pt x="1130655" y="1302639"/>
                </a:lnTo>
                <a:close/>
              </a:path>
              <a:path w="1622425" h="1475105">
                <a:moveTo>
                  <a:pt x="1179804" y="1204214"/>
                </a:moveTo>
                <a:lnTo>
                  <a:pt x="1177874" y="1194714"/>
                </a:lnTo>
                <a:lnTo>
                  <a:pt x="1172641" y="1186916"/>
                </a:lnTo>
                <a:lnTo>
                  <a:pt x="1164844" y="1181646"/>
                </a:lnTo>
                <a:lnTo>
                  <a:pt x="1155293" y="1179703"/>
                </a:lnTo>
                <a:lnTo>
                  <a:pt x="1145705" y="1181646"/>
                </a:lnTo>
                <a:lnTo>
                  <a:pt x="1137869" y="1186916"/>
                </a:lnTo>
                <a:lnTo>
                  <a:pt x="1132586" y="1194714"/>
                </a:lnTo>
                <a:lnTo>
                  <a:pt x="1130655" y="1204214"/>
                </a:lnTo>
                <a:lnTo>
                  <a:pt x="1132586" y="1213802"/>
                </a:lnTo>
                <a:lnTo>
                  <a:pt x="1137869" y="1221638"/>
                </a:lnTo>
                <a:lnTo>
                  <a:pt x="1145705" y="1226921"/>
                </a:lnTo>
                <a:lnTo>
                  <a:pt x="1155293" y="1228852"/>
                </a:lnTo>
                <a:lnTo>
                  <a:pt x="1164844" y="1226921"/>
                </a:lnTo>
                <a:lnTo>
                  <a:pt x="1172641" y="1221638"/>
                </a:lnTo>
                <a:lnTo>
                  <a:pt x="1177874" y="1213802"/>
                </a:lnTo>
                <a:lnTo>
                  <a:pt x="1179804" y="1204214"/>
                </a:lnTo>
                <a:close/>
              </a:path>
              <a:path w="1622425" h="1475105">
                <a:moveTo>
                  <a:pt x="1228953" y="1105916"/>
                </a:moveTo>
                <a:lnTo>
                  <a:pt x="1227023" y="1096416"/>
                </a:lnTo>
                <a:lnTo>
                  <a:pt x="1221790" y="1088618"/>
                </a:lnTo>
                <a:lnTo>
                  <a:pt x="1213993" y="1083348"/>
                </a:lnTo>
                <a:lnTo>
                  <a:pt x="1204442" y="1081405"/>
                </a:lnTo>
                <a:lnTo>
                  <a:pt x="1194854" y="1083348"/>
                </a:lnTo>
                <a:lnTo>
                  <a:pt x="1187018" y="1088618"/>
                </a:lnTo>
                <a:lnTo>
                  <a:pt x="1181735" y="1096416"/>
                </a:lnTo>
                <a:lnTo>
                  <a:pt x="1179804" y="1105916"/>
                </a:lnTo>
                <a:lnTo>
                  <a:pt x="1181735" y="1115504"/>
                </a:lnTo>
                <a:lnTo>
                  <a:pt x="1187018" y="1123340"/>
                </a:lnTo>
                <a:lnTo>
                  <a:pt x="1194854" y="1128623"/>
                </a:lnTo>
                <a:lnTo>
                  <a:pt x="1204442" y="1130554"/>
                </a:lnTo>
                <a:lnTo>
                  <a:pt x="1213993" y="1128623"/>
                </a:lnTo>
                <a:lnTo>
                  <a:pt x="1221790" y="1123340"/>
                </a:lnTo>
                <a:lnTo>
                  <a:pt x="1227023" y="1115504"/>
                </a:lnTo>
                <a:lnTo>
                  <a:pt x="1228953" y="1105916"/>
                </a:lnTo>
                <a:close/>
              </a:path>
              <a:path w="1622425" h="1475105">
                <a:moveTo>
                  <a:pt x="1278102" y="1302639"/>
                </a:moveTo>
                <a:lnTo>
                  <a:pt x="1276172" y="1293063"/>
                </a:lnTo>
                <a:lnTo>
                  <a:pt x="1270939" y="1285227"/>
                </a:lnTo>
                <a:lnTo>
                  <a:pt x="1263142" y="1279944"/>
                </a:lnTo>
                <a:lnTo>
                  <a:pt x="1253591" y="1278001"/>
                </a:lnTo>
                <a:lnTo>
                  <a:pt x="1244003" y="1279944"/>
                </a:lnTo>
                <a:lnTo>
                  <a:pt x="1236167" y="1285227"/>
                </a:lnTo>
                <a:lnTo>
                  <a:pt x="1230884" y="1293063"/>
                </a:lnTo>
                <a:lnTo>
                  <a:pt x="1228953" y="1302639"/>
                </a:lnTo>
                <a:lnTo>
                  <a:pt x="1230884" y="1312151"/>
                </a:lnTo>
                <a:lnTo>
                  <a:pt x="1236167" y="1319949"/>
                </a:lnTo>
                <a:lnTo>
                  <a:pt x="1244003" y="1325219"/>
                </a:lnTo>
                <a:lnTo>
                  <a:pt x="1253591" y="1327150"/>
                </a:lnTo>
                <a:lnTo>
                  <a:pt x="1263142" y="1325219"/>
                </a:lnTo>
                <a:lnTo>
                  <a:pt x="1270939" y="1319949"/>
                </a:lnTo>
                <a:lnTo>
                  <a:pt x="1276172" y="1312151"/>
                </a:lnTo>
                <a:lnTo>
                  <a:pt x="1278102" y="1302639"/>
                </a:lnTo>
                <a:close/>
              </a:path>
              <a:path w="1622425" h="1475105">
                <a:moveTo>
                  <a:pt x="1425676" y="1105916"/>
                </a:moveTo>
                <a:lnTo>
                  <a:pt x="1423733" y="1096416"/>
                </a:lnTo>
                <a:lnTo>
                  <a:pt x="1418450" y="1088618"/>
                </a:lnTo>
                <a:lnTo>
                  <a:pt x="1410614" y="1083348"/>
                </a:lnTo>
                <a:lnTo>
                  <a:pt x="1401038" y="1081405"/>
                </a:lnTo>
                <a:lnTo>
                  <a:pt x="1391475" y="1083348"/>
                </a:lnTo>
                <a:lnTo>
                  <a:pt x="1383677" y="1088618"/>
                </a:lnTo>
                <a:lnTo>
                  <a:pt x="1378445" y="1096416"/>
                </a:lnTo>
                <a:lnTo>
                  <a:pt x="1376527" y="1105916"/>
                </a:lnTo>
                <a:lnTo>
                  <a:pt x="1378445" y="1115504"/>
                </a:lnTo>
                <a:lnTo>
                  <a:pt x="1383677" y="1123340"/>
                </a:lnTo>
                <a:lnTo>
                  <a:pt x="1391475" y="1128623"/>
                </a:lnTo>
                <a:lnTo>
                  <a:pt x="1401038" y="1130554"/>
                </a:lnTo>
                <a:lnTo>
                  <a:pt x="1410614" y="1128623"/>
                </a:lnTo>
                <a:lnTo>
                  <a:pt x="1418450" y="1123340"/>
                </a:lnTo>
                <a:lnTo>
                  <a:pt x="1423733" y="1115504"/>
                </a:lnTo>
                <a:lnTo>
                  <a:pt x="1425676" y="1105916"/>
                </a:lnTo>
                <a:close/>
              </a:path>
              <a:path w="1622425" h="1475105">
                <a:moveTo>
                  <a:pt x="1474825" y="417830"/>
                </a:moveTo>
                <a:lnTo>
                  <a:pt x="1472882" y="408254"/>
                </a:lnTo>
                <a:lnTo>
                  <a:pt x="1467599" y="400418"/>
                </a:lnTo>
                <a:lnTo>
                  <a:pt x="1459763" y="395135"/>
                </a:lnTo>
                <a:lnTo>
                  <a:pt x="1450187" y="393192"/>
                </a:lnTo>
                <a:lnTo>
                  <a:pt x="1440624" y="395135"/>
                </a:lnTo>
                <a:lnTo>
                  <a:pt x="1432826" y="400418"/>
                </a:lnTo>
                <a:lnTo>
                  <a:pt x="1427594" y="408254"/>
                </a:lnTo>
                <a:lnTo>
                  <a:pt x="1425676" y="417830"/>
                </a:lnTo>
                <a:lnTo>
                  <a:pt x="1427594" y="427393"/>
                </a:lnTo>
                <a:lnTo>
                  <a:pt x="1432826" y="435190"/>
                </a:lnTo>
                <a:lnTo>
                  <a:pt x="1440624" y="440423"/>
                </a:lnTo>
                <a:lnTo>
                  <a:pt x="1450187" y="442341"/>
                </a:lnTo>
                <a:lnTo>
                  <a:pt x="1459763" y="440423"/>
                </a:lnTo>
                <a:lnTo>
                  <a:pt x="1467599" y="435190"/>
                </a:lnTo>
                <a:lnTo>
                  <a:pt x="1472882" y="427393"/>
                </a:lnTo>
                <a:lnTo>
                  <a:pt x="1474825" y="417830"/>
                </a:lnTo>
                <a:close/>
              </a:path>
              <a:path w="1622425" h="1475105">
                <a:moveTo>
                  <a:pt x="1573123" y="516128"/>
                </a:moveTo>
                <a:lnTo>
                  <a:pt x="1571180" y="506552"/>
                </a:lnTo>
                <a:lnTo>
                  <a:pt x="1565897" y="498716"/>
                </a:lnTo>
                <a:lnTo>
                  <a:pt x="1558061" y="493433"/>
                </a:lnTo>
                <a:lnTo>
                  <a:pt x="1548485" y="491490"/>
                </a:lnTo>
                <a:lnTo>
                  <a:pt x="1538922" y="493433"/>
                </a:lnTo>
                <a:lnTo>
                  <a:pt x="1531124" y="498716"/>
                </a:lnTo>
                <a:lnTo>
                  <a:pt x="1525892" y="506552"/>
                </a:lnTo>
                <a:lnTo>
                  <a:pt x="1523974" y="516128"/>
                </a:lnTo>
                <a:lnTo>
                  <a:pt x="1525892" y="525691"/>
                </a:lnTo>
                <a:lnTo>
                  <a:pt x="1531124" y="533488"/>
                </a:lnTo>
                <a:lnTo>
                  <a:pt x="1538922" y="538721"/>
                </a:lnTo>
                <a:lnTo>
                  <a:pt x="1548485" y="540651"/>
                </a:lnTo>
                <a:lnTo>
                  <a:pt x="1558061" y="538721"/>
                </a:lnTo>
                <a:lnTo>
                  <a:pt x="1565897" y="533488"/>
                </a:lnTo>
                <a:lnTo>
                  <a:pt x="1571180" y="525691"/>
                </a:lnTo>
                <a:lnTo>
                  <a:pt x="1573123" y="516128"/>
                </a:lnTo>
                <a:close/>
              </a:path>
              <a:path w="1622425" h="1475105">
                <a:moveTo>
                  <a:pt x="1573123" y="368681"/>
                </a:moveTo>
                <a:lnTo>
                  <a:pt x="1571180" y="359105"/>
                </a:lnTo>
                <a:lnTo>
                  <a:pt x="1565897" y="351269"/>
                </a:lnTo>
                <a:lnTo>
                  <a:pt x="1558061" y="345986"/>
                </a:lnTo>
                <a:lnTo>
                  <a:pt x="1548485" y="344043"/>
                </a:lnTo>
                <a:lnTo>
                  <a:pt x="1538922" y="345986"/>
                </a:lnTo>
                <a:lnTo>
                  <a:pt x="1531124" y="351269"/>
                </a:lnTo>
                <a:lnTo>
                  <a:pt x="1525892" y="359105"/>
                </a:lnTo>
                <a:lnTo>
                  <a:pt x="1523974" y="368681"/>
                </a:lnTo>
                <a:lnTo>
                  <a:pt x="1525892" y="378244"/>
                </a:lnTo>
                <a:lnTo>
                  <a:pt x="1531124" y="386041"/>
                </a:lnTo>
                <a:lnTo>
                  <a:pt x="1538922" y="391274"/>
                </a:lnTo>
                <a:lnTo>
                  <a:pt x="1548485" y="393192"/>
                </a:lnTo>
                <a:lnTo>
                  <a:pt x="1558061" y="391274"/>
                </a:lnTo>
                <a:lnTo>
                  <a:pt x="1565897" y="386041"/>
                </a:lnTo>
                <a:lnTo>
                  <a:pt x="1571180" y="378244"/>
                </a:lnTo>
                <a:lnTo>
                  <a:pt x="1573123" y="368681"/>
                </a:lnTo>
                <a:close/>
              </a:path>
              <a:path w="1622425" h="1475105">
                <a:moveTo>
                  <a:pt x="1622272" y="1351788"/>
                </a:moveTo>
                <a:lnTo>
                  <a:pt x="1620329" y="1342212"/>
                </a:lnTo>
                <a:lnTo>
                  <a:pt x="1615046" y="1334376"/>
                </a:lnTo>
                <a:lnTo>
                  <a:pt x="1607210" y="1329093"/>
                </a:lnTo>
                <a:lnTo>
                  <a:pt x="1597634" y="1327150"/>
                </a:lnTo>
                <a:lnTo>
                  <a:pt x="1588122" y="1329093"/>
                </a:lnTo>
                <a:lnTo>
                  <a:pt x="1580324" y="1334376"/>
                </a:lnTo>
                <a:lnTo>
                  <a:pt x="1575054" y="1342212"/>
                </a:lnTo>
                <a:lnTo>
                  <a:pt x="1573123" y="1351788"/>
                </a:lnTo>
                <a:lnTo>
                  <a:pt x="1575054" y="1361300"/>
                </a:lnTo>
                <a:lnTo>
                  <a:pt x="1580324" y="1369098"/>
                </a:lnTo>
                <a:lnTo>
                  <a:pt x="1588122" y="1374368"/>
                </a:lnTo>
                <a:lnTo>
                  <a:pt x="1597634" y="1376299"/>
                </a:lnTo>
                <a:lnTo>
                  <a:pt x="1607210" y="1374368"/>
                </a:lnTo>
                <a:lnTo>
                  <a:pt x="1615046" y="1369098"/>
                </a:lnTo>
                <a:lnTo>
                  <a:pt x="1620329" y="1361300"/>
                </a:lnTo>
                <a:lnTo>
                  <a:pt x="1622272" y="1351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6564" y="731596"/>
            <a:ext cx="2590165" cy="592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5" dirty="0">
                <a:latin typeface="Calibri"/>
                <a:cs typeface="Calibri"/>
              </a:rPr>
              <a:t>Select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features</a:t>
            </a:r>
            <a:endParaRPr sz="15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10" dirty="0">
                <a:latin typeface="Calibri"/>
                <a:cs typeface="Calibri"/>
              </a:rPr>
              <a:t>Embed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data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in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feature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space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942" y="156717"/>
            <a:ext cx="149225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89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22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909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909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2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86" y="187401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6615"/>
            <a:ext cx="60198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-5" dirty="0">
                <a:latin typeface="Calibri"/>
                <a:cs typeface="Calibri"/>
              </a:rPr>
              <a:t>F</a:t>
            </a:r>
            <a:r>
              <a:rPr sz="1150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a</a:t>
            </a:r>
            <a:r>
              <a:rPr sz="1150" spc="-10" dirty="0">
                <a:latin typeface="Calibri"/>
                <a:cs typeface="Calibri"/>
              </a:rPr>
              <a:t>t</a:t>
            </a:r>
            <a:r>
              <a:rPr sz="1150" dirty="0">
                <a:latin typeface="Calibri"/>
                <a:cs typeface="Calibri"/>
              </a:rPr>
              <a:t>u</a:t>
            </a:r>
            <a:r>
              <a:rPr sz="1150" spc="-10" dirty="0">
                <a:latin typeface="Calibri"/>
                <a:cs typeface="Calibri"/>
              </a:rPr>
              <a:t>r</a:t>
            </a:r>
            <a:r>
              <a:rPr sz="1150" spc="5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471953"/>
            <a:ext cx="173355" cy="629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5" dirty="0">
                <a:latin typeface="Calibri"/>
                <a:cs typeface="Calibri"/>
              </a:rPr>
              <a:t>Feature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7387" y="1118234"/>
            <a:ext cx="1622425" cy="1475105"/>
            <a:chOff x="737387" y="1118234"/>
            <a:chExt cx="1622425" cy="1475105"/>
          </a:xfrm>
        </p:grpSpPr>
        <p:sp>
          <p:nvSpPr>
            <p:cNvPr id="7" name="object 7"/>
            <p:cNvSpPr/>
            <p:nvPr/>
          </p:nvSpPr>
          <p:spPr>
            <a:xfrm>
              <a:off x="884809" y="1118234"/>
              <a:ext cx="737870" cy="442595"/>
            </a:xfrm>
            <a:custGeom>
              <a:avLst/>
              <a:gdLst/>
              <a:ahLst/>
              <a:cxnLst/>
              <a:rect l="l" t="t" r="r" b="b"/>
              <a:pathLst>
                <a:path w="737869" h="442594">
                  <a:moveTo>
                    <a:pt x="49276" y="73787"/>
                  </a:moveTo>
                  <a:lnTo>
                    <a:pt x="47332" y="64211"/>
                  </a:lnTo>
                  <a:lnTo>
                    <a:pt x="42049" y="56375"/>
                  </a:lnTo>
                  <a:lnTo>
                    <a:pt x="34213" y="51092"/>
                  </a:lnTo>
                  <a:lnTo>
                    <a:pt x="24638" y="49149"/>
                  </a:lnTo>
                  <a:lnTo>
                    <a:pt x="15049" y="51092"/>
                  </a:lnTo>
                  <a:lnTo>
                    <a:pt x="7213" y="56375"/>
                  </a:lnTo>
                  <a:lnTo>
                    <a:pt x="1930" y="64211"/>
                  </a:lnTo>
                  <a:lnTo>
                    <a:pt x="0" y="73787"/>
                  </a:lnTo>
                  <a:lnTo>
                    <a:pt x="1930" y="83350"/>
                  </a:lnTo>
                  <a:lnTo>
                    <a:pt x="7213" y="91147"/>
                  </a:lnTo>
                  <a:lnTo>
                    <a:pt x="15049" y="96380"/>
                  </a:lnTo>
                  <a:lnTo>
                    <a:pt x="24638" y="98298"/>
                  </a:lnTo>
                  <a:lnTo>
                    <a:pt x="34213" y="96380"/>
                  </a:lnTo>
                  <a:lnTo>
                    <a:pt x="42049" y="91147"/>
                  </a:lnTo>
                  <a:lnTo>
                    <a:pt x="47332" y="83350"/>
                  </a:lnTo>
                  <a:lnTo>
                    <a:pt x="49276" y="73787"/>
                  </a:lnTo>
                  <a:close/>
                </a:path>
                <a:path w="737869" h="442594">
                  <a:moveTo>
                    <a:pt x="245872" y="270383"/>
                  </a:moveTo>
                  <a:lnTo>
                    <a:pt x="243928" y="260807"/>
                  </a:lnTo>
                  <a:lnTo>
                    <a:pt x="238645" y="252971"/>
                  </a:lnTo>
                  <a:lnTo>
                    <a:pt x="230809" y="247688"/>
                  </a:lnTo>
                  <a:lnTo>
                    <a:pt x="221234" y="245745"/>
                  </a:lnTo>
                  <a:lnTo>
                    <a:pt x="211670" y="247688"/>
                  </a:lnTo>
                  <a:lnTo>
                    <a:pt x="203873" y="252971"/>
                  </a:lnTo>
                  <a:lnTo>
                    <a:pt x="198640" y="260807"/>
                  </a:lnTo>
                  <a:lnTo>
                    <a:pt x="196723" y="270383"/>
                  </a:lnTo>
                  <a:lnTo>
                    <a:pt x="198640" y="279946"/>
                  </a:lnTo>
                  <a:lnTo>
                    <a:pt x="203873" y="287743"/>
                  </a:lnTo>
                  <a:lnTo>
                    <a:pt x="211670" y="292976"/>
                  </a:lnTo>
                  <a:lnTo>
                    <a:pt x="221234" y="294894"/>
                  </a:lnTo>
                  <a:lnTo>
                    <a:pt x="230809" y="292976"/>
                  </a:lnTo>
                  <a:lnTo>
                    <a:pt x="238645" y="287743"/>
                  </a:lnTo>
                  <a:lnTo>
                    <a:pt x="243928" y="279946"/>
                  </a:lnTo>
                  <a:lnTo>
                    <a:pt x="245872" y="270383"/>
                  </a:lnTo>
                  <a:close/>
                </a:path>
                <a:path w="737869" h="442594">
                  <a:moveTo>
                    <a:pt x="245872" y="24638"/>
                  </a:moveTo>
                  <a:lnTo>
                    <a:pt x="243928" y="15062"/>
                  </a:lnTo>
                  <a:lnTo>
                    <a:pt x="238645" y="7226"/>
                  </a:lnTo>
                  <a:lnTo>
                    <a:pt x="230809" y="1943"/>
                  </a:lnTo>
                  <a:lnTo>
                    <a:pt x="221234" y="0"/>
                  </a:lnTo>
                  <a:lnTo>
                    <a:pt x="211670" y="1943"/>
                  </a:lnTo>
                  <a:lnTo>
                    <a:pt x="203873" y="7226"/>
                  </a:lnTo>
                  <a:lnTo>
                    <a:pt x="198640" y="15062"/>
                  </a:lnTo>
                  <a:lnTo>
                    <a:pt x="196723" y="24638"/>
                  </a:lnTo>
                  <a:lnTo>
                    <a:pt x="198640" y="34150"/>
                  </a:lnTo>
                  <a:lnTo>
                    <a:pt x="203873" y="41948"/>
                  </a:lnTo>
                  <a:lnTo>
                    <a:pt x="211670" y="47218"/>
                  </a:lnTo>
                  <a:lnTo>
                    <a:pt x="221234" y="49149"/>
                  </a:lnTo>
                  <a:lnTo>
                    <a:pt x="230809" y="47218"/>
                  </a:lnTo>
                  <a:lnTo>
                    <a:pt x="238645" y="41948"/>
                  </a:lnTo>
                  <a:lnTo>
                    <a:pt x="243928" y="34150"/>
                  </a:lnTo>
                  <a:lnTo>
                    <a:pt x="245872" y="24638"/>
                  </a:lnTo>
                  <a:close/>
                </a:path>
                <a:path w="737869" h="442594">
                  <a:moveTo>
                    <a:pt x="393319" y="122936"/>
                  </a:moveTo>
                  <a:lnTo>
                    <a:pt x="391388" y="113360"/>
                  </a:lnTo>
                  <a:lnTo>
                    <a:pt x="386156" y="105524"/>
                  </a:lnTo>
                  <a:lnTo>
                    <a:pt x="378358" y="100241"/>
                  </a:lnTo>
                  <a:lnTo>
                    <a:pt x="368808" y="98298"/>
                  </a:lnTo>
                  <a:lnTo>
                    <a:pt x="359219" y="100241"/>
                  </a:lnTo>
                  <a:lnTo>
                    <a:pt x="351383" y="105524"/>
                  </a:lnTo>
                  <a:lnTo>
                    <a:pt x="346100" y="113360"/>
                  </a:lnTo>
                  <a:lnTo>
                    <a:pt x="344170" y="122936"/>
                  </a:lnTo>
                  <a:lnTo>
                    <a:pt x="346100" y="132499"/>
                  </a:lnTo>
                  <a:lnTo>
                    <a:pt x="351383" y="140296"/>
                  </a:lnTo>
                  <a:lnTo>
                    <a:pt x="359219" y="145529"/>
                  </a:lnTo>
                  <a:lnTo>
                    <a:pt x="368808" y="147447"/>
                  </a:lnTo>
                  <a:lnTo>
                    <a:pt x="378358" y="145529"/>
                  </a:lnTo>
                  <a:lnTo>
                    <a:pt x="386156" y="140296"/>
                  </a:lnTo>
                  <a:lnTo>
                    <a:pt x="391388" y="132499"/>
                  </a:lnTo>
                  <a:lnTo>
                    <a:pt x="393319" y="122936"/>
                  </a:lnTo>
                  <a:close/>
                </a:path>
                <a:path w="737869" h="442594">
                  <a:moveTo>
                    <a:pt x="442468" y="417830"/>
                  </a:moveTo>
                  <a:lnTo>
                    <a:pt x="440537" y="408254"/>
                  </a:lnTo>
                  <a:lnTo>
                    <a:pt x="435305" y="400418"/>
                  </a:lnTo>
                  <a:lnTo>
                    <a:pt x="427507" y="395135"/>
                  </a:lnTo>
                  <a:lnTo>
                    <a:pt x="417957" y="393192"/>
                  </a:lnTo>
                  <a:lnTo>
                    <a:pt x="408368" y="395135"/>
                  </a:lnTo>
                  <a:lnTo>
                    <a:pt x="400532" y="400418"/>
                  </a:lnTo>
                  <a:lnTo>
                    <a:pt x="395249" y="408254"/>
                  </a:lnTo>
                  <a:lnTo>
                    <a:pt x="393319" y="417830"/>
                  </a:lnTo>
                  <a:lnTo>
                    <a:pt x="395249" y="427393"/>
                  </a:lnTo>
                  <a:lnTo>
                    <a:pt x="400532" y="435190"/>
                  </a:lnTo>
                  <a:lnTo>
                    <a:pt x="408368" y="440423"/>
                  </a:lnTo>
                  <a:lnTo>
                    <a:pt x="417957" y="442341"/>
                  </a:lnTo>
                  <a:lnTo>
                    <a:pt x="427507" y="440423"/>
                  </a:lnTo>
                  <a:lnTo>
                    <a:pt x="435305" y="435190"/>
                  </a:lnTo>
                  <a:lnTo>
                    <a:pt x="440537" y="427393"/>
                  </a:lnTo>
                  <a:lnTo>
                    <a:pt x="442468" y="417830"/>
                  </a:lnTo>
                  <a:close/>
                </a:path>
                <a:path w="737869" h="442594">
                  <a:moveTo>
                    <a:pt x="540766" y="24638"/>
                  </a:moveTo>
                  <a:lnTo>
                    <a:pt x="538835" y="15062"/>
                  </a:lnTo>
                  <a:lnTo>
                    <a:pt x="533603" y="7226"/>
                  </a:lnTo>
                  <a:lnTo>
                    <a:pt x="525805" y="1943"/>
                  </a:lnTo>
                  <a:lnTo>
                    <a:pt x="516255" y="0"/>
                  </a:lnTo>
                  <a:lnTo>
                    <a:pt x="506666" y="1943"/>
                  </a:lnTo>
                  <a:lnTo>
                    <a:pt x="498830" y="7226"/>
                  </a:lnTo>
                  <a:lnTo>
                    <a:pt x="493547" y="15062"/>
                  </a:lnTo>
                  <a:lnTo>
                    <a:pt x="491617" y="24638"/>
                  </a:lnTo>
                  <a:lnTo>
                    <a:pt x="493547" y="34150"/>
                  </a:lnTo>
                  <a:lnTo>
                    <a:pt x="498830" y="41948"/>
                  </a:lnTo>
                  <a:lnTo>
                    <a:pt x="506666" y="47218"/>
                  </a:lnTo>
                  <a:lnTo>
                    <a:pt x="516255" y="49149"/>
                  </a:lnTo>
                  <a:lnTo>
                    <a:pt x="525805" y="47218"/>
                  </a:lnTo>
                  <a:lnTo>
                    <a:pt x="533603" y="41948"/>
                  </a:lnTo>
                  <a:lnTo>
                    <a:pt x="538835" y="34150"/>
                  </a:lnTo>
                  <a:lnTo>
                    <a:pt x="540766" y="24638"/>
                  </a:lnTo>
                  <a:close/>
                </a:path>
                <a:path w="737869" h="442594">
                  <a:moveTo>
                    <a:pt x="589915" y="270383"/>
                  </a:moveTo>
                  <a:lnTo>
                    <a:pt x="587984" y="260807"/>
                  </a:lnTo>
                  <a:lnTo>
                    <a:pt x="582752" y="252971"/>
                  </a:lnTo>
                  <a:lnTo>
                    <a:pt x="574954" y="247688"/>
                  </a:lnTo>
                  <a:lnTo>
                    <a:pt x="565404" y="245745"/>
                  </a:lnTo>
                  <a:lnTo>
                    <a:pt x="555815" y="247688"/>
                  </a:lnTo>
                  <a:lnTo>
                    <a:pt x="547979" y="252971"/>
                  </a:lnTo>
                  <a:lnTo>
                    <a:pt x="542696" y="260807"/>
                  </a:lnTo>
                  <a:lnTo>
                    <a:pt x="540766" y="270383"/>
                  </a:lnTo>
                  <a:lnTo>
                    <a:pt x="542696" y="279946"/>
                  </a:lnTo>
                  <a:lnTo>
                    <a:pt x="547979" y="287743"/>
                  </a:lnTo>
                  <a:lnTo>
                    <a:pt x="555815" y="292976"/>
                  </a:lnTo>
                  <a:lnTo>
                    <a:pt x="565404" y="294894"/>
                  </a:lnTo>
                  <a:lnTo>
                    <a:pt x="574954" y="292976"/>
                  </a:lnTo>
                  <a:lnTo>
                    <a:pt x="582752" y="287743"/>
                  </a:lnTo>
                  <a:lnTo>
                    <a:pt x="587984" y="279946"/>
                  </a:lnTo>
                  <a:lnTo>
                    <a:pt x="589915" y="270383"/>
                  </a:lnTo>
                  <a:close/>
                </a:path>
                <a:path w="737869" h="442594">
                  <a:moveTo>
                    <a:pt x="688340" y="73787"/>
                  </a:moveTo>
                  <a:lnTo>
                    <a:pt x="686396" y="64211"/>
                  </a:lnTo>
                  <a:lnTo>
                    <a:pt x="681113" y="56375"/>
                  </a:lnTo>
                  <a:lnTo>
                    <a:pt x="673277" y="51092"/>
                  </a:lnTo>
                  <a:lnTo>
                    <a:pt x="663702" y="49149"/>
                  </a:lnTo>
                  <a:lnTo>
                    <a:pt x="654138" y="51092"/>
                  </a:lnTo>
                  <a:lnTo>
                    <a:pt x="646341" y="56375"/>
                  </a:lnTo>
                  <a:lnTo>
                    <a:pt x="641108" y="64211"/>
                  </a:lnTo>
                  <a:lnTo>
                    <a:pt x="639191" y="73787"/>
                  </a:lnTo>
                  <a:lnTo>
                    <a:pt x="641108" y="83350"/>
                  </a:lnTo>
                  <a:lnTo>
                    <a:pt x="646341" y="91147"/>
                  </a:lnTo>
                  <a:lnTo>
                    <a:pt x="654138" y="96380"/>
                  </a:lnTo>
                  <a:lnTo>
                    <a:pt x="663702" y="98298"/>
                  </a:lnTo>
                  <a:lnTo>
                    <a:pt x="673277" y="96380"/>
                  </a:lnTo>
                  <a:lnTo>
                    <a:pt x="681113" y="91147"/>
                  </a:lnTo>
                  <a:lnTo>
                    <a:pt x="686396" y="83350"/>
                  </a:lnTo>
                  <a:lnTo>
                    <a:pt x="688340" y="73787"/>
                  </a:lnTo>
                  <a:close/>
                </a:path>
                <a:path w="737869" h="442594">
                  <a:moveTo>
                    <a:pt x="737489" y="172085"/>
                  </a:moveTo>
                  <a:lnTo>
                    <a:pt x="735545" y="162509"/>
                  </a:lnTo>
                  <a:lnTo>
                    <a:pt x="730262" y="154673"/>
                  </a:lnTo>
                  <a:lnTo>
                    <a:pt x="722426" y="149390"/>
                  </a:lnTo>
                  <a:lnTo>
                    <a:pt x="712851" y="147447"/>
                  </a:lnTo>
                  <a:lnTo>
                    <a:pt x="703287" y="149390"/>
                  </a:lnTo>
                  <a:lnTo>
                    <a:pt x="695490" y="154673"/>
                  </a:lnTo>
                  <a:lnTo>
                    <a:pt x="690257" y="162509"/>
                  </a:lnTo>
                  <a:lnTo>
                    <a:pt x="688340" y="172085"/>
                  </a:lnTo>
                  <a:lnTo>
                    <a:pt x="690257" y="181648"/>
                  </a:lnTo>
                  <a:lnTo>
                    <a:pt x="695490" y="189445"/>
                  </a:lnTo>
                  <a:lnTo>
                    <a:pt x="703287" y="194678"/>
                  </a:lnTo>
                  <a:lnTo>
                    <a:pt x="712851" y="196596"/>
                  </a:lnTo>
                  <a:lnTo>
                    <a:pt x="722426" y="194678"/>
                  </a:lnTo>
                  <a:lnTo>
                    <a:pt x="730262" y="189445"/>
                  </a:lnTo>
                  <a:lnTo>
                    <a:pt x="735545" y="181648"/>
                  </a:lnTo>
                  <a:lnTo>
                    <a:pt x="737489" y="1720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3064" y="1462277"/>
              <a:ext cx="147955" cy="98425"/>
            </a:xfrm>
            <a:custGeom>
              <a:avLst/>
              <a:gdLst/>
              <a:ahLst/>
              <a:cxnLst/>
              <a:rect l="l" t="t" r="r" b="b"/>
              <a:pathLst>
                <a:path w="147955" h="98425">
                  <a:moveTo>
                    <a:pt x="49149" y="73787"/>
                  </a:moveTo>
                  <a:lnTo>
                    <a:pt x="47205" y="64211"/>
                  </a:lnTo>
                  <a:lnTo>
                    <a:pt x="41922" y="56375"/>
                  </a:lnTo>
                  <a:lnTo>
                    <a:pt x="34086" y="51092"/>
                  </a:lnTo>
                  <a:lnTo>
                    <a:pt x="24511" y="49149"/>
                  </a:lnTo>
                  <a:lnTo>
                    <a:pt x="14947" y="51092"/>
                  </a:lnTo>
                  <a:lnTo>
                    <a:pt x="7150" y="56375"/>
                  </a:lnTo>
                  <a:lnTo>
                    <a:pt x="1917" y="64211"/>
                  </a:lnTo>
                  <a:lnTo>
                    <a:pt x="0" y="73787"/>
                  </a:lnTo>
                  <a:lnTo>
                    <a:pt x="1917" y="83350"/>
                  </a:lnTo>
                  <a:lnTo>
                    <a:pt x="7150" y="91147"/>
                  </a:lnTo>
                  <a:lnTo>
                    <a:pt x="14947" y="96380"/>
                  </a:lnTo>
                  <a:lnTo>
                    <a:pt x="24511" y="98298"/>
                  </a:lnTo>
                  <a:lnTo>
                    <a:pt x="34086" y="96380"/>
                  </a:lnTo>
                  <a:lnTo>
                    <a:pt x="41922" y="91147"/>
                  </a:lnTo>
                  <a:lnTo>
                    <a:pt x="47205" y="83350"/>
                  </a:lnTo>
                  <a:lnTo>
                    <a:pt x="49149" y="73787"/>
                  </a:lnTo>
                  <a:close/>
                </a:path>
                <a:path w="147955" h="98425">
                  <a:moveTo>
                    <a:pt x="147447" y="24638"/>
                  </a:moveTo>
                  <a:lnTo>
                    <a:pt x="145503" y="15062"/>
                  </a:lnTo>
                  <a:lnTo>
                    <a:pt x="140220" y="7226"/>
                  </a:lnTo>
                  <a:lnTo>
                    <a:pt x="132384" y="1943"/>
                  </a:lnTo>
                  <a:lnTo>
                    <a:pt x="122809" y="0"/>
                  </a:lnTo>
                  <a:lnTo>
                    <a:pt x="113245" y="1943"/>
                  </a:lnTo>
                  <a:lnTo>
                    <a:pt x="105448" y="7226"/>
                  </a:lnTo>
                  <a:lnTo>
                    <a:pt x="100215" y="15062"/>
                  </a:lnTo>
                  <a:lnTo>
                    <a:pt x="98298" y="24638"/>
                  </a:lnTo>
                  <a:lnTo>
                    <a:pt x="100215" y="34201"/>
                  </a:lnTo>
                  <a:lnTo>
                    <a:pt x="105448" y="41998"/>
                  </a:lnTo>
                  <a:lnTo>
                    <a:pt x="113245" y="47231"/>
                  </a:lnTo>
                  <a:lnTo>
                    <a:pt x="122809" y="49149"/>
                  </a:lnTo>
                  <a:lnTo>
                    <a:pt x="132384" y="47231"/>
                  </a:lnTo>
                  <a:lnTo>
                    <a:pt x="140220" y="41998"/>
                  </a:lnTo>
                  <a:lnTo>
                    <a:pt x="145503" y="34201"/>
                  </a:lnTo>
                  <a:lnTo>
                    <a:pt x="147447" y="2463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7277" y="1314830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7"/>
                  </a:lnTo>
                  <a:lnTo>
                    <a:pt x="1938" y="34200"/>
                  </a:lnTo>
                  <a:lnTo>
                    <a:pt x="7223" y="41989"/>
                  </a:lnTo>
                  <a:lnTo>
                    <a:pt x="15055" y="47230"/>
                  </a:lnTo>
                  <a:lnTo>
                    <a:pt x="24637" y="49149"/>
                  </a:lnTo>
                  <a:lnTo>
                    <a:pt x="34200" y="47230"/>
                  </a:lnTo>
                  <a:lnTo>
                    <a:pt x="41989" y="41989"/>
                  </a:lnTo>
                  <a:lnTo>
                    <a:pt x="47230" y="34200"/>
                  </a:lnTo>
                  <a:lnTo>
                    <a:pt x="49149" y="24637"/>
                  </a:lnTo>
                  <a:lnTo>
                    <a:pt x="47230" y="15055"/>
                  </a:lnTo>
                  <a:lnTo>
                    <a:pt x="41989" y="7223"/>
                  </a:lnTo>
                  <a:lnTo>
                    <a:pt x="34200" y="193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3234" y="2101341"/>
              <a:ext cx="295275" cy="492125"/>
            </a:xfrm>
            <a:custGeom>
              <a:avLst/>
              <a:gdLst/>
              <a:ahLst/>
              <a:cxnLst/>
              <a:rect l="l" t="t" r="r" b="b"/>
              <a:pathLst>
                <a:path w="295275" h="492125">
                  <a:moveTo>
                    <a:pt x="49149" y="270383"/>
                  </a:moveTo>
                  <a:lnTo>
                    <a:pt x="47205" y="260807"/>
                  </a:lnTo>
                  <a:lnTo>
                    <a:pt x="41922" y="252971"/>
                  </a:lnTo>
                  <a:lnTo>
                    <a:pt x="34086" y="247688"/>
                  </a:lnTo>
                  <a:lnTo>
                    <a:pt x="24511" y="245745"/>
                  </a:lnTo>
                  <a:lnTo>
                    <a:pt x="14947" y="247688"/>
                  </a:lnTo>
                  <a:lnTo>
                    <a:pt x="7150" y="252971"/>
                  </a:lnTo>
                  <a:lnTo>
                    <a:pt x="1917" y="260807"/>
                  </a:lnTo>
                  <a:lnTo>
                    <a:pt x="0" y="270383"/>
                  </a:lnTo>
                  <a:lnTo>
                    <a:pt x="1917" y="279895"/>
                  </a:lnTo>
                  <a:lnTo>
                    <a:pt x="7150" y="287693"/>
                  </a:lnTo>
                  <a:lnTo>
                    <a:pt x="14947" y="292963"/>
                  </a:lnTo>
                  <a:lnTo>
                    <a:pt x="24511" y="294894"/>
                  </a:lnTo>
                  <a:lnTo>
                    <a:pt x="34086" y="292963"/>
                  </a:lnTo>
                  <a:lnTo>
                    <a:pt x="41922" y="287693"/>
                  </a:lnTo>
                  <a:lnTo>
                    <a:pt x="47205" y="279895"/>
                  </a:lnTo>
                  <a:lnTo>
                    <a:pt x="49149" y="270383"/>
                  </a:lnTo>
                  <a:close/>
                </a:path>
                <a:path w="295275" h="492125">
                  <a:moveTo>
                    <a:pt x="147447" y="73660"/>
                  </a:moveTo>
                  <a:lnTo>
                    <a:pt x="145503" y="64160"/>
                  </a:lnTo>
                  <a:lnTo>
                    <a:pt x="140220" y="56362"/>
                  </a:lnTo>
                  <a:lnTo>
                    <a:pt x="132384" y="51092"/>
                  </a:lnTo>
                  <a:lnTo>
                    <a:pt x="122809" y="49149"/>
                  </a:lnTo>
                  <a:lnTo>
                    <a:pt x="113245" y="51092"/>
                  </a:lnTo>
                  <a:lnTo>
                    <a:pt x="105448" y="56362"/>
                  </a:lnTo>
                  <a:lnTo>
                    <a:pt x="100215" y="64160"/>
                  </a:lnTo>
                  <a:lnTo>
                    <a:pt x="98298" y="73660"/>
                  </a:lnTo>
                  <a:lnTo>
                    <a:pt x="100215" y="83248"/>
                  </a:lnTo>
                  <a:lnTo>
                    <a:pt x="105448" y="91084"/>
                  </a:lnTo>
                  <a:lnTo>
                    <a:pt x="113245" y="96367"/>
                  </a:lnTo>
                  <a:lnTo>
                    <a:pt x="122809" y="98298"/>
                  </a:lnTo>
                  <a:lnTo>
                    <a:pt x="132384" y="96367"/>
                  </a:lnTo>
                  <a:lnTo>
                    <a:pt x="140220" y="91084"/>
                  </a:lnTo>
                  <a:lnTo>
                    <a:pt x="145503" y="83248"/>
                  </a:lnTo>
                  <a:lnTo>
                    <a:pt x="147447" y="73660"/>
                  </a:lnTo>
                  <a:close/>
                </a:path>
                <a:path w="295275" h="492125">
                  <a:moveTo>
                    <a:pt x="294894" y="466979"/>
                  </a:moveTo>
                  <a:lnTo>
                    <a:pt x="292963" y="457403"/>
                  </a:lnTo>
                  <a:lnTo>
                    <a:pt x="287731" y="449567"/>
                  </a:lnTo>
                  <a:lnTo>
                    <a:pt x="279933" y="444284"/>
                  </a:lnTo>
                  <a:lnTo>
                    <a:pt x="270383" y="442341"/>
                  </a:lnTo>
                  <a:lnTo>
                    <a:pt x="260794" y="444284"/>
                  </a:lnTo>
                  <a:lnTo>
                    <a:pt x="252958" y="449567"/>
                  </a:lnTo>
                  <a:lnTo>
                    <a:pt x="247675" y="457403"/>
                  </a:lnTo>
                  <a:lnTo>
                    <a:pt x="245745" y="466979"/>
                  </a:lnTo>
                  <a:lnTo>
                    <a:pt x="247675" y="476542"/>
                  </a:lnTo>
                  <a:lnTo>
                    <a:pt x="252958" y="484339"/>
                  </a:lnTo>
                  <a:lnTo>
                    <a:pt x="260794" y="489572"/>
                  </a:lnTo>
                  <a:lnTo>
                    <a:pt x="270383" y="491502"/>
                  </a:lnTo>
                  <a:lnTo>
                    <a:pt x="279933" y="489572"/>
                  </a:lnTo>
                  <a:lnTo>
                    <a:pt x="287731" y="484339"/>
                  </a:lnTo>
                  <a:lnTo>
                    <a:pt x="292963" y="476542"/>
                  </a:lnTo>
                  <a:lnTo>
                    <a:pt x="294894" y="466979"/>
                  </a:lnTo>
                  <a:close/>
                </a:path>
                <a:path w="295275" h="492125">
                  <a:moveTo>
                    <a:pt x="294894" y="24511"/>
                  </a:moveTo>
                  <a:lnTo>
                    <a:pt x="292963" y="14960"/>
                  </a:lnTo>
                  <a:lnTo>
                    <a:pt x="287731" y="7162"/>
                  </a:lnTo>
                  <a:lnTo>
                    <a:pt x="279933" y="1930"/>
                  </a:lnTo>
                  <a:lnTo>
                    <a:pt x="270383" y="0"/>
                  </a:lnTo>
                  <a:lnTo>
                    <a:pt x="260794" y="1930"/>
                  </a:lnTo>
                  <a:lnTo>
                    <a:pt x="252958" y="7162"/>
                  </a:lnTo>
                  <a:lnTo>
                    <a:pt x="247675" y="14960"/>
                  </a:lnTo>
                  <a:lnTo>
                    <a:pt x="245745" y="24511"/>
                  </a:lnTo>
                  <a:lnTo>
                    <a:pt x="247675" y="34099"/>
                  </a:lnTo>
                  <a:lnTo>
                    <a:pt x="252958" y="41935"/>
                  </a:lnTo>
                  <a:lnTo>
                    <a:pt x="260794" y="47218"/>
                  </a:lnTo>
                  <a:lnTo>
                    <a:pt x="270383" y="49149"/>
                  </a:lnTo>
                  <a:lnTo>
                    <a:pt x="279933" y="47218"/>
                  </a:lnTo>
                  <a:lnTo>
                    <a:pt x="287731" y="41935"/>
                  </a:lnTo>
                  <a:lnTo>
                    <a:pt x="292963" y="34099"/>
                  </a:lnTo>
                  <a:lnTo>
                    <a:pt x="294894" y="2451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3915" y="2199639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1" y="0"/>
                  </a:moveTo>
                  <a:lnTo>
                    <a:pt x="14948" y="1936"/>
                  </a:lnTo>
                  <a:lnTo>
                    <a:pt x="7159" y="7207"/>
                  </a:lnTo>
                  <a:lnTo>
                    <a:pt x="1918" y="15001"/>
                  </a:lnTo>
                  <a:lnTo>
                    <a:pt x="0" y="24511"/>
                  </a:lnTo>
                  <a:lnTo>
                    <a:pt x="1918" y="34093"/>
                  </a:lnTo>
                  <a:lnTo>
                    <a:pt x="7159" y="41925"/>
                  </a:lnTo>
                  <a:lnTo>
                    <a:pt x="14948" y="47210"/>
                  </a:lnTo>
                  <a:lnTo>
                    <a:pt x="24511" y="49149"/>
                  </a:lnTo>
                  <a:lnTo>
                    <a:pt x="34093" y="47210"/>
                  </a:lnTo>
                  <a:lnTo>
                    <a:pt x="41925" y="41925"/>
                  </a:lnTo>
                  <a:lnTo>
                    <a:pt x="47210" y="34093"/>
                  </a:lnTo>
                  <a:lnTo>
                    <a:pt x="49149" y="24511"/>
                  </a:lnTo>
                  <a:lnTo>
                    <a:pt x="47210" y="15001"/>
                  </a:lnTo>
                  <a:lnTo>
                    <a:pt x="41925" y="7207"/>
                  </a:lnTo>
                  <a:lnTo>
                    <a:pt x="34093" y="1936"/>
                  </a:lnTo>
                  <a:lnTo>
                    <a:pt x="2451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4809" y="1855596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18"/>
                  </a:lnTo>
                  <a:lnTo>
                    <a:pt x="7223" y="7159"/>
                  </a:lnTo>
                  <a:lnTo>
                    <a:pt x="1938" y="14948"/>
                  </a:lnTo>
                  <a:lnTo>
                    <a:pt x="0" y="24511"/>
                  </a:lnTo>
                  <a:lnTo>
                    <a:pt x="1938" y="34093"/>
                  </a:lnTo>
                  <a:lnTo>
                    <a:pt x="7223" y="41925"/>
                  </a:lnTo>
                  <a:lnTo>
                    <a:pt x="15055" y="47210"/>
                  </a:lnTo>
                  <a:lnTo>
                    <a:pt x="24637" y="49149"/>
                  </a:lnTo>
                  <a:lnTo>
                    <a:pt x="34220" y="47210"/>
                  </a:lnTo>
                  <a:lnTo>
                    <a:pt x="42052" y="41925"/>
                  </a:lnTo>
                  <a:lnTo>
                    <a:pt x="47337" y="34093"/>
                  </a:lnTo>
                  <a:lnTo>
                    <a:pt x="49275" y="24511"/>
                  </a:lnTo>
                  <a:lnTo>
                    <a:pt x="47337" y="14948"/>
                  </a:lnTo>
                  <a:lnTo>
                    <a:pt x="42052" y="7159"/>
                  </a:lnTo>
                  <a:lnTo>
                    <a:pt x="34220" y="191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1362" y="1609724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0" y="0"/>
                  </a:moveTo>
                  <a:lnTo>
                    <a:pt x="14948" y="1938"/>
                  </a:lnTo>
                  <a:lnTo>
                    <a:pt x="7159" y="7223"/>
                  </a:lnTo>
                  <a:lnTo>
                    <a:pt x="1918" y="15055"/>
                  </a:lnTo>
                  <a:lnTo>
                    <a:pt x="0" y="24638"/>
                  </a:lnTo>
                  <a:lnTo>
                    <a:pt x="1918" y="34200"/>
                  </a:lnTo>
                  <a:lnTo>
                    <a:pt x="7159" y="41989"/>
                  </a:lnTo>
                  <a:lnTo>
                    <a:pt x="14948" y="47230"/>
                  </a:lnTo>
                  <a:lnTo>
                    <a:pt x="24510" y="49149"/>
                  </a:lnTo>
                  <a:lnTo>
                    <a:pt x="34093" y="47230"/>
                  </a:lnTo>
                  <a:lnTo>
                    <a:pt x="41925" y="41989"/>
                  </a:lnTo>
                  <a:lnTo>
                    <a:pt x="47210" y="34200"/>
                  </a:lnTo>
                  <a:lnTo>
                    <a:pt x="49148" y="24638"/>
                  </a:lnTo>
                  <a:lnTo>
                    <a:pt x="47210" y="15055"/>
                  </a:lnTo>
                  <a:lnTo>
                    <a:pt x="41925" y="7223"/>
                  </a:lnTo>
                  <a:lnTo>
                    <a:pt x="34093" y="1938"/>
                  </a:lnTo>
                  <a:lnTo>
                    <a:pt x="2451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8894" y="2396235"/>
              <a:ext cx="541020" cy="98425"/>
            </a:xfrm>
            <a:custGeom>
              <a:avLst/>
              <a:gdLst/>
              <a:ahLst/>
              <a:cxnLst/>
              <a:rect l="l" t="t" r="r" b="b"/>
              <a:pathLst>
                <a:path w="541019" h="98425">
                  <a:moveTo>
                    <a:pt x="49149" y="24638"/>
                  </a:moveTo>
                  <a:lnTo>
                    <a:pt x="47218" y="15062"/>
                  </a:lnTo>
                  <a:lnTo>
                    <a:pt x="41986" y="7226"/>
                  </a:lnTo>
                  <a:lnTo>
                    <a:pt x="34188" y="1943"/>
                  </a:lnTo>
                  <a:lnTo>
                    <a:pt x="24638" y="0"/>
                  </a:lnTo>
                  <a:lnTo>
                    <a:pt x="15049" y="1943"/>
                  </a:lnTo>
                  <a:lnTo>
                    <a:pt x="7213" y="7226"/>
                  </a:lnTo>
                  <a:lnTo>
                    <a:pt x="1930" y="15062"/>
                  </a:lnTo>
                  <a:lnTo>
                    <a:pt x="0" y="24638"/>
                  </a:lnTo>
                  <a:lnTo>
                    <a:pt x="1930" y="34150"/>
                  </a:lnTo>
                  <a:lnTo>
                    <a:pt x="7213" y="41948"/>
                  </a:lnTo>
                  <a:lnTo>
                    <a:pt x="15049" y="47218"/>
                  </a:lnTo>
                  <a:lnTo>
                    <a:pt x="24638" y="49149"/>
                  </a:lnTo>
                  <a:lnTo>
                    <a:pt x="34188" y="47218"/>
                  </a:lnTo>
                  <a:lnTo>
                    <a:pt x="41986" y="41948"/>
                  </a:lnTo>
                  <a:lnTo>
                    <a:pt x="47218" y="34150"/>
                  </a:lnTo>
                  <a:lnTo>
                    <a:pt x="49149" y="24638"/>
                  </a:lnTo>
                  <a:close/>
                </a:path>
                <a:path w="541019" h="98425">
                  <a:moveTo>
                    <a:pt x="196596" y="24638"/>
                  </a:moveTo>
                  <a:lnTo>
                    <a:pt x="194665" y="15062"/>
                  </a:lnTo>
                  <a:lnTo>
                    <a:pt x="189433" y="7226"/>
                  </a:lnTo>
                  <a:lnTo>
                    <a:pt x="181635" y="1943"/>
                  </a:lnTo>
                  <a:lnTo>
                    <a:pt x="172085" y="0"/>
                  </a:lnTo>
                  <a:lnTo>
                    <a:pt x="162496" y="1943"/>
                  </a:lnTo>
                  <a:lnTo>
                    <a:pt x="154660" y="7226"/>
                  </a:lnTo>
                  <a:lnTo>
                    <a:pt x="149377" y="15062"/>
                  </a:lnTo>
                  <a:lnTo>
                    <a:pt x="147447" y="24638"/>
                  </a:lnTo>
                  <a:lnTo>
                    <a:pt x="149377" y="34150"/>
                  </a:lnTo>
                  <a:lnTo>
                    <a:pt x="154660" y="41948"/>
                  </a:lnTo>
                  <a:lnTo>
                    <a:pt x="162496" y="47218"/>
                  </a:lnTo>
                  <a:lnTo>
                    <a:pt x="172085" y="49149"/>
                  </a:lnTo>
                  <a:lnTo>
                    <a:pt x="181635" y="47218"/>
                  </a:lnTo>
                  <a:lnTo>
                    <a:pt x="189433" y="41948"/>
                  </a:lnTo>
                  <a:lnTo>
                    <a:pt x="194665" y="34150"/>
                  </a:lnTo>
                  <a:lnTo>
                    <a:pt x="196596" y="24638"/>
                  </a:lnTo>
                  <a:close/>
                </a:path>
                <a:path w="541019" h="98425">
                  <a:moveTo>
                    <a:pt x="540766" y="73787"/>
                  </a:moveTo>
                  <a:lnTo>
                    <a:pt x="538822" y="64211"/>
                  </a:lnTo>
                  <a:lnTo>
                    <a:pt x="533539" y="56375"/>
                  </a:lnTo>
                  <a:lnTo>
                    <a:pt x="525703" y="51092"/>
                  </a:lnTo>
                  <a:lnTo>
                    <a:pt x="516128" y="49149"/>
                  </a:lnTo>
                  <a:lnTo>
                    <a:pt x="506615" y="51092"/>
                  </a:lnTo>
                  <a:lnTo>
                    <a:pt x="498817" y="56375"/>
                  </a:lnTo>
                  <a:lnTo>
                    <a:pt x="493547" y="64211"/>
                  </a:lnTo>
                  <a:lnTo>
                    <a:pt x="491617" y="73787"/>
                  </a:lnTo>
                  <a:lnTo>
                    <a:pt x="493547" y="83299"/>
                  </a:lnTo>
                  <a:lnTo>
                    <a:pt x="498817" y="91097"/>
                  </a:lnTo>
                  <a:lnTo>
                    <a:pt x="506615" y="96367"/>
                  </a:lnTo>
                  <a:lnTo>
                    <a:pt x="516128" y="98298"/>
                  </a:lnTo>
                  <a:lnTo>
                    <a:pt x="525703" y="96367"/>
                  </a:lnTo>
                  <a:lnTo>
                    <a:pt x="533539" y="91097"/>
                  </a:lnTo>
                  <a:lnTo>
                    <a:pt x="538822" y="83299"/>
                  </a:lnTo>
                  <a:lnTo>
                    <a:pt x="540766" y="73787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2383" y="1953894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0" y="0"/>
                  </a:move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0"/>
                  </a:lnTo>
                  <a:lnTo>
                    <a:pt x="1918" y="34093"/>
                  </a:lnTo>
                  <a:lnTo>
                    <a:pt x="7159" y="41925"/>
                  </a:lnTo>
                  <a:lnTo>
                    <a:pt x="14948" y="47210"/>
                  </a:lnTo>
                  <a:lnTo>
                    <a:pt x="24510" y="49148"/>
                  </a:lnTo>
                  <a:lnTo>
                    <a:pt x="34093" y="47210"/>
                  </a:lnTo>
                  <a:lnTo>
                    <a:pt x="41925" y="41925"/>
                  </a:lnTo>
                  <a:lnTo>
                    <a:pt x="47210" y="34093"/>
                  </a:lnTo>
                  <a:lnTo>
                    <a:pt x="49148" y="24510"/>
                  </a:lnTo>
                  <a:lnTo>
                    <a:pt x="47210" y="14948"/>
                  </a:lnTo>
                  <a:lnTo>
                    <a:pt x="41925" y="7159"/>
                  </a:lnTo>
                  <a:lnTo>
                    <a:pt x="34093" y="1918"/>
                  </a:lnTo>
                  <a:lnTo>
                    <a:pt x="245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68043" y="2199639"/>
              <a:ext cx="98425" cy="147955"/>
            </a:xfrm>
            <a:custGeom>
              <a:avLst/>
              <a:gdLst/>
              <a:ahLst/>
              <a:cxnLst/>
              <a:rect l="l" t="t" r="r" b="b"/>
              <a:pathLst>
                <a:path w="98425" h="147955">
                  <a:moveTo>
                    <a:pt x="49149" y="122809"/>
                  </a:moveTo>
                  <a:lnTo>
                    <a:pt x="47218" y="113309"/>
                  </a:lnTo>
                  <a:lnTo>
                    <a:pt x="41986" y="105511"/>
                  </a:lnTo>
                  <a:lnTo>
                    <a:pt x="34188" y="100241"/>
                  </a:lnTo>
                  <a:lnTo>
                    <a:pt x="24638" y="98298"/>
                  </a:lnTo>
                  <a:lnTo>
                    <a:pt x="15049" y="100241"/>
                  </a:lnTo>
                  <a:lnTo>
                    <a:pt x="7213" y="105511"/>
                  </a:lnTo>
                  <a:lnTo>
                    <a:pt x="1930" y="113309"/>
                  </a:lnTo>
                  <a:lnTo>
                    <a:pt x="0" y="122809"/>
                  </a:lnTo>
                  <a:lnTo>
                    <a:pt x="1930" y="132397"/>
                  </a:lnTo>
                  <a:lnTo>
                    <a:pt x="7213" y="140233"/>
                  </a:lnTo>
                  <a:lnTo>
                    <a:pt x="15049" y="145516"/>
                  </a:lnTo>
                  <a:lnTo>
                    <a:pt x="24638" y="147447"/>
                  </a:lnTo>
                  <a:lnTo>
                    <a:pt x="34188" y="145516"/>
                  </a:lnTo>
                  <a:lnTo>
                    <a:pt x="41986" y="140233"/>
                  </a:lnTo>
                  <a:lnTo>
                    <a:pt x="47218" y="132397"/>
                  </a:lnTo>
                  <a:lnTo>
                    <a:pt x="49149" y="122809"/>
                  </a:lnTo>
                  <a:close/>
                </a:path>
                <a:path w="98425" h="147955">
                  <a:moveTo>
                    <a:pt x="98298" y="24511"/>
                  </a:moveTo>
                  <a:lnTo>
                    <a:pt x="96367" y="15011"/>
                  </a:lnTo>
                  <a:lnTo>
                    <a:pt x="91135" y="7213"/>
                  </a:lnTo>
                  <a:lnTo>
                    <a:pt x="83337" y="1943"/>
                  </a:lnTo>
                  <a:lnTo>
                    <a:pt x="73787" y="0"/>
                  </a:lnTo>
                  <a:lnTo>
                    <a:pt x="64198" y="1943"/>
                  </a:lnTo>
                  <a:lnTo>
                    <a:pt x="56362" y="7213"/>
                  </a:lnTo>
                  <a:lnTo>
                    <a:pt x="51079" y="15011"/>
                  </a:lnTo>
                  <a:lnTo>
                    <a:pt x="49149" y="24511"/>
                  </a:lnTo>
                  <a:lnTo>
                    <a:pt x="51079" y="34099"/>
                  </a:lnTo>
                  <a:lnTo>
                    <a:pt x="56362" y="41935"/>
                  </a:lnTo>
                  <a:lnTo>
                    <a:pt x="64198" y="47218"/>
                  </a:lnTo>
                  <a:lnTo>
                    <a:pt x="73787" y="49149"/>
                  </a:lnTo>
                  <a:lnTo>
                    <a:pt x="83337" y="47218"/>
                  </a:lnTo>
                  <a:lnTo>
                    <a:pt x="91135" y="41935"/>
                  </a:lnTo>
                  <a:lnTo>
                    <a:pt x="96367" y="34099"/>
                  </a:lnTo>
                  <a:lnTo>
                    <a:pt x="98298" y="24511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7387" y="2003043"/>
              <a:ext cx="196850" cy="245745"/>
            </a:xfrm>
            <a:custGeom>
              <a:avLst/>
              <a:gdLst/>
              <a:ahLst/>
              <a:cxnLst/>
              <a:rect l="l" t="t" r="r" b="b"/>
              <a:pathLst>
                <a:path w="196850" h="245744">
                  <a:moveTo>
                    <a:pt x="49161" y="221107"/>
                  </a:moveTo>
                  <a:lnTo>
                    <a:pt x="47218" y="211607"/>
                  </a:lnTo>
                  <a:lnTo>
                    <a:pt x="41960" y="203809"/>
                  </a:lnTo>
                  <a:lnTo>
                    <a:pt x="34150" y="198539"/>
                  </a:lnTo>
                  <a:lnTo>
                    <a:pt x="24587" y="196596"/>
                  </a:lnTo>
                  <a:lnTo>
                    <a:pt x="15011" y="198539"/>
                  </a:lnTo>
                  <a:lnTo>
                    <a:pt x="7200" y="203809"/>
                  </a:lnTo>
                  <a:lnTo>
                    <a:pt x="1930" y="211607"/>
                  </a:lnTo>
                  <a:lnTo>
                    <a:pt x="0" y="221107"/>
                  </a:lnTo>
                  <a:lnTo>
                    <a:pt x="1930" y="230695"/>
                  </a:lnTo>
                  <a:lnTo>
                    <a:pt x="7200" y="238531"/>
                  </a:lnTo>
                  <a:lnTo>
                    <a:pt x="15011" y="243814"/>
                  </a:lnTo>
                  <a:lnTo>
                    <a:pt x="24587" y="245745"/>
                  </a:lnTo>
                  <a:lnTo>
                    <a:pt x="34150" y="243814"/>
                  </a:lnTo>
                  <a:lnTo>
                    <a:pt x="41960" y="238531"/>
                  </a:lnTo>
                  <a:lnTo>
                    <a:pt x="47218" y="230695"/>
                  </a:lnTo>
                  <a:lnTo>
                    <a:pt x="49161" y="221107"/>
                  </a:lnTo>
                  <a:close/>
                </a:path>
                <a:path w="196850" h="245744">
                  <a:moveTo>
                    <a:pt x="196697" y="24511"/>
                  </a:moveTo>
                  <a:lnTo>
                    <a:pt x="194754" y="14960"/>
                  </a:lnTo>
                  <a:lnTo>
                    <a:pt x="189471" y="7162"/>
                  </a:lnTo>
                  <a:lnTo>
                    <a:pt x="181635" y="1930"/>
                  </a:lnTo>
                  <a:lnTo>
                    <a:pt x="172059" y="0"/>
                  </a:lnTo>
                  <a:lnTo>
                    <a:pt x="162471" y="1930"/>
                  </a:lnTo>
                  <a:lnTo>
                    <a:pt x="154635" y="7162"/>
                  </a:lnTo>
                  <a:lnTo>
                    <a:pt x="149352" y="14960"/>
                  </a:lnTo>
                  <a:lnTo>
                    <a:pt x="147421" y="24511"/>
                  </a:lnTo>
                  <a:lnTo>
                    <a:pt x="149352" y="34099"/>
                  </a:lnTo>
                  <a:lnTo>
                    <a:pt x="154635" y="41935"/>
                  </a:lnTo>
                  <a:lnTo>
                    <a:pt x="162471" y="47218"/>
                  </a:lnTo>
                  <a:lnTo>
                    <a:pt x="172059" y="49149"/>
                  </a:lnTo>
                  <a:lnTo>
                    <a:pt x="181635" y="47218"/>
                  </a:lnTo>
                  <a:lnTo>
                    <a:pt x="189471" y="41935"/>
                  </a:lnTo>
                  <a:lnTo>
                    <a:pt x="194754" y="34099"/>
                  </a:lnTo>
                  <a:lnTo>
                    <a:pt x="196697" y="2451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96564" y="732230"/>
            <a:ext cx="2590165" cy="8743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Select</a:t>
            </a:r>
            <a:r>
              <a:rPr sz="1550" spc="-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BEBEBE"/>
                </a:solidFill>
                <a:latin typeface="Calibri"/>
                <a:cs typeface="Calibri"/>
              </a:rPr>
              <a:t>features</a:t>
            </a:r>
            <a:endParaRPr sz="15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Embed</a:t>
            </a:r>
            <a:r>
              <a:rPr sz="155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BEBEBE"/>
                </a:solidFill>
                <a:latin typeface="Calibri"/>
                <a:cs typeface="Calibri"/>
              </a:rPr>
              <a:t>data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in</a:t>
            </a:r>
            <a:r>
              <a:rPr sz="1550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BEBEBE"/>
                </a:solidFill>
                <a:latin typeface="Calibri"/>
                <a:cs typeface="Calibri"/>
              </a:rPr>
              <a:t>feature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space</a:t>
            </a:r>
            <a:endParaRPr sz="15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dirty="0">
                <a:latin typeface="Calibri"/>
                <a:cs typeface="Calibri"/>
              </a:rPr>
              <a:t>Apply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clustering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algorithm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942" y="156210"/>
            <a:ext cx="149225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90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10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897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897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10"/>
                </a:lnTo>
                <a:lnTo>
                  <a:pt x="29527" y="34874"/>
                </a:lnTo>
                <a:lnTo>
                  <a:pt x="29540" y="1219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73" y="1874012"/>
                </a:lnTo>
                <a:lnTo>
                  <a:pt x="2223490" y="186785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5981"/>
            <a:ext cx="60198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" dirty="0">
                <a:latin typeface="Calibri"/>
                <a:cs typeface="Calibri"/>
              </a:rPr>
              <a:t>F</a:t>
            </a:r>
            <a:r>
              <a:rPr sz="1150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a</a:t>
            </a:r>
            <a:r>
              <a:rPr sz="1150" spc="-10" dirty="0">
                <a:latin typeface="Calibri"/>
                <a:cs typeface="Calibri"/>
              </a:rPr>
              <a:t>t</a:t>
            </a:r>
            <a:r>
              <a:rPr sz="1150" dirty="0">
                <a:latin typeface="Calibri"/>
                <a:cs typeface="Calibri"/>
              </a:rPr>
              <a:t>u</a:t>
            </a:r>
            <a:r>
              <a:rPr sz="1150" spc="-10" dirty="0">
                <a:latin typeface="Calibri"/>
                <a:cs typeface="Calibri"/>
              </a:rPr>
              <a:t>r</a:t>
            </a:r>
            <a:r>
              <a:rPr sz="1150" spc="5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471318"/>
            <a:ext cx="173355" cy="629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5" dirty="0">
                <a:latin typeface="Calibri"/>
                <a:cs typeface="Calibri"/>
              </a:rPr>
              <a:t>Feature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7387" y="1118235"/>
            <a:ext cx="1622425" cy="1475105"/>
            <a:chOff x="737387" y="1118235"/>
            <a:chExt cx="1622425" cy="1475105"/>
          </a:xfrm>
        </p:grpSpPr>
        <p:sp>
          <p:nvSpPr>
            <p:cNvPr id="7" name="object 7"/>
            <p:cNvSpPr/>
            <p:nvPr/>
          </p:nvSpPr>
          <p:spPr>
            <a:xfrm>
              <a:off x="884809" y="1118234"/>
              <a:ext cx="737870" cy="442595"/>
            </a:xfrm>
            <a:custGeom>
              <a:avLst/>
              <a:gdLst/>
              <a:ahLst/>
              <a:cxnLst/>
              <a:rect l="l" t="t" r="r" b="b"/>
              <a:pathLst>
                <a:path w="737869" h="442594">
                  <a:moveTo>
                    <a:pt x="49276" y="73787"/>
                  </a:moveTo>
                  <a:lnTo>
                    <a:pt x="47332" y="64211"/>
                  </a:lnTo>
                  <a:lnTo>
                    <a:pt x="42049" y="56375"/>
                  </a:lnTo>
                  <a:lnTo>
                    <a:pt x="34213" y="51092"/>
                  </a:lnTo>
                  <a:lnTo>
                    <a:pt x="24638" y="49149"/>
                  </a:lnTo>
                  <a:lnTo>
                    <a:pt x="15049" y="51092"/>
                  </a:lnTo>
                  <a:lnTo>
                    <a:pt x="7213" y="56375"/>
                  </a:lnTo>
                  <a:lnTo>
                    <a:pt x="1930" y="64211"/>
                  </a:lnTo>
                  <a:lnTo>
                    <a:pt x="0" y="73787"/>
                  </a:lnTo>
                  <a:lnTo>
                    <a:pt x="1930" y="83350"/>
                  </a:lnTo>
                  <a:lnTo>
                    <a:pt x="7213" y="91147"/>
                  </a:lnTo>
                  <a:lnTo>
                    <a:pt x="15049" y="96380"/>
                  </a:lnTo>
                  <a:lnTo>
                    <a:pt x="24638" y="98298"/>
                  </a:lnTo>
                  <a:lnTo>
                    <a:pt x="34213" y="96380"/>
                  </a:lnTo>
                  <a:lnTo>
                    <a:pt x="42049" y="91147"/>
                  </a:lnTo>
                  <a:lnTo>
                    <a:pt x="47332" y="83350"/>
                  </a:lnTo>
                  <a:lnTo>
                    <a:pt x="49276" y="73787"/>
                  </a:lnTo>
                  <a:close/>
                </a:path>
                <a:path w="737869" h="442594">
                  <a:moveTo>
                    <a:pt x="245872" y="270383"/>
                  </a:moveTo>
                  <a:lnTo>
                    <a:pt x="243928" y="260807"/>
                  </a:lnTo>
                  <a:lnTo>
                    <a:pt x="238645" y="252971"/>
                  </a:lnTo>
                  <a:lnTo>
                    <a:pt x="230809" y="247688"/>
                  </a:lnTo>
                  <a:lnTo>
                    <a:pt x="221234" y="245745"/>
                  </a:lnTo>
                  <a:lnTo>
                    <a:pt x="211670" y="247688"/>
                  </a:lnTo>
                  <a:lnTo>
                    <a:pt x="203873" y="252971"/>
                  </a:lnTo>
                  <a:lnTo>
                    <a:pt x="198640" y="260807"/>
                  </a:lnTo>
                  <a:lnTo>
                    <a:pt x="196723" y="270383"/>
                  </a:lnTo>
                  <a:lnTo>
                    <a:pt x="198640" y="279946"/>
                  </a:lnTo>
                  <a:lnTo>
                    <a:pt x="203873" y="287743"/>
                  </a:lnTo>
                  <a:lnTo>
                    <a:pt x="211670" y="292976"/>
                  </a:lnTo>
                  <a:lnTo>
                    <a:pt x="221234" y="294894"/>
                  </a:lnTo>
                  <a:lnTo>
                    <a:pt x="230809" y="292976"/>
                  </a:lnTo>
                  <a:lnTo>
                    <a:pt x="238645" y="287743"/>
                  </a:lnTo>
                  <a:lnTo>
                    <a:pt x="243928" y="279946"/>
                  </a:lnTo>
                  <a:lnTo>
                    <a:pt x="245872" y="270383"/>
                  </a:lnTo>
                  <a:close/>
                </a:path>
                <a:path w="737869" h="442594">
                  <a:moveTo>
                    <a:pt x="245872" y="24638"/>
                  </a:moveTo>
                  <a:lnTo>
                    <a:pt x="243928" y="15062"/>
                  </a:lnTo>
                  <a:lnTo>
                    <a:pt x="238645" y="7226"/>
                  </a:lnTo>
                  <a:lnTo>
                    <a:pt x="230809" y="1943"/>
                  </a:lnTo>
                  <a:lnTo>
                    <a:pt x="221234" y="0"/>
                  </a:lnTo>
                  <a:lnTo>
                    <a:pt x="211670" y="1943"/>
                  </a:lnTo>
                  <a:lnTo>
                    <a:pt x="203873" y="7226"/>
                  </a:lnTo>
                  <a:lnTo>
                    <a:pt x="198640" y="15062"/>
                  </a:lnTo>
                  <a:lnTo>
                    <a:pt x="196723" y="24638"/>
                  </a:lnTo>
                  <a:lnTo>
                    <a:pt x="198640" y="34150"/>
                  </a:lnTo>
                  <a:lnTo>
                    <a:pt x="203873" y="41948"/>
                  </a:lnTo>
                  <a:lnTo>
                    <a:pt x="211670" y="47218"/>
                  </a:lnTo>
                  <a:lnTo>
                    <a:pt x="221234" y="49149"/>
                  </a:lnTo>
                  <a:lnTo>
                    <a:pt x="230809" y="47218"/>
                  </a:lnTo>
                  <a:lnTo>
                    <a:pt x="238645" y="41948"/>
                  </a:lnTo>
                  <a:lnTo>
                    <a:pt x="243928" y="34150"/>
                  </a:lnTo>
                  <a:lnTo>
                    <a:pt x="245872" y="24638"/>
                  </a:lnTo>
                  <a:close/>
                </a:path>
                <a:path w="737869" h="442594">
                  <a:moveTo>
                    <a:pt x="393319" y="122936"/>
                  </a:moveTo>
                  <a:lnTo>
                    <a:pt x="391388" y="113360"/>
                  </a:lnTo>
                  <a:lnTo>
                    <a:pt x="386156" y="105524"/>
                  </a:lnTo>
                  <a:lnTo>
                    <a:pt x="378358" y="100241"/>
                  </a:lnTo>
                  <a:lnTo>
                    <a:pt x="368808" y="98298"/>
                  </a:lnTo>
                  <a:lnTo>
                    <a:pt x="359219" y="100241"/>
                  </a:lnTo>
                  <a:lnTo>
                    <a:pt x="351383" y="105524"/>
                  </a:lnTo>
                  <a:lnTo>
                    <a:pt x="346100" y="113360"/>
                  </a:lnTo>
                  <a:lnTo>
                    <a:pt x="344170" y="122936"/>
                  </a:lnTo>
                  <a:lnTo>
                    <a:pt x="346100" y="132499"/>
                  </a:lnTo>
                  <a:lnTo>
                    <a:pt x="351383" y="140296"/>
                  </a:lnTo>
                  <a:lnTo>
                    <a:pt x="359219" y="145529"/>
                  </a:lnTo>
                  <a:lnTo>
                    <a:pt x="368808" y="147447"/>
                  </a:lnTo>
                  <a:lnTo>
                    <a:pt x="378358" y="145529"/>
                  </a:lnTo>
                  <a:lnTo>
                    <a:pt x="386156" y="140296"/>
                  </a:lnTo>
                  <a:lnTo>
                    <a:pt x="391388" y="132499"/>
                  </a:lnTo>
                  <a:lnTo>
                    <a:pt x="393319" y="122936"/>
                  </a:lnTo>
                  <a:close/>
                </a:path>
                <a:path w="737869" h="442594">
                  <a:moveTo>
                    <a:pt x="442468" y="417830"/>
                  </a:moveTo>
                  <a:lnTo>
                    <a:pt x="440537" y="408254"/>
                  </a:lnTo>
                  <a:lnTo>
                    <a:pt x="435305" y="400418"/>
                  </a:lnTo>
                  <a:lnTo>
                    <a:pt x="427507" y="395135"/>
                  </a:lnTo>
                  <a:lnTo>
                    <a:pt x="417957" y="393192"/>
                  </a:lnTo>
                  <a:lnTo>
                    <a:pt x="408368" y="395135"/>
                  </a:lnTo>
                  <a:lnTo>
                    <a:pt x="400532" y="400418"/>
                  </a:lnTo>
                  <a:lnTo>
                    <a:pt x="395249" y="408254"/>
                  </a:lnTo>
                  <a:lnTo>
                    <a:pt x="393319" y="417830"/>
                  </a:lnTo>
                  <a:lnTo>
                    <a:pt x="395249" y="427393"/>
                  </a:lnTo>
                  <a:lnTo>
                    <a:pt x="400532" y="435190"/>
                  </a:lnTo>
                  <a:lnTo>
                    <a:pt x="408368" y="440423"/>
                  </a:lnTo>
                  <a:lnTo>
                    <a:pt x="417957" y="442341"/>
                  </a:lnTo>
                  <a:lnTo>
                    <a:pt x="427507" y="440423"/>
                  </a:lnTo>
                  <a:lnTo>
                    <a:pt x="435305" y="435190"/>
                  </a:lnTo>
                  <a:lnTo>
                    <a:pt x="440537" y="427393"/>
                  </a:lnTo>
                  <a:lnTo>
                    <a:pt x="442468" y="417830"/>
                  </a:lnTo>
                  <a:close/>
                </a:path>
                <a:path w="737869" h="442594">
                  <a:moveTo>
                    <a:pt x="540766" y="24638"/>
                  </a:moveTo>
                  <a:lnTo>
                    <a:pt x="538835" y="15062"/>
                  </a:lnTo>
                  <a:lnTo>
                    <a:pt x="533603" y="7226"/>
                  </a:lnTo>
                  <a:lnTo>
                    <a:pt x="525805" y="1943"/>
                  </a:lnTo>
                  <a:lnTo>
                    <a:pt x="516255" y="0"/>
                  </a:lnTo>
                  <a:lnTo>
                    <a:pt x="506666" y="1943"/>
                  </a:lnTo>
                  <a:lnTo>
                    <a:pt x="498830" y="7226"/>
                  </a:lnTo>
                  <a:lnTo>
                    <a:pt x="493547" y="15062"/>
                  </a:lnTo>
                  <a:lnTo>
                    <a:pt x="491617" y="24638"/>
                  </a:lnTo>
                  <a:lnTo>
                    <a:pt x="493547" y="34150"/>
                  </a:lnTo>
                  <a:lnTo>
                    <a:pt x="498830" y="41948"/>
                  </a:lnTo>
                  <a:lnTo>
                    <a:pt x="506666" y="47218"/>
                  </a:lnTo>
                  <a:lnTo>
                    <a:pt x="516255" y="49149"/>
                  </a:lnTo>
                  <a:lnTo>
                    <a:pt x="525805" y="47218"/>
                  </a:lnTo>
                  <a:lnTo>
                    <a:pt x="533603" y="41948"/>
                  </a:lnTo>
                  <a:lnTo>
                    <a:pt x="538835" y="34150"/>
                  </a:lnTo>
                  <a:lnTo>
                    <a:pt x="540766" y="24638"/>
                  </a:lnTo>
                  <a:close/>
                </a:path>
                <a:path w="737869" h="442594">
                  <a:moveTo>
                    <a:pt x="589915" y="270383"/>
                  </a:moveTo>
                  <a:lnTo>
                    <a:pt x="587984" y="260807"/>
                  </a:lnTo>
                  <a:lnTo>
                    <a:pt x="582752" y="252971"/>
                  </a:lnTo>
                  <a:lnTo>
                    <a:pt x="574954" y="247688"/>
                  </a:lnTo>
                  <a:lnTo>
                    <a:pt x="565404" y="245745"/>
                  </a:lnTo>
                  <a:lnTo>
                    <a:pt x="555815" y="247688"/>
                  </a:lnTo>
                  <a:lnTo>
                    <a:pt x="547979" y="252971"/>
                  </a:lnTo>
                  <a:lnTo>
                    <a:pt x="542696" y="260807"/>
                  </a:lnTo>
                  <a:lnTo>
                    <a:pt x="540766" y="270383"/>
                  </a:lnTo>
                  <a:lnTo>
                    <a:pt x="542696" y="279946"/>
                  </a:lnTo>
                  <a:lnTo>
                    <a:pt x="547979" y="287743"/>
                  </a:lnTo>
                  <a:lnTo>
                    <a:pt x="555815" y="292976"/>
                  </a:lnTo>
                  <a:lnTo>
                    <a:pt x="565404" y="294894"/>
                  </a:lnTo>
                  <a:lnTo>
                    <a:pt x="574954" y="292976"/>
                  </a:lnTo>
                  <a:lnTo>
                    <a:pt x="582752" y="287743"/>
                  </a:lnTo>
                  <a:lnTo>
                    <a:pt x="587984" y="279946"/>
                  </a:lnTo>
                  <a:lnTo>
                    <a:pt x="589915" y="270383"/>
                  </a:lnTo>
                  <a:close/>
                </a:path>
                <a:path w="737869" h="442594">
                  <a:moveTo>
                    <a:pt x="688340" y="73787"/>
                  </a:moveTo>
                  <a:lnTo>
                    <a:pt x="686396" y="64211"/>
                  </a:lnTo>
                  <a:lnTo>
                    <a:pt x="681113" y="56375"/>
                  </a:lnTo>
                  <a:lnTo>
                    <a:pt x="673277" y="51092"/>
                  </a:lnTo>
                  <a:lnTo>
                    <a:pt x="663702" y="49149"/>
                  </a:lnTo>
                  <a:lnTo>
                    <a:pt x="654138" y="51092"/>
                  </a:lnTo>
                  <a:lnTo>
                    <a:pt x="646341" y="56375"/>
                  </a:lnTo>
                  <a:lnTo>
                    <a:pt x="641108" y="64211"/>
                  </a:lnTo>
                  <a:lnTo>
                    <a:pt x="639191" y="73787"/>
                  </a:lnTo>
                  <a:lnTo>
                    <a:pt x="641108" y="83350"/>
                  </a:lnTo>
                  <a:lnTo>
                    <a:pt x="646341" y="91147"/>
                  </a:lnTo>
                  <a:lnTo>
                    <a:pt x="654138" y="96380"/>
                  </a:lnTo>
                  <a:lnTo>
                    <a:pt x="663702" y="98298"/>
                  </a:lnTo>
                  <a:lnTo>
                    <a:pt x="673277" y="96380"/>
                  </a:lnTo>
                  <a:lnTo>
                    <a:pt x="681113" y="91147"/>
                  </a:lnTo>
                  <a:lnTo>
                    <a:pt x="686396" y="83350"/>
                  </a:lnTo>
                  <a:lnTo>
                    <a:pt x="688340" y="73787"/>
                  </a:lnTo>
                  <a:close/>
                </a:path>
                <a:path w="737869" h="442594">
                  <a:moveTo>
                    <a:pt x="737489" y="172085"/>
                  </a:moveTo>
                  <a:lnTo>
                    <a:pt x="735545" y="162509"/>
                  </a:lnTo>
                  <a:lnTo>
                    <a:pt x="730262" y="154673"/>
                  </a:lnTo>
                  <a:lnTo>
                    <a:pt x="722426" y="149390"/>
                  </a:lnTo>
                  <a:lnTo>
                    <a:pt x="712851" y="147447"/>
                  </a:lnTo>
                  <a:lnTo>
                    <a:pt x="703287" y="149390"/>
                  </a:lnTo>
                  <a:lnTo>
                    <a:pt x="695490" y="154673"/>
                  </a:lnTo>
                  <a:lnTo>
                    <a:pt x="690257" y="162509"/>
                  </a:lnTo>
                  <a:lnTo>
                    <a:pt x="688340" y="172085"/>
                  </a:lnTo>
                  <a:lnTo>
                    <a:pt x="690257" y="181648"/>
                  </a:lnTo>
                  <a:lnTo>
                    <a:pt x="695490" y="189445"/>
                  </a:lnTo>
                  <a:lnTo>
                    <a:pt x="703287" y="194678"/>
                  </a:lnTo>
                  <a:lnTo>
                    <a:pt x="712851" y="196596"/>
                  </a:lnTo>
                  <a:lnTo>
                    <a:pt x="722426" y="194678"/>
                  </a:lnTo>
                  <a:lnTo>
                    <a:pt x="730262" y="189445"/>
                  </a:lnTo>
                  <a:lnTo>
                    <a:pt x="735545" y="181648"/>
                  </a:lnTo>
                  <a:lnTo>
                    <a:pt x="737489" y="1720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3064" y="1462278"/>
              <a:ext cx="147955" cy="98425"/>
            </a:xfrm>
            <a:custGeom>
              <a:avLst/>
              <a:gdLst/>
              <a:ahLst/>
              <a:cxnLst/>
              <a:rect l="l" t="t" r="r" b="b"/>
              <a:pathLst>
                <a:path w="147955" h="98425">
                  <a:moveTo>
                    <a:pt x="49149" y="73787"/>
                  </a:moveTo>
                  <a:lnTo>
                    <a:pt x="47205" y="64211"/>
                  </a:lnTo>
                  <a:lnTo>
                    <a:pt x="41922" y="56375"/>
                  </a:lnTo>
                  <a:lnTo>
                    <a:pt x="34086" y="51092"/>
                  </a:lnTo>
                  <a:lnTo>
                    <a:pt x="24511" y="49149"/>
                  </a:lnTo>
                  <a:lnTo>
                    <a:pt x="14947" y="51092"/>
                  </a:lnTo>
                  <a:lnTo>
                    <a:pt x="7150" y="56375"/>
                  </a:lnTo>
                  <a:lnTo>
                    <a:pt x="1917" y="64211"/>
                  </a:lnTo>
                  <a:lnTo>
                    <a:pt x="0" y="73787"/>
                  </a:lnTo>
                  <a:lnTo>
                    <a:pt x="1917" y="83350"/>
                  </a:lnTo>
                  <a:lnTo>
                    <a:pt x="7150" y="91147"/>
                  </a:lnTo>
                  <a:lnTo>
                    <a:pt x="14947" y="96380"/>
                  </a:lnTo>
                  <a:lnTo>
                    <a:pt x="24511" y="98298"/>
                  </a:lnTo>
                  <a:lnTo>
                    <a:pt x="34086" y="96380"/>
                  </a:lnTo>
                  <a:lnTo>
                    <a:pt x="41922" y="91147"/>
                  </a:lnTo>
                  <a:lnTo>
                    <a:pt x="47205" y="83350"/>
                  </a:lnTo>
                  <a:lnTo>
                    <a:pt x="49149" y="73787"/>
                  </a:lnTo>
                  <a:close/>
                </a:path>
                <a:path w="147955" h="98425">
                  <a:moveTo>
                    <a:pt x="147447" y="24638"/>
                  </a:moveTo>
                  <a:lnTo>
                    <a:pt x="145503" y="15062"/>
                  </a:lnTo>
                  <a:lnTo>
                    <a:pt x="140220" y="7226"/>
                  </a:lnTo>
                  <a:lnTo>
                    <a:pt x="132384" y="1943"/>
                  </a:lnTo>
                  <a:lnTo>
                    <a:pt x="122809" y="0"/>
                  </a:lnTo>
                  <a:lnTo>
                    <a:pt x="113245" y="1943"/>
                  </a:lnTo>
                  <a:lnTo>
                    <a:pt x="105448" y="7226"/>
                  </a:lnTo>
                  <a:lnTo>
                    <a:pt x="100215" y="15062"/>
                  </a:lnTo>
                  <a:lnTo>
                    <a:pt x="98298" y="24638"/>
                  </a:lnTo>
                  <a:lnTo>
                    <a:pt x="100215" y="34201"/>
                  </a:lnTo>
                  <a:lnTo>
                    <a:pt x="105448" y="41998"/>
                  </a:lnTo>
                  <a:lnTo>
                    <a:pt x="113245" y="47231"/>
                  </a:lnTo>
                  <a:lnTo>
                    <a:pt x="122809" y="49149"/>
                  </a:lnTo>
                  <a:lnTo>
                    <a:pt x="132384" y="47231"/>
                  </a:lnTo>
                  <a:lnTo>
                    <a:pt x="140220" y="41998"/>
                  </a:lnTo>
                  <a:lnTo>
                    <a:pt x="145503" y="34201"/>
                  </a:lnTo>
                  <a:lnTo>
                    <a:pt x="147447" y="2463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7277" y="1314831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8"/>
                  </a:lnTo>
                  <a:lnTo>
                    <a:pt x="1938" y="34200"/>
                  </a:lnTo>
                  <a:lnTo>
                    <a:pt x="7223" y="41989"/>
                  </a:lnTo>
                  <a:lnTo>
                    <a:pt x="15055" y="47230"/>
                  </a:lnTo>
                  <a:lnTo>
                    <a:pt x="24637" y="49149"/>
                  </a:lnTo>
                  <a:lnTo>
                    <a:pt x="34200" y="47230"/>
                  </a:lnTo>
                  <a:lnTo>
                    <a:pt x="41989" y="41989"/>
                  </a:lnTo>
                  <a:lnTo>
                    <a:pt x="47230" y="34200"/>
                  </a:lnTo>
                  <a:lnTo>
                    <a:pt x="49149" y="24638"/>
                  </a:lnTo>
                  <a:lnTo>
                    <a:pt x="47230" y="15055"/>
                  </a:lnTo>
                  <a:lnTo>
                    <a:pt x="41989" y="7223"/>
                  </a:lnTo>
                  <a:lnTo>
                    <a:pt x="34200" y="193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3234" y="2101342"/>
              <a:ext cx="295275" cy="491490"/>
            </a:xfrm>
            <a:custGeom>
              <a:avLst/>
              <a:gdLst/>
              <a:ahLst/>
              <a:cxnLst/>
              <a:rect l="l" t="t" r="r" b="b"/>
              <a:pathLst>
                <a:path w="295275" h="491489">
                  <a:moveTo>
                    <a:pt x="49149" y="270383"/>
                  </a:moveTo>
                  <a:lnTo>
                    <a:pt x="47205" y="260807"/>
                  </a:lnTo>
                  <a:lnTo>
                    <a:pt x="41922" y="252971"/>
                  </a:lnTo>
                  <a:lnTo>
                    <a:pt x="34086" y="247688"/>
                  </a:lnTo>
                  <a:lnTo>
                    <a:pt x="24511" y="245745"/>
                  </a:lnTo>
                  <a:lnTo>
                    <a:pt x="14947" y="247688"/>
                  </a:lnTo>
                  <a:lnTo>
                    <a:pt x="7150" y="252971"/>
                  </a:lnTo>
                  <a:lnTo>
                    <a:pt x="1917" y="260807"/>
                  </a:lnTo>
                  <a:lnTo>
                    <a:pt x="0" y="270383"/>
                  </a:lnTo>
                  <a:lnTo>
                    <a:pt x="1917" y="279895"/>
                  </a:lnTo>
                  <a:lnTo>
                    <a:pt x="7150" y="287693"/>
                  </a:lnTo>
                  <a:lnTo>
                    <a:pt x="14947" y="292963"/>
                  </a:lnTo>
                  <a:lnTo>
                    <a:pt x="24511" y="294894"/>
                  </a:lnTo>
                  <a:lnTo>
                    <a:pt x="34086" y="292963"/>
                  </a:lnTo>
                  <a:lnTo>
                    <a:pt x="41922" y="287693"/>
                  </a:lnTo>
                  <a:lnTo>
                    <a:pt x="47205" y="279895"/>
                  </a:lnTo>
                  <a:lnTo>
                    <a:pt x="49149" y="270383"/>
                  </a:lnTo>
                  <a:close/>
                </a:path>
                <a:path w="295275" h="491489">
                  <a:moveTo>
                    <a:pt x="147447" y="73660"/>
                  </a:moveTo>
                  <a:lnTo>
                    <a:pt x="145503" y="64160"/>
                  </a:lnTo>
                  <a:lnTo>
                    <a:pt x="140220" y="56362"/>
                  </a:lnTo>
                  <a:lnTo>
                    <a:pt x="132384" y="51092"/>
                  </a:lnTo>
                  <a:lnTo>
                    <a:pt x="122809" y="49149"/>
                  </a:lnTo>
                  <a:lnTo>
                    <a:pt x="113245" y="51092"/>
                  </a:lnTo>
                  <a:lnTo>
                    <a:pt x="105448" y="56362"/>
                  </a:lnTo>
                  <a:lnTo>
                    <a:pt x="100215" y="64160"/>
                  </a:lnTo>
                  <a:lnTo>
                    <a:pt x="98298" y="73660"/>
                  </a:lnTo>
                  <a:lnTo>
                    <a:pt x="100215" y="83248"/>
                  </a:lnTo>
                  <a:lnTo>
                    <a:pt x="105448" y="91084"/>
                  </a:lnTo>
                  <a:lnTo>
                    <a:pt x="113245" y="96367"/>
                  </a:lnTo>
                  <a:lnTo>
                    <a:pt x="122809" y="98298"/>
                  </a:lnTo>
                  <a:lnTo>
                    <a:pt x="132384" y="96367"/>
                  </a:lnTo>
                  <a:lnTo>
                    <a:pt x="140220" y="91084"/>
                  </a:lnTo>
                  <a:lnTo>
                    <a:pt x="145503" y="83248"/>
                  </a:lnTo>
                  <a:lnTo>
                    <a:pt x="147447" y="73660"/>
                  </a:lnTo>
                  <a:close/>
                </a:path>
                <a:path w="295275" h="491489">
                  <a:moveTo>
                    <a:pt x="294894" y="466979"/>
                  </a:moveTo>
                  <a:lnTo>
                    <a:pt x="292963" y="457403"/>
                  </a:lnTo>
                  <a:lnTo>
                    <a:pt x="287731" y="449567"/>
                  </a:lnTo>
                  <a:lnTo>
                    <a:pt x="279933" y="444284"/>
                  </a:lnTo>
                  <a:lnTo>
                    <a:pt x="270383" y="442341"/>
                  </a:lnTo>
                  <a:lnTo>
                    <a:pt x="260794" y="444284"/>
                  </a:lnTo>
                  <a:lnTo>
                    <a:pt x="252958" y="449567"/>
                  </a:lnTo>
                  <a:lnTo>
                    <a:pt x="247675" y="457403"/>
                  </a:lnTo>
                  <a:lnTo>
                    <a:pt x="245745" y="466979"/>
                  </a:lnTo>
                  <a:lnTo>
                    <a:pt x="247675" y="476542"/>
                  </a:lnTo>
                  <a:lnTo>
                    <a:pt x="252958" y="484339"/>
                  </a:lnTo>
                  <a:lnTo>
                    <a:pt x="260794" y="489572"/>
                  </a:lnTo>
                  <a:lnTo>
                    <a:pt x="270383" y="491490"/>
                  </a:lnTo>
                  <a:lnTo>
                    <a:pt x="279933" y="489572"/>
                  </a:lnTo>
                  <a:lnTo>
                    <a:pt x="287731" y="484339"/>
                  </a:lnTo>
                  <a:lnTo>
                    <a:pt x="292963" y="476542"/>
                  </a:lnTo>
                  <a:lnTo>
                    <a:pt x="294894" y="466979"/>
                  </a:lnTo>
                  <a:close/>
                </a:path>
                <a:path w="295275" h="491489">
                  <a:moveTo>
                    <a:pt x="294894" y="24511"/>
                  </a:moveTo>
                  <a:lnTo>
                    <a:pt x="292963" y="14960"/>
                  </a:lnTo>
                  <a:lnTo>
                    <a:pt x="287731" y="7162"/>
                  </a:lnTo>
                  <a:lnTo>
                    <a:pt x="279933" y="1930"/>
                  </a:lnTo>
                  <a:lnTo>
                    <a:pt x="270383" y="0"/>
                  </a:lnTo>
                  <a:lnTo>
                    <a:pt x="260794" y="1930"/>
                  </a:lnTo>
                  <a:lnTo>
                    <a:pt x="252958" y="7162"/>
                  </a:lnTo>
                  <a:lnTo>
                    <a:pt x="247675" y="14960"/>
                  </a:lnTo>
                  <a:lnTo>
                    <a:pt x="245745" y="24511"/>
                  </a:lnTo>
                  <a:lnTo>
                    <a:pt x="247675" y="34099"/>
                  </a:lnTo>
                  <a:lnTo>
                    <a:pt x="252958" y="41935"/>
                  </a:lnTo>
                  <a:lnTo>
                    <a:pt x="260794" y="47218"/>
                  </a:lnTo>
                  <a:lnTo>
                    <a:pt x="270383" y="49149"/>
                  </a:lnTo>
                  <a:lnTo>
                    <a:pt x="279933" y="47218"/>
                  </a:lnTo>
                  <a:lnTo>
                    <a:pt x="287731" y="41935"/>
                  </a:lnTo>
                  <a:lnTo>
                    <a:pt x="292963" y="34099"/>
                  </a:lnTo>
                  <a:lnTo>
                    <a:pt x="294894" y="2451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3915" y="2199640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1" y="0"/>
                  </a:moveTo>
                  <a:lnTo>
                    <a:pt x="14948" y="1936"/>
                  </a:lnTo>
                  <a:lnTo>
                    <a:pt x="7159" y="7207"/>
                  </a:lnTo>
                  <a:lnTo>
                    <a:pt x="1918" y="15001"/>
                  </a:lnTo>
                  <a:lnTo>
                    <a:pt x="0" y="24511"/>
                  </a:lnTo>
                  <a:lnTo>
                    <a:pt x="1918" y="34093"/>
                  </a:lnTo>
                  <a:lnTo>
                    <a:pt x="7159" y="41925"/>
                  </a:lnTo>
                  <a:lnTo>
                    <a:pt x="14948" y="47210"/>
                  </a:lnTo>
                  <a:lnTo>
                    <a:pt x="24511" y="49149"/>
                  </a:lnTo>
                  <a:lnTo>
                    <a:pt x="34093" y="47210"/>
                  </a:lnTo>
                  <a:lnTo>
                    <a:pt x="41925" y="41925"/>
                  </a:lnTo>
                  <a:lnTo>
                    <a:pt x="47210" y="34093"/>
                  </a:lnTo>
                  <a:lnTo>
                    <a:pt x="49149" y="24511"/>
                  </a:lnTo>
                  <a:lnTo>
                    <a:pt x="47210" y="15001"/>
                  </a:lnTo>
                  <a:lnTo>
                    <a:pt x="41925" y="7207"/>
                  </a:lnTo>
                  <a:lnTo>
                    <a:pt x="34093" y="1936"/>
                  </a:lnTo>
                  <a:lnTo>
                    <a:pt x="2451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4809" y="1855597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18"/>
                  </a:lnTo>
                  <a:lnTo>
                    <a:pt x="7223" y="7159"/>
                  </a:lnTo>
                  <a:lnTo>
                    <a:pt x="1938" y="14948"/>
                  </a:lnTo>
                  <a:lnTo>
                    <a:pt x="0" y="24511"/>
                  </a:lnTo>
                  <a:lnTo>
                    <a:pt x="1938" y="34093"/>
                  </a:lnTo>
                  <a:lnTo>
                    <a:pt x="7223" y="41925"/>
                  </a:lnTo>
                  <a:lnTo>
                    <a:pt x="15055" y="47210"/>
                  </a:lnTo>
                  <a:lnTo>
                    <a:pt x="24637" y="49149"/>
                  </a:lnTo>
                  <a:lnTo>
                    <a:pt x="34220" y="47210"/>
                  </a:lnTo>
                  <a:lnTo>
                    <a:pt x="42052" y="41925"/>
                  </a:lnTo>
                  <a:lnTo>
                    <a:pt x="47337" y="34093"/>
                  </a:lnTo>
                  <a:lnTo>
                    <a:pt x="49275" y="24511"/>
                  </a:lnTo>
                  <a:lnTo>
                    <a:pt x="47337" y="14948"/>
                  </a:lnTo>
                  <a:lnTo>
                    <a:pt x="42052" y="7159"/>
                  </a:lnTo>
                  <a:lnTo>
                    <a:pt x="34220" y="191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1362" y="1609725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0" y="0"/>
                  </a:moveTo>
                  <a:lnTo>
                    <a:pt x="14948" y="1938"/>
                  </a:lnTo>
                  <a:lnTo>
                    <a:pt x="7159" y="7223"/>
                  </a:lnTo>
                  <a:lnTo>
                    <a:pt x="1918" y="15055"/>
                  </a:lnTo>
                  <a:lnTo>
                    <a:pt x="0" y="24637"/>
                  </a:lnTo>
                  <a:lnTo>
                    <a:pt x="1918" y="34200"/>
                  </a:lnTo>
                  <a:lnTo>
                    <a:pt x="7159" y="41989"/>
                  </a:lnTo>
                  <a:lnTo>
                    <a:pt x="14948" y="47230"/>
                  </a:lnTo>
                  <a:lnTo>
                    <a:pt x="24510" y="49149"/>
                  </a:lnTo>
                  <a:lnTo>
                    <a:pt x="34093" y="47230"/>
                  </a:lnTo>
                  <a:lnTo>
                    <a:pt x="41925" y="41989"/>
                  </a:lnTo>
                  <a:lnTo>
                    <a:pt x="47210" y="34200"/>
                  </a:lnTo>
                  <a:lnTo>
                    <a:pt x="49148" y="24637"/>
                  </a:lnTo>
                  <a:lnTo>
                    <a:pt x="47210" y="15055"/>
                  </a:lnTo>
                  <a:lnTo>
                    <a:pt x="41925" y="7223"/>
                  </a:lnTo>
                  <a:lnTo>
                    <a:pt x="34093" y="1938"/>
                  </a:lnTo>
                  <a:lnTo>
                    <a:pt x="2451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8894" y="2396236"/>
              <a:ext cx="541020" cy="98425"/>
            </a:xfrm>
            <a:custGeom>
              <a:avLst/>
              <a:gdLst/>
              <a:ahLst/>
              <a:cxnLst/>
              <a:rect l="l" t="t" r="r" b="b"/>
              <a:pathLst>
                <a:path w="541019" h="98425">
                  <a:moveTo>
                    <a:pt x="49149" y="24638"/>
                  </a:moveTo>
                  <a:lnTo>
                    <a:pt x="47218" y="15062"/>
                  </a:lnTo>
                  <a:lnTo>
                    <a:pt x="41986" y="7226"/>
                  </a:lnTo>
                  <a:lnTo>
                    <a:pt x="34188" y="1943"/>
                  </a:lnTo>
                  <a:lnTo>
                    <a:pt x="24638" y="0"/>
                  </a:lnTo>
                  <a:lnTo>
                    <a:pt x="15049" y="1943"/>
                  </a:lnTo>
                  <a:lnTo>
                    <a:pt x="7213" y="7226"/>
                  </a:lnTo>
                  <a:lnTo>
                    <a:pt x="1930" y="15062"/>
                  </a:lnTo>
                  <a:lnTo>
                    <a:pt x="0" y="24638"/>
                  </a:lnTo>
                  <a:lnTo>
                    <a:pt x="1930" y="34150"/>
                  </a:lnTo>
                  <a:lnTo>
                    <a:pt x="7213" y="41948"/>
                  </a:lnTo>
                  <a:lnTo>
                    <a:pt x="15049" y="47218"/>
                  </a:lnTo>
                  <a:lnTo>
                    <a:pt x="24638" y="49149"/>
                  </a:lnTo>
                  <a:lnTo>
                    <a:pt x="34188" y="47218"/>
                  </a:lnTo>
                  <a:lnTo>
                    <a:pt x="41986" y="41948"/>
                  </a:lnTo>
                  <a:lnTo>
                    <a:pt x="47218" y="34150"/>
                  </a:lnTo>
                  <a:lnTo>
                    <a:pt x="49149" y="24638"/>
                  </a:lnTo>
                  <a:close/>
                </a:path>
                <a:path w="541019" h="98425">
                  <a:moveTo>
                    <a:pt x="196596" y="24638"/>
                  </a:moveTo>
                  <a:lnTo>
                    <a:pt x="194665" y="15062"/>
                  </a:lnTo>
                  <a:lnTo>
                    <a:pt x="189433" y="7226"/>
                  </a:lnTo>
                  <a:lnTo>
                    <a:pt x="181635" y="1943"/>
                  </a:lnTo>
                  <a:lnTo>
                    <a:pt x="172085" y="0"/>
                  </a:lnTo>
                  <a:lnTo>
                    <a:pt x="162496" y="1943"/>
                  </a:lnTo>
                  <a:lnTo>
                    <a:pt x="154660" y="7226"/>
                  </a:lnTo>
                  <a:lnTo>
                    <a:pt x="149377" y="15062"/>
                  </a:lnTo>
                  <a:lnTo>
                    <a:pt x="147447" y="24638"/>
                  </a:lnTo>
                  <a:lnTo>
                    <a:pt x="149377" y="34150"/>
                  </a:lnTo>
                  <a:lnTo>
                    <a:pt x="154660" y="41948"/>
                  </a:lnTo>
                  <a:lnTo>
                    <a:pt x="162496" y="47218"/>
                  </a:lnTo>
                  <a:lnTo>
                    <a:pt x="172085" y="49149"/>
                  </a:lnTo>
                  <a:lnTo>
                    <a:pt x="181635" y="47218"/>
                  </a:lnTo>
                  <a:lnTo>
                    <a:pt x="189433" y="41948"/>
                  </a:lnTo>
                  <a:lnTo>
                    <a:pt x="194665" y="34150"/>
                  </a:lnTo>
                  <a:lnTo>
                    <a:pt x="196596" y="24638"/>
                  </a:lnTo>
                  <a:close/>
                </a:path>
                <a:path w="541019" h="98425">
                  <a:moveTo>
                    <a:pt x="540766" y="73787"/>
                  </a:moveTo>
                  <a:lnTo>
                    <a:pt x="538822" y="64211"/>
                  </a:lnTo>
                  <a:lnTo>
                    <a:pt x="533539" y="56375"/>
                  </a:lnTo>
                  <a:lnTo>
                    <a:pt x="525703" y="51092"/>
                  </a:lnTo>
                  <a:lnTo>
                    <a:pt x="516128" y="49149"/>
                  </a:lnTo>
                  <a:lnTo>
                    <a:pt x="506615" y="51092"/>
                  </a:lnTo>
                  <a:lnTo>
                    <a:pt x="498817" y="56375"/>
                  </a:lnTo>
                  <a:lnTo>
                    <a:pt x="493547" y="64211"/>
                  </a:lnTo>
                  <a:lnTo>
                    <a:pt x="491617" y="73787"/>
                  </a:lnTo>
                  <a:lnTo>
                    <a:pt x="493547" y="83299"/>
                  </a:lnTo>
                  <a:lnTo>
                    <a:pt x="498817" y="91097"/>
                  </a:lnTo>
                  <a:lnTo>
                    <a:pt x="506615" y="96367"/>
                  </a:lnTo>
                  <a:lnTo>
                    <a:pt x="516128" y="98298"/>
                  </a:lnTo>
                  <a:lnTo>
                    <a:pt x="525703" y="96367"/>
                  </a:lnTo>
                  <a:lnTo>
                    <a:pt x="533539" y="91097"/>
                  </a:lnTo>
                  <a:lnTo>
                    <a:pt x="538822" y="83299"/>
                  </a:lnTo>
                  <a:lnTo>
                    <a:pt x="540766" y="73787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2383" y="1953895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0" y="0"/>
                  </a:move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1"/>
                  </a:lnTo>
                  <a:lnTo>
                    <a:pt x="1918" y="34093"/>
                  </a:lnTo>
                  <a:lnTo>
                    <a:pt x="7159" y="41925"/>
                  </a:lnTo>
                  <a:lnTo>
                    <a:pt x="14948" y="47210"/>
                  </a:lnTo>
                  <a:lnTo>
                    <a:pt x="24510" y="49149"/>
                  </a:lnTo>
                  <a:lnTo>
                    <a:pt x="34093" y="47210"/>
                  </a:lnTo>
                  <a:lnTo>
                    <a:pt x="41925" y="41925"/>
                  </a:lnTo>
                  <a:lnTo>
                    <a:pt x="47210" y="34093"/>
                  </a:lnTo>
                  <a:lnTo>
                    <a:pt x="49148" y="24511"/>
                  </a:lnTo>
                  <a:lnTo>
                    <a:pt x="47210" y="14948"/>
                  </a:lnTo>
                  <a:lnTo>
                    <a:pt x="41925" y="7159"/>
                  </a:lnTo>
                  <a:lnTo>
                    <a:pt x="34093" y="1918"/>
                  </a:lnTo>
                  <a:lnTo>
                    <a:pt x="245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68043" y="2199640"/>
              <a:ext cx="98425" cy="147955"/>
            </a:xfrm>
            <a:custGeom>
              <a:avLst/>
              <a:gdLst/>
              <a:ahLst/>
              <a:cxnLst/>
              <a:rect l="l" t="t" r="r" b="b"/>
              <a:pathLst>
                <a:path w="98425" h="147955">
                  <a:moveTo>
                    <a:pt x="49149" y="122809"/>
                  </a:moveTo>
                  <a:lnTo>
                    <a:pt x="47218" y="113309"/>
                  </a:lnTo>
                  <a:lnTo>
                    <a:pt x="41986" y="105511"/>
                  </a:lnTo>
                  <a:lnTo>
                    <a:pt x="34188" y="100241"/>
                  </a:lnTo>
                  <a:lnTo>
                    <a:pt x="24638" y="98298"/>
                  </a:lnTo>
                  <a:lnTo>
                    <a:pt x="15049" y="100241"/>
                  </a:lnTo>
                  <a:lnTo>
                    <a:pt x="7213" y="105511"/>
                  </a:lnTo>
                  <a:lnTo>
                    <a:pt x="1930" y="113309"/>
                  </a:lnTo>
                  <a:lnTo>
                    <a:pt x="0" y="122809"/>
                  </a:lnTo>
                  <a:lnTo>
                    <a:pt x="1930" y="132397"/>
                  </a:lnTo>
                  <a:lnTo>
                    <a:pt x="7213" y="140233"/>
                  </a:lnTo>
                  <a:lnTo>
                    <a:pt x="15049" y="145516"/>
                  </a:lnTo>
                  <a:lnTo>
                    <a:pt x="24638" y="147447"/>
                  </a:lnTo>
                  <a:lnTo>
                    <a:pt x="34188" y="145516"/>
                  </a:lnTo>
                  <a:lnTo>
                    <a:pt x="41986" y="140233"/>
                  </a:lnTo>
                  <a:lnTo>
                    <a:pt x="47218" y="132397"/>
                  </a:lnTo>
                  <a:lnTo>
                    <a:pt x="49149" y="122809"/>
                  </a:lnTo>
                  <a:close/>
                </a:path>
                <a:path w="98425" h="147955">
                  <a:moveTo>
                    <a:pt x="98298" y="24511"/>
                  </a:moveTo>
                  <a:lnTo>
                    <a:pt x="96367" y="15011"/>
                  </a:lnTo>
                  <a:lnTo>
                    <a:pt x="91135" y="7213"/>
                  </a:lnTo>
                  <a:lnTo>
                    <a:pt x="83337" y="1943"/>
                  </a:lnTo>
                  <a:lnTo>
                    <a:pt x="73787" y="0"/>
                  </a:lnTo>
                  <a:lnTo>
                    <a:pt x="64198" y="1943"/>
                  </a:lnTo>
                  <a:lnTo>
                    <a:pt x="56362" y="7213"/>
                  </a:lnTo>
                  <a:lnTo>
                    <a:pt x="51079" y="15011"/>
                  </a:lnTo>
                  <a:lnTo>
                    <a:pt x="49149" y="24511"/>
                  </a:lnTo>
                  <a:lnTo>
                    <a:pt x="51079" y="34099"/>
                  </a:lnTo>
                  <a:lnTo>
                    <a:pt x="56362" y="41935"/>
                  </a:lnTo>
                  <a:lnTo>
                    <a:pt x="64198" y="47218"/>
                  </a:lnTo>
                  <a:lnTo>
                    <a:pt x="73787" y="49149"/>
                  </a:lnTo>
                  <a:lnTo>
                    <a:pt x="83337" y="47218"/>
                  </a:lnTo>
                  <a:lnTo>
                    <a:pt x="91135" y="41935"/>
                  </a:lnTo>
                  <a:lnTo>
                    <a:pt x="96367" y="34099"/>
                  </a:lnTo>
                  <a:lnTo>
                    <a:pt x="98298" y="24511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7387" y="2003044"/>
              <a:ext cx="196850" cy="245745"/>
            </a:xfrm>
            <a:custGeom>
              <a:avLst/>
              <a:gdLst/>
              <a:ahLst/>
              <a:cxnLst/>
              <a:rect l="l" t="t" r="r" b="b"/>
              <a:pathLst>
                <a:path w="196850" h="245744">
                  <a:moveTo>
                    <a:pt x="49161" y="221107"/>
                  </a:moveTo>
                  <a:lnTo>
                    <a:pt x="47218" y="211607"/>
                  </a:lnTo>
                  <a:lnTo>
                    <a:pt x="41960" y="203809"/>
                  </a:lnTo>
                  <a:lnTo>
                    <a:pt x="34150" y="198539"/>
                  </a:lnTo>
                  <a:lnTo>
                    <a:pt x="24587" y="196596"/>
                  </a:lnTo>
                  <a:lnTo>
                    <a:pt x="15011" y="198539"/>
                  </a:lnTo>
                  <a:lnTo>
                    <a:pt x="7200" y="203809"/>
                  </a:lnTo>
                  <a:lnTo>
                    <a:pt x="1930" y="211607"/>
                  </a:lnTo>
                  <a:lnTo>
                    <a:pt x="0" y="221107"/>
                  </a:lnTo>
                  <a:lnTo>
                    <a:pt x="1930" y="230695"/>
                  </a:lnTo>
                  <a:lnTo>
                    <a:pt x="7200" y="238531"/>
                  </a:lnTo>
                  <a:lnTo>
                    <a:pt x="15011" y="243814"/>
                  </a:lnTo>
                  <a:lnTo>
                    <a:pt x="24587" y="245745"/>
                  </a:lnTo>
                  <a:lnTo>
                    <a:pt x="34150" y="243814"/>
                  </a:lnTo>
                  <a:lnTo>
                    <a:pt x="41960" y="238531"/>
                  </a:lnTo>
                  <a:lnTo>
                    <a:pt x="47218" y="230695"/>
                  </a:lnTo>
                  <a:lnTo>
                    <a:pt x="49161" y="221107"/>
                  </a:lnTo>
                  <a:close/>
                </a:path>
                <a:path w="196850" h="245744">
                  <a:moveTo>
                    <a:pt x="196697" y="24511"/>
                  </a:moveTo>
                  <a:lnTo>
                    <a:pt x="194754" y="14960"/>
                  </a:lnTo>
                  <a:lnTo>
                    <a:pt x="189471" y="7162"/>
                  </a:lnTo>
                  <a:lnTo>
                    <a:pt x="181635" y="1930"/>
                  </a:lnTo>
                  <a:lnTo>
                    <a:pt x="172059" y="0"/>
                  </a:lnTo>
                  <a:lnTo>
                    <a:pt x="162471" y="1930"/>
                  </a:lnTo>
                  <a:lnTo>
                    <a:pt x="154635" y="7162"/>
                  </a:lnTo>
                  <a:lnTo>
                    <a:pt x="149352" y="14960"/>
                  </a:lnTo>
                  <a:lnTo>
                    <a:pt x="147421" y="24511"/>
                  </a:lnTo>
                  <a:lnTo>
                    <a:pt x="149352" y="34099"/>
                  </a:lnTo>
                  <a:lnTo>
                    <a:pt x="154635" y="41935"/>
                  </a:lnTo>
                  <a:lnTo>
                    <a:pt x="162471" y="47218"/>
                  </a:lnTo>
                  <a:lnTo>
                    <a:pt x="172059" y="49149"/>
                  </a:lnTo>
                  <a:lnTo>
                    <a:pt x="181635" y="47218"/>
                  </a:lnTo>
                  <a:lnTo>
                    <a:pt x="189471" y="41935"/>
                  </a:lnTo>
                  <a:lnTo>
                    <a:pt x="194754" y="34099"/>
                  </a:lnTo>
                  <a:lnTo>
                    <a:pt x="196697" y="2451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96564" y="731596"/>
            <a:ext cx="2590165" cy="13944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Select</a:t>
            </a:r>
            <a:r>
              <a:rPr sz="1550" spc="-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BEBEBE"/>
                </a:solidFill>
                <a:latin typeface="Calibri"/>
                <a:cs typeface="Calibri"/>
              </a:rPr>
              <a:t>features</a:t>
            </a:r>
            <a:endParaRPr sz="15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Embed</a:t>
            </a:r>
            <a:r>
              <a:rPr sz="155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BEBEBE"/>
                </a:solidFill>
                <a:latin typeface="Calibri"/>
                <a:cs typeface="Calibri"/>
              </a:rPr>
              <a:t>data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in</a:t>
            </a:r>
            <a:r>
              <a:rPr sz="1550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BEBEBE"/>
                </a:solidFill>
                <a:latin typeface="Calibri"/>
                <a:cs typeface="Calibri"/>
              </a:rPr>
              <a:t>feature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space</a:t>
            </a:r>
            <a:endParaRPr sz="15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Apply</a:t>
            </a:r>
            <a:r>
              <a:rPr sz="1550" spc="-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clustering</a:t>
            </a:r>
            <a:r>
              <a:rPr sz="1550" spc="-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algorithm</a:t>
            </a:r>
            <a:endParaRPr sz="1550">
              <a:latin typeface="Calibri"/>
              <a:cs typeface="Calibri"/>
            </a:endParaRPr>
          </a:p>
          <a:p>
            <a:pPr marL="307975" marR="92075" indent="-29591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5" dirty="0">
                <a:latin typeface="Calibri"/>
                <a:cs typeface="Calibri"/>
              </a:rPr>
              <a:t>Can be </a:t>
            </a:r>
            <a:r>
              <a:rPr sz="1550" spc="-10" dirty="0">
                <a:latin typeface="Calibri"/>
                <a:cs typeface="Calibri"/>
              </a:rPr>
              <a:t>used to </a:t>
            </a:r>
            <a:r>
              <a:rPr sz="1550" spc="-5" dirty="0">
                <a:latin typeface="Calibri"/>
                <a:cs typeface="Calibri"/>
              </a:rPr>
              <a:t>classify </a:t>
            </a:r>
            <a:r>
              <a:rPr sz="1550" spc="-10" dirty="0">
                <a:latin typeface="Calibri"/>
                <a:cs typeface="Calibri"/>
              </a:rPr>
              <a:t>new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observations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3330" y="1713103"/>
            <a:ext cx="116839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2311" y="1467358"/>
            <a:ext cx="116839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6566" y="2204720"/>
            <a:ext cx="116839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942" y="156717"/>
            <a:ext cx="149225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505066" y="872489"/>
            <a:ext cx="2248535" cy="1903730"/>
          </a:xfrm>
          <a:custGeom>
            <a:avLst/>
            <a:gdLst/>
            <a:ahLst/>
            <a:cxnLst/>
            <a:rect l="l" t="t" r="r" b="b"/>
            <a:pathLst>
              <a:path w="2248535" h="1903730">
                <a:moveTo>
                  <a:pt x="2247912" y="1867789"/>
                </a:moveTo>
                <a:lnTo>
                  <a:pt x="2237422" y="1861693"/>
                </a:lnTo>
                <a:lnTo>
                  <a:pt x="2189619" y="1833880"/>
                </a:lnTo>
                <a:lnTo>
                  <a:pt x="2186698" y="1832102"/>
                </a:lnTo>
                <a:lnTo>
                  <a:pt x="2182888" y="1833118"/>
                </a:lnTo>
                <a:lnTo>
                  <a:pt x="2179586" y="1838960"/>
                </a:lnTo>
                <a:lnTo>
                  <a:pt x="2180475" y="1842770"/>
                </a:lnTo>
                <a:lnTo>
                  <a:pt x="2183396" y="1844421"/>
                </a:lnTo>
                <a:lnTo>
                  <a:pt x="2212949" y="1861693"/>
                </a:lnTo>
                <a:lnTo>
                  <a:pt x="41833" y="1861693"/>
                </a:lnTo>
                <a:lnTo>
                  <a:pt x="41833" y="34874"/>
                </a:lnTo>
                <a:lnTo>
                  <a:pt x="60769" y="67322"/>
                </a:lnTo>
                <a:lnTo>
                  <a:pt x="64528" y="68326"/>
                </a:lnTo>
                <a:lnTo>
                  <a:pt x="67462" y="66675"/>
                </a:lnTo>
                <a:lnTo>
                  <a:pt x="70396" y="64909"/>
                </a:lnTo>
                <a:lnTo>
                  <a:pt x="71386" y="61087"/>
                </a:lnTo>
                <a:lnTo>
                  <a:pt x="42811" y="12192"/>
                </a:lnTo>
                <a:lnTo>
                  <a:pt x="35687" y="0"/>
                </a:lnTo>
                <a:lnTo>
                  <a:pt x="0" y="61087"/>
                </a:lnTo>
                <a:lnTo>
                  <a:pt x="990" y="64909"/>
                </a:lnTo>
                <a:lnTo>
                  <a:pt x="3911" y="66675"/>
                </a:lnTo>
                <a:lnTo>
                  <a:pt x="6845" y="68326"/>
                </a:lnTo>
                <a:lnTo>
                  <a:pt x="10604" y="67322"/>
                </a:lnTo>
                <a:lnTo>
                  <a:pt x="29540" y="34874"/>
                </a:lnTo>
                <a:lnTo>
                  <a:pt x="29540" y="1867789"/>
                </a:lnTo>
                <a:lnTo>
                  <a:pt x="35687" y="1867789"/>
                </a:lnTo>
                <a:lnTo>
                  <a:pt x="35687" y="1874012"/>
                </a:lnTo>
                <a:lnTo>
                  <a:pt x="2212886" y="1874012"/>
                </a:lnTo>
                <a:lnTo>
                  <a:pt x="2183396" y="1891157"/>
                </a:lnTo>
                <a:lnTo>
                  <a:pt x="2180475" y="1892935"/>
                </a:lnTo>
                <a:lnTo>
                  <a:pt x="2179586" y="1896618"/>
                </a:lnTo>
                <a:lnTo>
                  <a:pt x="2181237" y="1899539"/>
                </a:lnTo>
                <a:lnTo>
                  <a:pt x="2182888" y="1902587"/>
                </a:lnTo>
                <a:lnTo>
                  <a:pt x="2186698" y="1903476"/>
                </a:lnTo>
                <a:lnTo>
                  <a:pt x="2189619" y="1901825"/>
                </a:lnTo>
                <a:lnTo>
                  <a:pt x="2237244" y="1874012"/>
                </a:lnTo>
                <a:lnTo>
                  <a:pt x="2247912" y="186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6566" y="2896615"/>
            <a:ext cx="60198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-5" dirty="0">
                <a:latin typeface="Calibri"/>
                <a:cs typeface="Calibri"/>
              </a:rPr>
              <a:t>F</a:t>
            </a:r>
            <a:r>
              <a:rPr sz="1150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a</a:t>
            </a:r>
            <a:r>
              <a:rPr sz="1150" spc="-10" dirty="0">
                <a:latin typeface="Calibri"/>
                <a:cs typeface="Calibri"/>
              </a:rPr>
              <a:t>t</a:t>
            </a:r>
            <a:r>
              <a:rPr sz="1150" dirty="0">
                <a:latin typeface="Calibri"/>
                <a:cs typeface="Calibri"/>
              </a:rPr>
              <a:t>u</a:t>
            </a:r>
            <a:r>
              <a:rPr sz="1150" spc="-10" dirty="0">
                <a:latin typeface="Calibri"/>
                <a:cs typeface="Calibri"/>
              </a:rPr>
              <a:t>r</a:t>
            </a:r>
            <a:r>
              <a:rPr sz="1150" spc="5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01" y="1471953"/>
            <a:ext cx="173355" cy="629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spc="-5" dirty="0">
                <a:latin typeface="Calibri"/>
                <a:cs typeface="Calibri"/>
              </a:rPr>
              <a:t>Feature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7387" y="1118234"/>
            <a:ext cx="1622425" cy="1475105"/>
            <a:chOff x="737387" y="1118234"/>
            <a:chExt cx="1622425" cy="1475105"/>
          </a:xfrm>
        </p:grpSpPr>
        <p:sp>
          <p:nvSpPr>
            <p:cNvPr id="7" name="object 7"/>
            <p:cNvSpPr/>
            <p:nvPr/>
          </p:nvSpPr>
          <p:spPr>
            <a:xfrm>
              <a:off x="884809" y="1118234"/>
              <a:ext cx="737870" cy="442595"/>
            </a:xfrm>
            <a:custGeom>
              <a:avLst/>
              <a:gdLst/>
              <a:ahLst/>
              <a:cxnLst/>
              <a:rect l="l" t="t" r="r" b="b"/>
              <a:pathLst>
                <a:path w="737869" h="442594">
                  <a:moveTo>
                    <a:pt x="49276" y="73787"/>
                  </a:moveTo>
                  <a:lnTo>
                    <a:pt x="47332" y="64211"/>
                  </a:lnTo>
                  <a:lnTo>
                    <a:pt x="42049" y="56375"/>
                  </a:lnTo>
                  <a:lnTo>
                    <a:pt x="34213" y="51092"/>
                  </a:lnTo>
                  <a:lnTo>
                    <a:pt x="24638" y="49149"/>
                  </a:lnTo>
                  <a:lnTo>
                    <a:pt x="15049" y="51092"/>
                  </a:lnTo>
                  <a:lnTo>
                    <a:pt x="7213" y="56375"/>
                  </a:lnTo>
                  <a:lnTo>
                    <a:pt x="1930" y="64211"/>
                  </a:lnTo>
                  <a:lnTo>
                    <a:pt x="0" y="73787"/>
                  </a:lnTo>
                  <a:lnTo>
                    <a:pt x="1930" y="83350"/>
                  </a:lnTo>
                  <a:lnTo>
                    <a:pt x="7213" y="91147"/>
                  </a:lnTo>
                  <a:lnTo>
                    <a:pt x="15049" y="96380"/>
                  </a:lnTo>
                  <a:lnTo>
                    <a:pt x="24638" y="98298"/>
                  </a:lnTo>
                  <a:lnTo>
                    <a:pt x="34213" y="96380"/>
                  </a:lnTo>
                  <a:lnTo>
                    <a:pt x="42049" y="91147"/>
                  </a:lnTo>
                  <a:lnTo>
                    <a:pt x="47332" y="83350"/>
                  </a:lnTo>
                  <a:lnTo>
                    <a:pt x="49276" y="73787"/>
                  </a:lnTo>
                  <a:close/>
                </a:path>
                <a:path w="737869" h="442594">
                  <a:moveTo>
                    <a:pt x="245872" y="270383"/>
                  </a:moveTo>
                  <a:lnTo>
                    <a:pt x="243928" y="260807"/>
                  </a:lnTo>
                  <a:lnTo>
                    <a:pt x="238645" y="252971"/>
                  </a:lnTo>
                  <a:lnTo>
                    <a:pt x="230809" y="247688"/>
                  </a:lnTo>
                  <a:lnTo>
                    <a:pt x="221234" y="245745"/>
                  </a:lnTo>
                  <a:lnTo>
                    <a:pt x="211670" y="247688"/>
                  </a:lnTo>
                  <a:lnTo>
                    <a:pt x="203873" y="252971"/>
                  </a:lnTo>
                  <a:lnTo>
                    <a:pt x="198640" y="260807"/>
                  </a:lnTo>
                  <a:lnTo>
                    <a:pt x="196723" y="270383"/>
                  </a:lnTo>
                  <a:lnTo>
                    <a:pt x="198640" y="279946"/>
                  </a:lnTo>
                  <a:lnTo>
                    <a:pt x="203873" y="287743"/>
                  </a:lnTo>
                  <a:lnTo>
                    <a:pt x="211670" y="292976"/>
                  </a:lnTo>
                  <a:lnTo>
                    <a:pt x="221234" y="294894"/>
                  </a:lnTo>
                  <a:lnTo>
                    <a:pt x="230809" y="292976"/>
                  </a:lnTo>
                  <a:lnTo>
                    <a:pt x="238645" y="287743"/>
                  </a:lnTo>
                  <a:lnTo>
                    <a:pt x="243928" y="279946"/>
                  </a:lnTo>
                  <a:lnTo>
                    <a:pt x="245872" y="270383"/>
                  </a:lnTo>
                  <a:close/>
                </a:path>
                <a:path w="737869" h="442594">
                  <a:moveTo>
                    <a:pt x="245872" y="24638"/>
                  </a:moveTo>
                  <a:lnTo>
                    <a:pt x="243928" y="15062"/>
                  </a:lnTo>
                  <a:lnTo>
                    <a:pt x="238645" y="7226"/>
                  </a:lnTo>
                  <a:lnTo>
                    <a:pt x="230809" y="1943"/>
                  </a:lnTo>
                  <a:lnTo>
                    <a:pt x="221234" y="0"/>
                  </a:lnTo>
                  <a:lnTo>
                    <a:pt x="211670" y="1943"/>
                  </a:lnTo>
                  <a:lnTo>
                    <a:pt x="203873" y="7226"/>
                  </a:lnTo>
                  <a:lnTo>
                    <a:pt x="198640" y="15062"/>
                  </a:lnTo>
                  <a:lnTo>
                    <a:pt x="196723" y="24638"/>
                  </a:lnTo>
                  <a:lnTo>
                    <a:pt x="198640" y="34150"/>
                  </a:lnTo>
                  <a:lnTo>
                    <a:pt x="203873" y="41948"/>
                  </a:lnTo>
                  <a:lnTo>
                    <a:pt x="211670" y="47218"/>
                  </a:lnTo>
                  <a:lnTo>
                    <a:pt x="221234" y="49149"/>
                  </a:lnTo>
                  <a:lnTo>
                    <a:pt x="230809" y="47218"/>
                  </a:lnTo>
                  <a:lnTo>
                    <a:pt x="238645" y="41948"/>
                  </a:lnTo>
                  <a:lnTo>
                    <a:pt x="243928" y="34150"/>
                  </a:lnTo>
                  <a:lnTo>
                    <a:pt x="245872" y="24638"/>
                  </a:lnTo>
                  <a:close/>
                </a:path>
                <a:path w="737869" h="442594">
                  <a:moveTo>
                    <a:pt x="393319" y="122936"/>
                  </a:moveTo>
                  <a:lnTo>
                    <a:pt x="391388" y="113360"/>
                  </a:lnTo>
                  <a:lnTo>
                    <a:pt x="386156" y="105524"/>
                  </a:lnTo>
                  <a:lnTo>
                    <a:pt x="378358" y="100241"/>
                  </a:lnTo>
                  <a:lnTo>
                    <a:pt x="368808" y="98298"/>
                  </a:lnTo>
                  <a:lnTo>
                    <a:pt x="359219" y="100241"/>
                  </a:lnTo>
                  <a:lnTo>
                    <a:pt x="351383" y="105524"/>
                  </a:lnTo>
                  <a:lnTo>
                    <a:pt x="346100" y="113360"/>
                  </a:lnTo>
                  <a:lnTo>
                    <a:pt x="344170" y="122936"/>
                  </a:lnTo>
                  <a:lnTo>
                    <a:pt x="346100" y="132499"/>
                  </a:lnTo>
                  <a:lnTo>
                    <a:pt x="351383" y="140296"/>
                  </a:lnTo>
                  <a:lnTo>
                    <a:pt x="359219" y="145529"/>
                  </a:lnTo>
                  <a:lnTo>
                    <a:pt x="368808" y="147447"/>
                  </a:lnTo>
                  <a:lnTo>
                    <a:pt x="378358" y="145529"/>
                  </a:lnTo>
                  <a:lnTo>
                    <a:pt x="386156" y="140296"/>
                  </a:lnTo>
                  <a:lnTo>
                    <a:pt x="391388" y="132499"/>
                  </a:lnTo>
                  <a:lnTo>
                    <a:pt x="393319" y="122936"/>
                  </a:lnTo>
                  <a:close/>
                </a:path>
                <a:path w="737869" h="442594">
                  <a:moveTo>
                    <a:pt x="442468" y="417830"/>
                  </a:moveTo>
                  <a:lnTo>
                    <a:pt x="440537" y="408254"/>
                  </a:lnTo>
                  <a:lnTo>
                    <a:pt x="435305" y="400418"/>
                  </a:lnTo>
                  <a:lnTo>
                    <a:pt x="427507" y="395135"/>
                  </a:lnTo>
                  <a:lnTo>
                    <a:pt x="417957" y="393192"/>
                  </a:lnTo>
                  <a:lnTo>
                    <a:pt x="408368" y="395135"/>
                  </a:lnTo>
                  <a:lnTo>
                    <a:pt x="400532" y="400418"/>
                  </a:lnTo>
                  <a:lnTo>
                    <a:pt x="395249" y="408254"/>
                  </a:lnTo>
                  <a:lnTo>
                    <a:pt x="393319" y="417830"/>
                  </a:lnTo>
                  <a:lnTo>
                    <a:pt x="395249" y="427393"/>
                  </a:lnTo>
                  <a:lnTo>
                    <a:pt x="400532" y="435190"/>
                  </a:lnTo>
                  <a:lnTo>
                    <a:pt x="408368" y="440423"/>
                  </a:lnTo>
                  <a:lnTo>
                    <a:pt x="417957" y="442341"/>
                  </a:lnTo>
                  <a:lnTo>
                    <a:pt x="427507" y="440423"/>
                  </a:lnTo>
                  <a:lnTo>
                    <a:pt x="435305" y="435190"/>
                  </a:lnTo>
                  <a:lnTo>
                    <a:pt x="440537" y="427393"/>
                  </a:lnTo>
                  <a:lnTo>
                    <a:pt x="442468" y="417830"/>
                  </a:lnTo>
                  <a:close/>
                </a:path>
                <a:path w="737869" h="442594">
                  <a:moveTo>
                    <a:pt x="540766" y="24638"/>
                  </a:moveTo>
                  <a:lnTo>
                    <a:pt x="538835" y="15062"/>
                  </a:lnTo>
                  <a:lnTo>
                    <a:pt x="533603" y="7226"/>
                  </a:lnTo>
                  <a:lnTo>
                    <a:pt x="525805" y="1943"/>
                  </a:lnTo>
                  <a:lnTo>
                    <a:pt x="516255" y="0"/>
                  </a:lnTo>
                  <a:lnTo>
                    <a:pt x="506666" y="1943"/>
                  </a:lnTo>
                  <a:lnTo>
                    <a:pt x="498830" y="7226"/>
                  </a:lnTo>
                  <a:lnTo>
                    <a:pt x="493547" y="15062"/>
                  </a:lnTo>
                  <a:lnTo>
                    <a:pt x="491617" y="24638"/>
                  </a:lnTo>
                  <a:lnTo>
                    <a:pt x="493547" y="34150"/>
                  </a:lnTo>
                  <a:lnTo>
                    <a:pt x="498830" y="41948"/>
                  </a:lnTo>
                  <a:lnTo>
                    <a:pt x="506666" y="47218"/>
                  </a:lnTo>
                  <a:lnTo>
                    <a:pt x="516255" y="49149"/>
                  </a:lnTo>
                  <a:lnTo>
                    <a:pt x="525805" y="47218"/>
                  </a:lnTo>
                  <a:lnTo>
                    <a:pt x="533603" y="41948"/>
                  </a:lnTo>
                  <a:lnTo>
                    <a:pt x="538835" y="34150"/>
                  </a:lnTo>
                  <a:lnTo>
                    <a:pt x="540766" y="24638"/>
                  </a:lnTo>
                  <a:close/>
                </a:path>
                <a:path w="737869" h="442594">
                  <a:moveTo>
                    <a:pt x="589915" y="270383"/>
                  </a:moveTo>
                  <a:lnTo>
                    <a:pt x="587984" y="260807"/>
                  </a:lnTo>
                  <a:lnTo>
                    <a:pt x="582752" y="252971"/>
                  </a:lnTo>
                  <a:lnTo>
                    <a:pt x="574954" y="247688"/>
                  </a:lnTo>
                  <a:lnTo>
                    <a:pt x="565404" y="245745"/>
                  </a:lnTo>
                  <a:lnTo>
                    <a:pt x="555815" y="247688"/>
                  </a:lnTo>
                  <a:lnTo>
                    <a:pt x="547979" y="252971"/>
                  </a:lnTo>
                  <a:lnTo>
                    <a:pt x="542696" y="260807"/>
                  </a:lnTo>
                  <a:lnTo>
                    <a:pt x="540766" y="270383"/>
                  </a:lnTo>
                  <a:lnTo>
                    <a:pt x="542696" y="279946"/>
                  </a:lnTo>
                  <a:lnTo>
                    <a:pt x="547979" y="287743"/>
                  </a:lnTo>
                  <a:lnTo>
                    <a:pt x="555815" y="292976"/>
                  </a:lnTo>
                  <a:lnTo>
                    <a:pt x="565404" y="294894"/>
                  </a:lnTo>
                  <a:lnTo>
                    <a:pt x="574954" y="292976"/>
                  </a:lnTo>
                  <a:lnTo>
                    <a:pt x="582752" y="287743"/>
                  </a:lnTo>
                  <a:lnTo>
                    <a:pt x="587984" y="279946"/>
                  </a:lnTo>
                  <a:lnTo>
                    <a:pt x="589915" y="270383"/>
                  </a:lnTo>
                  <a:close/>
                </a:path>
                <a:path w="737869" h="442594">
                  <a:moveTo>
                    <a:pt x="688340" y="73787"/>
                  </a:moveTo>
                  <a:lnTo>
                    <a:pt x="686396" y="64211"/>
                  </a:lnTo>
                  <a:lnTo>
                    <a:pt x="681113" y="56375"/>
                  </a:lnTo>
                  <a:lnTo>
                    <a:pt x="673277" y="51092"/>
                  </a:lnTo>
                  <a:lnTo>
                    <a:pt x="663702" y="49149"/>
                  </a:lnTo>
                  <a:lnTo>
                    <a:pt x="654138" y="51092"/>
                  </a:lnTo>
                  <a:lnTo>
                    <a:pt x="646341" y="56375"/>
                  </a:lnTo>
                  <a:lnTo>
                    <a:pt x="641108" y="64211"/>
                  </a:lnTo>
                  <a:lnTo>
                    <a:pt x="639191" y="73787"/>
                  </a:lnTo>
                  <a:lnTo>
                    <a:pt x="641108" y="83350"/>
                  </a:lnTo>
                  <a:lnTo>
                    <a:pt x="646341" y="91147"/>
                  </a:lnTo>
                  <a:lnTo>
                    <a:pt x="654138" y="96380"/>
                  </a:lnTo>
                  <a:lnTo>
                    <a:pt x="663702" y="98298"/>
                  </a:lnTo>
                  <a:lnTo>
                    <a:pt x="673277" y="96380"/>
                  </a:lnTo>
                  <a:lnTo>
                    <a:pt x="681113" y="91147"/>
                  </a:lnTo>
                  <a:lnTo>
                    <a:pt x="686396" y="83350"/>
                  </a:lnTo>
                  <a:lnTo>
                    <a:pt x="688340" y="73787"/>
                  </a:lnTo>
                  <a:close/>
                </a:path>
                <a:path w="737869" h="442594">
                  <a:moveTo>
                    <a:pt x="737489" y="172085"/>
                  </a:moveTo>
                  <a:lnTo>
                    <a:pt x="735545" y="162509"/>
                  </a:lnTo>
                  <a:lnTo>
                    <a:pt x="730262" y="154673"/>
                  </a:lnTo>
                  <a:lnTo>
                    <a:pt x="722426" y="149390"/>
                  </a:lnTo>
                  <a:lnTo>
                    <a:pt x="712851" y="147447"/>
                  </a:lnTo>
                  <a:lnTo>
                    <a:pt x="703287" y="149390"/>
                  </a:lnTo>
                  <a:lnTo>
                    <a:pt x="695490" y="154673"/>
                  </a:lnTo>
                  <a:lnTo>
                    <a:pt x="690257" y="162509"/>
                  </a:lnTo>
                  <a:lnTo>
                    <a:pt x="688340" y="172085"/>
                  </a:lnTo>
                  <a:lnTo>
                    <a:pt x="690257" y="181648"/>
                  </a:lnTo>
                  <a:lnTo>
                    <a:pt x="695490" y="189445"/>
                  </a:lnTo>
                  <a:lnTo>
                    <a:pt x="703287" y="194678"/>
                  </a:lnTo>
                  <a:lnTo>
                    <a:pt x="712851" y="196596"/>
                  </a:lnTo>
                  <a:lnTo>
                    <a:pt x="722426" y="194678"/>
                  </a:lnTo>
                  <a:lnTo>
                    <a:pt x="730262" y="189445"/>
                  </a:lnTo>
                  <a:lnTo>
                    <a:pt x="735545" y="181648"/>
                  </a:lnTo>
                  <a:lnTo>
                    <a:pt x="737489" y="1720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3064" y="1462277"/>
              <a:ext cx="147955" cy="98425"/>
            </a:xfrm>
            <a:custGeom>
              <a:avLst/>
              <a:gdLst/>
              <a:ahLst/>
              <a:cxnLst/>
              <a:rect l="l" t="t" r="r" b="b"/>
              <a:pathLst>
                <a:path w="147955" h="98425">
                  <a:moveTo>
                    <a:pt x="49149" y="73787"/>
                  </a:moveTo>
                  <a:lnTo>
                    <a:pt x="47205" y="64211"/>
                  </a:lnTo>
                  <a:lnTo>
                    <a:pt x="41922" y="56375"/>
                  </a:lnTo>
                  <a:lnTo>
                    <a:pt x="34086" y="51092"/>
                  </a:lnTo>
                  <a:lnTo>
                    <a:pt x="24511" y="49149"/>
                  </a:lnTo>
                  <a:lnTo>
                    <a:pt x="14947" y="51092"/>
                  </a:lnTo>
                  <a:lnTo>
                    <a:pt x="7150" y="56375"/>
                  </a:lnTo>
                  <a:lnTo>
                    <a:pt x="1917" y="64211"/>
                  </a:lnTo>
                  <a:lnTo>
                    <a:pt x="0" y="73787"/>
                  </a:lnTo>
                  <a:lnTo>
                    <a:pt x="1917" y="83350"/>
                  </a:lnTo>
                  <a:lnTo>
                    <a:pt x="7150" y="91147"/>
                  </a:lnTo>
                  <a:lnTo>
                    <a:pt x="14947" y="96380"/>
                  </a:lnTo>
                  <a:lnTo>
                    <a:pt x="24511" y="98298"/>
                  </a:lnTo>
                  <a:lnTo>
                    <a:pt x="34086" y="96380"/>
                  </a:lnTo>
                  <a:lnTo>
                    <a:pt x="41922" y="91147"/>
                  </a:lnTo>
                  <a:lnTo>
                    <a:pt x="47205" y="83350"/>
                  </a:lnTo>
                  <a:lnTo>
                    <a:pt x="49149" y="73787"/>
                  </a:lnTo>
                  <a:close/>
                </a:path>
                <a:path w="147955" h="98425">
                  <a:moveTo>
                    <a:pt x="147447" y="24638"/>
                  </a:moveTo>
                  <a:lnTo>
                    <a:pt x="145503" y="15062"/>
                  </a:lnTo>
                  <a:lnTo>
                    <a:pt x="140220" y="7226"/>
                  </a:lnTo>
                  <a:lnTo>
                    <a:pt x="132384" y="1943"/>
                  </a:lnTo>
                  <a:lnTo>
                    <a:pt x="122809" y="0"/>
                  </a:lnTo>
                  <a:lnTo>
                    <a:pt x="113245" y="1943"/>
                  </a:lnTo>
                  <a:lnTo>
                    <a:pt x="105448" y="7226"/>
                  </a:lnTo>
                  <a:lnTo>
                    <a:pt x="100215" y="15062"/>
                  </a:lnTo>
                  <a:lnTo>
                    <a:pt x="98298" y="24638"/>
                  </a:lnTo>
                  <a:lnTo>
                    <a:pt x="100215" y="34201"/>
                  </a:lnTo>
                  <a:lnTo>
                    <a:pt x="105448" y="41998"/>
                  </a:lnTo>
                  <a:lnTo>
                    <a:pt x="113245" y="47231"/>
                  </a:lnTo>
                  <a:lnTo>
                    <a:pt x="122809" y="49149"/>
                  </a:lnTo>
                  <a:lnTo>
                    <a:pt x="132384" y="47231"/>
                  </a:lnTo>
                  <a:lnTo>
                    <a:pt x="140220" y="41998"/>
                  </a:lnTo>
                  <a:lnTo>
                    <a:pt x="145503" y="34201"/>
                  </a:lnTo>
                  <a:lnTo>
                    <a:pt x="147447" y="2463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7277" y="1314830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7"/>
                  </a:lnTo>
                  <a:lnTo>
                    <a:pt x="1938" y="34200"/>
                  </a:lnTo>
                  <a:lnTo>
                    <a:pt x="7223" y="41989"/>
                  </a:lnTo>
                  <a:lnTo>
                    <a:pt x="15055" y="47230"/>
                  </a:lnTo>
                  <a:lnTo>
                    <a:pt x="24637" y="49149"/>
                  </a:lnTo>
                  <a:lnTo>
                    <a:pt x="34200" y="47230"/>
                  </a:lnTo>
                  <a:lnTo>
                    <a:pt x="41989" y="41989"/>
                  </a:lnTo>
                  <a:lnTo>
                    <a:pt x="47230" y="34200"/>
                  </a:lnTo>
                  <a:lnTo>
                    <a:pt x="49149" y="24637"/>
                  </a:lnTo>
                  <a:lnTo>
                    <a:pt x="47230" y="15055"/>
                  </a:lnTo>
                  <a:lnTo>
                    <a:pt x="41989" y="7223"/>
                  </a:lnTo>
                  <a:lnTo>
                    <a:pt x="34200" y="193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3234" y="2101341"/>
              <a:ext cx="295275" cy="492125"/>
            </a:xfrm>
            <a:custGeom>
              <a:avLst/>
              <a:gdLst/>
              <a:ahLst/>
              <a:cxnLst/>
              <a:rect l="l" t="t" r="r" b="b"/>
              <a:pathLst>
                <a:path w="295275" h="492125">
                  <a:moveTo>
                    <a:pt x="49149" y="270383"/>
                  </a:moveTo>
                  <a:lnTo>
                    <a:pt x="47205" y="260807"/>
                  </a:lnTo>
                  <a:lnTo>
                    <a:pt x="41922" y="252971"/>
                  </a:lnTo>
                  <a:lnTo>
                    <a:pt x="34086" y="247688"/>
                  </a:lnTo>
                  <a:lnTo>
                    <a:pt x="24511" y="245745"/>
                  </a:lnTo>
                  <a:lnTo>
                    <a:pt x="14947" y="247688"/>
                  </a:lnTo>
                  <a:lnTo>
                    <a:pt x="7150" y="252971"/>
                  </a:lnTo>
                  <a:lnTo>
                    <a:pt x="1917" y="260807"/>
                  </a:lnTo>
                  <a:lnTo>
                    <a:pt x="0" y="270383"/>
                  </a:lnTo>
                  <a:lnTo>
                    <a:pt x="1917" y="279895"/>
                  </a:lnTo>
                  <a:lnTo>
                    <a:pt x="7150" y="287693"/>
                  </a:lnTo>
                  <a:lnTo>
                    <a:pt x="14947" y="292963"/>
                  </a:lnTo>
                  <a:lnTo>
                    <a:pt x="24511" y="294894"/>
                  </a:lnTo>
                  <a:lnTo>
                    <a:pt x="34086" y="292963"/>
                  </a:lnTo>
                  <a:lnTo>
                    <a:pt x="41922" y="287693"/>
                  </a:lnTo>
                  <a:lnTo>
                    <a:pt x="47205" y="279895"/>
                  </a:lnTo>
                  <a:lnTo>
                    <a:pt x="49149" y="270383"/>
                  </a:lnTo>
                  <a:close/>
                </a:path>
                <a:path w="295275" h="492125">
                  <a:moveTo>
                    <a:pt x="147447" y="73660"/>
                  </a:moveTo>
                  <a:lnTo>
                    <a:pt x="145503" y="64160"/>
                  </a:lnTo>
                  <a:lnTo>
                    <a:pt x="140220" y="56362"/>
                  </a:lnTo>
                  <a:lnTo>
                    <a:pt x="132384" y="51092"/>
                  </a:lnTo>
                  <a:lnTo>
                    <a:pt x="122809" y="49149"/>
                  </a:lnTo>
                  <a:lnTo>
                    <a:pt x="113245" y="51092"/>
                  </a:lnTo>
                  <a:lnTo>
                    <a:pt x="105448" y="56362"/>
                  </a:lnTo>
                  <a:lnTo>
                    <a:pt x="100215" y="64160"/>
                  </a:lnTo>
                  <a:lnTo>
                    <a:pt x="98298" y="73660"/>
                  </a:lnTo>
                  <a:lnTo>
                    <a:pt x="100215" y="83248"/>
                  </a:lnTo>
                  <a:lnTo>
                    <a:pt x="105448" y="91084"/>
                  </a:lnTo>
                  <a:lnTo>
                    <a:pt x="113245" y="96367"/>
                  </a:lnTo>
                  <a:lnTo>
                    <a:pt x="122809" y="98298"/>
                  </a:lnTo>
                  <a:lnTo>
                    <a:pt x="132384" y="96367"/>
                  </a:lnTo>
                  <a:lnTo>
                    <a:pt x="140220" y="91084"/>
                  </a:lnTo>
                  <a:lnTo>
                    <a:pt x="145503" y="83248"/>
                  </a:lnTo>
                  <a:lnTo>
                    <a:pt x="147447" y="73660"/>
                  </a:lnTo>
                  <a:close/>
                </a:path>
                <a:path w="295275" h="492125">
                  <a:moveTo>
                    <a:pt x="294894" y="466979"/>
                  </a:moveTo>
                  <a:lnTo>
                    <a:pt x="292963" y="457403"/>
                  </a:lnTo>
                  <a:lnTo>
                    <a:pt x="287731" y="449567"/>
                  </a:lnTo>
                  <a:lnTo>
                    <a:pt x="279933" y="444284"/>
                  </a:lnTo>
                  <a:lnTo>
                    <a:pt x="270383" y="442341"/>
                  </a:lnTo>
                  <a:lnTo>
                    <a:pt x="260794" y="444284"/>
                  </a:lnTo>
                  <a:lnTo>
                    <a:pt x="252958" y="449567"/>
                  </a:lnTo>
                  <a:lnTo>
                    <a:pt x="247675" y="457403"/>
                  </a:lnTo>
                  <a:lnTo>
                    <a:pt x="245745" y="466979"/>
                  </a:lnTo>
                  <a:lnTo>
                    <a:pt x="247675" y="476542"/>
                  </a:lnTo>
                  <a:lnTo>
                    <a:pt x="252958" y="484339"/>
                  </a:lnTo>
                  <a:lnTo>
                    <a:pt x="260794" y="489572"/>
                  </a:lnTo>
                  <a:lnTo>
                    <a:pt x="270383" y="491502"/>
                  </a:lnTo>
                  <a:lnTo>
                    <a:pt x="279933" y="489572"/>
                  </a:lnTo>
                  <a:lnTo>
                    <a:pt x="287731" y="484339"/>
                  </a:lnTo>
                  <a:lnTo>
                    <a:pt x="292963" y="476542"/>
                  </a:lnTo>
                  <a:lnTo>
                    <a:pt x="294894" y="466979"/>
                  </a:lnTo>
                  <a:close/>
                </a:path>
                <a:path w="295275" h="492125">
                  <a:moveTo>
                    <a:pt x="294894" y="24511"/>
                  </a:moveTo>
                  <a:lnTo>
                    <a:pt x="292963" y="14960"/>
                  </a:lnTo>
                  <a:lnTo>
                    <a:pt x="287731" y="7162"/>
                  </a:lnTo>
                  <a:lnTo>
                    <a:pt x="279933" y="1930"/>
                  </a:lnTo>
                  <a:lnTo>
                    <a:pt x="270383" y="0"/>
                  </a:lnTo>
                  <a:lnTo>
                    <a:pt x="260794" y="1930"/>
                  </a:lnTo>
                  <a:lnTo>
                    <a:pt x="252958" y="7162"/>
                  </a:lnTo>
                  <a:lnTo>
                    <a:pt x="247675" y="14960"/>
                  </a:lnTo>
                  <a:lnTo>
                    <a:pt x="245745" y="24511"/>
                  </a:lnTo>
                  <a:lnTo>
                    <a:pt x="247675" y="34099"/>
                  </a:lnTo>
                  <a:lnTo>
                    <a:pt x="252958" y="41935"/>
                  </a:lnTo>
                  <a:lnTo>
                    <a:pt x="260794" y="47218"/>
                  </a:lnTo>
                  <a:lnTo>
                    <a:pt x="270383" y="49149"/>
                  </a:lnTo>
                  <a:lnTo>
                    <a:pt x="279933" y="47218"/>
                  </a:lnTo>
                  <a:lnTo>
                    <a:pt x="287731" y="41935"/>
                  </a:lnTo>
                  <a:lnTo>
                    <a:pt x="292963" y="34099"/>
                  </a:lnTo>
                  <a:lnTo>
                    <a:pt x="294894" y="2451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3915" y="2199639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1" y="0"/>
                  </a:moveTo>
                  <a:lnTo>
                    <a:pt x="14948" y="1936"/>
                  </a:lnTo>
                  <a:lnTo>
                    <a:pt x="7159" y="7207"/>
                  </a:lnTo>
                  <a:lnTo>
                    <a:pt x="1918" y="15001"/>
                  </a:lnTo>
                  <a:lnTo>
                    <a:pt x="0" y="24511"/>
                  </a:lnTo>
                  <a:lnTo>
                    <a:pt x="1918" y="34093"/>
                  </a:lnTo>
                  <a:lnTo>
                    <a:pt x="7159" y="41925"/>
                  </a:lnTo>
                  <a:lnTo>
                    <a:pt x="14948" y="47210"/>
                  </a:lnTo>
                  <a:lnTo>
                    <a:pt x="24511" y="49149"/>
                  </a:lnTo>
                  <a:lnTo>
                    <a:pt x="34093" y="47210"/>
                  </a:lnTo>
                  <a:lnTo>
                    <a:pt x="41925" y="41925"/>
                  </a:lnTo>
                  <a:lnTo>
                    <a:pt x="47210" y="34093"/>
                  </a:lnTo>
                  <a:lnTo>
                    <a:pt x="49149" y="24511"/>
                  </a:lnTo>
                  <a:lnTo>
                    <a:pt x="47210" y="15001"/>
                  </a:lnTo>
                  <a:lnTo>
                    <a:pt x="41925" y="7207"/>
                  </a:lnTo>
                  <a:lnTo>
                    <a:pt x="34093" y="1936"/>
                  </a:lnTo>
                  <a:lnTo>
                    <a:pt x="2451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4809" y="1855596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637" y="0"/>
                  </a:moveTo>
                  <a:lnTo>
                    <a:pt x="15055" y="1918"/>
                  </a:lnTo>
                  <a:lnTo>
                    <a:pt x="7223" y="7159"/>
                  </a:lnTo>
                  <a:lnTo>
                    <a:pt x="1938" y="14948"/>
                  </a:lnTo>
                  <a:lnTo>
                    <a:pt x="0" y="24511"/>
                  </a:lnTo>
                  <a:lnTo>
                    <a:pt x="1938" y="34093"/>
                  </a:lnTo>
                  <a:lnTo>
                    <a:pt x="7223" y="41925"/>
                  </a:lnTo>
                  <a:lnTo>
                    <a:pt x="15055" y="47210"/>
                  </a:lnTo>
                  <a:lnTo>
                    <a:pt x="24637" y="49149"/>
                  </a:lnTo>
                  <a:lnTo>
                    <a:pt x="34220" y="47210"/>
                  </a:lnTo>
                  <a:lnTo>
                    <a:pt x="42052" y="41925"/>
                  </a:lnTo>
                  <a:lnTo>
                    <a:pt x="47337" y="34093"/>
                  </a:lnTo>
                  <a:lnTo>
                    <a:pt x="49275" y="24511"/>
                  </a:lnTo>
                  <a:lnTo>
                    <a:pt x="47337" y="14948"/>
                  </a:lnTo>
                  <a:lnTo>
                    <a:pt x="42052" y="7159"/>
                  </a:lnTo>
                  <a:lnTo>
                    <a:pt x="34220" y="1918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1362" y="1609724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0" y="0"/>
                  </a:moveTo>
                  <a:lnTo>
                    <a:pt x="14948" y="1938"/>
                  </a:lnTo>
                  <a:lnTo>
                    <a:pt x="7159" y="7223"/>
                  </a:lnTo>
                  <a:lnTo>
                    <a:pt x="1918" y="15055"/>
                  </a:lnTo>
                  <a:lnTo>
                    <a:pt x="0" y="24638"/>
                  </a:lnTo>
                  <a:lnTo>
                    <a:pt x="1918" y="34200"/>
                  </a:lnTo>
                  <a:lnTo>
                    <a:pt x="7159" y="41989"/>
                  </a:lnTo>
                  <a:lnTo>
                    <a:pt x="14948" y="47230"/>
                  </a:lnTo>
                  <a:lnTo>
                    <a:pt x="24510" y="49149"/>
                  </a:lnTo>
                  <a:lnTo>
                    <a:pt x="34093" y="47230"/>
                  </a:lnTo>
                  <a:lnTo>
                    <a:pt x="41925" y="41989"/>
                  </a:lnTo>
                  <a:lnTo>
                    <a:pt x="47210" y="34200"/>
                  </a:lnTo>
                  <a:lnTo>
                    <a:pt x="49148" y="24638"/>
                  </a:lnTo>
                  <a:lnTo>
                    <a:pt x="47210" y="15055"/>
                  </a:lnTo>
                  <a:lnTo>
                    <a:pt x="41925" y="7223"/>
                  </a:lnTo>
                  <a:lnTo>
                    <a:pt x="34093" y="1938"/>
                  </a:lnTo>
                  <a:lnTo>
                    <a:pt x="2451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8894" y="2396235"/>
              <a:ext cx="541020" cy="98425"/>
            </a:xfrm>
            <a:custGeom>
              <a:avLst/>
              <a:gdLst/>
              <a:ahLst/>
              <a:cxnLst/>
              <a:rect l="l" t="t" r="r" b="b"/>
              <a:pathLst>
                <a:path w="541019" h="98425">
                  <a:moveTo>
                    <a:pt x="49149" y="24638"/>
                  </a:moveTo>
                  <a:lnTo>
                    <a:pt x="47218" y="15062"/>
                  </a:lnTo>
                  <a:lnTo>
                    <a:pt x="41986" y="7226"/>
                  </a:lnTo>
                  <a:lnTo>
                    <a:pt x="34188" y="1943"/>
                  </a:lnTo>
                  <a:lnTo>
                    <a:pt x="24638" y="0"/>
                  </a:lnTo>
                  <a:lnTo>
                    <a:pt x="15049" y="1943"/>
                  </a:lnTo>
                  <a:lnTo>
                    <a:pt x="7213" y="7226"/>
                  </a:lnTo>
                  <a:lnTo>
                    <a:pt x="1930" y="15062"/>
                  </a:lnTo>
                  <a:lnTo>
                    <a:pt x="0" y="24638"/>
                  </a:lnTo>
                  <a:lnTo>
                    <a:pt x="1930" y="34150"/>
                  </a:lnTo>
                  <a:lnTo>
                    <a:pt x="7213" y="41948"/>
                  </a:lnTo>
                  <a:lnTo>
                    <a:pt x="15049" y="47218"/>
                  </a:lnTo>
                  <a:lnTo>
                    <a:pt x="24638" y="49149"/>
                  </a:lnTo>
                  <a:lnTo>
                    <a:pt x="34188" y="47218"/>
                  </a:lnTo>
                  <a:lnTo>
                    <a:pt x="41986" y="41948"/>
                  </a:lnTo>
                  <a:lnTo>
                    <a:pt x="47218" y="34150"/>
                  </a:lnTo>
                  <a:lnTo>
                    <a:pt x="49149" y="24638"/>
                  </a:lnTo>
                  <a:close/>
                </a:path>
                <a:path w="541019" h="98425">
                  <a:moveTo>
                    <a:pt x="196596" y="24638"/>
                  </a:moveTo>
                  <a:lnTo>
                    <a:pt x="194665" y="15062"/>
                  </a:lnTo>
                  <a:lnTo>
                    <a:pt x="189433" y="7226"/>
                  </a:lnTo>
                  <a:lnTo>
                    <a:pt x="181635" y="1943"/>
                  </a:lnTo>
                  <a:lnTo>
                    <a:pt x="172085" y="0"/>
                  </a:lnTo>
                  <a:lnTo>
                    <a:pt x="162496" y="1943"/>
                  </a:lnTo>
                  <a:lnTo>
                    <a:pt x="154660" y="7226"/>
                  </a:lnTo>
                  <a:lnTo>
                    <a:pt x="149377" y="15062"/>
                  </a:lnTo>
                  <a:lnTo>
                    <a:pt x="147447" y="24638"/>
                  </a:lnTo>
                  <a:lnTo>
                    <a:pt x="149377" y="34150"/>
                  </a:lnTo>
                  <a:lnTo>
                    <a:pt x="154660" y="41948"/>
                  </a:lnTo>
                  <a:lnTo>
                    <a:pt x="162496" y="47218"/>
                  </a:lnTo>
                  <a:lnTo>
                    <a:pt x="172085" y="49149"/>
                  </a:lnTo>
                  <a:lnTo>
                    <a:pt x="181635" y="47218"/>
                  </a:lnTo>
                  <a:lnTo>
                    <a:pt x="189433" y="41948"/>
                  </a:lnTo>
                  <a:lnTo>
                    <a:pt x="194665" y="34150"/>
                  </a:lnTo>
                  <a:lnTo>
                    <a:pt x="196596" y="24638"/>
                  </a:lnTo>
                  <a:close/>
                </a:path>
                <a:path w="541019" h="98425">
                  <a:moveTo>
                    <a:pt x="540766" y="73787"/>
                  </a:moveTo>
                  <a:lnTo>
                    <a:pt x="538822" y="64211"/>
                  </a:lnTo>
                  <a:lnTo>
                    <a:pt x="533539" y="56375"/>
                  </a:lnTo>
                  <a:lnTo>
                    <a:pt x="525703" y="51092"/>
                  </a:lnTo>
                  <a:lnTo>
                    <a:pt x="516128" y="49149"/>
                  </a:lnTo>
                  <a:lnTo>
                    <a:pt x="506615" y="51092"/>
                  </a:lnTo>
                  <a:lnTo>
                    <a:pt x="498817" y="56375"/>
                  </a:lnTo>
                  <a:lnTo>
                    <a:pt x="493547" y="64211"/>
                  </a:lnTo>
                  <a:lnTo>
                    <a:pt x="491617" y="73787"/>
                  </a:lnTo>
                  <a:lnTo>
                    <a:pt x="493547" y="83299"/>
                  </a:lnTo>
                  <a:lnTo>
                    <a:pt x="498817" y="91097"/>
                  </a:lnTo>
                  <a:lnTo>
                    <a:pt x="506615" y="96367"/>
                  </a:lnTo>
                  <a:lnTo>
                    <a:pt x="516128" y="98298"/>
                  </a:lnTo>
                  <a:lnTo>
                    <a:pt x="525703" y="96367"/>
                  </a:lnTo>
                  <a:lnTo>
                    <a:pt x="533539" y="91097"/>
                  </a:lnTo>
                  <a:lnTo>
                    <a:pt x="538822" y="83299"/>
                  </a:lnTo>
                  <a:lnTo>
                    <a:pt x="540766" y="73787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2383" y="1953894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510" y="0"/>
                  </a:move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0"/>
                  </a:lnTo>
                  <a:lnTo>
                    <a:pt x="1918" y="34093"/>
                  </a:lnTo>
                  <a:lnTo>
                    <a:pt x="7159" y="41925"/>
                  </a:lnTo>
                  <a:lnTo>
                    <a:pt x="14948" y="47210"/>
                  </a:lnTo>
                  <a:lnTo>
                    <a:pt x="24510" y="49148"/>
                  </a:lnTo>
                  <a:lnTo>
                    <a:pt x="34093" y="47210"/>
                  </a:lnTo>
                  <a:lnTo>
                    <a:pt x="41925" y="41925"/>
                  </a:lnTo>
                  <a:lnTo>
                    <a:pt x="47210" y="34093"/>
                  </a:lnTo>
                  <a:lnTo>
                    <a:pt x="49148" y="24510"/>
                  </a:lnTo>
                  <a:lnTo>
                    <a:pt x="47210" y="14948"/>
                  </a:lnTo>
                  <a:lnTo>
                    <a:pt x="41925" y="7159"/>
                  </a:lnTo>
                  <a:lnTo>
                    <a:pt x="34093" y="1918"/>
                  </a:lnTo>
                  <a:lnTo>
                    <a:pt x="245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68043" y="2199639"/>
              <a:ext cx="98425" cy="147955"/>
            </a:xfrm>
            <a:custGeom>
              <a:avLst/>
              <a:gdLst/>
              <a:ahLst/>
              <a:cxnLst/>
              <a:rect l="l" t="t" r="r" b="b"/>
              <a:pathLst>
                <a:path w="98425" h="147955">
                  <a:moveTo>
                    <a:pt x="49149" y="122809"/>
                  </a:moveTo>
                  <a:lnTo>
                    <a:pt x="47218" y="113309"/>
                  </a:lnTo>
                  <a:lnTo>
                    <a:pt x="41986" y="105511"/>
                  </a:lnTo>
                  <a:lnTo>
                    <a:pt x="34188" y="100241"/>
                  </a:lnTo>
                  <a:lnTo>
                    <a:pt x="24638" y="98298"/>
                  </a:lnTo>
                  <a:lnTo>
                    <a:pt x="15049" y="100241"/>
                  </a:lnTo>
                  <a:lnTo>
                    <a:pt x="7213" y="105511"/>
                  </a:lnTo>
                  <a:lnTo>
                    <a:pt x="1930" y="113309"/>
                  </a:lnTo>
                  <a:lnTo>
                    <a:pt x="0" y="122809"/>
                  </a:lnTo>
                  <a:lnTo>
                    <a:pt x="1930" y="132397"/>
                  </a:lnTo>
                  <a:lnTo>
                    <a:pt x="7213" y="140233"/>
                  </a:lnTo>
                  <a:lnTo>
                    <a:pt x="15049" y="145516"/>
                  </a:lnTo>
                  <a:lnTo>
                    <a:pt x="24638" y="147447"/>
                  </a:lnTo>
                  <a:lnTo>
                    <a:pt x="34188" y="145516"/>
                  </a:lnTo>
                  <a:lnTo>
                    <a:pt x="41986" y="140233"/>
                  </a:lnTo>
                  <a:lnTo>
                    <a:pt x="47218" y="132397"/>
                  </a:lnTo>
                  <a:lnTo>
                    <a:pt x="49149" y="122809"/>
                  </a:lnTo>
                  <a:close/>
                </a:path>
                <a:path w="98425" h="147955">
                  <a:moveTo>
                    <a:pt x="98298" y="24511"/>
                  </a:moveTo>
                  <a:lnTo>
                    <a:pt x="96367" y="15011"/>
                  </a:lnTo>
                  <a:lnTo>
                    <a:pt x="91135" y="7213"/>
                  </a:lnTo>
                  <a:lnTo>
                    <a:pt x="83337" y="1943"/>
                  </a:lnTo>
                  <a:lnTo>
                    <a:pt x="73787" y="0"/>
                  </a:lnTo>
                  <a:lnTo>
                    <a:pt x="64198" y="1943"/>
                  </a:lnTo>
                  <a:lnTo>
                    <a:pt x="56362" y="7213"/>
                  </a:lnTo>
                  <a:lnTo>
                    <a:pt x="51079" y="15011"/>
                  </a:lnTo>
                  <a:lnTo>
                    <a:pt x="49149" y="24511"/>
                  </a:lnTo>
                  <a:lnTo>
                    <a:pt x="51079" y="34099"/>
                  </a:lnTo>
                  <a:lnTo>
                    <a:pt x="56362" y="41935"/>
                  </a:lnTo>
                  <a:lnTo>
                    <a:pt x="64198" y="47218"/>
                  </a:lnTo>
                  <a:lnTo>
                    <a:pt x="73787" y="49149"/>
                  </a:lnTo>
                  <a:lnTo>
                    <a:pt x="83337" y="47218"/>
                  </a:lnTo>
                  <a:lnTo>
                    <a:pt x="91135" y="41935"/>
                  </a:lnTo>
                  <a:lnTo>
                    <a:pt x="96367" y="34099"/>
                  </a:lnTo>
                  <a:lnTo>
                    <a:pt x="98298" y="24511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7387" y="2003043"/>
              <a:ext cx="196850" cy="245745"/>
            </a:xfrm>
            <a:custGeom>
              <a:avLst/>
              <a:gdLst/>
              <a:ahLst/>
              <a:cxnLst/>
              <a:rect l="l" t="t" r="r" b="b"/>
              <a:pathLst>
                <a:path w="196850" h="245744">
                  <a:moveTo>
                    <a:pt x="49161" y="221107"/>
                  </a:moveTo>
                  <a:lnTo>
                    <a:pt x="47218" y="211607"/>
                  </a:lnTo>
                  <a:lnTo>
                    <a:pt x="41960" y="203809"/>
                  </a:lnTo>
                  <a:lnTo>
                    <a:pt x="34150" y="198539"/>
                  </a:lnTo>
                  <a:lnTo>
                    <a:pt x="24587" y="196596"/>
                  </a:lnTo>
                  <a:lnTo>
                    <a:pt x="15011" y="198539"/>
                  </a:lnTo>
                  <a:lnTo>
                    <a:pt x="7200" y="203809"/>
                  </a:lnTo>
                  <a:lnTo>
                    <a:pt x="1930" y="211607"/>
                  </a:lnTo>
                  <a:lnTo>
                    <a:pt x="0" y="221107"/>
                  </a:lnTo>
                  <a:lnTo>
                    <a:pt x="1930" y="230695"/>
                  </a:lnTo>
                  <a:lnTo>
                    <a:pt x="7200" y="238531"/>
                  </a:lnTo>
                  <a:lnTo>
                    <a:pt x="15011" y="243814"/>
                  </a:lnTo>
                  <a:lnTo>
                    <a:pt x="24587" y="245745"/>
                  </a:lnTo>
                  <a:lnTo>
                    <a:pt x="34150" y="243814"/>
                  </a:lnTo>
                  <a:lnTo>
                    <a:pt x="41960" y="238531"/>
                  </a:lnTo>
                  <a:lnTo>
                    <a:pt x="47218" y="230695"/>
                  </a:lnTo>
                  <a:lnTo>
                    <a:pt x="49161" y="221107"/>
                  </a:lnTo>
                  <a:close/>
                </a:path>
                <a:path w="196850" h="245744">
                  <a:moveTo>
                    <a:pt x="196697" y="24511"/>
                  </a:moveTo>
                  <a:lnTo>
                    <a:pt x="194754" y="14960"/>
                  </a:lnTo>
                  <a:lnTo>
                    <a:pt x="189471" y="7162"/>
                  </a:lnTo>
                  <a:lnTo>
                    <a:pt x="181635" y="1930"/>
                  </a:lnTo>
                  <a:lnTo>
                    <a:pt x="172059" y="0"/>
                  </a:lnTo>
                  <a:lnTo>
                    <a:pt x="162471" y="1930"/>
                  </a:lnTo>
                  <a:lnTo>
                    <a:pt x="154635" y="7162"/>
                  </a:lnTo>
                  <a:lnTo>
                    <a:pt x="149352" y="14960"/>
                  </a:lnTo>
                  <a:lnTo>
                    <a:pt x="147421" y="24511"/>
                  </a:lnTo>
                  <a:lnTo>
                    <a:pt x="149352" y="34099"/>
                  </a:lnTo>
                  <a:lnTo>
                    <a:pt x="154635" y="41935"/>
                  </a:lnTo>
                  <a:lnTo>
                    <a:pt x="162471" y="47218"/>
                  </a:lnTo>
                  <a:lnTo>
                    <a:pt x="172059" y="49149"/>
                  </a:lnTo>
                  <a:lnTo>
                    <a:pt x="181635" y="47218"/>
                  </a:lnTo>
                  <a:lnTo>
                    <a:pt x="189471" y="41935"/>
                  </a:lnTo>
                  <a:lnTo>
                    <a:pt x="194754" y="34099"/>
                  </a:lnTo>
                  <a:lnTo>
                    <a:pt x="196697" y="2451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96564" y="732230"/>
            <a:ext cx="2590165" cy="1677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Select</a:t>
            </a:r>
            <a:r>
              <a:rPr sz="1550" spc="-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BEBEBE"/>
                </a:solidFill>
                <a:latin typeface="Calibri"/>
                <a:cs typeface="Calibri"/>
              </a:rPr>
              <a:t>features</a:t>
            </a:r>
            <a:endParaRPr sz="15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Embed</a:t>
            </a:r>
            <a:r>
              <a:rPr sz="155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BEBEBE"/>
                </a:solidFill>
                <a:latin typeface="Calibri"/>
                <a:cs typeface="Calibri"/>
              </a:rPr>
              <a:t>data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in</a:t>
            </a:r>
            <a:r>
              <a:rPr sz="1550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BEBEBE"/>
                </a:solidFill>
                <a:latin typeface="Calibri"/>
                <a:cs typeface="Calibri"/>
              </a:rPr>
              <a:t>feature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space</a:t>
            </a:r>
            <a:endParaRPr sz="15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Apply</a:t>
            </a:r>
            <a:r>
              <a:rPr sz="1550" spc="-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clustering</a:t>
            </a:r>
            <a:r>
              <a:rPr sz="1550" spc="-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algorithm</a:t>
            </a:r>
            <a:endParaRPr sz="1550">
              <a:latin typeface="Calibri"/>
              <a:cs typeface="Calibri"/>
            </a:endParaRPr>
          </a:p>
          <a:p>
            <a:pPr marL="307975" marR="92075" indent="-29591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Can be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used to 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classify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new </a:t>
            </a:r>
            <a:r>
              <a:rPr sz="1550" spc="-34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observations</a:t>
            </a:r>
            <a:endParaRPr sz="15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sz="1550" spc="-10" dirty="0">
                <a:latin typeface="Calibri"/>
                <a:cs typeface="Calibri"/>
              </a:rPr>
              <a:t>Many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other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applications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664" y="156210"/>
            <a:ext cx="162306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15" dirty="0"/>
              <a:t>l</a:t>
            </a:r>
            <a:r>
              <a:rPr spc="-25" dirty="0"/>
              <a:t>g</a:t>
            </a:r>
            <a:r>
              <a:rPr spc="-10" dirty="0"/>
              <a:t>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15945"/>
            <a:ext cx="2288540" cy="21266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900" b="1" spc="5" dirty="0">
                <a:latin typeface="Calibri"/>
                <a:cs typeface="Calibri"/>
              </a:rPr>
              <a:t>Regression</a:t>
            </a:r>
            <a:endParaRPr sz="19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491490" algn="l"/>
              </a:tabLst>
            </a:pPr>
            <a:r>
              <a:rPr sz="1650" spc="5" dirty="0">
                <a:latin typeface="Calibri"/>
                <a:cs typeface="Calibri"/>
              </a:rPr>
              <a:t>Gradient</a:t>
            </a:r>
            <a:r>
              <a:rPr sz="1650" spc="-50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Descent</a:t>
            </a:r>
            <a:endParaRPr sz="165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1900" b="1" spc="5" dirty="0">
                <a:latin typeface="Calibri"/>
                <a:cs typeface="Calibri"/>
              </a:rPr>
              <a:t>Classification</a:t>
            </a:r>
            <a:endParaRPr sz="19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491490" algn="l"/>
              </a:tabLst>
            </a:pPr>
            <a:r>
              <a:rPr sz="1650" spc="5" dirty="0">
                <a:latin typeface="Calibri"/>
                <a:cs typeface="Calibri"/>
              </a:rPr>
              <a:t>K-Nearest</a:t>
            </a:r>
            <a:r>
              <a:rPr sz="1650" spc="-7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Neighbors</a:t>
            </a:r>
            <a:endParaRPr sz="165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491490" algn="l"/>
              </a:tabLst>
            </a:pPr>
            <a:r>
              <a:rPr sz="1650" spc="5" dirty="0">
                <a:latin typeface="Calibri"/>
                <a:cs typeface="Calibri"/>
              </a:rPr>
              <a:t>Neural</a:t>
            </a:r>
            <a:r>
              <a:rPr sz="1650" spc="-4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Networks</a:t>
            </a:r>
            <a:endParaRPr sz="1650">
              <a:latin typeface="Calibri"/>
              <a:cs typeface="Calibri"/>
            </a:endParaRPr>
          </a:p>
          <a:p>
            <a:pPr marL="220345" marR="1029969" indent="-220345" algn="r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220345" algn="l"/>
                <a:tab pos="233679" algn="l"/>
              </a:tabLst>
            </a:pPr>
            <a:r>
              <a:rPr sz="1900" b="1" spc="5" dirty="0">
                <a:latin typeface="Calibri"/>
                <a:cs typeface="Calibri"/>
              </a:rPr>
              <a:t>Clu</a:t>
            </a:r>
            <a:r>
              <a:rPr sz="1900" b="1" spc="-20" dirty="0">
                <a:latin typeface="Calibri"/>
                <a:cs typeface="Calibri"/>
              </a:rPr>
              <a:t>s</a:t>
            </a:r>
            <a:r>
              <a:rPr sz="1900" b="1" spc="-15" dirty="0">
                <a:latin typeface="Calibri"/>
                <a:cs typeface="Calibri"/>
              </a:rPr>
              <a:t>t</a:t>
            </a:r>
            <a:r>
              <a:rPr sz="1900" b="1" spc="5" dirty="0">
                <a:latin typeface="Calibri"/>
                <a:cs typeface="Calibri"/>
              </a:rPr>
              <a:t>ering</a:t>
            </a:r>
            <a:endParaRPr sz="1900">
              <a:latin typeface="Calibri"/>
              <a:cs typeface="Calibri"/>
            </a:endParaRPr>
          </a:p>
          <a:p>
            <a:pPr marL="183515" marR="1036955" lvl="1" indent="-183515" algn="r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183515" algn="l"/>
              </a:tabLst>
            </a:pPr>
            <a:r>
              <a:rPr sz="1650" spc="15" dirty="0">
                <a:latin typeface="Calibri"/>
                <a:cs typeface="Calibri"/>
              </a:rPr>
              <a:t>K-mea</a:t>
            </a:r>
            <a:r>
              <a:rPr sz="1650" spc="20" dirty="0">
                <a:latin typeface="Calibri"/>
                <a:cs typeface="Calibri"/>
              </a:rPr>
              <a:t>n</a:t>
            </a:r>
            <a:r>
              <a:rPr sz="1650" spc="10" dirty="0">
                <a:latin typeface="Calibri"/>
                <a:cs typeface="Calibri"/>
              </a:rPr>
              <a:t>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98" y="179577"/>
            <a:ext cx="518604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dirty="0"/>
              <a:t>Gradient</a:t>
            </a:r>
            <a:r>
              <a:rPr sz="2550" spc="-30" dirty="0"/>
              <a:t> </a:t>
            </a:r>
            <a:r>
              <a:rPr sz="2550" spc="5" dirty="0"/>
              <a:t>Descent</a:t>
            </a:r>
            <a:r>
              <a:rPr sz="2550" dirty="0"/>
              <a:t> </a:t>
            </a:r>
            <a:r>
              <a:rPr sz="2550" spc="-15" dirty="0"/>
              <a:t>for</a:t>
            </a:r>
            <a:r>
              <a:rPr sz="2550" spc="10" dirty="0"/>
              <a:t> </a:t>
            </a:r>
            <a:r>
              <a:rPr sz="2550" spc="5" dirty="0"/>
              <a:t>Linear</a:t>
            </a:r>
            <a:r>
              <a:rPr sz="2550" spc="-5" dirty="0"/>
              <a:t> </a:t>
            </a:r>
            <a:r>
              <a:rPr sz="2550" dirty="0"/>
              <a:t>Regression</a:t>
            </a:r>
            <a:endParaRPr sz="2550"/>
          </a:p>
        </p:txBody>
      </p:sp>
      <p:grpSp>
        <p:nvGrpSpPr>
          <p:cNvPr id="3" name="object 3"/>
          <p:cNvGrpSpPr/>
          <p:nvPr/>
        </p:nvGrpSpPr>
        <p:grpSpPr>
          <a:xfrm>
            <a:off x="-12191" y="0"/>
            <a:ext cx="5922010" cy="3341370"/>
            <a:chOff x="-12191" y="0"/>
            <a:chExt cx="5922010" cy="3341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58" y="877939"/>
              <a:ext cx="2824942" cy="22587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965"/>
              <a:ext cx="5897880" cy="3316604"/>
            </a:xfrm>
            <a:custGeom>
              <a:avLst/>
              <a:gdLst/>
              <a:ahLst/>
              <a:cxnLst/>
              <a:rect l="l" t="t" r="r" b="b"/>
              <a:pathLst>
                <a:path w="5897880" h="3316604">
                  <a:moveTo>
                    <a:pt x="0" y="3316478"/>
                  </a:moveTo>
                  <a:lnTo>
                    <a:pt x="5897626" y="3316478"/>
                  </a:lnTo>
                  <a:lnTo>
                    <a:pt x="5897626" y="0"/>
                  </a:lnTo>
                  <a:lnTo>
                    <a:pt x="0" y="0"/>
                  </a:lnTo>
                  <a:lnTo>
                    <a:pt x="0" y="331647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98" y="179070"/>
            <a:ext cx="518604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dirty="0"/>
              <a:t>Gradient</a:t>
            </a:r>
            <a:r>
              <a:rPr sz="2550" spc="-30" dirty="0"/>
              <a:t> </a:t>
            </a:r>
            <a:r>
              <a:rPr sz="2550" spc="5" dirty="0"/>
              <a:t>Descent</a:t>
            </a:r>
            <a:r>
              <a:rPr sz="2550" dirty="0"/>
              <a:t> </a:t>
            </a:r>
            <a:r>
              <a:rPr sz="2550" spc="-15" dirty="0"/>
              <a:t>for</a:t>
            </a:r>
            <a:r>
              <a:rPr sz="2550" spc="10" dirty="0"/>
              <a:t> </a:t>
            </a:r>
            <a:r>
              <a:rPr sz="2550" spc="5" dirty="0"/>
              <a:t>Linear</a:t>
            </a:r>
            <a:r>
              <a:rPr sz="2550" spc="-5" dirty="0"/>
              <a:t> </a:t>
            </a:r>
            <a:r>
              <a:rPr sz="2550" dirty="0"/>
              <a:t>Regression</a:t>
            </a:r>
            <a:endParaRPr sz="2550"/>
          </a:p>
        </p:txBody>
      </p:sp>
      <p:grpSp>
        <p:nvGrpSpPr>
          <p:cNvPr id="3" name="object 3"/>
          <p:cNvGrpSpPr/>
          <p:nvPr/>
        </p:nvGrpSpPr>
        <p:grpSpPr>
          <a:xfrm>
            <a:off x="-12191" y="0"/>
            <a:ext cx="5922010" cy="3341370"/>
            <a:chOff x="-12191" y="0"/>
            <a:chExt cx="5922010" cy="3341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58" y="877927"/>
              <a:ext cx="2824942" cy="22587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17191" y="970788"/>
              <a:ext cx="2212340" cy="1818639"/>
            </a:xfrm>
            <a:custGeom>
              <a:avLst/>
              <a:gdLst/>
              <a:ahLst/>
              <a:cxnLst/>
              <a:rect l="l" t="t" r="r" b="b"/>
              <a:pathLst>
                <a:path w="2212340" h="1818639">
                  <a:moveTo>
                    <a:pt x="0" y="1818640"/>
                  </a:moveTo>
                  <a:lnTo>
                    <a:pt x="2212213" y="0"/>
                  </a:lnTo>
                </a:path>
              </a:pathLst>
            </a:custGeom>
            <a:ln w="18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897880" cy="3317240"/>
            </a:xfrm>
            <a:custGeom>
              <a:avLst/>
              <a:gdLst/>
              <a:ahLst/>
              <a:cxnLst/>
              <a:rect l="l" t="t" r="r" b="b"/>
              <a:pathLst>
                <a:path w="5897880" h="3317240">
                  <a:moveTo>
                    <a:pt x="0" y="3316858"/>
                  </a:moveTo>
                  <a:lnTo>
                    <a:pt x="5897626" y="3316858"/>
                  </a:lnTo>
                  <a:lnTo>
                    <a:pt x="5897626" y="0"/>
                  </a:lnTo>
                  <a:lnTo>
                    <a:pt x="0" y="0"/>
                  </a:lnTo>
                  <a:lnTo>
                    <a:pt x="0" y="33168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Regression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55" y="877939"/>
            <a:ext cx="2824942" cy="22587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96101" y="933673"/>
            <a:ext cx="122682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55" dirty="0">
                <a:latin typeface="Times New Roman"/>
                <a:cs typeface="Times New Roman"/>
              </a:rPr>
              <a:t>y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Symbol"/>
                <a:cs typeface="Symbol"/>
              </a:rPr>
              <a:t>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i="1" spc="85" dirty="0">
                <a:latin typeface="Times New Roman"/>
                <a:cs typeface="Times New Roman"/>
              </a:rPr>
              <a:t>m</a:t>
            </a:r>
            <a:r>
              <a:rPr sz="2300" i="1" spc="55" dirty="0">
                <a:latin typeface="Times New Roman"/>
                <a:cs typeface="Times New Roman"/>
              </a:rPr>
              <a:t>x</a:t>
            </a:r>
            <a:r>
              <a:rPr sz="2300" i="1" spc="-275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Symbol"/>
                <a:cs typeface="Symbol"/>
              </a:rPr>
              <a:t>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lang="en-US" sz="2300" i="1" spc="65" dirty="0">
                <a:latin typeface="Times New Roman"/>
                <a:cs typeface="Times New Roman"/>
              </a:rPr>
              <a:t>c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846" y="156210"/>
            <a:ext cx="302768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</a:t>
            </a:r>
            <a:r>
              <a:rPr spc="-50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11174"/>
            <a:ext cx="4858385" cy="17030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spc="-5" dirty="0">
                <a:latin typeface="Calibri"/>
                <a:cs typeface="Calibri"/>
              </a:rPr>
              <a:t>Critical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first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step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in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many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learning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problems</a:t>
            </a:r>
            <a:endParaRPr sz="2050">
              <a:latin typeface="Calibri"/>
              <a:cs typeface="Calibri"/>
            </a:endParaRPr>
          </a:p>
          <a:p>
            <a:pPr marL="233045" marR="502920" indent="-220979">
              <a:lnSpc>
                <a:spcPct val="100499"/>
              </a:lnSpc>
              <a:spcBef>
                <a:spcPts val="505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dirty="0">
                <a:latin typeface="Calibri"/>
                <a:cs typeface="Calibri"/>
              </a:rPr>
              <a:t>How</a:t>
            </a:r>
            <a:r>
              <a:rPr sz="2050" spc="-1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to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represent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real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world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objects </a:t>
            </a:r>
            <a:r>
              <a:rPr sz="2050" spc="5" dirty="0">
                <a:latin typeface="Calibri"/>
                <a:cs typeface="Calibri"/>
              </a:rPr>
              <a:t>or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concepts</a:t>
            </a:r>
            <a:endParaRPr sz="2050">
              <a:latin typeface="Calibri"/>
              <a:cs typeface="Calibri"/>
            </a:endParaRPr>
          </a:p>
          <a:p>
            <a:pPr marL="490855" marR="99695" indent="-183515">
              <a:lnSpc>
                <a:spcPct val="100600"/>
              </a:lnSpc>
              <a:spcBef>
                <a:spcPts val="440"/>
              </a:spcBef>
            </a:pPr>
            <a:r>
              <a:rPr sz="1800" spc="5" dirty="0">
                <a:latin typeface="Arial MT"/>
                <a:cs typeface="Arial MT"/>
              </a:rPr>
              <a:t>–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Calibri"/>
                <a:cs typeface="Calibri"/>
              </a:rPr>
              <a:t>Extract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numerical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b="1" spc="-5" dirty="0">
                <a:latin typeface="Calibri"/>
                <a:cs typeface="Calibri"/>
              </a:rPr>
              <a:t>features</a:t>
            </a:r>
            <a:r>
              <a:rPr sz="1800" spc="-5" dirty="0">
                <a:latin typeface="Calibri"/>
                <a:cs typeface="Calibri"/>
              </a:rPr>
              <a:t>) from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Regression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11809"/>
            <a:ext cx="4583430" cy="78168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spc="5" dirty="0">
                <a:latin typeface="Calibri"/>
                <a:cs typeface="Calibri"/>
              </a:rPr>
              <a:t>Need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to score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candidate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lines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(</a:t>
            </a:r>
            <a:r>
              <a:rPr sz="2050" spc="5" dirty="0" err="1">
                <a:latin typeface="Calibri"/>
                <a:cs typeface="Calibri"/>
              </a:rPr>
              <a:t>m,</a:t>
            </a:r>
            <a:r>
              <a:rPr lang="en-US" sz="2050" spc="5" dirty="0" err="1">
                <a:latin typeface="Calibri"/>
                <a:cs typeface="Calibri"/>
              </a:rPr>
              <a:t>c</a:t>
            </a:r>
            <a:r>
              <a:rPr sz="2050" spc="5" dirty="0">
                <a:latin typeface="Calibri"/>
                <a:cs typeface="Calibri"/>
              </a:rPr>
              <a:t>)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pairs</a:t>
            </a:r>
            <a:endParaRPr sz="2050" dirty="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dirty="0">
                <a:latin typeface="Calibri"/>
                <a:cs typeface="Calibri"/>
              </a:rPr>
              <a:t>Choose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the</a:t>
            </a:r>
            <a:r>
              <a:rPr sz="2050" spc="-1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best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one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646" y="156210"/>
            <a:ext cx="394144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Regression</a:t>
            </a:r>
            <a:r>
              <a:rPr spc="-50" dirty="0"/>
              <a:t> </a:t>
            </a:r>
            <a:r>
              <a:rPr spc="-15" dirty="0"/>
              <a:t>Example</a:t>
            </a:r>
            <a:r>
              <a:rPr spc="-45" dirty="0"/>
              <a:t> </a:t>
            </a:r>
            <a:r>
              <a:rPr spc="-5" dirty="0"/>
              <a:t>-</a:t>
            </a:r>
            <a:r>
              <a:rPr spc="-15" dirty="0"/>
              <a:t> Error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191" y="0"/>
            <a:ext cx="5922010" cy="3341370"/>
            <a:chOff x="-12191" y="0"/>
            <a:chExt cx="5922010" cy="3341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58" y="877927"/>
              <a:ext cx="2824942" cy="22587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17191" y="2003044"/>
              <a:ext cx="2310765" cy="786765"/>
            </a:xfrm>
            <a:custGeom>
              <a:avLst/>
              <a:gdLst/>
              <a:ahLst/>
              <a:cxnLst/>
              <a:rect l="l" t="t" r="r" b="b"/>
              <a:pathLst>
                <a:path w="2310765" h="786764">
                  <a:moveTo>
                    <a:pt x="0" y="786384"/>
                  </a:moveTo>
                  <a:lnTo>
                    <a:pt x="2310511" y="0"/>
                  </a:lnTo>
                </a:path>
              </a:pathLst>
            </a:custGeom>
            <a:ln w="18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897880" cy="3317240"/>
            </a:xfrm>
            <a:custGeom>
              <a:avLst/>
              <a:gdLst/>
              <a:ahLst/>
              <a:cxnLst/>
              <a:rect l="l" t="t" r="r" b="b"/>
              <a:pathLst>
                <a:path w="5897880" h="3317240">
                  <a:moveTo>
                    <a:pt x="0" y="3316858"/>
                  </a:moveTo>
                  <a:lnTo>
                    <a:pt x="5897626" y="3316858"/>
                  </a:lnTo>
                  <a:lnTo>
                    <a:pt x="5897626" y="0"/>
                  </a:lnTo>
                  <a:lnTo>
                    <a:pt x="0" y="0"/>
                  </a:lnTo>
                  <a:lnTo>
                    <a:pt x="0" y="33168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646" y="156717"/>
            <a:ext cx="3941445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Regression</a:t>
            </a:r>
            <a:r>
              <a:rPr spc="-50" dirty="0"/>
              <a:t> </a:t>
            </a:r>
            <a:r>
              <a:rPr spc="-15" dirty="0"/>
              <a:t>Example</a:t>
            </a:r>
            <a:r>
              <a:rPr spc="-45" dirty="0"/>
              <a:t> </a:t>
            </a:r>
            <a:r>
              <a:rPr spc="-5" dirty="0"/>
              <a:t>-</a:t>
            </a:r>
            <a:r>
              <a:rPr spc="-15" dirty="0"/>
              <a:t> Error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191" y="0"/>
            <a:ext cx="5922010" cy="3341370"/>
            <a:chOff x="-12191" y="0"/>
            <a:chExt cx="5922010" cy="3341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58" y="877939"/>
              <a:ext cx="2824942" cy="22587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1450" y="1877059"/>
              <a:ext cx="636270" cy="634365"/>
            </a:xfrm>
            <a:custGeom>
              <a:avLst/>
              <a:gdLst/>
              <a:ahLst/>
              <a:cxnLst/>
              <a:rect l="l" t="t" r="r" b="b"/>
              <a:pathLst>
                <a:path w="636270" h="634364">
                  <a:moveTo>
                    <a:pt x="0" y="408558"/>
                  </a:moveTo>
                  <a:lnTo>
                    <a:pt x="0" y="634364"/>
                  </a:lnTo>
                </a:path>
                <a:path w="636270" h="634364">
                  <a:moveTo>
                    <a:pt x="35306" y="405511"/>
                  </a:moveTo>
                  <a:lnTo>
                    <a:pt x="35306" y="620522"/>
                  </a:lnTo>
                </a:path>
                <a:path w="636270" h="634364">
                  <a:moveTo>
                    <a:pt x="152145" y="350266"/>
                  </a:moveTo>
                  <a:lnTo>
                    <a:pt x="152145" y="579119"/>
                  </a:lnTo>
                </a:path>
                <a:path w="636270" h="634364">
                  <a:moveTo>
                    <a:pt x="230504" y="258063"/>
                  </a:moveTo>
                  <a:lnTo>
                    <a:pt x="230504" y="554482"/>
                  </a:lnTo>
                </a:path>
                <a:path w="636270" h="634364">
                  <a:moveTo>
                    <a:pt x="304164" y="242697"/>
                  </a:moveTo>
                  <a:lnTo>
                    <a:pt x="304164" y="531494"/>
                  </a:lnTo>
                </a:path>
                <a:path w="636270" h="634364">
                  <a:moveTo>
                    <a:pt x="388619" y="129031"/>
                  </a:moveTo>
                  <a:lnTo>
                    <a:pt x="388619" y="500761"/>
                  </a:lnTo>
                </a:path>
                <a:path w="636270" h="634364">
                  <a:moveTo>
                    <a:pt x="437895" y="53720"/>
                  </a:moveTo>
                  <a:lnTo>
                    <a:pt x="437895" y="483869"/>
                  </a:lnTo>
                </a:path>
                <a:path w="636270" h="634364">
                  <a:moveTo>
                    <a:pt x="508507" y="0"/>
                  </a:moveTo>
                  <a:lnTo>
                    <a:pt x="508507" y="457707"/>
                  </a:lnTo>
                </a:path>
                <a:path w="636270" h="634364">
                  <a:moveTo>
                    <a:pt x="582294" y="16891"/>
                  </a:moveTo>
                  <a:lnTo>
                    <a:pt x="582294" y="434720"/>
                  </a:lnTo>
                </a:path>
                <a:path w="636270" h="634364">
                  <a:moveTo>
                    <a:pt x="636015" y="49149"/>
                  </a:moveTo>
                  <a:lnTo>
                    <a:pt x="636015" y="416306"/>
                  </a:lnTo>
                </a:path>
              </a:pathLst>
            </a:custGeom>
            <a:ln w="6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7191" y="2003043"/>
              <a:ext cx="2310765" cy="786765"/>
            </a:xfrm>
            <a:custGeom>
              <a:avLst/>
              <a:gdLst/>
              <a:ahLst/>
              <a:cxnLst/>
              <a:rect l="l" t="t" r="r" b="b"/>
              <a:pathLst>
                <a:path w="2310765" h="786764">
                  <a:moveTo>
                    <a:pt x="0" y="786384"/>
                  </a:moveTo>
                  <a:lnTo>
                    <a:pt x="2310511" y="0"/>
                  </a:lnTo>
                </a:path>
              </a:pathLst>
            </a:custGeom>
            <a:ln w="18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7078" y="1669668"/>
              <a:ext cx="384175" cy="727075"/>
            </a:xfrm>
            <a:custGeom>
              <a:avLst/>
              <a:gdLst/>
              <a:ahLst/>
              <a:cxnLst/>
              <a:rect l="l" t="t" r="r" b="b"/>
              <a:pathLst>
                <a:path w="384175" h="727075">
                  <a:moveTo>
                    <a:pt x="321183" y="116713"/>
                  </a:moveTo>
                  <a:lnTo>
                    <a:pt x="321183" y="615950"/>
                  </a:lnTo>
                </a:path>
                <a:path w="384175" h="727075">
                  <a:moveTo>
                    <a:pt x="384175" y="0"/>
                  </a:moveTo>
                  <a:lnTo>
                    <a:pt x="384175" y="597535"/>
                  </a:lnTo>
                </a:path>
                <a:path w="384175" h="727075">
                  <a:moveTo>
                    <a:pt x="0" y="316484"/>
                  </a:moveTo>
                  <a:lnTo>
                    <a:pt x="0" y="726567"/>
                  </a:lnTo>
                </a:path>
              </a:pathLst>
            </a:custGeom>
            <a:ln w="6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65"/>
              <a:ext cx="5897880" cy="3316604"/>
            </a:xfrm>
            <a:custGeom>
              <a:avLst/>
              <a:gdLst/>
              <a:ahLst/>
              <a:cxnLst/>
              <a:rect l="l" t="t" r="r" b="b"/>
              <a:pathLst>
                <a:path w="5897880" h="3316604">
                  <a:moveTo>
                    <a:pt x="0" y="3316478"/>
                  </a:moveTo>
                  <a:lnTo>
                    <a:pt x="5897626" y="3316478"/>
                  </a:lnTo>
                  <a:lnTo>
                    <a:pt x="5897626" y="0"/>
                  </a:lnTo>
                  <a:lnTo>
                    <a:pt x="0" y="0"/>
                  </a:lnTo>
                  <a:lnTo>
                    <a:pt x="0" y="331647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646" y="156210"/>
            <a:ext cx="394144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Regression</a:t>
            </a:r>
            <a:r>
              <a:rPr spc="-50" dirty="0"/>
              <a:t> </a:t>
            </a:r>
            <a:r>
              <a:rPr spc="-15" dirty="0"/>
              <a:t>Example</a:t>
            </a:r>
            <a:r>
              <a:rPr spc="-45" dirty="0"/>
              <a:t> </a:t>
            </a:r>
            <a:r>
              <a:rPr spc="-5" dirty="0"/>
              <a:t>-</a:t>
            </a:r>
            <a:r>
              <a:rPr spc="-15" dirty="0"/>
              <a:t> Error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191" y="0"/>
            <a:ext cx="5922010" cy="3341370"/>
            <a:chOff x="-12191" y="0"/>
            <a:chExt cx="5922010" cy="3341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58" y="877927"/>
              <a:ext cx="2824942" cy="22587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89478" y="1669161"/>
              <a:ext cx="731520" cy="417195"/>
            </a:xfrm>
            <a:custGeom>
              <a:avLst/>
              <a:gdLst/>
              <a:ahLst/>
              <a:cxnLst/>
              <a:rect l="l" t="t" r="r" b="b"/>
              <a:pathLst>
                <a:path w="731520" h="417194">
                  <a:moveTo>
                    <a:pt x="53212" y="161798"/>
                  </a:moveTo>
                  <a:lnTo>
                    <a:pt x="53212" y="279527"/>
                  </a:lnTo>
                </a:path>
                <a:path w="731520" h="417194">
                  <a:moveTo>
                    <a:pt x="104394" y="170053"/>
                  </a:moveTo>
                  <a:lnTo>
                    <a:pt x="104394" y="287782"/>
                  </a:lnTo>
                </a:path>
                <a:path w="731520" h="417194">
                  <a:moveTo>
                    <a:pt x="0" y="147447"/>
                  </a:moveTo>
                  <a:lnTo>
                    <a:pt x="0" y="416814"/>
                  </a:lnTo>
                </a:path>
                <a:path w="731520" h="417194">
                  <a:moveTo>
                    <a:pt x="731265" y="0"/>
                  </a:moveTo>
                  <a:lnTo>
                    <a:pt x="731265" y="318516"/>
                  </a:lnTo>
                </a:path>
                <a:path w="731520" h="417194">
                  <a:moveTo>
                    <a:pt x="653414" y="258064"/>
                  </a:moveTo>
                  <a:lnTo>
                    <a:pt x="653414" y="301117"/>
                  </a:lnTo>
                </a:path>
                <a:path w="731520" h="417194">
                  <a:moveTo>
                    <a:pt x="601090" y="225806"/>
                  </a:moveTo>
                  <a:lnTo>
                    <a:pt x="601090" y="290830"/>
                  </a:lnTo>
                </a:path>
                <a:path w="731520" h="417194">
                  <a:moveTo>
                    <a:pt x="558164" y="205867"/>
                  </a:moveTo>
                  <a:lnTo>
                    <a:pt x="558164" y="280035"/>
                  </a:lnTo>
                </a:path>
                <a:path w="731520" h="417194">
                  <a:moveTo>
                    <a:pt x="530478" y="207391"/>
                  </a:moveTo>
                  <a:lnTo>
                    <a:pt x="530478" y="278511"/>
                  </a:lnTo>
                </a:path>
                <a:path w="731520" h="417194">
                  <a:moveTo>
                    <a:pt x="221741" y="195580"/>
                  </a:moveTo>
                  <a:lnTo>
                    <a:pt x="221741" y="224790"/>
                  </a:lnTo>
                </a:path>
                <a:path w="731520" h="417194">
                  <a:moveTo>
                    <a:pt x="324612" y="143383"/>
                  </a:moveTo>
                  <a:lnTo>
                    <a:pt x="324612" y="215519"/>
                  </a:lnTo>
                </a:path>
                <a:path w="731520" h="417194">
                  <a:moveTo>
                    <a:pt x="165862" y="181737"/>
                  </a:moveTo>
                  <a:lnTo>
                    <a:pt x="165862" y="255524"/>
                  </a:lnTo>
                </a:path>
                <a:path w="731520" h="417194">
                  <a:moveTo>
                    <a:pt x="678941" y="38480"/>
                  </a:moveTo>
                  <a:lnTo>
                    <a:pt x="678941" y="309245"/>
                  </a:lnTo>
                </a:path>
                <a:path w="731520" h="417194">
                  <a:moveTo>
                    <a:pt x="488441" y="136779"/>
                  </a:moveTo>
                  <a:lnTo>
                    <a:pt x="488441" y="263144"/>
                  </a:lnTo>
                </a:path>
                <a:path w="731520" h="417194">
                  <a:moveTo>
                    <a:pt x="253491" y="201803"/>
                  </a:moveTo>
                  <a:lnTo>
                    <a:pt x="253491" y="298577"/>
                  </a:lnTo>
                </a:path>
              </a:pathLst>
            </a:custGeom>
            <a:ln w="6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38781" y="1607947"/>
              <a:ext cx="2292350" cy="601345"/>
            </a:xfrm>
            <a:custGeom>
              <a:avLst/>
              <a:gdLst/>
              <a:ahLst/>
              <a:cxnLst/>
              <a:rect l="l" t="t" r="r" b="b"/>
              <a:pathLst>
                <a:path w="2292350" h="601344">
                  <a:moveTo>
                    <a:pt x="0" y="0"/>
                  </a:moveTo>
                  <a:lnTo>
                    <a:pt x="2292096" y="601090"/>
                  </a:lnTo>
                </a:path>
              </a:pathLst>
            </a:custGeom>
            <a:ln w="18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5897880" cy="3317240"/>
            </a:xfrm>
            <a:custGeom>
              <a:avLst/>
              <a:gdLst/>
              <a:ahLst/>
              <a:cxnLst/>
              <a:rect l="l" t="t" r="r" b="b"/>
              <a:pathLst>
                <a:path w="5897880" h="3317240">
                  <a:moveTo>
                    <a:pt x="0" y="3316858"/>
                  </a:moveTo>
                  <a:lnTo>
                    <a:pt x="5897626" y="3316858"/>
                  </a:lnTo>
                  <a:lnTo>
                    <a:pt x="5897626" y="0"/>
                  </a:lnTo>
                  <a:lnTo>
                    <a:pt x="0" y="0"/>
                  </a:lnTo>
                  <a:lnTo>
                    <a:pt x="0" y="33168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646" y="156717"/>
            <a:ext cx="3941445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Regression</a:t>
            </a:r>
            <a:r>
              <a:rPr spc="-50" dirty="0"/>
              <a:t> </a:t>
            </a:r>
            <a:r>
              <a:rPr spc="-15" dirty="0"/>
              <a:t>Example</a:t>
            </a:r>
            <a:r>
              <a:rPr spc="-45" dirty="0"/>
              <a:t> </a:t>
            </a:r>
            <a:r>
              <a:rPr spc="-5" dirty="0"/>
              <a:t>-</a:t>
            </a:r>
            <a:r>
              <a:rPr spc="-15" dirty="0"/>
              <a:t> Error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55" y="877939"/>
            <a:ext cx="2824942" cy="22587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96101" y="737077"/>
            <a:ext cx="1226820" cy="6121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55" dirty="0">
                <a:latin typeface="Times New Roman"/>
                <a:cs typeface="Times New Roman"/>
              </a:rPr>
              <a:t>y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Symbol"/>
                <a:cs typeface="Symbol"/>
              </a:rPr>
              <a:t>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i="1" spc="85" dirty="0">
                <a:latin typeface="Times New Roman"/>
                <a:cs typeface="Times New Roman"/>
              </a:rPr>
              <a:t>m</a:t>
            </a:r>
            <a:r>
              <a:rPr sz="2300" i="1" spc="55" dirty="0">
                <a:latin typeface="Times New Roman"/>
                <a:cs typeface="Times New Roman"/>
              </a:rPr>
              <a:t>x</a:t>
            </a:r>
            <a:r>
              <a:rPr sz="2300" i="1" spc="-275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Symbol"/>
                <a:cs typeface="Symbol"/>
              </a:rPr>
              <a:t>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lang="en-US" sz="2300" i="1" spc="65" dirty="0">
                <a:latin typeface="Times New Roman"/>
                <a:cs typeface="Times New Roman"/>
              </a:rPr>
              <a:t>c</a:t>
            </a:r>
            <a:endParaRPr sz="2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994"/>
              </a:spcBef>
            </a:pPr>
            <a:r>
              <a:rPr sz="700" i="1" spc="20" dirty="0">
                <a:latin typeface="Times New Roman"/>
                <a:cs typeface="Times New Roman"/>
              </a:rPr>
              <a:t>N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9998" y="1386693"/>
            <a:ext cx="6985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6380" y="1386693"/>
            <a:ext cx="6985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0347" y="1307690"/>
            <a:ext cx="48640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error</a:t>
            </a:r>
            <a:r>
              <a:rPr sz="1200" i="1" spc="-6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4112" y="1265958"/>
            <a:ext cx="1835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50" spc="-925" dirty="0">
                <a:latin typeface="Symbol"/>
                <a:cs typeface="Symbol"/>
              </a:rPr>
              <a:t></a:t>
            </a:r>
            <a:endParaRPr sz="1850">
              <a:latin typeface="Symbol"/>
              <a:cs typeface="Symbol"/>
            </a:endParaRPr>
          </a:p>
          <a:p>
            <a:pPr marL="36830">
              <a:lnSpc>
                <a:spcPts val="750"/>
              </a:lnSpc>
            </a:pPr>
            <a:r>
              <a:rPr sz="700" i="1" spc="10" dirty="0">
                <a:latin typeface="Times New Roman"/>
                <a:cs typeface="Times New Roman"/>
              </a:rPr>
              <a:t>i</a:t>
            </a:r>
            <a:r>
              <a:rPr sz="700" spc="10" dirty="0">
                <a:latin typeface="Symbol"/>
                <a:cs typeface="Symbol"/>
              </a:rPr>
              <a:t></a:t>
            </a:r>
            <a:r>
              <a:rPr sz="700" spc="1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4655" y="1252100"/>
            <a:ext cx="7239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15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6366" y="1174614"/>
            <a:ext cx="1241425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45" dirty="0">
                <a:latin typeface="Symbol"/>
                <a:cs typeface="Symbol"/>
              </a:rPr>
              <a:t></a:t>
            </a:r>
            <a:r>
              <a:rPr sz="1850" i="1" spc="-45" dirty="0">
                <a:latin typeface="Times New Roman"/>
                <a:cs typeface="Times New Roman"/>
              </a:rPr>
              <a:t>y</a:t>
            </a:r>
            <a:r>
              <a:rPr sz="1850" i="1" spc="6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</a:t>
            </a:r>
            <a:r>
              <a:rPr sz="1850" spc="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mx</a:t>
            </a:r>
            <a:r>
              <a:rPr sz="1850" i="1" spc="40" dirty="0">
                <a:latin typeface="Times New Roman"/>
                <a:cs typeface="Times New Roman"/>
              </a:rPr>
              <a:t> </a:t>
            </a:r>
            <a:r>
              <a:rPr sz="1850" spc="-80" dirty="0">
                <a:latin typeface="Symbol"/>
                <a:cs typeface="Symbol"/>
              </a:rPr>
              <a:t></a:t>
            </a:r>
            <a:r>
              <a:rPr lang="en-US" sz="1850" i="1" spc="-80" dirty="0">
                <a:latin typeface="Times New Roman"/>
                <a:cs typeface="Times New Roman"/>
              </a:rPr>
              <a:t>c</a:t>
            </a:r>
            <a:r>
              <a:rPr sz="1850" spc="-80" dirty="0">
                <a:latin typeface="Times New Roman"/>
                <a:cs typeface="Times New Roman"/>
              </a:rPr>
              <a:t>)</a:t>
            </a:r>
            <a:r>
              <a:rPr sz="2400" spc="-80" dirty="0">
                <a:latin typeface="Symbol"/>
                <a:cs typeface="Symbol"/>
              </a:rPr>
              <a:t></a:t>
            </a:r>
            <a:endParaRPr sz="2400" dirty="0"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66895" y="1601469"/>
            <a:ext cx="164465" cy="311785"/>
            <a:chOff x="4366895" y="1601469"/>
            <a:chExt cx="164465" cy="311785"/>
          </a:xfrm>
        </p:grpSpPr>
        <p:sp>
          <p:nvSpPr>
            <p:cNvPr id="12" name="object 12"/>
            <p:cNvSpPr/>
            <p:nvPr/>
          </p:nvSpPr>
          <p:spPr>
            <a:xfrm>
              <a:off x="4375150" y="1609724"/>
              <a:ext cx="147955" cy="295275"/>
            </a:xfrm>
            <a:custGeom>
              <a:avLst/>
              <a:gdLst/>
              <a:ahLst/>
              <a:cxnLst/>
              <a:rect l="l" t="t" r="r" b="b"/>
              <a:pathLst>
                <a:path w="147954" h="295275">
                  <a:moveTo>
                    <a:pt x="110616" y="0"/>
                  </a:moveTo>
                  <a:lnTo>
                    <a:pt x="36956" y="0"/>
                  </a:lnTo>
                  <a:lnTo>
                    <a:pt x="36956" y="221234"/>
                  </a:lnTo>
                  <a:lnTo>
                    <a:pt x="0" y="221234"/>
                  </a:lnTo>
                  <a:lnTo>
                    <a:pt x="73787" y="295021"/>
                  </a:lnTo>
                  <a:lnTo>
                    <a:pt x="147574" y="221234"/>
                  </a:lnTo>
                  <a:lnTo>
                    <a:pt x="110616" y="221234"/>
                  </a:lnTo>
                  <a:lnTo>
                    <a:pt x="1106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5150" y="1609724"/>
              <a:ext cx="147955" cy="295275"/>
            </a:xfrm>
            <a:custGeom>
              <a:avLst/>
              <a:gdLst/>
              <a:ahLst/>
              <a:cxnLst/>
              <a:rect l="l" t="t" r="r" b="b"/>
              <a:pathLst>
                <a:path w="147954" h="295275">
                  <a:moveTo>
                    <a:pt x="0" y="221234"/>
                  </a:moveTo>
                  <a:lnTo>
                    <a:pt x="36956" y="221234"/>
                  </a:lnTo>
                  <a:lnTo>
                    <a:pt x="36956" y="0"/>
                  </a:lnTo>
                  <a:lnTo>
                    <a:pt x="110616" y="0"/>
                  </a:lnTo>
                  <a:lnTo>
                    <a:pt x="110616" y="221234"/>
                  </a:lnTo>
                  <a:lnTo>
                    <a:pt x="147574" y="221234"/>
                  </a:lnTo>
                  <a:lnTo>
                    <a:pt x="73787" y="295021"/>
                  </a:lnTo>
                  <a:lnTo>
                    <a:pt x="0" y="221234"/>
                  </a:lnTo>
                  <a:close/>
                </a:path>
              </a:pathLst>
            </a:custGeom>
            <a:ln w="1638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34384" y="1953856"/>
            <a:ext cx="1229360" cy="344170"/>
          </a:xfrm>
          <a:prstGeom prst="rect">
            <a:avLst/>
          </a:prstGeom>
          <a:solidFill>
            <a:srgbClr val="4F81BC"/>
          </a:solidFill>
          <a:ln w="16386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05"/>
              </a:spcBef>
            </a:pP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1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Gradient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66895" y="2338831"/>
            <a:ext cx="164465" cy="311785"/>
            <a:chOff x="4366895" y="2338831"/>
            <a:chExt cx="164465" cy="311785"/>
          </a:xfrm>
        </p:grpSpPr>
        <p:sp>
          <p:nvSpPr>
            <p:cNvPr id="16" name="object 16"/>
            <p:cNvSpPr/>
            <p:nvPr/>
          </p:nvSpPr>
          <p:spPr>
            <a:xfrm>
              <a:off x="4375150" y="2347086"/>
              <a:ext cx="147955" cy="295275"/>
            </a:xfrm>
            <a:custGeom>
              <a:avLst/>
              <a:gdLst/>
              <a:ahLst/>
              <a:cxnLst/>
              <a:rect l="l" t="t" r="r" b="b"/>
              <a:pathLst>
                <a:path w="147954" h="295275">
                  <a:moveTo>
                    <a:pt x="110616" y="0"/>
                  </a:moveTo>
                  <a:lnTo>
                    <a:pt x="36956" y="0"/>
                  </a:lnTo>
                  <a:lnTo>
                    <a:pt x="36956" y="221234"/>
                  </a:lnTo>
                  <a:lnTo>
                    <a:pt x="0" y="221234"/>
                  </a:lnTo>
                  <a:lnTo>
                    <a:pt x="73787" y="294894"/>
                  </a:lnTo>
                  <a:lnTo>
                    <a:pt x="147574" y="221234"/>
                  </a:lnTo>
                  <a:lnTo>
                    <a:pt x="110616" y="221234"/>
                  </a:lnTo>
                  <a:lnTo>
                    <a:pt x="1106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5150" y="2347086"/>
              <a:ext cx="147955" cy="295275"/>
            </a:xfrm>
            <a:custGeom>
              <a:avLst/>
              <a:gdLst/>
              <a:ahLst/>
              <a:cxnLst/>
              <a:rect l="l" t="t" r="r" b="b"/>
              <a:pathLst>
                <a:path w="147954" h="295275">
                  <a:moveTo>
                    <a:pt x="0" y="221234"/>
                  </a:moveTo>
                  <a:lnTo>
                    <a:pt x="36956" y="221234"/>
                  </a:lnTo>
                  <a:lnTo>
                    <a:pt x="36956" y="0"/>
                  </a:lnTo>
                  <a:lnTo>
                    <a:pt x="110616" y="0"/>
                  </a:lnTo>
                  <a:lnTo>
                    <a:pt x="110616" y="221234"/>
                  </a:lnTo>
                  <a:lnTo>
                    <a:pt x="147574" y="221234"/>
                  </a:lnTo>
                  <a:lnTo>
                    <a:pt x="73787" y="294894"/>
                  </a:lnTo>
                  <a:lnTo>
                    <a:pt x="0" y="221234"/>
                  </a:lnTo>
                  <a:close/>
                </a:path>
              </a:pathLst>
            </a:custGeom>
            <a:ln w="1638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85234" y="2691155"/>
            <a:ext cx="1327785" cy="344170"/>
          </a:xfrm>
          <a:prstGeom prst="rect">
            <a:avLst/>
          </a:prstGeom>
          <a:solidFill>
            <a:srgbClr val="4F81BC"/>
          </a:solidFill>
          <a:ln w="16386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605"/>
              </a:spcBef>
            </a:pP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11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1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67803" y="221404"/>
            <a:ext cx="516608" cy="2952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7" name="AutoShape 2" descr="Image result for machine learning images"/>
          <p:cNvSpPr>
            <a:spLocks noChangeAspect="1" noChangeArrowheads="1"/>
          </p:cNvSpPr>
          <p:nvPr/>
        </p:nvSpPr>
        <p:spPr bwMode="auto">
          <a:xfrm>
            <a:off x="2023886" y="2361636"/>
            <a:ext cx="147602" cy="1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4281" tIns="22140" rIns="44281" bIns="22140" numCol="1" anchor="t" anchorCtr="0" compatLnSpc="1">
            <a:prstTxWarp prst="textNoShape">
              <a:avLst/>
            </a:prstTxWarp>
          </a:bodyPr>
          <a:lstStyle/>
          <a:p>
            <a:endParaRPr lang="en-IN" sz="872"/>
          </a:p>
        </p:txBody>
      </p:sp>
      <p:sp>
        <p:nvSpPr>
          <p:cNvPr id="8" name="AutoShape 2" descr="Introduction to Machine Learning: Supervised and Unsupervised Learning"/>
          <p:cNvSpPr>
            <a:spLocks noChangeAspect="1" noChangeArrowheads="1"/>
          </p:cNvSpPr>
          <p:nvPr/>
        </p:nvSpPr>
        <p:spPr bwMode="auto">
          <a:xfrm>
            <a:off x="807705" y="-69957"/>
            <a:ext cx="147602" cy="1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4281" tIns="22140" rIns="44281" bIns="22140" numCol="1" anchor="t" anchorCtr="0" compatLnSpc="1">
            <a:prstTxWarp prst="textNoShape">
              <a:avLst/>
            </a:prstTxWarp>
          </a:bodyPr>
          <a:lstStyle/>
          <a:p>
            <a:endParaRPr lang="en-IN" sz="872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980236"/>
              </p:ext>
            </p:extLst>
          </p:nvPr>
        </p:nvGraphicFramePr>
        <p:xfrm>
          <a:off x="431800" y="516609"/>
          <a:ext cx="4572000" cy="251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1466024" y="122377"/>
            <a:ext cx="2475594" cy="447130"/>
          </a:xfrm>
          <a:prstGeom prst="rect">
            <a:avLst/>
          </a:prstGeom>
          <a:noFill/>
        </p:spPr>
        <p:txBody>
          <a:bodyPr wrap="none" lIns="44281" tIns="22140" rIns="44281" bIns="22140">
            <a:spAutoFit/>
          </a:bodyPr>
          <a:lstStyle/>
          <a:p>
            <a:pPr algn="ctr"/>
            <a:r>
              <a:rPr lang="en-US" sz="26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Regression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935218-78B5-80BE-C700-BC8B58A3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8378B4-38F8-7961-3839-C3E3D568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A6BA4E-CDAE-4DEF-A7CA-99055C502B8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pngfind.com-kingpin-png-4152286 (1).png">
            <a:extLst>
              <a:ext uri="{FF2B5EF4-FFF2-40B4-BE49-F238E27FC236}">
                <a16:creationId xmlns:a16="http://schemas.microsoft.com/office/drawing/2014/main" id="{335DF93B-D379-93EE-D1BB-F6FC1EE1E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686" y="17242"/>
            <a:ext cx="590409" cy="2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72" y="723817"/>
            <a:ext cx="1614399" cy="1691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83D15-C32B-227A-48B6-9EE18018A70C}"/>
              </a:ext>
            </a:extLst>
          </p:cNvPr>
          <p:cNvSpPr/>
          <p:nvPr/>
        </p:nvSpPr>
        <p:spPr>
          <a:xfrm>
            <a:off x="497205" y="952666"/>
            <a:ext cx="1270635" cy="12335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kern="12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Minimize the Cost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1EB03C-CF45-C641-CE1F-D1594684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36" y="771146"/>
            <a:ext cx="3277338" cy="17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67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292510-D969-2A6B-83CE-A51BF2AA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4F438-F456-7F5B-C8CB-1FB3EE4B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A6BA4E-CDAE-4DEF-A7CA-99055C502B8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CF37C-2BC2-785B-CD8C-B6D4F5EED8A3}"/>
              </a:ext>
            </a:extLst>
          </p:cNvPr>
          <p:cNvSpPr/>
          <p:nvPr/>
        </p:nvSpPr>
        <p:spPr>
          <a:xfrm>
            <a:off x="1574800" y="265655"/>
            <a:ext cx="2450330" cy="447130"/>
          </a:xfrm>
          <a:prstGeom prst="rect">
            <a:avLst/>
          </a:prstGeom>
          <a:noFill/>
        </p:spPr>
        <p:txBody>
          <a:bodyPr wrap="none" lIns="44281" tIns="22140" rIns="44281" bIns="22140">
            <a:spAutoFit/>
          </a:bodyPr>
          <a:lstStyle/>
          <a:p>
            <a:pPr algn="ctr"/>
            <a:r>
              <a:rPr lang="en-US" sz="26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 Descent</a:t>
            </a:r>
          </a:p>
        </p:txBody>
      </p:sp>
      <p:pic>
        <p:nvPicPr>
          <p:cNvPr id="5" name="Picture 4" descr="pngfind.com-kingpin-png-4152286 (1).png">
            <a:extLst>
              <a:ext uri="{FF2B5EF4-FFF2-40B4-BE49-F238E27FC236}">
                <a16:creationId xmlns:a16="http://schemas.microsoft.com/office/drawing/2014/main" id="{CCF7DEC9-8545-A5AD-3D05-A37CCB32BE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4686" y="17242"/>
            <a:ext cx="590409" cy="258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3FC1D-3F3A-36EA-2333-EED72C806DA4}"/>
              </a:ext>
            </a:extLst>
          </p:cNvPr>
          <p:cNvSpPr/>
          <p:nvPr/>
        </p:nvSpPr>
        <p:spPr>
          <a:xfrm>
            <a:off x="806470" y="2387841"/>
            <a:ext cx="4183113" cy="342807"/>
          </a:xfrm>
          <a:prstGeom prst="rect">
            <a:avLst/>
          </a:prstGeom>
          <a:noFill/>
        </p:spPr>
        <p:txBody>
          <a:bodyPr wrap="none" lIns="44281" tIns="22140" rIns="44281" bIns="22140">
            <a:spAutoFit/>
          </a:bodyPr>
          <a:lstStyle/>
          <a:p>
            <a:pPr algn="ctr"/>
            <a:r>
              <a:rPr lang="en-US" sz="1937" dirty="0">
                <a:ln w="0"/>
                <a:solidFill>
                  <a:srgbClr val="0432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Demo: Gradient Descent Workedout.xlsx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C7B4C-BF20-C7D1-C912-7BBFE5B85E48}"/>
              </a:ext>
            </a:extLst>
          </p:cNvPr>
          <p:cNvSpPr txBox="1"/>
          <p:nvPr/>
        </p:nvSpPr>
        <p:spPr>
          <a:xfrm>
            <a:off x="660400" y="1037539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ogle Sans"/>
              </a:rPr>
              <a:t>Gradient Descent is an optimization algorithm used to find the values of a function's parameters (</a:t>
            </a:r>
            <a:r>
              <a:rPr lang="en-US" sz="2000" dirty="0" err="1">
                <a:latin typeface="Google Sans"/>
              </a:rPr>
              <a:t>m,c</a:t>
            </a:r>
            <a:r>
              <a:rPr lang="en-US" sz="2000" dirty="0">
                <a:latin typeface="Google Sans"/>
              </a:rPr>
              <a:t>) that minimize a cost function as far as possible.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424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26CE-B71D-DA8E-1A31-AEF258F3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71" y="156210"/>
            <a:ext cx="2934207" cy="438582"/>
          </a:xfrm>
        </p:spPr>
        <p:txBody>
          <a:bodyPr/>
          <a:lstStyle/>
          <a:p>
            <a:r>
              <a:rPr lang="en-IN" b="1" i="0" dirty="0">
                <a:solidFill>
                  <a:srgbClr val="1B2437"/>
                </a:solidFill>
                <a:effectLst/>
                <a:latin typeface="Inter"/>
              </a:rPr>
              <a:t>Overfitting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5E5D-70B8-8E65-6E37-8A21AEC1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Suppose we want to find the price of a house. We trained the model and model is giving 99% accuracy score on training data.</a:t>
            </a: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And then we test the model performance on test data and we get the accuracy score=50%.</a:t>
            </a: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Why this much difference? The reason is that the model is overfitted and that's why its performing good on </a:t>
            </a:r>
            <a:r>
              <a:rPr lang="en-IN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ter"/>
              </a:rPr>
              <a:t>training data 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and bad on </a:t>
            </a:r>
            <a:r>
              <a:rPr lang="en-IN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ter"/>
              </a:rPr>
              <a:t>testing data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 descr="pngfind.com-kingpin-png-4152286 (1).png">
            <a:extLst>
              <a:ext uri="{FF2B5EF4-FFF2-40B4-BE49-F238E27FC236}">
                <a16:creationId xmlns:a16="http://schemas.microsoft.com/office/drawing/2014/main" id="{00F7FA44-E866-438E-DFF6-4093AA5385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4686" y="17242"/>
            <a:ext cx="590409" cy="2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2D3D-BDA1-3472-5907-73EEE7BF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71" y="156210"/>
            <a:ext cx="2934207" cy="438582"/>
          </a:xfrm>
        </p:spPr>
        <p:txBody>
          <a:bodyPr/>
          <a:lstStyle/>
          <a:p>
            <a:r>
              <a:rPr lang="en-US" dirty="0"/>
              <a:t>Bias and Variance</a:t>
            </a:r>
          </a:p>
        </p:txBody>
      </p:sp>
      <p:pic>
        <p:nvPicPr>
          <p:cNvPr id="1028" name="Picture 4" descr="Coursera deep learning specialization by Andrew Ng [Course 2 - Week 1] -  Ahmed Yakout">
            <a:extLst>
              <a:ext uri="{FF2B5EF4-FFF2-40B4-BE49-F238E27FC236}">
                <a16:creationId xmlns:a16="http://schemas.microsoft.com/office/drawing/2014/main" id="{109F2AE1-E326-5C93-B73C-1D57E9BC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7" y="960729"/>
            <a:ext cx="4318867" cy="162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ngfind.com-kingpin-png-4152286 (1).png">
            <a:extLst>
              <a:ext uri="{FF2B5EF4-FFF2-40B4-BE49-F238E27FC236}">
                <a16:creationId xmlns:a16="http://schemas.microsoft.com/office/drawing/2014/main" id="{8D082AB3-9435-8DAF-1343-52435ED77A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686" y="17242"/>
            <a:ext cx="590409" cy="2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341" y="156717"/>
            <a:ext cx="271018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Feature</a:t>
            </a:r>
            <a:r>
              <a:rPr spc="-90" dirty="0"/>
              <a:t> </a:t>
            </a:r>
            <a:r>
              <a:rPr spc="-10" dirty="0"/>
              <a:t>Extraction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6702" y="716787"/>
            <a:ext cx="1983105" cy="2032000"/>
            <a:chOff x="286702" y="716787"/>
            <a:chExt cx="1983105" cy="2032000"/>
          </a:xfrm>
        </p:grpSpPr>
        <p:sp>
          <p:nvSpPr>
            <p:cNvPr id="4" name="object 4"/>
            <p:cNvSpPr/>
            <p:nvPr/>
          </p:nvSpPr>
          <p:spPr>
            <a:xfrm>
              <a:off x="675944" y="1130490"/>
              <a:ext cx="516255" cy="332105"/>
            </a:xfrm>
            <a:custGeom>
              <a:avLst/>
              <a:gdLst/>
              <a:ahLst/>
              <a:cxnLst/>
              <a:rect l="l" t="t" r="r" b="b"/>
              <a:pathLst>
                <a:path w="516255" h="332105">
                  <a:moveTo>
                    <a:pt x="516178" y="0"/>
                  </a:moveTo>
                  <a:lnTo>
                    <a:pt x="0" y="0"/>
                  </a:lnTo>
                  <a:lnTo>
                    <a:pt x="0" y="331787"/>
                  </a:lnTo>
                  <a:lnTo>
                    <a:pt x="516178" y="331787"/>
                  </a:lnTo>
                  <a:lnTo>
                    <a:pt x="51617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0915" y="1277950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4">
                  <a:moveTo>
                    <a:pt x="110609" y="0"/>
                  </a:moveTo>
                  <a:lnTo>
                    <a:pt x="0" y="0"/>
                  </a:lnTo>
                  <a:lnTo>
                    <a:pt x="0" y="184327"/>
                  </a:lnTo>
                  <a:lnTo>
                    <a:pt x="110609" y="184327"/>
                  </a:lnTo>
                  <a:lnTo>
                    <a:pt x="11060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0915" y="1277950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4">
                  <a:moveTo>
                    <a:pt x="0" y="184327"/>
                  </a:moveTo>
                  <a:lnTo>
                    <a:pt x="110609" y="184327"/>
                  </a:lnTo>
                  <a:lnTo>
                    <a:pt x="110609" y="0"/>
                  </a:lnTo>
                  <a:lnTo>
                    <a:pt x="0" y="0"/>
                  </a:lnTo>
                  <a:lnTo>
                    <a:pt x="0" y="184327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9681" y="909307"/>
              <a:ext cx="74295" cy="147955"/>
            </a:xfrm>
            <a:custGeom>
              <a:avLst/>
              <a:gdLst/>
              <a:ahLst/>
              <a:cxnLst/>
              <a:rect l="l" t="t" r="r" b="b"/>
              <a:pathLst>
                <a:path w="74294" h="147955">
                  <a:moveTo>
                    <a:pt x="73740" y="0"/>
                  </a:moveTo>
                  <a:lnTo>
                    <a:pt x="0" y="0"/>
                  </a:lnTo>
                  <a:lnTo>
                    <a:pt x="0" y="147459"/>
                  </a:lnTo>
                  <a:lnTo>
                    <a:pt x="73740" y="147459"/>
                  </a:lnTo>
                  <a:lnTo>
                    <a:pt x="73740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076" y="872489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5" h="258444">
                  <a:moveTo>
                    <a:pt x="295008" y="0"/>
                  </a:moveTo>
                  <a:lnTo>
                    <a:pt x="0" y="258063"/>
                  </a:lnTo>
                  <a:lnTo>
                    <a:pt x="589902" y="258063"/>
                  </a:lnTo>
                  <a:lnTo>
                    <a:pt x="295008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076" y="872489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5" h="258444">
                  <a:moveTo>
                    <a:pt x="0" y="258063"/>
                  </a:moveTo>
                  <a:lnTo>
                    <a:pt x="295008" y="0"/>
                  </a:lnTo>
                  <a:lnTo>
                    <a:pt x="589902" y="258063"/>
                  </a:lnTo>
                  <a:lnTo>
                    <a:pt x="0" y="258063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1298" y="1499222"/>
              <a:ext cx="74295" cy="147955"/>
            </a:xfrm>
            <a:custGeom>
              <a:avLst/>
              <a:gdLst/>
              <a:ahLst/>
              <a:cxnLst/>
              <a:rect l="l" t="t" r="r" b="b"/>
              <a:pathLst>
                <a:path w="74294" h="147955">
                  <a:moveTo>
                    <a:pt x="73740" y="0"/>
                  </a:moveTo>
                  <a:lnTo>
                    <a:pt x="0" y="0"/>
                  </a:lnTo>
                  <a:lnTo>
                    <a:pt x="0" y="147459"/>
                  </a:lnTo>
                  <a:lnTo>
                    <a:pt x="73740" y="147459"/>
                  </a:lnTo>
                  <a:lnTo>
                    <a:pt x="73740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7511" y="1720405"/>
              <a:ext cx="516255" cy="332105"/>
            </a:xfrm>
            <a:custGeom>
              <a:avLst/>
              <a:gdLst/>
              <a:ahLst/>
              <a:cxnLst/>
              <a:rect l="l" t="t" r="r" b="b"/>
              <a:pathLst>
                <a:path w="516255" h="332105">
                  <a:moveTo>
                    <a:pt x="516178" y="0"/>
                  </a:moveTo>
                  <a:lnTo>
                    <a:pt x="0" y="0"/>
                  </a:lnTo>
                  <a:lnTo>
                    <a:pt x="0" y="331787"/>
                  </a:lnTo>
                  <a:lnTo>
                    <a:pt x="516178" y="331787"/>
                  </a:lnTo>
                  <a:lnTo>
                    <a:pt x="51617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2531" y="1867865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5">
                  <a:moveTo>
                    <a:pt x="110609" y="0"/>
                  </a:moveTo>
                  <a:lnTo>
                    <a:pt x="0" y="0"/>
                  </a:lnTo>
                  <a:lnTo>
                    <a:pt x="0" y="184327"/>
                  </a:lnTo>
                  <a:lnTo>
                    <a:pt x="110609" y="184327"/>
                  </a:lnTo>
                  <a:lnTo>
                    <a:pt x="11060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2531" y="1867865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5">
                  <a:moveTo>
                    <a:pt x="0" y="184327"/>
                  </a:moveTo>
                  <a:lnTo>
                    <a:pt x="110609" y="184327"/>
                  </a:lnTo>
                  <a:lnTo>
                    <a:pt x="110609" y="0"/>
                  </a:lnTo>
                  <a:lnTo>
                    <a:pt x="0" y="0"/>
                  </a:lnTo>
                  <a:lnTo>
                    <a:pt x="0" y="184327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0681" y="1462277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4" h="258444">
                  <a:moveTo>
                    <a:pt x="294894" y="0"/>
                  </a:moveTo>
                  <a:lnTo>
                    <a:pt x="0" y="258063"/>
                  </a:lnTo>
                  <a:lnTo>
                    <a:pt x="589915" y="258063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0681" y="1462277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4" h="258444">
                  <a:moveTo>
                    <a:pt x="0" y="258063"/>
                  </a:moveTo>
                  <a:lnTo>
                    <a:pt x="294894" y="0"/>
                  </a:lnTo>
                  <a:lnTo>
                    <a:pt x="589915" y="258063"/>
                  </a:lnTo>
                  <a:lnTo>
                    <a:pt x="0" y="258063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825" y="1867852"/>
              <a:ext cx="516255" cy="332105"/>
            </a:xfrm>
            <a:custGeom>
              <a:avLst/>
              <a:gdLst/>
              <a:ahLst/>
              <a:cxnLst/>
              <a:rect l="l" t="t" r="r" b="b"/>
              <a:pathLst>
                <a:path w="516255" h="332105">
                  <a:moveTo>
                    <a:pt x="516178" y="0"/>
                  </a:moveTo>
                  <a:lnTo>
                    <a:pt x="0" y="0"/>
                  </a:lnTo>
                  <a:lnTo>
                    <a:pt x="0" y="331787"/>
                  </a:lnTo>
                  <a:lnTo>
                    <a:pt x="516178" y="331787"/>
                  </a:lnTo>
                  <a:lnTo>
                    <a:pt x="51617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783" y="2015312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5">
                  <a:moveTo>
                    <a:pt x="110609" y="0"/>
                  </a:moveTo>
                  <a:lnTo>
                    <a:pt x="0" y="0"/>
                  </a:lnTo>
                  <a:lnTo>
                    <a:pt x="0" y="184327"/>
                  </a:lnTo>
                  <a:lnTo>
                    <a:pt x="110609" y="184327"/>
                  </a:lnTo>
                  <a:lnTo>
                    <a:pt x="11060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783" y="2015312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5">
                  <a:moveTo>
                    <a:pt x="0" y="184327"/>
                  </a:moveTo>
                  <a:lnTo>
                    <a:pt x="110609" y="184327"/>
                  </a:lnTo>
                  <a:lnTo>
                    <a:pt x="110609" y="0"/>
                  </a:lnTo>
                  <a:lnTo>
                    <a:pt x="0" y="0"/>
                  </a:lnTo>
                  <a:lnTo>
                    <a:pt x="0" y="184327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561" y="1646669"/>
              <a:ext cx="74295" cy="147955"/>
            </a:xfrm>
            <a:custGeom>
              <a:avLst/>
              <a:gdLst/>
              <a:ahLst/>
              <a:cxnLst/>
              <a:rect l="l" t="t" r="r" b="b"/>
              <a:pathLst>
                <a:path w="74295" h="147955">
                  <a:moveTo>
                    <a:pt x="73740" y="0"/>
                  </a:moveTo>
                  <a:lnTo>
                    <a:pt x="0" y="0"/>
                  </a:lnTo>
                  <a:lnTo>
                    <a:pt x="0" y="147459"/>
                  </a:lnTo>
                  <a:lnTo>
                    <a:pt x="73740" y="147459"/>
                  </a:lnTo>
                  <a:lnTo>
                    <a:pt x="73740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4957" y="1609724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5" h="258444">
                  <a:moveTo>
                    <a:pt x="294957" y="0"/>
                  </a:moveTo>
                  <a:lnTo>
                    <a:pt x="0" y="258064"/>
                  </a:lnTo>
                  <a:lnTo>
                    <a:pt x="589851" y="258064"/>
                  </a:lnTo>
                  <a:lnTo>
                    <a:pt x="294957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4957" y="1609724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5" h="258444">
                  <a:moveTo>
                    <a:pt x="0" y="258064"/>
                  </a:moveTo>
                  <a:lnTo>
                    <a:pt x="294957" y="0"/>
                  </a:lnTo>
                  <a:lnTo>
                    <a:pt x="589851" y="258064"/>
                  </a:lnTo>
                  <a:lnTo>
                    <a:pt x="0" y="258064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6277" y="2187308"/>
              <a:ext cx="74295" cy="147955"/>
            </a:xfrm>
            <a:custGeom>
              <a:avLst/>
              <a:gdLst/>
              <a:ahLst/>
              <a:cxnLst/>
              <a:rect l="l" t="t" r="r" b="b"/>
              <a:pathLst>
                <a:path w="74294" h="147955">
                  <a:moveTo>
                    <a:pt x="73740" y="0"/>
                  </a:moveTo>
                  <a:lnTo>
                    <a:pt x="0" y="0"/>
                  </a:lnTo>
                  <a:lnTo>
                    <a:pt x="0" y="147459"/>
                  </a:lnTo>
                  <a:lnTo>
                    <a:pt x="73740" y="147459"/>
                  </a:lnTo>
                  <a:lnTo>
                    <a:pt x="73740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2616" y="2408491"/>
              <a:ext cx="516255" cy="332105"/>
            </a:xfrm>
            <a:custGeom>
              <a:avLst/>
              <a:gdLst/>
              <a:ahLst/>
              <a:cxnLst/>
              <a:rect l="l" t="t" r="r" b="b"/>
              <a:pathLst>
                <a:path w="516255" h="332105">
                  <a:moveTo>
                    <a:pt x="516178" y="0"/>
                  </a:moveTo>
                  <a:lnTo>
                    <a:pt x="0" y="0"/>
                  </a:lnTo>
                  <a:lnTo>
                    <a:pt x="0" y="331787"/>
                  </a:lnTo>
                  <a:lnTo>
                    <a:pt x="516178" y="331787"/>
                  </a:lnTo>
                  <a:lnTo>
                    <a:pt x="51617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7511" y="2555950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5">
                  <a:moveTo>
                    <a:pt x="110609" y="0"/>
                  </a:moveTo>
                  <a:lnTo>
                    <a:pt x="0" y="0"/>
                  </a:lnTo>
                  <a:lnTo>
                    <a:pt x="0" y="184327"/>
                  </a:lnTo>
                  <a:lnTo>
                    <a:pt x="110609" y="184327"/>
                  </a:lnTo>
                  <a:lnTo>
                    <a:pt x="11060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7511" y="2555950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5">
                  <a:moveTo>
                    <a:pt x="0" y="184327"/>
                  </a:moveTo>
                  <a:lnTo>
                    <a:pt x="110609" y="184327"/>
                  </a:lnTo>
                  <a:lnTo>
                    <a:pt x="110609" y="0"/>
                  </a:lnTo>
                  <a:lnTo>
                    <a:pt x="0" y="0"/>
                  </a:lnTo>
                  <a:lnTo>
                    <a:pt x="0" y="184327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5659" y="2150490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5" h="258444">
                  <a:moveTo>
                    <a:pt x="295021" y="0"/>
                  </a:moveTo>
                  <a:lnTo>
                    <a:pt x="0" y="258063"/>
                  </a:lnTo>
                  <a:lnTo>
                    <a:pt x="589915" y="258063"/>
                  </a:lnTo>
                  <a:lnTo>
                    <a:pt x="295021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659" y="2150490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5" h="258444">
                  <a:moveTo>
                    <a:pt x="0" y="258063"/>
                  </a:moveTo>
                  <a:lnTo>
                    <a:pt x="295021" y="0"/>
                  </a:lnTo>
                  <a:lnTo>
                    <a:pt x="589915" y="258063"/>
                  </a:lnTo>
                  <a:lnTo>
                    <a:pt x="0" y="258063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8276" y="2359342"/>
              <a:ext cx="516255" cy="332105"/>
            </a:xfrm>
            <a:custGeom>
              <a:avLst/>
              <a:gdLst/>
              <a:ahLst/>
              <a:cxnLst/>
              <a:rect l="l" t="t" r="r" b="b"/>
              <a:pathLst>
                <a:path w="516255" h="332105">
                  <a:moveTo>
                    <a:pt x="516178" y="0"/>
                  </a:moveTo>
                  <a:lnTo>
                    <a:pt x="0" y="0"/>
                  </a:lnTo>
                  <a:lnTo>
                    <a:pt x="0" y="331787"/>
                  </a:lnTo>
                  <a:lnTo>
                    <a:pt x="516178" y="331787"/>
                  </a:lnTo>
                  <a:lnTo>
                    <a:pt x="51617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03297" y="2506802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5">
                  <a:moveTo>
                    <a:pt x="110609" y="0"/>
                  </a:moveTo>
                  <a:lnTo>
                    <a:pt x="0" y="0"/>
                  </a:lnTo>
                  <a:lnTo>
                    <a:pt x="0" y="184327"/>
                  </a:lnTo>
                  <a:lnTo>
                    <a:pt x="110609" y="184327"/>
                  </a:lnTo>
                  <a:lnTo>
                    <a:pt x="11060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03297" y="2506802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5">
                  <a:moveTo>
                    <a:pt x="0" y="184327"/>
                  </a:moveTo>
                  <a:lnTo>
                    <a:pt x="110609" y="184327"/>
                  </a:lnTo>
                  <a:lnTo>
                    <a:pt x="110609" y="0"/>
                  </a:lnTo>
                  <a:lnTo>
                    <a:pt x="0" y="0"/>
                  </a:lnTo>
                  <a:lnTo>
                    <a:pt x="0" y="184327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82064" y="2138159"/>
              <a:ext cx="74295" cy="147955"/>
            </a:xfrm>
            <a:custGeom>
              <a:avLst/>
              <a:gdLst/>
              <a:ahLst/>
              <a:cxnLst/>
              <a:rect l="l" t="t" r="r" b="b"/>
              <a:pathLst>
                <a:path w="74294" h="147955">
                  <a:moveTo>
                    <a:pt x="73740" y="0"/>
                  </a:moveTo>
                  <a:lnTo>
                    <a:pt x="0" y="0"/>
                  </a:lnTo>
                  <a:lnTo>
                    <a:pt x="0" y="147459"/>
                  </a:lnTo>
                  <a:lnTo>
                    <a:pt x="73740" y="147459"/>
                  </a:lnTo>
                  <a:lnTo>
                    <a:pt x="73740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71447" y="2101341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4" h="258444">
                  <a:moveTo>
                    <a:pt x="294894" y="0"/>
                  </a:moveTo>
                  <a:lnTo>
                    <a:pt x="0" y="258063"/>
                  </a:lnTo>
                  <a:lnTo>
                    <a:pt x="589915" y="258063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71447" y="2101341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4" h="258444">
                  <a:moveTo>
                    <a:pt x="0" y="258063"/>
                  </a:moveTo>
                  <a:lnTo>
                    <a:pt x="294894" y="0"/>
                  </a:lnTo>
                  <a:lnTo>
                    <a:pt x="589915" y="258063"/>
                  </a:lnTo>
                  <a:lnTo>
                    <a:pt x="0" y="258063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2531" y="983043"/>
              <a:ext cx="516255" cy="332105"/>
            </a:xfrm>
            <a:custGeom>
              <a:avLst/>
              <a:gdLst/>
              <a:ahLst/>
              <a:cxnLst/>
              <a:rect l="l" t="t" r="r" b="b"/>
              <a:pathLst>
                <a:path w="516255" h="332105">
                  <a:moveTo>
                    <a:pt x="516178" y="0"/>
                  </a:moveTo>
                  <a:lnTo>
                    <a:pt x="0" y="0"/>
                  </a:lnTo>
                  <a:lnTo>
                    <a:pt x="0" y="331787"/>
                  </a:lnTo>
                  <a:lnTo>
                    <a:pt x="516178" y="331787"/>
                  </a:lnTo>
                  <a:lnTo>
                    <a:pt x="51617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57426" y="1130503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4">
                  <a:moveTo>
                    <a:pt x="110609" y="0"/>
                  </a:moveTo>
                  <a:lnTo>
                    <a:pt x="0" y="0"/>
                  </a:lnTo>
                  <a:lnTo>
                    <a:pt x="0" y="184327"/>
                  </a:lnTo>
                  <a:lnTo>
                    <a:pt x="110609" y="184327"/>
                  </a:lnTo>
                  <a:lnTo>
                    <a:pt x="11060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57426" y="1130503"/>
              <a:ext cx="111125" cy="184785"/>
            </a:xfrm>
            <a:custGeom>
              <a:avLst/>
              <a:gdLst/>
              <a:ahLst/>
              <a:cxnLst/>
              <a:rect l="l" t="t" r="r" b="b"/>
              <a:pathLst>
                <a:path w="111125" h="184784">
                  <a:moveTo>
                    <a:pt x="0" y="184327"/>
                  </a:moveTo>
                  <a:lnTo>
                    <a:pt x="110609" y="184327"/>
                  </a:lnTo>
                  <a:lnTo>
                    <a:pt x="110609" y="0"/>
                  </a:lnTo>
                  <a:lnTo>
                    <a:pt x="0" y="0"/>
                  </a:lnTo>
                  <a:lnTo>
                    <a:pt x="0" y="184327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6192" y="761860"/>
              <a:ext cx="74295" cy="147955"/>
            </a:xfrm>
            <a:custGeom>
              <a:avLst/>
              <a:gdLst/>
              <a:ahLst/>
              <a:cxnLst/>
              <a:rect l="l" t="t" r="r" b="b"/>
              <a:pathLst>
                <a:path w="74294" h="147955">
                  <a:moveTo>
                    <a:pt x="73738" y="0"/>
                  </a:moveTo>
                  <a:lnTo>
                    <a:pt x="0" y="0"/>
                  </a:lnTo>
                  <a:lnTo>
                    <a:pt x="0" y="147459"/>
                  </a:lnTo>
                  <a:lnTo>
                    <a:pt x="73738" y="147459"/>
                  </a:lnTo>
                  <a:lnTo>
                    <a:pt x="73738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25575" y="725042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4" h="258444">
                  <a:moveTo>
                    <a:pt x="295020" y="0"/>
                  </a:moveTo>
                  <a:lnTo>
                    <a:pt x="0" y="258063"/>
                  </a:lnTo>
                  <a:lnTo>
                    <a:pt x="589914" y="258063"/>
                  </a:lnTo>
                  <a:lnTo>
                    <a:pt x="295020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25575" y="725042"/>
              <a:ext cx="589915" cy="258445"/>
            </a:xfrm>
            <a:custGeom>
              <a:avLst/>
              <a:gdLst/>
              <a:ahLst/>
              <a:cxnLst/>
              <a:rect l="l" t="t" r="r" b="b"/>
              <a:pathLst>
                <a:path w="589914" h="258444">
                  <a:moveTo>
                    <a:pt x="0" y="258063"/>
                  </a:moveTo>
                  <a:lnTo>
                    <a:pt x="295020" y="0"/>
                  </a:lnTo>
                  <a:lnTo>
                    <a:pt x="589914" y="258063"/>
                  </a:lnTo>
                  <a:lnTo>
                    <a:pt x="0" y="258063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33119" y="810104"/>
            <a:ext cx="4119879" cy="229298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733550">
              <a:lnSpc>
                <a:spcPct val="100000"/>
              </a:lnSpc>
              <a:spcBef>
                <a:spcPts val="610"/>
              </a:spcBef>
            </a:pPr>
            <a:r>
              <a:rPr sz="2050" b="1" dirty="0">
                <a:latin typeface="Calibri"/>
                <a:cs typeface="Calibri"/>
              </a:rPr>
              <a:t>Suppose</a:t>
            </a:r>
            <a:r>
              <a:rPr sz="2050" b="1" spc="-15" dirty="0">
                <a:latin typeface="Calibri"/>
                <a:cs typeface="Calibri"/>
              </a:rPr>
              <a:t> </a:t>
            </a:r>
            <a:r>
              <a:rPr sz="2050" b="1" dirty="0">
                <a:latin typeface="Calibri"/>
                <a:cs typeface="Calibri"/>
              </a:rPr>
              <a:t>we</a:t>
            </a:r>
            <a:r>
              <a:rPr sz="2050" b="1" spc="-10" dirty="0">
                <a:latin typeface="Calibri"/>
                <a:cs typeface="Calibri"/>
              </a:rPr>
              <a:t> want </a:t>
            </a:r>
            <a:r>
              <a:rPr sz="2050" b="1" spc="-5" dirty="0">
                <a:latin typeface="Calibri"/>
                <a:cs typeface="Calibri"/>
              </a:rPr>
              <a:t>to:</a:t>
            </a:r>
            <a:endParaRPr sz="2050">
              <a:latin typeface="Calibri"/>
              <a:cs typeface="Calibri"/>
            </a:endParaRPr>
          </a:p>
          <a:p>
            <a:pPr marL="1954530" indent="-22097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1953895" algn="l"/>
                <a:tab pos="1954530" algn="l"/>
              </a:tabLst>
            </a:pPr>
            <a:r>
              <a:rPr sz="2050" spc="-5" dirty="0">
                <a:latin typeface="Calibri"/>
                <a:cs typeface="Calibri"/>
              </a:rPr>
              <a:t>Cluster</a:t>
            </a:r>
            <a:r>
              <a:rPr sz="2050" spc="-3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houses</a:t>
            </a:r>
            <a:endParaRPr sz="2050">
              <a:latin typeface="Calibri"/>
              <a:cs typeface="Calibri"/>
            </a:endParaRPr>
          </a:p>
          <a:p>
            <a:pPr marL="1954530" indent="-220979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953895" algn="l"/>
                <a:tab pos="1954530" algn="l"/>
              </a:tabLst>
            </a:pPr>
            <a:r>
              <a:rPr sz="2050" dirty="0">
                <a:latin typeface="Calibri"/>
                <a:cs typeface="Calibri"/>
              </a:rPr>
              <a:t>Predict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home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values</a:t>
            </a:r>
            <a:endParaRPr sz="2050">
              <a:latin typeface="Calibri"/>
              <a:cs typeface="Calibri"/>
            </a:endParaRPr>
          </a:p>
          <a:p>
            <a:pPr marL="1954530" indent="-220979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1953895" algn="l"/>
                <a:tab pos="1954530" algn="l"/>
              </a:tabLst>
            </a:pPr>
            <a:r>
              <a:rPr sz="2050" spc="-5" dirty="0">
                <a:latin typeface="Calibri"/>
                <a:cs typeface="Calibri"/>
              </a:rPr>
              <a:t>Classify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houses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50" spc="-5" dirty="0">
                <a:latin typeface="Calibri"/>
                <a:cs typeface="Calibri"/>
              </a:rPr>
              <a:t>Need </a:t>
            </a:r>
            <a:r>
              <a:rPr sz="1550" spc="-15" dirty="0">
                <a:latin typeface="Calibri"/>
                <a:cs typeface="Calibri"/>
              </a:rPr>
              <a:t>to</a:t>
            </a:r>
            <a:r>
              <a:rPr sz="1550" spc="-10" dirty="0">
                <a:latin typeface="Calibri"/>
                <a:cs typeface="Calibri"/>
              </a:rPr>
              <a:t> represent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houses as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collection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features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9B85-374E-D9BB-671B-B773B860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05906"/>
            <a:ext cx="4431030" cy="553508"/>
          </a:xfrm>
        </p:spPr>
        <p:txBody>
          <a:bodyPr>
            <a:noAutofit/>
          </a:bodyPr>
          <a:lstStyle/>
          <a:p>
            <a:r>
              <a:rPr lang="en-IN" sz="2000" b="1" i="0" dirty="0">
                <a:solidFill>
                  <a:srgbClr val="1B2437"/>
                </a:solidFill>
                <a:effectLst/>
                <a:latin typeface="Inter"/>
              </a:rPr>
              <a:t>How Does Overfitting can be handled in Machine Learning?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4079-0D5B-1F69-9E1F-DE7E33B8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586724"/>
            <a:ext cx="4271804" cy="1369201"/>
          </a:xfrm>
        </p:spPr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So how can you avoid this happening? By using a technique called </a:t>
            </a:r>
            <a:r>
              <a:rPr lang="en-IN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ter"/>
              </a:rPr>
              <a:t>cross-validation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. This helps limit the amount of data the machine learning algorithm has access to, reducing the chance of Overfitting.</a:t>
            </a:r>
          </a:p>
          <a:p>
            <a:endParaRPr lang="en-US" dirty="0"/>
          </a:p>
        </p:txBody>
      </p:sp>
      <p:pic>
        <p:nvPicPr>
          <p:cNvPr id="4" name="Picture 3" descr="pngfind.com-kingpin-png-4152286 (1).png">
            <a:extLst>
              <a:ext uri="{FF2B5EF4-FFF2-40B4-BE49-F238E27FC236}">
                <a16:creationId xmlns:a16="http://schemas.microsoft.com/office/drawing/2014/main" id="{695C5C4E-30BE-43C1-C464-FA40730973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4686" y="17242"/>
            <a:ext cx="590409" cy="2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26A4-3A55-7062-4F24-A820274F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71" y="156210"/>
            <a:ext cx="2934207" cy="877163"/>
          </a:xfrm>
        </p:spPr>
        <p:txBody>
          <a:bodyPr/>
          <a:lstStyle/>
          <a:p>
            <a:r>
              <a:rPr lang="en-IN" dirty="0"/>
              <a:t>Testing –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671EB-C572-BDC3-D194-23DD64DD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A6BA4E-CDAE-4DEF-A7CA-99055C502B84}" type="slidenum">
              <a:rPr lang="en-US" smtClean="0"/>
              <a:pPr/>
              <a:t>41</a:t>
            </a:fld>
            <a:endParaRPr lang="en-IN"/>
          </a:p>
        </p:txBody>
      </p:sp>
      <p:pic>
        <p:nvPicPr>
          <p:cNvPr id="7170" name="Picture 2" descr="Different Types of Cross-Validations in Machine Learning - Analytics Vidhya">
            <a:extLst>
              <a:ext uri="{FF2B5EF4-FFF2-40B4-BE49-F238E27FC236}">
                <a16:creationId xmlns:a16="http://schemas.microsoft.com/office/drawing/2014/main" id="{97635AFB-A64D-277D-7E31-FDDB14CBE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75" y="692633"/>
            <a:ext cx="3460745" cy="208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187;p25" descr="pngfind.com-kingpin-png-4152286 (1).png">
            <a:extLst>
              <a:ext uri="{FF2B5EF4-FFF2-40B4-BE49-F238E27FC236}">
                <a16:creationId xmlns:a16="http://schemas.microsoft.com/office/drawing/2014/main" id="{8674A88E-3119-1E1F-B973-8F852DFB84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7627" y="36132"/>
            <a:ext cx="442807" cy="19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26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03D6C4-1250-627C-A603-E76B2D9B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9D5733-6A76-BB05-CDB4-775550D2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A6BA4E-CDAE-4DEF-A7CA-99055C502B84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26" name="Picture 2" descr="Train Test Split: What it Means and How to Use It | Built In">
            <a:extLst>
              <a:ext uri="{FF2B5EF4-FFF2-40B4-BE49-F238E27FC236}">
                <a16:creationId xmlns:a16="http://schemas.microsoft.com/office/drawing/2014/main" id="{EF4A02F0-D884-7F6B-3748-AE18E00A5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507"/>
          <a:stretch/>
        </p:blipFill>
        <p:spPr bwMode="auto">
          <a:xfrm>
            <a:off x="916869" y="922514"/>
            <a:ext cx="4022161" cy="189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078048-EC85-6EDA-885D-5A3CE93F03AB}"/>
              </a:ext>
            </a:extLst>
          </p:cNvPr>
          <p:cNvSpPr/>
          <p:nvPr/>
        </p:nvSpPr>
        <p:spPr>
          <a:xfrm>
            <a:off x="1693220" y="218185"/>
            <a:ext cx="2332605" cy="447130"/>
          </a:xfrm>
          <a:prstGeom prst="rect">
            <a:avLst/>
          </a:prstGeom>
          <a:noFill/>
        </p:spPr>
        <p:txBody>
          <a:bodyPr wrap="none" lIns="44281" tIns="22140" rIns="44281" bIns="22140">
            <a:spAutoFit/>
          </a:bodyPr>
          <a:lstStyle/>
          <a:p>
            <a:pPr algn="ctr"/>
            <a:r>
              <a:rPr lang="en-GB" sz="26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Dataset</a:t>
            </a:r>
          </a:p>
        </p:txBody>
      </p:sp>
      <p:pic>
        <p:nvPicPr>
          <p:cNvPr id="5" name="Google Shape;187;p25" descr="pngfind.com-kingpin-png-4152286 (1).png">
            <a:extLst>
              <a:ext uri="{FF2B5EF4-FFF2-40B4-BE49-F238E27FC236}">
                <a16:creationId xmlns:a16="http://schemas.microsoft.com/office/drawing/2014/main" id="{66CE626B-3314-EA29-F0A8-A70176F2CA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7627" y="36132"/>
            <a:ext cx="442807" cy="19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2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341" y="156210"/>
            <a:ext cx="271018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Feature</a:t>
            </a:r>
            <a:r>
              <a:rPr spc="-90" dirty="0"/>
              <a:t> </a:t>
            </a:r>
            <a:r>
              <a:rPr spc="-10" dirty="0"/>
              <a:t>Extraction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53107" y="1159129"/>
            <a:ext cx="1147445" cy="1147445"/>
            <a:chOff x="2253107" y="1159129"/>
            <a:chExt cx="1147445" cy="1147445"/>
          </a:xfrm>
        </p:grpSpPr>
        <p:sp>
          <p:nvSpPr>
            <p:cNvPr id="4" name="object 4"/>
            <p:cNvSpPr/>
            <p:nvPr/>
          </p:nvSpPr>
          <p:spPr>
            <a:xfrm>
              <a:off x="2331974" y="1662011"/>
              <a:ext cx="989965" cy="636270"/>
            </a:xfrm>
            <a:custGeom>
              <a:avLst/>
              <a:gdLst/>
              <a:ahLst/>
              <a:cxnLst/>
              <a:rect l="l" t="t" r="r" b="b"/>
              <a:pathLst>
                <a:path w="989964" h="636269">
                  <a:moveTo>
                    <a:pt x="989342" y="0"/>
                  </a:moveTo>
                  <a:lnTo>
                    <a:pt x="0" y="0"/>
                  </a:lnTo>
                  <a:lnTo>
                    <a:pt x="0" y="635927"/>
                  </a:lnTo>
                  <a:lnTo>
                    <a:pt x="989342" y="635927"/>
                  </a:lnTo>
                  <a:lnTo>
                    <a:pt x="98934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7378" y="1944649"/>
              <a:ext cx="212090" cy="353695"/>
            </a:xfrm>
            <a:custGeom>
              <a:avLst/>
              <a:gdLst/>
              <a:ahLst/>
              <a:cxnLst/>
              <a:rect l="l" t="t" r="r" b="b"/>
              <a:pathLst>
                <a:path w="212089" h="353694">
                  <a:moveTo>
                    <a:pt x="212001" y="0"/>
                  </a:moveTo>
                  <a:lnTo>
                    <a:pt x="0" y="0"/>
                  </a:lnTo>
                  <a:lnTo>
                    <a:pt x="0" y="353288"/>
                  </a:lnTo>
                  <a:lnTo>
                    <a:pt x="212001" y="353288"/>
                  </a:lnTo>
                  <a:lnTo>
                    <a:pt x="212001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7378" y="1944649"/>
              <a:ext cx="212090" cy="353695"/>
            </a:xfrm>
            <a:custGeom>
              <a:avLst/>
              <a:gdLst/>
              <a:ahLst/>
              <a:cxnLst/>
              <a:rect l="l" t="t" r="r" b="b"/>
              <a:pathLst>
                <a:path w="212089" h="353694">
                  <a:moveTo>
                    <a:pt x="0" y="353288"/>
                  </a:moveTo>
                  <a:lnTo>
                    <a:pt x="212001" y="353288"/>
                  </a:lnTo>
                  <a:lnTo>
                    <a:pt x="212001" y="0"/>
                  </a:lnTo>
                  <a:lnTo>
                    <a:pt x="0" y="0"/>
                  </a:lnTo>
                  <a:lnTo>
                    <a:pt x="0" y="353288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325" y="1238059"/>
              <a:ext cx="141605" cy="283210"/>
            </a:xfrm>
            <a:custGeom>
              <a:avLst/>
              <a:gdLst/>
              <a:ahLst/>
              <a:cxnLst/>
              <a:rect l="l" t="t" r="r" b="b"/>
              <a:pathLst>
                <a:path w="141605" h="283209">
                  <a:moveTo>
                    <a:pt x="141338" y="0"/>
                  </a:moveTo>
                  <a:lnTo>
                    <a:pt x="0" y="0"/>
                  </a:lnTo>
                  <a:lnTo>
                    <a:pt x="0" y="282638"/>
                  </a:lnTo>
                  <a:lnTo>
                    <a:pt x="141338" y="282638"/>
                  </a:lnTo>
                  <a:lnTo>
                    <a:pt x="141338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1362" y="1167384"/>
              <a:ext cx="1130935" cy="494665"/>
            </a:xfrm>
            <a:custGeom>
              <a:avLst/>
              <a:gdLst/>
              <a:ahLst/>
              <a:cxnLst/>
              <a:rect l="l" t="t" r="r" b="b"/>
              <a:pathLst>
                <a:path w="1130935" h="494664">
                  <a:moveTo>
                    <a:pt x="565276" y="0"/>
                  </a:moveTo>
                  <a:lnTo>
                    <a:pt x="0" y="494665"/>
                  </a:lnTo>
                  <a:lnTo>
                    <a:pt x="1130680" y="494665"/>
                  </a:lnTo>
                  <a:lnTo>
                    <a:pt x="565276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1362" y="1167384"/>
              <a:ext cx="1130935" cy="494665"/>
            </a:xfrm>
            <a:custGeom>
              <a:avLst/>
              <a:gdLst/>
              <a:ahLst/>
              <a:cxnLst/>
              <a:rect l="l" t="t" r="r" b="b"/>
              <a:pathLst>
                <a:path w="1130935" h="494664">
                  <a:moveTo>
                    <a:pt x="0" y="494665"/>
                  </a:moveTo>
                  <a:lnTo>
                    <a:pt x="565276" y="0"/>
                  </a:lnTo>
                  <a:lnTo>
                    <a:pt x="1130680" y="494665"/>
                  </a:lnTo>
                  <a:lnTo>
                    <a:pt x="0" y="494665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79926" y="1126363"/>
            <a:ext cx="105473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" dirty="0">
                <a:latin typeface="Calibri"/>
                <a:cs typeface="Calibri"/>
              </a:rPr>
              <a:t>Size</a:t>
            </a:r>
            <a:r>
              <a:rPr sz="1150" spc="-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(square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feet)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92907" y="1215644"/>
            <a:ext cx="838200" cy="782320"/>
          </a:xfrm>
          <a:custGeom>
            <a:avLst/>
            <a:gdLst/>
            <a:ahLst/>
            <a:cxnLst/>
            <a:rect l="l" t="t" r="r" b="b"/>
            <a:pathLst>
              <a:path w="838200" h="782319">
                <a:moveTo>
                  <a:pt x="739902" y="21717"/>
                </a:moveTo>
                <a:lnTo>
                  <a:pt x="724458" y="17653"/>
                </a:lnTo>
                <a:lnTo>
                  <a:pt x="662686" y="1397"/>
                </a:lnTo>
                <a:lnTo>
                  <a:pt x="657733" y="0"/>
                </a:lnTo>
                <a:lnTo>
                  <a:pt x="652780" y="3048"/>
                </a:lnTo>
                <a:lnTo>
                  <a:pt x="651510" y="7874"/>
                </a:lnTo>
                <a:lnTo>
                  <a:pt x="650113" y="12827"/>
                </a:lnTo>
                <a:lnTo>
                  <a:pt x="653034" y="17907"/>
                </a:lnTo>
                <a:lnTo>
                  <a:pt x="686816" y="26809"/>
                </a:lnTo>
                <a:lnTo>
                  <a:pt x="0" y="217043"/>
                </a:lnTo>
                <a:lnTo>
                  <a:pt x="4953" y="234696"/>
                </a:lnTo>
                <a:lnTo>
                  <a:pt x="691908" y="44538"/>
                </a:lnTo>
                <a:lnTo>
                  <a:pt x="670941" y="66040"/>
                </a:lnTo>
                <a:lnTo>
                  <a:pt x="667385" y="69596"/>
                </a:lnTo>
                <a:lnTo>
                  <a:pt x="667512" y="75438"/>
                </a:lnTo>
                <a:lnTo>
                  <a:pt x="671195" y="78994"/>
                </a:lnTo>
                <a:lnTo>
                  <a:pt x="674751" y="82550"/>
                </a:lnTo>
                <a:lnTo>
                  <a:pt x="680593" y="82550"/>
                </a:lnTo>
                <a:lnTo>
                  <a:pt x="684149" y="78867"/>
                </a:lnTo>
                <a:lnTo>
                  <a:pt x="739902" y="21717"/>
                </a:lnTo>
                <a:close/>
              </a:path>
              <a:path w="838200" h="782319">
                <a:moveTo>
                  <a:pt x="838200" y="738251"/>
                </a:moveTo>
                <a:lnTo>
                  <a:pt x="822363" y="729234"/>
                </a:lnTo>
                <a:lnTo>
                  <a:pt x="764413" y="696214"/>
                </a:lnTo>
                <a:lnTo>
                  <a:pt x="758825" y="697738"/>
                </a:lnTo>
                <a:lnTo>
                  <a:pt x="753745" y="706628"/>
                </a:lnTo>
                <a:lnTo>
                  <a:pt x="755269" y="712216"/>
                </a:lnTo>
                <a:lnTo>
                  <a:pt x="785825" y="729602"/>
                </a:lnTo>
                <a:lnTo>
                  <a:pt x="149860" y="736473"/>
                </a:lnTo>
                <a:lnTo>
                  <a:pt x="149987" y="755015"/>
                </a:lnTo>
                <a:lnTo>
                  <a:pt x="785914" y="748030"/>
                </a:lnTo>
                <a:lnTo>
                  <a:pt x="755904" y="765937"/>
                </a:lnTo>
                <a:lnTo>
                  <a:pt x="754507" y="771652"/>
                </a:lnTo>
                <a:lnTo>
                  <a:pt x="757047" y="775970"/>
                </a:lnTo>
                <a:lnTo>
                  <a:pt x="759714" y="780415"/>
                </a:lnTo>
                <a:lnTo>
                  <a:pt x="765302" y="781812"/>
                </a:lnTo>
                <a:lnTo>
                  <a:pt x="838200" y="738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27372" y="1814576"/>
            <a:ext cx="68897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Calibri"/>
                <a:cs typeface="Calibri"/>
              </a:rPr>
              <a:t>A</a:t>
            </a:r>
            <a:r>
              <a:rPr sz="1150" spc="-5" dirty="0">
                <a:latin typeface="Calibri"/>
                <a:cs typeface="Calibri"/>
              </a:rPr>
              <a:t>g</a:t>
            </a:r>
            <a:r>
              <a:rPr sz="1150" spc="5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(</a:t>
            </a:r>
            <a:r>
              <a:rPr sz="1150" spc="-10" dirty="0">
                <a:latin typeface="Calibri"/>
                <a:cs typeface="Calibri"/>
              </a:rPr>
              <a:t>y</a:t>
            </a:r>
            <a:r>
              <a:rPr sz="1150" dirty="0">
                <a:latin typeface="Calibri"/>
                <a:cs typeface="Calibri"/>
              </a:rPr>
              <a:t>e</a:t>
            </a:r>
            <a:r>
              <a:rPr sz="1150" spc="-5" dirty="0">
                <a:latin typeface="Calibri"/>
                <a:cs typeface="Calibri"/>
              </a:rPr>
              <a:t>a</a:t>
            </a:r>
            <a:r>
              <a:rPr sz="1150" spc="-25" dirty="0">
                <a:latin typeface="Calibri"/>
                <a:cs typeface="Calibri"/>
              </a:rPr>
              <a:t>r</a:t>
            </a:r>
            <a:r>
              <a:rPr sz="1150" spc="-5" dirty="0">
                <a:latin typeface="Calibri"/>
                <a:cs typeface="Calibri"/>
              </a:rPr>
              <a:t>s)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4724" y="1861947"/>
            <a:ext cx="737870" cy="85725"/>
          </a:xfrm>
          <a:custGeom>
            <a:avLst/>
            <a:gdLst/>
            <a:ahLst/>
            <a:cxnLst/>
            <a:rect l="l" t="t" r="r" b="b"/>
            <a:pathLst>
              <a:path w="737869" h="85725">
                <a:moveTo>
                  <a:pt x="73406" y="0"/>
                </a:moveTo>
                <a:lnTo>
                  <a:pt x="68961" y="2539"/>
                </a:lnTo>
                <a:lnTo>
                  <a:pt x="0" y="42799"/>
                </a:lnTo>
                <a:lnTo>
                  <a:pt x="68961" y="82931"/>
                </a:lnTo>
                <a:lnTo>
                  <a:pt x="73406" y="85598"/>
                </a:lnTo>
                <a:lnTo>
                  <a:pt x="78993" y="84074"/>
                </a:lnTo>
                <a:lnTo>
                  <a:pt x="81534" y="79629"/>
                </a:lnTo>
                <a:lnTo>
                  <a:pt x="84201" y="75311"/>
                </a:lnTo>
                <a:lnTo>
                  <a:pt x="82677" y="69596"/>
                </a:lnTo>
                <a:lnTo>
                  <a:pt x="78232" y="67056"/>
                </a:lnTo>
                <a:lnTo>
                  <a:pt x="52349" y="51943"/>
                </a:lnTo>
                <a:lnTo>
                  <a:pt x="18288" y="51943"/>
                </a:lnTo>
                <a:lnTo>
                  <a:pt x="18288" y="33528"/>
                </a:lnTo>
                <a:lnTo>
                  <a:pt x="52349" y="33528"/>
                </a:lnTo>
                <a:lnTo>
                  <a:pt x="78232" y="18414"/>
                </a:lnTo>
                <a:lnTo>
                  <a:pt x="82677" y="15875"/>
                </a:lnTo>
                <a:lnTo>
                  <a:pt x="84201" y="10287"/>
                </a:lnTo>
                <a:lnTo>
                  <a:pt x="81534" y="5842"/>
                </a:lnTo>
                <a:lnTo>
                  <a:pt x="78993" y="1524"/>
                </a:lnTo>
                <a:lnTo>
                  <a:pt x="73406" y="0"/>
                </a:lnTo>
                <a:close/>
              </a:path>
              <a:path w="737869" h="85725">
                <a:moveTo>
                  <a:pt x="52349" y="33528"/>
                </a:moveTo>
                <a:lnTo>
                  <a:pt x="18288" y="33528"/>
                </a:lnTo>
                <a:lnTo>
                  <a:pt x="18288" y="51943"/>
                </a:lnTo>
                <a:lnTo>
                  <a:pt x="52349" y="51943"/>
                </a:lnTo>
                <a:lnTo>
                  <a:pt x="50174" y="50673"/>
                </a:lnTo>
                <a:lnTo>
                  <a:pt x="22987" y="50673"/>
                </a:lnTo>
                <a:lnTo>
                  <a:pt x="22987" y="34798"/>
                </a:lnTo>
                <a:lnTo>
                  <a:pt x="50174" y="34798"/>
                </a:lnTo>
                <a:lnTo>
                  <a:pt x="52349" y="33528"/>
                </a:lnTo>
                <a:close/>
              </a:path>
              <a:path w="737869" h="85725">
                <a:moveTo>
                  <a:pt x="737489" y="33528"/>
                </a:moveTo>
                <a:lnTo>
                  <a:pt x="52349" y="33528"/>
                </a:lnTo>
                <a:lnTo>
                  <a:pt x="36580" y="42735"/>
                </a:lnTo>
                <a:lnTo>
                  <a:pt x="52349" y="51943"/>
                </a:lnTo>
                <a:lnTo>
                  <a:pt x="737489" y="51943"/>
                </a:lnTo>
                <a:lnTo>
                  <a:pt x="737489" y="33528"/>
                </a:lnTo>
                <a:close/>
              </a:path>
              <a:path w="737869" h="85725">
                <a:moveTo>
                  <a:pt x="22987" y="34798"/>
                </a:moveTo>
                <a:lnTo>
                  <a:pt x="22987" y="50673"/>
                </a:lnTo>
                <a:lnTo>
                  <a:pt x="36580" y="42735"/>
                </a:lnTo>
                <a:lnTo>
                  <a:pt x="22987" y="34798"/>
                </a:lnTo>
                <a:close/>
              </a:path>
              <a:path w="737869" h="85725">
                <a:moveTo>
                  <a:pt x="36580" y="42735"/>
                </a:moveTo>
                <a:lnTo>
                  <a:pt x="22987" y="50673"/>
                </a:lnTo>
                <a:lnTo>
                  <a:pt x="50174" y="50673"/>
                </a:lnTo>
                <a:lnTo>
                  <a:pt x="36580" y="42735"/>
                </a:lnTo>
                <a:close/>
              </a:path>
              <a:path w="737869" h="85725">
                <a:moveTo>
                  <a:pt x="50174" y="34798"/>
                </a:moveTo>
                <a:lnTo>
                  <a:pt x="22987" y="34798"/>
                </a:lnTo>
                <a:lnTo>
                  <a:pt x="36580" y="42735"/>
                </a:lnTo>
                <a:lnTo>
                  <a:pt x="50174" y="3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2152" y="1765173"/>
            <a:ext cx="90360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Lot</a:t>
            </a:r>
            <a:r>
              <a:rPr sz="1150" spc="-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size </a:t>
            </a:r>
            <a:r>
              <a:rPr sz="1150" spc="-5" dirty="0">
                <a:latin typeface="Calibri"/>
                <a:cs typeface="Calibri"/>
              </a:rPr>
              <a:t>(acres)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1447" y="1295527"/>
            <a:ext cx="641985" cy="224790"/>
          </a:xfrm>
          <a:custGeom>
            <a:avLst/>
            <a:gdLst/>
            <a:ahLst/>
            <a:cxnLst/>
            <a:rect l="l" t="t" r="r" b="b"/>
            <a:pathLst>
              <a:path w="641985" h="224790">
                <a:moveTo>
                  <a:pt x="52726" y="25886"/>
                </a:moveTo>
                <a:lnTo>
                  <a:pt x="34950" y="30049"/>
                </a:lnTo>
                <a:lnTo>
                  <a:pt x="47380" y="43572"/>
                </a:lnTo>
                <a:lnTo>
                  <a:pt x="636397" y="224789"/>
                </a:lnTo>
                <a:lnTo>
                  <a:pt x="641731" y="207136"/>
                </a:lnTo>
                <a:lnTo>
                  <a:pt x="52726" y="25886"/>
                </a:lnTo>
                <a:close/>
              </a:path>
              <a:path w="641985" h="224790">
                <a:moveTo>
                  <a:pt x="82676" y="0"/>
                </a:moveTo>
                <a:lnTo>
                  <a:pt x="0" y="19303"/>
                </a:lnTo>
                <a:lnTo>
                  <a:pt x="53975" y="77977"/>
                </a:lnTo>
                <a:lnTo>
                  <a:pt x="57404" y="81787"/>
                </a:lnTo>
                <a:lnTo>
                  <a:pt x="63245" y="82042"/>
                </a:lnTo>
                <a:lnTo>
                  <a:pt x="67056" y="78612"/>
                </a:lnTo>
                <a:lnTo>
                  <a:pt x="70738" y="75183"/>
                </a:lnTo>
                <a:lnTo>
                  <a:pt x="70993" y="69342"/>
                </a:lnTo>
                <a:lnTo>
                  <a:pt x="67563" y="65531"/>
                </a:lnTo>
                <a:lnTo>
                  <a:pt x="47380" y="43572"/>
                </a:lnTo>
                <a:lnTo>
                  <a:pt x="14731" y="33527"/>
                </a:lnTo>
                <a:lnTo>
                  <a:pt x="20193" y="15875"/>
                </a:lnTo>
                <a:lnTo>
                  <a:pt x="88118" y="15875"/>
                </a:lnTo>
                <a:lnTo>
                  <a:pt x="89916" y="12953"/>
                </a:lnTo>
                <a:lnTo>
                  <a:pt x="87630" y="3048"/>
                </a:lnTo>
                <a:lnTo>
                  <a:pt x="82676" y="0"/>
                </a:lnTo>
                <a:close/>
              </a:path>
              <a:path w="641985" h="224790">
                <a:moveTo>
                  <a:pt x="20193" y="15875"/>
                </a:moveTo>
                <a:lnTo>
                  <a:pt x="14731" y="33527"/>
                </a:lnTo>
                <a:lnTo>
                  <a:pt x="47380" y="43572"/>
                </a:lnTo>
                <a:lnTo>
                  <a:pt x="38264" y="33654"/>
                </a:lnTo>
                <a:lnTo>
                  <a:pt x="19557" y="33654"/>
                </a:lnTo>
                <a:lnTo>
                  <a:pt x="24256" y="18414"/>
                </a:lnTo>
                <a:lnTo>
                  <a:pt x="28447" y="18414"/>
                </a:lnTo>
                <a:lnTo>
                  <a:pt x="20193" y="15875"/>
                </a:lnTo>
                <a:close/>
              </a:path>
              <a:path w="641985" h="224790">
                <a:moveTo>
                  <a:pt x="24256" y="18414"/>
                </a:moveTo>
                <a:lnTo>
                  <a:pt x="19557" y="33654"/>
                </a:lnTo>
                <a:lnTo>
                  <a:pt x="34950" y="30049"/>
                </a:lnTo>
                <a:lnTo>
                  <a:pt x="24256" y="18414"/>
                </a:lnTo>
                <a:close/>
              </a:path>
              <a:path w="641985" h="224790">
                <a:moveTo>
                  <a:pt x="34950" y="30049"/>
                </a:moveTo>
                <a:lnTo>
                  <a:pt x="19557" y="33654"/>
                </a:lnTo>
                <a:lnTo>
                  <a:pt x="38264" y="33654"/>
                </a:lnTo>
                <a:lnTo>
                  <a:pt x="34950" y="30049"/>
                </a:lnTo>
                <a:close/>
              </a:path>
              <a:path w="641985" h="224790">
                <a:moveTo>
                  <a:pt x="28447" y="18414"/>
                </a:moveTo>
                <a:lnTo>
                  <a:pt x="24256" y="18414"/>
                </a:lnTo>
                <a:lnTo>
                  <a:pt x="34950" y="30049"/>
                </a:lnTo>
                <a:lnTo>
                  <a:pt x="52726" y="25886"/>
                </a:lnTo>
                <a:lnTo>
                  <a:pt x="28447" y="18414"/>
                </a:lnTo>
                <a:close/>
              </a:path>
              <a:path w="641985" h="224790">
                <a:moveTo>
                  <a:pt x="88118" y="15875"/>
                </a:moveTo>
                <a:lnTo>
                  <a:pt x="20193" y="15875"/>
                </a:lnTo>
                <a:lnTo>
                  <a:pt x="52726" y="25886"/>
                </a:lnTo>
                <a:lnTo>
                  <a:pt x="86868" y="17906"/>
                </a:lnTo>
                <a:lnTo>
                  <a:pt x="88118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8073" y="1175385"/>
            <a:ext cx="10991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Bedrooms</a:t>
            </a:r>
            <a:r>
              <a:rPr sz="1150" spc="-5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(count)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9808" y="2387854"/>
            <a:ext cx="643255" cy="311785"/>
          </a:xfrm>
          <a:custGeom>
            <a:avLst/>
            <a:gdLst/>
            <a:ahLst/>
            <a:cxnLst/>
            <a:rect l="l" t="t" r="r" b="b"/>
            <a:pathLst>
              <a:path w="643254" h="311785">
                <a:moveTo>
                  <a:pt x="591593" y="289751"/>
                </a:moveTo>
                <a:lnTo>
                  <a:pt x="556768" y="293115"/>
                </a:lnTo>
                <a:lnTo>
                  <a:pt x="552958" y="297561"/>
                </a:lnTo>
                <a:lnTo>
                  <a:pt x="553974" y="307721"/>
                </a:lnTo>
                <a:lnTo>
                  <a:pt x="558419" y="311403"/>
                </a:lnTo>
                <a:lnTo>
                  <a:pt x="635050" y="304038"/>
                </a:lnTo>
                <a:lnTo>
                  <a:pt x="622554" y="304038"/>
                </a:lnTo>
                <a:lnTo>
                  <a:pt x="591593" y="289751"/>
                </a:lnTo>
                <a:close/>
              </a:path>
              <a:path w="643254" h="311785">
                <a:moveTo>
                  <a:pt x="609791" y="288011"/>
                </a:moveTo>
                <a:lnTo>
                  <a:pt x="591593" y="289751"/>
                </a:lnTo>
                <a:lnTo>
                  <a:pt x="622554" y="304038"/>
                </a:lnTo>
                <a:lnTo>
                  <a:pt x="623962" y="300989"/>
                </a:lnTo>
                <a:lnTo>
                  <a:pt x="618871" y="300989"/>
                </a:lnTo>
                <a:lnTo>
                  <a:pt x="609791" y="288011"/>
                </a:lnTo>
                <a:close/>
              </a:path>
              <a:path w="643254" h="311785">
                <a:moveTo>
                  <a:pt x="588518" y="232790"/>
                </a:moveTo>
                <a:lnTo>
                  <a:pt x="584454" y="235712"/>
                </a:lnTo>
                <a:lnTo>
                  <a:pt x="580263" y="238505"/>
                </a:lnTo>
                <a:lnTo>
                  <a:pt x="579247" y="244348"/>
                </a:lnTo>
                <a:lnTo>
                  <a:pt x="599253" y="272947"/>
                </a:lnTo>
                <a:lnTo>
                  <a:pt x="630301" y="287274"/>
                </a:lnTo>
                <a:lnTo>
                  <a:pt x="622554" y="304038"/>
                </a:lnTo>
                <a:lnTo>
                  <a:pt x="635050" y="304038"/>
                </a:lnTo>
                <a:lnTo>
                  <a:pt x="643001" y="303275"/>
                </a:lnTo>
                <a:lnTo>
                  <a:pt x="597281" y="237871"/>
                </a:lnTo>
                <a:lnTo>
                  <a:pt x="594360" y="233806"/>
                </a:lnTo>
                <a:lnTo>
                  <a:pt x="588518" y="232790"/>
                </a:lnTo>
                <a:close/>
              </a:path>
              <a:path w="643254" h="311785">
                <a:moveTo>
                  <a:pt x="625475" y="286512"/>
                </a:moveTo>
                <a:lnTo>
                  <a:pt x="609791" y="288011"/>
                </a:lnTo>
                <a:lnTo>
                  <a:pt x="618871" y="300989"/>
                </a:lnTo>
                <a:lnTo>
                  <a:pt x="625475" y="286512"/>
                </a:lnTo>
                <a:close/>
              </a:path>
              <a:path w="643254" h="311785">
                <a:moveTo>
                  <a:pt x="628649" y="286512"/>
                </a:moveTo>
                <a:lnTo>
                  <a:pt x="625475" y="286512"/>
                </a:lnTo>
                <a:lnTo>
                  <a:pt x="618871" y="300989"/>
                </a:lnTo>
                <a:lnTo>
                  <a:pt x="623962" y="300989"/>
                </a:lnTo>
                <a:lnTo>
                  <a:pt x="630301" y="287274"/>
                </a:lnTo>
                <a:lnTo>
                  <a:pt x="628649" y="286512"/>
                </a:lnTo>
                <a:close/>
              </a:path>
              <a:path w="643254" h="311785">
                <a:moveTo>
                  <a:pt x="7747" y="0"/>
                </a:moveTo>
                <a:lnTo>
                  <a:pt x="0" y="16763"/>
                </a:lnTo>
                <a:lnTo>
                  <a:pt x="591593" y="289751"/>
                </a:lnTo>
                <a:lnTo>
                  <a:pt x="609791" y="288011"/>
                </a:lnTo>
                <a:lnTo>
                  <a:pt x="599253" y="272947"/>
                </a:lnTo>
                <a:lnTo>
                  <a:pt x="7747" y="0"/>
                </a:lnTo>
                <a:close/>
              </a:path>
              <a:path w="643254" h="311785">
                <a:moveTo>
                  <a:pt x="599253" y="272947"/>
                </a:moveTo>
                <a:lnTo>
                  <a:pt x="609791" y="288011"/>
                </a:lnTo>
                <a:lnTo>
                  <a:pt x="625475" y="286512"/>
                </a:lnTo>
                <a:lnTo>
                  <a:pt x="628649" y="286512"/>
                </a:lnTo>
                <a:lnTo>
                  <a:pt x="599253" y="272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29202" y="2600960"/>
            <a:ext cx="17341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" dirty="0">
                <a:latin typeface="Calibri"/>
                <a:cs typeface="Calibri"/>
              </a:rPr>
              <a:t>Distance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to </a:t>
            </a:r>
            <a:r>
              <a:rPr sz="1150" dirty="0">
                <a:latin typeface="Calibri"/>
                <a:cs typeface="Calibri"/>
              </a:rPr>
              <a:t>landmark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(miles)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238" y="156717"/>
            <a:ext cx="2088514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Feature</a:t>
            </a:r>
            <a:r>
              <a:rPr spc="-105" dirty="0"/>
              <a:t> </a:t>
            </a:r>
            <a:r>
              <a:rPr spc="-5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3336" y="176021"/>
            <a:ext cx="4875530" cy="2600325"/>
            <a:chOff x="483336" y="176021"/>
            <a:chExt cx="4875530" cy="2600325"/>
          </a:xfrm>
        </p:grpSpPr>
        <p:sp>
          <p:nvSpPr>
            <p:cNvPr id="4" name="object 4"/>
            <p:cNvSpPr/>
            <p:nvPr/>
          </p:nvSpPr>
          <p:spPr>
            <a:xfrm>
              <a:off x="540753" y="528408"/>
              <a:ext cx="688340" cy="442595"/>
            </a:xfrm>
            <a:custGeom>
              <a:avLst/>
              <a:gdLst/>
              <a:ahLst/>
              <a:cxnLst/>
              <a:rect l="l" t="t" r="r" b="b"/>
              <a:pathLst>
                <a:path w="688340" h="442594">
                  <a:moveTo>
                    <a:pt x="688238" y="0"/>
                  </a:moveTo>
                  <a:lnTo>
                    <a:pt x="0" y="0"/>
                  </a:lnTo>
                  <a:lnTo>
                    <a:pt x="0" y="442379"/>
                  </a:lnTo>
                  <a:lnTo>
                    <a:pt x="688238" y="442379"/>
                  </a:lnTo>
                  <a:lnTo>
                    <a:pt x="68823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4085" y="725017"/>
              <a:ext cx="147955" cy="246379"/>
            </a:xfrm>
            <a:custGeom>
              <a:avLst/>
              <a:gdLst/>
              <a:ahLst/>
              <a:cxnLst/>
              <a:rect l="l" t="t" r="r" b="b"/>
              <a:pathLst>
                <a:path w="147955" h="246380">
                  <a:moveTo>
                    <a:pt x="147472" y="0"/>
                  </a:moveTo>
                  <a:lnTo>
                    <a:pt x="0" y="0"/>
                  </a:lnTo>
                  <a:lnTo>
                    <a:pt x="0" y="245770"/>
                  </a:lnTo>
                  <a:lnTo>
                    <a:pt x="147472" y="245770"/>
                  </a:lnTo>
                  <a:lnTo>
                    <a:pt x="147472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4085" y="725017"/>
              <a:ext cx="147955" cy="246379"/>
            </a:xfrm>
            <a:custGeom>
              <a:avLst/>
              <a:gdLst/>
              <a:ahLst/>
              <a:cxnLst/>
              <a:rect l="l" t="t" r="r" b="b"/>
              <a:pathLst>
                <a:path w="147955" h="246380">
                  <a:moveTo>
                    <a:pt x="0" y="245770"/>
                  </a:moveTo>
                  <a:lnTo>
                    <a:pt x="147472" y="245770"/>
                  </a:lnTo>
                  <a:lnTo>
                    <a:pt x="147472" y="0"/>
                  </a:lnTo>
                  <a:lnTo>
                    <a:pt x="0" y="0"/>
                  </a:lnTo>
                  <a:lnTo>
                    <a:pt x="0" y="245770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076" y="233527"/>
              <a:ext cx="98425" cy="196850"/>
            </a:xfrm>
            <a:custGeom>
              <a:avLst/>
              <a:gdLst/>
              <a:ahLst/>
              <a:cxnLst/>
              <a:rect l="l" t="t" r="r" b="b"/>
              <a:pathLst>
                <a:path w="98425" h="196850">
                  <a:moveTo>
                    <a:pt x="98319" y="0"/>
                  </a:moveTo>
                  <a:lnTo>
                    <a:pt x="0" y="0"/>
                  </a:lnTo>
                  <a:lnTo>
                    <a:pt x="0" y="196621"/>
                  </a:lnTo>
                  <a:lnTo>
                    <a:pt x="98319" y="196621"/>
                  </a:lnTo>
                  <a:lnTo>
                    <a:pt x="9831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1591" y="184276"/>
              <a:ext cx="786765" cy="344170"/>
            </a:xfrm>
            <a:custGeom>
              <a:avLst/>
              <a:gdLst/>
              <a:ahLst/>
              <a:cxnLst/>
              <a:rect l="l" t="t" r="r" b="b"/>
              <a:pathLst>
                <a:path w="786765" h="344170">
                  <a:moveTo>
                    <a:pt x="393217" y="0"/>
                  </a:moveTo>
                  <a:lnTo>
                    <a:pt x="0" y="344169"/>
                  </a:lnTo>
                  <a:lnTo>
                    <a:pt x="786536" y="344169"/>
                  </a:lnTo>
                  <a:lnTo>
                    <a:pt x="393217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591" y="184276"/>
              <a:ext cx="786765" cy="344170"/>
            </a:xfrm>
            <a:custGeom>
              <a:avLst/>
              <a:gdLst/>
              <a:ahLst/>
              <a:cxnLst/>
              <a:rect l="l" t="t" r="r" b="b"/>
              <a:pathLst>
                <a:path w="786765" h="344170">
                  <a:moveTo>
                    <a:pt x="0" y="344169"/>
                  </a:moveTo>
                  <a:lnTo>
                    <a:pt x="393217" y="0"/>
                  </a:lnTo>
                  <a:lnTo>
                    <a:pt x="786536" y="344169"/>
                  </a:lnTo>
                  <a:lnTo>
                    <a:pt x="0" y="344169"/>
                  </a:lnTo>
                  <a:close/>
                </a:path>
              </a:pathLst>
            </a:custGeom>
            <a:ln w="16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6170" y="2704591"/>
              <a:ext cx="2212340" cy="71755"/>
            </a:xfrm>
            <a:custGeom>
              <a:avLst/>
              <a:gdLst/>
              <a:ahLst/>
              <a:cxnLst/>
              <a:rect l="l" t="t" r="r" b="b"/>
              <a:pathLst>
                <a:path w="2212340" h="71755">
                  <a:moveTo>
                    <a:pt x="2187927" y="35738"/>
                  </a:moveTo>
                  <a:lnTo>
                    <a:pt x="2147824" y="59055"/>
                  </a:lnTo>
                  <a:lnTo>
                    <a:pt x="2144903" y="60833"/>
                  </a:lnTo>
                  <a:lnTo>
                    <a:pt x="2143887" y="64515"/>
                  </a:lnTo>
                  <a:lnTo>
                    <a:pt x="2145538" y="67437"/>
                  </a:lnTo>
                  <a:lnTo>
                    <a:pt x="2147316" y="70485"/>
                  </a:lnTo>
                  <a:lnTo>
                    <a:pt x="2150999" y="71374"/>
                  </a:lnTo>
                  <a:lnTo>
                    <a:pt x="2154047" y="69723"/>
                  </a:lnTo>
                  <a:lnTo>
                    <a:pt x="2201578" y="41910"/>
                  </a:lnTo>
                  <a:lnTo>
                    <a:pt x="2200148" y="41910"/>
                  </a:lnTo>
                  <a:lnTo>
                    <a:pt x="2200148" y="41021"/>
                  </a:lnTo>
                  <a:lnTo>
                    <a:pt x="2196973" y="41021"/>
                  </a:lnTo>
                  <a:lnTo>
                    <a:pt x="2187927" y="35738"/>
                  </a:lnTo>
                  <a:close/>
                </a:path>
                <a:path w="2212340" h="71755">
                  <a:moveTo>
                    <a:pt x="2177400" y="29590"/>
                  </a:moveTo>
                  <a:lnTo>
                    <a:pt x="0" y="29590"/>
                  </a:lnTo>
                  <a:lnTo>
                    <a:pt x="0" y="41910"/>
                  </a:lnTo>
                  <a:lnTo>
                    <a:pt x="2177313" y="41910"/>
                  </a:lnTo>
                  <a:lnTo>
                    <a:pt x="2187927" y="35738"/>
                  </a:lnTo>
                  <a:lnTo>
                    <a:pt x="2177400" y="29590"/>
                  </a:lnTo>
                  <a:close/>
                </a:path>
                <a:path w="2212340" h="71755">
                  <a:moveTo>
                    <a:pt x="2201756" y="29590"/>
                  </a:moveTo>
                  <a:lnTo>
                    <a:pt x="2200148" y="29590"/>
                  </a:lnTo>
                  <a:lnTo>
                    <a:pt x="2200148" y="41910"/>
                  </a:lnTo>
                  <a:lnTo>
                    <a:pt x="2201578" y="41910"/>
                  </a:lnTo>
                  <a:lnTo>
                    <a:pt x="2212213" y="35687"/>
                  </a:lnTo>
                  <a:lnTo>
                    <a:pt x="2201756" y="29590"/>
                  </a:lnTo>
                  <a:close/>
                </a:path>
                <a:path w="2212340" h="71755">
                  <a:moveTo>
                    <a:pt x="2196973" y="30480"/>
                  </a:moveTo>
                  <a:lnTo>
                    <a:pt x="2187927" y="35738"/>
                  </a:lnTo>
                  <a:lnTo>
                    <a:pt x="2196973" y="41021"/>
                  </a:lnTo>
                  <a:lnTo>
                    <a:pt x="2196973" y="30480"/>
                  </a:lnTo>
                  <a:close/>
                </a:path>
                <a:path w="2212340" h="71755">
                  <a:moveTo>
                    <a:pt x="2200148" y="30480"/>
                  </a:moveTo>
                  <a:lnTo>
                    <a:pt x="2196973" y="30480"/>
                  </a:lnTo>
                  <a:lnTo>
                    <a:pt x="2196973" y="41021"/>
                  </a:lnTo>
                  <a:lnTo>
                    <a:pt x="2200148" y="41021"/>
                  </a:lnTo>
                  <a:lnTo>
                    <a:pt x="2200148" y="30480"/>
                  </a:lnTo>
                  <a:close/>
                </a:path>
                <a:path w="2212340" h="71755">
                  <a:moveTo>
                    <a:pt x="2150999" y="0"/>
                  </a:moveTo>
                  <a:lnTo>
                    <a:pt x="2147316" y="1015"/>
                  </a:lnTo>
                  <a:lnTo>
                    <a:pt x="2145538" y="3937"/>
                  </a:lnTo>
                  <a:lnTo>
                    <a:pt x="2143887" y="6858"/>
                  </a:lnTo>
                  <a:lnTo>
                    <a:pt x="2144903" y="10668"/>
                  </a:lnTo>
                  <a:lnTo>
                    <a:pt x="2147824" y="12318"/>
                  </a:lnTo>
                  <a:lnTo>
                    <a:pt x="2187927" y="35738"/>
                  </a:lnTo>
                  <a:lnTo>
                    <a:pt x="2196973" y="30480"/>
                  </a:lnTo>
                  <a:lnTo>
                    <a:pt x="2200148" y="30480"/>
                  </a:lnTo>
                  <a:lnTo>
                    <a:pt x="2200148" y="29590"/>
                  </a:lnTo>
                  <a:lnTo>
                    <a:pt x="2201756" y="29590"/>
                  </a:lnTo>
                  <a:lnTo>
                    <a:pt x="2150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34180" y="2847543"/>
            <a:ext cx="105473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-5" dirty="0">
                <a:latin typeface="Calibri"/>
                <a:cs typeface="Calibri"/>
              </a:rPr>
              <a:t>Size</a:t>
            </a:r>
            <a:r>
              <a:rPr sz="1150" spc="-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(square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feet)</a:t>
            </a:r>
            <a:endParaRPr sz="115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90860" y="1296396"/>
          <a:ext cx="2407919" cy="1818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74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House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Lot</a:t>
                      </a:r>
                      <a:r>
                        <a:rPr sz="115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11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6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1400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15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0.5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800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0.25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4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2300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35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0.2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84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1700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0.5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968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…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3482147" y="1355786"/>
            <a:ext cx="1687830" cy="1294765"/>
            <a:chOff x="3482147" y="1355786"/>
            <a:chExt cx="1687830" cy="129476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147" y="2535489"/>
              <a:ext cx="114684" cy="1146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5296" y="1355786"/>
              <a:ext cx="114684" cy="1146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4615" y="2289744"/>
              <a:ext cx="114684" cy="1146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0360" y="2437191"/>
              <a:ext cx="114684" cy="11468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896742" y="1443596"/>
            <a:ext cx="173355" cy="688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50" dirty="0">
                <a:latin typeface="Calibri"/>
                <a:cs typeface="Calibri"/>
              </a:rPr>
              <a:t>A</a:t>
            </a:r>
            <a:r>
              <a:rPr sz="1150" spc="-10" dirty="0">
                <a:latin typeface="Calibri"/>
                <a:cs typeface="Calibri"/>
              </a:rPr>
              <a:t>g</a:t>
            </a:r>
            <a:r>
              <a:rPr sz="1150" dirty="0">
                <a:latin typeface="Calibri"/>
                <a:cs typeface="Calibri"/>
              </a:rPr>
              <a:t>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(</a:t>
            </a:r>
            <a:r>
              <a:rPr sz="1150" spc="-15" dirty="0">
                <a:latin typeface="Calibri"/>
                <a:cs typeface="Calibri"/>
              </a:rPr>
              <a:t>y</a:t>
            </a:r>
            <a:r>
              <a:rPr sz="1150" spc="-5" dirty="0">
                <a:latin typeface="Calibri"/>
                <a:cs typeface="Calibri"/>
              </a:rPr>
              <a:t>e</a:t>
            </a:r>
            <a:r>
              <a:rPr sz="1150" spc="-10" dirty="0">
                <a:latin typeface="Calibri"/>
                <a:cs typeface="Calibri"/>
              </a:rPr>
              <a:t>a</a:t>
            </a:r>
            <a:r>
              <a:rPr sz="1150" spc="-25" dirty="0">
                <a:latin typeface="Calibri"/>
                <a:cs typeface="Calibri"/>
              </a:rPr>
              <a:t>r</a:t>
            </a:r>
            <a:r>
              <a:rPr sz="1150" spc="-5" dirty="0">
                <a:latin typeface="Calibri"/>
                <a:cs typeface="Calibri"/>
              </a:rPr>
              <a:t>s)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12191" y="0"/>
            <a:ext cx="5922010" cy="3341370"/>
            <a:chOff x="-12191" y="0"/>
            <a:chExt cx="5922010" cy="3341370"/>
          </a:xfrm>
        </p:grpSpPr>
        <p:sp>
          <p:nvSpPr>
            <p:cNvPr id="20" name="object 20"/>
            <p:cNvSpPr/>
            <p:nvPr/>
          </p:nvSpPr>
          <p:spPr>
            <a:xfrm>
              <a:off x="3110484" y="872489"/>
              <a:ext cx="71755" cy="1868170"/>
            </a:xfrm>
            <a:custGeom>
              <a:avLst/>
              <a:gdLst/>
              <a:ahLst/>
              <a:cxnLst/>
              <a:rect l="l" t="t" r="r" b="b"/>
              <a:pathLst>
                <a:path w="71755" h="1868170">
                  <a:moveTo>
                    <a:pt x="35738" y="24285"/>
                  </a:moveTo>
                  <a:lnTo>
                    <a:pt x="29590" y="34812"/>
                  </a:lnTo>
                  <a:lnTo>
                    <a:pt x="29590" y="1867789"/>
                  </a:lnTo>
                  <a:lnTo>
                    <a:pt x="41909" y="1867789"/>
                  </a:lnTo>
                  <a:lnTo>
                    <a:pt x="41859" y="34812"/>
                  </a:lnTo>
                  <a:lnTo>
                    <a:pt x="35738" y="24285"/>
                  </a:lnTo>
                  <a:close/>
                </a:path>
                <a:path w="71755" h="1868170">
                  <a:moveTo>
                    <a:pt x="35686" y="0"/>
                  </a:moveTo>
                  <a:lnTo>
                    <a:pt x="1777" y="58165"/>
                  </a:lnTo>
                  <a:lnTo>
                    <a:pt x="0" y="61087"/>
                  </a:lnTo>
                  <a:lnTo>
                    <a:pt x="1015" y="64897"/>
                  </a:lnTo>
                  <a:lnTo>
                    <a:pt x="3936" y="66675"/>
                  </a:lnTo>
                  <a:lnTo>
                    <a:pt x="6857" y="68325"/>
                  </a:lnTo>
                  <a:lnTo>
                    <a:pt x="10667" y="67310"/>
                  </a:lnTo>
                  <a:lnTo>
                    <a:pt x="12318" y="64388"/>
                  </a:lnTo>
                  <a:lnTo>
                    <a:pt x="29540" y="34899"/>
                  </a:lnTo>
                  <a:lnTo>
                    <a:pt x="29590" y="12191"/>
                  </a:lnTo>
                  <a:lnTo>
                    <a:pt x="42821" y="12191"/>
                  </a:lnTo>
                  <a:lnTo>
                    <a:pt x="35686" y="0"/>
                  </a:lnTo>
                  <a:close/>
                </a:path>
                <a:path w="71755" h="1868170">
                  <a:moveTo>
                    <a:pt x="42821" y="12191"/>
                  </a:moveTo>
                  <a:lnTo>
                    <a:pt x="41909" y="12191"/>
                  </a:lnTo>
                  <a:lnTo>
                    <a:pt x="41909" y="34899"/>
                  </a:lnTo>
                  <a:lnTo>
                    <a:pt x="59054" y="64388"/>
                  </a:lnTo>
                  <a:lnTo>
                    <a:pt x="60832" y="67310"/>
                  </a:lnTo>
                  <a:lnTo>
                    <a:pt x="64515" y="68325"/>
                  </a:lnTo>
                  <a:lnTo>
                    <a:pt x="67436" y="66675"/>
                  </a:lnTo>
                  <a:lnTo>
                    <a:pt x="70484" y="64897"/>
                  </a:lnTo>
                  <a:lnTo>
                    <a:pt x="71373" y="61087"/>
                  </a:lnTo>
                  <a:lnTo>
                    <a:pt x="69722" y="58165"/>
                  </a:lnTo>
                  <a:lnTo>
                    <a:pt x="42821" y="12191"/>
                  </a:lnTo>
                  <a:close/>
                </a:path>
                <a:path w="71755" h="1868170">
                  <a:moveTo>
                    <a:pt x="41909" y="15239"/>
                  </a:moveTo>
                  <a:lnTo>
                    <a:pt x="41020" y="15239"/>
                  </a:lnTo>
                  <a:lnTo>
                    <a:pt x="35738" y="24285"/>
                  </a:lnTo>
                  <a:lnTo>
                    <a:pt x="41909" y="34899"/>
                  </a:lnTo>
                  <a:lnTo>
                    <a:pt x="41909" y="15239"/>
                  </a:lnTo>
                  <a:close/>
                </a:path>
                <a:path w="71755" h="1868170">
                  <a:moveTo>
                    <a:pt x="41909" y="12191"/>
                  </a:moveTo>
                  <a:lnTo>
                    <a:pt x="29590" y="12191"/>
                  </a:lnTo>
                  <a:lnTo>
                    <a:pt x="29590" y="34812"/>
                  </a:lnTo>
                  <a:lnTo>
                    <a:pt x="35738" y="24285"/>
                  </a:lnTo>
                  <a:lnTo>
                    <a:pt x="30479" y="15239"/>
                  </a:lnTo>
                  <a:lnTo>
                    <a:pt x="41909" y="15239"/>
                  </a:lnTo>
                  <a:lnTo>
                    <a:pt x="41909" y="12191"/>
                  </a:lnTo>
                  <a:close/>
                </a:path>
                <a:path w="71755" h="1868170">
                  <a:moveTo>
                    <a:pt x="41020" y="15239"/>
                  </a:moveTo>
                  <a:lnTo>
                    <a:pt x="30479" y="15239"/>
                  </a:lnTo>
                  <a:lnTo>
                    <a:pt x="35738" y="24285"/>
                  </a:lnTo>
                  <a:lnTo>
                    <a:pt x="4102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2913" y="1896552"/>
              <a:ext cx="114684" cy="1146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30" y="2043999"/>
              <a:ext cx="114684" cy="1146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9594" y="1503233"/>
              <a:ext cx="114684" cy="1146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7807" y="1552382"/>
              <a:ext cx="114684" cy="1146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2913" y="1208339"/>
              <a:ext cx="114684" cy="1146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1977" y="1896552"/>
              <a:ext cx="114684" cy="1146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1211" y="1601531"/>
              <a:ext cx="114684" cy="11481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849" y="2043999"/>
              <a:ext cx="114684" cy="11468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0" y="965"/>
              <a:ext cx="5897880" cy="3316604"/>
            </a:xfrm>
            <a:custGeom>
              <a:avLst/>
              <a:gdLst/>
              <a:ahLst/>
              <a:cxnLst/>
              <a:rect l="l" t="t" r="r" b="b"/>
              <a:pathLst>
                <a:path w="5897880" h="3316604">
                  <a:moveTo>
                    <a:pt x="0" y="3316478"/>
                  </a:moveTo>
                  <a:lnTo>
                    <a:pt x="5897626" y="3316478"/>
                  </a:lnTo>
                  <a:lnTo>
                    <a:pt x="5897626" y="0"/>
                  </a:lnTo>
                  <a:lnTo>
                    <a:pt x="0" y="0"/>
                  </a:lnTo>
                  <a:lnTo>
                    <a:pt x="0" y="331647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341" y="156210"/>
            <a:ext cx="271018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Feature</a:t>
            </a:r>
            <a:r>
              <a:rPr spc="-90" dirty="0"/>
              <a:t> </a:t>
            </a:r>
            <a:r>
              <a:rPr spc="-10" dirty="0"/>
              <a:t>Extraction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591" y="1216558"/>
            <a:ext cx="1622298" cy="10813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4948" y="809346"/>
            <a:ext cx="3070860" cy="21590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50" b="1" dirty="0">
                <a:latin typeface="Calibri"/>
                <a:cs typeface="Calibri"/>
              </a:rPr>
              <a:t>Suppose</a:t>
            </a:r>
            <a:r>
              <a:rPr sz="2050" b="1" spc="-15" dirty="0">
                <a:latin typeface="Calibri"/>
                <a:cs typeface="Calibri"/>
              </a:rPr>
              <a:t> </a:t>
            </a:r>
            <a:r>
              <a:rPr sz="2050" b="1" dirty="0">
                <a:latin typeface="Calibri"/>
                <a:cs typeface="Calibri"/>
              </a:rPr>
              <a:t>we</a:t>
            </a:r>
            <a:r>
              <a:rPr sz="2050" b="1" spc="-10" dirty="0">
                <a:latin typeface="Calibri"/>
                <a:cs typeface="Calibri"/>
              </a:rPr>
              <a:t> want </a:t>
            </a:r>
            <a:r>
              <a:rPr sz="2050" b="1" spc="-5" dirty="0">
                <a:latin typeface="Calibri"/>
                <a:cs typeface="Calibri"/>
              </a:rPr>
              <a:t>to:</a:t>
            </a:r>
            <a:endParaRPr sz="2050">
              <a:latin typeface="Calibri"/>
              <a:cs typeface="Calibri"/>
            </a:endParaRPr>
          </a:p>
          <a:p>
            <a:pPr marL="233679" marR="182880" indent="-220979">
              <a:lnSpc>
                <a:spcPts val="2230"/>
              </a:lnSpc>
              <a:spcBef>
                <a:spcPts val="53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spc="-5" dirty="0">
                <a:latin typeface="Calibri"/>
                <a:cs typeface="Calibri"/>
              </a:rPr>
              <a:t>Find similar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regions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in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an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image</a:t>
            </a:r>
            <a:endParaRPr sz="205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491490" algn="l"/>
              </a:tabLst>
            </a:pPr>
            <a:r>
              <a:rPr sz="1800" spc="5" dirty="0">
                <a:latin typeface="Calibri"/>
                <a:cs typeface="Calibri"/>
              </a:rPr>
              <a:t>Called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image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  <a:p>
            <a:pPr marL="490855" marR="291465" lvl="1" indent="-182880">
              <a:lnSpc>
                <a:spcPts val="1960"/>
              </a:lnSpc>
              <a:spcBef>
                <a:spcPts val="459"/>
              </a:spcBef>
              <a:buFont typeface="Arial MT"/>
              <a:buChar char="–"/>
              <a:tabLst>
                <a:tab pos="491490" algn="l"/>
              </a:tabLst>
            </a:pPr>
            <a:r>
              <a:rPr sz="1800" dirty="0">
                <a:latin typeface="Calibri"/>
                <a:cs typeface="Calibri"/>
              </a:rPr>
              <a:t>Primitive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180"/>
              </a:spcBef>
              <a:buFont typeface="Arial MT"/>
              <a:buChar char="–"/>
              <a:tabLst>
                <a:tab pos="491490" algn="l"/>
              </a:tabLst>
            </a:pPr>
            <a:r>
              <a:rPr sz="1800" spc="-5" dirty="0">
                <a:latin typeface="Calibri"/>
                <a:cs typeface="Calibri"/>
              </a:rPr>
              <a:t>Cluster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pixels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31" y="3182874"/>
            <a:ext cx="122237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Calibri"/>
                <a:cs typeface="Calibri"/>
              </a:rPr>
              <a:t>Ima</a:t>
            </a:r>
            <a:r>
              <a:rPr sz="650" spc="-15" dirty="0">
                <a:latin typeface="Calibri"/>
                <a:cs typeface="Calibri"/>
              </a:rPr>
              <a:t>g</a:t>
            </a:r>
            <a:r>
              <a:rPr sz="650" spc="-5" dirty="0">
                <a:latin typeface="Calibri"/>
                <a:cs typeface="Calibri"/>
              </a:rPr>
              <a:t>e</a:t>
            </a:r>
            <a:r>
              <a:rPr sz="650" spc="-30" dirty="0">
                <a:latin typeface="Calibri"/>
                <a:cs typeface="Calibri"/>
              </a:rPr>
              <a:t> </a:t>
            </a:r>
            <a:r>
              <a:rPr sz="650" spc="-15" dirty="0">
                <a:latin typeface="Calibri"/>
                <a:cs typeface="Calibri"/>
              </a:rPr>
              <a:t>f</a:t>
            </a:r>
            <a:r>
              <a:rPr sz="650" spc="-5" dirty="0">
                <a:latin typeface="Calibri"/>
                <a:cs typeface="Calibri"/>
              </a:rPr>
              <a:t>r</a:t>
            </a:r>
            <a:r>
              <a:rPr sz="650" spc="-10" dirty="0">
                <a:latin typeface="Calibri"/>
                <a:cs typeface="Calibri"/>
              </a:rPr>
              <a:t>o</a:t>
            </a:r>
            <a:r>
              <a:rPr sz="650" spc="-5" dirty="0">
                <a:latin typeface="Calibri"/>
                <a:cs typeface="Calibri"/>
              </a:rPr>
              <a:t>m</a:t>
            </a:r>
            <a:r>
              <a:rPr sz="650" spc="5" dirty="0">
                <a:latin typeface="Calibri"/>
                <a:cs typeface="Calibri"/>
              </a:rPr>
              <a:t> </a:t>
            </a:r>
            <a:r>
              <a:rPr sz="6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</a:t>
            </a:r>
            <a:r>
              <a:rPr sz="6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</a:t>
            </a:r>
            <a:r>
              <a:rPr sz="6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tps</a:t>
            </a:r>
            <a:r>
              <a:rPr sz="65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:</a:t>
            </a:r>
            <a:r>
              <a:rPr sz="6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sz="6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sz="65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f</a:t>
            </a:r>
            <a:r>
              <a:rPr sz="6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li</a:t>
            </a:r>
            <a:r>
              <a:rPr sz="6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</a:t>
            </a:r>
            <a:r>
              <a:rPr sz="6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</a:t>
            </a:r>
            <a:r>
              <a:rPr sz="6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kr/</a:t>
            </a:r>
            <a:r>
              <a:rPr sz="6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p/</a:t>
            </a:r>
            <a:r>
              <a:rPr sz="6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6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</a:t>
            </a:r>
            <a:r>
              <a:rPr sz="6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LKUz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341" y="156210"/>
            <a:ext cx="271018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Feature</a:t>
            </a:r>
            <a:r>
              <a:rPr spc="-90" dirty="0"/>
              <a:t> </a:t>
            </a:r>
            <a:r>
              <a:rPr spc="-10" dirty="0"/>
              <a:t>Extraction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9915" y="1017098"/>
            <a:ext cx="4433570" cy="1831339"/>
            <a:chOff x="589915" y="1017098"/>
            <a:chExt cx="4433570" cy="18313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915" y="1314856"/>
              <a:ext cx="1622298" cy="10813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2032" y="1017098"/>
              <a:ext cx="2141311" cy="183077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42564" y="2699385"/>
            <a:ext cx="26162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latin typeface="Calibri"/>
                <a:cs typeface="Calibri"/>
              </a:rPr>
              <a:t>R</a:t>
            </a:r>
            <a:r>
              <a:rPr sz="1150" b="1" dirty="0">
                <a:latin typeface="Calibri"/>
                <a:cs typeface="Calibri"/>
              </a:rPr>
              <a:t>ed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7541" y="2551938"/>
            <a:ext cx="39878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dirty="0">
                <a:latin typeface="Calibri"/>
                <a:cs typeface="Calibri"/>
              </a:rPr>
              <a:t>G</a:t>
            </a:r>
            <a:r>
              <a:rPr sz="1150" b="1" spc="-15" dirty="0">
                <a:latin typeface="Calibri"/>
                <a:cs typeface="Calibri"/>
              </a:rPr>
              <a:t>r</a:t>
            </a:r>
            <a:r>
              <a:rPr sz="1150" b="1" dirty="0">
                <a:latin typeface="Calibri"/>
                <a:cs typeface="Calibri"/>
              </a:rPr>
              <a:t>e</a:t>
            </a:r>
            <a:r>
              <a:rPr sz="1150" b="1" spc="5" dirty="0">
                <a:latin typeface="Calibri"/>
                <a:cs typeface="Calibri"/>
              </a:rPr>
              <a:t>en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965" y="1667002"/>
            <a:ext cx="29845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dirty="0">
                <a:latin typeface="Calibri"/>
                <a:cs typeface="Calibri"/>
              </a:rPr>
              <a:t>B</a:t>
            </a:r>
            <a:r>
              <a:rPr sz="1150" b="1" spc="5" dirty="0">
                <a:latin typeface="Calibri"/>
                <a:cs typeface="Calibri"/>
              </a:rPr>
              <a:t>lue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5897880" cy="3317240"/>
          </a:xfrm>
          <a:custGeom>
            <a:avLst/>
            <a:gdLst/>
            <a:ahLst/>
            <a:cxnLst/>
            <a:rect l="l" t="t" r="r" b="b"/>
            <a:pathLst>
              <a:path w="5897880" h="3317240">
                <a:moveTo>
                  <a:pt x="0" y="3316858"/>
                </a:moveTo>
                <a:lnTo>
                  <a:pt x="5897626" y="3316858"/>
                </a:lnTo>
                <a:lnTo>
                  <a:pt x="5897626" y="0"/>
                </a:lnTo>
                <a:lnTo>
                  <a:pt x="0" y="0"/>
                </a:lnTo>
                <a:lnTo>
                  <a:pt x="0" y="331685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4786" y="156717"/>
            <a:ext cx="3987165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Data</a:t>
            </a:r>
            <a:r>
              <a:rPr spc="-35" dirty="0"/>
              <a:t> </a:t>
            </a:r>
            <a:r>
              <a:rPr spc="-20" dirty="0"/>
              <a:t>Representation</a:t>
            </a:r>
            <a:r>
              <a:rPr spc="-50" dirty="0"/>
              <a:t> </a:t>
            </a:r>
            <a:r>
              <a:rPr spc="-2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477" y="711809"/>
            <a:ext cx="4998720" cy="21336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spc="-10" dirty="0">
                <a:latin typeface="Calibri"/>
                <a:cs typeface="Calibri"/>
              </a:rPr>
              <a:t>Feature</a:t>
            </a:r>
            <a:r>
              <a:rPr sz="2050" spc="-1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selection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is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critical</a:t>
            </a:r>
            <a:endParaRPr sz="205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dirty="0">
                <a:latin typeface="Calibri"/>
                <a:cs typeface="Calibri"/>
              </a:rPr>
              <a:t>Some</a:t>
            </a:r>
            <a:r>
              <a:rPr sz="2050" spc="-5" dirty="0">
                <a:latin typeface="Calibri"/>
                <a:cs typeface="Calibri"/>
              </a:rPr>
              <a:t> preprocessing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usually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required</a:t>
            </a:r>
            <a:endParaRPr sz="205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450"/>
              </a:spcBef>
              <a:buFont typeface="Arial MT"/>
              <a:buChar char="–"/>
              <a:tabLst>
                <a:tab pos="491490" algn="l"/>
              </a:tabLst>
            </a:pPr>
            <a:r>
              <a:rPr sz="1800" dirty="0">
                <a:latin typeface="Calibri"/>
                <a:cs typeface="Calibri"/>
              </a:rPr>
              <a:t>Scale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  <a:p>
            <a:pPr marL="490855" lvl="1" indent="-183515">
              <a:lnSpc>
                <a:spcPct val="100000"/>
              </a:lnSpc>
              <a:spcBef>
                <a:spcPts val="445"/>
              </a:spcBef>
              <a:buFont typeface="Arial MT"/>
              <a:buChar char="–"/>
              <a:tabLst>
                <a:tab pos="491490" algn="l"/>
              </a:tabLst>
            </a:pPr>
            <a:r>
              <a:rPr sz="1800" spc="-5" dirty="0">
                <a:latin typeface="Calibri"/>
                <a:cs typeface="Calibri"/>
              </a:rPr>
              <a:t>Reduce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dimensionality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PCA)</a:t>
            </a:r>
            <a:endParaRPr sz="1800">
              <a:latin typeface="Calibri"/>
              <a:cs typeface="Calibri"/>
            </a:endParaRPr>
          </a:p>
          <a:p>
            <a:pPr marL="233045" marR="5080" indent="-220979">
              <a:lnSpc>
                <a:spcPct val="100600"/>
              </a:lnSpc>
              <a:spcBef>
                <a:spcPts val="480"/>
              </a:spcBef>
              <a:buFont typeface="Arial MT"/>
              <a:buChar char="•"/>
              <a:tabLst>
                <a:tab pos="233045" algn="l"/>
                <a:tab pos="233679" algn="l"/>
              </a:tabLst>
            </a:pPr>
            <a:r>
              <a:rPr sz="2050" dirty="0">
                <a:latin typeface="Calibri"/>
                <a:cs typeface="Calibri"/>
              </a:rPr>
              <a:t>Once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we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have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data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in </a:t>
            </a:r>
            <a:r>
              <a:rPr sz="2050" spc="-10" dirty="0">
                <a:latin typeface="Calibri"/>
                <a:cs typeface="Calibri"/>
              </a:rPr>
              <a:t>features</a:t>
            </a:r>
            <a:r>
              <a:rPr sz="2050" dirty="0">
                <a:latin typeface="Calibri"/>
                <a:cs typeface="Calibri"/>
              </a:rPr>
              <a:t> space, </a:t>
            </a:r>
            <a:r>
              <a:rPr sz="2050" spc="-5" dirty="0">
                <a:latin typeface="Calibri"/>
                <a:cs typeface="Calibri"/>
              </a:rPr>
              <a:t>we</a:t>
            </a:r>
            <a:r>
              <a:rPr sz="2050" dirty="0">
                <a:latin typeface="Calibri"/>
                <a:cs typeface="Calibri"/>
              </a:rPr>
              <a:t> can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apply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ML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algorithms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5"/>
            <a:ext cx="5897880" cy="3316604"/>
          </a:xfrm>
          <a:custGeom>
            <a:avLst/>
            <a:gdLst/>
            <a:ahLst/>
            <a:cxnLst/>
            <a:rect l="l" t="t" r="r" b="b"/>
            <a:pathLst>
              <a:path w="5897880" h="3316604">
                <a:moveTo>
                  <a:pt x="0" y="3316478"/>
                </a:moveTo>
                <a:lnTo>
                  <a:pt x="5897626" y="3316478"/>
                </a:lnTo>
                <a:lnTo>
                  <a:pt x="5897626" y="0"/>
                </a:lnTo>
                <a:lnTo>
                  <a:pt x="0" y="0"/>
                </a:lnTo>
                <a:lnTo>
                  <a:pt x="0" y="331647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1008</Words>
  <Application>Microsoft Macintosh PowerPoint</Application>
  <PresentationFormat>Custom</PresentationFormat>
  <Paragraphs>247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 MT</vt:lpstr>
      <vt:lpstr>Calibri</vt:lpstr>
      <vt:lpstr>Google Sans</vt:lpstr>
      <vt:lpstr>Inter</vt:lpstr>
      <vt:lpstr>Symbol</vt:lpstr>
      <vt:lpstr>Times New Roman</vt:lpstr>
      <vt:lpstr>Office Theme</vt:lpstr>
      <vt:lpstr>PowerPoint Presentation</vt:lpstr>
      <vt:lpstr>Agenda</vt:lpstr>
      <vt:lpstr>Data Representation</vt:lpstr>
      <vt:lpstr>Feature Extraction</vt:lpstr>
      <vt:lpstr>Feature Extraction</vt:lpstr>
      <vt:lpstr>Feature Space</vt:lpstr>
      <vt:lpstr>Feature Extraction</vt:lpstr>
      <vt:lpstr>Feature Extraction</vt:lpstr>
      <vt:lpstr>Data Representation Recap</vt:lpstr>
      <vt:lpstr>Machine Learning Problems</vt:lpstr>
      <vt:lpstr>Regression</vt:lpstr>
      <vt:lpstr>Regression</vt:lpstr>
      <vt:lpstr>Regression</vt:lpstr>
      <vt:lpstr>Regression</vt:lpstr>
      <vt:lpstr>Machine Learning Problems</vt:lpstr>
      <vt:lpstr>Classification</vt:lpstr>
      <vt:lpstr>Classification</vt:lpstr>
      <vt:lpstr>Classification 2D Example</vt:lpstr>
      <vt:lpstr>Classification 2D Example</vt:lpstr>
      <vt:lpstr>Machine Learning Problems</vt:lpstr>
      <vt:lpstr>Clustering</vt:lpstr>
      <vt:lpstr>Clustering</vt:lpstr>
      <vt:lpstr>Clustering</vt:lpstr>
      <vt:lpstr>Clustering</vt:lpstr>
      <vt:lpstr>Clustering</vt:lpstr>
      <vt:lpstr>Algorithms</vt:lpstr>
      <vt:lpstr>Gradient Descent for Linear Regression</vt:lpstr>
      <vt:lpstr>Gradient Descent for Linear Regression</vt:lpstr>
      <vt:lpstr>Regression Example</vt:lpstr>
      <vt:lpstr>Regression Example</vt:lpstr>
      <vt:lpstr>Regression Example - Error</vt:lpstr>
      <vt:lpstr>Regression Example - Error</vt:lpstr>
      <vt:lpstr>Regression Example - Error</vt:lpstr>
      <vt:lpstr>Regression Example - Error</vt:lpstr>
      <vt:lpstr>PowerPoint Presentation</vt:lpstr>
      <vt:lpstr>PowerPoint Presentation</vt:lpstr>
      <vt:lpstr>PowerPoint Presentation</vt:lpstr>
      <vt:lpstr>Overfitting</vt:lpstr>
      <vt:lpstr>Bias and Variance</vt:lpstr>
      <vt:lpstr>How Does Overfitting can be handled in Machine Learning?</vt:lpstr>
      <vt:lpstr>Testing – Cross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Vadivu G 100383</cp:lastModifiedBy>
  <cp:revision>2</cp:revision>
  <dcterms:created xsi:type="dcterms:W3CDTF">2024-06-18T07:56:47Z</dcterms:created>
  <dcterms:modified xsi:type="dcterms:W3CDTF">2024-06-19T13:26:31Z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2024-06-18T00:00:00Z</vt:filetime>
  </property>
</Properties>
</file>