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21"/>
  </p:notesMasterIdLst>
  <p:handoutMasterIdLst>
    <p:handoutMasterId r:id="rId22"/>
  </p:handoutMasterIdLst>
  <p:sldIdLst>
    <p:sldId id="352" r:id="rId2"/>
    <p:sldId id="353" r:id="rId3"/>
    <p:sldId id="342" r:id="rId4"/>
    <p:sldId id="343" r:id="rId5"/>
    <p:sldId id="344" r:id="rId6"/>
    <p:sldId id="345" r:id="rId7"/>
    <p:sldId id="347" r:id="rId8"/>
    <p:sldId id="336" r:id="rId9"/>
    <p:sldId id="337" r:id="rId10"/>
    <p:sldId id="338" r:id="rId11"/>
    <p:sldId id="339" r:id="rId12"/>
    <p:sldId id="340" r:id="rId13"/>
    <p:sldId id="341" r:id="rId14"/>
    <p:sldId id="331" r:id="rId15"/>
    <p:sldId id="332" r:id="rId16"/>
    <p:sldId id="333" r:id="rId17"/>
    <p:sldId id="334" r:id="rId18"/>
    <p:sldId id="335" r:id="rId19"/>
    <p:sldId id="32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6" autoAdjust="0"/>
    <p:restoredTop sz="94575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138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154D4B9-AF84-451C-B2A1-809E51E3190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73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BC6AA6E-6A3E-4E28-A316-7D565429F54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3C8B90-CFB3-4724-8387-3B4AD1E38F6C}" type="slidenum">
              <a:rPr lang="en-US"/>
              <a:pPr/>
              <a:t>1</a:t>
            </a:fld>
            <a:endParaRPr lang="en-US"/>
          </a:p>
        </p:txBody>
      </p:sp>
      <p:sp>
        <p:nvSpPr>
          <p:cNvPr id="2457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7C126-0F83-4D9F-94DB-DBA8EC5DB86C}" type="slidenum">
              <a:rPr lang="en-US"/>
              <a:pPr/>
              <a:t>10</a:t>
            </a:fld>
            <a:endParaRPr lang="en-US"/>
          </a:p>
        </p:txBody>
      </p:sp>
      <p:sp>
        <p:nvSpPr>
          <p:cNvPr id="220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6D2F8-A6AC-4FC1-9E23-116383154C8E}" type="slidenum">
              <a:rPr lang="en-US"/>
              <a:pPr/>
              <a:t>11</a:t>
            </a:fld>
            <a:endParaRPr lang="en-US"/>
          </a:p>
        </p:txBody>
      </p:sp>
      <p:sp>
        <p:nvSpPr>
          <p:cNvPr id="300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D1881-D906-4DEA-BF8B-A47A3DED61E7}" type="slidenum">
              <a:rPr lang="en-US"/>
              <a:pPr/>
              <a:t>12</a:t>
            </a:fld>
            <a:endParaRPr lang="en-US"/>
          </a:p>
        </p:txBody>
      </p:sp>
      <p:sp>
        <p:nvSpPr>
          <p:cNvPr id="223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B834B-FFF8-4C39-B188-CF452E40A08A}" type="slidenum">
              <a:rPr lang="en-US"/>
              <a:pPr/>
              <a:t>13</a:t>
            </a:fld>
            <a:endParaRPr lang="en-US"/>
          </a:p>
        </p:txBody>
      </p:sp>
      <p:sp>
        <p:nvSpPr>
          <p:cNvPr id="225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0C5F5-DC88-4CB7-B56F-78CE21E65EA1}" type="slidenum">
              <a:rPr lang="en-US"/>
              <a:pPr/>
              <a:t>14</a:t>
            </a:fld>
            <a:endParaRPr lang="en-US"/>
          </a:p>
        </p:txBody>
      </p:sp>
      <p:sp>
        <p:nvSpPr>
          <p:cNvPr id="206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41881B-93E4-4746-9F90-BC24A8D1270D}" type="slidenum">
              <a:rPr lang="en-US"/>
              <a:pPr/>
              <a:t>15</a:t>
            </a:fld>
            <a:endParaRPr lang="en-US"/>
          </a:p>
        </p:txBody>
      </p:sp>
      <p:sp>
        <p:nvSpPr>
          <p:cNvPr id="208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7F0E6-7230-46C4-A2AF-5388D3DD26FA}" type="slidenum">
              <a:rPr lang="en-US"/>
              <a:pPr/>
              <a:t>16</a:t>
            </a:fld>
            <a:endParaRPr lang="en-US"/>
          </a:p>
        </p:txBody>
      </p:sp>
      <p:sp>
        <p:nvSpPr>
          <p:cNvPr id="301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1006E-EA53-4C19-B030-00403008C9D4}" type="slidenum">
              <a:rPr lang="en-US"/>
              <a:pPr/>
              <a:t>17</a:t>
            </a:fld>
            <a:endParaRPr lang="en-US"/>
          </a:p>
        </p:txBody>
      </p:sp>
      <p:sp>
        <p:nvSpPr>
          <p:cNvPr id="211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8BB07-685A-4772-8D27-40E935012103}" type="slidenum">
              <a:rPr lang="en-US"/>
              <a:pPr/>
              <a:t>18</a:t>
            </a:fld>
            <a:endParaRPr lang="en-US"/>
          </a:p>
        </p:txBody>
      </p:sp>
      <p:sp>
        <p:nvSpPr>
          <p:cNvPr id="214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E38B27-960E-4F4E-A98E-60CD7FAC9C23}" type="slidenum">
              <a:rPr lang="en-US"/>
              <a:pPr/>
              <a:t>19</a:t>
            </a:fld>
            <a:endParaRPr lang="en-US"/>
          </a:p>
        </p:txBody>
      </p:sp>
      <p:sp>
        <p:nvSpPr>
          <p:cNvPr id="193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51DD1-CD42-46F2-9F6E-BA687E03F5B3}" type="slidenum">
              <a:rPr lang="en-US"/>
              <a:pPr/>
              <a:t>2</a:t>
            </a:fld>
            <a:endParaRPr lang="en-US"/>
          </a:p>
        </p:txBody>
      </p:sp>
      <p:sp>
        <p:nvSpPr>
          <p:cNvPr id="247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13808-A71E-40CC-A3F2-BC6D11D7CF07}" type="slidenum">
              <a:rPr lang="en-US"/>
              <a:pPr/>
              <a:t>3</a:t>
            </a:fld>
            <a:endParaRPr lang="en-US"/>
          </a:p>
        </p:txBody>
      </p:sp>
      <p:sp>
        <p:nvSpPr>
          <p:cNvPr id="227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03D69-6BFE-4A6F-A258-9FDFC81CEE93}" type="slidenum">
              <a:rPr lang="en-US"/>
              <a:pPr/>
              <a:t>4</a:t>
            </a:fld>
            <a:endParaRPr lang="en-US"/>
          </a:p>
        </p:txBody>
      </p:sp>
      <p:sp>
        <p:nvSpPr>
          <p:cNvPr id="229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00981-660A-4E7C-94E7-AF5A4343753F}" type="slidenum">
              <a:rPr lang="en-US"/>
              <a:pPr/>
              <a:t>5</a:t>
            </a:fld>
            <a:endParaRPr lang="en-US"/>
          </a:p>
        </p:txBody>
      </p:sp>
      <p:sp>
        <p:nvSpPr>
          <p:cNvPr id="231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F8BBC-7E00-4A53-8806-9421AE77945B}" type="slidenum">
              <a:rPr lang="en-US"/>
              <a:pPr/>
              <a:t>6</a:t>
            </a:fld>
            <a:endParaRPr lang="en-US"/>
          </a:p>
        </p:txBody>
      </p:sp>
      <p:sp>
        <p:nvSpPr>
          <p:cNvPr id="299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A753D-F216-48C6-8483-19AD97670A2F}" type="slidenum">
              <a:rPr lang="en-US"/>
              <a:pPr/>
              <a:t>7</a:t>
            </a:fld>
            <a:endParaRPr lang="en-US"/>
          </a:p>
        </p:txBody>
      </p:sp>
      <p:sp>
        <p:nvSpPr>
          <p:cNvPr id="236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F1ED0-7CE6-460B-B363-9FA91BC50702}" type="slidenum">
              <a:rPr lang="en-US"/>
              <a:pPr/>
              <a:t>8</a:t>
            </a:fld>
            <a:endParaRPr lang="en-US"/>
          </a:p>
        </p:txBody>
      </p:sp>
      <p:sp>
        <p:nvSpPr>
          <p:cNvPr id="216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F86EBF-9E82-4702-813D-AF23D9C61371}" type="slidenum">
              <a:rPr lang="en-US"/>
              <a:pPr/>
              <a:t>9</a:t>
            </a:fld>
            <a:endParaRPr lang="en-US"/>
          </a:p>
        </p:txBody>
      </p:sp>
      <p:sp>
        <p:nvSpPr>
          <p:cNvPr id="218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706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6" charset="0"/>
              </a:endParaRPr>
            </a:p>
          </p:txBody>
        </p:sp>
        <p:sp>
          <p:nvSpPr>
            <p:cNvPr id="70660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6" charset="0"/>
              </a:endParaRPr>
            </a:p>
          </p:txBody>
        </p:sp>
      </p:grpSp>
      <p:grpSp>
        <p:nvGrpSpPr>
          <p:cNvPr id="7066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066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6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0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066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Fundamentals of Java            </a:t>
            </a:r>
          </a:p>
        </p:txBody>
      </p:sp>
      <p:sp>
        <p:nvSpPr>
          <p:cNvPr id="70667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48C7972F-A4CA-4DCA-A43D-641FFEDCB04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066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Fundamentals of Java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1B858-C9CA-4466-8530-5880D8FBDB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Fundamentals of Java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BCDDA-1801-40D2-99D0-9328CE5559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Fundamentals of Java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6D7F207E-E400-4257-B5AB-40D3D6CFFF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Fundamentals of Java          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ECD3A67F-1F11-4E19-94A6-B55CD8FA0A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Fundamentals of Java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B13A7-095C-49B8-B93A-6C39F9947A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Fundamentals of Java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BF0E0-E64E-4ED8-849F-42189C89D2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Fundamentals of Java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BA770-D397-438E-B868-02465552D1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Fundamentals of Java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D5D92-525D-44A0-A519-E61B6F03CD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Fundamentals of Java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C9451-EA4C-42B4-999C-1103A5D755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Fundamentals of Java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7719D-6CBC-4C4C-8682-C791AC62B7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Fundamentals of Java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493131-4D38-494E-B56C-2DE89AA91B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Fundamentals of Java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22A84-B85C-4D88-BDCF-7E090D297B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6963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96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6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69638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963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64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69641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964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6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696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en-US"/>
              <a:t>Fundamentals of Java            </a:t>
            </a:r>
          </a:p>
        </p:txBody>
      </p:sp>
      <p:sp>
        <p:nvSpPr>
          <p:cNvPr id="696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972EDCF4-AFF7-45F1-8E69-8DC0C94218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Java           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BEE-590F-4D29-A6B8-20F991581B7F}" type="slidenum">
              <a:rPr lang="en-US"/>
              <a:pPr/>
              <a:t>1</a:t>
            </a:fld>
            <a:endParaRPr lang="en-US"/>
          </a:p>
        </p:txBody>
      </p:sp>
      <p:sp>
        <p:nvSpPr>
          <p:cNvPr id="2447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if-else</a:t>
            </a:r>
            <a:r>
              <a:rPr lang="en-US"/>
              <a:t> Statements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772400" cy="533400"/>
          </a:xfrm>
        </p:spPr>
        <p:txBody>
          <a:bodyPr/>
          <a:lstStyle/>
          <a:p>
            <a:r>
              <a:rPr lang="en-US"/>
              <a:t>Principal forms:</a:t>
            </a:r>
          </a:p>
        </p:txBody>
      </p:sp>
      <p:pic>
        <p:nvPicPr>
          <p:cNvPr id="244740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447800" y="3048000"/>
            <a:ext cx="6324600" cy="2971800"/>
          </a:xfrm>
          <a:noFill/>
          <a:ln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Java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B7E6-A14D-4919-952C-1708BCD3C270}" type="slidenum">
              <a:rPr lang="en-US"/>
              <a:pPr/>
              <a:t>10</a:t>
            </a:fld>
            <a:endParaRPr lang="en-US"/>
          </a:p>
        </p:txBody>
      </p:sp>
      <p:sp>
        <p:nvSpPr>
          <p:cNvPr id="2191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Statement (cont.)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772400" cy="1143000"/>
          </a:xfrm>
        </p:spPr>
        <p:txBody>
          <a:bodyPr/>
          <a:lstStyle/>
          <a:p>
            <a:r>
              <a:rPr lang="en-US" b="1"/>
              <a:t>Tracing:</a:t>
            </a:r>
            <a:r>
              <a:rPr lang="en-US"/>
              <a:t> Track value of variables through each </a:t>
            </a:r>
            <a:r>
              <a:rPr lang="en-US" b="1"/>
              <a:t>iteration </a:t>
            </a:r>
            <a:r>
              <a:rPr lang="en-US"/>
              <a:t>of the loop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2057400" y="5638800"/>
            <a:ext cx="556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/>
              <a:t>Table 4-4: Trace of how variables change on each iteration through a loop</a:t>
            </a:r>
          </a:p>
        </p:txBody>
      </p:sp>
      <p:pic>
        <p:nvPicPr>
          <p:cNvPr id="219141" name="Picture 5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447800" y="3505200"/>
            <a:ext cx="6629400" cy="18288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Java           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AA84-85B3-4D62-95EF-3EBE894D0C70}" type="slidenum">
              <a:rPr lang="en-US"/>
              <a:pPr/>
              <a:t>11</a:t>
            </a:fld>
            <a:endParaRPr lang="en-US"/>
          </a:p>
        </p:txBody>
      </p:sp>
      <p:sp>
        <p:nvSpPr>
          <p:cNvPr id="2211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Statement (cont.)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772400" cy="533400"/>
          </a:xfrm>
        </p:spPr>
        <p:txBody>
          <a:bodyPr/>
          <a:lstStyle/>
          <a:p>
            <a:r>
              <a:rPr lang="en-US"/>
              <a:t>Counting backward:</a:t>
            </a:r>
          </a:p>
        </p:txBody>
      </p:sp>
      <p:pic>
        <p:nvPicPr>
          <p:cNvPr id="221188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371600" y="2971800"/>
            <a:ext cx="6400800" cy="3048000"/>
          </a:xfrm>
          <a:noFill/>
          <a:ln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Java           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9BBB-19C0-4802-8C84-F0F562D8F16F}" type="slidenum">
              <a:rPr lang="en-US"/>
              <a:pPr/>
              <a:t>12</a:t>
            </a:fld>
            <a:endParaRPr lang="en-US"/>
          </a:p>
        </p:txBody>
      </p:sp>
      <p:sp>
        <p:nvSpPr>
          <p:cNvPr id="2222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Statement (cont.)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391400" cy="1066800"/>
          </a:xfrm>
        </p:spPr>
        <p:txBody>
          <a:bodyPr/>
          <a:lstStyle/>
          <a:p>
            <a:r>
              <a:rPr lang="en-US" b="1"/>
              <a:t>Task-controlled loop:</a:t>
            </a:r>
            <a:r>
              <a:rPr lang="en-US"/>
              <a:t> Continues to execute until some task is accomplished </a:t>
            </a:r>
          </a:p>
        </p:txBody>
      </p:sp>
      <p:pic>
        <p:nvPicPr>
          <p:cNvPr id="222212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371600" y="3657600"/>
            <a:ext cx="6477000" cy="2590800"/>
          </a:xfrm>
          <a:noFill/>
          <a:ln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Java           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CC30-7CFB-4983-8610-2DBF62B57A59}" type="slidenum">
              <a:rPr lang="en-US"/>
              <a:pPr/>
              <a:t>13</a:t>
            </a:fld>
            <a:endParaRPr lang="en-US"/>
          </a:p>
        </p:txBody>
      </p:sp>
      <p:sp>
        <p:nvSpPr>
          <p:cNvPr id="2242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Statement (cont.)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772400" cy="533400"/>
          </a:xfrm>
        </p:spPr>
        <p:txBody>
          <a:bodyPr/>
          <a:lstStyle/>
          <a:p>
            <a:r>
              <a:rPr lang="en-US"/>
              <a:t>Common structure of a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loop:</a:t>
            </a:r>
          </a:p>
        </p:txBody>
      </p:sp>
      <p:pic>
        <p:nvPicPr>
          <p:cNvPr id="224260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371600" y="3276600"/>
            <a:ext cx="6400800" cy="1295400"/>
          </a:xfrm>
          <a:noFill/>
          <a:ln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Java           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53AE-87C9-46B9-89B5-22B200464314}" type="slidenum">
              <a:rPr lang="en-US"/>
              <a:pPr/>
              <a:t>14</a:t>
            </a:fld>
            <a:endParaRPr lang="en-US"/>
          </a:p>
        </p:txBody>
      </p:sp>
      <p:sp>
        <p:nvSpPr>
          <p:cNvPr id="2058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statement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848600" cy="1524000"/>
          </a:xfrm>
        </p:spPr>
        <p:txBody>
          <a:bodyPr/>
          <a:lstStyle/>
          <a:p>
            <a:r>
              <a:rPr lang="en-US"/>
              <a:t>Combines counter initialization, condition test, and update into a single expression</a:t>
            </a:r>
          </a:p>
          <a:p>
            <a:r>
              <a:rPr lang="en-US"/>
              <a:t>Easy to create count-controlled loops</a:t>
            </a:r>
            <a:endParaRPr lang="en-US" b="1"/>
          </a:p>
        </p:txBody>
      </p:sp>
      <p:pic>
        <p:nvPicPr>
          <p:cNvPr id="205828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371600" y="4038600"/>
            <a:ext cx="6400800" cy="18288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Java           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915F-A12B-4CE3-9DC3-38D4984FB7C5}" type="slidenum">
              <a:rPr lang="en-US"/>
              <a:pPr/>
              <a:t>15</a:t>
            </a:fld>
            <a:endParaRPr lang="en-US"/>
          </a:p>
        </p:txBody>
      </p:sp>
      <p:sp>
        <p:nvSpPr>
          <p:cNvPr id="207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statement (cont.)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772400" cy="609600"/>
          </a:xfrm>
        </p:spPr>
        <p:txBody>
          <a:bodyPr/>
          <a:lstStyle/>
          <a:p>
            <a:r>
              <a:rPr lang="en-US"/>
              <a:t>Example:</a:t>
            </a:r>
          </a:p>
        </p:txBody>
      </p:sp>
      <p:pic>
        <p:nvPicPr>
          <p:cNvPr id="207876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19200" y="2971800"/>
            <a:ext cx="6781800" cy="32004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Java           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FE6A-5C3C-4B3A-BDF5-37BC5F84A015}" type="slidenum">
              <a:rPr lang="en-US"/>
              <a:pPr/>
              <a:t>16</a:t>
            </a:fld>
            <a:endParaRPr lang="en-US"/>
          </a:p>
        </p:txBody>
      </p:sp>
      <p:sp>
        <p:nvSpPr>
          <p:cNvPr id="2099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statement (cont.)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772400" cy="533400"/>
          </a:xfrm>
        </p:spPr>
        <p:txBody>
          <a:bodyPr/>
          <a:lstStyle/>
          <a:p>
            <a:r>
              <a:rPr lang="en-US"/>
              <a:t>Count-controlled input:</a:t>
            </a:r>
          </a:p>
        </p:txBody>
      </p:sp>
      <p:pic>
        <p:nvPicPr>
          <p:cNvPr id="209924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371600" y="3048000"/>
            <a:ext cx="6400800" cy="2971800"/>
          </a:xfrm>
          <a:noFill/>
          <a:ln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Java           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8B0-37C1-4FEF-BD9A-20C9F941BF25}" type="slidenum">
              <a:rPr lang="en-US"/>
              <a:pPr/>
              <a:t>17</a:t>
            </a:fld>
            <a:endParaRPr lang="en-US"/>
          </a:p>
        </p:txBody>
      </p:sp>
      <p:sp>
        <p:nvSpPr>
          <p:cNvPr id="2109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statement (cont.)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772400" cy="2209800"/>
          </a:xfrm>
        </p:spPr>
        <p:txBody>
          <a:bodyPr/>
          <a:lstStyle/>
          <a:p>
            <a:r>
              <a:rPr lang="en-US"/>
              <a:t>Better to declare the loop control variable within the loop header</a:t>
            </a:r>
          </a:p>
          <a:p>
            <a:pPr lvl="1"/>
            <a:r>
              <a:rPr lang="en-US" sz="2500"/>
              <a:t>Only visible within the loop</a:t>
            </a:r>
          </a:p>
          <a:p>
            <a:pPr lvl="1"/>
            <a:r>
              <a:rPr lang="en-US" sz="2500"/>
              <a:t>Variable name can be reused later in other loops</a:t>
            </a:r>
          </a:p>
        </p:txBody>
      </p:sp>
      <p:pic>
        <p:nvPicPr>
          <p:cNvPr id="210948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0" y="4800600"/>
            <a:ext cx="4572000" cy="762000"/>
          </a:xfrm>
          <a:noFill/>
          <a:ln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Java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5B4C-0791-42C7-AEAE-8FCC01408531}" type="slidenum">
              <a:rPr lang="en-US"/>
              <a:pPr/>
              <a:t>18</a:t>
            </a:fld>
            <a:endParaRPr lang="en-US"/>
          </a:p>
        </p:txBody>
      </p:sp>
      <p:sp>
        <p:nvSpPr>
          <p:cNvPr id="2129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statement (cont.)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267200"/>
          </a:xfrm>
        </p:spPr>
        <p:txBody>
          <a:bodyPr/>
          <a:lstStyle/>
          <a:p>
            <a:r>
              <a:rPr lang="en-US"/>
              <a:t>Both </a:t>
            </a:r>
            <a:r>
              <a:rPr lang="en-US">
                <a:latin typeface="Courier New" pitchFamily="49" charset="0"/>
              </a:rPr>
              <a:t>for </a:t>
            </a:r>
            <a:r>
              <a:rPr lang="en-US"/>
              <a:t>loops and </a:t>
            </a:r>
            <a:r>
              <a:rPr lang="en-US">
                <a:latin typeface="Courier New" pitchFamily="49" charset="0"/>
              </a:rPr>
              <a:t>while </a:t>
            </a:r>
            <a:r>
              <a:rPr lang="en-US"/>
              <a:t>loops are </a:t>
            </a:r>
            <a:r>
              <a:rPr lang="en-US" b="1"/>
              <a:t>entry-controlled</a:t>
            </a:r>
            <a:r>
              <a:rPr lang="en-US"/>
              <a:t> loops.</a:t>
            </a:r>
          </a:p>
          <a:p>
            <a:pPr lvl="1"/>
            <a:r>
              <a:rPr lang="en-US" sz="2500"/>
              <a:t>Condition tested at top of loop on each pass</a:t>
            </a:r>
          </a:p>
          <a:p>
            <a:r>
              <a:rPr lang="en-US"/>
              <a:t>Choosing a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loop versus a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loop is often a matter of style.</a:t>
            </a:r>
          </a:p>
          <a:p>
            <a:pPr lvl="1"/>
            <a:r>
              <a:rPr lang="en-US" sz="2500">
                <a:latin typeface="Courier New" pitchFamily="49" charset="0"/>
              </a:rPr>
              <a:t>for</a:t>
            </a:r>
            <a:r>
              <a:rPr lang="en-US" sz="2500"/>
              <a:t> loop advantages:</a:t>
            </a:r>
          </a:p>
          <a:p>
            <a:pPr lvl="2"/>
            <a:r>
              <a:rPr lang="en-US" sz="2300"/>
              <a:t>Can declare loop control variable in header</a:t>
            </a:r>
          </a:p>
          <a:p>
            <a:pPr lvl="2"/>
            <a:r>
              <a:rPr lang="en-US" sz="2300"/>
              <a:t>Initialization, condition, and update in one line of code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Java           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6DB2-45A1-49FA-80EF-9322EC3FFE24}" type="slidenum">
              <a:rPr lang="en-US"/>
              <a:pPr/>
              <a:t>19</a:t>
            </a:fld>
            <a:endParaRPr lang="en-US"/>
          </a:p>
        </p:txBody>
      </p:sp>
      <p:sp>
        <p:nvSpPr>
          <p:cNvPr id="19251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219200"/>
          </a:xfrm>
        </p:spPr>
        <p:txBody>
          <a:bodyPr/>
          <a:lstStyle/>
          <a:p>
            <a:r>
              <a:rPr lang="en-US"/>
              <a:t>Nested Control Statements and the </a:t>
            </a:r>
            <a:r>
              <a:rPr lang="en-US">
                <a:latin typeface="Courier New" pitchFamily="49" charset="0"/>
              </a:rPr>
              <a:t>break</a:t>
            </a:r>
            <a:r>
              <a:rPr lang="en-US"/>
              <a:t> Statement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7724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Control statements may be nested.                                             </a:t>
            </a:r>
          </a:p>
        </p:txBody>
      </p:sp>
      <p:pic>
        <p:nvPicPr>
          <p:cNvPr id="192516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828800" y="3352800"/>
            <a:ext cx="5486400" cy="27432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Java            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2367-607C-47FB-8722-2EA5EF242205}" type="slidenum">
              <a:rPr lang="en-US"/>
              <a:pPr/>
              <a:t>2</a:t>
            </a:fld>
            <a:endParaRPr lang="en-US"/>
          </a:p>
        </p:txBody>
      </p:sp>
      <p:sp>
        <p:nvSpPr>
          <p:cNvPr id="24678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219200"/>
          </a:xfrm>
        </p:spPr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if-else</a:t>
            </a:r>
            <a:r>
              <a:rPr lang="en-US"/>
              <a:t> Statements (cont.)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772400" cy="533400"/>
          </a:xfrm>
        </p:spPr>
        <p:txBody>
          <a:bodyPr/>
          <a:lstStyle/>
          <a:p>
            <a:r>
              <a:rPr lang="en-US"/>
              <a:t>Additional forms:</a:t>
            </a:r>
          </a:p>
        </p:txBody>
      </p:sp>
      <p:pic>
        <p:nvPicPr>
          <p:cNvPr id="246790" name="Picture 6"/>
          <p:cNvPicPr>
            <a:picLocks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752600" y="3200400"/>
            <a:ext cx="1828800" cy="1752600"/>
          </a:xfrm>
          <a:noFill/>
          <a:ln/>
        </p:spPr>
      </p:pic>
      <p:pic>
        <p:nvPicPr>
          <p:cNvPr id="246792" name="Picture 8"/>
          <p:cNvPicPr>
            <a:picLocks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419600" y="2971800"/>
            <a:ext cx="1752600" cy="2971800"/>
          </a:xfrm>
          <a:noFill/>
          <a:ln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Java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30B6-1F00-41B4-A621-33B4038B9F77}" type="slidenum">
              <a:rPr lang="en-US"/>
              <a:pPr/>
              <a:t>3</a:t>
            </a:fld>
            <a:endParaRPr lang="en-US"/>
          </a:p>
        </p:txBody>
      </p:sp>
      <p:sp>
        <p:nvSpPr>
          <p:cNvPr id="22630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219200"/>
          </a:xfrm>
        </p:spPr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if-else</a:t>
            </a:r>
            <a:r>
              <a:rPr lang="en-US"/>
              <a:t> Statements (cont.)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r>
              <a:rPr lang="en-US"/>
              <a:t>Better to over-use braces than under-use them</a:t>
            </a:r>
          </a:p>
          <a:p>
            <a:pPr lvl="1"/>
            <a:r>
              <a:rPr lang="en-US" sz="2500"/>
              <a:t>Can help to eliminate logic errors</a:t>
            </a:r>
          </a:p>
          <a:p>
            <a:r>
              <a:rPr lang="en-US"/>
              <a:t>Condition of an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statement must be a </a:t>
            </a:r>
            <a:r>
              <a:rPr lang="en-US" b="1"/>
              <a:t>Boolean expression</a:t>
            </a:r>
            <a:endParaRPr lang="en-US"/>
          </a:p>
          <a:p>
            <a:pPr lvl="1"/>
            <a:r>
              <a:rPr lang="en-US" sz="2500"/>
              <a:t>Evaluates to </a:t>
            </a:r>
            <a:r>
              <a:rPr lang="en-US" sz="2500">
                <a:latin typeface="Courier New" pitchFamily="49" charset="0"/>
              </a:rPr>
              <a:t>true</a:t>
            </a:r>
            <a:r>
              <a:rPr lang="en-US" sz="2500"/>
              <a:t> or </a:t>
            </a:r>
            <a:r>
              <a:rPr lang="en-US" sz="2500">
                <a:latin typeface="Courier New" pitchFamily="49" charset="0"/>
              </a:rPr>
              <a:t>false</a:t>
            </a:r>
          </a:p>
          <a:p>
            <a:r>
              <a:rPr lang="en-US"/>
              <a:t>A </a:t>
            </a:r>
            <a:r>
              <a:rPr lang="en-US" b="1"/>
              <a:t>flowchart</a:t>
            </a:r>
            <a:r>
              <a:rPr lang="en-US"/>
              <a:t> can be used to illustrate the behavior of </a:t>
            </a:r>
            <a:r>
              <a:rPr lang="en-US">
                <a:latin typeface="Courier New" pitchFamily="49" charset="0"/>
              </a:rPr>
              <a:t>if-else</a:t>
            </a:r>
            <a:r>
              <a:rPr lang="en-US"/>
              <a:t> statements.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Java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89D4-E2B9-414F-A1A8-5B244E5CB978}" type="slidenum">
              <a:rPr lang="en-US"/>
              <a:pPr/>
              <a:t>4</a:t>
            </a:fld>
            <a:endParaRPr lang="en-US"/>
          </a:p>
        </p:txBody>
      </p:sp>
      <p:sp>
        <p:nvSpPr>
          <p:cNvPr id="22835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219200"/>
          </a:xfrm>
        </p:spPr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if-else</a:t>
            </a:r>
            <a:r>
              <a:rPr lang="en-US"/>
              <a:t> Statements (cont.)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990600" y="5867400"/>
            <a:ext cx="7543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/>
              <a:t>Figure 4-1: Flowcharts for the </a:t>
            </a:r>
            <a:r>
              <a:rPr lang="en-US" sz="2200">
                <a:latin typeface="Courier New" pitchFamily="49" charset="0"/>
              </a:rPr>
              <a:t>if</a:t>
            </a:r>
            <a:r>
              <a:rPr lang="en-US" sz="2200"/>
              <a:t> and </a:t>
            </a:r>
            <a:r>
              <a:rPr lang="en-US" sz="2200">
                <a:latin typeface="Courier New" pitchFamily="49" charset="0"/>
              </a:rPr>
              <a:t>if-else</a:t>
            </a:r>
            <a:r>
              <a:rPr lang="en-US" sz="2200"/>
              <a:t> statements</a:t>
            </a:r>
          </a:p>
        </p:txBody>
      </p:sp>
      <p:pic>
        <p:nvPicPr>
          <p:cNvPr id="228357" name="Picture 5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33600" y="2438400"/>
            <a:ext cx="5195888" cy="3278188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Java           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1C41-3E2F-460C-A3E5-3E1922713F2E}" type="slidenum">
              <a:rPr lang="en-US"/>
              <a:pPr/>
              <a:t>5</a:t>
            </a:fld>
            <a:endParaRPr lang="en-US"/>
          </a:p>
        </p:txBody>
      </p:sp>
      <p:sp>
        <p:nvSpPr>
          <p:cNvPr id="23040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219200"/>
          </a:xfrm>
        </p:spPr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if-else</a:t>
            </a:r>
            <a:r>
              <a:rPr lang="en-US"/>
              <a:t> Statements (cont.)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620000" cy="533400"/>
          </a:xfrm>
        </p:spPr>
        <p:txBody>
          <a:bodyPr/>
          <a:lstStyle/>
          <a:p>
            <a:r>
              <a:rPr lang="en-US"/>
              <a:t>Examples of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statements:</a:t>
            </a:r>
          </a:p>
        </p:txBody>
      </p:sp>
      <p:pic>
        <p:nvPicPr>
          <p:cNvPr id="230404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447800" y="3124200"/>
            <a:ext cx="6324600" cy="29718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Java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02CD-87FC-4148-8C5F-08C61D895DE0}" type="slidenum">
              <a:rPr lang="en-US"/>
              <a:pPr/>
              <a:t>6</a:t>
            </a:fld>
            <a:endParaRPr lang="en-US"/>
          </a:p>
        </p:txBody>
      </p:sp>
      <p:sp>
        <p:nvSpPr>
          <p:cNvPr id="23245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219200"/>
          </a:xfrm>
        </p:spPr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if-else</a:t>
            </a:r>
            <a:r>
              <a:rPr lang="en-US"/>
              <a:t> Statements (cont.)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990600" y="5486400"/>
            <a:ext cx="7543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/>
              <a:t>Table 4-3: Relational operators</a:t>
            </a:r>
          </a:p>
        </p:txBody>
      </p:sp>
      <p:pic>
        <p:nvPicPr>
          <p:cNvPr id="232453" name="Picture 5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2895600"/>
            <a:ext cx="6934200" cy="2184400"/>
          </a:xfrm>
          <a:noFill/>
          <a:ln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Java           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05A3-992B-4F8D-9E12-0A79E97DBB1F}" type="slidenum">
              <a:rPr lang="en-US"/>
              <a:pPr/>
              <a:t>7</a:t>
            </a:fld>
            <a:endParaRPr lang="en-US"/>
          </a:p>
        </p:txBody>
      </p:sp>
      <p:sp>
        <p:nvSpPr>
          <p:cNvPr id="2355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Statement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696200" cy="1447800"/>
          </a:xfrm>
        </p:spPr>
        <p:txBody>
          <a:bodyPr/>
          <a:lstStyle/>
          <a:p>
            <a:r>
              <a:rPr lang="en-US"/>
              <a:t>Provides a looping mechanism </a:t>
            </a:r>
          </a:p>
          <a:p>
            <a:pPr lvl="1"/>
            <a:r>
              <a:rPr lang="en-US" sz="2500"/>
              <a:t>Executes statements repeatedly for as long as some condition remains true</a:t>
            </a:r>
          </a:p>
        </p:txBody>
      </p:sp>
      <p:pic>
        <p:nvPicPr>
          <p:cNvPr id="235524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371600" y="3962400"/>
            <a:ext cx="6400800" cy="2133600"/>
          </a:xfrm>
          <a:noFill/>
          <a:ln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Java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4BE-151B-4C8F-8C78-EF170CCEC172}" type="slidenum">
              <a:rPr lang="en-US"/>
              <a:pPr/>
              <a:t>8</a:t>
            </a:fld>
            <a:endParaRPr lang="en-US"/>
          </a:p>
        </p:txBody>
      </p:sp>
      <p:sp>
        <p:nvSpPr>
          <p:cNvPr id="2150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Statement (cont.)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990600" y="5562600"/>
            <a:ext cx="7543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/>
              <a:t>Figure 4-2: Flowchart for a </a:t>
            </a:r>
            <a:r>
              <a:rPr lang="en-US" sz="2200">
                <a:latin typeface="Courier New" pitchFamily="49" charset="0"/>
              </a:rPr>
              <a:t>while </a:t>
            </a:r>
            <a:r>
              <a:rPr lang="en-US" sz="2200"/>
              <a:t>statement</a:t>
            </a:r>
          </a:p>
        </p:txBody>
      </p:sp>
      <p:pic>
        <p:nvPicPr>
          <p:cNvPr id="215045" name="Picture 5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657600" y="2514600"/>
            <a:ext cx="2079625" cy="3001963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Java           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4AD8-1057-4453-A46A-5188C338BD60}" type="slidenum">
              <a:rPr lang="en-US"/>
              <a:pPr/>
              <a:t>9</a:t>
            </a:fld>
            <a:endParaRPr lang="en-US"/>
          </a:p>
        </p:txBody>
      </p:sp>
      <p:sp>
        <p:nvSpPr>
          <p:cNvPr id="2170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Statement (cont.)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696200" cy="609600"/>
          </a:xfrm>
        </p:spPr>
        <p:txBody>
          <a:bodyPr/>
          <a:lstStyle/>
          <a:p>
            <a:r>
              <a:rPr lang="en-US" b="1"/>
              <a:t>Example:</a:t>
            </a:r>
          </a:p>
        </p:txBody>
      </p:sp>
      <p:pic>
        <p:nvPicPr>
          <p:cNvPr id="217092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0" y="2971800"/>
            <a:ext cx="6096000" cy="1524000"/>
          </a:xfrm>
          <a:noFill/>
          <a:ln/>
        </p:spPr>
      </p:pic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1219200" y="4648200"/>
            <a:ext cx="731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838200" y="4648200"/>
            <a:ext cx="7696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l"/>
            </a:pPr>
            <a:r>
              <a:rPr lang="en-US" sz="2800" b="1"/>
              <a:t>Counter-controlled loop: </a:t>
            </a:r>
            <a:endParaRPr lang="en-US" sz="2800" b="1">
              <a:latin typeface="Courier New" pitchFamily="49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sz="2500">
                <a:latin typeface="Courier New" pitchFamily="49" charset="0"/>
              </a:rPr>
              <a:t>cntr</a:t>
            </a:r>
            <a:r>
              <a:rPr lang="en-US" sz="2500"/>
              <a:t> is the counter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sz="2500"/>
              <a:t>Loop repeats a determined number of times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1132</TotalTime>
  <Words>476</Words>
  <Application>Microsoft PowerPoint</Application>
  <PresentationFormat>On-screen Show (4:3)</PresentationFormat>
  <Paragraphs>112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Wingdings</vt:lpstr>
      <vt:lpstr>Times New Roman</vt:lpstr>
      <vt:lpstr>Courier New</vt:lpstr>
      <vt:lpstr>Capsules</vt:lpstr>
      <vt:lpstr>The if and if-else Statements</vt:lpstr>
      <vt:lpstr>The if and if-else Statements (cont.)</vt:lpstr>
      <vt:lpstr>The if and if-else Statements (cont.)</vt:lpstr>
      <vt:lpstr>The if and if-else Statements (cont.)</vt:lpstr>
      <vt:lpstr>The if and if-else Statements (cont.)</vt:lpstr>
      <vt:lpstr>The if and if-else Statements (cont.)</vt:lpstr>
      <vt:lpstr>The while Statement</vt:lpstr>
      <vt:lpstr>The while Statement (cont.)</vt:lpstr>
      <vt:lpstr>The while Statement (cont.)</vt:lpstr>
      <vt:lpstr>The while Statement (cont.)</vt:lpstr>
      <vt:lpstr>The while Statement (cont.)</vt:lpstr>
      <vt:lpstr>The while Statement (cont.)</vt:lpstr>
      <vt:lpstr>The while Statement (cont.)</vt:lpstr>
      <vt:lpstr>The for statement</vt:lpstr>
      <vt:lpstr>The for statement (cont.)</vt:lpstr>
      <vt:lpstr>The for statement (cont.)</vt:lpstr>
      <vt:lpstr>The for statement (cont.)</vt:lpstr>
      <vt:lpstr>The for statement (cont.)</vt:lpstr>
      <vt:lpstr>Nested Control Statements and the break Statement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Introduction to Control Statements</dc:title>
  <dc:creator>Elango</dc:creator>
  <cp:lastModifiedBy>Elango</cp:lastModifiedBy>
  <cp:revision>96</cp:revision>
  <dcterms:created xsi:type="dcterms:W3CDTF">2001-06-11T01:47:29Z</dcterms:created>
  <dcterms:modified xsi:type="dcterms:W3CDTF">2022-09-05T01:10:32Z</dcterms:modified>
</cp:coreProperties>
</file>