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5" r:id="rId2"/>
    <p:sldId id="257" r:id="rId3"/>
    <p:sldId id="313" r:id="rId4"/>
    <p:sldId id="286" r:id="rId5"/>
    <p:sldId id="287" r:id="rId6"/>
    <p:sldId id="288" r:id="rId7"/>
    <p:sldId id="289" r:id="rId8"/>
    <p:sldId id="291" r:id="rId9"/>
    <p:sldId id="292" r:id="rId10"/>
    <p:sldId id="293" r:id="rId11"/>
    <p:sldId id="294" r:id="rId12"/>
    <p:sldId id="299" r:id="rId13"/>
    <p:sldId id="297" r:id="rId14"/>
    <p:sldId id="305" r:id="rId15"/>
    <p:sldId id="301" r:id="rId16"/>
    <p:sldId id="302" r:id="rId17"/>
    <p:sldId id="295" r:id="rId18"/>
    <p:sldId id="296" r:id="rId19"/>
    <p:sldId id="306" r:id="rId20"/>
    <p:sldId id="307" r:id="rId21"/>
    <p:sldId id="312" r:id="rId22"/>
    <p:sldId id="308" r:id="rId23"/>
    <p:sldId id="309" r:id="rId24"/>
    <p:sldId id="311" r:id="rId25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7" tIns="45201" rIns="92017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17" tIns="45201" rIns="92017" bIns="45201" anchor="b"/>
          <a:lstStyle/>
          <a:p>
            <a:pPr algn="r" defTabSz="930275"/>
            <a:r>
              <a:rPr lang="en-US" sz="120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sz="1800"/>
              <a:t>Computers need step-step instructions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1400"/>
              <a:t>April 6, 1998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r>
              <a:rPr lang="en-US" sz="1400"/>
              <a:t>CS102-02	Lecture 2-1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04800" y="304800"/>
            <a:ext cx="8534400" cy="5943600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Operating with Java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/>
              <a:t>Most programming languages have operators</a:t>
            </a:r>
          </a:p>
          <a:p>
            <a:pPr lvl="1"/>
            <a:r>
              <a:rPr lang="en-US"/>
              <a:t>Operators are short-hand symbols for actions</a:t>
            </a:r>
          </a:p>
          <a:p>
            <a:pPr lvl="2">
              <a:buFontTx/>
              <a:buNone/>
            </a:pPr>
            <a:r>
              <a:rPr lang="en-US"/>
              <a:t>= Assign right to left</a:t>
            </a:r>
          </a:p>
          <a:p>
            <a:pPr lvl="2">
              <a:buFontTx/>
              <a:buNone/>
            </a:pPr>
            <a:r>
              <a:rPr lang="en-US"/>
              <a:t>+ Add two numbers (or concatenate two strings)</a:t>
            </a:r>
          </a:p>
          <a:p>
            <a:pPr lvl="1"/>
            <a:r>
              <a:rPr lang="en-US"/>
              <a:t>Operators in Java have fixed meaning</a:t>
            </a:r>
          </a:p>
          <a:p>
            <a:pPr lvl="2"/>
            <a:r>
              <a:rPr lang="en-US"/>
              <a:t>No operator overloading</a:t>
            </a:r>
          </a:p>
          <a:p>
            <a:pPr lvl="2"/>
            <a:r>
              <a:rPr lang="en-US"/>
              <a:t>Can’t say:</a:t>
            </a:r>
          </a:p>
          <a:p>
            <a:pPr lvl="3">
              <a:buFontTx/>
              <a:buNone/>
            </a:pPr>
            <a:r>
              <a:rPr lang="en-US">
                <a:latin typeface="Courier New" pitchFamily="49" charset="0"/>
              </a:rPr>
              <a:t>List = List + Item;	// Add item to list</a:t>
            </a: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Operator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Instead of If..Then..Else, use ?:</a:t>
            </a:r>
          </a:p>
          <a:p>
            <a:pPr>
              <a:lnSpc>
                <a:spcPct val="110000"/>
              </a:lnSpc>
            </a:pPr>
            <a:r>
              <a:rPr lang="en-US"/>
              <a:t>Takes three arguments in the form: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>
                <a:latin typeface="Courier New" pitchFamily="49" charset="0"/>
              </a:rPr>
              <a:t>Boolean condition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US" sz="2400" i="1">
                <a:latin typeface="Courier New" pitchFamily="49" charset="0"/>
              </a:rPr>
              <a:t>? If-true</a:t>
            </a:r>
            <a:r>
              <a:rPr lang="en-US" sz="2400">
                <a:latin typeface="Courier New" pitchFamily="49" charset="0"/>
              </a:rPr>
              <a:t> : I</a:t>
            </a:r>
            <a:r>
              <a:rPr lang="en-US" sz="2400" i="1">
                <a:latin typeface="Courier New" pitchFamily="49" charset="0"/>
              </a:rPr>
              <a:t>f-false</a:t>
            </a: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/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If (Simpson == “Lisa”)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Message = “She’s our favorite!”;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	Message= “Doh!”;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System.out.println(Message);</a:t>
            </a:r>
          </a:p>
          <a:p>
            <a:pPr>
              <a:lnSpc>
                <a:spcPct val="0"/>
              </a:lnSpc>
              <a:buFontTx/>
              <a:buNone/>
            </a:pPr>
            <a:endParaRPr lang="en-US" i="1"/>
          </a:p>
          <a:p>
            <a:pPr>
              <a:lnSpc>
                <a:spcPct val="70000"/>
              </a:lnSpc>
              <a:buFontTx/>
              <a:buNone/>
            </a:pPr>
            <a:r>
              <a:rPr lang="en-US" i="1"/>
              <a:t>is the same as…</a:t>
            </a:r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Conditional Operator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>
                <a:latin typeface="Courier New" pitchFamily="49" charset="0"/>
              </a:rPr>
              <a:t>System.out.println(Simpson==“Lisa”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>
                <a:latin typeface="Courier New" pitchFamily="49" charset="0"/>
              </a:rPr>
              <a:t>	? ”She’s our favorite” :“Doh!”);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i="1"/>
              <a:t>(The above should be on one line in a real program)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/>
              <a:t>And, But and Or will get you pretty far..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r>
              <a:rPr lang="en-US"/>
              <a:t>Logical operators combine simple expressions to form complex ones</a:t>
            </a:r>
          </a:p>
          <a:p>
            <a:r>
              <a:rPr lang="en-US"/>
              <a:t>Boolean logic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533400" y="3810000"/>
          <a:ext cx="8153400" cy="1592263"/>
        </p:xfrm>
        <a:graphic>
          <a:graphicData uri="http://schemas.openxmlformats.org/presentationml/2006/ole">
            <p:oleObj spid="_x0000_s63492" name="Document" r:id="rId3" imgW="5623560" imgH="1099080" progId="Word.Document.8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Types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/>
              <a:t>True or false are real values in Java</a:t>
            </a:r>
          </a:p>
          <a:p>
            <a:r>
              <a:rPr lang="en-US"/>
              <a:t>Some languages just use 0 and not 0</a:t>
            </a:r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if (y = 7) then …</a:t>
            </a:r>
            <a:endParaRPr lang="en-US"/>
          </a:p>
          <a:p>
            <a:r>
              <a:rPr lang="en-US"/>
              <a:t>In Java result of a comparison is Boolean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8 != 9		??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8 != 8		??</a:t>
            </a: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 in Java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Translating logic into Java</a:t>
            </a:r>
          </a:p>
          <a:p>
            <a:pPr lvl="1">
              <a:buFontTx/>
              <a:buNone/>
            </a:pPr>
            <a:r>
              <a:rPr lang="en-US"/>
              <a:t>AND	&amp;&amp;</a:t>
            </a:r>
          </a:p>
          <a:p>
            <a:pPr lvl="1">
              <a:buFontTx/>
              <a:buNone/>
            </a:pPr>
            <a:r>
              <a:rPr lang="en-US"/>
              <a:t>OR	||</a:t>
            </a:r>
          </a:p>
          <a:p>
            <a:pPr lvl="1">
              <a:buFontTx/>
              <a:buNone/>
            </a:pPr>
            <a:r>
              <a:rPr lang="en-US"/>
              <a:t>XOR	^</a:t>
            </a:r>
          </a:p>
          <a:p>
            <a:pPr lvl="1">
              <a:buFontTx/>
              <a:buNone/>
            </a:pPr>
            <a:r>
              <a:rPr lang="en-US"/>
              <a:t>NOT	!</a:t>
            </a:r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Short-Circuit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Remember:</a:t>
            </a:r>
          </a:p>
          <a:p>
            <a:pPr lvl="1">
              <a:buFontTx/>
              <a:buNone/>
            </a:pPr>
            <a:r>
              <a:rPr lang="en-US"/>
              <a:t>False AND Anything 	== 	False</a:t>
            </a:r>
          </a:p>
          <a:p>
            <a:pPr lvl="1">
              <a:buFontTx/>
              <a:buNone/>
            </a:pPr>
            <a:r>
              <a:rPr lang="en-US"/>
              <a:t>True OR Anything 	== 	True</a:t>
            </a:r>
          </a:p>
          <a:p>
            <a:r>
              <a:rPr lang="en-US"/>
              <a:t>Sometimes compiler can short-circuit and skip evaluation of second expression</a:t>
            </a:r>
          </a:p>
          <a:p>
            <a:r>
              <a:rPr lang="en-US"/>
              <a:t>What if there are side effects?</a:t>
            </a: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Sideline on Side Effects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Side effects are results of expression evaluation other than the expression’s value</a:t>
            </a:r>
          </a:p>
          <a:p>
            <a:r>
              <a:rPr lang="en-US"/>
              <a:t>Examples</a:t>
            </a:r>
          </a:p>
          <a:p>
            <a:pPr lvl="1">
              <a:buFontTx/>
              <a:buNone/>
            </a:pPr>
            <a:r>
              <a:rPr lang="en-US"/>
              <a:t>	X++;</a:t>
            </a:r>
          </a:p>
          <a:p>
            <a:pPr lvl="1"/>
            <a:r>
              <a:rPr lang="en-US"/>
              <a:t>Output:</a:t>
            </a:r>
          </a:p>
          <a:p>
            <a:pPr lvl="2">
              <a:buFontTx/>
              <a:buNone/>
            </a:pPr>
            <a:r>
              <a:rPr lang="en-US"/>
              <a:t>System.out.println(“Howdy!”);</a:t>
            </a: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Determine the relationship between values</a:t>
            </a:r>
          </a:p>
          <a:p>
            <a:r>
              <a:rPr lang="en-US"/>
              <a:t>Equality &amp; inequality</a:t>
            </a:r>
          </a:p>
          <a:p>
            <a:r>
              <a:rPr lang="en-US"/>
              <a:t>Less than, greater than</a:t>
            </a: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(In)Equality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Equality is different from assignment</a:t>
            </a:r>
          </a:p>
          <a:p>
            <a:pPr>
              <a:buFontTx/>
              <a:buNone/>
            </a:pPr>
            <a:r>
              <a:rPr lang="en-US"/>
              <a:t>	==  !=  =</a:t>
            </a:r>
          </a:p>
          <a:p>
            <a:r>
              <a:rPr lang="en-US"/>
              <a:t>Most keyboards just have =</a:t>
            </a:r>
          </a:p>
          <a:p>
            <a:pPr lvl="1"/>
            <a:r>
              <a:rPr lang="en-US"/>
              <a:t>Use == for equality</a:t>
            </a:r>
          </a:p>
          <a:p>
            <a:pPr lvl="1"/>
            <a:r>
              <a:rPr lang="en-US"/>
              <a:t>And != for inequality </a:t>
            </a:r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Operators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Computers are binary creatures: everything’s on or off</a:t>
            </a:r>
          </a:p>
          <a:p>
            <a:r>
              <a:rPr lang="en-US"/>
              <a:t>For example, computers can’t store decimal numbers so</a:t>
            </a: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Kinds of Operators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762000" y="1600200"/>
          <a:ext cx="11345863" cy="2924175"/>
        </p:xfrm>
        <a:graphic>
          <a:graphicData uri="http://schemas.openxmlformats.org/presentationml/2006/ole">
            <p:oleObj spid="_x0000_s6153" name="Document" r:id="rId4" imgW="5623560" imgH="1449720" progId="Word.Document.8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/>
              <a:t>Everything’s in powers of two</a:t>
            </a:r>
          </a:p>
          <a:p>
            <a:r>
              <a:rPr lang="en-US"/>
              <a:t>Turn 78 into:		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143000" y="3429000"/>
          <a:ext cx="13914438" cy="1824038"/>
        </p:xfrm>
        <a:graphic>
          <a:graphicData uri="http://schemas.openxmlformats.org/presentationml/2006/ole">
            <p:oleObj spid="_x0000_s71685" name="Document" r:id="rId3" imgW="5632920" imgH="739080" progId="Word.Document.8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Accentuate the positive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Computers don’t know about negative numbers</a:t>
            </a:r>
          </a:p>
          <a:p>
            <a:r>
              <a:rPr lang="en-US"/>
              <a:t>Use the first (leftmost) bit as a sign bit:</a:t>
            </a:r>
          </a:p>
          <a:p>
            <a:pPr lvl="1">
              <a:buFontTx/>
              <a:buNone/>
            </a:pPr>
            <a:r>
              <a:rPr lang="en-US"/>
              <a:t>1 if negative:	-5 is 	11111101</a:t>
            </a:r>
          </a:p>
          <a:p>
            <a:pPr lvl="1">
              <a:buFontTx/>
              <a:buNone/>
            </a:pPr>
            <a:r>
              <a:rPr lang="en-US"/>
              <a:t>0 if positive:	+5 is 	00000011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is Binary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r>
              <a:rPr lang="en-US"/>
              <a:t>Work with the bits inside the values</a:t>
            </a:r>
          </a:p>
          <a:p>
            <a:r>
              <a:rPr lang="en-US"/>
              <a:t>Only good for integral values (integer numbers, bytes and characters)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066800" y="3733800"/>
          <a:ext cx="5624513" cy="2500313"/>
        </p:xfrm>
        <a:graphic>
          <a:graphicData uri="http://schemas.openxmlformats.org/presentationml/2006/ole">
            <p:oleObj spid="_x0000_s72708" name="Document" r:id="rId3" imgW="5623560" imgH="2500920" progId="Word.Document.8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/>
              <a:t>And Shift Your Bits ‘Round and ‘Round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/>
              <a:t>Bitwise AND of 78 and 34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4400" y="2743200"/>
          <a:ext cx="11574463" cy="1881188"/>
        </p:xfrm>
        <a:graphic>
          <a:graphicData uri="http://schemas.openxmlformats.org/presentationml/2006/ole">
            <p:oleObj spid="_x0000_s73733" name="Document" r:id="rId3" imgW="5623560" imgH="914400" progId="Word.Document.8">
              <p:embed/>
            </p:oleObj>
          </a:graphicData>
        </a:graphic>
      </p:graphicFrame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That’s It for Operators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Operators are key to building large expressions in Java</a:t>
            </a:r>
          </a:p>
          <a:p>
            <a:r>
              <a:rPr lang="en-US"/>
              <a:t>Know operator precedence (or at least where to look it up)</a:t>
            </a:r>
          </a:p>
          <a:p>
            <a:r>
              <a:rPr lang="en-US"/>
              <a:t>Next time: Use operators to build expressions for control structures</a:t>
            </a: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Usually things go left-to-right, but there are precedence rules</a:t>
            </a:r>
          </a:p>
          <a:p>
            <a:r>
              <a:rPr lang="en-US"/>
              <a:t>Nutshell reading lists operators by precedence</a:t>
            </a:r>
          </a:p>
          <a:p>
            <a:r>
              <a:rPr lang="en-US"/>
              <a:t>Override precedence with ()’s</a:t>
            </a: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usual suspects: plus, minus, blah, blah, blah</a:t>
            </a:r>
          </a:p>
          <a:p>
            <a:r>
              <a:rPr lang="en-US"/>
              <a:t>Modulo/remainder operator</a:t>
            </a: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Modulo Operator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/>
              <a:t>Modulo (or remainder) operator: what’s left over after division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7%3 = 1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198%3 = ??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6.0%4.0 = 2</a:t>
            </a:r>
            <a:endParaRPr lang="en-US"/>
          </a:p>
          <a:p>
            <a:r>
              <a:rPr lang="en-US"/>
              <a:t>Is it odd or even?</a:t>
            </a:r>
          </a:p>
          <a:p>
            <a:r>
              <a:rPr lang="en-US"/>
              <a:t>Looping with clock arithmetic</a:t>
            </a:r>
          </a:p>
          <a:p>
            <a:pPr lvl="1"/>
            <a:r>
              <a:rPr lang="en-US"/>
              <a:t>Appointment at 5pm everyday</a:t>
            </a:r>
          </a:p>
          <a:p>
            <a:pPr lvl="1"/>
            <a:r>
              <a:rPr lang="en-US"/>
              <a:t>Baking 217 cakes: step 3 of 7  same as 24 of 28</a:t>
            </a: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Short-Hand Operators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Increment and decrement: ++ and --</a:t>
            </a:r>
          </a:p>
          <a:p>
            <a:pPr lvl="1"/>
            <a:r>
              <a:rPr lang="en-US"/>
              <a:t>Often need to add or subtract 1</a:t>
            </a:r>
          </a:p>
          <a:p>
            <a:pPr lvl="1"/>
            <a:r>
              <a:rPr lang="en-US"/>
              <a:t>Pre: Add (subtract) first</a:t>
            </a:r>
          </a:p>
          <a:p>
            <a:pPr lvl="1"/>
            <a:r>
              <a:rPr lang="en-US"/>
              <a:t>Post: Add (subtract) afterwards</a:t>
            </a:r>
          </a:p>
          <a:p>
            <a:r>
              <a:rPr lang="en-US"/>
              <a:t>Compiler can sometimes </a:t>
            </a:r>
            <a:r>
              <a:rPr lang="en-US" i="1"/>
              <a:t>optimize</a:t>
            </a: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Out Short-Hand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57200" y="3200400"/>
          <a:ext cx="9850438" cy="1714500"/>
        </p:xfrm>
        <a:graphic>
          <a:graphicData uri="http://schemas.openxmlformats.org/presentationml/2006/ole">
            <p:oleObj spid="_x0000_s53252" name="Document" r:id="rId3" imgW="2990880" imgH="923760" progId="Word.Document.8">
              <p:embed/>
            </p:oleObj>
          </a:graphicData>
        </a:graphic>
      </p:graphicFrame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33400" y="1524000"/>
            <a:ext cx="340836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/>
              <a:t>Suppose we start with:</a:t>
            </a:r>
          </a:p>
          <a:p>
            <a:pPr lvl="1"/>
            <a:r>
              <a:rPr lang="en-US">
                <a:latin typeface="Courier New" pitchFamily="49" charset="0"/>
              </a:rPr>
              <a:t>X = 7;</a:t>
            </a:r>
          </a:p>
          <a:p>
            <a:pPr lvl="1"/>
            <a:r>
              <a:rPr lang="en-US">
                <a:latin typeface="Courier New" pitchFamily="49" charset="0"/>
              </a:rPr>
              <a:t>Y = 9;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3400" y="4724400"/>
            <a:ext cx="67818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What’s the difference between: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X++;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++X;</a:t>
            </a: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the value on the left to the value of the expression on the right</a:t>
            </a:r>
          </a:p>
          <a:p>
            <a:pPr>
              <a:buFontTx/>
              <a:buNone/>
            </a:pPr>
            <a:r>
              <a:rPr lang="en-US" u="sng"/>
              <a:t>If you want to:			Try:</a:t>
            </a:r>
            <a:endParaRPr lang="en-US"/>
          </a:p>
          <a:p>
            <a:pPr>
              <a:buFontTx/>
              <a:buNone/>
            </a:pPr>
            <a:r>
              <a:rPr lang="en-US"/>
              <a:t>Assign 8 to Y			Y = 8;</a:t>
            </a:r>
          </a:p>
          <a:p>
            <a:pPr>
              <a:buFontTx/>
              <a:buNone/>
            </a:pPr>
            <a:r>
              <a:rPr lang="en-US"/>
              <a:t>Add 1 to Y				Y++;</a:t>
            </a:r>
          </a:p>
          <a:p>
            <a:pPr>
              <a:buFontTx/>
              <a:buNone/>
            </a:pPr>
            <a:r>
              <a:rPr lang="en-US"/>
              <a:t>Assign Y+10 to Y		X += 10;</a:t>
            </a: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for Strings Too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/>
              <a:t>Strings are “added” (concatenated) with +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7772400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is Name after the third line?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Name = “Simpson”;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First = “Lisa”;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Name += First;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/>
              <a:t>What’s the result here?</a:t>
            </a:r>
            <a:endParaRPr lang="en-US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Age = 11;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Message = “He’s “ + Age + “ years old.”;</a:t>
            </a:r>
            <a:endParaRPr lang="en-US"/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CC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8785815</TotalTime>
  <Words>569</Words>
  <Application>Microsoft PowerPoint</Application>
  <PresentationFormat>On-screen Show (4:3)</PresentationFormat>
  <Paragraphs>135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Times New Roman</vt:lpstr>
      <vt:lpstr>Courier New</vt:lpstr>
      <vt:lpstr>Office Theme</vt:lpstr>
      <vt:lpstr>Microsoft Word Document</vt:lpstr>
      <vt:lpstr>Operating with Java</vt:lpstr>
      <vt:lpstr>Kinds of Operators</vt:lpstr>
      <vt:lpstr>Operator Precedence</vt:lpstr>
      <vt:lpstr>Arithmetic Operators</vt:lpstr>
      <vt:lpstr>Modulo Operator</vt:lpstr>
      <vt:lpstr>Short-Hand Operators</vt:lpstr>
      <vt:lpstr>Testing Out Short-Hand</vt:lpstr>
      <vt:lpstr>Assignment Operators</vt:lpstr>
      <vt:lpstr>Works for Strings Too</vt:lpstr>
      <vt:lpstr>Conditional Operator</vt:lpstr>
      <vt:lpstr>Using the Conditional Operator</vt:lpstr>
      <vt:lpstr>And, But and Or will get you pretty far.. </vt:lpstr>
      <vt:lpstr>Boolean Types</vt:lpstr>
      <vt:lpstr>Logical Operators in Java</vt:lpstr>
      <vt:lpstr>Short-Circuit</vt:lpstr>
      <vt:lpstr>Sideline on Side Effects</vt:lpstr>
      <vt:lpstr>Relational Operators</vt:lpstr>
      <vt:lpstr>(In)Equality</vt:lpstr>
      <vt:lpstr>Bitwise Operators</vt:lpstr>
      <vt:lpstr>Binary Arithmetic</vt:lpstr>
      <vt:lpstr>Accentuate the positive</vt:lpstr>
      <vt:lpstr>Bitwise is Binary</vt:lpstr>
      <vt:lpstr>And Shift Your Bits ‘Round and ‘Round</vt:lpstr>
      <vt:lpstr>That’s It for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Kurt D. Fenstermacher</dc:creator>
  <cp:lastModifiedBy>Elango</cp:lastModifiedBy>
  <cp:revision>35</cp:revision>
  <cp:lastPrinted>1998-04-06T14:02:15Z</cp:lastPrinted>
  <dcterms:created xsi:type="dcterms:W3CDTF">1998-03-31T22:22:30Z</dcterms:created>
  <dcterms:modified xsi:type="dcterms:W3CDTF">2022-09-05T00:51:20Z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fensterm@cs.uchicago.edu</vt:lpwstr>
  </property>
  <property fmtid="{D5CDD505-2E9C-101B-9397-08002B2CF9AE}" pid="8" name="HomePage">
    <vt:lpwstr/>
  </property>
  <property fmtid="{D5CDD505-2E9C-101B-9397-08002B2CF9AE}" pid="9" name="Other">
    <vt:lpwstr>CS 102-02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D:\CS102\ClassesWeb\Lectures\Week1\HTML\What-java</vt:lpwstr>
  </property>
</Properties>
</file>