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sldIdLst>
    <p:sldId id="288" r:id="rId2"/>
    <p:sldId id="299" r:id="rId3"/>
    <p:sldId id="300" r:id="rId4"/>
    <p:sldId id="301" r:id="rId5"/>
    <p:sldId id="302" r:id="rId6"/>
    <p:sldId id="303" r:id="rId7"/>
    <p:sldId id="304" r:id="rId8"/>
    <p:sldId id="308" r:id="rId9"/>
    <p:sldId id="309" r:id="rId10"/>
    <p:sldId id="310" r:id="rId11"/>
    <p:sldId id="311" r:id="rId12"/>
    <p:sldId id="312" r:id="rId13"/>
    <p:sldId id="320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1" r:id="rId22"/>
    <p:sldId id="322" r:id="rId23"/>
    <p:sldId id="336" r:id="rId24"/>
    <p:sldId id="337" r:id="rId25"/>
    <p:sldId id="338" r:id="rId26"/>
    <p:sldId id="339" r:id="rId27"/>
    <p:sldId id="341" r:id="rId28"/>
    <p:sldId id="349" r:id="rId29"/>
    <p:sldId id="350" r:id="rId30"/>
    <p:sldId id="342" r:id="rId31"/>
    <p:sldId id="343" r:id="rId32"/>
    <p:sldId id="344" r:id="rId33"/>
    <p:sldId id="345" r:id="rId34"/>
    <p:sldId id="346" r:id="rId35"/>
    <p:sldId id="347" r:id="rId36"/>
    <p:sldId id="348" r:id="rId37"/>
    <p:sldId id="323" r:id="rId38"/>
    <p:sldId id="325" r:id="rId39"/>
    <p:sldId id="326" r:id="rId40"/>
    <p:sldId id="352" r:id="rId41"/>
    <p:sldId id="355" r:id="rId42"/>
    <p:sldId id="356" r:id="rId43"/>
    <p:sldId id="351" r:id="rId44"/>
    <p:sldId id="370" r:id="rId45"/>
    <p:sldId id="371" r:id="rId46"/>
    <p:sldId id="372" r:id="rId47"/>
    <p:sldId id="369" r:id="rId48"/>
    <p:sldId id="377" r:id="rId49"/>
    <p:sldId id="378" r:id="rId50"/>
    <p:sldId id="380" r:id="rId51"/>
    <p:sldId id="379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3399"/>
    <a:srgbClr val="FF66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8271" autoAdjust="0"/>
    <p:restoredTop sz="96829" autoAdjust="0"/>
  </p:normalViewPr>
  <p:slideViewPr>
    <p:cSldViewPr>
      <p:cViewPr>
        <p:scale>
          <a:sx n="66" d="100"/>
          <a:sy n="66" d="100"/>
        </p:scale>
        <p:origin x="-1810" y="-49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A07C48-889F-4355-9B93-82166BC1DC16}" type="datetimeFigureOut">
              <a:rPr lang="en-US" smtClean="0"/>
              <a:pPr/>
              <a:t>9/14/2022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3F22D2-DF61-450A-B3D7-CD52CA5946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8961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06E83-EE64-41BB-980E-504C843DE09C}" type="datetimeFigureOut">
              <a:rPr lang="en-US" smtClean="0"/>
              <a:pPr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4DBD5-BA58-4C09-A7E4-A1911449E74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688" y="4114800"/>
            <a:ext cx="1952625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06E83-EE64-41BB-980E-504C843DE09C}" type="datetimeFigureOut">
              <a:rPr lang="en-US" smtClean="0"/>
              <a:pPr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4DBD5-BA58-4C09-A7E4-A1911449E7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06E83-EE64-41BB-980E-504C843DE09C}" type="datetimeFigureOut">
              <a:rPr lang="en-US" smtClean="0"/>
              <a:pPr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4DBD5-BA58-4C09-A7E4-A1911449E7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  <a:latin typeface="+mj-lt"/>
              </a:defRPr>
            </a:lvl1pPr>
            <a:lvl2pPr>
              <a:defRPr b="1">
                <a:solidFill>
                  <a:schemeClr val="accent4">
                    <a:lumMod val="50000"/>
                  </a:schemeClr>
                </a:solidFill>
                <a:latin typeface="+mj-lt"/>
              </a:defRPr>
            </a:lvl2pPr>
            <a:lvl3pPr>
              <a:defRPr b="1">
                <a:solidFill>
                  <a:srgbClr val="C00000"/>
                </a:solidFill>
                <a:latin typeface="+mj-lt"/>
              </a:defRPr>
            </a:lvl3pPr>
            <a:lvl4pPr>
              <a:defRPr b="1">
                <a:solidFill>
                  <a:srgbClr val="C00000"/>
                </a:solidFill>
                <a:latin typeface="+mj-lt"/>
              </a:defRPr>
            </a:lvl4pPr>
            <a:lvl5pPr>
              <a:defRPr b="1">
                <a:solidFill>
                  <a:schemeClr val="accent4">
                    <a:lumMod val="50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06E83-EE64-41BB-980E-504C843DE09C}" type="datetimeFigureOut">
              <a:rPr lang="en-US" smtClean="0"/>
              <a:pPr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4DBD5-BA58-4C09-A7E4-A1911449E7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06E83-EE64-41BB-980E-504C843DE09C}" type="datetimeFigureOut">
              <a:rPr lang="en-US" smtClean="0"/>
              <a:pPr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4DBD5-BA58-4C09-A7E4-A1911449E7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06E83-EE64-41BB-980E-504C843DE09C}" type="datetimeFigureOut">
              <a:rPr lang="en-US" smtClean="0"/>
              <a:pPr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4DBD5-BA58-4C09-A7E4-A1911449E7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06E83-EE64-41BB-980E-504C843DE09C}" type="datetimeFigureOut">
              <a:rPr lang="en-US" smtClean="0"/>
              <a:pPr/>
              <a:t>9/14/2022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4DBD5-BA58-4C09-A7E4-A1911449E7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06E83-EE64-41BB-980E-504C843DE09C}" type="datetimeFigureOut">
              <a:rPr lang="en-US" smtClean="0"/>
              <a:pPr/>
              <a:t>9/14/2022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4DBD5-BA58-4C09-A7E4-A1911449E7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06E83-EE64-41BB-980E-504C843DE09C}" type="datetimeFigureOut">
              <a:rPr lang="en-US" smtClean="0"/>
              <a:pPr/>
              <a:t>9/14/2022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4DBD5-BA58-4C09-A7E4-A1911449E7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06E83-EE64-41BB-980E-504C843DE09C}" type="datetimeFigureOut">
              <a:rPr lang="en-US" smtClean="0"/>
              <a:pPr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4DBD5-BA58-4C09-A7E4-A1911449E7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06E83-EE64-41BB-980E-504C843DE09C}" type="datetimeFigureOut">
              <a:rPr lang="en-US" smtClean="0"/>
              <a:pPr/>
              <a:t>9/14/2022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C4DBD5-BA58-4C09-A7E4-A1911449E7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7C4DBD5-BA58-4C09-A7E4-A1911449E7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5406E83-EE64-41BB-980E-504C843DE09C}" type="datetimeFigureOut">
              <a:rPr lang="en-US" smtClean="0"/>
              <a:pPr/>
              <a:t>9/14/2022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inheritance-in-java" TargetMode="External"/><Relationship Id="rId2" Type="http://schemas.openxmlformats.org/officeDocument/2006/relationships/hyperlink" Target="https://www.javatpoint.com/object-and-class-in-jav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avatpoint.com/encapsulation" TargetMode="External"/><Relationship Id="rId5" Type="http://schemas.openxmlformats.org/officeDocument/2006/relationships/hyperlink" Target="https://www.javatpoint.com/abstract-class-in-java" TargetMode="External"/><Relationship Id="rId4" Type="http://schemas.openxmlformats.org/officeDocument/2006/relationships/hyperlink" Target="https://www.javatpoint.com/runtime-polymorphism-in-java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javatpoint.com/james-gosling-father-of-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simple-program-of-java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C, Java and Python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497" y="1695143"/>
            <a:ext cx="8487697" cy="515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854626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2)Object - oriented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u="sng" dirty="0">
                <a:hlinkClick r:id="rId2"/>
              </a:rPr>
              <a:t>Object</a:t>
            </a:r>
            <a:endParaRPr lang="en-US" b="0" u="sng" dirty="0"/>
          </a:p>
          <a:p>
            <a:r>
              <a:rPr lang="en-US" b="0" u="sng" dirty="0">
                <a:hlinkClick r:id="rId2"/>
              </a:rPr>
              <a:t>Class</a:t>
            </a:r>
            <a:endParaRPr lang="en-US" b="0" u="sng" dirty="0"/>
          </a:p>
          <a:p>
            <a:r>
              <a:rPr lang="en-US" b="0" u="sng" dirty="0">
                <a:hlinkClick r:id="rId3"/>
              </a:rPr>
              <a:t>Inheritance</a:t>
            </a:r>
            <a:endParaRPr lang="en-US" b="0" u="sng" dirty="0"/>
          </a:p>
          <a:p>
            <a:r>
              <a:rPr lang="en-US" b="0" u="sng" dirty="0">
                <a:hlinkClick r:id="rId4"/>
              </a:rPr>
              <a:t>Polymorphism</a:t>
            </a:r>
            <a:endParaRPr lang="en-US" b="0" u="sng" dirty="0"/>
          </a:p>
          <a:p>
            <a:r>
              <a:rPr lang="en-US" b="0" u="sng" dirty="0">
                <a:hlinkClick r:id="rId5"/>
              </a:rPr>
              <a:t>Abstraction</a:t>
            </a:r>
            <a:endParaRPr lang="en-US" b="0" u="sng" dirty="0"/>
          </a:p>
          <a:p>
            <a:r>
              <a:rPr lang="en-US" b="0" u="sng" dirty="0">
                <a:hlinkClick r:id="rId6"/>
              </a:rPr>
              <a:t>Encapsulation</a:t>
            </a:r>
            <a:endParaRPr lang="en-US" b="0" u="sng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0285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3) Platform independent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47800"/>
            <a:ext cx="3856691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5841173" y="1600200"/>
            <a:ext cx="225241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Platforms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>
                <a:solidFill>
                  <a:srgbClr val="C00000"/>
                </a:solidFill>
                <a:latin typeface="+mj-lt"/>
              </a:rPr>
              <a:t>software-based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>
                <a:solidFill>
                  <a:srgbClr val="C00000"/>
                </a:solidFill>
                <a:latin typeface="+mj-lt"/>
              </a:rPr>
              <a:t>hardware-based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5638799"/>
            <a:ext cx="7724359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FF3399"/>
                </a:solidFill>
              </a:rPr>
              <a:t>WRITE ONCE, RUN ANYWHERE (WORA)</a:t>
            </a:r>
          </a:p>
        </p:txBody>
      </p:sp>
    </p:spTree>
    <p:extLst>
      <p:ext uri="{BB962C8B-B14F-4D97-AF65-F5344CB8AC3E}">
        <p14:creationId xmlns="" xmlns:p14="http://schemas.microsoft.com/office/powerpoint/2010/main" val="56126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944562"/>
          </a:xfrm>
        </p:spPr>
        <p:txBody>
          <a:bodyPr/>
          <a:lstStyle/>
          <a:p>
            <a:r>
              <a:rPr lang="en-AU" dirty="0"/>
              <a:t>4) Secured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52600"/>
            <a:ext cx="7377098" cy="429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609600" y="1066800"/>
            <a:ext cx="7239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Java is secured because: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b="1" dirty="0">
                <a:solidFill>
                  <a:srgbClr val="C00000"/>
                </a:solidFill>
                <a:latin typeface="+mj-lt"/>
              </a:rPr>
              <a:t>No explicit pointer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b="1" dirty="0">
                <a:solidFill>
                  <a:srgbClr val="C00000"/>
                </a:solidFill>
                <a:latin typeface="+mj-lt"/>
              </a:rPr>
              <a:t>Java Programs run inside a virtual machine sandbox</a:t>
            </a:r>
          </a:p>
        </p:txBody>
      </p:sp>
    </p:spTree>
    <p:extLst>
      <p:ext uri="{BB962C8B-B14F-4D97-AF65-F5344CB8AC3E}">
        <p14:creationId xmlns="" xmlns:p14="http://schemas.microsoft.com/office/powerpoint/2010/main" val="425729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4) Secured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Classloader</a:t>
            </a:r>
            <a:endParaRPr lang="en-US" dirty="0"/>
          </a:p>
          <a:p>
            <a:pPr lvl="0"/>
            <a:r>
              <a:rPr lang="en-US" dirty="0" err="1"/>
              <a:t>Bytecode</a:t>
            </a:r>
            <a:r>
              <a:rPr lang="en-US" dirty="0"/>
              <a:t> Verifier</a:t>
            </a:r>
          </a:p>
          <a:p>
            <a:pPr lvl="0"/>
            <a:r>
              <a:rPr lang="en-US" dirty="0"/>
              <a:t>Security Manager</a:t>
            </a:r>
          </a:p>
        </p:txBody>
      </p:sp>
    </p:spTree>
    <p:extLst>
      <p:ext uri="{BB962C8B-B14F-4D97-AF65-F5344CB8AC3E}">
        <p14:creationId xmlns="" xmlns:p14="http://schemas.microsoft.com/office/powerpoint/2010/main" val="50337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5) Robust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Strong memory management</a:t>
            </a:r>
          </a:p>
          <a:p>
            <a:r>
              <a:rPr lang="en-US" dirty="0"/>
              <a:t>Lack of pointers </a:t>
            </a:r>
          </a:p>
          <a:p>
            <a:r>
              <a:rPr lang="en-US" dirty="0"/>
              <a:t>Automatic garbage collection </a:t>
            </a:r>
          </a:p>
          <a:p>
            <a:r>
              <a:rPr lang="en-US" dirty="0"/>
              <a:t>Exception handling </a:t>
            </a:r>
          </a:p>
          <a:p>
            <a:r>
              <a:rPr lang="en-US" dirty="0"/>
              <a:t>Type checking mechanism</a:t>
            </a:r>
          </a:p>
        </p:txBody>
      </p:sp>
    </p:spTree>
    <p:extLst>
      <p:ext uri="{BB962C8B-B14F-4D97-AF65-F5344CB8AC3E}">
        <p14:creationId xmlns="" xmlns:p14="http://schemas.microsoft.com/office/powerpoint/2010/main" val="195868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6) Architecture - neutral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Java is architecture neutral because there are no implementation dependent features</a:t>
            </a:r>
          </a:p>
          <a:p>
            <a:r>
              <a:rPr lang="en-US" b="0" dirty="0"/>
              <a:t>Example: size of primitive types is fixed.</a:t>
            </a:r>
          </a:p>
          <a:p>
            <a:endParaRPr lang="en-US" b="0" dirty="0"/>
          </a:p>
          <a:p>
            <a:endParaRPr lang="en-US" b="0" dirty="0"/>
          </a:p>
          <a:p>
            <a:r>
              <a:rPr lang="en-US" dirty="0"/>
              <a:t>4 bytes of memory -32 and 64-bit architectures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4042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7) Portable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Java is portable because it facilitates you to carry the Java </a:t>
            </a:r>
            <a:r>
              <a:rPr lang="en-US" b="0" dirty="0" err="1"/>
              <a:t>bytecode</a:t>
            </a:r>
            <a:r>
              <a:rPr lang="en-US" b="0" dirty="0"/>
              <a:t> to any platform. It doesn't require any implementation.</a:t>
            </a:r>
          </a:p>
          <a:p>
            <a:pPr marL="11430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6843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8)</a:t>
            </a:r>
            <a:r>
              <a:rPr lang="en-US" dirty="0"/>
              <a:t> High-performance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Java is faster than other traditional interpreted programming languages because Java </a:t>
            </a:r>
            <a:r>
              <a:rPr lang="en-US" b="0" dirty="0" err="1"/>
              <a:t>bytecode</a:t>
            </a:r>
            <a:r>
              <a:rPr lang="en-US" b="0" dirty="0"/>
              <a:t> is "close" to native code. </a:t>
            </a:r>
          </a:p>
          <a:p>
            <a:r>
              <a:rPr lang="en-US" b="0" dirty="0"/>
              <a:t>It is still a little bit slower than a compiled language (e.g., C++).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6859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9) Distributed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Facilitates users to create distributed applications in Java. </a:t>
            </a:r>
          </a:p>
          <a:p>
            <a:r>
              <a:rPr lang="en-US" b="0" dirty="0"/>
              <a:t>RMI and EJB - To access files by calling the methods from any machine on the internet.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9919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10)</a:t>
            </a:r>
            <a:r>
              <a:rPr lang="en-US" dirty="0"/>
              <a:t> Multi-threaded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A thread is like a separate program, executing concurrently.</a:t>
            </a:r>
          </a:p>
          <a:p>
            <a:r>
              <a:rPr lang="en-US" b="0" dirty="0"/>
              <a:t>We can write Java programs that deal with many tasks at once by defining multiple threads. 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4561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447801"/>
            <a:ext cx="7543800" cy="1524000"/>
          </a:xfrm>
        </p:spPr>
        <p:txBody>
          <a:bodyPr/>
          <a:lstStyle/>
          <a:p>
            <a:pPr algn="ctr"/>
            <a:r>
              <a:rPr lang="en-AU" b="1" dirty="0"/>
              <a:t>History of Java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303832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11) Dynamic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Java is a dynamic language. It supports the dynamic loading of classes. It means classes are loaded on demand. It also supports functions from its native languages, i.e., C and C++.</a:t>
            </a:r>
          </a:p>
          <a:p>
            <a:r>
              <a:rPr lang="en-US" b="0" dirty="0"/>
              <a:t>supports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dynamic compilation and automatic memory management</a:t>
            </a:r>
          </a:p>
        </p:txBody>
      </p:sp>
    </p:spTree>
    <p:extLst>
      <p:ext uri="{BB962C8B-B14F-4D97-AF65-F5344CB8AC3E}">
        <p14:creationId xmlns="" xmlns:p14="http://schemas.microsoft.com/office/powerpoint/2010/main" val="244610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905001"/>
            <a:ext cx="7543800" cy="1447800"/>
          </a:xfrm>
        </p:spPr>
        <p:txBody>
          <a:bodyPr/>
          <a:lstStyle/>
          <a:p>
            <a:pPr algn="ctr"/>
            <a:r>
              <a:rPr lang="en-AU" b="1" dirty="0"/>
              <a:t>Applications of Java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112693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Applications of Java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98" y="1447801"/>
            <a:ext cx="8327802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4907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Applications of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0" dirty="0"/>
              <a:t>1. Desktop GUI</a:t>
            </a:r>
            <a:endParaRPr lang="en-US" dirty="0"/>
          </a:p>
          <a:p>
            <a:r>
              <a:rPr lang="en-US" dirty="0"/>
              <a:t>GUI development</a:t>
            </a:r>
          </a:p>
          <a:p>
            <a:pPr lvl="1"/>
            <a:r>
              <a:rPr lang="en-US" dirty="0"/>
              <a:t>special packages </a:t>
            </a:r>
          </a:p>
          <a:p>
            <a:pPr lvl="2"/>
            <a:r>
              <a:rPr lang="en-US" dirty="0"/>
              <a:t>Abstract Windowing Toolkit</a:t>
            </a:r>
          </a:p>
          <a:p>
            <a:pPr lvl="2"/>
            <a:r>
              <a:rPr lang="en-US" dirty="0" err="1"/>
              <a:t>JavaFX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Swing 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426980"/>
            <a:ext cx="2819400" cy="117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944" y="5231267"/>
            <a:ext cx="1739180" cy="1626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25" y="3515938"/>
            <a:ext cx="1633309" cy="1704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962400"/>
            <a:ext cx="3205389" cy="2214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124" y="1143000"/>
            <a:ext cx="3398065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35857" y="3962400"/>
            <a:ext cx="19920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>
                <a:solidFill>
                  <a:srgbClr val="FF3399"/>
                </a:solidFill>
              </a:rPr>
              <a:t>Acrobat Reader,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err="1">
                <a:solidFill>
                  <a:srgbClr val="FF3399"/>
                </a:solidFill>
              </a:rPr>
              <a:t>ThinkFree</a:t>
            </a:r>
            <a:endParaRPr lang="en-US" b="1" dirty="0">
              <a:solidFill>
                <a:srgbClr val="FF3399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>
                <a:solidFill>
                  <a:srgbClr val="FF3399"/>
                </a:solidFill>
              </a:rPr>
              <a:t>Media Player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>
                <a:solidFill>
                  <a:srgbClr val="FF3399"/>
                </a:solidFill>
              </a:rPr>
              <a:t>Antiviruses</a:t>
            </a:r>
          </a:p>
        </p:txBody>
      </p:sp>
    </p:spTree>
    <p:extLst>
      <p:ext uri="{BB962C8B-B14F-4D97-AF65-F5344CB8AC3E}">
        <p14:creationId xmlns="" xmlns:p14="http://schemas.microsoft.com/office/powerpoint/2010/main" val="153228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Applications of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fontAlgn="base">
              <a:buNone/>
            </a:pPr>
            <a:r>
              <a:rPr lang="en-US" dirty="0"/>
              <a:t>2. Applications for Mobiles</a:t>
            </a:r>
          </a:p>
          <a:p>
            <a:pPr lvl="1" fontAlgn="base"/>
            <a:r>
              <a:rPr lang="en-US" dirty="0"/>
              <a:t>android applications use </a:t>
            </a:r>
            <a:r>
              <a:rPr lang="en-US" dirty="0" err="1"/>
              <a:t>Dalvik</a:t>
            </a:r>
            <a:r>
              <a:rPr lang="en-US" dirty="0"/>
              <a:t> Virtual Machines </a:t>
            </a:r>
          </a:p>
          <a:p>
            <a:pPr lvl="1" fontAlgn="base"/>
            <a:r>
              <a:rPr lang="en-US" dirty="0"/>
              <a:t>Android Application Package(APK).</a:t>
            </a:r>
          </a:p>
          <a:p>
            <a:pPr fontAlgn="base"/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485594"/>
            <a:ext cx="1696131" cy="1696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336595"/>
            <a:ext cx="387667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665" y="2822120"/>
            <a:ext cx="2514600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987" y="2725509"/>
            <a:ext cx="28575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58834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Applications of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fontAlgn="base">
              <a:buNone/>
            </a:pPr>
            <a:r>
              <a:rPr lang="en-US" b="0" dirty="0"/>
              <a:t>3. Embedded Systems</a:t>
            </a:r>
            <a:endParaRPr lang="en-US" dirty="0"/>
          </a:p>
          <a:p>
            <a:pPr lvl="1" fontAlgn="base"/>
            <a:r>
              <a:rPr lang="en-US" dirty="0"/>
              <a:t>combination of many small computing units that assemble together to perform dedicated functions</a:t>
            </a:r>
          </a:p>
          <a:p>
            <a:pPr lvl="1" fontAlgn="base"/>
            <a:r>
              <a:rPr lang="en-US" dirty="0"/>
              <a:t>microchips and mini computers to perform dedicated tasks</a:t>
            </a:r>
          </a:p>
          <a:p>
            <a:pPr lvl="1" fontAlgn="base"/>
            <a:r>
              <a:rPr lang="en-US" dirty="0"/>
              <a:t>SIM cards and televisions still use Java </a:t>
            </a:r>
          </a:p>
          <a:p>
            <a:pPr lvl="1" fontAlgn="base"/>
            <a:r>
              <a:rPr lang="en-US" dirty="0"/>
              <a:t>TV devices and Blu-Ray disc players </a:t>
            </a:r>
          </a:p>
          <a:p>
            <a:pPr fontAlgn="base"/>
            <a:endParaRPr lang="en-US" dirty="0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038600"/>
            <a:ext cx="21431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009571"/>
            <a:ext cx="2924175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4238624"/>
            <a:ext cx="261937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0886"/>
            <a:ext cx="1695449" cy="1695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562850" y="2438400"/>
            <a:ext cx="923925" cy="1233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88998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Applications of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fontAlgn="base">
              <a:buNone/>
            </a:pPr>
            <a:r>
              <a:rPr lang="en-US" b="0" dirty="0"/>
              <a:t>4. Web Applications of Java</a:t>
            </a:r>
            <a:endParaRPr lang="en-US" dirty="0"/>
          </a:p>
          <a:p>
            <a:pPr lvl="1" fontAlgn="base"/>
            <a:r>
              <a:rPr lang="en-US" dirty="0"/>
              <a:t>Servlets, Struts and JSPs</a:t>
            </a:r>
          </a:p>
          <a:p>
            <a:pPr lvl="2" fontAlgn="base"/>
            <a:r>
              <a:rPr lang="en-US" dirty="0"/>
              <a:t>develop the business logic of the web application. </a:t>
            </a:r>
          </a:p>
          <a:p>
            <a:pPr lvl="2" fontAlgn="base"/>
            <a:r>
              <a:rPr lang="en-US" dirty="0"/>
              <a:t>high security - development of applications pertaining to health, social security, education </a:t>
            </a:r>
          </a:p>
          <a:p>
            <a:pPr lvl="2" fontAlgn="base"/>
            <a:r>
              <a:rPr lang="en-US" dirty="0" err="1"/>
              <a:t>Eg</a:t>
            </a:r>
            <a:r>
              <a:rPr lang="en-US" dirty="0"/>
              <a:t>., </a:t>
            </a:r>
            <a:r>
              <a:rPr lang="en-US" dirty="0" err="1"/>
              <a:t>BroadLeaf</a:t>
            </a:r>
            <a:r>
              <a:rPr lang="en-US" dirty="0"/>
              <a:t> 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962400"/>
            <a:ext cx="1257300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951" y="3940629"/>
            <a:ext cx="21431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837" y="3583441"/>
            <a:ext cx="1552575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689" y="1"/>
            <a:ext cx="2648557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44989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Applications of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Application Servers and web servers</a:t>
            </a:r>
          </a:p>
          <a:p>
            <a:pPr lvl="1" fontAlgn="base"/>
            <a:r>
              <a:rPr lang="en-US" dirty="0"/>
              <a:t>application services </a:t>
            </a:r>
          </a:p>
          <a:p>
            <a:pPr lvl="2" fontAlgn="base"/>
            <a:r>
              <a:rPr lang="en-US" dirty="0"/>
              <a:t>server acts like an extended virtual machine. It handles database connections on one hand and the assigned web client on another.</a:t>
            </a:r>
          </a:p>
          <a:p>
            <a:pPr marL="1051560" lvl="3" indent="0" fontAlgn="base">
              <a:buNone/>
            </a:pPr>
            <a:r>
              <a:rPr lang="en-US" dirty="0" err="1"/>
              <a:t>Eg</a:t>
            </a:r>
            <a:r>
              <a:rPr lang="en-US" dirty="0"/>
              <a:t>.,</a:t>
            </a:r>
            <a:r>
              <a:rPr lang="en-US" dirty="0" err="1"/>
              <a:t>WebLogic</a:t>
            </a:r>
            <a:r>
              <a:rPr lang="en-US" dirty="0"/>
              <a:t> and </a:t>
            </a:r>
            <a:r>
              <a:rPr lang="en-US" dirty="0" err="1"/>
              <a:t>WebSphere</a:t>
            </a:r>
            <a:endParaRPr lang="en-US" dirty="0"/>
          </a:p>
          <a:p>
            <a:pPr lvl="1" fontAlgn="base"/>
            <a:r>
              <a:rPr lang="en-US" dirty="0"/>
              <a:t>web server applications </a:t>
            </a:r>
          </a:p>
          <a:p>
            <a:pPr lvl="2" fontAlgn="base"/>
            <a:r>
              <a:rPr lang="en-US" dirty="0"/>
              <a:t>server software/hardware which satisfies the client requests on the WWW(World Wide Web). It has the job of storing, processing and delivering web pages to clients/users. </a:t>
            </a:r>
          </a:p>
          <a:p>
            <a:pPr lvl="2" fontAlgn="base"/>
            <a:r>
              <a:rPr lang="en-US" dirty="0"/>
              <a:t>Example: Tomcat, </a:t>
            </a:r>
            <a:r>
              <a:rPr lang="en-US" dirty="0" err="1"/>
              <a:t>Simpoe</a:t>
            </a:r>
            <a:r>
              <a:rPr lang="en-US" dirty="0"/>
              <a:t>, </a:t>
            </a:r>
            <a:r>
              <a:rPr lang="en-US" dirty="0" err="1"/>
              <a:t>Rimfaxe</a:t>
            </a:r>
            <a:r>
              <a:rPr lang="en-US" dirty="0"/>
              <a:t> Web Server</a:t>
            </a:r>
          </a:p>
        </p:txBody>
      </p:sp>
    </p:spTree>
    <p:extLst>
      <p:ext uri="{BB962C8B-B14F-4D97-AF65-F5344CB8AC3E}">
        <p14:creationId xmlns="" xmlns:p14="http://schemas.microsoft.com/office/powerpoint/2010/main" val="178301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Applications of Java</a:t>
            </a:r>
            <a:endParaRPr lang="en-US" dirty="0"/>
          </a:p>
        </p:txBody>
      </p:sp>
      <p:sp>
        <p:nvSpPr>
          <p:cNvPr id="5" name="AutoShape 2" descr="What&amp;#39;s the Difference between a Web Server and an Application Server?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946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08" y="1752600"/>
            <a:ext cx="6940717" cy="405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68820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Applications of Java</a:t>
            </a:r>
            <a:endParaRPr lang="en-US" dirty="0"/>
          </a:p>
        </p:txBody>
      </p:sp>
      <p:sp>
        <p:nvSpPr>
          <p:cNvPr id="5" name="AutoShape 2" descr="What&amp;#39;s the Difference between a Web Server and an Application Server?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676400"/>
            <a:ext cx="7719328" cy="340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77040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Java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James Gosling</a:t>
            </a:r>
            <a:r>
              <a:rPr lang="en-US" dirty="0"/>
              <a:t>, Mike Sheridan</a:t>
            </a:r>
            <a:r>
              <a:rPr lang="en-US" b="0" dirty="0"/>
              <a:t>, and </a:t>
            </a:r>
            <a:r>
              <a:rPr lang="en-US" dirty="0"/>
              <a:t>Patrick </a:t>
            </a:r>
            <a:r>
              <a:rPr lang="en-US" dirty="0" err="1"/>
              <a:t>Naughton</a:t>
            </a:r>
            <a:r>
              <a:rPr lang="en-US" b="0" dirty="0"/>
              <a:t> initiated the Java language project in June 1991.</a:t>
            </a:r>
          </a:p>
          <a:p>
            <a:r>
              <a:rPr lang="en-US" b="0" dirty="0"/>
              <a:t>The small team of sun engineers called </a:t>
            </a:r>
            <a:r>
              <a:rPr lang="en-US" dirty="0"/>
              <a:t>Green Team</a:t>
            </a:r>
            <a:r>
              <a:rPr lang="en-US" b="0" dirty="0"/>
              <a:t>.</a:t>
            </a:r>
            <a:endParaRPr lang="en-AU" dirty="0"/>
          </a:p>
          <a:p>
            <a:r>
              <a:rPr lang="en-AU" dirty="0"/>
              <a:t>File  extension - .</a:t>
            </a:r>
            <a:r>
              <a:rPr lang="en-AU" dirty="0" err="1"/>
              <a:t>gt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196" y="304800"/>
            <a:ext cx="1289637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276599"/>
            <a:ext cx="6749415" cy="3507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73667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Applications of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0" dirty="0"/>
              <a:t>Java Applications for Enterprises</a:t>
            </a:r>
            <a:endParaRPr lang="en-US" dirty="0"/>
          </a:p>
          <a:p>
            <a:pPr lvl="1" fontAlgn="base"/>
            <a:r>
              <a:rPr lang="en-US" dirty="0"/>
              <a:t>Enterprise as any company which runs for profit.</a:t>
            </a:r>
          </a:p>
          <a:p>
            <a:pPr lvl="1" fontAlgn="base"/>
            <a:r>
              <a:rPr lang="en-US" sz="1800" i="1" dirty="0"/>
              <a:t>robust features</a:t>
            </a:r>
            <a:r>
              <a:rPr lang="en-US" sz="1800" dirty="0"/>
              <a:t> </a:t>
            </a:r>
          </a:p>
          <a:p>
            <a:pPr lvl="1" fontAlgn="base"/>
            <a:r>
              <a:rPr lang="en-US" sz="1800" i="1" dirty="0"/>
              <a:t>“about 97% of enterprise applications use Java for development of large-scale software”</a:t>
            </a:r>
          </a:p>
          <a:p>
            <a:pPr lvl="2" fontAlgn="base"/>
            <a:r>
              <a:rPr lang="en-US" sz="1600" i="1" dirty="0"/>
              <a:t>Security</a:t>
            </a:r>
          </a:p>
          <a:p>
            <a:pPr lvl="2" fontAlgn="base"/>
            <a:r>
              <a:rPr lang="en-US" sz="1600" i="1" dirty="0"/>
              <a:t>Performance</a:t>
            </a:r>
          </a:p>
          <a:p>
            <a:pPr lvl="2" fontAlgn="base"/>
            <a:r>
              <a:rPr lang="en-US" sz="1600" i="1" dirty="0"/>
              <a:t>Scalable</a:t>
            </a:r>
          </a:p>
          <a:p>
            <a:pPr marL="777240" lvl="2" indent="0" fontAlgn="base">
              <a:buNone/>
            </a:pPr>
            <a:endParaRPr lang="en-US" sz="1600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319462"/>
            <a:ext cx="4800600" cy="2700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17756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Applications of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0" dirty="0"/>
              <a:t>Scientific Applications of Java</a:t>
            </a:r>
            <a:endParaRPr lang="en-US" dirty="0"/>
          </a:p>
          <a:p>
            <a:pPr lvl="1" fontAlgn="base"/>
            <a:r>
              <a:rPr lang="en-US" dirty="0"/>
              <a:t>A scientific application is an application that affects real-world activities using mathematics. </a:t>
            </a:r>
          </a:p>
          <a:p>
            <a:pPr lvl="2" fontAlgn="base"/>
            <a:r>
              <a:rPr lang="en-US" sz="1400" dirty="0">
                <a:solidFill>
                  <a:srgbClr val="C00000"/>
                </a:solidFill>
              </a:rPr>
              <a:t>secure and highly portable </a:t>
            </a:r>
          </a:p>
          <a:p>
            <a:pPr lvl="2" fontAlgn="base"/>
            <a:r>
              <a:rPr lang="en-US" sz="1400" dirty="0">
                <a:solidFill>
                  <a:srgbClr val="C00000"/>
                </a:solidFill>
              </a:rPr>
              <a:t>same results on different platforms</a:t>
            </a:r>
          </a:p>
          <a:p>
            <a:pPr lvl="2" fontAlgn="base"/>
            <a:r>
              <a:rPr lang="en-US" sz="1400" dirty="0">
                <a:solidFill>
                  <a:srgbClr val="C00000"/>
                </a:solidFill>
              </a:rPr>
              <a:t>MATLAB</a:t>
            </a:r>
          </a:p>
          <a:p>
            <a:pPr lvl="1" fontAlgn="base"/>
            <a:endParaRPr lang="en-US" sz="1600" i="1" dirty="0"/>
          </a:p>
          <a:p>
            <a:pPr marL="777240" lvl="2" indent="0" fontAlgn="base">
              <a:buNone/>
            </a:pPr>
            <a:endParaRPr lang="en-US" sz="16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352800"/>
            <a:ext cx="38100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51386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Applications of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Big Data Technologies</a:t>
            </a:r>
          </a:p>
          <a:p>
            <a:pPr lvl="1" fontAlgn="base"/>
            <a:r>
              <a:rPr lang="en-US" dirty="0"/>
              <a:t>extremely large and complex datasets that may be analyzed </a:t>
            </a:r>
          </a:p>
          <a:p>
            <a:pPr lvl="1" fontAlgn="base"/>
            <a:r>
              <a:rPr lang="en-US" dirty="0"/>
              <a:t>To extract patterns, trends, and useful information</a:t>
            </a:r>
          </a:p>
          <a:p>
            <a:pPr lvl="2" fontAlgn="base"/>
            <a:r>
              <a:rPr lang="en-US" sz="1400" dirty="0" err="1"/>
              <a:t>Hadoop</a:t>
            </a:r>
            <a:endParaRPr lang="en-US" sz="1400" dirty="0"/>
          </a:p>
          <a:p>
            <a:pPr lvl="2" fontAlgn="base"/>
            <a:r>
              <a:rPr lang="en-US" sz="1400" dirty="0"/>
              <a:t>Sub-projects of Java</a:t>
            </a:r>
          </a:p>
          <a:p>
            <a:pPr lvl="3" fontAlgn="base"/>
            <a:r>
              <a:rPr lang="en-US" sz="1200" dirty="0"/>
              <a:t>Apache Spark</a:t>
            </a:r>
          </a:p>
          <a:p>
            <a:pPr lvl="3" fontAlgn="base"/>
            <a:r>
              <a:rPr lang="en-US" sz="1200" dirty="0"/>
              <a:t>Mahout</a:t>
            </a:r>
          </a:p>
          <a:p>
            <a:pPr lvl="2" fontAlgn="base"/>
            <a:r>
              <a:rPr lang="en-US" sz="1400" dirty="0" err="1"/>
              <a:t>Scala</a:t>
            </a:r>
            <a:r>
              <a:rPr lang="en-US" sz="1400" dirty="0"/>
              <a:t> (Scalable </a:t>
            </a:r>
            <a:r>
              <a:rPr lang="en-US" sz="1600" dirty="0"/>
              <a:t>Language</a:t>
            </a:r>
            <a:r>
              <a:rPr lang="en-US" sz="1400" dirty="0"/>
              <a:t>)</a:t>
            </a:r>
            <a:endParaRPr lang="en-US" sz="1400" dirty="0">
              <a:solidFill>
                <a:srgbClr val="C00000"/>
              </a:solidFill>
            </a:endParaRPr>
          </a:p>
          <a:p>
            <a:pPr lvl="1" fontAlgn="base"/>
            <a:endParaRPr lang="en-US" sz="1600" i="1" dirty="0"/>
          </a:p>
          <a:p>
            <a:pPr marL="777240" lvl="2" indent="0" fontAlgn="base">
              <a:buNone/>
            </a:pPr>
            <a:endParaRPr lang="en-US" sz="16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887" y="3200401"/>
            <a:ext cx="1241037" cy="756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429" y="4076700"/>
            <a:ext cx="1802946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AutoShape 7" descr="What happened to Hadoop, the next big thing in enterprise IT | ARCHITECH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27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124200"/>
            <a:ext cx="2194611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utoShape 10" descr="Introduction to Scala. What is Scala? Scala is a high level… | by Eric  Stokes | Towards Data Scienc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275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613" y="4286250"/>
            <a:ext cx="2033588" cy="1142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8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802" y="5029200"/>
            <a:ext cx="1681162" cy="1220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81" name="Picture 1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5176313"/>
            <a:ext cx="2042211" cy="1073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AutoShape 19" descr="NaukriEngineering] Search Upgrade: elasticsearch version 1.x to 2.x | by  Naukri Engineering | Naukri Engineering | Mediu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284" name="Picture 2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436651"/>
            <a:ext cx="2130425" cy="987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43382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Applications of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0" dirty="0"/>
              <a:t>Business Applications</a:t>
            </a:r>
            <a:endParaRPr lang="en-US" dirty="0"/>
          </a:p>
          <a:p>
            <a:pPr lvl="1" fontAlgn="base"/>
            <a:r>
              <a:rPr lang="en-US" dirty="0"/>
              <a:t>API</a:t>
            </a:r>
          </a:p>
          <a:p>
            <a:pPr lvl="1" fontAlgn="base"/>
            <a:r>
              <a:rPr lang="en-US" dirty="0"/>
              <a:t>development models </a:t>
            </a:r>
          </a:p>
          <a:p>
            <a:pPr lvl="1" fontAlgn="base"/>
            <a:r>
              <a:rPr lang="en-US" dirty="0"/>
              <a:t>runtime environments </a:t>
            </a:r>
            <a:endParaRPr lang="en-US" sz="1600" i="1" dirty="0"/>
          </a:p>
          <a:p>
            <a:pPr marL="777240" lvl="2" indent="0" fontAlgn="base">
              <a:buNone/>
            </a:pPr>
            <a:endParaRPr lang="en-US" sz="1600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570" y="1633539"/>
            <a:ext cx="3374679" cy="171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32943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Applications of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Cloud-based Applications</a:t>
            </a:r>
          </a:p>
          <a:p>
            <a:pPr lvl="1" fontAlgn="base"/>
            <a:r>
              <a:rPr lang="en-US" dirty="0"/>
              <a:t>Cloud computing means on-demand delivery of IT resources via the Internet, including storage, servers, databases, networking, and software with a pay-as-you-go pricing model. </a:t>
            </a:r>
          </a:p>
          <a:p>
            <a:pPr lvl="2" fontAlgn="base"/>
            <a:r>
              <a:rPr lang="en-US" sz="1400" dirty="0" err="1"/>
              <a:t>SaaS</a:t>
            </a:r>
            <a:r>
              <a:rPr lang="en-US" sz="1400" dirty="0"/>
              <a:t> (Software-as-a-service),</a:t>
            </a:r>
          </a:p>
          <a:p>
            <a:pPr lvl="2" fontAlgn="base"/>
            <a:r>
              <a:rPr lang="en-US" sz="1400" dirty="0" err="1"/>
              <a:t>IaaS</a:t>
            </a:r>
            <a:r>
              <a:rPr lang="en-US" sz="1400" dirty="0"/>
              <a:t> (Infrastructure-as-a-service) </a:t>
            </a:r>
          </a:p>
          <a:p>
            <a:pPr lvl="2" fontAlgn="base"/>
            <a:r>
              <a:rPr lang="en-US" sz="1400" dirty="0" err="1"/>
              <a:t>PaaS</a:t>
            </a:r>
            <a:r>
              <a:rPr lang="en-US" sz="1400" dirty="0"/>
              <a:t> (Platform-as-a-service) </a:t>
            </a:r>
          </a:p>
        </p:txBody>
      </p:sp>
      <p:sp>
        <p:nvSpPr>
          <p:cNvPr id="4" name="AutoShape 2" descr="Main cloud service models: IaaS, PaaS and SaaS - Stacksca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124200"/>
            <a:ext cx="3257550" cy="2256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15818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Applications of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Software Tools</a:t>
            </a:r>
          </a:p>
          <a:p>
            <a:pPr lvl="1" fontAlgn="base"/>
            <a:r>
              <a:rPr lang="en-US" dirty="0"/>
              <a:t>Developers use to develop, analyze, maintain, debug, or support other applications and programs</a:t>
            </a:r>
          </a:p>
          <a:p>
            <a:pPr lvl="2" fontAlgn="base"/>
            <a:r>
              <a:rPr lang="en-US" sz="1400" dirty="0">
                <a:solidFill>
                  <a:srgbClr val="C00000"/>
                </a:solidFill>
              </a:rPr>
              <a:t>Eclipse, </a:t>
            </a:r>
            <a:r>
              <a:rPr lang="en-US" sz="1400" dirty="0" err="1">
                <a:solidFill>
                  <a:srgbClr val="C00000"/>
                </a:solidFill>
              </a:rPr>
              <a:t>IntelliJ</a:t>
            </a:r>
            <a:r>
              <a:rPr lang="en-US" sz="1400" dirty="0">
                <a:solidFill>
                  <a:srgbClr val="C00000"/>
                </a:solidFill>
              </a:rPr>
              <a:t> Idea, and </a:t>
            </a:r>
            <a:r>
              <a:rPr lang="en-US" sz="1400" dirty="0" err="1">
                <a:solidFill>
                  <a:srgbClr val="C00000"/>
                </a:solidFill>
              </a:rPr>
              <a:t>NetBeans</a:t>
            </a:r>
            <a:r>
              <a:rPr lang="en-US" sz="1400" dirty="0">
                <a:solidFill>
                  <a:srgbClr val="C00000"/>
                </a:solidFill>
              </a:rPr>
              <a:t> IDE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200400"/>
            <a:ext cx="5593419" cy="298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78914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Applications of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Gaming Applications</a:t>
            </a:r>
          </a:p>
          <a:p>
            <a:pPr lvl="1" fontAlgn="base"/>
            <a:r>
              <a:rPr lang="en-US" dirty="0" err="1"/>
              <a:t>jMonkeyEngine</a:t>
            </a:r>
            <a:endParaRPr lang="en-US" dirty="0"/>
          </a:p>
          <a:p>
            <a:pPr lvl="1" fontAlgn="base"/>
            <a:r>
              <a:rPr lang="en-US" dirty="0" err="1"/>
              <a:t>Dalvik</a:t>
            </a:r>
            <a:r>
              <a:rPr lang="en-US" dirty="0"/>
              <a:t> Virtual Machine (DVM) 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295400"/>
            <a:ext cx="21431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733800"/>
            <a:ext cx="33242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5" descr="What is dalvik virtual machine in android - 87androi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276600"/>
            <a:ext cx="3267075" cy="14001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09015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JVM, JDK and JRE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24130"/>
            <a:ext cx="7339702" cy="3722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53875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JRE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487255"/>
            <a:ext cx="5267325" cy="4237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92436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2005012"/>
            <a:ext cx="5448300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48662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305800" cy="1143000"/>
          </a:xfrm>
        </p:spPr>
        <p:txBody>
          <a:bodyPr/>
          <a:lstStyle/>
          <a:p>
            <a:r>
              <a:rPr lang="en-US" dirty="0"/>
              <a:t>Why Java was named as "Oak"?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Oak is a symbol of strength and chosen as a national tree of many countries like the U.S.A., France, Germany, Romania, etc.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583" y="2667000"/>
            <a:ext cx="4333875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76003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1000" y="1905001"/>
            <a:ext cx="7848600" cy="1447800"/>
          </a:xfrm>
        </p:spPr>
        <p:txBody>
          <a:bodyPr/>
          <a:lstStyle/>
          <a:p>
            <a:pPr algn="ctr"/>
            <a:r>
              <a:rPr lang="en-AU" b="1" dirty="0"/>
              <a:t>Primitive Data Types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31250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A variable is a container which holds the value while the </a:t>
            </a:r>
            <a:r>
              <a:rPr lang="en-US" b="0" dirty="0">
                <a:hlinkClick r:id="rId2"/>
              </a:rPr>
              <a:t>Java program</a:t>
            </a:r>
            <a:r>
              <a:rPr lang="en-US" b="0" dirty="0"/>
              <a:t> is executed. </a:t>
            </a:r>
          </a:p>
          <a:p>
            <a:r>
              <a:rPr lang="en-US" b="0" dirty="0"/>
              <a:t>A variable is assigned with a data type.</a:t>
            </a:r>
          </a:p>
          <a:p>
            <a:r>
              <a:rPr lang="en-US" b="0" dirty="0"/>
              <a:t>Variable is a name of memory location.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2301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A variable is the name of a reserved area allocated in memory. In other words, it is a name of the memory location. </a:t>
            </a:r>
          </a:p>
          <a:p>
            <a:r>
              <a:rPr lang="en-US" b="0" dirty="0"/>
              <a:t>It is a combination of "vary + able" which means its value can be changed.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432175"/>
            <a:ext cx="4695825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86236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Types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41" y="1600200"/>
            <a:ext cx="7395518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52842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types are divided into two groups:</a:t>
            </a:r>
          </a:p>
          <a:p>
            <a:pPr lvl="1"/>
            <a:r>
              <a:rPr lang="en-US" dirty="0"/>
              <a:t>Primitive data types - includes byte, short, </a:t>
            </a:r>
            <a:r>
              <a:rPr lang="en-US" dirty="0" err="1"/>
              <a:t>int</a:t>
            </a:r>
            <a:r>
              <a:rPr lang="en-US" dirty="0"/>
              <a:t>, long, float, double, </a:t>
            </a:r>
            <a:r>
              <a:rPr lang="en-US" dirty="0" err="1"/>
              <a:t>boolean</a:t>
            </a:r>
            <a:r>
              <a:rPr lang="en-US" dirty="0"/>
              <a:t> and char</a:t>
            </a:r>
          </a:p>
          <a:p>
            <a:pPr lvl="1"/>
            <a:r>
              <a:rPr lang="en-US" dirty="0"/>
              <a:t>Non-primitive data types - such as String, Arrays and Classes</a:t>
            </a:r>
          </a:p>
        </p:txBody>
      </p:sp>
    </p:spTree>
    <p:extLst>
      <p:ext uri="{BB962C8B-B14F-4D97-AF65-F5344CB8AC3E}">
        <p14:creationId xmlns="" xmlns:p14="http://schemas.microsoft.com/office/powerpoint/2010/main" val="282182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myNum</a:t>
            </a:r>
            <a:r>
              <a:rPr lang="en-US" dirty="0"/>
              <a:t> = 5;               // Integer (whole number)</a:t>
            </a:r>
          </a:p>
          <a:p>
            <a:r>
              <a:rPr lang="en-US" dirty="0"/>
              <a:t>float </a:t>
            </a:r>
            <a:r>
              <a:rPr lang="en-US" dirty="0" err="1"/>
              <a:t>myFloatNum</a:t>
            </a:r>
            <a:r>
              <a:rPr lang="en-US" dirty="0"/>
              <a:t> = 5.99f;    // Floating point number</a:t>
            </a:r>
          </a:p>
          <a:p>
            <a:r>
              <a:rPr lang="en-US" dirty="0"/>
              <a:t>char </a:t>
            </a:r>
            <a:r>
              <a:rPr lang="en-US" dirty="0" err="1"/>
              <a:t>myLetter</a:t>
            </a:r>
            <a:r>
              <a:rPr lang="en-US" dirty="0"/>
              <a:t> = 'D';         // Character</a:t>
            </a:r>
          </a:p>
          <a:p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myBool</a:t>
            </a:r>
            <a:r>
              <a:rPr lang="en-US" dirty="0"/>
              <a:t> = true;       // Boolean</a:t>
            </a:r>
          </a:p>
          <a:p>
            <a:r>
              <a:rPr lang="en-US" dirty="0"/>
              <a:t>String </a:t>
            </a:r>
            <a:r>
              <a:rPr lang="en-US" dirty="0" err="1"/>
              <a:t>myText</a:t>
            </a:r>
            <a:r>
              <a:rPr lang="en-US" dirty="0"/>
              <a:t> = "Hello";     // String</a:t>
            </a:r>
          </a:p>
        </p:txBody>
      </p:sp>
    </p:spTree>
    <p:extLst>
      <p:ext uri="{BB962C8B-B14F-4D97-AF65-F5344CB8AC3E}">
        <p14:creationId xmlns="" xmlns:p14="http://schemas.microsoft.com/office/powerpoint/2010/main" val="98032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Integer types</a:t>
            </a:r>
            <a:r>
              <a:rPr lang="en-US" dirty="0"/>
              <a:t> stores </a:t>
            </a:r>
            <a:r>
              <a:rPr lang="en-US" b="0" i="1" u="sng" dirty="0"/>
              <a:t>whole numbers, positive or negative (such as 123 or -456), without decimals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Valid types are byte, short, </a:t>
            </a:r>
            <a:r>
              <a:rPr lang="en-US" dirty="0" err="1"/>
              <a:t>int</a:t>
            </a:r>
            <a:r>
              <a:rPr lang="en-US" dirty="0"/>
              <a:t> and long. Which type you should use, depends on the numeric value.</a:t>
            </a:r>
          </a:p>
          <a:p>
            <a:pPr marL="411480" lvl="1" indent="0">
              <a:buNone/>
            </a:pPr>
            <a:endParaRPr lang="en-US" dirty="0"/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Floating point types</a:t>
            </a:r>
            <a:r>
              <a:rPr lang="en-US" dirty="0"/>
              <a:t> represents numbers with a fractional part, containing one or more decimals. </a:t>
            </a:r>
          </a:p>
          <a:p>
            <a:pPr lvl="1"/>
            <a:r>
              <a:rPr lang="en-US" dirty="0"/>
              <a:t>There are two types: </a:t>
            </a:r>
          </a:p>
          <a:p>
            <a:pPr lvl="2"/>
            <a:r>
              <a:rPr lang="en-US" dirty="0"/>
              <a:t>float </a:t>
            </a:r>
          </a:p>
          <a:p>
            <a:pPr lvl="2"/>
            <a:r>
              <a:rPr lang="en-US" dirty="0"/>
              <a:t>double.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0621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9029"/>
            <a:ext cx="7620000" cy="639762"/>
          </a:xfrm>
        </p:spPr>
        <p:txBody>
          <a:bodyPr/>
          <a:lstStyle/>
          <a:p>
            <a:r>
              <a:rPr lang="en-US" dirty="0"/>
              <a:t>Primitive Types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700427379"/>
              </p:ext>
            </p:extLst>
          </p:nvPr>
        </p:nvGraphicFramePr>
        <p:xfrm>
          <a:off x="457200" y="809508"/>
          <a:ext cx="7696200" cy="6048492"/>
        </p:xfrm>
        <a:graphic>
          <a:graphicData uri="http://schemas.openxmlformats.org/drawingml/2006/table">
            <a:tbl>
              <a:tblPr>
                <a:tableStyleId>{37CE84F3-28C3-443E-9E96-99CF82512B78}</a:tableStyleId>
              </a:tblPr>
              <a:tblGrid>
                <a:gridCol w="15392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0823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84872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854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Data Type</a:t>
                      </a:r>
                      <a:endParaRPr lang="en-US" sz="2000" b="1" dirty="0">
                        <a:effectLst/>
                      </a:endParaRPr>
                    </a:p>
                  </a:txBody>
                  <a:tcPr marL="130189" marR="65094" marT="65094" marB="65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Size</a:t>
                      </a:r>
                      <a:endParaRPr lang="en-US" sz="2000" b="1" dirty="0">
                        <a:effectLst/>
                      </a:endParaRPr>
                    </a:p>
                  </a:txBody>
                  <a:tcPr marL="65094" marR="65094" marT="65094" marB="65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Description</a:t>
                      </a:r>
                      <a:endParaRPr lang="en-US" sz="2000" b="1" dirty="0">
                        <a:effectLst/>
                      </a:endParaRPr>
                    </a:p>
                  </a:txBody>
                  <a:tcPr marL="65094" marR="65094" marT="65094" marB="65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854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byte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30189" marR="65094" marT="65094" marB="65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1 byte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5094" marR="65094" marT="65094" marB="65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Stores whole numbers from -128 to 127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5094" marR="65094" marT="65094" marB="65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1182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short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30189" marR="65094" marT="65094" marB="65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2 bytes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5094" marR="65094" marT="65094" marB="65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Stores whole numbers from -32,768 to 32,767</a:t>
                      </a:r>
                      <a:endParaRPr lang="en-US" sz="20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5094" marR="65094" marT="65094" marB="65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1182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int</a:t>
                      </a:r>
                      <a:endParaRPr lang="en-US" sz="20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30189" marR="65094" marT="65094" marB="65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4 bytes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5094" marR="65094" marT="65094" marB="65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Stores whole numbers from -2,147,483,648 to 2,147,483,647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5094" marR="65094" marT="65094" marB="65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00510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long</a:t>
                      </a:r>
                      <a:endParaRPr lang="en-US" sz="20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30189" marR="65094" marT="65094" marB="65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8 bytes</a:t>
                      </a:r>
                      <a:endParaRPr lang="en-US" sz="20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5094" marR="65094" marT="65094" marB="65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Stores whole numbers from -9,223,372,036,854,775,808 to 9,223,372,036,854,775,807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5094" marR="65094" marT="65094" marB="65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1182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float</a:t>
                      </a:r>
                      <a:endParaRPr lang="en-US" sz="20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30189" marR="65094" marT="65094" marB="65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4 bytes</a:t>
                      </a:r>
                      <a:endParaRPr lang="en-US" sz="20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5094" marR="65094" marT="65094" marB="65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Stores fractional numbers. Sufficient for storing 6 to 7 decimal digits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5094" marR="65094" marT="65094" marB="65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71182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double</a:t>
                      </a:r>
                      <a:endParaRPr lang="en-US" sz="20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30189" marR="65094" marT="65094" marB="65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8 bytes</a:t>
                      </a:r>
                      <a:endParaRPr lang="en-US" sz="20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5094" marR="65094" marT="65094" marB="65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Stores fractional numbers. Sufficient for storing 15 decimal digits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5094" marR="65094" marT="65094" marB="65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1854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boolean</a:t>
                      </a:r>
                      <a:endParaRPr lang="en-US" sz="20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30189" marR="65094" marT="65094" marB="65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1 bit</a:t>
                      </a:r>
                      <a:endParaRPr lang="en-US" sz="20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5094" marR="65094" marT="65094" marB="65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Stores true or false values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5094" marR="65094" marT="65094" marB="65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71182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char</a:t>
                      </a:r>
                      <a:endParaRPr lang="en-US" sz="20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30189" marR="65094" marT="65094" marB="65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2 bytes</a:t>
                      </a:r>
                      <a:endParaRPr lang="en-US" sz="20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5094" marR="65094" marT="65094" marB="65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Stores a single character/letter or ASCII values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5094" marR="65094" marT="65094" marB="65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52580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429" y="500042"/>
            <a:ext cx="8989571" cy="4942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14290"/>
            <a:ext cx="8929718" cy="5942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Java Programming named "Java"?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The team gathered to choose a new name. The suggested words were "dynamic", "revolutionary", "Silk", "jolt", "DNA", etc. </a:t>
            </a:r>
          </a:p>
          <a:p>
            <a:r>
              <a:rPr lang="en-US" b="0" dirty="0"/>
              <a:t>essence of the technology: revolutionary, dynamic, lively, cool, unique, and easy to spell, and fun to say.</a:t>
            </a:r>
          </a:p>
          <a:p>
            <a:endParaRPr lang="en-AU" b="0" dirty="0"/>
          </a:p>
          <a:p>
            <a:r>
              <a:rPr lang="en-US" b="0" dirty="0"/>
              <a:t>Java is an island in Indonesia where the first coffee was produced (called Java coffee). It is a kind of espresso bean. 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876800"/>
            <a:ext cx="38195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667250"/>
            <a:ext cx="2828925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utoShape 5" descr="Why is the logo of Java a cup of coffee? - Quor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925" y="7937"/>
            <a:ext cx="16002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4929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14290"/>
            <a:ext cx="8786874" cy="5913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429" y="500042"/>
            <a:ext cx="8989571" cy="4942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Java Versions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19200"/>
            <a:ext cx="6629400" cy="5501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43683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Java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0" dirty="0"/>
              <a:t>JDK Alpha and Beta (1995)</a:t>
            </a:r>
          </a:p>
          <a:p>
            <a:r>
              <a:rPr lang="en-US" b="0" dirty="0"/>
              <a:t>JDK 1.0 (23rd Jan 1996)</a:t>
            </a:r>
          </a:p>
          <a:p>
            <a:r>
              <a:rPr lang="en-US" b="0" dirty="0"/>
              <a:t>JDK 1.1 (19th Feb 1997)</a:t>
            </a:r>
          </a:p>
          <a:p>
            <a:r>
              <a:rPr lang="en-US" b="0" dirty="0"/>
              <a:t>J2SE 1.2 (8th Dec 1998)</a:t>
            </a:r>
          </a:p>
          <a:p>
            <a:r>
              <a:rPr lang="en-US" b="0" dirty="0"/>
              <a:t>J2SE 1.3 (8th May 2000)</a:t>
            </a:r>
          </a:p>
          <a:p>
            <a:r>
              <a:rPr lang="en-US" b="0" dirty="0"/>
              <a:t>J2SE 1.4 (6th Feb 2002)</a:t>
            </a:r>
          </a:p>
          <a:p>
            <a:r>
              <a:rPr lang="en-US" b="0" dirty="0"/>
              <a:t>J2SE 5.0 (30th Sep 2004)</a:t>
            </a:r>
          </a:p>
          <a:p>
            <a:r>
              <a:rPr lang="en-US" b="0" dirty="0"/>
              <a:t>Java SE 6 (11th Dec 2006)</a:t>
            </a:r>
          </a:p>
          <a:p>
            <a:r>
              <a:rPr lang="en-US" b="0" dirty="0"/>
              <a:t>Java SE 7 (28th July 2011)</a:t>
            </a:r>
          </a:p>
          <a:p>
            <a:r>
              <a:rPr lang="en-US" b="0" dirty="0"/>
              <a:t>Java SE 8 (18th Mar 2014)</a:t>
            </a:r>
          </a:p>
          <a:p>
            <a:r>
              <a:rPr lang="en-US" b="0" dirty="0"/>
              <a:t>Java SE 9 (21st Sep 2017)</a:t>
            </a:r>
          </a:p>
          <a:p>
            <a:r>
              <a:rPr lang="en-US" b="0" dirty="0"/>
              <a:t>Java SE 10 (20th Mar 2018)</a:t>
            </a:r>
          </a:p>
          <a:p>
            <a:r>
              <a:rPr lang="en-US" b="0" dirty="0"/>
              <a:t>Java SE 11 (September 2018)</a:t>
            </a:r>
          </a:p>
          <a:p>
            <a:r>
              <a:rPr lang="en-US" b="0" dirty="0"/>
              <a:t>Java SE 12 (March 2019)</a:t>
            </a:r>
          </a:p>
          <a:p>
            <a:r>
              <a:rPr lang="en-US" b="0" dirty="0"/>
              <a:t>Java SE 13 (September 2019)</a:t>
            </a:r>
          </a:p>
          <a:p>
            <a:r>
              <a:rPr lang="en-US" b="0" dirty="0"/>
              <a:t>Java SE 14 (Mar 2020)</a:t>
            </a:r>
          </a:p>
          <a:p>
            <a:r>
              <a:rPr lang="en-US" b="0" dirty="0"/>
              <a:t>Java SE 15 (September 2020)</a:t>
            </a:r>
          </a:p>
          <a:p>
            <a:r>
              <a:rPr lang="en-US" b="0" dirty="0"/>
              <a:t>Java SE 16 (Mar 2021)</a:t>
            </a:r>
          </a:p>
          <a:p>
            <a:r>
              <a:rPr lang="en-US" b="0" dirty="0"/>
              <a:t>Java SE 17 (September 2021)</a:t>
            </a:r>
          </a:p>
          <a:p>
            <a:r>
              <a:rPr lang="en-US" b="0" dirty="0"/>
              <a:t>Java SE 18 (to be released by March 2022)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82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Features of Java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040" y="1600200"/>
            <a:ext cx="4734319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55299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1) Simple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very easy to learn</a:t>
            </a:r>
          </a:p>
          <a:p>
            <a:r>
              <a:rPr lang="en-US" b="0" dirty="0"/>
              <a:t>syntax is simple</a:t>
            </a:r>
          </a:p>
          <a:p>
            <a:r>
              <a:rPr lang="en-US" b="0" dirty="0"/>
              <a:t>clean and easy to understand.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9516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Custom 4">
      <a:dk1>
        <a:sysClr val="windowText" lastClr="000000"/>
      </a:dk1>
      <a:lt1>
        <a:sysClr val="window" lastClr="FFFFFF"/>
      </a:lt1>
      <a:dk2>
        <a:srgbClr val="526813"/>
      </a:dk2>
      <a:lt2>
        <a:srgbClr val="C6E7FC"/>
      </a:lt2>
      <a:accent1>
        <a:srgbClr val="B1DB3A"/>
      </a:accent1>
      <a:accent2>
        <a:srgbClr val="52681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1987</TotalTime>
  <Words>1195</Words>
  <Application>Microsoft Office PowerPoint</Application>
  <PresentationFormat>On-screen Show (4:3)</PresentationFormat>
  <Paragraphs>226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Adjacency</vt:lpstr>
      <vt:lpstr>C, Java and Python</vt:lpstr>
      <vt:lpstr>History of Java</vt:lpstr>
      <vt:lpstr>Java Team</vt:lpstr>
      <vt:lpstr>Why Java was named as "Oak"?</vt:lpstr>
      <vt:lpstr>Why Java Programming named "Java"?</vt:lpstr>
      <vt:lpstr>Java Versions</vt:lpstr>
      <vt:lpstr>Java Versions</vt:lpstr>
      <vt:lpstr>Features of Java</vt:lpstr>
      <vt:lpstr>1) Simple</vt:lpstr>
      <vt:lpstr>2)Object - oriented</vt:lpstr>
      <vt:lpstr>3) Platform independent</vt:lpstr>
      <vt:lpstr>4) Secured</vt:lpstr>
      <vt:lpstr>4) Secured</vt:lpstr>
      <vt:lpstr>5) Robust</vt:lpstr>
      <vt:lpstr>6) Architecture - neutral</vt:lpstr>
      <vt:lpstr>7) Portable</vt:lpstr>
      <vt:lpstr>8) High-performance</vt:lpstr>
      <vt:lpstr>9) Distributed</vt:lpstr>
      <vt:lpstr>10) Multi-threaded</vt:lpstr>
      <vt:lpstr>11) Dynamic</vt:lpstr>
      <vt:lpstr>Applications of Java</vt:lpstr>
      <vt:lpstr>Applications of Java</vt:lpstr>
      <vt:lpstr>Applications of Java</vt:lpstr>
      <vt:lpstr>Applications of Java</vt:lpstr>
      <vt:lpstr>Applications of Java</vt:lpstr>
      <vt:lpstr>Applications of Java</vt:lpstr>
      <vt:lpstr>Applications of Java</vt:lpstr>
      <vt:lpstr>Applications of Java</vt:lpstr>
      <vt:lpstr>Applications of Java</vt:lpstr>
      <vt:lpstr>Applications of Java</vt:lpstr>
      <vt:lpstr>Applications of Java</vt:lpstr>
      <vt:lpstr>Applications of Java</vt:lpstr>
      <vt:lpstr>Applications of Java</vt:lpstr>
      <vt:lpstr>Applications of Java</vt:lpstr>
      <vt:lpstr>Applications of Java</vt:lpstr>
      <vt:lpstr>Applications of Java</vt:lpstr>
      <vt:lpstr>JVM, JDK and JRE</vt:lpstr>
      <vt:lpstr>JRE</vt:lpstr>
      <vt:lpstr>JDK</vt:lpstr>
      <vt:lpstr>Primitive Data Types</vt:lpstr>
      <vt:lpstr>Variable</vt:lpstr>
      <vt:lpstr>Variable</vt:lpstr>
      <vt:lpstr>Data Types</vt:lpstr>
      <vt:lpstr>Data Types</vt:lpstr>
      <vt:lpstr>Data Types</vt:lpstr>
      <vt:lpstr>Primitive Data Types</vt:lpstr>
      <vt:lpstr>Primitive Types</vt:lpstr>
      <vt:lpstr>Slide 48</vt:lpstr>
      <vt:lpstr>Slide 49</vt:lpstr>
      <vt:lpstr>Slide 50</vt:lpstr>
      <vt:lpstr>Slide 51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Elango</cp:lastModifiedBy>
  <cp:revision>545</cp:revision>
  <dcterms:created xsi:type="dcterms:W3CDTF">2021-10-01T06:42:38Z</dcterms:created>
  <dcterms:modified xsi:type="dcterms:W3CDTF">2022-09-14T05:11:57Z</dcterms:modified>
</cp:coreProperties>
</file>