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6"/>
  </p:notesMasterIdLst>
  <p:sldIdLst>
    <p:sldId id="311" r:id="rId2"/>
    <p:sldId id="312" r:id="rId3"/>
    <p:sldId id="494" r:id="rId4"/>
    <p:sldId id="522" r:id="rId5"/>
    <p:sldId id="495" r:id="rId6"/>
    <p:sldId id="496" r:id="rId7"/>
    <p:sldId id="497" r:id="rId8"/>
    <p:sldId id="498" r:id="rId9"/>
    <p:sldId id="499" r:id="rId10"/>
    <p:sldId id="500" r:id="rId11"/>
    <p:sldId id="501" r:id="rId12"/>
    <p:sldId id="502" r:id="rId13"/>
    <p:sldId id="503" r:id="rId14"/>
    <p:sldId id="504" r:id="rId15"/>
    <p:sldId id="505" r:id="rId16"/>
    <p:sldId id="506" r:id="rId17"/>
    <p:sldId id="507" r:id="rId18"/>
    <p:sldId id="508" r:id="rId19"/>
    <p:sldId id="509" r:id="rId20"/>
    <p:sldId id="510" r:id="rId21"/>
    <p:sldId id="511" r:id="rId22"/>
    <p:sldId id="512" r:id="rId23"/>
    <p:sldId id="513" r:id="rId24"/>
    <p:sldId id="514" r:id="rId25"/>
    <p:sldId id="515" r:id="rId26"/>
    <p:sldId id="516" r:id="rId27"/>
    <p:sldId id="517" r:id="rId28"/>
    <p:sldId id="518" r:id="rId29"/>
    <p:sldId id="519" r:id="rId30"/>
    <p:sldId id="520" r:id="rId31"/>
    <p:sldId id="521" r:id="rId32"/>
    <p:sldId id="444" r:id="rId33"/>
    <p:sldId id="523" r:id="rId34"/>
    <p:sldId id="532" r:id="rId35"/>
    <p:sldId id="524" r:id="rId36"/>
    <p:sldId id="525" r:id="rId37"/>
    <p:sldId id="526" r:id="rId38"/>
    <p:sldId id="527" r:id="rId39"/>
    <p:sldId id="528" r:id="rId40"/>
    <p:sldId id="531" r:id="rId41"/>
    <p:sldId id="529" r:id="rId42"/>
    <p:sldId id="530" r:id="rId43"/>
    <p:sldId id="533" r:id="rId44"/>
    <p:sldId id="534" r:id="rId45"/>
    <p:sldId id="535" r:id="rId46"/>
    <p:sldId id="445" r:id="rId47"/>
    <p:sldId id="446" r:id="rId48"/>
    <p:sldId id="536" r:id="rId49"/>
    <p:sldId id="538" r:id="rId50"/>
    <p:sldId id="539" r:id="rId51"/>
    <p:sldId id="540" r:id="rId52"/>
    <p:sldId id="541" r:id="rId53"/>
    <p:sldId id="537" r:id="rId54"/>
    <p:sldId id="542" r:id="rId55"/>
    <p:sldId id="543" r:id="rId56"/>
    <p:sldId id="544" r:id="rId57"/>
    <p:sldId id="546" r:id="rId58"/>
    <p:sldId id="545" r:id="rId59"/>
    <p:sldId id="450" r:id="rId60"/>
    <p:sldId id="547" r:id="rId61"/>
    <p:sldId id="548" r:id="rId62"/>
    <p:sldId id="453" r:id="rId63"/>
    <p:sldId id="484" r:id="rId64"/>
    <p:sldId id="485" r:id="rId65"/>
    <p:sldId id="486" r:id="rId66"/>
    <p:sldId id="549" r:id="rId67"/>
    <p:sldId id="550" r:id="rId68"/>
    <p:sldId id="552" r:id="rId69"/>
    <p:sldId id="553" r:id="rId70"/>
    <p:sldId id="554" r:id="rId71"/>
    <p:sldId id="555" r:id="rId72"/>
    <p:sldId id="487" r:id="rId73"/>
    <p:sldId id="490" r:id="rId74"/>
    <p:sldId id="556" r:id="rId75"/>
    <p:sldId id="491" r:id="rId76"/>
    <p:sldId id="557" r:id="rId77"/>
    <p:sldId id="551" r:id="rId78"/>
    <p:sldId id="558" r:id="rId79"/>
    <p:sldId id="559" r:id="rId80"/>
    <p:sldId id="560" r:id="rId81"/>
    <p:sldId id="561" r:id="rId82"/>
    <p:sldId id="562" r:id="rId83"/>
    <p:sldId id="563" r:id="rId84"/>
    <p:sldId id="564" r:id="rId85"/>
    <p:sldId id="565" r:id="rId86"/>
    <p:sldId id="566" r:id="rId87"/>
    <p:sldId id="567" r:id="rId88"/>
    <p:sldId id="568" r:id="rId89"/>
    <p:sldId id="569" r:id="rId90"/>
    <p:sldId id="570" r:id="rId91"/>
    <p:sldId id="571" r:id="rId92"/>
    <p:sldId id="572" r:id="rId93"/>
    <p:sldId id="573" r:id="rId94"/>
    <p:sldId id="574" r:id="rId95"/>
    <p:sldId id="576" r:id="rId96"/>
    <p:sldId id="575" r:id="rId97"/>
    <p:sldId id="577" r:id="rId98"/>
    <p:sldId id="578" r:id="rId99"/>
    <p:sldId id="579" r:id="rId100"/>
    <p:sldId id="580" r:id="rId101"/>
    <p:sldId id="581" r:id="rId102"/>
    <p:sldId id="582" r:id="rId103"/>
    <p:sldId id="583" r:id="rId104"/>
    <p:sldId id="584" r:id="rId105"/>
    <p:sldId id="585" r:id="rId106"/>
    <p:sldId id="587" r:id="rId107"/>
    <p:sldId id="586" r:id="rId108"/>
    <p:sldId id="588" r:id="rId109"/>
    <p:sldId id="589" r:id="rId110"/>
    <p:sldId id="590" r:id="rId111"/>
    <p:sldId id="591" r:id="rId112"/>
    <p:sldId id="592" r:id="rId113"/>
    <p:sldId id="593" r:id="rId114"/>
    <p:sldId id="594" r:id="rId115"/>
    <p:sldId id="596" r:id="rId116"/>
    <p:sldId id="597" r:id="rId117"/>
    <p:sldId id="603" r:id="rId118"/>
    <p:sldId id="604" r:id="rId119"/>
    <p:sldId id="605" r:id="rId120"/>
    <p:sldId id="606" r:id="rId121"/>
    <p:sldId id="607" r:id="rId122"/>
    <p:sldId id="595" r:id="rId123"/>
    <p:sldId id="598" r:id="rId124"/>
    <p:sldId id="599" r:id="rId125"/>
    <p:sldId id="600" r:id="rId126"/>
    <p:sldId id="601" r:id="rId127"/>
    <p:sldId id="602" r:id="rId128"/>
    <p:sldId id="608" r:id="rId129"/>
    <p:sldId id="661" r:id="rId130"/>
    <p:sldId id="655" r:id="rId131"/>
    <p:sldId id="656" r:id="rId132"/>
    <p:sldId id="657" r:id="rId133"/>
    <p:sldId id="658" r:id="rId134"/>
    <p:sldId id="659" r:id="rId135"/>
    <p:sldId id="660" r:id="rId136"/>
    <p:sldId id="609" r:id="rId137"/>
    <p:sldId id="610" r:id="rId138"/>
    <p:sldId id="648" r:id="rId139"/>
    <p:sldId id="649" r:id="rId140"/>
    <p:sldId id="650" r:id="rId141"/>
    <p:sldId id="626" r:id="rId142"/>
    <p:sldId id="627" r:id="rId143"/>
    <p:sldId id="613" r:id="rId144"/>
    <p:sldId id="614" r:id="rId145"/>
    <p:sldId id="615" r:id="rId146"/>
    <p:sldId id="616" r:id="rId147"/>
    <p:sldId id="617" r:id="rId148"/>
    <p:sldId id="628" r:id="rId149"/>
    <p:sldId id="618" r:id="rId150"/>
    <p:sldId id="629" r:id="rId151"/>
    <p:sldId id="630" r:id="rId152"/>
    <p:sldId id="631" r:id="rId153"/>
    <p:sldId id="619" r:id="rId154"/>
    <p:sldId id="637" r:id="rId155"/>
    <p:sldId id="638" r:id="rId156"/>
    <p:sldId id="620" r:id="rId157"/>
    <p:sldId id="621" r:id="rId158"/>
    <p:sldId id="632" r:id="rId159"/>
    <p:sldId id="622" r:id="rId160"/>
    <p:sldId id="651" r:id="rId161"/>
    <p:sldId id="640" r:id="rId162"/>
    <p:sldId id="641" r:id="rId163"/>
    <p:sldId id="647" r:id="rId164"/>
    <p:sldId id="645" r:id="rId165"/>
    <p:sldId id="646" r:id="rId166"/>
    <p:sldId id="624" r:id="rId167"/>
    <p:sldId id="653" r:id="rId168"/>
    <p:sldId id="654" r:id="rId169"/>
    <p:sldId id="652" r:id="rId170"/>
    <p:sldId id="625" r:id="rId171"/>
    <p:sldId id="633" r:id="rId172"/>
    <p:sldId id="634" r:id="rId173"/>
    <p:sldId id="635" r:id="rId174"/>
    <p:sldId id="636" r:id="rId175"/>
    <p:sldId id="642" r:id="rId176"/>
    <p:sldId id="643" r:id="rId177"/>
    <p:sldId id="644" r:id="rId178"/>
    <p:sldId id="669" r:id="rId179"/>
    <p:sldId id="670" r:id="rId180"/>
    <p:sldId id="662" r:id="rId181"/>
    <p:sldId id="663" r:id="rId182"/>
    <p:sldId id="664" r:id="rId183"/>
    <p:sldId id="665" r:id="rId184"/>
    <p:sldId id="666" r:id="rId185"/>
    <p:sldId id="667" r:id="rId186"/>
    <p:sldId id="668" r:id="rId187"/>
    <p:sldId id="672" r:id="rId188"/>
    <p:sldId id="671" r:id="rId189"/>
    <p:sldId id="673" r:id="rId190"/>
    <p:sldId id="674" r:id="rId191"/>
    <p:sldId id="675" r:id="rId192"/>
    <p:sldId id="676" r:id="rId193"/>
    <p:sldId id="677" r:id="rId194"/>
    <p:sldId id="678" r:id="rId1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1596" y="-22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D1139-781C-477F-9C4E-4B3120CEDA4F}" type="datetimeFigureOut">
              <a:rPr lang="en-IN" smtClean="0"/>
              <a:t>29-09-2022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8F4D6F-C41D-4C44-B8AF-C313D714C18D}" type="slidenum">
              <a:rPr lang="en-IN" smtClean="0"/>
              <a:t>‹#›</a:t>
            </a:fld>
            <a:endParaRPr lang="en-IN"/>
          </a:p>
        </p:txBody>
      </p:sp>
    </p:spTree>
    <p:extLst>
      <p:ext uri="{BB962C8B-B14F-4D97-AF65-F5344CB8AC3E}">
        <p14:creationId xmlns:p14="http://schemas.microsoft.com/office/powerpoint/2010/main" val="4217802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38F4D6F-C41D-4C44-B8AF-C313D714C18D}" type="slidenum">
              <a:rPr lang="en-IN" smtClean="0"/>
              <a:t>1</a:t>
            </a:fld>
            <a:endParaRPr lang="en-IN"/>
          </a:p>
        </p:txBody>
      </p:sp>
    </p:spTree>
    <p:extLst>
      <p:ext uri="{BB962C8B-B14F-4D97-AF65-F5344CB8AC3E}">
        <p14:creationId xmlns:p14="http://schemas.microsoft.com/office/powerpoint/2010/main" val="368509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Self-contained</a:t>
            </a:r>
            <a:r>
              <a:rPr lang="en-GB" sz="1200" b="1" i="0" kern="1200" baseline="0" dirty="0" smtClean="0">
                <a:solidFill>
                  <a:schemeClr val="tx1"/>
                </a:solidFill>
                <a:effectLst/>
                <a:latin typeface="+mn-lt"/>
                <a:ea typeface="+mn-ea"/>
                <a:cs typeface="+mn-cs"/>
              </a:rPr>
              <a:t> </a:t>
            </a:r>
            <a:r>
              <a:rPr lang="en-GB" sz="1200" b="1" i="0" kern="1200" baseline="0" dirty="0" smtClean="0">
                <a:solidFill>
                  <a:schemeClr val="tx1"/>
                </a:solidFill>
                <a:effectLst/>
                <a:latin typeface="+mn-lt"/>
                <a:ea typeface="+mn-ea"/>
                <a:cs typeface="+mn-cs"/>
                <a:sym typeface="Wingdings" pitchFamily="2" charset="2"/>
              </a:rPr>
              <a:t> </a:t>
            </a:r>
            <a:r>
              <a:rPr lang="en-GB" sz="1200" b="0" i="0" kern="1200" dirty="0" smtClean="0">
                <a:solidFill>
                  <a:schemeClr val="tx1"/>
                </a:solidFill>
                <a:effectLst/>
                <a:latin typeface="+mn-lt"/>
                <a:ea typeface="+mn-ea"/>
                <a:cs typeface="+mn-cs"/>
              </a:rPr>
              <a:t>SQLite uses no external libraries or interfaces (other than a few standard C-library calls described below). The entire SQLite library is encapsulated in a single source code file that requires no special facilities or tools to build.</a:t>
            </a:r>
            <a:endParaRPr lang="en-GB" sz="1200" b="1"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Zero</a:t>
            </a:r>
            <a:r>
              <a:rPr lang="en-GB" sz="1200" b="1" i="0" kern="1200" baseline="0" dirty="0" smtClean="0">
                <a:solidFill>
                  <a:schemeClr val="tx1"/>
                </a:solidFill>
                <a:effectLst/>
                <a:latin typeface="+mn-lt"/>
                <a:ea typeface="+mn-ea"/>
                <a:cs typeface="+mn-cs"/>
              </a:rPr>
              <a:t> Configuration </a:t>
            </a:r>
            <a:r>
              <a:rPr lang="en-GB" sz="1200" b="1" i="0" kern="1200" baseline="0" dirty="0" smtClean="0">
                <a:solidFill>
                  <a:schemeClr val="tx1"/>
                </a:solidFill>
                <a:effectLst/>
                <a:latin typeface="+mn-lt"/>
                <a:ea typeface="+mn-ea"/>
                <a:cs typeface="+mn-cs"/>
                <a:sym typeface="Wingdings" pitchFamily="2" charset="2"/>
              </a:rPr>
              <a:t></a:t>
            </a:r>
            <a:r>
              <a:rPr lang="en-GB" sz="1200" b="1" i="0" kern="1200" dirty="0" smtClean="0">
                <a:solidFill>
                  <a:schemeClr val="tx1"/>
                </a:solidFill>
                <a:effectLst/>
                <a:latin typeface="+mn-lt"/>
                <a:ea typeface="+mn-ea"/>
                <a:cs typeface="+mn-cs"/>
              </a:rPr>
              <a:t>There is no "setup" procedure</a:t>
            </a:r>
            <a:r>
              <a:rPr lang="en-GB" sz="1200" b="0" i="0" kern="1200" dirty="0" smtClean="0">
                <a:solidFill>
                  <a:schemeClr val="tx1"/>
                </a:solidFill>
                <a:effectLst/>
                <a:latin typeface="+mn-lt"/>
                <a:ea typeface="+mn-ea"/>
                <a:cs typeface="+mn-cs"/>
              </a:rPr>
              <a:t>. There is no server process that needs to be started, stopped, or configured. There is no need for an administrator to create a new database instance or assign access permissions to users. SQLite uses no configuration files.</a:t>
            </a:r>
          </a:p>
          <a:p>
            <a:r>
              <a:rPr lang="en-GB" sz="1200" b="1" i="0" kern="1200" dirty="0" err="1" smtClean="0">
                <a:solidFill>
                  <a:schemeClr val="tx1"/>
                </a:solidFill>
                <a:effectLst/>
                <a:latin typeface="+mn-lt"/>
                <a:ea typeface="+mn-ea"/>
                <a:cs typeface="+mn-cs"/>
              </a:rPr>
              <a:t>Serverless</a:t>
            </a:r>
            <a:r>
              <a:rPr lang="en-GB" sz="1200" b="1" i="0" kern="1200" dirty="0" smtClean="0">
                <a:solidFill>
                  <a:schemeClr val="tx1"/>
                </a:solidFill>
                <a:effectLst/>
                <a:latin typeface="+mn-lt"/>
                <a:ea typeface="+mn-ea"/>
                <a:cs typeface="+mn-cs"/>
              </a:rPr>
              <a:t> </a:t>
            </a:r>
            <a:r>
              <a:rPr lang="en-GB" sz="1200" b="1" i="0" kern="1200" dirty="0" smtClean="0">
                <a:solidFill>
                  <a:schemeClr val="tx1"/>
                </a:solidFill>
                <a:effectLst/>
                <a:latin typeface="+mn-lt"/>
                <a:ea typeface="+mn-ea"/>
                <a:cs typeface="+mn-cs"/>
                <a:sym typeface="Wingdings" pitchFamily="2" charset="2"/>
              </a:rPr>
              <a:t> </a:t>
            </a:r>
            <a:r>
              <a:rPr lang="en-GB" sz="1200" b="0" i="0" kern="1200" dirty="0" smtClean="0">
                <a:solidFill>
                  <a:schemeClr val="tx1"/>
                </a:solidFill>
                <a:effectLst/>
                <a:latin typeface="+mn-lt"/>
                <a:ea typeface="+mn-ea"/>
                <a:cs typeface="+mn-cs"/>
              </a:rPr>
              <a:t>SQLite is an example of a classic </a:t>
            </a:r>
            <a:r>
              <a:rPr lang="en-GB" sz="1200" b="0" i="0" kern="1200" dirty="0" err="1" smtClean="0">
                <a:solidFill>
                  <a:schemeClr val="tx1"/>
                </a:solidFill>
                <a:effectLst/>
                <a:latin typeface="+mn-lt"/>
                <a:ea typeface="+mn-ea"/>
                <a:cs typeface="+mn-cs"/>
              </a:rPr>
              <a:t>serverless</a:t>
            </a:r>
            <a:r>
              <a:rPr lang="en-GB" sz="1200" b="0" i="0" kern="1200" dirty="0" smtClean="0">
                <a:solidFill>
                  <a:schemeClr val="tx1"/>
                </a:solidFill>
                <a:effectLst/>
                <a:latin typeface="+mn-lt"/>
                <a:ea typeface="+mn-ea"/>
                <a:cs typeface="+mn-cs"/>
              </a:rPr>
              <a:t> database engine. With SQLite, there are no other processes, threads, machines, or other mechanisms (apart from host computer OS and </a:t>
            </a:r>
            <a:r>
              <a:rPr lang="en-GB" sz="1200" b="0" i="0" kern="1200" dirty="0" err="1" smtClean="0">
                <a:solidFill>
                  <a:schemeClr val="tx1"/>
                </a:solidFill>
                <a:effectLst/>
                <a:latin typeface="+mn-lt"/>
                <a:ea typeface="+mn-ea"/>
                <a:cs typeface="+mn-cs"/>
              </a:rPr>
              <a:t>filesystem</a:t>
            </a:r>
            <a:r>
              <a:rPr lang="en-GB" sz="1200" b="0" i="0" kern="1200" dirty="0" smtClean="0">
                <a:solidFill>
                  <a:schemeClr val="tx1"/>
                </a:solidFill>
                <a:effectLst/>
                <a:latin typeface="+mn-lt"/>
                <a:ea typeface="+mn-ea"/>
                <a:cs typeface="+mn-cs"/>
              </a:rPr>
              <a:t>) to help provide database services or implementation. There really is no server.</a:t>
            </a:r>
            <a:endParaRPr lang="en-GB" sz="1200" b="1"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Transactional</a:t>
            </a:r>
            <a:r>
              <a:rPr lang="en-GB" sz="1200" b="1" i="0" kern="1200" baseline="0" dirty="0" smtClean="0">
                <a:solidFill>
                  <a:schemeClr val="tx1"/>
                </a:solidFill>
                <a:effectLst/>
                <a:latin typeface="+mn-lt"/>
                <a:ea typeface="+mn-ea"/>
                <a:cs typeface="+mn-cs"/>
              </a:rPr>
              <a:t> SQL </a:t>
            </a:r>
            <a:r>
              <a:rPr lang="en-GB" sz="1200" b="1" i="0" kern="1200" baseline="0" dirty="0" smtClean="0">
                <a:solidFill>
                  <a:schemeClr val="tx1"/>
                </a:solidFill>
                <a:effectLst/>
                <a:latin typeface="+mn-lt"/>
                <a:ea typeface="+mn-ea"/>
                <a:cs typeface="+mn-cs"/>
                <a:sym typeface="Wingdings" pitchFamily="2" charset="2"/>
              </a:rPr>
              <a:t> </a:t>
            </a:r>
            <a:r>
              <a:rPr lang="en-GB" sz="1200" b="0" i="0" kern="1200" dirty="0" smtClean="0">
                <a:solidFill>
                  <a:schemeClr val="tx1"/>
                </a:solidFill>
                <a:effectLst/>
                <a:latin typeface="+mn-lt"/>
                <a:ea typeface="+mn-ea"/>
                <a:cs typeface="+mn-cs"/>
              </a:rPr>
              <a:t>A transactional database is one in which all changes and queries appear to be Atomic, Consistent, Isolated, and Durable (ACID). SQLite implements </a:t>
            </a:r>
            <a:r>
              <a:rPr lang="en-GB" sz="1200" b="0" i="0" kern="1200" dirty="0" err="1" smtClean="0">
                <a:solidFill>
                  <a:schemeClr val="tx1"/>
                </a:solidFill>
                <a:effectLst/>
                <a:latin typeface="+mn-lt"/>
                <a:ea typeface="+mn-ea"/>
                <a:cs typeface="+mn-cs"/>
              </a:rPr>
              <a:t>serializable</a:t>
            </a:r>
            <a:r>
              <a:rPr lang="en-GB" sz="1200" b="0" i="0" kern="1200" dirty="0" smtClean="0">
                <a:solidFill>
                  <a:schemeClr val="tx1"/>
                </a:solidFill>
                <a:effectLst/>
                <a:latin typeface="+mn-lt"/>
                <a:ea typeface="+mn-ea"/>
                <a:cs typeface="+mn-cs"/>
              </a:rPr>
              <a:t> transactions that are atomic, consistent, isolated, and durable, even if the transaction is interrupted by a program crash, an operating system crash, or a power failure to the computer.</a:t>
            </a:r>
            <a:endParaRPr lang="en-IN" dirty="0"/>
          </a:p>
        </p:txBody>
      </p:sp>
      <p:sp>
        <p:nvSpPr>
          <p:cNvPr id="4" name="Slide Number Placeholder 3"/>
          <p:cNvSpPr>
            <a:spLocks noGrp="1"/>
          </p:cNvSpPr>
          <p:nvPr>
            <p:ph type="sldNum" sz="quarter" idx="10"/>
          </p:nvPr>
        </p:nvSpPr>
        <p:spPr/>
        <p:txBody>
          <a:bodyPr/>
          <a:lstStyle/>
          <a:p>
            <a:fld id="{338F4D6F-C41D-4C44-B8AF-C313D714C18D}" type="slidenum">
              <a:rPr lang="en-IN" smtClean="0"/>
              <a:t>3</a:t>
            </a:fld>
            <a:endParaRPr lang="en-IN"/>
          </a:p>
        </p:txBody>
      </p:sp>
    </p:spTree>
    <p:extLst>
      <p:ext uri="{BB962C8B-B14F-4D97-AF65-F5344CB8AC3E}">
        <p14:creationId xmlns:p14="http://schemas.microsoft.com/office/powerpoint/2010/main" val="1492789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Self-contained</a:t>
            </a:r>
            <a:r>
              <a:rPr lang="en-GB" sz="1200" b="1" i="0" kern="1200" baseline="0" dirty="0" smtClean="0">
                <a:solidFill>
                  <a:schemeClr val="tx1"/>
                </a:solidFill>
                <a:effectLst/>
                <a:latin typeface="+mn-lt"/>
                <a:ea typeface="+mn-ea"/>
                <a:cs typeface="+mn-cs"/>
              </a:rPr>
              <a:t> </a:t>
            </a:r>
            <a:r>
              <a:rPr lang="en-GB" sz="1200" b="1" i="0" kern="1200" baseline="0" dirty="0" smtClean="0">
                <a:solidFill>
                  <a:schemeClr val="tx1"/>
                </a:solidFill>
                <a:effectLst/>
                <a:latin typeface="+mn-lt"/>
                <a:ea typeface="+mn-ea"/>
                <a:cs typeface="+mn-cs"/>
                <a:sym typeface="Wingdings" pitchFamily="2" charset="2"/>
              </a:rPr>
              <a:t> </a:t>
            </a:r>
            <a:r>
              <a:rPr lang="en-GB" sz="1200" b="0" i="0" kern="1200" dirty="0" smtClean="0">
                <a:solidFill>
                  <a:schemeClr val="tx1"/>
                </a:solidFill>
                <a:effectLst/>
                <a:latin typeface="+mn-lt"/>
                <a:ea typeface="+mn-ea"/>
                <a:cs typeface="+mn-cs"/>
              </a:rPr>
              <a:t>SQLite uses no external libraries or interfaces (other than a few standard C-library calls described below). The entire SQLite library is encapsulated in a single source code file that requires no special facilities or tools to build.</a:t>
            </a:r>
            <a:endParaRPr lang="en-GB" sz="1200" b="1"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Zero</a:t>
            </a:r>
            <a:r>
              <a:rPr lang="en-GB" sz="1200" b="1" i="0" kern="1200" baseline="0" dirty="0" smtClean="0">
                <a:solidFill>
                  <a:schemeClr val="tx1"/>
                </a:solidFill>
                <a:effectLst/>
                <a:latin typeface="+mn-lt"/>
                <a:ea typeface="+mn-ea"/>
                <a:cs typeface="+mn-cs"/>
              </a:rPr>
              <a:t> Configuration </a:t>
            </a:r>
            <a:r>
              <a:rPr lang="en-GB" sz="1200" b="1" i="0" kern="1200" baseline="0" dirty="0" smtClean="0">
                <a:solidFill>
                  <a:schemeClr val="tx1"/>
                </a:solidFill>
                <a:effectLst/>
                <a:latin typeface="+mn-lt"/>
                <a:ea typeface="+mn-ea"/>
                <a:cs typeface="+mn-cs"/>
                <a:sym typeface="Wingdings" pitchFamily="2" charset="2"/>
              </a:rPr>
              <a:t></a:t>
            </a:r>
            <a:r>
              <a:rPr lang="en-GB" sz="1200" b="1" i="0" kern="1200" dirty="0" smtClean="0">
                <a:solidFill>
                  <a:schemeClr val="tx1"/>
                </a:solidFill>
                <a:effectLst/>
                <a:latin typeface="+mn-lt"/>
                <a:ea typeface="+mn-ea"/>
                <a:cs typeface="+mn-cs"/>
              </a:rPr>
              <a:t>There is no "setup" procedure</a:t>
            </a:r>
            <a:r>
              <a:rPr lang="en-GB" sz="1200" b="0" i="0" kern="1200" dirty="0" smtClean="0">
                <a:solidFill>
                  <a:schemeClr val="tx1"/>
                </a:solidFill>
                <a:effectLst/>
                <a:latin typeface="+mn-lt"/>
                <a:ea typeface="+mn-ea"/>
                <a:cs typeface="+mn-cs"/>
              </a:rPr>
              <a:t>. There is no server process that needs to be started, stopped, or configured. There is no need for an administrator to create a new database instance or assign access permissions to users. SQLite uses no configuration files.</a:t>
            </a:r>
            <a:endParaRPr lang="en-IN" dirty="0"/>
          </a:p>
        </p:txBody>
      </p:sp>
      <p:sp>
        <p:nvSpPr>
          <p:cNvPr id="4" name="Slide Number Placeholder 3"/>
          <p:cNvSpPr>
            <a:spLocks noGrp="1"/>
          </p:cNvSpPr>
          <p:nvPr>
            <p:ph type="sldNum" sz="quarter" idx="10"/>
          </p:nvPr>
        </p:nvSpPr>
        <p:spPr/>
        <p:txBody>
          <a:bodyPr/>
          <a:lstStyle/>
          <a:p>
            <a:fld id="{338F4D6F-C41D-4C44-B8AF-C313D714C18D}" type="slidenum">
              <a:rPr lang="en-IN" smtClean="0"/>
              <a:t>4</a:t>
            </a:fld>
            <a:endParaRPr lang="en-IN"/>
          </a:p>
        </p:txBody>
      </p:sp>
    </p:spTree>
    <p:extLst>
      <p:ext uri="{BB962C8B-B14F-4D97-AF65-F5344CB8AC3E}">
        <p14:creationId xmlns:p14="http://schemas.microsoft.com/office/powerpoint/2010/main" val="149278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89D784-7F79-495B-BD14-E0EE1E4E64B8}"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9D784-7F79-495B-BD14-E0EE1E4E64B8}"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9D784-7F79-495B-BD14-E0EE1E4E64B8}"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89D784-7F79-495B-BD14-E0EE1E4E64B8}"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9D784-7F79-495B-BD14-E0EE1E4E64B8}"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89D784-7F79-495B-BD14-E0EE1E4E64B8}"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89D784-7F79-495B-BD14-E0EE1E4E64B8}"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89D784-7F79-495B-BD14-E0EE1E4E64B8}"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9D784-7F79-495B-BD14-E0EE1E4E64B8}"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E14F8D-610E-4431-AC76-E7A45D1B3A8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9D784-7F79-495B-BD14-E0EE1E4E64B8}"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14F8D-610E-4431-AC76-E7A45D1B3A82}"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389D784-7F79-495B-BD14-E0EE1E4E64B8}" type="datetimeFigureOut">
              <a:rPr lang="en-IN" smtClean="0"/>
              <a:t>29-09-2022</a:t>
            </a:fld>
            <a:endParaRPr lang="en-IN"/>
          </a:p>
        </p:txBody>
      </p:sp>
      <p:sp>
        <p:nvSpPr>
          <p:cNvPr id="9" name="Slide Number Placeholder 8"/>
          <p:cNvSpPr>
            <a:spLocks noGrp="1"/>
          </p:cNvSpPr>
          <p:nvPr>
            <p:ph type="sldNum" sz="quarter" idx="11"/>
          </p:nvPr>
        </p:nvSpPr>
        <p:spPr/>
        <p:txBody>
          <a:bodyPr/>
          <a:lstStyle/>
          <a:p>
            <a:fld id="{BDE14F8D-610E-4431-AC76-E7A45D1B3A82}"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DE14F8D-610E-4431-AC76-E7A45D1B3A82}"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389D784-7F79-495B-BD14-E0EE1E4E64B8}" type="datetimeFigureOut">
              <a:rPr lang="en-IN" smtClean="0"/>
              <a:t>29-09-2022</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b="1" kern="1200">
          <a:solidFill>
            <a:schemeClr val="tx1"/>
          </a:solidFill>
          <a:latin typeface="+mj-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b="1" kern="1200">
          <a:solidFill>
            <a:schemeClr val="tx1"/>
          </a:solidFill>
          <a:latin typeface="+mj-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b="1" kern="1200">
          <a:solidFill>
            <a:schemeClr val="tx1"/>
          </a:solidFill>
          <a:latin typeface="+mj-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b="1" kern="1200">
          <a:solidFill>
            <a:schemeClr val="tx1"/>
          </a:solidFill>
          <a:latin typeface="+mj-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b="1" kern="1200" baseline="0">
          <a:solidFill>
            <a:schemeClr val="tx1"/>
          </a:solidFill>
          <a:latin typeface="+mj-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developer.chrome.com/apps/first_app#one" TargetMode="Externa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hyperlink" Target="https://docs.python.org/3/library/stdtypes.html#str"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hyperlink" Target="https://google.github.io/styleguide/jsoncstyleguide.xml" TargetMode="Externa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www.crockford.com/"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https://www.geeksforgeeks.org/javascript-json/"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qliteonline.com/"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antocuni/pdb" TargetMode="External"/><Relationship Id="rId2" Type="http://schemas.openxmlformats.org/officeDocument/2006/relationships/hyperlink" Target="https://pypi.python.org/pypi/rpdb/" TargetMode="External"/><Relationship Id="rId1" Type="http://schemas.openxmlformats.org/officeDocument/2006/relationships/slideLayout" Target="../slideLayouts/slideLayout2.xml"/><Relationship Id="rId4" Type="http://schemas.openxmlformats.org/officeDocument/2006/relationships/hyperlink" Target="https://github.com/gotcha/ipdb"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www.w3schools.com/python/python_regex.asp#search" TargetMode="External"/><Relationship Id="rId2" Type="http://schemas.openxmlformats.org/officeDocument/2006/relationships/hyperlink" Target="https://www.w3schools.com/python/python_regex.asp#findall" TargetMode="External"/><Relationship Id="rId1" Type="http://schemas.openxmlformats.org/officeDocument/2006/relationships/slideLayout" Target="../slideLayouts/slideLayout2.xml"/><Relationship Id="rId5" Type="http://schemas.openxmlformats.org/officeDocument/2006/relationships/hyperlink" Target="https://www.w3schools.com/python/python_regex.asp#split" TargetMode="External"/><Relationship Id="rId4" Type="http://schemas.openxmlformats.org/officeDocument/2006/relationships/hyperlink" Target="https://www.w3schools.com/python/python_regex.asp#matchobject"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www.w3schools.com/python/python_regex.asp#matchobj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www.w3schools.com/python/python_regex.asp#matchobject"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905000"/>
            <a:ext cx="8229600" cy="2593975"/>
          </a:xfrm>
        </p:spPr>
        <p:txBody>
          <a:bodyPr/>
          <a:lstStyle/>
          <a:p>
            <a:pPr algn="ctr"/>
            <a:r>
              <a:rPr lang="en-GB" sz="4800" b="1" dirty="0" smtClean="0"/>
              <a:t>Fundamentals of Data Science </a:t>
            </a:r>
            <a:br>
              <a:rPr lang="en-GB" sz="4800" b="1" dirty="0" smtClean="0"/>
            </a:br>
            <a:r>
              <a:rPr lang="en-GB" sz="4800" b="1" dirty="0" smtClean="0"/>
              <a:t>21CSS202T</a:t>
            </a:r>
            <a:endParaRPr lang="en-IN" sz="4800" b="1" dirty="0"/>
          </a:p>
        </p:txBody>
      </p:sp>
      <p:sp>
        <p:nvSpPr>
          <p:cNvPr id="5" name="Subtitle 4"/>
          <p:cNvSpPr>
            <a:spLocks noGrp="1"/>
          </p:cNvSpPr>
          <p:nvPr>
            <p:ph type="subTitle" idx="1"/>
          </p:nvPr>
        </p:nvSpPr>
        <p:spPr/>
        <p:txBody>
          <a:bodyPr/>
          <a:lstStyle/>
          <a:p>
            <a:pPr algn="ctr"/>
            <a:endParaRPr lang="en-GB" dirty="0" smtClean="0"/>
          </a:p>
        </p:txBody>
      </p:sp>
    </p:spTree>
    <p:extLst>
      <p:ext uri="{BB962C8B-B14F-4D97-AF65-F5344CB8AC3E}">
        <p14:creationId xmlns:p14="http://schemas.microsoft.com/office/powerpoint/2010/main" val="2625890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Installation</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720080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1584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996952"/>
            <a:ext cx="7543800" cy="1502023"/>
          </a:xfrm>
        </p:spPr>
        <p:txBody>
          <a:bodyPr/>
          <a:lstStyle/>
          <a:p>
            <a:pPr algn="ctr"/>
            <a:r>
              <a:rPr lang="en-US" sz="3200" b="1" dirty="0">
                <a:solidFill>
                  <a:schemeClr val="accent1">
                    <a:lumMod val="50000"/>
                  </a:schemeClr>
                </a:solidFill>
              </a:rPr>
              <a:t>Use Classes, Objects, and Attributes, Develop applications based on Object Oriented Programming and Methods</a:t>
            </a:r>
            <a:endParaRPr lang="en-IN" sz="3200" b="1" dirty="0">
              <a:solidFill>
                <a:schemeClr val="accent1">
                  <a:lumMod val="50000"/>
                </a:schemeClr>
              </a:solidFill>
            </a:endParaRPr>
          </a:p>
        </p:txBody>
      </p:sp>
    </p:spTree>
    <p:extLst>
      <p:ext uri="{BB962C8B-B14F-4D97-AF65-F5344CB8AC3E}">
        <p14:creationId xmlns:p14="http://schemas.microsoft.com/office/powerpoint/2010/main" val="290703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1400"/>
            <a:ext cx="9144000" cy="70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50207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a:t>
            </a:r>
            <a:endParaRPr lang="en-IN" dirty="0"/>
          </a:p>
        </p:txBody>
      </p:sp>
      <p:sp>
        <p:nvSpPr>
          <p:cNvPr id="3" name="Content Placeholder 2"/>
          <p:cNvSpPr>
            <a:spLocks noGrp="1"/>
          </p:cNvSpPr>
          <p:nvPr>
            <p:ph idx="1"/>
          </p:nvPr>
        </p:nvSpPr>
        <p:spPr/>
        <p:txBody>
          <a:bodyPr/>
          <a:lstStyle/>
          <a:p>
            <a:r>
              <a:rPr lang="en-GB" b="0" dirty="0"/>
              <a:t>A class is a </a:t>
            </a:r>
            <a:r>
              <a:rPr lang="en-GB" dirty="0">
                <a:solidFill>
                  <a:srgbClr val="C00000"/>
                </a:solidFill>
              </a:rPr>
              <a:t>user-defined blueprint </a:t>
            </a:r>
            <a:r>
              <a:rPr lang="en-GB" b="0" dirty="0"/>
              <a:t>or prototype from which objects are created. </a:t>
            </a:r>
            <a:endParaRPr lang="en-GB" b="0" dirty="0" smtClean="0"/>
          </a:p>
          <a:p>
            <a:pPr algn="just"/>
            <a:r>
              <a:rPr lang="en-GB" b="0" dirty="0" smtClean="0"/>
              <a:t>Classes </a:t>
            </a:r>
            <a:r>
              <a:rPr lang="en-GB" b="0" dirty="0"/>
              <a:t>provide a means of </a:t>
            </a:r>
            <a:r>
              <a:rPr lang="en-GB" dirty="0">
                <a:solidFill>
                  <a:srgbClr val="C00000"/>
                </a:solidFill>
              </a:rPr>
              <a:t>bundling data and functionality</a:t>
            </a:r>
            <a:r>
              <a:rPr lang="en-GB" b="0" dirty="0"/>
              <a:t> together. </a:t>
            </a:r>
            <a:endParaRPr lang="en-GB" b="0" dirty="0" smtClean="0"/>
          </a:p>
          <a:p>
            <a:r>
              <a:rPr lang="en-GB" b="0" dirty="0" smtClean="0"/>
              <a:t>Creating </a:t>
            </a:r>
            <a:r>
              <a:rPr lang="en-GB" b="0" dirty="0"/>
              <a:t>a new class creates a </a:t>
            </a:r>
            <a:r>
              <a:rPr lang="en-GB" dirty="0">
                <a:solidFill>
                  <a:srgbClr val="C00000"/>
                </a:solidFill>
              </a:rPr>
              <a:t>new type of object</a:t>
            </a:r>
            <a:r>
              <a:rPr lang="en-GB" b="0" dirty="0"/>
              <a:t>, allowing new instances of that type to be made. </a:t>
            </a:r>
            <a:endParaRPr lang="en-GB" b="0" dirty="0" smtClean="0"/>
          </a:p>
          <a:p>
            <a:r>
              <a:rPr lang="en-GB" b="0" dirty="0" smtClean="0"/>
              <a:t>Each </a:t>
            </a:r>
            <a:r>
              <a:rPr lang="en-GB" b="0" dirty="0"/>
              <a:t>class instance can have </a:t>
            </a:r>
            <a:r>
              <a:rPr lang="en-GB" dirty="0">
                <a:solidFill>
                  <a:srgbClr val="C00000"/>
                </a:solidFill>
              </a:rPr>
              <a:t>attributes</a:t>
            </a:r>
            <a:r>
              <a:rPr lang="en-GB" b="0" dirty="0"/>
              <a:t> attached to it for maintaining its state. </a:t>
            </a:r>
            <a:endParaRPr lang="en-GB" b="0" dirty="0" smtClean="0"/>
          </a:p>
          <a:p>
            <a:r>
              <a:rPr lang="en-GB" b="0" dirty="0" smtClean="0"/>
              <a:t>Class </a:t>
            </a:r>
            <a:r>
              <a:rPr lang="en-GB" b="0" dirty="0"/>
              <a:t>instances can also have </a:t>
            </a:r>
            <a:r>
              <a:rPr lang="en-GB" dirty="0">
                <a:solidFill>
                  <a:srgbClr val="C00000"/>
                </a:solidFill>
              </a:rPr>
              <a:t>methods</a:t>
            </a:r>
            <a:r>
              <a:rPr lang="en-GB" b="0" dirty="0"/>
              <a:t> (defined by their class) for modifying their state.</a:t>
            </a:r>
            <a:endParaRPr lang="en-IN" dirty="0"/>
          </a:p>
        </p:txBody>
      </p:sp>
    </p:spTree>
    <p:extLst>
      <p:ext uri="{BB962C8B-B14F-4D97-AF65-F5344CB8AC3E}">
        <p14:creationId xmlns:p14="http://schemas.microsoft.com/office/powerpoint/2010/main" val="31905153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a:t>
            </a:r>
            <a:endParaRPr lang="en-IN" dirty="0"/>
          </a:p>
        </p:txBody>
      </p:sp>
      <p:sp>
        <p:nvSpPr>
          <p:cNvPr id="3" name="Content Placeholder 2"/>
          <p:cNvSpPr>
            <a:spLocks noGrp="1"/>
          </p:cNvSpPr>
          <p:nvPr>
            <p:ph idx="1"/>
          </p:nvPr>
        </p:nvSpPr>
        <p:spPr/>
        <p:txBody>
          <a:bodyPr>
            <a:normAutofit/>
          </a:bodyPr>
          <a:lstStyle/>
          <a:p>
            <a:pPr fontAlgn="base"/>
            <a:r>
              <a:rPr lang="en-GB" b="0" dirty="0"/>
              <a:t>Class creates a </a:t>
            </a:r>
            <a:r>
              <a:rPr lang="en-GB" dirty="0">
                <a:solidFill>
                  <a:srgbClr val="C00000"/>
                </a:solidFill>
              </a:rPr>
              <a:t>user-defined data structure</a:t>
            </a:r>
            <a:r>
              <a:rPr lang="en-GB" b="0" dirty="0"/>
              <a:t>, which holds its own data members and member functions, which can be accessed and used by creating an instance of that class. </a:t>
            </a:r>
            <a:endParaRPr lang="en-GB" b="0" dirty="0" smtClean="0"/>
          </a:p>
          <a:p>
            <a:pPr fontAlgn="base"/>
            <a:r>
              <a:rPr lang="en-GB" b="0" dirty="0" smtClean="0"/>
              <a:t>A </a:t>
            </a:r>
            <a:r>
              <a:rPr lang="en-GB" b="0" dirty="0"/>
              <a:t>class is like a </a:t>
            </a:r>
            <a:r>
              <a:rPr lang="en-GB" dirty="0">
                <a:solidFill>
                  <a:srgbClr val="C00000"/>
                </a:solidFill>
              </a:rPr>
              <a:t>blueprint for an object</a:t>
            </a:r>
            <a:r>
              <a:rPr lang="en-GB" b="0" dirty="0"/>
              <a:t>.</a:t>
            </a:r>
            <a:endParaRPr lang="en-GB" dirty="0" smtClean="0"/>
          </a:p>
          <a:p>
            <a:pPr marL="114300" indent="0" fontAlgn="base">
              <a:buNone/>
            </a:pPr>
            <a:endParaRPr lang="en-GB" dirty="0" smtClean="0"/>
          </a:p>
          <a:p>
            <a:pPr marL="114300" indent="0" fontAlgn="base">
              <a:buNone/>
            </a:pPr>
            <a:r>
              <a:rPr lang="en-GB" dirty="0" smtClean="0"/>
              <a:t>Syntax</a:t>
            </a:r>
            <a:r>
              <a:rPr lang="en-GB" dirty="0"/>
              <a:t>: </a:t>
            </a:r>
            <a:endParaRPr lang="en-GB" dirty="0" smtClean="0"/>
          </a:p>
          <a:p>
            <a:pPr marL="114300" indent="0" fontAlgn="base">
              <a:buNone/>
            </a:pPr>
            <a:r>
              <a:rPr lang="en-GB" b="0" dirty="0" smtClean="0"/>
              <a:t>#Class </a:t>
            </a:r>
            <a:r>
              <a:rPr lang="en-GB" b="0" dirty="0"/>
              <a:t>Definition </a:t>
            </a:r>
          </a:p>
          <a:p>
            <a:pPr marL="114300" indent="0">
              <a:buNone/>
            </a:pPr>
            <a:r>
              <a:rPr lang="en-GB" b="0" dirty="0"/>
              <a:t>class </a:t>
            </a:r>
            <a:r>
              <a:rPr lang="en-GB" b="0" dirty="0" err="1"/>
              <a:t>ClassName</a:t>
            </a:r>
            <a:r>
              <a:rPr lang="en-GB" b="0" dirty="0"/>
              <a:t>: </a:t>
            </a:r>
            <a:endParaRPr lang="en-GB" b="0" dirty="0" smtClean="0"/>
          </a:p>
          <a:p>
            <a:pPr marL="114300" indent="0">
              <a:buNone/>
            </a:pPr>
            <a:r>
              <a:rPr lang="en-GB" b="0" dirty="0" smtClean="0"/>
              <a:t>	# Statement</a:t>
            </a:r>
          </a:p>
          <a:p>
            <a:pPr marL="114300" indent="0">
              <a:buNone/>
            </a:pPr>
            <a:r>
              <a:rPr lang="en-GB" dirty="0" smtClean="0"/>
              <a:t>Example:</a:t>
            </a:r>
            <a:r>
              <a:rPr lang="en-GB" dirty="0"/>
              <a:t> </a:t>
            </a:r>
          </a:p>
          <a:p>
            <a:pPr marL="114300" indent="0">
              <a:buNone/>
            </a:pPr>
            <a:r>
              <a:rPr lang="en-IN" b="0" dirty="0" smtClean="0"/>
              <a:t>class</a:t>
            </a:r>
            <a:r>
              <a:rPr lang="en-IN" b="0" dirty="0"/>
              <a:t> </a:t>
            </a:r>
            <a:r>
              <a:rPr lang="en-IN" b="0" dirty="0" err="1"/>
              <a:t>MyClass</a:t>
            </a:r>
            <a:r>
              <a:rPr lang="en-IN" b="0" dirty="0"/>
              <a:t>:</a:t>
            </a:r>
            <a:r>
              <a:rPr lang="en-IN" dirty="0"/>
              <a:t/>
            </a:r>
            <a:br>
              <a:rPr lang="en-IN" dirty="0"/>
            </a:br>
            <a:r>
              <a:rPr lang="en-IN" b="0" dirty="0"/>
              <a:t>  x = </a:t>
            </a:r>
            <a:r>
              <a:rPr lang="en-IN" b="0" dirty="0" smtClean="0"/>
              <a:t>15</a:t>
            </a:r>
            <a:endParaRPr lang="en-IN" b="0" dirty="0"/>
          </a:p>
        </p:txBody>
      </p:sp>
    </p:spTree>
    <p:extLst>
      <p:ext uri="{BB962C8B-B14F-4D97-AF65-F5344CB8AC3E}">
        <p14:creationId xmlns:p14="http://schemas.microsoft.com/office/powerpoint/2010/main" val="18818176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a:t>
            </a:r>
            <a:endParaRPr lang="en-IN" dirty="0"/>
          </a:p>
        </p:txBody>
      </p:sp>
      <p:sp>
        <p:nvSpPr>
          <p:cNvPr id="3" name="Content Placeholder 2"/>
          <p:cNvSpPr>
            <a:spLocks noGrp="1"/>
          </p:cNvSpPr>
          <p:nvPr>
            <p:ph idx="1"/>
          </p:nvPr>
        </p:nvSpPr>
        <p:spPr/>
        <p:txBody>
          <a:bodyPr/>
          <a:lstStyle/>
          <a:p>
            <a:pPr fontAlgn="base"/>
            <a:r>
              <a:rPr lang="en-GB" sz="2800" dirty="0" smtClean="0">
                <a:solidFill>
                  <a:srgbClr val="C00000"/>
                </a:solidFill>
              </a:rPr>
              <a:t>Note:</a:t>
            </a:r>
          </a:p>
          <a:p>
            <a:pPr fontAlgn="base"/>
            <a:r>
              <a:rPr lang="en-GB" b="0" dirty="0" smtClean="0"/>
              <a:t>Classes </a:t>
            </a:r>
            <a:r>
              <a:rPr lang="en-GB" b="0" dirty="0"/>
              <a:t>are created by keyword </a:t>
            </a:r>
            <a:r>
              <a:rPr lang="en-GB" dirty="0">
                <a:solidFill>
                  <a:srgbClr val="C00000"/>
                </a:solidFill>
              </a:rPr>
              <a:t>class</a:t>
            </a:r>
            <a:r>
              <a:rPr lang="en-GB" b="0" dirty="0"/>
              <a:t>.</a:t>
            </a:r>
          </a:p>
          <a:p>
            <a:pPr fontAlgn="base"/>
            <a:r>
              <a:rPr lang="en-GB" b="0" dirty="0"/>
              <a:t>Attributes are the </a:t>
            </a:r>
            <a:r>
              <a:rPr lang="en-GB" dirty="0">
                <a:solidFill>
                  <a:srgbClr val="C00000"/>
                </a:solidFill>
              </a:rPr>
              <a:t>variables</a:t>
            </a:r>
            <a:r>
              <a:rPr lang="en-GB" b="0" dirty="0"/>
              <a:t> that belong to a class.</a:t>
            </a:r>
          </a:p>
          <a:p>
            <a:pPr fontAlgn="base"/>
            <a:r>
              <a:rPr lang="en-GB" b="0" dirty="0"/>
              <a:t>Attributes are always </a:t>
            </a:r>
            <a:r>
              <a:rPr lang="en-GB" dirty="0">
                <a:solidFill>
                  <a:srgbClr val="C00000"/>
                </a:solidFill>
              </a:rPr>
              <a:t>public</a:t>
            </a:r>
            <a:r>
              <a:rPr lang="en-GB" b="0" dirty="0"/>
              <a:t> and can be accessed using the </a:t>
            </a:r>
            <a:r>
              <a:rPr lang="en-GB" dirty="0">
                <a:solidFill>
                  <a:srgbClr val="C00000"/>
                </a:solidFill>
              </a:rPr>
              <a:t>dot (.) </a:t>
            </a:r>
            <a:r>
              <a:rPr lang="en-GB" b="0" dirty="0"/>
              <a:t>operator. </a:t>
            </a:r>
            <a:endParaRPr lang="en-GB" b="0" dirty="0" smtClean="0"/>
          </a:p>
          <a:p>
            <a:pPr marL="411480" lvl="1" indent="0" fontAlgn="base">
              <a:buNone/>
            </a:pPr>
            <a:r>
              <a:rPr lang="en-GB" b="0" dirty="0" err="1" smtClean="0"/>
              <a:t>Eg</a:t>
            </a:r>
            <a:r>
              <a:rPr lang="en-GB" b="0" dirty="0"/>
              <a:t>.: </a:t>
            </a:r>
            <a:r>
              <a:rPr lang="en-GB" b="0" dirty="0" err="1"/>
              <a:t>Myclass.Myattribute</a:t>
            </a:r>
            <a:endParaRPr lang="en-GB" b="0" dirty="0"/>
          </a:p>
          <a:p>
            <a:pPr fontAlgn="base"/>
            <a:endParaRPr lang="en-IN" b="0" dirty="0"/>
          </a:p>
        </p:txBody>
      </p:sp>
    </p:spTree>
    <p:extLst>
      <p:ext uri="{BB962C8B-B14F-4D97-AF65-F5344CB8AC3E}">
        <p14:creationId xmlns:p14="http://schemas.microsoft.com/office/powerpoint/2010/main" val="17685532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sp>
        <p:nvSpPr>
          <p:cNvPr id="3" name="Content Placeholder 2"/>
          <p:cNvSpPr>
            <a:spLocks noGrp="1"/>
          </p:cNvSpPr>
          <p:nvPr>
            <p:ph idx="1"/>
          </p:nvPr>
        </p:nvSpPr>
        <p:spPr/>
        <p:txBody>
          <a:bodyPr>
            <a:normAutofit/>
          </a:bodyPr>
          <a:lstStyle/>
          <a:p>
            <a:pPr fontAlgn="base"/>
            <a:r>
              <a:rPr lang="en-GB" b="0" dirty="0"/>
              <a:t>An Object is an </a:t>
            </a:r>
            <a:r>
              <a:rPr lang="en-GB" dirty="0">
                <a:solidFill>
                  <a:srgbClr val="C00000"/>
                </a:solidFill>
              </a:rPr>
              <a:t>instance of a Class</a:t>
            </a:r>
            <a:r>
              <a:rPr lang="en-GB" b="0" dirty="0"/>
              <a:t>. </a:t>
            </a:r>
            <a:endParaRPr lang="en-GB" b="0" dirty="0" smtClean="0"/>
          </a:p>
          <a:p>
            <a:pPr fontAlgn="base"/>
            <a:r>
              <a:rPr lang="en-GB" b="0" dirty="0" smtClean="0"/>
              <a:t>A </a:t>
            </a:r>
            <a:r>
              <a:rPr lang="en-GB" b="0" dirty="0"/>
              <a:t>class is like a blueprint while an instance is a </a:t>
            </a:r>
            <a:r>
              <a:rPr lang="en-GB" dirty="0">
                <a:solidFill>
                  <a:srgbClr val="C00000"/>
                </a:solidFill>
              </a:rPr>
              <a:t>copy of the class with </a:t>
            </a:r>
            <a:r>
              <a:rPr lang="en-GB" i="1" dirty="0">
                <a:solidFill>
                  <a:srgbClr val="C00000"/>
                </a:solidFill>
              </a:rPr>
              <a:t>actual values</a:t>
            </a:r>
            <a:r>
              <a:rPr lang="en-GB" b="0" dirty="0"/>
              <a:t>. </a:t>
            </a:r>
            <a:endParaRPr lang="en-GB" b="0" dirty="0" smtClean="0"/>
          </a:p>
          <a:p>
            <a:pPr fontAlgn="base"/>
            <a:r>
              <a:rPr lang="en-GB" b="0" dirty="0" smtClean="0"/>
              <a:t>It’s </a:t>
            </a:r>
            <a:r>
              <a:rPr lang="en-GB" b="0" dirty="0"/>
              <a:t>not an idea anymore, it’s an actual dog, like a dog of breed pug who’s seven years old. You can have many dogs to create many different instances, but without the class as a guide, you would be lost, not knowing what information is required.</a:t>
            </a:r>
            <a:br>
              <a:rPr lang="en-GB" b="0" dirty="0"/>
            </a:br>
            <a:endParaRPr lang="en-IN" dirty="0"/>
          </a:p>
        </p:txBody>
      </p:sp>
    </p:spTree>
    <p:extLst>
      <p:ext uri="{BB962C8B-B14F-4D97-AF65-F5344CB8AC3E}">
        <p14:creationId xmlns:p14="http://schemas.microsoft.com/office/powerpoint/2010/main" val="29251895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sp>
        <p:nvSpPr>
          <p:cNvPr id="4" name="Content Placeholder 3"/>
          <p:cNvSpPr>
            <a:spLocks noGrp="1"/>
          </p:cNvSpPr>
          <p:nvPr>
            <p:ph idx="1"/>
          </p:nvPr>
        </p:nvSpPr>
        <p:spPr/>
        <p:txBody>
          <a:bodyPr/>
          <a:lstStyle/>
          <a:p>
            <a:endParaRPr lang="en-IN"/>
          </a:p>
        </p:txBody>
      </p:sp>
      <p:pic>
        <p:nvPicPr>
          <p:cNvPr id="7170" name="Picture 2" descr="Object in Java | Class in Java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2" y="-33888"/>
            <a:ext cx="9126528" cy="6931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3190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sp>
        <p:nvSpPr>
          <p:cNvPr id="3" name="Content Placeholder 2"/>
          <p:cNvSpPr>
            <a:spLocks noGrp="1"/>
          </p:cNvSpPr>
          <p:nvPr>
            <p:ph idx="1"/>
          </p:nvPr>
        </p:nvSpPr>
        <p:spPr/>
        <p:txBody>
          <a:bodyPr>
            <a:normAutofit/>
          </a:bodyPr>
          <a:lstStyle/>
          <a:p>
            <a:pPr marL="114300" indent="0" fontAlgn="base">
              <a:buNone/>
            </a:pPr>
            <a:r>
              <a:rPr lang="en-GB" b="0" dirty="0"/>
              <a:t>An object consists of : </a:t>
            </a:r>
          </a:p>
          <a:p>
            <a:pPr fontAlgn="base"/>
            <a:r>
              <a:rPr lang="en-GB" dirty="0">
                <a:solidFill>
                  <a:srgbClr val="C00000"/>
                </a:solidFill>
              </a:rPr>
              <a:t>State:</a:t>
            </a:r>
            <a:r>
              <a:rPr lang="en-GB" b="0" dirty="0"/>
              <a:t> It is represented by the </a:t>
            </a:r>
            <a:r>
              <a:rPr lang="en-GB" dirty="0">
                <a:solidFill>
                  <a:srgbClr val="C00000"/>
                </a:solidFill>
              </a:rPr>
              <a:t>attributes</a:t>
            </a:r>
            <a:r>
              <a:rPr lang="en-GB" b="0" dirty="0"/>
              <a:t> of an object. It also reflects the properties of an object.</a:t>
            </a:r>
          </a:p>
          <a:p>
            <a:pPr fontAlgn="base"/>
            <a:r>
              <a:rPr lang="en-GB" dirty="0">
                <a:solidFill>
                  <a:srgbClr val="C00000"/>
                </a:solidFill>
              </a:rPr>
              <a:t>Behaviour:</a:t>
            </a:r>
            <a:r>
              <a:rPr lang="en-GB" b="0" dirty="0"/>
              <a:t> It is represented by the </a:t>
            </a:r>
            <a:r>
              <a:rPr lang="en-GB" dirty="0">
                <a:solidFill>
                  <a:srgbClr val="C00000"/>
                </a:solidFill>
              </a:rPr>
              <a:t>methods</a:t>
            </a:r>
            <a:r>
              <a:rPr lang="en-GB" b="0" dirty="0"/>
              <a:t> of an object. It also reflects the response of an object to other objects.</a:t>
            </a:r>
          </a:p>
          <a:p>
            <a:pPr fontAlgn="base"/>
            <a:r>
              <a:rPr lang="en-GB" dirty="0">
                <a:solidFill>
                  <a:srgbClr val="C00000"/>
                </a:solidFill>
              </a:rPr>
              <a:t>Identity:</a:t>
            </a:r>
            <a:r>
              <a:rPr lang="en-GB" b="0" dirty="0">
                <a:solidFill>
                  <a:srgbClr val="C00000"/>
                </a:solidFill>
              </a:rPr>
              <a:t> </a:t>
            </a:r>
            <a:r>
              <a:rPr lang="en-GB" b="0" dirty="0"/>
              <a:t>It gives a </a:t>
            </a:r>
            <a:r>
              <a:rPr lang="en-GB" dirty="0">
                <a:solidFill>
                  <a:srgbClr val="C00000"/>
                </a:solidFill>
              </a:rPr>
              <a:t>unique name to an object </a:t>
            </a:r>
            <a:r>
              <a:rPr lang="en-GB" b="0" dirty="0"/>
              <a:t>and enables one object to interact with other objects.</a:t>
            </a:r>
          </a:p>
        </p:txBody>
      </p:sp>
    </p:spTree>
    <p:extLst>
      <p:ext uri="{BB962C8B-B14F-4D97-AF65-F5344CB8AC3E}">
        <p14:creationId xmlns:p14="http://schemas.microsoft.com/office/powerpoint/2010/main" val="27972235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7848872" cy="56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2237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57375"/>
            <a:ext cx="7620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06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Database</a:t>
            </a:r>
            <a:endParaRPr lang="en-IN" dirty="0"/>
          </a:p>
        </p:txBody>
      </p:sp>
      <p:sp>
        <p:nvSpPr>
          <p:cNvPr id="3" name="Content Placeholder 2"/>
          <p:cNvSpPr>
            <a:spLocks noGrp="1"/>
          </p:cNvSpPr>
          <p:nvPr>
            <p:ph idx="1"/>
          </p:nvPr>
        </p:nvSpPr>
        <p:spPr>
          <a:xfrm>
            <a:off x="404862" y="1340768"/>
            <a:ext cx="7620000" cy="4800600"/>
          </a:xfrm>
        </p:spPr>
        <p:txBody>
          <a:bodyPr/>
          <a:lstStyle/>
          <a:p>
            <a:r>
              <a:rPr lang="en-IN" b="0" dirty="0"/>
              <a:t>sqlite3 </a:t>
            </a:r>
            <a:r>
              <a:rPr lang="en-IN" b="0" dirty="0" err="1"/>
              <a:t>DatabaseName.db</a:t>
            </a:r>
            <a:r>
              <a:rPr lang="en-IN" b="0" dirty="0"/>
              <a:t>   </a:t>
            </a:r>
          </a:p>
          <a:p>
            <a:pPr marL="114300" indent="0">
              <a:buNone/>
            </a:pPr>
            <a:r>
              <a:rPr lang="en-IN" dirty="0"/>
              <a:t/>
            </a:r>
            <a:br>
              <a:rPr lang="en-IN" dirty="0"/>
            </a:b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056784"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2883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sp>
        <p:nvSpPr>
          <p:cNvPr id="3" name="Content Placeholder 2"/>
          <p:cNvSpPr>
            <a:spLocks noGrp="1"/>
          </p:cNvSpPr>
          <p:nvPr>
            <p:ph idx="1"/>
          </p:nvPr>
        </p:nvSpPr>
        <p:spPr/>
        <p:txBody>
          <a:bodyPr/>
          <a:lstStyle/>
          <a:p>
            <a:pPr marL="114300" indent="0">
              <a:buNone/>
            </a:pPr>
            <a:r>
              <a:rPr lang="en-GB" dirty="0"/>
              <a:t>Declaring Objects (Also called instantiating a class)</a:t>
            </a:r>
          </a:p>
          <a:p>
            <a:r>
              <a:rPr lang="en-GB" b="0" dirty="0"/>
              <a:t>When an object of a class is created, the class is said to be instantiated. </a:t>
            </a:r>
            <a:endParaRPr lang="en-GB" b="0" dirty="0" smtClean="0"/>
          </a:p>
          <a:p>
            <a:r>
              <a:rPr lang="en-GB" b="0" dirty="0" smtClean="0"/>
              <a:t>All </a:t>
            </a:r>
            <a:r>
              <a:rPr lang="en-GB" b="0" dirty="0"/>
              <a:t>the </a:t>
            </a:r>
            <a:r>
              <a:rPr lang="en-GB" dirty="0">
                <a:solidFill>
                  <a:srgbClr val="C00000"/>
                </a:solidFill>
              </a:rPr>
              <a:t>instances share the attributes and the </a:t>
            </a:r>
            <a:r>
              <a:rPr lang="en-GB" dirty="0" err="1">
                <a:solidFill>
                  <a:srgbClr val="C00000"/>
                </a:solidFill>
              </a:rPr>
              <a:t>behavior</a:t>
            </a:r>
            <a:r>
              <a:rPr lang="en-GB" dirty="0">
                <a:solidFill>
                  <a:srgbClr val="C00000"/>
                </a:solidFill>
              </a:rPr>
              <a:t> of the class. </a:t>
            </a:r>
            <a:r>
              <a:rPr lang="en-GB" b="0" dirty="0"/>
              <a:t>But the values of those attributes, i.e. the state are unique for each object. </a:t>
            </a:r>
            <a:endParaRPr lang="en-GB" b="0" dirty="0" smtClean="0"/>
          </a:p>
          <a:p>
            <a:r>
              <a:rPr lang="en-GB" b="0" dirty="0" smtClean="0"/>
              <a:t>A </a:t>
            </a:r>
            <a:r>
              <a:rPr lang="en-GB" b="0" dirty="0"/>
              <a:t>single class may have </a:t>
            </a:r>
            <a:r>
              <a:rPr lang="en-GB" dirty="0">
                <a:solidFill>
                  <a:srgbClr val="C00000"/>
                </a:solidFill>
              </a:rPr>
              <a:t>any number of instances</a:t>
            </a:r>
            <a:r>
              <a:rPr lang="en-GB" b="0" dirty="0"/>
              <a:t>.</a:t>
            </a:r>
            <a:endParaRPr lang="en-IN" dirty="0"/>
          </a:p>
        </p:txBody>
      </p:sp>
    </p:spTree>
    <p:extLst>
      <p:ext uri="{BB962C8B-B14F-4D97-AF65-F5344CB8AC3E}">
        <p14:creationId xmlns:p14="http://schemas.microsoft.com/office/powerpoint/2010/main" val="19031301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pic>
        <p:nvPicPr>
          <p:cNvPr id="10242" name="Picture 2" descr="python declaring an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4784"/>
            <a:ext cx="8268997"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4841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sp>
        <p:nvSpPr>
          <p:cNvPr id="3" name="Content Placeholder 2"/>
          <p:cNvSpPr>
            <a:spLocks noGrp="1"/>
          </p:cNvSpPr>
          <p:nvPr>
            <p:ph idx="1"/>
          </p:nvPr>
        </p:nvSpPr>
        <p:spPr/>
        <p:txBody>
          <a:bodyPr/>
          <a:lstStyle/>
          <a:p>
            <a:pPr marL="114300" indent="0">
              <a:buNone/>
            </a:pPr>
            <a:r>
              <a:rPr lang="en-IN" dirty="0" smtClean="0"/>
              <a:t>Syntax:</a:t>
            </a:r>
          </a:p>
          <a:p>
            <a:pPr marL="114300" indent="0">
              <a:buNone/>
            </a:pPr>
            <a:r>
              <a:rPr lang="en-IN" b="0" dirty="0" err="1" smtClean="0"/>
              <a:t>obj</a:t>
            </a:r>
            <a:r>
              <a:rPr lang="en-IN" b="0" dirty="0" smtClean="0"/>
              <a:t> </a:t>
            </a:r>
            <a:r>
              <a:rPr lang="en-IN" b="0" dirty="0"/>
              <a:t>= </a:t>
            </a:r>
            <a:r>
              <a:rPr lang="en-IN" b="0" dirty="0" err="1"/>
              <a:t>ClassName</a:t>
            </a:r>
            <a:r>
              <a:rPr lang="en-IN" b="0" dirty="0"/>
              <a:t>() </a:t>
            </a:r>
            <a:endParaRPr lang="en-IN" b="0" dirty="0" smtClean="0"/>
          </a:p>
          <a:p>
            <a:pPr marL="114300" indent="0">
              <a:buNone/>
            </a:pPr>
            <a:r>
              <a:rPr lang="en-IN" b="0" dirty="0" smtClean="0"/>
              <a:t>print(</a:t>
            </a:r>
            <a:r>
              <a:rPr lang="en-IN" b="0" dirty="0" err="1" smtClean="0"/>
              <a:t>obj.atrr</a:t>
            </a:r>
            <a:r>
              <a:rPr lang="en-IN" b="0" dirty="0" smtClean="0"/>
              <a:t>)</a:t>
            </a:r>
          </a:p>
          <a:p>
            <a:pPr marL="114300" indent="0">
              <a:buNone/>
            </a:pPr>
            <a:endParaRPr lang="en-IN" b="0" dirty="0"/>
          </a:p>
          <a:p>
            <a:pPr marL="114300" indent="0">
              <a:buNone/>
            </a:pPr>
            <a:endParaRPr lang="en-IN" b="0" dirty="0" smtClean="0"/>
          </a:p>
          <a:p>
            <a:pPr marL="114300" indent="0">
              <a:buNone/>
            </a:pPr>
            <a:r>
              <a:rPr lang="en-IN" dirty="0" smtClean="0"/>
              <a:t>Example:</a:t>
            </a:r>
          </a:p>
          <a:p>
            <a:pPr marL="114300" indent="0">
              <a:buNone/>
            </a:pPr>
            <a:r>
              <a:rPr lang="en-IN" b="0" dirty="0"/>
              <a:t>p1 = </a:t>
            </a:r>
            <a:r>
              <a:rPr lang="en-IN" b="0" dirty="0" err="1"/>
              <a:t>MyClass</a:t>
            </a:r>
            <a:r>
              <a:rPr lang="en-IN" b="0" dirty="0"/>
              <a:t>()</a:t>
            </a:r>
            <a:r>
              <a:rPr lang="en-IN" dirty="0"/>
              <a:t/>
            </a:r>
            <a:br>
              <a:rPr lang="en-IN" dirty="0"/>
            </a:br>
            <a:r>
              <a:rPr lang="en-IN" b="0" dirty="0"/>
              <a:t>print(p1.x)</a:t>
            </a:r>
            <a:endParaRPr lang="en-IN" dirty="0"/>
          </a:p>
        </p:txBody>
      </p:sp>
    </p:spTree>
    <p:extLst>
      <p:ext uri="{BB962C8B-B14F-4D97-AF65-F5344CB8AC3E}">
        <p14:creationId xmlns:p14="http://schemas.microsoft.com/office/powerpoint/2010/main" val="6446438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and objects</a:t>
            </a:r>
            <a:endParaRPr lang="en-IN" dirty="0"/>
          </a:p>
        </p:txBody>
      </p:sp>
      <p:sp>
        <p:nvSpPr>
          <p:cNvPr id="3" name="Content Placeholder 2"/>
          <p:cNvSpPr>
            <a:spLocks noGrp="1"/>
          </p:cNvSpPr>
          <p:nvPr>
            <p:ph idx="1"/>
          </p:nvPr>
        </p:nvSpPr>
        <p:spPr/>
        <p:txBody>
          <a:bodyPr/>
          <a:lstStyle/>
          <a:p>
            <a:pPr marL="114300" indent="0">
              <a:buNone/>
            </a:pPr>
            <a:r>
              <a:rPr lang="en-GB" b="0" dirty="0"/>
              <a:t>class </a:t>
            </a:r>
            <a:r>
              <a:rPr lang="en-GB" b="0" dirty="0" err="1"/>
              <a:t>MyClass</a:t>
            </a:r>
            <a:r>
              <a:rPr lang="en-GB" b="0" dirty="0"/>
              <a:t>:</a:t>
            </a:r>
          </a:p>
          <a:p>
            <a:pPr marL="114300" indent="0">
              <a:buNone/>
            </a:pPr>
            <a:r>
              <a:rPr lang="en-GB" b="0" dirty="0"/>
              <a:t>  x = </a:t>
            </a:r>
            <a:r>
              <a:rPr lang="en-GB" b="0" dirty="0" smtClean="0"/>
              <a:t>15</a:t>
            </a:r>
            <a:endParaRPr lang="en-GB" b="0" dirty="0"/>
          </a:p>
          <a:p>
            <a:pPr marL="114300" indent="0">
              <a:buNone/>
            </a:pPr>
            <a:endParaRPr lang="en-GB" b="0" dirty="0"/>
          </a:p>
          <a:p>
            <a:pPr marL="114300" indent="0">
              <a:buNone/>
            </a:pPr>
            <a:r>
              <a:rPr lang="en-GB" b="0" dirty="0"/>
              <a:t>p1 = </a:t>
            </a:r>
            <a:r>
              <a:rPr lang="en-GB" b="0" dirty="0" err="1"/>
              <a:t>MyClass</a:t>
            </a:r>
            <a:r>
              <a:rPr lang="en-GB" b="0" dirty="0"/>
              <a:t>()</a:t>
            </a:r>
          </a:p>
          <a:p>
            <a:pPr marL="114300" indent="0">
              <a:buNone/>
            </a:pPr>
            <a:r>
              <a:rPr lang="en-GB" b="0" dirty="0"/>
              <a:t>print(p1.x)</a:t>
            </a:r>
          </a:p>
          <a:p>
            <a:pPr marL="114300" indent="0">
              <a:buNone/>
            </a:pPr>
            <a:endParaRPr lang="en-IN" dirty="0" smtClean="0"/>
          </a:p>
          <a:p>
            <a:pPr marL="114300" indent="0">
              <a:buNone/>
            </a:pPr>
            <a:endParaRPr lang="en-IN" dirty="0"/>
          </a:p>
          <a:p>
            <a:pPr marL="114300" indent="0">
              <a:buNone/>
            </a:pPr>
            <a:r>
              <a:rPr lang="en-IN" dirty="0" smtClean="0"/>
              <a:t>Output:</a:t>
            </a:r>
          </a:p>
          <a:p>
            <a:pPr marL="114300" indent="0">
              <a:buNone/>
            </a:pPr>
            <a:r>
              <a:rPr lang="en-IN" dirty="0" smtClean="0"/>
              <a:t>15</a:t>
            </a:r>
            <a:endParaRPr lang="en-IN" dirty="0"/>
          </a:p>
        </p:txBody>
      </p:sp>
    </p:spTree>
    <p:extLst>
      <p:ext uri="{BB962C8B-B14F-4D97-AF65-F5344CB8AC3E}">
        <p14:creationId xmlns:p14="http://schemas.microsoft.com/office/powerpoint/2010/main" val="28053058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and objects</a:t>
            </a:r>
            <a:endParaRPr lang="en-IN" dirty="0"/>
          </a:p>
        </p:txBody>
      </p:sp>
      <p:sp>
        <p:nvSpPr>
          <p:cNvPr id="3" name="Content Placeholder 2"/>
          <p:cNvSpPr>
            <a:spLocks noGrp="1"/>
          </p:cNvSpPr>
          <p:nvPr>
            <p:ph idx="1"/>
          </p:nvPr>
        </p:nvSpPr>
        <p:spPr/>
        <p:txBody>
          <a:bodyPr>
            <a:normAutofit/>
          </a:bodyPr>
          <a:lstStyle/>
          <a:p>
            <a:pPr marL="114300" indent="0">
              <a:buNone/>
            </a:pPr>
            <a:r>
              <a:rPr lang="en-GB" b="0" dirty="0"/>
              <a:t># Python3 program </a:t>
            </a:r>
            <a:r>
              <a:rPr lang="en-GB" b="0" dirty="0" smtClean="0"/>
              <a:t>to  </a:t>
            </a:r>
            <a:r>
              <a:rPr lang="en-GB" b="0" dirty="0"/>
              <a:t>demonstrate </a:t>
            </a:r>
            <a:r>
              <a:rPr lang="en-GB" b="0" dirty="0" smtClean="0"/>
              <a:t>instantiating  </a:t>
            </a:r>
            <a:r>
              <a:rPr lang="en-GB" b="0" dirty="0"/>
              <a:t>a class</a:t>
            </a:r>
          </a:p>
          <a:p>
            <a:pPr marL="114300" indent="0">
              <a:buNone/>
            </a:pPr>
            <a:r>
              <a:rPr lang="en-GB" b="0" dirty="0" smtClean="0"/>
              <a:t>class </a:t>
            </a:r>
            <a:r>
              <a:rPr lang="en-GB" b="0" dirty="0"/>
              <a:t>Dog:</a:t>
            </a:r>
          </a:p>
          <a:p>
            <a:pPr marL="114300" indent="0">
              <a:buNone/>
            </a:pPr>
            <a:r>
              <a:rPr lang="en-GB" b="0" dirty="0" smtClean="0"/>
              <a:t> attr1 </a:t>
            </a:r>
            <a:r>
              <a:rPr lang="en-GB" b="0" dirty="0"/>
              <a:t>= "mammal"</a:t>
            </a:r>
          </a:p>
          <a:p>
            <a:pPr marL="114300" indent="0">
              <a:buNone/>
            </a:pPr>
            <a:r>
              <a:rPr lang="en-GB" b="0" dirty="0"/>
              <a:t> attr2 = "dog"</a:t>
            </a:r>
          </a:p>
          <a:p>
            <a:pPr marL="114300" indent="0">
              <a:buNone/>
            </a:pPr>
            <a:endParaRPr lang="en-GB" b="0" dirty="0" smtClean="0"/>
          </a:p>
          <a:p>
            <a:pPr marL="114300" indent="0">
              <a:buNone/>
            </a:pPr>
            <a:r>
              <a:rPr lang="en-GB" b="0" dirty="0" smtClean="0"/>
              <a:t>Rodger </a:t>
            </a:r>
            <a:r>
              <a:rPr lang="en-GB" b="0" dirty="0"/>
              <a:t>= Dog()</a:t>
            </a:r>
          </a:p>
          <a:p>
            <a:pPr marL="114300" indent="0">
              <a:buNone/>
            </a:pPr>
            <a:endParaRPr lang="en-GB" b="0" dirty="0"/>
          </a:p>
          <a:p>
            <a:pPr marL="114300" indent="0">
              <a:buNone/>
            </a:pPr>
            <a:r>
              <a:rPr lang="en-GB" b="0" dirty="0" smtClean="0"/>
              <a:t>print(Rodger.attr1)</a:t>
            </a:r>
            <a:endParaRPr lang="en-GB" b="0" dirty="0"/>
          </a:p>
        </p:txBody>
      </p:sp>
    </p:spTree>
    <p:extLst>
      <p:ext uri="{BB962C8B-B14F-4D97-AF65-F5344CB8AC3E}">
        <p14:creationId xmlns:p14="http://schemas.microsoft.com/office/powerpoint/2010/main" val="19534382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self</a:t>
            </a:r>
            <a:endParaRPr lang="en-IN" dirty="0"/>
          </a:p>
        </p:txBody>
      </p:sp>
      <p:sp>
        <p:nvSpPr>
          <p:cNvPr id="3" name="Content Placeholder 2"/>
          <p:cNvSpPr>
            <a:spLocks noGrp="1"/>
          </p:cNvSpPr>
          <p:nvPr>
            <p:ph idx="1"/>
          </p:nvPr>
        </p:nvSpPr>
        <p:spPr/>
        <p:txBody>
          <a:bodyPr/>
          <a:lstStyle/>
          <a:p>
            <a:pPr fontAlgn="base"/>
            <a:r>
              <a:rPr lang="en-GB" b="0" dirty="0"/>
              <a:t>Class methods must have an extra first parameter in the method definition. We do not give a value for this parameter when we call the method, Python provides it.</a:t>
            </a:r>
          </a:p>
          <a:p>
            <a:pPr fontAlgn="base"/>
            <a:r>
              <a:rPr lang="en-GB" b="0" dirty="0"/>
              <a:t>If we have a method that takes no arguments, we still have one argument.</a:t>
            </a:r>
          </a:p>
          <a:p>
            <a:pPr fontAlgn="base"/>
            <a:r>
              <a:rPr lang="en-GB" b="0" dirty="0"/>
              <a:t>This is similar to this pointer in C++ and this reference in Java.</a:t>
            </a:r>
          </a:p>
          <a:p>
            <a:pPr fontAlgn="base"/>
            <a:r>
              <a:rPr lang="en-GB" b="0" dirty="0"/>
              <a:t>When we call a method of this object as </a:t>
            </a:r>
            <a:r>
              <a:rPr lang="en-GB" b="0" dirty="0" err="1"/>
              <a:t>myobject.method</a:t>
            </a:r>
            <a:r>
              <a:rPr lang="en-GB" b="0" dirty="0"/>
              <a:t>(arg1, arg2), this is automatically converted by Python into </a:t>
            </a:r>
            <a:r>
              <a:rPr lang="en-GB" b="0" dirty="0" err="1"/>
              <a:t>MyClass.method</a:t>
            </a:r>
            <a:r>
              <a:rPr lang="en-GB" b="0" dirty="0"/>
              <a:t>(</a:t>
            </a:r>
            <a:r>
              <a:rPr lang="en-GB" b="0" dirty="0" err="1"/>
              <a:t>myobject</a:t>
            </a:r>
            <a:r>
              <a:rPr lang="en-GB" b="0" dirty="0"/>
              <a:t>, arg1, arg2) – this is all the special self is about.</a:t>
            </a:r>
          </a:p>
        </p:txBody>
      </p:sp>
    </p:spTree>
    <p:extLst>
      <p:ext uri="{BB962C8B-B14F-4D97-AF65-F5344CB8AC3E}">
        <p14:creationId xmlns:p14="http://schemas.microsoft.com/office/powerpoint/2010/main" val="19490289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__</a:t>
            </a:r>
            <a:r>
              <a:rPr lang="en-IN" dirty="0" err="1" smtClean="0"/>
              <a:t>init</a:t>
            </a:r>
            <a:r>
              <a:rPr lang="en-IN" dirty="0" smtClean="0"/>
              <a:t>__</a:t>
            </a:r>
            <a:endParaRPr lang="en-IN" dirty="0"/>
          </a:p>
        </p:txBody>
      </p:sp>
      <p:sp>
        <p:nvSpPr>
          <p:cNvPr id="3" name="Content Placeholder 2"/>
          <p:cNvSpPr>
            <a:spLocks noGrp="1"/>
          </p:cNvSpPr>
          <p:nvPr>
            <p:ph idx="1"/>
          </p:nvPr>
        </p:nvSpPr>
        <p:spPr/>
        <p:txBody>
          <a:bodyPr/>
          <a:lstStyle/>
          <a:p>
            <a:pPr fontAlgn="base"/>
            <a:r>
              <a:rPr lang="en-GB" b="0" dirty="0"/>
              <a:t>The __</a:t>
            </a:r>
            <a:r>
              <a:rPr lang="en-GB" b="0" dirty="0" err="1"/>
              <a:t>init</a:t>
            </a:r>
            <a:r>
              <a:rPr lang="en-GB" b="0" dirty="0"/>
              <a:t>__ method is similar to constructors in C++ and Java. </a:t>
            </a:r>
            <a:endParaRPr lang="en-GB" b="0" dirty="0" smtClean="0"/>
          </a:p>
          <a:p>
            <a:pPr fontAlgn="base"/>
            <a:r>
              <a:rPr lang="en-GB" b="0" dirty="0" smtClean="0"/>
              <a:t>Constructors </a:t>
            </a:r>
            <a:r>
              <a:rPr lang="en-GB" b="0" dirty="0"/>
              <a:t>are used to </a:t>
            </a:r>
            <a:r>
              <a:rPr lang="en-GB" dirty="0">
                <a:solidFill>
                  <a:srgbClr val="C00000"/>
                </a:solidFill>
              </a:rPr>
              <a:t>initialize the object’s state</a:t>
            </a:r>
            <a:r>
              <a:rPr lang="en-GB" b="0" dirty="0"/>
              <a:t>. </a:t>
            </a:r>
            <a:endParaRPr lang="en-GB" b="0" dirty="0" smtClean="0"/>
          </a:p>
          <a:p>
            <a:pPr fontAlgn="base"/>
            <a:r>
              <a:rPr lang="en-GB" b="0" dirty="0" smtClean="0"/>
              <a:t>Like </a:t>
            </a:r>
            <a:r>
              <a:rPr lang="en-GB" b="0" dirty="0"/>
              <a:t>methods, a constructor also contains a collection of statements(i.e. instructions) that are executed at the time of Object creation. </a:t>
            </a:r>
            <a:endParaRPr lang="en-GB" b="0" dirty="0" smtClean="0"/>
          </a:p>
          <a:p>
            <a:pPr fontAlgn="base"/>
            <a:r>
              <a:rPr lang="en-GB" b="0" dirty="0" smtClean="0"/>
              <a:t>It </a:t>
            </a:r>
            <a:r>
              <a:rPr lang="en-GB" b="0" dirty="0"/>
              <a:t>runs as soon as an object of a class is instantiated. </a:t>
            </a:r>
            <a:endParaRPr lang="en-GB" b="0" dirty="0" smtClean="0"/>
          </a:p>
          <a:p>
            <a:pPr fontAlgn="base"/>
            <a:r>
              <a:rPr lang="en-GB" b="0" dirty="0" smtClean="0"/>
              <a:t>The </a:t>
            </a:r>
            <a:r>
              <a:rPr lang="en-GB" b="0" dirty="0"/>
              <a:t>method is useful </a:t>
            </a:r>
            <a:r>
              <a:rPr lang="en-GB" dirty="0">
                <a:solidFill>
                  <a:srgbClr val="C00000"/>
                </a:solidFill>
              </a:rPr>
              <a:t>to do any initialization </a:t>
            </a:r>
            <a:r>
              <a:rPr lang="en-GB" b="0" dirty="0"/>
              <a:t>you want to do with your object.</a:t>
            </a:r>
          </a:p>
        </p:txBody>
      </p:sp>
    </p:spTree>
    <p:extLst>
      <p:ext uri="{BB962C8B-B14F-4D97-AF65-F5344CB8AC3E}">
        <p14:creationId xmlns:p14="http://schemas.microsoft.com/office/powerpoint/2010/main" val="18276165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a:t>
            </a:r>
            <a:endParaRPr lang="en-IN" dirty="0"/>
          </a:p>
        </p:txBody>
      </p:sp>
      <p:sp>
        <p:nvSpPr>
          <p:cNvPr id="3" name="Content Placeholder 2"/>
          <p:cNvSpPr>
            <a:spLocks noGrp="1"/>
          </p:cNvSpPr>
          <p:nvPr>
            <p:ph idx="1"/>
          </p:nvPr>
        </p:nvSpPr>
        <p:spPr/>
        <p:txBody>
          <a:bodyPr/>
          <a:lstStyle/>
          <a:p>
            <a:r>
              <a:rPr lang="en-GB" b="0" dirty="0"/>
              <a:t>A </a:t>
            </a:r>
            <a:r>
              <a:rPr lang="en-GB" dirty="0"/>
              <a:t>class attribute</a:t>
            </a:r>
            <a:r>
              <a:rPr lang="en-GB" b="0" dirty="0"/>
              <a:t> is a variable that belongs to a certain class, and not a particular object. Every instance of this class shares the </a:t>
            </a:r>
            <a:r>
              <a:rPr lang="en-GB" b="0" i="1" dirty="0"/>
              <a:t>same</a:t>
            </a:r>
            <a:r>
              <a:rPr lang="en-GB" b="0" dirty="0"/>
              <a:t> variable. These attributes are usually defined outside the __</a:t>
            </a:r>
            <a:r>
              <a:rPr lang="en-GB" b="0" dirty="0" err="1"/>
              <a:t>init</a:t>
            </a:r>
            <a:r>
              <a:rPr lang="en-GB" b="0" dirty="0"/>
              <a:t>__ constructor.</a:t>
            </a:r>
          </a:p>
          <a:p>
            <a:r>
              <a:rPr lang="en-GB" b="0" dirty="0"/>
              <a:t>An </a:t>
            </a:r>
            <a:r>
              <a:rPr lang="en-GB" dirty="0"/>
              <a:t>instance/object attribute</a:t>
            </a:r>
            <a:r>
              <a:rPr lang="en-GB" b="0" dirty="0"/>
              <a:t> is a variable that belongs to one (</a:t>
            </a:r>
            <a:r>
              <a:rPr lang="en-GB" b="0" i="1" dirty="0"/>
              <a:t>and only one</a:t>
            </a:r>
            <a:r>
              <a:rPr lang="en-GB" b="0" dirty="0"/>
              <a:t>) object. Every instance of a class points to its own attributes variables. These attributes are defined within the __</a:t>
            </a:r>
            <a:r>
              <a:rPr lang="en-GB" b="0" dirty="0" err="1"/>
              <a:t>init</a:t>
            </a:r>
            <a:r>
              <a:rPr lang="en-GB" b="0" dirty="0"/>
              <a:t>__ constructor.</a:t>
            </a:r>
          </a:p>
          <a:p>
            <a:endParaRPr lang="en-IN" dirty="0"/>
          </a:p>
        </p:txBody>
      </p:sp>
    </p:spTree>
    <p:extLst>
      <p:ext uri="{BB962C8B-B14F-4D97-AF65-F5344CB8AC3E}">
        <p14:creationId xmlns:p14="http://schemas.microsoft.com/office/powerpoint/2010/main" val="24558604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a:t>
            </a:r>
            <a:endParaRPr lang="en-IN" dirty="0"/>
          </a:p>
        </p:txBody>
      </p:sp>
      <p:sp>
        <p:nvSpPr>
          <p:cNvPr id="3" name="Content Placeholder 2"/>
          <p:cNvSpPr>
            <a:spLocks noGrp="1"/>
          </p:cNvSpPr>
          <p:nvPr>
            <p:ph idx="1"/>
          </p:nvPr>
        </p:nvSpPr>
        <p:spPr>
          <a:xfrm>
            <a:off x="0" y="1600200"/>
            <a:ext cx="8748464" cy="4800600"/>
          </a:xfrm>
        </p:spPr>
        <p:txBody>
          <a:bodyPr>
            <a:normAutofit fontScale="85000" lnSpcReduction="20000"/>
          </a:bodyPr>
          <a:lstStyle/>
          <a:p>
            <a:pPr marL="114300" indent="0">
              <a:buNone/>
            </a:pPr>
            <a:r>
              <a:rPr lang="en-IN" b="0" dirty="0"/>
              <a:t>class Dog:</a:t>
            </a:r>
            <a:br>
              <a:rPr lang="en-IN" b="0" dirty="0"/>
            </a:br>
            <a:r>
              <a:rPr lang="en-IN" b="0" dirty="0" smtClean="0"/>
              <a:t>	</a:t>
            </a:r>
            <a:r>
              <a:rPr lang="en-IN" b="0" dirty="0" err="1" smtClean="0"/>
              <a:t>dogs_count</a:t>
            </a:r>
            <a:r>
              <a:rPr lang="en-IN" b="0" dirty="0" smtClean="0"/>
              <a:t> </a:t>
            </a:r>
            <a:r>
              <a:rPr lang="en-IN" b="0" dirty="0"/>
              <a:t>= 0 </a:t>
            </a:r>
            <a:endParaRPr lang="en-IN" b="0" dirty="0" smtClean="0"/>
          </a:p>
          <a:p>
            <a:pPr marL="114300" indent="0">
              <a:buNone/>
            </a:pPr>
            <a:r>
              <a:rPr lang="en-IN" b="0" dirty="0" smtClean="0"/>
              <a:t>	</a:t>
            </a:r>
            <a:r>
              <a:rPr lang="en-IN" b="0" dirty="0" err="1" smtClean="0"/>
              <a:t>def</a:t>
            </a:r>
            <a:r>
              <a:rPr lang="en-IN" b="0" dirty="0" smtClean="0"/>
              <a:t> </a:t>
            </a:r>
            <a:r>
              <a:rPr lang="en-IN" b="0" dirty="0"/>
              <a:t>__</a:t>
            </a:r>
            <a:r>
              <a:rPr lang="en-IN" b="0" dirty="0" err="1"/>
              <a:t>init</a:t>
            </a:r>
            <a:r>
              <a:rPr lang="en-IN" b="0" dirty="0"/>
              <a:t>__(self, name, age):</a:t>
            </a:r>
            <a:br>
              <a:rPr lang="en-IN" b="0" dirty="0"/>
            </a:br>
            <a:r>
              <a:rPr lang="en-IN" b="0" dirty="0" smtClean="0"/>
              <a:t>		self.name </a:t>
            </a:r>
            <a:r>
              <a:rPr lang="en-IN" b="0" dirty="0"/>
              <a:t>= name</a:t>
            </a:r>
            <a:br>
              <a:rPr lang="en-IN" b="0" dirty="0"/>
            </a:br>
            <a:r>
              <a:rPr lang="en-IN" b="0" dirty="0" smtClean="0"/>
              <a:t>		</a:t>
            </a:r>
            <a:r>
              <a:rPr lang="en-IN" b="0" dirty="0" err="1" smtClean="0"/>
              <a:t>self.age</a:t>
            </a:r>
            <a:r>
              <a:rPr lang="en-IN" b="0" dirty="0" smtClean="0"/>
              <a:t> </a:t>
            </a:r>
            <a:r>
              <a:rPr lang="en-IN" b="0" dirty="0"/>
              <a:t>= age</a:t>
            </a:r>
            <a:br>
              <a:rPr lang="en-IN" b="0" dirty="0"/>
            </a:br>
            <a:r>
              <a:rPr lang="en-IN" b="0" dirty="0" smtClean="0"/>
              <a:t>		print</a:t>
            </a:r>
            <a:r>
              <a:rPr lang="en-IN" b="0" dirty="0"/>
              <a:t>("Welcome to this </a:t>
            </a:r>
            <a:r>
              <a:rPr lang="en-IN" b="0" dirty="0" smtClean="0"/>
              <a:t>world {}!".format(self.name))</a:t>
            </a:r>
            <a:r>
              <a:rPr lang="en-IN" b="0" dirty="0"/>
              <a:t/>
            </a:r>
            <a:br>
              <a:rPr lang="en-IN" b="0" dirty="0"/>
            </a:br>
            <a:r>
              <a:rPr lang="en-IN" b="0" dirty="0" smtClean="0"/>
              <a:t>		</a:t>
            </a:r>
            <a:r>
              <a:rPr lang="en-IN" b="0" dirty="0" err="1" smtClean="0"/>
              <a:t>Dog.dogs_count</a:t>
            </a:r>
            <a:r>
              <a:rPr lang="en-IN" b="0" dirty="0" smtClean="0"/>
              <a:t> </a:t>
            </a:r>
            <a:r>
              <a:rPr lang="en-IN" b="0" dirty="0"/>
              <a:t>+= 1 </a:t>
            </a:r>
            <a:endParaRPr lang="en-IN" b="0" dirty="0" smtClean="0"/>
          </a:p>
          <a:p>
            <a:pPr marL="114300" indent="0">
              <a:buNone/>
            </a:pPr>
            <a:r>
              <a:rPr lang="en-IN" b="0" dirty="0"/>
              <a:t>	</a:t>
            </a:r>
            <a:r>
              <a:rPr lang="en-IN" b="0" dirty="0" err="1" smtClean="0"/>
              <a:t>def</a:t>
            </a:r>
            <a:r>
              <a:rPr lang="en-IN" b="0" dirty="0" smtClean="0"/>
              <a:t> </a:t>
            </a:r>
            <a:r>
              <a:rPr lang="en-IN" b="0" dirty="0"/>
              <a:t>__del__(self):</a:t>
            </a:r>
            <a:br>
              <a:rPr lang="en-IN" b="0" dirty="0"/>
            </a:br>
            <a:r>
              <a:rPr lang="en-IN" b="0" dirty="0" smtClean="0"/>
              <a:t>		print</a:t>
            </a:r>
            <a:r>
              <a:rPr lang="en-IN" b="0" dirty="0"/>
              <a:t>("Goodbye {} :(".format(self.name))</a:t>
            </a:r>
            <a:br>
              <a:rPr lang="en-IN" b="0" dirty="0"/>
            </a:br>
            <a:r>
              <a:rPr lang="en-IN" b="0" dirty="0" smtClean="0"/>
              <a:t>		</a:t>
            </a:r>
            <a:r>
              <a:rPr lang="en-IN" b="0" dirty="0" err="1" smtClean="0"/>
              <a:t>Dog.dogs_count</a:t>
            </a:r>
            <a:r>
              <a:rPr lang="en-IN" b="0" dirty="0" smtClean="0"/>
              <a:t> </a:t>
            </a:r>
            <a:r>
              <a:rPr lang="en-IN" b="0" dirty="0"/>
              <a:t>-= </a:t>
            </a:r>
            <a:r>
              <a:rPr lang="en-IN" b="0" dirty="0" smtClean="0"/>
              <a:t>1</a:t>
            </a:r>
          </a:p>
          <a:p>
            <a:pPr marL="114300" indent="0">
              <a:buNone/>
            </a:pPr>
            <a:r>
              <a:rPr lang="en-IN" b="0" dirty="0"/>
              <a:t>a = Dog("Max", 1)</a:t>
            </a:r>
            <a:br>
              <a:rPr lang="en-IN" b="0" dirty="0"/>
            </a:br>
            <a:r>
              <a:rPr lang="en-IN" b="0" dirty="0"/>
              <a:t>print("Number of dogs: {}".format(</a:t>
            </a:r>
            <a:r>
              <a:rPr lang="en-IN" b="0" dirty="0" err="1"/>
              <a:t>Dog.dogs_count</a:t>
            </a:r>
            <a:r>
              <a:rPr lang="en-IN" b="0" dirty="0"/>
              <a:t>))</a:t>
            </a:r>
            <a:br>
              <a:rPr lang="en-IN" b="0" dirty="0"/>
            </a:br>
            <a:r>
              <a:rPr lang="en-IN" b="0" dirty="0"/>
              <a:t>b = Dog("Charlie", 7)</a:t>
            </a:r>
            <a:br>
              <a:rPr lang="en-IN" b="0" dirty="0"/>
            </a:br>
            <a:r>
              <a:rPr lang="en-IN" b="0" dirty="0"/>
              <a:t>del a</a:t>
            </a:r>
            <a:br>
              <a:rPr lang="en-IN" b="0" dirty="0"/>
            </a:br>
            <a:r>
              <a:rPr lang="en-IN" b="0" dirty="0"/>
              <a:t>c = Dog("Spot", 4.5)</a:t>
            </a:r>
            <a:br>
              <a:rPr lang="en-IN" b="0" dirty="0"/>
            </a:br>
            <a:r>
              <a:rPr lang="en-IN" b="0" dirty="0"/>
              <a:t>print("Number of dogs: {}".format(</a:t>
            </a:r>
            <a:r>
              <a:rPr lang="en-IN" b="0" dirty="0" err="1"/>
              <a:t>Dog.dogs_count</a:t>
            </a:r>
            <a:r>
              <a:rPr lang="en-IN" b="0" dirty="0"/>
              <a:t>))</a:t>
            </a:r>
            <a:br>
              <a:rPr lang="en-IN" b="0" dirty="0"/>
            </a:br>
            <a:r>
              <a:rPr lang="en-IN" b="0" dirty="0"/>
              <a:t>del b</a:t>
            </a:r>
            <a:br>
              <a:rPr lang="en-IN" b="0" dirty="0"/>
            </a:br>
            <a:r>
              <a:rPr lang="en-IN" b="0" dirty="0"/>
              <a:t>del c</a:t>
            </a:r>
            <a:br>
              <a:rPr lang="en-IN" b="0" dirty="0"/>
            </a:br>
            <a:r>
              <a:rPr lang="en-IN" b="0" dirty="0"/>
              <a:t>print("Number of dogs: {}".format(</a:t>
            </a:r>
            <a:r>
              <a:rPr lang="en-IN" b="0" dirty="0" err="1"/>
              <a:t>Dog.dogs_count</a:t>
            </a:r>
            <a:r>
              <a:rPr lang="en-IN" b="0" dirty="0"/>
              <a:t>))</a:t>
            </a:r>
          </a:p>
          <a:p>
            <a:pPr marL="114300" indent="0">
              <a:buNone/>
            </a:pPr>
            <a:endParaRPr lang="en-IN" dirty="0"/>
          </a:p>
        </p:txBody>
      </p:sp>
    </p:spTree>
    <p:extLst>
      <p:ext uri="{BB962C8B-B14F-4D97-AF65-F5344CB8AC3E}">
        <p14:creationId xmlns:p14="http://schemas.microsoft.com/office/powerpoint/2010/main" val="24800311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a:t>
            </a:r>
            <a:endParaRPr lang="en-IN" dirty="0"/>
          </a:p>
        </p:txBody>
      </p:sp>
      <p:sp>
        <p:nvSpPr>
          <p:cNvPr id="3" name="Content Placeholder 2"/>
          <p:cNvSpPr>
            <a:spLocks noGrp="1"/>
          </p:cNvSpPr>
          <p:nvPr>
            <p:ph idx="1"/>
          </p:nvPr>
        </p:nvSpPr>
        <p:spPr>
          <a:xfrm>
            <a:off x="0" y="1600200"/>
            <a:ext cx="8748464" cy="4800600"/>
          </a:xfrm>
        </p:spPr>
        <p:txBody>
          <a:bodyPr>
            <a:normAutofit/>
          </a:bodyPr>
          <a:lstStyle/>
          <a:p>
            <a:pPr marL="114300" indent="0">
              <a:buNone/>
            </a:pPr>
            <a:endParaRPr lang="en-IN" b="0" i="1" dirty="0"/>
          </a:p>
          <a:p>
            <a:pPr marL="114300" indent="0">
              <a:buNone/>
            </a:pPr>
            <a:r>
              <a:rPr lang="en-IN" i="1" dirty="0" smtClean="0"/>
              <a:t>Output</a:t>
            </a:r>
            <a:r>
              <a:rPr lang="en-IN" i="1" dirty="0"/>
              <a:t>:</a:t>
            </a:r>
            <a:br>
              <a:rPr lang="en-IN" i="1" dirty="0"/>
            </a:br>
            <a:r>
              <a:rPr lang="en-IN" b="0" dirty="0"/>
              <a:t>Welcome to this world Max!</a:t>
            </a:r>
            <a:br>
              <a:rPr lang="en-IN" b="0" dirty="0"/>
            </a:br>
            <a:r>
              <a:rPr lang="en-IN" b="0" dirty="0"/>
              <a:t>Number of dogs: 1</a:t>
            </a:r>
            <a:br>
              <a:rPr lang="en-IN" b="0" dirty="0"/>
            </a:br>
            <a:r>
              <a:rPr lang="en-IN" b="0" dirty="0"/>
              <a:t>Welcome to this world Charlie!</a:t>
            </a:r>
            <a:br>
              <a:rPr lang="en-IN" b="0" dirty="0"/>
            </a:br>
            <a:r>
              <a:rPr lang="en-IN" b="0" dirty="0"/>
              <a:t>Goodbye Max :(</a:t>
            </a:r>
            <a:br>
              <a:rPr lang="en-IN" b="0" dirty="0"/>
            </a:br>
            <a:r>
              <a:rPr lang="en-IN" b="0" dirty="0"/>
              <a:t>Welcome to this world Spot!</a:t>
            </a:r>
            <a:br>
              <a:rPr lang="en-IN" b="0" dirty="0"/>
            </a:br>
            <a:r>
              <a:rPr lang="en-IN" b="0" dirty="0"/>
              <a:t>Number of dogs: 2</a:t>
            </a:r>
            <a:br>
              <a:rPr lang="en-IN" b="0" dirty="0"/>
            </a:br>
            <a:r>
              <a:rPr lang="en-IN" b="0" dirty="0"/>
              <a:t>Goodbye Charlie :(</a:t>
            </a:r>
            <a:br>
              <a:rPr lang="en-IN" b="0" dirty="0"/>
            </a:br>
            <a:r>
              <a:rPr lang="en-IN" b="0" dirty="0"/>
              <a:t>Goodbye Spot :(</a:t>
            </a:r>
            <a:br>
              <a:rPr lang="en-IN" b="0" dirty="0"/>
            </a:br>
            <a:r>
              <a:rPr lang="en-IN" b="0" dirty="0"/>
              <a:t>Number of dogs: 0</a:t>
            </a:r>
            <a:endParaRPr lang="en-IN" dirty="0"/>
          </a:p>
        </p:txBody>
      </p:sp>
    </p:spTree>
    <p:extLst>
      <p:ext uri="{BB962C8B-B14F-4D97-AF65-F5344CB8AC3E}">
        <p14:creationId xmlns:p14="http://schemas.microsoft.com/office/powerpoint/2010/main" val="3511631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Database</a:t>
            </a:r>
            <a:endParaRPr lang="en-IN" dirty="0"/>
          </a:p>
        </p:txBody>
      </p:sp>
      <p:sp>
        <p:nvSpPr>
          <p:cNvPr id="3" name="Content Placeholder 2"/>
          <p:cNvSpPr>
            <a:spLocks noGrp="1"/>
          </p:cNvSpPr>
          <p:nvPr>
            <p:ph idx="1"/>
          </p:nvPr>
        </p:nvSpPr>
        <p:spPr/>
        <p:txBody>
          <a:bodyPr/>
          <a:lstStyle/>
          <a:p>
            <a:r>
              <a:rPr lang="en-GB" dirty="0" smtClean="0"/>
              <a:t>sqlite3 </a:t>
            </a:r>
            <a:r>
              <a:rPr lang="en-GB" dirty="0" err="1" smtClean="0"/>
              <a:t>Test.db</a:t>
            </a:r>
            <a:endParaRPr lang="en-GB" dirty="0" smtClean="0"/>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668655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6764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a:t>
            </a:r>
            <a:endParaRPr lang="en-IN" dirty="0"/>
          </a:p>
        </p:txBody>
      </p:sp>
      <p:sp>
        <p:nvSpPr>
          <p:cNvPr id="4" name="Content Placeholder 3"/>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68760"/>
            <a:ext cx="7704856" cy="5526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1521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a:t>
            </a: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3953"/>
            <a:ext cx="8100392" cy="275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7636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and objects</a:t>
            </a:r>
            <a:endParaRPr lang="en-IN" dirty="0"/>
          </a:p>
        </p:txBody>
      </p:sp>
      <p:sp>
        <p:nvSpPr>
          <p:cNvPr id="3" name="Content Placeholder 2"/>
          <p:cNvSpPr>
            <a:spLocks noGrp="1"/>
          </p:cNvSpPr>
          <p:nvPr>
            <p:ph idx="1"/>
          </p:nvPr>
        </p:nvSpPr>
        <p:spPr/>
        <p:txBody>
          <a:bodyPr>
            <a:normAutofit lnSpcReduction="10000"/>
          </a:bodyPr>
          <a:lstStyle/>
          <a:p>
            <a:pPr marL="114300" indent="0">
              <a:buNone/>
            </a:pPr>
            <a:r>
              <a:rPr lang="en-GB" b="0" dirty="0"/>
              <a:t>class Person:</a:t>
            </a:r>
          </a:p>
          <a:p>
            <a:pPr marL="114300" indent="0">
              <a:buNone/>
            </a:pPr>
            <a:endParaRPr lang="en-GB" b="0" dirty="0"/>
          </a:p>
          <a:p>
            <a:pPr marL="114300" indent="0">
              <a:buNone/>
            </a:pPr>
            <a:r>
              <a:rPr lang="en-GB" b="0" dirty="0"/>
              <a:t> </a:t>
            </a:r>
            <a:r>
              <a:rPr lang="en-GB" b="0" dirty="0" err="1"/>
              <a:t>def</a:t>
            </a:r>
            <a:r>
              <a:rPr lang="en-GB" b="0" dirty="0"/>
              <a:t> __</a:t>
            </a:r>
            <a:r>
              <a:rPr lang="en-GB" b="0" dirty="0" err="1"/>
              <a:t>init</a:t>
            </a:r>
            <a:r>
              <a:rPr lang="en-GB" b="0" dirty="0"/>
              <a:t>__(self, name):</a:t>
            </a:r>
          </a:p>
          <a:p>
            <a:pPr marL="114300" indent="0">
              <a:buNone/>
            </a:pPr>
            <a:r>
              <a:rPr lang="en-GB" b="0" dirty="0"/>
              <a:t>  self.name = name</a:t>
            </a:r>
          </a:p>
          <a:p>
            <a:pPr marL="114300" indent="0">
              <a:buNone/>
            </a:pPr>
            <a:endParaRPr lang="en-GB" b="0" dirty="0"/>
          </a:p>
          <a:p>
            <a:pPr marL="114300" indent="0">
              <a:buNone/>
            </a:pPr>
            <a:r>
              <a:rPr lang="en-GB" b="0" dirty="0"/>
              <a:t> </a:t>
            </a:r>
            <a:r>
              <a:rPr lang="en-GB" b="0" dirty="0" err="1"/>
              <a:t>def</a:t>
            </a:r>
            <a:r>
              <a:rPr lang="en-GB" b="0" dirty="0"/>
              <a:t> </a:t>
            </a:r>
            <a:r>
              <a:rPr lang="en-GB" b="0" dirty="0" err="1"/>
              <a:t>say_hi</a:t>
            </a:r>
            <a:r>
              <a:rPr lang="en-GB" b="0" dirty="0"/>
              <a:t>(self):</a:t>
            </a:r>
          </a:p>
          <a:p>
            <a:pPr marL="114300" indent="0">
              <a:buNone/>
            </a:pPr>
            <a:r>
              <a:rPr lang="en-GB" b="0" dirty="0"/>
              <a:t>  print('Hello, my name is', self.name)</a:t>
            </a:r>
          </a:p>
          <a:p>
            <a:pPr marL="114300" indent="0">
              <a:buNone/>
            </a:pPr>
            <a:endParaRPr lang="en-GB" b="0" dirty="0"/>
          </a:p>
          <a:p>
            <a:pPr marL="114300" indent="0">
              <a:buNone/>
            </a:pPr>
            <a:r>
              <a:rPr lang="en-GB" b="0" dirty="0"/>
              <a:t>p = Person('Nikhil')</a:t>
            </a:r>
          </a:p>
          <a:p>
            <a:pPr marL="114300" indent="0">
              <a:buNone/>
            </a:pPr>
            <a:r>
              <a:rPr lang="en-GB" b="0" dirty="0" err="1"/>
              <a:t>p.say_hi</a:t>
            </a:r>
            <a:r>
              <a:rPr lang="en-GB" b="0" dirty="0" smtClean="0"/>
              <a:t>()</a:t>
            </a:r>
          </a:p>
          <a:p>
            <a:pPr marL="114300" indent="0">
              <a:buNone/>
            </a:pPr>
            <a:endParaRPr lang="en-GB" b="0" dirty="0"/>
          </a:p>
          <a:p>
            <a:pPr marL="114300" indent="0">
              <a:buNone/>
            </a:pPr>
            <a:r>
              <a:rPr lang="en-GB" b="0" dirty="0"/>
              <a:t>Output: Hello, my name is Nikhil</a:t>
            </a:r>
          </a:p>
        </p:txBody>
      </p:sp>
    </p:spTree>
    <p:extLst>
      <p:ext uri="{BB962C8B-B14F-4D97-AF65-F5344CB8AC3E}">
        <p14:creationId xmlns:p14="http://schemas.microsoft.com/office/powerpoint/2010/main" val="704349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t>Class and Instance </a:t>
            </a:r>
            <a:r>
              <a:rPr lang="en-IN" dirty="0" smtClean="0"/>
              <a:t>Variables</a:t>
            </a:r>
            <a:endParaRPr lang="en-IN" dirty="0"/>
          </a:p>
        </p:txBody>
      </p:sp>
      <p:sp>
        <p:nvSpPr>
          <p:cNvPr id="3" name="Content Placeholder 2"/>
          <p:cNvSpPr>
            <a:spLocks noGrp="1"/>
          </p:cNvSpPr>
          <p:nvPr>
            <p:ph idx="1"/>
          </p:nvPr>
        </p:nvSpPr>
        <p:spPr/>
        <p:txBody>
          <a:bodyPr/>
          <a:lstStyle/>
          <a:p>
            <a:r>
              <a:rPr lang="en-GB" dirty="0">
                <a:solidFill>
                  <a:srgbClr val="0033CC"/>
                </a:solidFill>
              </a:rPr>
              <a:t>Instance variables </a:t>
            </a:r>
            <a:r>
              <a:rPr lang="en-GB" b="0" dirty="0" smtClean="0"/>
              <a:t> - </a:t>
            </a:r>
            <a:r>
              <a:rPr lang="en-GB" dirty="0" smtClean="0">
                <a:solidFill>
                  <a:srgbClr val="C00000"/>
                </a:solidFill>
              </a:rPr>
              <a:t>data</a:t>
            </a:r>
            <a:r>
              <a:rPr lang="en-GB" dirty="0">
                <a:solidFill>
                  <a:srgbClr val="C00000"/>
                </a:solidFill>
              </a:rPr>
              <a:t>, unique to each instance </a:t>
            </a:r>
            <a:r>
              <a:rPr lang="en-GB" b="0" dirty="0"/>
              <a:t>and </a:t>
            </a:r>
            <a:r>
              <a:rPr lang="en-GB" dirty="0">
                <a:solidFill>
                  <a:srgbClr val="0033CC"/>
                </a:solidFill>
              </a:rPr>
              <a:t>class variables </a:t>
            </a:r>
            <a:r>
              <a:rPr lang="en-GB" b="0" dirty="0"/>
              <a:t>-</a:t>
            </a:r>
            <a:r>
              <a:rPr lang="en-GB" b="0" dirty="0" smtClean="0"/>
              <a:t> </a:t>
            </a:r>
            <a:r>
              <a:rPr lang="en-GB" dirty="0">
                <a:solidFill>
                  <a:srgbClr val="C00000"/>
                </a:solidFill>
              </a:rPr>
              <a:t>attributes and methods shared by all instances of the class</a:t>
            </a:r>
            <a:r>
              <a:rPr lang="en-GB" b="0" dirty="0"/>
              <a:t>. </a:t>
            </a:r>
            <a:endParaRPr lang="en-GB" b="0" dirty="0" smtClean="0"/>
          </a:p>
          <a:p>
            <a:r>
              <a:rPr lang="en-GB" dirty="0" smtClean="0">
                <a:solidFill>
                  <a:srgbClr val="0033CC"/>
                </a:solidFill>
              </a:rPr>
              <a:t>Instance </a:t>
            </a:r>
            <a:r>
              <a:rPr lang="en-GB" dirty="0">
                <a:solidFill>
                  <a:srgbClr val="0033CC"/>
                </a:solidFill>
              </a:rPr>
              <a:t>variables </a:t>
            </a:r>
            <a:r>
              <a:rPr lang="en-GB" b="0" dirty="0"/>
              <a:t>are </a:t>
            </a:r>
            <a:r>
              <a:rPr lang="en-GB" dirty="0">
                <a:solidFill>
                  <a:srgbClr val="C00000"/>
                </a:solidFill>
              </a:rPr>
              <a:t>variables whose value is assigned inside a constructor</a:t>
            </a:r>
            <a:r>
              <a:rPr lang="en-GB" b="0" dirty="0"/>
              <a:t> or method with self whereas </a:t>
            </a:r>
            <a:r>
              <a:rPr lang="en-GB" dirty="0">
                <a:solidFill>
                  <a:srgbClr val="0033CC"/>
                </a:solidFill>
              </a:rPr>
              <a:t>class variables </a:t>
            </a:r>
            <a:r>
              <a:rPr lang="en-GB" b="0" dirty="0"/>
              <a:t>are </a:t>
            </a:r>
            <a:r>
              <a:rPr lang="en-GB" dirty="0">
                <a:solidFill>
                  <a:srgbClr val="C00000"/>
                </a:solidFill>
              </a:rPr>
              <a:t>variables whose value is assigned in the class</a:t>
            </a:r>
            <a:r>
              <a:rPr lang="en-GB" b="0" dirty="0"/>
              <a:t>.</a:t>
            </a:r>
            <a:endParaRPr lang="en-IN" dirty="0"/>
          </a:p>
        </p:txBody>
      </p:sp>
    </p:spTree>
    <p:extLst>
      <p:ext uri="{BB962C8B-B14F-4D97-AF65-F5344CB8AC3E}">
        <p14:creationId xmlns:p14="http://schemas.microsoft.com/office/powerpoint/2010/main" val="31520763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t>Class and Instance </a:t>
            </a:r>
            <a:r>
              <a:rPr lang="en-IN" dirty="0" smtClean="0"/>
              <a:t>Variables</a:t>
            </a:r>
            <a:endParaRPr lang="en-IN" dirty="0"/>
          </a:p>
        </p:txBody>
      </p:sp>
      <p:sp>
        <p:nvSpPr>
          <p:cNvPr id="3" name="Content Placeholder 2"/>
          <p:cNvSpPr>
            <a:spLocks noGrp="1"/>
          </p:cNvSpPr>
          <p:nvPr>
            <p:ph sz="half" idx="1"/>
          </p:nvPr>
        </p:nvSpPr>
        <p:spPr/>
        <p:txBody>
          <a:bodyPr>
            <a:normAutofit fontScale="70000" lnSpcReduction="20000"/>
          </a:bodyPr>
          <a:lstStyle/>
          <a:p>
            <a:pPr marL="114300" indent="0" fontAlgn="base">
              <a:buNone/>
            </a:pPr>
            <a:r>
              <a:rPr lang="en-IN" b="0" dirty="0" smtClean="0"/>
              <a:t>class </a:t>
            </a:r>
            <a:r>
              <a:rPr lang="en-IN" b="0" dirty="0"/>
              <a:t>Dog:</a:t>
            </a:r>
          </a:p>
          <a:p>
            <a:pPr marL="114300" indent="0" fontAlgn="base">
              <a:buNone/>
            </a:pPr>
            <a:endParaRPr lang="en-IN" b="0" dirty="0"/>
          </a:p>
          <a:p>
            <a:pPr marL="114300" indent="0" fontAlgn="base">
              <a:buNone/>
            </a:pPr>
            <a:r>
              <a:rPr lang="en-IN" b="0" dirty="0" smtClean="0"/>
              <a:t>animal </a:t>
            </a:r>
            <a:r>
              <a:rPr lang="en-IN" b="0" dirty="0"/>
              <a:t>= 'dog'</a:t>
            </a:r>
          </a:p>
          <a:p>
            <a:pPr marL="114300" indent="0" fontAlgn="base">
              <a:buNone/>
            </a:pPr>
            <a:endParaRPr lang="en-IN" b="0" dirty="0"/>
          </a:p>
          <a:p>
            <a:pPr marL="114300" indent="0" fontAlgn="base">
              <a:buNone/>
            </a:pPr>
            <a:r>
              <a:rPr lang="en-IN" b="0" dirty="0" err="1" smtClean="0"/>
              <a:t>def</a:t>
            </a:r>
            <a:r>
              <a:rPr lang="en-IN" b="0" dirty="0" smtClean="0"/>
              <a:t> </a:t>
            </a:r>
            <a:r>
              <a:rPr lang="en-IN" b="0" dirty="0"/>
              <a:t>__</a:t>
            </a:r>
            <a:r>
              <a:rPr lang="en-IN" b="0" dirty="0" err="1"/>
              <a:t>init</a:t>
            </a:r>
            <a:r>
              <a:rPr lang="en-IN" b="0" dirty="0"/>
              <a:t>__(self, breed, </a:t>
            </a:r>
            <a:r>
              <a:rPr lang="en-IN" b="0" dirty="0" err="1"/>
              <a:t>color</a:t>
            </a:r>
            <a:r>
              <a:rPr lang="en-IN" b="0" dirty="0"/>
              <a:t>):</a:t>
            </a:r>
          </a:p>
          <a:p>
            <a:pPr marL="114300" indent="0" fontAlgn="base">
              <a:buNone/>
            </a:pPr>
            <a:endParaRPr lang="en-IN" b="0" dirty="0"/>
          </a:p>
          <a:p>
            <a:pPr marL="114300" indent="0" fontAlgn="base">
              <a:buNone/>
            </a:pPr>
            <a:r>
              <a:rPr lang="en-IN" b="0" dirty="0" smtClean="0"/>
              <a:t>  </a:t>
            </a:r>
            <a:r>
              <a:rPr lang="en-IN" b="0" dirty="0" err="1" smtClean="0"/>
              <a:t>self.breed</a:t>
            </a:r>
            <a:r>
              <a:rPr lang="en-IN" b="0" dirty="0" smtClean="0"/>
              <a:t> </a:t>
            </a:r>
            <a:r>
              <a:rPr lang="en-IN" b="0" dirty="0"/>
              <a:t>= breed</a:t>
            </a:r>
          </a:p>
          <a:p>
            <a:pPr marL="114300" indent="0" fontAlgn="base">
              <a:buNone/>
            </a:pPr>
            <a:r>
              <a:rPr lang="en-IN" b="0" dirty="0"/>
              <a:t>  </a:t>
            </a:r>
            <a:r>
              <a:rPr lang="en-IN" b="0" dirty="0" err="1"/>
              <a:t>self.color</a:t>
            </a:r>
            <a:r>
              <a:rPr lang="en-IN" b="0" dirty="0"/>
              <a:t> = </a:t>
            </a:r>
            <a:r>
              <a:rPr lang="en-IN" b="0" dirty="0" err="1"/>
              <a:t>color</a:t>
            </a:r>
            <a:endParaRPr lang="en-IN" b="0" dirty="0"/>
          </a:p>
          <a:p>
            <a:pPr marL="114300" indent="0" fontAlgn="base">
              <a:buNone/>
            </a:pPr>
            <a:endParaRPr lang="en-IN" b="0" dirty="0"/>
          </a:p>
          <a:p>
            <a:pPr marL="114300" indent="0" fontAlgn="base">
              <a:buNone/>
            </a:pPr>
            <a:endParaRPr lang="en-IN" b="0" dirty="0"/>
          </a:p>
          <a:p>
            <a:pPr marL="114300" indent="0" fontAlgn="base">
              <a:buNone/>
            </a:pPr>
            <a:r>
              <a:rPr lang="en-IN" b="0" dirty="0" smtClean="0"/>
              <a:t>Rodger </a:t>
            </a:r>
            <a:r>
              <a:rPr lang="en-IN" b="0" dirty="0"/>
              <a:t>= Dog("Pug", "brown")</a:t>
            </a:r>
          </a:p>
          <a:p>
            <a:pPr marL="114300" indent="0" fontAlgn="base">
              <a:buNone/>
            </a:pPr>
            <a:r>
              <a:rPr lang="en-IN" b="0" dirty="0" err="1"/>
              <a:t>Buzo</a:t>
            </a:r>
            <a:r>
              <a:rPr lang="en-IN" b="0" dirty="0"/>
              <a:t> = Dog("Bulldog", "black")</a:t>
            </a:r>
          </a:p>
          <a:p>
            <a:pPr marL="114300" indent="0" fontAlgn="base">
              <a:buNone/>
            </a:pPr>
            <a:endParaRPr lang="en-IN" b="0" dirty="0"/>
          </a:p>
          <a:p>
            <a:pPr marL="114300" indent="0" fontAlgn="base">
              <a:buNone/>
            </a:pPr>
            <a:endParaRPr lang="en-IN" b="0" dirty="0"/>
          </a:p>
        </p:txBody>
      </p:sp>
      <p:sp>
        <p:nvSpPr>
          <p:cNvPr id="4" name="Content Placeholder 3"/>
          <p:cNvSpPr>
            <a:spLocks noGrp="1"/>
          </p:cNvSpPr>
          <p:nvPr>
            <p:ph sz="half" idx="2"/>
          </p:nvPr>
        </p:nvSpPr>
        <p:spPr/>
        <p:txBody>
          <a:bodyPr>
            <a:normAutofit fontScale="70000" lnSpcReduction="20000"/>
          </a:bodyPr>
          <a:lstStyle/>
          <a:p>
            <a:pPr marL="114300" indent="0" fontAlgn="base">
              <a:buNone/>
            </a:pPr>
            <a:r>
              <a:rPr lang="en-IN" b="0" dirty="0"/>
              <a:t>print('Rodger details:')</a:t>
            </a:r>
          </a:p>
          <a:p>
            <a:pPr marL="114300" indent="0" fontAlgn="base">
              <a:buNone/>
            </a:pPr>
            <a:r>
              <a:rPr lang="en-IN" b="0" dirty="0"/>
              <a:t>print('Rodger is a', </a:t>
            </a:r>
            <a:r>
              <a:rPr lang="en-IN" b="0" dirty="0" err="1"/>
              <a:t>Rodger.animal</a:t>
            </a:r>
            <a:r>
              <a:rPr lang="en-IN" b="0" dirty="0"/>
              <a:t>)</a:t>
            </a:r>
          </a:p>
          <a:p>
            <a:pPr marL="114300" indent="0" fontAlgn="base">
              <a:buNone/>
            </a:pPr>
            <a:r>
              <a:rPr lang="en-IN" b="0" dirty="0"/>
              <a:t>print('Breed: ', </a:t>
            </a:r>
            <a:r>
              <a:rPr lang="en-IN" b="0" dirty="0" err="1"/>
              <a:t>Rodger.breed</a:t>
            </a:r>
            <a:r>
              <a:rPr lang="en-IN" b="0" dirty="0"/>
              <a:t>)</a:t>
            </a:r>
          </a:p>
          <a:p>
            <a:pPr marL="114300" indent="0" fontAlgn="base">
              <a:buNone/>
            </a:pPr>
            <a:r>
              <a:rPr lang="en-IN" b="0" dirty="0"/>
              <a:t>print('</a:t>
            </a:r>
            <a:r>
              <a:rPr lang="en-IN" b="0" dirty="0" err="1"/>
              <a:t>Color</a:t>
            </a:r>
            <a:r>
              <a:rPr lang="en-IN" b="0" dirty="0"/>
              <a:t>: ', </a:t>
            </a:r>
            <a:r>
              <a:rPr lang="en-IN" b="0" dirty="0" err="1"/>
              <a:t>Rodger.color</a:t>
            </a:r>
            <a:r>
              <a:rPr lang="en-IN" b="0" dirty="0"/>
              <a:t>)</a:t>
            </a:r>
          </a:p>
          <a:p>
            <a:pPr marL="114300" indent="0" fontAlgn="base">
              <a:buNone/>
            </a:pPr>
            <a:endParaRPr lang="en-IN" b="0" dirty="0"/>
          </a:p>
          <a:p>
            <a:pPr marL="114300" indent="0" fontAlgn="base">
              <a:buNone/>
            </a:pPr>
            <a:r>
              <a:rPr lang="en-IN" b="0" dirty="0"/>
              <a:t>print('\</a:t>
            </a:r>
            <a:r>
              <a:rPr lang="en-IN" b="0" dirty="0" err="1"/>
              <a:t>nBuzo</a:t>
            </a:r>
            <a:r>
              <a:rPr lang="en-IN" b="0" dirty="0"/>
              <a:t> details:')</a:t>
            </a:r>
          </a:p>
          <a:p>
            <a:pPr marL="114300" indent="0" fontAlgn="base">
              <a:buNone/>
            </a:pPr>
            <a:r>
              <a:rPr lang="en-IN" b="0" dirty="0"/>
              <a:t>print('</a:t>
            </a:r>
            <a:r>
              <a:rPr lang="en-IN" b="0" dirty="0" err="1"/>
              <a:t>Buzo</a:t>
            </a:r>
            <a:r>
              <a:rPr lang="en-IN" b="0" dirty="0"/>
              <a:t> is a', </a:t>
            </a:r>
            <a:r>
              <a:rPr lang="en-IN" b="0" dirty="0" err="1"/>
              <a:t>Buzo.animal</a:t>
            </a:r>
            <a:r>
              <a:rPr lang="en-IN" b="0" dirty="0"/>
              <a:t>)</a:t>
            </a:r>
          </a:p>
          <a:p>
            <a:pPr marL="114300" indent="0" fontAlgn="base">
              <a:buNone/>
            </a:pPr>
            <a:r>
              <a:rPr lang="en-IN" b="0" dirty="0"/>
              <a:t>print('Breed: ', </a:t>
            </a:r>
            <a:r>
              <a:rPr lang="en-IN" b="0" dirty="0" err="1"/>
              <a:t>Buzo.breed</a:t>
            </a:r>
            <a:r>
              <a:rPr lang="en-IN" b="0" dirty="0"/>
              <a:t>)</a:t>
            </a:r>
          </a:p>
          <a:p>
            <a:pPr marL="114300" indent="0" fontAlgn="base">
              <a:buNone/>
            </a:pPr>
            <a:r>
              <a:rPr lang="en-IN" b="0" dirty="0"/>
              <a:t>print('</a:t>
            </a:r>
            <a:r>
              <a:rPr lang="en-IN" b="0" dirty="0" err="1"/>
              <a:t>Color</a:t>
            </a:r>
            <a:r>
              <a:rPr lang="en-IN" b="0" dirty="0"/>
              <a:t>: ', </a:t>
            </a:r>
            <a:r>
              <a:rPr lang="en-IN" b="0" dirty="0" err="1"/>
              <a:t>Buzo.color</a:t>
            </a:r>
            <a:r>
              <a:rPr lang="en-IN" b="0" dirty="0"/>
              <a:t>)</a:t>
            </a:r>
          </a:p>
          <a:p>
            <a:pPr marL="114300" indent="0" fontAlgn="base">
              <a:buNone/>
            </a:pPr>
            <a:endParaRPr lang="en-IN" b="0" dirty="0"/>
          </a:p>
          <a:p>
            <a:pPr marL="114300" indent="0" fontAlgn="base">
              <a:buNone/>
            </a:pPr>
            <a:r>
              <a:rPr lang="en-IN" b="0" dirty="0"/>
              <a:t>print("\</a:t>
            </a:r>
            <a:r>
              <a:rPr lang="en-IN" b="0" dirty="0" err="1"/>
              <a:t>nAccessing</a:t>
            </a:r>
            <a:r>
              <a:rPr lang="en-IN" b="0" dirty="0"/>
              <a:t> class variable using class name")</a:t>
            </a:r>
          </a:p>
          <a:p>
            <a:pPr marL="114300" indent="0" fontAlgn="base">
              <a:buNone/>
            </a:pPr>
            <a:r>
              <a:rPr lang="en-IN" b="0" dirty="0"/>
              <a:t>print(</a:t>
            </a:r>
            <a:r>
              <a:rPr lang="en-IN" b="0" dirty="0" err="1"/>
              <a:t>Dog.animal</a:t>
            </a:r>
            <a:r>
              <a:rPr lang="en-IN" b="0" dirty="0"/>
              <a:t>)</a:t>
            </a:r>
          </a:p>
          <a:p>
            <a:pPr marL="114300" indent="0">
              <a:buNone/>
            </a:pPr>
            <a:endParaRPr lang="en-IN" dirty="0"/>
          </a:p>
        </p:txBody>
      </p:sp>
    </p:spTree>
    <p:extLst>
      <p:ext uri="{BB962C8B-B14F-4D97-AF65-F5344CB8AC3E}">
        <p14:creationId xmlns:p14="http://schemas.microsoft.com/office/powerpoint/2010/main" val="388817192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t>Class and Instance </a:t>
            </a:r>
            <a:r>
              <a:rPr lang="en-IN" dirty="0" smtClean="0"/>
              <a:t>Variables</a:t>
            </a:r>
            <a:endParaRPr lang="en-IN" dirty="0"/>
          </a:p>
        </p:txBody>
      </p:sp>
      <p:sp>
        <p:nvSpPr>
          <p:cNvPr id="3" name="Content Placeholder 2"/>
          <p:cNvSpPr>
            <a:spLocks noGrp="1"/>
          </p:cNvSpPr>
          <p:nvPr>
            <p:ph idx="1"/>
          </p:nvPr>
        </p:nvSpPr>
        <p:spPr>
          <a:xfrm>
            <a:off x="457200" y="1268760"/>
            <a:ext cx="7620000" cy="5589240"/>
          </a:xfrm>
        </p:spPr>
        <p:txBody>
          <a:bodyPr>
            <a:normAutofit/>
          </a:bodyPr>
          <a:lstStyle/>
          <a:p>
            <a:pPr marL="114300" indent="0" fontAlgn="base">
              <a:buNone/>
            </a:pPr>
            <a:r>
              <a:rPr lang="en-GB" dirty="0"/>
              <a:t>Rodger details: </a:t>
            </a:r>
            <a:endParaRPr lang="en-GB" dirty="0" smtClean="0"/>
          </a:p>
          <a:p>
            <a:pPr marL="114300" indent="0" fontAlgn="base">
              <a:buNone/>
            </a:pPr>
            <a:r>
              <a:rPr lang="en-GB" dirty="0" smtClean="0"/>
              <a:t>Rodger </a:t>
            </a:r>
            <a:r>
              <a:rPr lang="en-GB" dirty="0"/>
              <a:t>is a dog </a:t>
            </a:r>
            <a:endParaRPr lang="en-GB" dirty="0" smtClean="0"/>
          </a:p>
          <a:p>
            <a:pPr marL="114300" indent="0" fontAlgn="base">
              <a:buNone/>
            </a:pPr>
            <a:r>
              <a:rPr lang="en-GB" dirty="0" smtClean="0"/>
              <a:t>Breed</a:t>
            </a:r>
            <a:r>
              <a:rPr lang="en-GB" dirty="0"/>
              <a:t>: Pug </a:t>
            </a:r>
            <a:endParaRPr lang="en-GB" dirty="0" smtClean="0"/>
          </a:p>
          <a:p>
            <a:pPr marL="114300" indent="0" fontAlgn="base">
              <a:buNone/>
            </a:pPr>
            <a:r>
              <a:rPr lang="en-GB" dirty="0" err="1" smtClean="0"/>
              <a:t>Color</a:t>
            </a:r>
            <a:r>
              <a:rPr lang="en-GB" dirty="0"/>
              <a:t>: brown </a:t>
            </a:r>
            <a:endParaRPr lang="en-GB" dirty="0" smtClean="0"/>
          </a:p>
          <a:p>
            <a:pPr marL="114300" indent="0" fontAlgn="base">
              <a:buNone/>
            </a:pPr>
            <a:endParaRPr lang="en-GB" dirty="0"/>
          </a:p>
          <a:p>
            <a:pPr marL="114300" indent="0" fontAlgn="base">
              <a:buNone/>
            </a:pPr>
            <a:r>
              <a:rPr lang="en-GB" dirty="0" err="1" smtClean="0"/>
              <a:t>Buzo</a:t>
            </a:r>
            <a:r>
              <a:rPr lang="en-GB" dirty="0" smtClean="0"/>
              <a:t> </a:t>
            </a:r>
            <a:r>
              <a:rPr lang="en-GB" dirty="0"/>
              <a:t>details: </a:t>
            </a:r>
            <a:endParaRPr lang="en-GB" dirty="0" smtClean="0"/>
          </a:p>
          <a:p>
            <a:pPr marL="114300" indent="0" fontAlgn="base">
              <a:buNone/>
            </a:pPr>
            <a:r>
              <a:rPr lang="en-GB" dirty="0" err="1" smtClean="0"/>
              <a:t>Buzo</a:t>
            </a:r>
            <a:r>
              <a:rPr lang="en-GB" dirty="0" smtClean="0"/>
              <a:t> </a:t>
            </a:r>
            <a:r>
              <a:rPr lang="en-GB" dirty="0"/>
              <a:t>is a dog </a:t>
            </a:r>
            <a:endParaRPr lang="en-GB" dirty="0" smtClean="0"/>
          </a:p>
          <a:p>
            <a:pPr marL="114300" indent="0" fontAlgn="base">
              <a:buNone/>
            </a:pPr>
            <a:r>
              <a:rPr lang="en-GB" dirty="0" smtClean="0"/>
              <a:t>Breed</a:t>
            </a:r>
            <a:r>
              <a:rPr lang="en-GB" dirty="0"/>
              <a:t>: Bulldog </a:t>
            </a:r>
            <a:endParaRPr lang="en-GB" dirty="0" smtClean="0"/>
          </a:p>
          <a:p>
            <a:pPr marL="114300" indent="0" fontAlgn="base">
              <a:buNone/>
            </a:pPr>
            <a:r>
              <a:rPr lang="en-GB" dirty="0" err="1" smtClean="0"/>
              <a:t>Color</a:t>
            </a:r>
            <a:r>
              <a:rPr lang="en-GB" dirty="0"/>
              <a:t>: black </a:t>
            </a:r>
            <a:endParaRPr lang="en-GB" dirty="0" smtClean="0"/>
          </a:p>
          <a:p>
            <a:pPr marL="114300" indent="0" fontAlgn="base">
              <a:buNone/>
            </a:pPr>
            <a:endParaRPr lang="en-GB" dirty="0"/>
          </a:p>
          <a:p>
            <a:pPr marL="114300" indent="0" fontAlgn="base">
              <a:buNone/>
            </a:pPr>
            <a:r>
              <a:rPr lang="en-GB" dirty="0" smtClean="0"/>
              <a:t>Accessing </a:t>
            </a:r>
            <a:r>
              <a:rPr lang="en-GB" dirty="0"/>
              <a:t>class variable using class name dog </a:t>
            </a:r>
            <a:br>
              <a:rPr lang="en-GB" dirty="0"/>
            </a:br>
            <a:endParaRPr lang="en-IN" b="0" dirty="0"/>
          </a:p>
        </p:txBody>
      </p:sp>
    </p:spTree>
    <p:extLst>
      <p:ext uri="{BB962C8B-B14F-4D97-AF65-F5344CB8AC3E}">
        <p14:creationId xmlns:p14="http://schemas.microsoft.com/office/powerpoint/2010/main" val="186564527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Defining instance variables using the normal </a:t>
            </a:r>
            <a:r>
              <a:rPr lang="en-GB" dirty="0" smtClean="0"/>
              <a:t>method</a:t>
            </a:r>
            <a:endParaRPr lang="en-IN" dirty="0"/>
          </a:p>
        </p:txBody>
      </p:sp>
      <p:sp>
        <p:nvSpPr>
          <p:cNvPr id="5" name="Content Placeholder 4"/>
          <p:cNvSpPr>
            <a:spLocks noGrp="1"/>
          </p:cNvSpPr>
          <p:nvPr>
            <p:ph sz="half" idx="1"/>
          </p:nvPr>
        </p:nvSpPr>
        <p:spPr/>
        <p:txBody>
          <a:bodyPr>
            <a:normAutofit fontScale="47500" lnSpcReduction="20000"/>
          </a:bodyPr>
          <a:lstStyle/>
          <a:p>
            <a:pPr marL="114300" indent="0" fontAlgn="base">
              <a:buNone/>
            </a:pPr>
            <a:r>
              <a:rPr lang="en-GB" sz="4300" b="0" dirty="0" smtClean="0"/>
              <a:t>class </a:t>
            </a:r>
            <a:r>
              <a:rPr lang="en-GB" sz="4300" b="0" dirty="0"/>
              <a:t>Dog:</a:t>
            </a:r>
          </a:p>
          <a:p>
            <a:pPr marL="114300" indent="0" fontAlgn="base">
              <a:buNone/>
            </a:pPr>
            <a:endParaRPr lang="en-GB" sz="4300" b="0" dirty="0"/>
          </a:p>
          <a:p>
            <a:pPr marL="114300" indent="0" fontAlgn="base">
              <a:buNone/>
            </a:pPr>
            <a:r>
              <a:rPr lang="en-GB" sz="4300" b="0" dirty="0"/>
              <a:t> # Class Variable</a:t>
            </a:r>
          </a:p>
          <a:p>
            <a:pPr marL="114300" indent="0" fontAlgn="base">
              <a:buNone/>
            </a:pPr>
            <a:r>
              <a:rPr lang="en-GB" sz="4300" b="0" dirty="0"/>
              <a:t> animal = 'dog'</a:t>
            </a:r>
          </a:p>
          <a:p>
            <a:pPr marL="114300" indent="0" fontAlgn="base">
              <a:buNone/>
            </a:pPr>
            <a:endParaRPr lang="en-GB" sz="4300" b="0" dirty="0"/>
          </a:p>
          <a:p>
            <a:pPr marL="114300" indent="0" fontAlgn="base">
              <a:buNone/>
            </a:pPr>
            <a:r>
              <a:rPr lang="en-GB" sz="4300" b="0" dirty="0"/>
              <a:t> # The </a:t>
            </a:r>
            <a:r>
              <a:rPr lang="en-GB" sz="4300" b="0" dirty="0" err="1"/>
              <a:t>init</a:t>
            </a:r>
            <a:r>
              <a:rPr lang="en-GB" sz="4300" b="0" dirty="0"/>
              <a:t> method or constructor</a:t>
            </a:r>
          </a:p>
          <a:p>
            <a:pPr marL="114300" indent="0" fontAlgn="base">
              <a:buNone/>
            </a:pPr>
            <a:r>
              <a:rPr lang="en-GB" sz="4300" b="0" dirty="0"/>
              <a:t> </a:t>
            </a:r>
            <a:r>
              <a:rPr lang="en-GB" sz="4300" b="0" dirty="0" err="1"/>
              <a:t>def</a:t>
            </a:r>
            <a:r>
              <a:rPr lang="en-GB" sz="4300" b="0" dirty="0"/>
              <a:t> __</a:t>
            </a:r>
            <a:r>
              <a:rPr lang="en-GB" sz="4300" b="0" dirty="0" err="1"/>
              <a:t>init</a:t>
            </a:r>
            <a:r>
              <a:rPr lang="en-GB" sz="4300" b="0" dirty="0"/>
              <a:t>__(self, breed):</a:t>
            </a:r>
          </a:p>
          <a:p>
            <a:pPr marL="114300" indent="0" fontAlgn="base">
              <a:buNone/>
            </a:pPr>
            <a:endParaRPr lang="en-GB" sz="4300" b="0" dirty="0"/>
          </a:p>
          <a:p>
            <a:pPr marL="114300" indent="0" fontAlgn="base">
              <a:buNone/>
            </a:pPr>
            <a:r>
              <a:rPr lang="en-GB" sz="4300" b="0" dirty="0"/>
              <a:t>  # Instance Variable</a:t>
            </a:r>
          </a:p>
          <a:p>
            <a:pPr marL="114300" indent="0" fontAlgn="base">
              <a:buNone/>
            </a:pPr>
            <a:r>
              <a:rPr lang="en-GB" sz="4300" b="0" dirty="0"/>
              <a:t>  </a:t>
            </a:r>
            <a:r>
              <a:rPr lang="en-GB" sz="4300" b="0" dirty="0" err="1"/>
              <a:t>self.breed</a:t>
            </a:r>
            <a:r>
              <a:rPr lang="en-GB" sz="4300" b="0" dirty="0"/>
              <a:t> = breed</a:t>
            </a:r>
          </a:p>
          <a:p>
            <a:pPr marL="114300" indent="0" fontAlgn="base">
              <a:buNone/>
            </a:pPr>
            <a:endParaRPr lang="en-GB" sz="4300" b="0" dirty="0"/>
          </a:p>
          <a:p>
            <a:pPr marL="114300" indent="0" fontAlgn="base">
              <a:buNone/>
            </a:pPr>
            <a:endParaRPr lang="en-GB" b="0" dirty="0"/>
          </a:p>
          <a:p>
            <a:pPr marL="114300" indent="0">
              <a:buNone/>
            </a:pPr>
            <a:r>
              <a:rPr lang="en-GB" dirty="0"/>
              <a:t/>
            </a:r>
            <a:br>
              <a:rPr lang="en-GB" dirty="0"/>
            </a:br>
            <a:endParaRPr lang="en-IN" dirty="0"/>
          </a:p>
        </p:txBody>
      </p:sp>
      <p:sp>
        <p:nvSpPr>
          <p:cNvPr id="6" name="Content Placeholder 5"/>
          <p:cNvSpPr>
            <a:spLocks noGrp="1"/>
          </p:cNvSpPr>
          <p:nvPr>
            <p:ph sz="half" idx="2"/>
          </p:nvPr>
        </p:nvSpPr>
        <p:spPr/>
        <p:txBody>
          <a:bodyPr>
            <a:normAutofit fontScale="47500" lnSpcReduction="20000"/>
          </a:bodyPr>
          <a:lstStyle/>
          <a:p>
            <a:pPr marL="114300" indent="0" fontAlgn="base">
              <a:buNone/>
            </a:pPr>
            <a:r>
              <a:rPr lang="en-GB" b="0" dirty="0"/>
              <a:t> </a:t>
            </a:r>
            <a:r>
              <a:rPr lang="en-GB" sz="4200" b="0" dirty="0"/>
              <a:t># Adds an instance variable</a:t>
            </a:r>
          </a:p>
          <a:p>
            <a:pPr marL="114300" indent="0" fontAlgn="base">
              <a:buNone/>
            </a:pPr>
            <a:r>
              <a:rPr lang="en-GB" sz="4200" b="0" dirty="0"/>
              <a:t> </a:t>
            </a:r>
            <a:r>
              <a:rPr lang="en-GB" sz="4200" b="0" dirty="0" err="1"/>
              <a:t>def</a:t>
            </a:r>
            <a:r>
              <a:rPr lang="en-GB" sz="4200" b="0" dirty="0"/>
              <a:t> </a:t>
            </a:r>
            <a:r>
              <a:rPr lang="en-GB" sz="4200" b="0" dirty="0" err="1"/>
              <a:t>setColor</a:t>
            </a:r>
            <a:r>
              <a:rPr lang="en-GB" sz="4200" b="0" dirty="0"/>
              <a:t>(self, </a:t>
            </a:r>
            <a:r>
              <a:rPr lang="en-GB" sz="4200" b="0" dirty="0" err="1"/>
              <a:t>color</a:t>
            </a:r>
            <a:r>
              <a:rPr lang="en-GB" sz="4200" b="0" dirty="0"/>
              <a:t>):</a:t>
            </a:r>
          </a:p>
          <a:p>
            <a:pPr marL="114300" indent="0" fontAlgn="base">
              <a:buNone/>
            </a:pPr>
            <a:r>
              <a:rPr lang="en-GB" sz="4200" b="0" dirty="0"/>
              <a:t>  </a:t>
            </a:r>
            <a:r>
              <a:rPr lang="en-GB" sz="4200" b="0" dirty="0" err="1"/>
              <a:t>self.color</a:t>
            </a:r>
            <a:r>
              <a:rPr lang="en-GB" sz="4200" b="0" dirty="0"/>
              <a:t> = </a:t>
            </a:r>
            <a:r>
              <a:rPr lang="en-GB" sz="4200" b="0" dirty="0" err="1"/>
              <a:t>color</a:t>
            </a:r>
            <a:endParaRPr lang="en-GB" sz="4200" b="0" dirty="0"/>
          </a:p>
          <a:p>
            <a:pPr marL="114300" indent="0" fontAlgn="base">
              <a:buNone/>
            </a:pPr>
            <a:endParaRPr lang="en-GB" sz="4200" b="0" dirty="0"/>
          </a:p>
          <a:p>
            <a:pPr marL="114300" indent="0" fontAlgn="base">
              <a:buNone/>
            </a:pPr>
            <a:r>
              <a:rPr lang="en-GB" sz="4200" b="0" dirty="0"/>
              <a:t> # Retrieves instance variable</a:t>
            </a:r>
          </a:p>
          <a:p>
            <a:pPr marL="114300" indent="0" fontAlgn="base">
              <a:buNone/>
            </a:pPr>
            <a:r>
              <a:rPr lang="en-GB" sz="4200" b="0" dirty="0"/>
              <a:t> </a:t>
            </a:r>
            <a:r>
              <a:rPr lang="en-GB" sz="4200" b="0" dirty="0" err="1"/>
              <a:t>def</a:t>
            </a:r>
            <a:r>
              <a:rPr lang="en-GB" sz="4200" b="0" dirty="0"/>
              <a:t> </a:t>
            </a:r>
            <a:r>
              <a:rPr lang="en-GB" sz="4200" b="0" dirty="0" err="1"/>
              <a:t>getColor</a:t>
            </a:r>
            <a:r>
              <a:rPr lang="en-GB" sz="4200" b="0" dirty="0"/>
              <a:t>(self):</a:t>
            </a:r>
          </a:p>
          <a:p>
            <a:pPr marL="114300" indent="0" fontAlgn="base">
              <a:buNone/>
            </a:pPr>
            <a:r>
              <a:rPr lang="en-GB" sz="4200" b="0" dirty="0"/>
              <a:t>  return </a:t>
            </a:r>
            <a:r>
              <a:rPr lang="en-GB" sz="4200" b="0" dirty="0" err="1"/>
              <a:t>self.color</a:t>
            </a:r>
            <a:endParaRPr lang="en-GB" sz="4200" b="0" dirty="0"/>
          </a:p>
          <a:p>
            <a:pPr marL="114300" indent="0" fontAlgn="base">
              <a:buNone/>
            </a:pPr>
            <a:endParaRPr lang="en-GB" sz="4200" b="0" dirty="0"/>
          </a:p>
          <a:p>
            <a:pPr marL="114300" indent="0" fontAlgn="base">
              <a:buNone/>
            </a:pPr>
            <a:r>
              <a:rPr lang="en-GB" sz="4200" b="0" dirty="0" smtClean="0"/>
              <a:t># </a:t>
            </a:r>
            <a:r>
              <a:rPr lang="en-GB" sz="4200" b="0" dirty="0"/>
              <a:t>Driver Code</a:t>
            </a:r>
          </a:p>
          <a:p>
            <a:pPr marL="114300" indent="0" fontAlgn="base">
              <a:buNone/>
            </a:pPr>
            <a:r>
              <a:rPr lang="en-GB" sz="4200" b="0" dirty="0"/>
              <a:t>Rodger = Dog("pug")</a:t>
            </a:r>
          </a:p>
          <a:p>
            <a:pPr marL="114300" indent="0" fontAlgn="base">
              <a:buNone/>
            </a:pPr>
            <a:r>
              <a:rPr lang="en-GB" sz="4200" b="0" dirty="0" err="1"/>
              <a:t>Rodger.setColor</a:t>
            </a:r>
            <a:r>
              <a:rPr lang="en-GB" sz="4200" b="0" dirty="0"/>
              <a:t>("brown")</a:t>
            </a:r>
          </a:p>
          <a:p>
            <a:pPr marL="114300" indent="0" fontAlgn="base">
              <a:buNone/>
            </a:pPr>
            <a:r>
              <a:rPr lang="en-GB" sz="4200" b="0" dirty="0"/>
              <a:t>print(</a:t>
            </a:r>
            <a:r>
              <a:rPr lang="en-GB" sz="4200" b="0" dirty="0" err="1"/>
              <a:t>Rodger.getColor</a:t>
            </a:r>
            <a:r>
              <a:rPr lang="en-GB" sz="4200" b="0" dirty="0"/>
              <a:t>())</a:t>
            </a:r>
          </a:p>
          <a:p>
            <a:pPr marL="114300" indent="0">
              <a:buNone/>
            </a:pPr>
            <a:endParaRPr lang="en-IN" dirty="0"/>
          </a:p>
        </p:txBody>
      </p:sp>
      <p:sp>
        <p:nvSpPr>
          <p:cNvPr id="7" name="Rectangle 6"/>
          <p:cNvSpPr/>
          <p:nvPr/>
        </p:nvSpPr>
        <p:spPr>
          <a:xfrm>
            <a:off x="2195736" y="5733256"/>
            <a:ext cx="2791565" cy="369332"/>
          </a:xfrm>
          <a:prstGeom prst="rect">
            <a:avLst/>
          </a:prstGeom>
        </p:spPr>
        <p:txBody>
          <a:bodyPr wrap="square">
            <a:spAutoFit/>
          </a:bodyPr>
          <a:lstStyle/>
          <a:p>
            <a:r>
              <a:rPr lang="en-IN" dirty="0" smtClean="0"/>
              <a:t>Output: brown</a:t>
            </a:r>
            <a:endParaRPr lang="en-IN" dirty="0"/>
          </a:p>
        </p:txBody>
      </p:sp>
    </p:spTree>
    <p:extLst>
      <p:ext uri="{BB962C8B-B14F-4D97-AF65-F5344CB8AC3E}">
        <p14:creationId xmlns:p14="http://schemas.microsoft.com/office/powerpoint/2010/main" val="11234847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sz="2800" b="1" dirty="0">
                <a:solidFill>
                  <a:schemeClr val="accent1">
                    <a:lumMod val="50000"/>
                  </a:schemeClr>
                </a:solidFill>
              </a:rPr>
              <a:t>JSON file – Read, Write and Parse JSON file - JSON Conversion – to dictionary, to JSON, to JSON String, JSON schema – Schema Validation, Resolving JSON Reference, Extending Validator Classes - Virtual Environment, Floating point Arithmetic – Issues and Limitations</a:t>
            </a:r>
            <a:endParaRPr lang="en-IN" sz="2800" b="1" dirty="0"/>
          </a:p>
        </p:txBody>
      </p:sp>
    </p:spTree>
    <p:extLst>
      <p:ext uri="{BB962C8B-B14F-4D97-AF65-F5344CB8AC3E}">
        <p14:creationId xmlns:p14="http://schemas.microsoft.com/office/powerpoint/2010/main" val="4200823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JSON</a:t>
            </a:r>
            <a:endParaRPr lang="en-IN" dirty="0"/>
          </a:p>
        </p:txBody>
      </p:sp>
      <p:sp>
        <p:nvSpPr>
          <p:cNvPr id="3" name="Content Placeholder 2"/>
          <p:cNvSpPr>
            <a:spLocks noGrp="1"/>
          </p:cNvSpPr>
          <p:nvPr>
            <p:ph idx="1"/>
          </p:nvPr>
        </p:nvSpPr>
        <p:spPr/>
        <p:txBody>
          <a:bodyPr/>
          <a:lstStyle/>
          <a:p>
            <a:r>
              <a:rPr lang="en-GB" b="0" dirty="0"/>
              <a:t>JSON stands for </a:t>
            </a:r>
            <a:r>
              <a:rPr lang="en-GB" dirty="0"/>
              <a:t>J</a:t>
            </a:r>
            <a:r>
              <a:rPr lang="en-GB" b="0" dirty="0"/>
              <a:t>ava</a:t>
            </a:r>
            <a:r>
              <a:rPr lang="en-GB" dirty="0"/>
              <a:t>S</a:t>
            </a:r>
            <a:r>
              <a:rPr lang="en-GB" b="0" dirty="0"/>
              <a:t>cript </a:t>
            </a:r>
            <a:r>
              <a:rPr lang="en-GB" dirty="0"/>
              <a:t>O</a:t>
            </a:r>
            <a:r>
              <a:rPr lang="en-GB" b="0" dirty="0"/>
              <a:t>bject </a:t>
            </a:r>
            <a:r>
              <a:rPr lang="en-GB" dirty="0"/>
              <a:t>N</a:t>
            </a:r>
            <a:r>
              <a:rPr lang="en-GB" b="0" dirty="0"/>
              <a:t>otation</a:t>
            </a:r>
          </a:p>
          <a:p>
            <a:r>
              <a:rPr lang="en-GB" b="0" dirty="0"/>
              <a:t>JSON is a </a:t>
            </a:r>
            <a:r>
              <a:rPr lang="en-GB" dirty="0"/>
              <a:t>text format</a:t>
            </a:r>
            <a:r>
              <a:rPr lang="en-GB" b="0" dirty="0"/>
              <a:t> for storing and transporting data</a:t>
            </a:r>
          </a:p>
          <a:p>
            <a:r>
              <a:rPr lang="en-GB" b="0" dirty="0"/>
              <a:t>JSON is "self-describing" and easy to understand</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0"/>
            <a:ext cx="309562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79876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JSON?</a:t>
            </a:r>
            <a:endParaRPr lang="en-IN" dirty="0"/>
          </a:p>
        </p:txBody>
      </p:sp>
      <p:sp>
        <p:nvSpPr>
          <p:cNvPr id="3" name="Content Placeholder 2"/>
          <p:cNvSpPr>
            <a:spLocks noGrp="1"/>
          </p:cNvSpPr>
          <p:nvPr>
            <p:ph idx="1"/>
          </p:nvPr>
        </p:nvSpPr>
        <p:spPr/>
        <p:txBody>
          <a:bodyPr/>
          <a:lstStyle/>
          <a:p>
            <a:pPr algn="just"/>
            <a:r>
              <a:rPr lang="en-GB" sz="2800" dirty="0"/>
              <a:t>The JSON format is syntactically similar to the code for </a:t>
            </a:r>
            <a:r>
              <a:rPr lang="en-GB" sz="2800" dirty="0">
                <a:solidFill>
                  <a:srgbClr val="C00000"/>
                </a:solidFill>
              </a:rPr>
              <a:t>creating JavaScript objects</a:t>
            </a:r>
            <a:r>
              <a:rPr lang="en-GB" sz="2800" dirty="0"/>
              <a:t>. Because of this, a JavaScript program can easily convert JSON data into JavaScript objects.</a:t>
            </a:r>
          </a:p>
          <a:p>
            <a:pPr algn="just"/>
            <a:r>
              <a:rPr lang="en-GB" sz="2800" dirty="0"/>
              <a:t>Since the </a:t>
            </a:r>
            <a:r>
              <a:rPr lang="en-GB" sz="2800" dirty="0">
                <a:solidFill>
                  <a:srgbClr val="C00000"/>
                </a:solidFill>
              </a:rPr>
              <a:t>format is text only</a:t>
            </a:r>
            <a:r>
              <a:rPr lang="en-GB" sz="2800" dirty="0"/>
              <a:t>, JSON data can easily be sent between computers, and used by any programming language.</a:t>
            </a:r>
          </a:p>
          <a:p>
            <a:endParaRPr lang="en-IN" dirty="0"/>
          </a:p>
        </p:txBody>
      </p:sp>
    </p:spTree>
    <p:extLst>
      <p:ext uri="{BB962C8B-B14F-4D97-AF65-F5344CB8AC3E}">
        <p14:creationId xmlns:p14="http://schemas.microsoft.com/office/powerpoint/2010/main" val="3244237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Database</a:t>
            </a:r>
            <a:endParaRPr lang="en-IN" dirty="0"/>
          </a:p>
        </p:txBody>
      </p:sp>
      <p:sp>
        <p:nvSpPr>
          <p:cNvPr id="3" name="Content Placeholder 2"/>
          <p:cNvSpPr>
            <a:spLocks noGrp="1"/>
          </p:cNvSpPr>
          <p:nvPr>
            <p:ph idx="1"/>
          </p:nvPr>
        </p:nvSpPr>
        <p:spPr/>
        <p:txBody>
          <a:bodyPr/>
          <a:lstStyle/>
          <a:p>
            <a:r>
              <a:rPr lang="en-GB" dirty="0" err="1" smtClean="0"/>
              <a:t>sqlite</a:t>
            </a:r>
            <a:r>
              <a:rPr lang="en-GB" dirty="0" smtClean="0"/>
              <a:t>&gt; .databases</a:t>
            </a:r>
          </a:p>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132856"/>
            <a:ext cx="61722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65936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JSON</a:t>
            </a:r>
            <a:endParaRPr lang="en-IN" dirty="0"/>
          </a:p>
        </p:txBody>
      </p:sp>
      <p:sp>
        <p:nvSpPr>
          <p:cNvPr id="3" name="Content Placeholder 2"/>
          <p:cNvSpPr>
            <a:spLocks noGrp="1"/>
          </p:cNvSpPr>
          <p:nvPr>
            <p:ph idx="1"/>
          </p:nvPr>
        </p:nvSpPr>
        <p:spPr/>
        <p:txBody>
          <a:bodyPr/>
          <a:lstStyle/>
          <a:p>
            <a:pPr fontAlgn="base"/>
            <a:r>
              <a:rPr lang="en-GB" dirty="0"/>
              <a:t>Web Development:</a:t>
            </a:r>
            <a:r>
              <a:rPr lang="en-GB" b="0" dirty="0"/>
              <a:t> JSON is commonly used to send data from the server to the client and vice versa in web applications.</a:t>
            </a:r>
          </a:p>
          <a:p>
            <a:endParaRPr lang="en-GB" dirty="0" smtClean="0"/>
          </a:p>
          <a:p>
            <a:endParaRPr lang="en-GB" dirty="0"/>
          </a:p>
          <a:p>
            <a:endParaRPr lang="en-GB" dirty="0" smtClean="0"/>
          </a:p>
          <a:p>
            <a:endParaRPr lang="en-GB" dirty="0"/>
          </a:p>
          <a:p>
            <a:endParaRPr lang="en-GB" dirty="0" smtClean="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2" y="2924944"/>
            <a:ext cx="820102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6030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JSON</a:t>
            </a:r>
            <a:endParaRPr lang="en-IN" dirty="0"/>
          </a:p>
        </p:txBody>
      </p:sp>
      <p:sp>
        <p:nvSpPr>
          <p:cNvPr id="3" name="Content Placeholder 2"/>
          <p:cNvSpPr>
            <a:spLocks noGrp="1"/>
          </p:cNvSpPr>
          <p:nvPr>
            <p:ph idx="1"/>
          </p:nvPr>
        </p:nvSpPr>
        <p:spPr/>
        <p:txBody>
          <a:bodyPr/>
          <a:lstStyle/>
          <a:p>
            <a:pPr fontAlgn="base"/>
            <a:r>
              <a:rPr lang="en-GB" dirty="0"/>
              <a:t>Configuration files: </a:t>
            </a:r>
            <a:r>
              <a:rPr lang="en-GB" b="0" dirty="0"/>
              <a:t>JSON is also used to store configurations and settings. </a:t>
            </a:r>
            <a:endParaRPr lang="en-GB" b="0" dirty="0" smtClean="0"/>
          </a:p>
          <a:p>
            <a:pPr fontAlgn="base"/>
            <a:r>
              <a:rPr lang="en-GB" b="0" dirty="0" smtClean="0"/>
              <a:t>For </a:t>
            </a:r>
            <a:r>
              <a:rPr lang="en-GB" b="0" dirty="0"/>
              <a:t>example, to create a </a:t>
            </a:r>
            <a:r>
              <a:rPr lang="en-GB" b="0" u="sng" dirty="0">
                <a:hlinkClick r:id="rId2"/>
              </a:rPr>
              <a:t>Google Chrome App</a:t>
            </a:r>
            <a:r>
              <a:rPr lang="en-GB" b="0" dirty="0"/>
              <a:t>, you need to include a JSON file called </a:t>
            </a:r>
            <a:r>
              <a:rPr lang="en-GB" dirty="0" err="1"/>
              <a:t>manifest.json</a:t>
            </a:r>
            <a:r>
              <a:rPr lang="en-GB" b="0" dirty="0"/>
              <a:t> to specify the name of the app, its description, current version, and other properties and settings.</a:t>
            </a:r>
            <a:endParaRPr lang="en-GB" dirty="0" smtClean="0"/>
          </a:p>
          <a:p>
            <a:endParaRPr lang="en-GB" dirty="0"/>
          </a:p>
          <a:p>
            <a:endParaRPr lang="en-GB" dirty="0" smtClean="0"/>
          </a:p>
          <a:p>
            <a:endParaRPr lang="en-GB" dirty="0"/>
          </a:p>
          <a:p>
            <a:endParaRPr lang="en-GB" dirty="0" smtClean="0"/>
          </a:p>
          <a:p>
            <a:endParaRPr lang="en-IN" dirty="0"/>
          </a:p>
        </p:txBody>
      </p:sp>
      <p:pic>
        <p:nvPicPr>
          <p:cNvPr id="4098" name="Picture 2" descr="image-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255" y="4077072"/>
            <a:ext cx="8181975"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57599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JSON</a:t>
            </a:r>
            <a:endParaRPr lang="en-IN" dirty="0"/>
          </a:p>
        </p:txBody>
      </p:sp>
      <p:sp>
        <p:nvSpPr>
          <p:cNvPr id="3" name="Content Placeholder 2"/>
          <p:cNvSpPr>
            <a:spLocks noGrp="1"/>
          </p:cNvSpPr>
          <p:nvPr>
            <p:ph idx="1"/>
          </p:nvPr>
        </p:nvSpPr>
        <p:spPr/>
        <p:txBody>
          <a:bodyPr/>
          <a:lstStyle/>
          <a:p>
            <a:pPr marL="114300" indent="0" fontAlgn="base">
              <a:buNone/>
            </a:pPr>
            <a:r>
              <a:rPr lang="en-IN" dirty="0"/>
              <a:t>{</a:t>
            </a:r>
            <a:r>
              <a:rPr lang="en-IN" dirty="0"/>
              <a:t> </a:t>
            </a:r>
            <a:endParaRPr lang="en-IN" dirty="0" smtClean="0"/>
          </a:p>
          <a:p>
            <a:pPr marL="114300" indent="0" fontAlgn="base">
              <a:buNone/>
            </a:pPr>
            <a:r>
              <a:rPr lang="en-IN" dirty="0" smtClean="0"/>
              <a:t>	"</a:t>
            </a:r>
            <a:r>
              <a:rPr lang="en-IN" dirty="0"/>
              <a:t>size":</a:t>
            </a:r>
            <a:r>
              <a:rPr lang="en-IN" dirty="0"/>
              <a:t> </a:t>
            </a:r>
            <a:r>
              <a:rPr lang="en-IN" dirty="0"/>
              <a:t>"medium",</a:t>
            </a:r>
            <a:r>
              <a:rPr lang="en-IN" dirty="0"/>
              <a:t> </a:t>
            </a:r>
            <a:endParaRPr lang="en-IN" dirty="0" smtClean="0"/>
          </a:p>
          <a:p>
            <a:pPr marL="114300" indent="0" fontAlgn="base">
              <a:buNone/>
            </a:pPr>
            <a:r>
              <a:rPr lang="en-IN" dirty="0" smtClean="0"/>
              <a:t>	"</a:t>
            </a:r>
            <a:r>
              <a:rPr lang="en-IN" dirty="0"/>
              <a:t>price":</a:t>
            </a:r>
            <a:r>
              <a:rPr lang="en-IN" dirty="0"/>
              <a:t> </a:t>
            </a:r>
            <a:r>
              <a:rPr lang="en-IN" dirty="0"/>
              <a:t>15.67,</a:t>
            </a:r>
            <a:r>
              <a:rPr lang="en-IN" dirty="0"/>
              <a:t> </a:t>
            </a:r>
            <a:endParaRPr lang="en-IN" dirty="0" smtClean="0"/>
          </a:p>
          <a:p>
            <a:pPr marL="114300" indent="0" fontAlgn="base">
              <a:buNone/>
            </a:pPr>
            <a:r>
              <a:rPr lang="en-IN" dirty="0" smtClean="0"/>
              <a:t>	"</a:t>
            </a:r>
            <a:r>
              <a:rPr lang="en-IN" dirty="0"/>
              <a:t>toppings":</a:t>
            </a:r>
            <a:r>
              <a:rPr lang="en-IN" dirty="0"/>
              <a:t> </a:t>
            </a:r>
            <a:r>
              <a:rPr lang="en-IN" dirty="0"/>
              <a:t>["mushrooms",</a:t>
            </a:r>
            <a:r>
              <a:rPr lang="en-IN" dirty="0"/>
              <a:t> </a:t>
            </a:r>
            <a:r>
              <a:rPr lang="en-IN" dirty="0"/>
              <a:t>"pepperoni",</a:t>
            </a:r>
            <a:r>
              <a:rPr lang="en-IN" dirty="0"/>
              <a:t> </a:t>
            </a:r>
            <a:r>
              <a:rPr lang="en-IN" dirty="0"/>
              <a:t>"basil"],</a:t>
            </a:r>
            <a:r>
              <a:rPr lang="en-IN" dirty="0"/>
              <a:t> </a:t>
            </a:r>
            <a:r>
              <a:rPr lang="en-IN" dirty="0" smtClean="0"/>
              <a:t>	"</a:t>
            </a:r>
            <a:r>
              <a:rPr lang="en-IN" dirty="0" err="1"/>
              <a:t>extra_cheese</a:t>
            </a:r>
            <a:r>
              <a:rPr lang="en-IN" dirty="0"/>
              <a:t>":</a:t>
            </a:r>
            <a:r>
              <a:rPr lang="en-IN" dirty="0"/>
              <a:t> </a:t>
            </a:r>
            <a:r>
              <a:rPr lang="en-IN" dirty="0"/>
              <a:t>false,</a:t>
            </a:r>
            <a:r>
              <a:rPr lang="en-IN" dirty="0"/>
              <a:t> </a:t>
            </a:r>
            <a:endParaRPr lang="en-IN" dirty="0" smtClean="0"/>
          </a:p>
          <a:p>
            <a:pPr marL="114300" indent="0" fontAlgn="base">
              <a:buNone/>
            </a:pPr>
            <a:r>
              <a:rPr lang="en-IN" dirty="0" smtClean="0"/>
              <a:t>	"</a:t>
            </a:r>
            <a:r>
              <a:rPr lang="en-IN" dirty="0"/>
              <a:t>delivery":</a:t>
            </a:r>
            <a:r>
              <a:rPr lang="en-IN" dirty="0"/>
              <a:t> </a:t>
            </a:r>
            <a:r>
              <a:rPr lang="en-IN" dirty="0"/>
              <a:t>true,</a:t>
            </a:r>
            <a:r>
              <a:rPr lang="en-IN" dirty="0"/>
              <a:t> </a:t>
            </a:r>
            <a:endParaRPr lang="en-IN" dirty="0" smtClean="0"/>
          </a:p>
          <a:p>
            <a:pPr marL="114300" indent="0" fontAlgn="base">
              <a:buNone/>
            </a:pPr>
            <a:r>
              <a:rPr lang="en-IN" dirty="0" smtClean="0"/>
              <a:t>	"</a:t>
            </a:r>
            <a:r>
              <a:rPr lang="en-IN" dirty="0"/>
              <a:t>client":</a:t>
            </a:r>
            <a:r>
              <a:rPr lang="en-IN" dirty="0"/>
              <a:t> </a:t>
            </a:r>
            <a:r>
              <a:rPr lang="en-IN" dirty="0"/>
              <a:t>{</a:t>
            </a:r>
            <a:r>
              <a:rPr lang="en-IN" dirty="0"/>
              <a:t> </a:t>
            </a:r>
            <a:r>
              <a:rPr lang="en-IN" dirty="0"/>
              <a:t>"name":</a:t>
            </a:r>
            <a:r>
              <a:rPr lang="en-IN" dirty="0"/>
              <a:t> </a:t>
            </a:r>
            <a:r>
              <a:rPr lang="en-IN" dirty="0"/>
              <a:t>"Jane Doe",</a:t>
            </a:r>
            <a:r>
              <a:rPr lang="en-IN" dirty="0"/>
              <a:t> </a:t>
            </a:r>
            <a:r>
              <a:rPr lang="en-IN" dirty="0"/>
              <a:t>"phone":</a:t>
            </a:r>
            <a:r>
              <a:rPr lang="en-IN" dirty="0"/>
              <a:t> </a:t>
            </a:r>
            <a:r>
              <a:rPr lang="en-IN" dirty="0"/>
              <a:t>null,</a:t>
            </a:r>
            <a:r>
              <a:rPr lang="en-IN" dirty="0"/>
              <a:t> </a:t>
            </a:r>
            <a:r>
              <a:rPr lang="en-IN" dirty="0" smtClean="0"/>
              <a:t>	"</a:t>
            </a:r>
            <a:r>
              <a:rPr lang="en-IN" dirty="0"/>
              <a:t>email":</a:t>
            </a:r>
            <a:r>
              <a:rPr lang="en-IN" dirty="0"/>
              <a:t> </a:t>
            </a:r>
            <a:r>
              <a:rPr lang="en-IN" dirty="0"/>
              <a:t>"janedoe@email.com"</a:t>
            </a:r>
            <a:r>
              <a:rPr lang="en-IN" dirty="0"/>
              <a:t> </a:t>
            </a:r>
            <a:r>
              <a:rPr lang="en-IN" dirty="0"/>
              <a:t>}</a:t>
            </a:r>
            <a:r>
              <a:rPr lang="en-IN" dirty="0"/>
              <a:t> </a:t>
            </a:r>
            <a:endParaRPr lang="en-IN" dirty="0" smtClean="0"/>
          </a:p>
          <a:p>
            <a:pPr marL="114300" indent="0" fontAlgn="base">
              <a:buNone/>
            </a:pPr>
            <a:r>
              <a:rPr lang="en-IN" dirty="0" smtClean="0"/>
              <a:t>}</a:t>
            </a:r>
            <a:endParaRPr lang="en-GB" dirty="0" smtClean="0"/>
          </a:p>
          <a:p>
            <a:endParaRPr lang="en-IN" dirty="0"/>
          </a:p>
        </p:txBody>
      </p:sp>
    </p:spTree>
    <p:extLst>
      <p:ext uri="{BB962C8B-B14F-4D97-AF65-F5344CB8AC3E}">
        <p14:creationId xmlns:p14="http://schemas.microsoft.com/office/powerpoint/2010/main" val="264164697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Characteristics of JSON format</a:t>
            </a:r>
            <a:endParaRPr lang="en-IN" dirty="0"/>
          </a:p>
        </p:txBody>
      </p:sp>
      <p:sp>
        <p:nvSpPr>
          <p:cNvPr id="3" name="Content Placeholder 2"/>
          <p:cNvSpPr>
            <a:spLocks noGrp="1"/>
          </p:cNvSpPr>
          <p:nvPr>
            <p:ph idx="1"/>
          </p:nvPr>
        </p:nvSpPr>
        <p:spPr/>
        <p:txBody>
          <a:bodyPr/>
          <a:lstStyle/>
          <a:p>
            <a:pPr fontAlgn="base"/>
            <a:r>
              <a:rPr lang="en-GB" b="0" dirty="0" smtClean="0"/>
              <a:t>There </a:t>
            </a:r>
            <a:r>
              <a:rPr lang="en-GB" b="0" dirty="0"/>
              <a:t>is a sequence of key-value pairs surrounded by curly brackets {}.</a:t>
            </a:r>
          </a:p>
          <a:p>
            <a:pPr fontAlgn="base"/>
            <a:r>
              <a:rPr lang="en-GB" b="0" dirty="0"/>
              <a:t>Each key is mapped to a particular value using this format:</a:t>
            </a:r>
          </a:p>
          <a:p>
            <a:pPr lvl="1" fontAlgn="base"/>
            <a:r>
              <a:rPr lang="en-GB" dirty="0"/>
              <a:t>"key": &lt;value&gt; </a:t>
            </a:r>
            <a:endParaRPr lang="en-GB" b="0" dirty="0" smtClean="0"/>
          </a:p>
          <a:p>
            <a:pPr fontAlgn="base"/>
            <a:endParaRPr lang="en-GB" b="0" dirty="0"/>
          </a:p>
          <a:p>
            <a:pPr fontAlgn="base"/>
            <a:r>
              <a:rPr lang="en-GB" dirty="0" smtClean="0"/>
              <a:t>Tip</a:t>
            </a:r>
            <a:r>
              <a:rPr lang="en-GB" dirty="0"/>
              <a:t>:</a:t>
            </a:r>
            <a:r>
              <a:rPr lang="en-GB" b="0" dirty="0"/>
              <a:t> The values that require quotes have to be surrounded by double quotes.</a:t>
            </a:r>
          </a:p>
          <a:p>
            <a:pPr fontAlgn="base"/>
            <a:r>
              <a:rPr lang="en-GB" b="0" dirty="0"/>
              <a:t>Key-value pairs are separated by a comma. Only the last pair is not followed by a comma.</a:t>
            </a:r>
          </a:p>
        </p:txBody>
      </p:sp>
    </p:spTree>
    <p:extLst>
      <p:ext uri="{BB962C8B-B14F-4D97-AF65-F5344CB8AC3E}">
        <p14:creationId xmlns:p14="http://schemas.microsoft.com/office/powerpoint/2010/main" val="112726412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Datatypes</a:t>
            </a:r>
            <a:r>
              <a:rPr lang="en-GB" dirty="0"/>
              <a:t> </a:t>
            </a:r>
            <a:r>
              <a:rPr lang="en-GB" dirty="0" smtClean="0"/>
              <a:t>: Keys and Values</a:t>
            </a:r>
            <a:endParaRPr lang="en-IN" dirty="0"/>
          </a:p>
        </p:txBody>
      </p:sp>
      <p:sp>
        <p:nvSpPr>
          <p:cNvPr id="3" name="Content Placeholder 2"/>
          <p:cNvSpPr>
            <a:spLocks noGrp="1"/>
          </p:cNvSpPr>
          <p:nvPr>
            <p:ph idx="1"/>
          </p:nvPr>
        </p:nvSpPr>
        <p:spPr/>
        <p:txBody>
          <a:bodyPr/>
          <a:lstStyle/>
          <a:p>
            <a:pPr fontAlgn="base"/>
            <a:r>
              <a:rPr lang="en-GB" b="0" dirty="0"/>
              <a:t>JSON files have specific rules that determine which data types are valid for keys and values.</a:t>
            </a:r>
          </a:p>
          <a:p>
            <a:pPr fontAlgn="base"/>
            <a:r>
              <a:rPr lang="en-GB" dirty="0"/>
              <a:t>Keys </a:t>
            </a:r>
            <a:r>
              <a:rPr lang="en-GB" b="0" dirty="0"/>
              <a:t>must be strings.</a:t>
            </a:r>
          </a:p>
          <a:p>
            <a:pPr fontAlgn="base"/>
            <a:r>
              <a:rPr lang="en-GB" dirty="0"/>
              <a:t>Values </a:t>
            </a:r>
            <a:r>
              <a:rPr lang="en-GB" b="0" dirty="0"/>
              <a:t>can be either a string, a number, an array, a </a:t>
            </a:r>
            <a:r>
              <a:rPr lang="en-GB" b="0" dirty="0" err="1"/>
              <a:t>boolean</a:t>
            </a:r>
            <a:r>
              <a:rPr lang="en-GB" b="0" dirty="0"/>
              <a:t> value (true/ false), null, or a JSON object</a:t>
            </a:r>
            <a:r>
              <a:rPr lang="en-GB" b="0" dirty="0" smtClean="0"/>
              <a:t>.</a:t>
            </a:r>
          </a:p>
          <a:p>
            <a:pPr fontAlgn="base"/>
            <a:endParaRPr lang="en-GB" b="0" dirty="0"/>
          </a:p>
          <a:p>
            <a:pPr fontAlgn="base"/>
            <a:endParaRPr lang="en-GB" b="0" dirty="0" smtClean="0"/>
          </a:p>
          <a:p>
            <a:pPr fontAlgn="base"/>
            <a:r>
              <a:rPr lang="en-GB" dirty="0" smtClean="0"/>
              <a:t>Note:</a:t>
            </a:r>
            <a:endParaRPr lang="en-GB" dirty="0"/>
          </a:p>
          <a:p>
            <a:pPr fontAlgn="base"/>
            <a:r>
              <a:rPr lang="en-GB" b="0" dirty="0"/>
              <a:t>Keys in key/value pairs of JSON are always of the type </a:t>
            </a:r>
            <a:r>
              <a:rPr lang="en-GB" b="0" u="sng" dirty="0">
                <a:hlinkClick r:id="rId2"/>
              </a:rPr>
              <a:t>str</a:t>
            </a:r>
            <a:r>
              <a:rPr lang="en-GB" b="0" dirty="0"/>
              <a:t>. When a dictionary is converted into JSON, all the keys of the dictionary are coerced to strings.</a:t>
            </a:r>
          </a:p>
        </p:txBody>
      </p:sp>
    </p:spTree>
    <p:extLst>
      <p:ext uri="{BB962C8B-B14F-4D97-AF65-F5344CB8AC3E}">
        <p14:creationId xmlns:p14="http://schemas.microsoft.com/office/powerpoint/2010/main" val="18470271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Style </a:t>
            </a:r>
            <a:r>
              <a:rPr lang="en-GB" dirty="0" smtClean="0"/>
              <a:t>Guide</a:t>
            </a:r>
            <a:endParaRPr lang="en-IN" dirty="0"/>
          </a:p>
        </p:txBody>
      </p:sp>
      <p:sp>
        <p:nvSpPr>
          <p:cNvPr id="3" name="Content Placeholder 2"/>
          <p:cNvSpPr>
            <a:spLocks noGrp="1"/>
          </p:cNvSpPr>
          <p:nvPr>
            <p:ph idx="1"/>
          </p:nvPr>
        </p:nvSpPr>
        <p:spPr/>
        <p:txBody>
          <a:bodyPr/>
          <a:lstStyle/>
          <a:p>
            <a:pPr fontAlgn="base"/>
            <a:r>
              <a:rPr lang="en-GB" b="0" dirty="0" smtClean="0"/>
              <a:t>According </a:t>
            </a:r>
            <a:r>
              <a:rPr lang="en-GB" b="0" dirty="0"/>
              <a:t>to the </a:t>
            </a:r>
            <a:r>
              <a:rPr lang="en-GB" b="0" u="sng" dirty="0">
                <a:hlinkClick r:id="rId2"/>
              </a:rPr>
              <a:t>Google JSON Style Guide</a:t>
            </a:r>
            <a:r>
              <a:rPr lang="en-GB" b="0" dirty="0"/>
              <a:t>:</a:t>
            </a:r>
          </a:p>
          <a:p>
            <a:pPr fontAlgn="base"/>
            <a:r>
              <a:rPr lang="en-GB" b="0" dirty="0"/>
              <a:t>Always choose meaningful names.</a:t>
            </a:r>
          </a:p>
          <a:p>
            <a:pPr fontAlgn="base"/>
            <a:r>
              <a:rPr lang="en-GB" b="0" dirty="0"/>
              <a:t>Array types should have plural key names. All other key names should be singular. For example: use "orders" instead of "order" if the corresponding value is an array.</a:t>
            </a:r>
          </a:p>
          <a:p>
            <a:pPr fontAlgn="base"/>
            <a:r>
              <a:rPr lang="en-GB" b="0" dirty="0"/>
              <a:t>There should be no comments in JSON objects.</a:t>
            </a:r>
          </a:p>
          <a:p>
            <a:endParaRPr lang="en-IN" dirty="0"/>
          </a:p>
        </p:txBody>
      </p:sp>
    </p:spTree>
    <p:extLst>
      <p:ext uri="{BB962C8B-B14F-4D97-AF65-F5344CB8AC3E}">
        <p14:creationId xmlns:p14="http://schemas.microsoft.com/office/powerpoint/2010/main" val="158486759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JSON</a:t>
            </a:r>
            <a:endParaRPr lang="en-IN" dirty="0"/>
          </a:p>
        </p:txBody>
      </p:sp>
      <p:sp>
        <p:nvSpPr>
          <p:cNvPr id="3" name="Content Placeholder 2"/>
          <p:cNvSpPr>
            <a:spLocks noGrp="1"/>
          </p:cNvSpPr>
          <p:nvPr>
            <p:ph idx="1"/>
          </p:nvPr>
        </p:nvSpPr>
        <p:spPr/>
        <p:txBody>
          <a:bodyPr/>
          <a:lstStyle/>
          <a:p>
            <a:r>
              <a:rPr lang="en-GB" b="0" dirty="0"/>
              <a:t>'{"</a:t>
            </a:r>
            <a:r>
              <a:rPr lang="en-GB" b="0" dirty="0" err="1"/>
              <a:t>name":"John</a:t>
            </a:r>
            <a:r>
              <a:rPr lang="en-GB" b="0" dirty="0"/>
              <a:t>", "age":30, "</a:t>
            </a:r>
            <a:r>
              <a:rPr lang="en-GB" b="0" dirty="0" err="1"/>
              <a:t>car":null</a:t>
            </a:r>
            <a:r>
              <a:rPr lang="en-GB" b="0" dirty="0" smtClean="0"/>
              <a:t>}‘</a:t>
            </a:r>
          </a:p>
          <a:p>
            <a:endParaRPr lang="en-GB" b="0" dirty="0"/>
          </a:p>
          <a:p>
            <a:r>
              <a:rPr lang="en-GB" b="0" dirty="0"/>
              <a:t>It defines an object with 3 properties:</a:t>
            </a:r>
          </a:p>
          <a:p>
            <a:pPr lvl="1"/>
            <a:r>
              <a:rPr lang="en-GB" dirty="0"/>
              <a:t>name</a:t>
            </a:r>
          </a:p>
          <a:p>
            <a:pPr lvl="1"/>
            <a:r>
              <a:rPr lang="en-GB" dirty="0"/>
              <a:t>age</a:t>
            </a:r>
          </a:p>
          <a:p>
            <a:pPr lvl="1"/>
            <a:r>
              <a:rPr lang="en-GB" dirty="0"/>
              <a:t>car</a:t>
            </a:r>
          </a:p>
          <a:p>
            <a:r>
              <a:rPr lang="en-GB" b="0" dirty="0"/>
              <a:t>Each property has a value.</a:t>
            </a:r>
          </a:p>
          <a:p>
            <a:r>
              <a:rPr lang="en-GB" b="0" dirty="0"/>
              <a:t>If you parse the JSON string with a JavaScript program, you can access the data as an object:</a:t>
            </a:r>
          </a:p>
          <a:p>
            <a:pPr marL="411480" lvl="1" indent="0">
              <a:buNone/>
            </a:pPr>
            <a:r>
              <a:rPr lang="en-GB" b="0" dirty="0" smtClean="0"/>
              <a:t>	</a:t>
            </a:r>
            <a:r>
              <a:rPr lang="en-GB" dirty="0" smtClean="0"/>
              <a:t>let</a:t>
            </a:r>
            <a:r>
              <a:rPr lang="en-GB" dirty="0"/>
              <a:t> </a:t>
            </a:r>
            <a:r>
              <a:rPr lang="en-GB" dirty="0" err="1"/>
              <a:t>personName</a:t>
            </a:r>
            <a:r>
              <a:rPr lang="en-GB" dirty="0"/>
              <a:t> = obj.name;</a:t>
            </a:r>
            <a:br>
              <a:rPr lang="en-GB" dirty="0"/>
            </a:br>
            <a:r>
              <a:rPr lang="en-GB" dirty="0" smtClean="0"/>
              <a:t>	let</a:t>
            </a:r>
            <a:r>
              <a:rPr lang="en-GB" dirty="0"/>
              <a:t> </a:t>
            </a:r>
            <a:r>
              <a:rPr lang="en-GB" dirty="0" err="1"/>
              <a:t>personAge</a:t>
            </a:r>
            <a:r>
              <a:rPr lang="en-GB" dirty="0"/>
              <a:t> = </a:t>
            </a:r>
            <a:r>
              <a:rPr lang="en-GB" dirty="0" err="1"/>
              <a:t>obj.age</a:t>
            </a:r>
            <a:r>
              <a:rPr lang="en-GB" dirty="0"/>
              <a:t>;</a:t>
            </a:r>
          </a:p>
          <a:p>
            <a:endParaRPr lang="en-IN" dirty="0"/>
          </a:p>
        </p:txBody>
      </p:sp>
    </p:spTree>
    <p:extLst>
      <p:ext uri="{BB962C8B-B14F-4D97-AF65-F5344CB8AC3E}">
        <p14:creationId xmlns:p14="http://schemas.microsoft.com/office/powerpoint/2010/main" val="65271877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JSON</a:t>
            </a:r>
            <a:endParaRPr lang="en-IN" dirty="0"/>
          </a:p>
        </p:txBody>
      </p:sp>
      <p:sp>
        <p:nvSpPr>
          <p:cNvPr id="3" name="Content Placeholder 2"/>
          <p:cNvSpPr>
            <a:spLocks noGrp="1"/>
          </p:cNvSpPr>
          <p:nvPr>
            <p:ph idx="1"/>
          </p:nvPr>
        </p:nvSpPr>
        <p:spPr/>
        <p:txBody>
          <a:bodyPr/>
          <a:lstStyle/>
          <a:p>
            <a:r>
              <a:rPr lang="en-IN" b="0" dirty="0"/>
              <a:t>JSON stands for </a:t>
            </a:r>
            <a:r>
              <a:rPr lang="en-IN" dirty="0"/>
              <a:t>J</a:t>
            </a:r>
            <a:r>
              <a:rPr lang="en-IN" b="0" dirty="0"/>
              <a:t>ava</a:t>
            </a:r>
            <a:r>
              <a:rPr lang="en-IN" dirty="0"/>
              <a:t>S</a:t>
            </a:r>
            <a:r>
              <a:rPr lang="en-IN" b="0" dirty="0"/>
              <a:t>cript </a:t>
            </a:r>
            <a:r>
              <a:rPr lang="en-IN" dirty="0"/>
              <a:t>O</a:t>
            </a:r>
            <a:r>
              <a:rPr lang="en-IN" b="0" dirty="0"/>
              <a:t>bject </a:t>
            </a:r>
            <a:r>
              <a:rPr lang="en-IN" dirty="0"/>
              <a:t>N</a:t>
            </a:r>
            <a:r>
              <a:rPr lang="en-IN" b="0" dirty="0"/>
              <a:t>otation</a:t>
            </a:r>
          </a:p>
          <a:p>
            <a:r>
              <a:rPr lang="en-IN" b="0" dirty="0"/>
              <a:t>JSON is a lightweight data-interchange format</a:t>
            </a:r>
          </a:p>
          <a:p>
            <a:r>
              <a:rPr lang="en-IN" b="0" dirty="0"/>
              <a:t>JSON is plain text written in JavaScript object notation</a:t>
            </a:r>
          </a:p>
          <a:p>
            <a:r>
              <a:rPr lang="en-IN" b="0" dirty="0"/>
              <a:t>JSON is used to send data between computers</a:t>
            </a:r>
          </a:p>
          <a:p>
            <a:r>
              <a:rPr lang="en-IN" b="0" dirty="0"/>
              <a:t>JSON is language independent </a:t>
            </a:r>
            <a:r>
              <a:rPr lang="en-IN" dirty="0"/>
              <a:t>*</a:t>
            </a:r>
            <a:endParaRPr lang="en-IN" b="0" dirty="0"/>
          </a:p>
          <a:p>
            <a:endParaRPr lang="en-GB" dirty="0" smtClean="0"/>
          </a:p>
          <a:p>
            <a:r>
              <a:rPr lang="en-GB" b="0" dirty="0"/>
              <a:t>The JSON format was originally specified by </a:t>
            </a:r>
            <a:r>
              <a:rPr lang="en-GB" b="0" dirty="0">
                <a:hlinkClick r:id="rId2"/>
              </a:rPr>
              <a:t>Douglas </a:t>
            </a:r>
            <a:r>
              <a:rPr lang="en-GB" b="0" dirty="0" err="1">
                <a:hlinkClick r:id="rId2"/>
              </a:rPr>
              <a:t>Crockford</a:t>
            </a:r>
            <a:r>
              <a:rPr lang="en-GB" b="0" dirty="0"/>
              <a:t>.</a:t>
            </a:r>
          </a:p>
          <a:p>
            <a:r>
              <a:rPr lang="en-GB" dirty="0"/>
              <a:t/>
            </a:r>
            <a:br>
              <a:rPr lang="en-GB" dirty="0"/>
            </a:br>
            <a:endParaRPr lang="en-IN" dirty="0"/>
          </a:p>
        </p:txBody>
      </p:sp>
    </p:spTree>
    <p:extLst>
      <p:ext uri="{BB962C8B-B14F-4D97-AF65-F5344CB8AC3E}">
        <p14:creationId xmlns:p14="http://schemas.microsoft.com/office/powerpoint/2010/main" val="377999036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JSON vs. Python </a:t>
            </a:r>
            <a:r>
              <a:rPr lang="en-IN" dirty="0" smtClean="0"/>
              <a:t>Dictionaries</a:t>
            </a:r>
            <a:endParaRPr lang="en-IN" dirty="0"/>
          </a:p>
        </p:txBody>
      </p:sp>
      <p:sp>
        <p:nvSpPr>
          <p:cNvPr id="3" name="Content Placeholder 2"/>
          <p:cNvSpPr>
            <a:spLocks noGrp="1"/>
          </p:cNvSpPr>
          <p:nvPr>
            <p:ph idx="1"/>
          </p:nvPr>
        </p:nvSpPr>
        <p:spPr/>
        <p:txBody>
          <a:bodyPr/>
          <a:lstStyle/>
          <a:p>
            <a:r>
              <a:rPr lang="en-GB" b="0" dirty="0"/>
              <a:t>JSON and Dictionaries might look very similar at first (visually), but they are quite different</a:t>
            </a:r>
            <a:r>
              <a:rPr lang="en-GB" b="0" dirty="0" smtClean="0"/>
              <a:t>.</a:t>
            </a:r>
          </a:p>
          <a:p>
            <a:pPr fontAlgn="base"/>
            <a:r>
              <a:rPr lang="en-GB" b="0" dirty="0"/>
              <a:t>JSON is a file format used to represent and store data whereas a Python Dictionary is the actual data structure (object) that is kept in memory while a Python program runs.</a:t>
            </a:r>
          </a:p>
          <a:p>
            <a:pPr fontAlgn="base"/>
            <a:r>
              <a:rPr lang="en-GB" dirty="0"/>
              <a:t>How JSON and Python Dictionaries Work Together</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293096"/>
            <a:ext cx="76962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2052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JSON vs. Python </a:t>
            </a:r>
            <a:r>
              <a:rPr lang="en-IN" dirty="0" smtClean="0"/>
              <a:t>Dictionaries</a:t>
            </a:r>
            <a:endParaRPr lang="en-IN" dirty="0"/>
          </a:p>
        </p:txBody>
      </p:sp>
      <p:sp>
        <p:nvSpPr>
          <p:cNvPr id="3" name="Content Placeholder 2"/>
          <p:cNvSpPr>
            <a:spLocks noGrp="1"/>
          </p:cNvSpPr>
          <p:nvPr>
            <p:ph idx="1"/>
          </p:nvPr>
        </p:nvSpPr>
        <p:spPr/>
        <p:txBody>
          <a:bodyPr/>
          <a:lstStyle/>
          <a:p>
            <a:r>
              <a:rPr lang="en-GB" b="0" dirty="0"/>
              <a:t>When we work with JSON files in Python, we can't just read them and use the data in our program directly. This is because the entire file would be represented as a single string and we would not be able to access the key-value pairs individually</a:t>
            </a:r>
            <a:r>
              <a:rPr lang="en-GB" b="0" dirty="0" smtClean="0"/>
              <a:t>.</a:t>
            </a:r>
          </a:p>
          <a:p>
            <a:pPr fontAlgn="base"/>
            <a:r>
              <a:rPr lang="en-GB" b="0" dirty="0" smtClean="0"/>
              <a:t>We </a:t>
            </a:r>
            <a:r>
              <a:rPr lang="en-GB" b="0" dirty="0"/>
              <a:t>use the key-value pairs of the JSON file to create a Python dictionary that we can use in our program to read the data, use it, and modify it (if needed).</a:t>
            </a:r>
          </a:p>
          <a:p>
            <a:pPr fontAlgn="base"/>
            <a:r>
              <a:rPr lang="en-GB" b="0" dirty="0"/>
              <a:t>This is the main connection between JSON and Python Dictionaries. </a:t>
            </a:r>
            <a:endParaRPr lang="en-GB" b="0" dirty="0" smtClean="0"/>
          </a:p>
          <a:p>
            <a:pPr fontAlgn="base"/>
            <a:r>
              <a:rPr lang="en-GB" b="0" dirty="0" smtClean="0"/>
              <a:t>JSON </a:t>
            </a:r>
            <a:r>
              <a:rPr lang="en-GB" b="0" dirty="0"/>
              <a:t>is the string representation of the data and dictionaries are the actual data structures in memory that are created when the program runs.</a:t>
            </a:r>
          </a:p>
          <a:p>
            <a:endParaRPr lang="en-GB" b="0" dirty="0" smtClean="0"/>
          </a:p>
        </p:txBody>
      </p:sp>
    </p:spTree>
    <p:extLst>
      <p:ext uri="{BB962C8B-B14F-4D97-AF65-F5344CB8AC3E}">
        <p14:creationId xmlns:p14="http://schemas.microsoft.com/office/powerpoint/2010/main" val="3250992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Database</a:t>
            </a:r>
            <a:endParaRPr lang="en-IN" dirty="0"/>
          </a:p>
        </p:txBody>
      </p:sp>
      <p:sp>
        <p:nvSpPr>
          <p:cNvPr id="3" name="Content Placeholder 2"/>
          <p:cNvSpPr>
            <a:spLocks noGrp="1"/>
          </p:cNvSpPr>
          <p:nvPr>
            <p:ph idx="1"/>
          </p:nvPr>
        </p:nvSpPr>
        <p:spPr>
          <a:xfrm>
            <a:off x="395536" y="1340768"/>
            <a:ext cx="7620000" cy="4800600"/>
          </a:xfrm>
        </p:spPr>
        <p:txBody>
          <a:bodyPr/>
          <a:lstStyle/>
          <a:p>
            <a:r>
              <a:rPr lang="en-GB" dirty="0" err="1" smtClean="0"/>
              <a:t>sqlite</a:t>
            </a:r>
            <a:r>
              <a:rPr lang="en-GB" dirty="0" smtClean="0"/>
              <a:t>&gt; .databases</a:t>
            </a:r>
          </a:p>
          <a:p>
            <a:pPr marL="114300" indent="0">
              <a:buNone/>
            </a:pP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1916832"/>
            <a:ext cx="7509172"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3050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JSON String</a:t>
            </a:r>
            <a:endParaRPr lang="en-IN" dirty="0"/>
          </a:p>
        </p:txBody>
      </p:sp>
      <p:sp>
        <p:nvSpPr>
          <p:cNvPr id="3" name="Content Placeholder 2"/>
          <p:cNvSpPr>
            <a:spLocks noGrp="1"/>
          </p:cNvSpPr>
          <p:nvPr>
            <p:ph idx="1"/>
          </p:nvPr>
        </p:nvSpPr>
        <p:spPr/>
        <p:txBody>
          <a:bodyPr>
            <a:normAutofit fontScale="92500" lnSpcReduction="10000"/>
          </a:bodyPr>
          <a:lstStyle/>
          <a:p>
            <a:r>
              <a:rPr lang="en-GB" b="0" dirty="0" smtClean="0"/>
              <a:t>It </a:t>
            </a:r>
            <a:r>
              <a:rPr lang="en-GB" b="0" dirty="0"/>
              <a:t>is just a regular multi-line Python string that follows the JSON format</a:t>
            </a:r>
            <a:r>
              <a:rPr lang="en-GB" b="0" dirty="0" smtClean="0"/>
              <a:t>.</a:t>
            </a:r>
          </a:p>
          <a:p>
            <a:pPr marL="114300" indent="0">
              <a:buNone/>
            </a:pPr>
            <a:r>
              <a:rPr lang="en-IN" dirty="0" err="1"/>
              <a:t>data_JSON</a:t>
            </a:r>
            <a:r>
              <a:rPr lang="en-IN" dirty="0"/>
              <a:t> </a:t>
            </a:r>
            <a:r>
              <a:rPr lang="en-IN" dirty="0"/>
              <a:t>=</a:t>
            </a:r>
            <a:r>
              <a:rPr lang="en-IN" dirty="0"/>
              <a:t> </a:t>
            </a:r>
            <a:r>
              <a:rPr lang="en-IN" dirty="0"/>
              <a:t>""" </a:t>
            </a:r>
            <a:endParaRPr lang="en-IN" dirty="0" smtClean="0"/>
          </a:p>
          <a:p>
            <a:pPr marL="114300" indent="0">
              <a:buNone/>
            </a:pPr>
            <a:r>
              <a:rPr lang="en-IN" dirty="0" smtClean="0"/>
              <a:t>{ </a:t>
            </a:r>
          </a:p>
          <a:p>
            <a:pPr marL="114300" indent="0">
              <a:buNone/>
            </a:pPr>
            <a:r>
              <a:rPr lang="en-IN" dirty="0"/>
              <a:t>	</a:t>
            </a:r>
            <a:r>
              <a:rPr lang="en-IN" dirty="0" smtClean="0"/>
              <a:t>"</a:t>
            </a:r>
            <a:r>
              <a:rPr lang="en-IN" dirty="0"/>
              <a:t>size": "Medium", </a:t>
            </a:r>
            <a:endParaRPr lang="en-IN" dirty="0" smtClean="0"/>
          </a:p>
          <a:p>
            <a:pPr marL="114300" indent="0">
              <a:buNone/>
            </a:pPr>
            <a:r>
              <a:rPr lang="en-IN" dirty="0" smtClean="0"/>
              <a:t>	"</a:t>
            </a:r>
            <a:r>
              <a:rPr lang="en-IN" dirty="0"/>
              <a:t>price": 15.67, </a:t>
            </a:r>
            <a:endParaRPr lang="en-IN" dirty="0" smtClean="0"/>
          </a:p>
          <a:p>
            <a:pPr marL="114300" indent="0">
              <a:buNone/>
            </a:pPr>
            <a:r>
              <a:rPr lang="en-IN" dirty="0" smtClean="0"/>
              <a:t>	"</a:t>
            </a:r>
            <a:r>
              <a:rPr lang="en-IN" dirty="0"/>
              <a:t>toppings": ["Mushrooms", "Extra Cheese", "Pepperoni", </a:t>
            </a:r>
            <a:r>
              <a:rPr lang="en-IN" dirty="0" smtClean="0"/>
              <a:t>			"</a:t>
            </a:r>
            <a:r>
              <a:rPr lang="en-IN" dirty="0"/>
              <a:t>Basil"], </a:t>
            </a:r>
            <a:endParaRPr lang="en-IN" dirty="0" smtClean="0"/>
          </a:p>
          <a:p>
            <a:pPr marL="114300" indent="0">
              <a:buNone/>
            </a:pPr>
            <a:r>
              <a:rPr lang="en-IN" dirty="0" smtClean="0"/>
              <a:t>	"</a:t>
            </a:r>
            <a:r>
              <a:rPr lang="en-IN" dirty="0"/>
              <a:t>client": { "name": "Jane Doe", "phone": "455-344-234", </a:t>
            </a:r>
            <a:r>
              <a:rPr lang="en-IN" dirty="0" smtClean="0"/>
              <a:t>			"</a:t>
            </a:r>
            <a:r>
              <a:rPr lang="en-IN" dirty="0"/>
              <a:t>email": "janedoe@email.com" } </a:t>
            </a:r>
            <a:endParaRPr lang="en-IN" dirty="0" smtClean="0"/>
          </a:p>
          <a:p>
            <a:pPr marL="114300" indent="0">
              <a:buNone/>
            </a:pPr>
            <a:r>
              <a:rPr lang="en-IN" dirty="0" smtClean="0"/>
              <a:t>} ""“</a:t>
            </a:r>
          </a:p>
          <a:p>
            <a:endParaRPr lang="en-GB" b="0" dirty="0"/>
          </a:p>
          <a:p>
            <a:pPr fontAlgn="base"/>
            <a:r>
              <a:rPr lang="en-GB" b="0" dirty="0"/>
              <a:t>To define a multi-line string in Python, we use triple quotes.  </a:t>
            </a:r>
          </a:p>
          <a:p>
            <a:pPr fontAlgn="base"/>
            <a:r>
              <a:rPr lang="en-GB" b="0" dirty="0"/>
              <a:t>Then, we assign the string to the variable </a:t>
            </a:r>
            <a:r>
              <a:rPr lang="en-GB" b="0" dirty="0" err="1"/>
              <a:t>data_JSON</a:t>
            </a:r>
            <a:r>
              <a:rPr lang="en-GB" b="0" dirty="0"/>
              <a:t>.</a:t>
            </a:r>
          </a:p>
          <a:p>
            <a:endParaRPr lang="en-GB" b="0" dirty="0" smtClean="0"/>
          </a:p>
        </p:txBody>
      </p:sp>
    </p:spTree>
    <p:extLst>
      <p:ext uri="{BB962C8B-B14F-4D97-AF65-F5344CB8AC3E}">
        <p14:creationId xmlns:p14="http://schemas.microsoft.com/office/powerpoint/2010/main" val="79207764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JSON Module</a:t>
            </a:r>
            <a:endParaRPr lang="en-IN" dirty="0"/>
          </a:p>
        </p:txBody>
      </p:sp>
      <p:sp>
        <p:nvSpPr>
          <p:cNvPr id="3" name="Content Placeholder 2"/>
          <p:cNvSpPr>
            <a:spLocks noGrp="1"/>
          </p:cNvSpPr>
          <p:nvPr>
            <p:ph idx="1"/>
          </p:nvPr>
        </p:nvSpPr>
        <p:spPr/>
        <p:txBody>
          <a:bodyPr/>
          <a:lstStyle/>
          <a:p>
            <a:r>
              <a:rPr lang="en-GB" b="0" dirty="0"/>
              <a:t>Python comes with a built-in module called </a:t>
            </a:r>
            <a:r>
              <a:rPr lang="en-GB" dirty="0" err="1"/>
              <a:t>json</a:t>
            </a:r>
            <a:r>
              <a:rPr lang="en-GB" b="0" dirty="0"/>
              <a:t>. It is installed automatically when you install Python and it includes functions to help you work with JSON files and strings</a:t>
            </a:r>
            <a:r>
              <a:rPr lang="en-GB" b="0" dirty="0" smtClean="0"/>
              <a:t>.</a:t>
            </a:r>
          </a:p>
          <a:p>
            <a:endParaRPr lang="en-GB" b="0" dirty="0"/>
          </a:p>
          <a:p>
            <a:pPr fontAlgn="base"/>
            <a:r>
              <a:rPr lang="en-GB" dirty="0"/>
              <a:t>How to Import the JSON Module</a:t>
            </a:r>
          </a:p>
          <a:p>
            <a:pPr fontAlgn="base"/>
            <a:r>
              <a:rPr lang="en-GB" b="0" dirty="0"/>
              <a:t>To use </a:t>
            </a:r>
            <a:r>
              <a:rPr lang="en-GB" b="0" dirty="0" err="1"/>
              <a:t>json</a:t>
            </a:r>
            <a:r>
              <a:rPr lang="en-GB" b="0" dirty="0"/>
              <a:t> in our program, we just need to write an import statement at the top of the file.</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4" y="4653136"/>
            <a:ext cx="81724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6057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JSON Module</a:t>
            </a:r>
            <a:endParaRPr lang="en-IN" dirty="0"/>
          </a:p>
        </p:txBody>
      </p:sp>
      <p:sp>
        <p:nvSpPr>
          <p:cNvPr id="3" name="Content Placeholder 2"/>
          <p:cNvSpPr>
            <a:spLocks noGrp="1"/>
          </p:cNvSpPr>
          <p:nvPr>
            <p:ph idx="1"/>
          </p:nvPr>
        </p:nvSpPr>
        <p:spPr/>
        <p:txBody>
          <a:bodyPr/>
          <a:lstStyle/>
          <a:p>
            <a:pPr fontAlgn="base"/>
            <a:r>
              <a:rPr lang="en-GB" dirty="0" smtClean="0"/>
              <a:t>How </a:t>
            </a:r>
            <a:r>
              <a:rPr lang="en-GB" dirty="0"/>
              <a:t>to Import the JSON Module</a:t>
            </a:r>
          </a:p>
          <a:p>
            <a:pPr fontAlgn="base"/>
            <a:r>
              <a:rPr lang="en-GB" b="0" dirty="0"/>
              <a:t>To use </a:t>
            </a:r>
            <a:r>
              <a:rPr lang="en-GB" b="0" dirty="0" err="1"/>
              <a:t>json</a:t>
            </a:r>
            <a:r>
              <a:rPr lang="en-GB" b="0" dirty="0"/>
              <a:t> in our program, we just need to write an import statement at the top of the file.</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4" y="2852936"/>
            <a:ext cx="81724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image-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789040"/>
            <a:ext cx="8232849" cy="2707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2355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lstStyle/>
          <a:p>
            <a:pPr algn="just"/>
            <a:r>
              <a:rPr lang="en-GB" sz="2800" b="0" u="sng" dirty="0">
                <a:hlinkClick r:id="rId2"/>
              </a:rPr>
              <a:t>JSON</a:t>
            </a:r>
            <a:r>
              <a:rPr lang="en-GB" sz="2800" b="0" dirty="0"/>
              <a:t> is a lightweight data format for data interchange which can be easily read and written by humans, easily parsed and generated by machines. </a:t>
            </a:r>
            <a:endParaRPr lang="en-GB" sz="2800" b="0" dirty="0" smtClean="0"/>
          </a:p>
          <a:p>
            <a:pPr algn="just"/>
            <a:r>
              <a:rPr lang="en-GB" sz="2800" b="0" dirty="0" smtClean="0"/>
              <a:t>It </a:t>
            </a:r>
            <a:r>
              <a:rPr lang="en-GB" sz="2800" b="0" dirty="0"/>
              <a:t>is a complete language-independent text format. </a:t>
            </a:r>
            <a:endParaRPr lang="en-GB" sz="2800" b="0" dirty="0" smtClean="0"/>
          </a:p>
          <a:p>
            <a:pPr algn="just"/>
            <a:r>
              <a:rPr lang="en-GB" sz="2800" b="0" dirty="0" smtClean="0"/>
              <a:t>To </a:t>
            </a:r>
            <a:r>
              <a:rPr lang="en-GB" sz="2800" b="0" dirty="0"/>
              <a:t>work with JSON data, Python has a built-in package called </a:t>
            </a:r>
            <a:r>
              <a:rPr lang="en-GB" sz="2800" b="0" dirty="0" err="1"/>
              <a:t>json</a:t>
            </a:r>
            <a:r>
              <a:rPr lang="en-GB" sz="2800" b="0" dirty="0"/>
              <a:t>.</a:t>
            </a:r>
            <a:endParaRPr lang="en-GB" sz="2600" dirty="0">
              <a:solidFill>
                <a:srgbClr val="C00000"/>
              </a:solidFill>
            </a:endParaRPr>
          </a:p>
        </p:txBody>
      </p:sp>
    </p:spTree>
    <p:extLst>
      <p:ext uri="{BB962C8B-B14F-4D97-AF65-F5344CB8AC3E}">
        <p14:creationId xmlns:p14="http://schemas.microsoft.com/office/powerpoint/2010/main" val="264271947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lstStyle/>
          <a:p>
            <a:pPr algn="just"/>
            <a:r>
              <a:rPr lang="en-GB" sz="2800" dirty="0"/>
              <a:t>Example: s = '{"id":01, "name": "Emily", "language": ["C++", "Python</a:t>
            </a:r>
            <a:r>
              <a:rPr lang="en-GB" sz="2800" dirty="0" smtClean="0"/>
              <a:t>"]}‘</a:t>
            </a:r>
          </a:p>
          <a:p>
            <a:pPr algn="just"/>
            <a:endParaRPr lang="en-GB" sz="2800" dirty="0">
              <a:solidFill>
                <a:srgbClr val="C00000"/>
              </a:solidFill>
            </a:endParaRPr>
          </a:p>
          <a:p>
            <a:pPr fontAlgn="base"/>
            <a:r>
              <a:rPr lang="en-GB" sz="2800" dirty="0"/>
              <a:t>Name/Value pairs: </a:t>
            </a:r>
            <a:r>
              <a:rPr lang="en-GB" sz="2800" b="0" dirty="0"/>
              <a:t>Represents Data, name is followed by ‘:'(colon) and the Name/Value pairs separated by, (comma).</a:t>
            </a:r>
          </a:p>
          <a:p>
            <a:pPr fontAlgn="base"/>
            <a:r>
              <a:rPr lang="en-GB" sz="2800" dirty="0"/>
              <a:t>Curly braces:</a:t>
            </a:r>
            <a:r>
              <a:rPr lang="en-GB" sz="2800" b="0" dirty="0"/>
              <a:t> Holds objects.</a:t>
            </a:r>
          </a:p>
          <a:p>
            <a:pPr fontAlgn="base"/>
            <a:r>
              <a:rPr lang="en-GB" sz="2800" dirty="0"/>
              <a:t>Square brackets:</a:t>
            </a:r>
            <a:r>
              <a:rPr lang="en-GB" sz="2800" b="0" dirty="0"/>
              <a:t> Hold arrays with values separated by, (comma).</a:t>
            </a:r>
          </a:p>
          <a:p>
            <a:pPr algn="just"/>
            <a:endParaRPr lang="en-GB" sz="2600" dirty="0">
              <a:solidFill>
                <a:srgbClr val="C00000"/>
              </a:solidFill>
            </a:endParaRPr>
          </a:p>
        </p:txBody>
      </p:sp>
    </p:spTree>
    <p:extLst>
      <p:ext uri="{BB962C8B-B14F-4D97-AF65-F5344CB8AC3E}">
        <p14:creationId xmlns:p14="http://schemas.microsoft.com/office/powerpoint/2010/main" val="34240545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a:bodyPr>
          <a:lstStyle/>
          <a:p>
            <a:pPr fontAlgn="base"/>
            <a:r>
              <a:rPr lang="en-GB" sz="2800" b="0" dirty="0"/>
              <a:t>Keys/Name must be strings with double quotes and values must be data types amongst the following: </a:t>
            </a:r>
            <a:br>
              <a:rPr lang="en-GB" sz="2800" b="0" dirty="0"/>
            </a:br>
            <a:r>
              <a:rPr lang="en-GB" sz="2800" b="0" dirty="0"/>
              <a:t> </a:t>
            </a:r>
          </a:p>
          <a:p>
            <a:pPr lvl="1" fontAlgn="base"/>
            <a:r>
              <a:rPr lang="en-GB" sz="2600" dirty="0"/>
              <a:t>String</a:t>
            </a:r>
          </a:p>
          <a:p>
            <a:pPr lvl="1" fontAlgn="base"/>
            <a:r>
              <a:rPr lang="en-GB" sz="2600" dirty="0"/>
              <a:t>Number</a:t>
            </a:r>
          </a:p>
          <a:p>
            <a:pPr lvl="1" fontAlgn="base"/>
            <a:r>
              <a:rPr lang="en-GB" sz="2600" dirty="0"/>
              <a:t>Object (JSON object)</a:t>
            </a:r>
          </a:p>
          <a:p>
            <a:pPr lvl="1" fontAlgn="base"/>
            <a:r>
              <a:rPr lang="en-GB" sz="2600" dirty="0"/>
              <a:t>array</a:t>
            </a:r>
          </a:p>
          <a:p>
            <a:pPr lvl="1" fontAlgn="base"/>
            <a:r>
              <a:rPr lang="en-GB" sz="2600" dirty="0"/>
              <a:t>Boolean</a:t>
            </a:r>
          </a:p>
          <a:p>
            <a:pPr lvl="1" fontAlgn="base"/>
            <a:r>
              <a:rPr lang="en-GB" sz="2600" dirty="0"/>
              <a:t>Null</a:t>
            </a:r>
          </a:p>
          <a:p>
            <a:pPr algn="just"/>
            <a:endParaRPr lang="en-GB" sz="2600" dirty="0">
              <a:solidFill>
                <a:srgbClr val="C00000"/>
              </a:solidFill>
            </a:endParaRPr>
          </a:p>
        </p:txBody>
      </p:sp>
    </p:spTree>
    <p:extLst>
      <p:ext uri="{BB962C8B-B14F-4D97-AF65-F5344CB8AC3E}">
        <p14:creationId xmlns:p14="http://schemas.microsoft.com/office/powerpoint/2010/main" val="312243259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GB" sz="2800" dirty="0"/>
              <a:t>Example: </a:t>
            </a:r>
            <a:endParaRPr lang="en-GB" sz="2800" dirty="0" smtClean="0"/>
          </a:p>
          <a:p>
            <a:pPr marL="114300" indent="0" fontAlgn="base">
              <a:buNone/>
            </a:pPr>
            <a:r>
              <a:rPr lang="en-GB" sz="2800" dirty="0" smtClean="0"/>
              <a:t>{ </a:t>
            </a:r>
          </a:p>
          <a:p>
            <a:pPr marL="114300" indent="0" fontAlgn="base">
              <a:buNone/>
            </a:pPr>
            <a:r>
              <a:rPr lang="en-GB" sz="2800" dirty="0" smtClean="0"/>
              <a:t>"</a:t>
            </a:r>
            <a:r>
              <a:rPr lang="en-GB" sz="2800" dirty="0"/>
              <a:t>employee": </a:t>
            </a:r>
            <a:r>
              <a:rPr lang="en-GB" sz="2800" dirty="0" smtClean="0"/>
              <a:t>[ </a:t>
            </a:r>
          </a:p>
          <a:p>
            <a:pPr marL="114300" indent="0" fontAlgn="base">
              <a:buNone/>
            </a:pPr>
            <a:r>
              <a:rPr lang="en-GB" sz="2800" dirty="0"/>
              <a:t>	</a:t>
            </a:r>
            <a:r>
              <a:rPr lang="en-GB" sz="2800" dirty="0" smtClean="0"/>
              <a:t>	{ </a:t>
            </a:r>
          </a:p>
          <a:p>
            <a:pPr marL="114300" indent="0" fontAlgn="base">
              <a:buNone/>
            </a:pPr>
            <a:r>
              <a:rPr lang="en-GB" sz="2800" dirty="0"/>
              <a:t>	</a:t>
            </a:r>
            <a:r>
              <a:rPr lang="en-GB" sz="2800" dirty="0" smtClean="0"/>
              <a:t>		"</a:t>
            </a:r>
            <a:r>
              <a:rPr lang="en-GB" sz="2800" dirty="0"/>
              <a:t>id": "01", </a:t>
            </a:r>
            <a:endParaRPr lang="en-GB" sz="2800" dirty="0" smtClean="0"/>
          </a:p>
          <a:p>
            <a:pPr marL="114300" indent="0" fontAlgn="base">
              <a:buNone/>
            </a:pPr>
            <a:r>
              <a:rPr lang="en-GB" sz="2800" dirty="0"/>
              <a:t>	</a:t>
            </a:r>
            <a:r>
              <a:rPr lang="en-GB" sz="2800" dirty="0" smtClean="0"/>
              <a:t>		"</a:t>
            </a:r>
            <a:r>
              <a:rPr lang="en-GB" sz="2800" dirty="0"/>
              <a:t>name": "</a:t>
            </a:r>
            <a:r>
              <a:rPr lang="en-GB" sz="2800" dirty="0" err="1"/>
              <a:t>Amit</a:t>
            </a:r>
            <a:r>
              <a:rPr lang="en-GB" sz="2800" dirty="0"/>
              <a:t>", </a:t>
            </a:r>
            <a:endParaRPr lang="en-GB" sz="2800" dirty="0" smtClean="0"/>
          </a:p>
          <a:p>
            <a:pPr marL="114300" indent="0" fontAlgn="base">
              <a:buNone/>
            </a:pPr>
            <a:r>
              <a:rPr lang="en-GB" sz="2800" dirty="0"/>
              <a:t>	</a:t>
            </a:r>
            <a:r>
              <a:rPr lang="en-GB" sz="2800" dirty="0" smtClean="0"/>
              <a:t>	"</a:t>
            </a:r>
            <a:r>
              <a:rPr lang="en-GB" sz="2800" dirty="0"/>
              <a:t>department": </a:t>
            </a:r>
            <a:r>
              <a:rPr lang="en-GB" sz="2800" dirty="0" smtClean="0"/>
              <a:t>"</a:t>
            </a:r>
            <a:r>
              <a:rPr lang="en-GB" sz="2800" dirty="0"/>
              <a:t>Sales" </a:t>
            </a:r>
            <a:endParaRPr lang="en-GB" sz="2800" dirty="0" smtClean="0"/>
          </a:p>
          <a:p>
            <a:pPr marL="114300" indent="0" fontAlgn="base">
              <a:buNone/>
            </a:pPr>
            <a:r>
              <a:rPr lang="en-GB" sz="2800" dirty="0"/>
              <a:t>	</a:t>
            </a:r>
            <a:r>
              <a:rPr lang="en-GB" sz="2800" dirty="0" smtClean="0"/>
              <a:t>	}, </a:t>
            </a:r>
          </a:p>
          <a:p>
            <a:pPr marL="114300" indent="0" fontAlgn="base">
              <a:buNone/>
            </a:pPr>
            <a:r>
              <a:rPr lang="en-GB" sz="2800" dirty="0"/>
              <a:t>	</a:t>
            </a:r>
            <a:r>
              <a:rPr lang="en-GB" sz="2800" dirty="0" smtClean="0"/>
              <a:t>	{ </a:t>
            </a:r>
          </a:p>
          <a:p>
            <a:pPr marL="114300" indent="0" fontAlgn="base">
              <a:buNone/>
            </a:pPr>
            <a:r>
              <a:rPr lang="en-GB" sz="2800" dirty="0"/>
              <a:t>	</a:t>
            </a:r>
            <a:r>
              <a:rPr lang="en-GB" sz="2800" dirty="0" smtClean="0"/>
              <a:t>		"</a:t>
            </a:r>
            <a:r>
              <a:rPr lang="en-GB" sz="2800" dirty="0"/>
              <a:t>id": "04", </a:t>
            </a:r>
            <a:endParaRPr lang="en-GB" sz="2800" dirty="0" smtClean="0"/>
          </a:p>
          <a:p>
            <a:pPr marL="114300" indent="0" fontAlgn="base">
              <a:buNone/>
            </a:pPr>
            <a:r>
              <a:rPr lang="en-GB" sz="2800" dirty="0"/>
              <a:t>	</a:t>
            </a:r>
            <a:r>
              <a:rPr lang="en-GB" sz="2800" dirty="0" smtClean="0"/>
              <a:t>		"</a:t>
            </a:r>
            <a:r>
              <a:rPr lang="en-GB" sz="2800" dirty="0"/>
              <a:t>name": "</a:t>
            </a:r>
            <a:r>
              <a:rPr lang="en-GB" sz="2800" dirty="0" err="1"/>
              <a:t>sunil</a:t>
            </a:r>
            <a:r>
              <a:rPr lang="en-GB" sz="2800" dirty="0"/>
              <a:t>", </a:t>
            </a:r>
            <a:endParaRPr lang="en-GB" sz="2800" dirty="0" smtClean="0"/>
          </a:p>
          <a:p>
            <a:pPr marL="114300" indent="0" fontAlgn="base">
              <a:buNone/>
            </a:pPr>
            <a:r>
              <a:rPr lang="en-GB" sz="2800" dirty="0"/>
              <a:t>	</a:t>
            </a:r>
            <a:r>
              <a:rPr lang="en-GB" sz="2800" dirty="0" smtClean="0"/>
              <a:t>		"</a:t>
            </a:r>
            <a:r>
              <a:rPr lang="en-GB" sz="2800" dirty="0"/>
              <a:t>department": "HR" </a:t>
            </a:r>
            <a:endParaRPr lang="en-GB" sz="2800" dirty="0" smtClean="0"/>
          </a:p>
          <a:p>
            <a:pPr marL="114300" indent="0" fontAlgn="base">
              <a:buNone/>
            </a:pPr>
            <a:r>
              <a:rPr lang="en-GB" sz="2800" dirty="0"/>
              <a:t>	</a:t>
            </a:r>
            <a:r>
              <a:rPr lang="en-GB" sz="2800" dirty="0" smtClean="0"/>
              <a:t>	} </a:t>
            </a:r>
          </a:p>
          <a:p>
            <a:pPr marL="114300" indent="0" fontAlgn="base">
              <a:buNone/>
            </a:pPr>
            <a:r>
              <a:rPr lang="en-GB" sz="2800" dirty="0" smtClean="0"/>
              <a:t>	] </a:t>
            </a:r>
          </a:p>
          <a:p>
            <a:pPr marL="114300" indent="0" fontAlgn="base">
              <a:buNone/>
            </a:pPr>
            <a:r>
              <a:rPr lang="en-GB" sz="2800" dirty="0" smtClean="0"/>
              <a:t>}</a:t>
            </a:r>
            <a:endParaRPr lang="en-GB" sz="2600" dirty="0">
              <a:solidFill>
                <a:srgbClr val="C00000"/>
              </a:solidFill>
            </a:endParaRPr>
          </a:p>
        </p:txBody>
      </p:sp>
    </p:spTree>
    <p:extLst>
      <p:ext uri="{BB962C8B-B14F-4D97-AF65-F5344CB8AC3E}">
        <p14:creationId xmlns:p14="http://schemas.microsoft.com/office/powerpoint/2010/main" val="43126227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a:bodyPr>
          <a:lstStyle/>
          <a:p>
            <a:pPr marL="114300" indent="0" fontAlgn="base">
              <a:buNone/>
            </a:pPr>
            <a:r>
              <a:rPr lang="en-GB" sz="2800" dirty="0"/>
              <a:t>Parse JSON (Convert from JSON to Python)</a:t>
            </a:r>
          </a:p>
          <a:p>
            <a:pPr fontAlgn="base"/>
            <a:r>
              <a:rPr lang="en-GB" sz="2800" b="0" dirty="0" err="1"/>
              <a:t>json.loads</a:t>
            </a:r>
            <a:r>
              <a:rPr lang="en-GB" sz="2800" b="0" dirty="0"/>
              <a:t>() method can parse a </a:t>
            </a:r>
            <a:r>
              <a:rPr lang="en-GB" sz="2800" b="0" dirty="0" err="1"/>
              <a:t>json</a:t>
            </a:r>
            <a:r>
              <a:rPr lang="en-GB" sz="2800" b="0" dirty="0"/>
              <a:t> string and the result will be a Python dictionary.</a:t>
            </a:r>
            <a:br>
              <a:rPr lang="en-GB" sz="2800" b="0" dirty="0"/>
            </a:br>
            <a:endParaRPr lang="en-GB" sz="2800" b="0" dirty="0" smtClean="0"/>
          </a:p>
          <a:p>
            <a:pPr fontAlgn="base"/>
            <a:r>
              <a:rPr lang="en-GB" sz="2800" dirty="0" smtClean="0"/>
              <a:t>Syntax:</a:t>
            </a:r>
          </a:p>
          <a:p>
            <a:pPr marL="114300" indent="0" fontAlgn="base">
              <a:buNone/>
            </a:pPr>
            <a:r>
              <a:rPr lang="en-IN" sz="2800" dirty="0" smtClean="0"/>
              <a:t>	</a:t>
            </a:r>
            <a:r>
              <a:rPr lang="en-IN" sz="2800" dirty="0" err="1" smtClean="0"/>
              <a:t>json.loads</a:t>
            </a:r>
            <a:r>
              <a:rPr lang="en-IN" sz="2800" dirty="0" smtClean="0"/>
              <a:t>(</a:t>
            </a:r>
            <a:r>
              <a:rPr lang="en-IN" sz="2800" dirty="0" err="1" smtClean="0"/>
              <a:t>json_string</a:t>
            </a:r>
            <a:r>
              <a:rPr lang="en-IN" sz="2800" dirty="0"/>
              <a:t>)</a:t>
            </a:r>
            <a:br>
              <a:rPr lang="en-IN" sz="2800" dirty="0"/>
            </a:br>
            <a:endParaRPr lang="en-GB" sz="2800" b="0" dirty="0"/>
          </a:p>
          <a:p>
            <a:pPr marL="114300" indent="0" fontAlgn="base">
              <a:buNone/>
            </a:pPr>
            <a:endParaRPr lang="en-GB" sz="2600" dirty="0">
              <a:solidFill>
                <a:srgbClr val="C00000"/>
              </a:solidFill>
            </a:endParaRPr>
          </a:p>
        </p:txBody>
      </p:sp>
    </p:spTree>
    <p:extLst>
      <p:ext uri="{BB962C8B-B14F-4D97-AF65-F5344CB8AC3E}">
        <p14:creationId xmlns:p14="http://schemas.microsoft.com/office/powerpoint/2010/main" val="222277901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a:bodyPr>
          <a:lstStyle/>
          <a:p>
            <a:pPr fontAlgn="base"/>
            <a:r>
              <a:rPr lang="en-GB" sz="2800" dirty="0" smtClean="0"/>
              <a:t>JSON String to Python Dictionary</a:t>
            </a:r>
          </a:p>
          <a:p>
            <a:pPr fontAlgn="base"/>
            <a:r>
              <a:rPr lang="en-GB" sz="2800" b="0" dirty="0" smtClean="0"/>
              <a:t>To </a:t>
            </a:r>
            <a:r>
              <a:rPr lang="en-GB" sz="2800" b="0" dirty="0"/>
              <a:t>do this, we will use the loads() function of the </a:t>
            </a:r>
            <a:r>
              <a:rPr lang="en-GB" sz="2800" b="0" dirty="0" err="1"/>
              <a:t>json</a:t>
            </a:r>
            <a:r>
              <a:rPr lang="en-GB" sz="2800" b="0" dirty="0"/>
              <a:t> module, passing the string as the argument.</a:t>
            </a:r>
          </a:p>
          <a:p>
            <a:pPr fontAlgn="base"/>
            <a:r>
              <a:rPr lang="en-GB" sz="2800" b="0" dirty="0"/>
              <a:t>This is the basic syntax:</a:t>
            </a:r>
          </a:p>
          <a:p>
            <a:pPr marL="114300" indent="0" fontAlgn="base">
              <a:buNone/>
            </a:pPr>
            <a:endParaRPr lang="en-GB" sz="2600" dirty="0">
              <a:solidFill>
                <a:srgbClr val="C0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73016"/>
            <a:ext cx="8143905"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29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fontScale="92500" lnSpcReduction="20000"/>
          </a:bodyPr>
          <a:lstStyle/>
          <a:p>
            <a:pPr marL="114300" indent="0" fontAlgn="base">
              <a:buNone/>
            </a:pPr>
            <a:r>
              <a:rPr lang="en-GB" sz="2600" dirty="0">
                <a:solidFill>
                  <a:schemeClr val="bg1">
                    <a:lumMod val="85000"/>
                  </a:schemeClr>
                </a:solidFill>
              </a:rPr>
              <a:t># Python program to convert JSON to Python</a:t>
            </a:r>
          </a:p>
          <a:p>
            <a:pPr marL="114300" indent="0" fontAlgn="base">
              <a:buNone/>
            </a:pPr>
            <a:endParaRPr lang="en-GB" sz="2600" dirty="0">
              <a:solidFill>
                <a:srgbClr val="C00000"/>
              </a:solidFill>
            </a:endParaRPr>
          </a:p>
          <a:p>
            <a:pPr marL="114300" indent="0" fontAlgn="base">
              <a:buNone/>
            </a:pPr>
            <a:r>
              <a:rPr lang="en-GB" sz="2600" dirty="0" smtClean="0"/>
              <a:t>import </a:t>
            </a:r>
            <a:r>
              <a:rPr lang="en-GB" sz="2600" dirty="0" err="1"/>
              <a:t>json</a:t>
            </a:r>
            <a:endParaRPr lang="en-GB" sz="2600" dirty="0"/>
          </a:p>
          <a:p>
            <a:pPr marL="114300" indent="0" fontAlgn="base">
              <a:buNone/>
            </a:pPr>
            <a:endParaRPr lang="en-GB" sz="2600" dirty="0">
              <a:solidFill>
                <a:srgbClr val="C00000"/>
              </a:solidFill>
            </a:endParaRPr>
          </a:p>
          <a:p>
            <a:pPr marL="114300" indent="0" fontAlgn="base">
              <a:buNone/>
            </a:pPr>
            <a:r>
              <a:rPr lang="en-GB" sz="2600" dirty="0">
                <a:solidFill>
                  <a:schemeClr val="bg1">
                    <a:lumMod val="85000"/>
                  </a:schemeClr>
                </a:solidFill>
              </a:rPr>
              <a:t># JSON string</a:t>
            </a:r>
          </a:p>
          <a:p>
            <a:pPr marL="114300" indent="0" fontAlgn="base">
              <a:buNone/>
            </a:pPr>
            <a:r>
              <a:rPr lang="en-GB" sz="2600" dirty="0"/>
              <a:t>employee ='{"id":"09", "name": "</a:t>
            </a:r>
            <a:r>
              <a:rPr lang="en-GB" sz="2600" dirty="0" err="1"/>
              <a:t>Nitin</a:t>
            </a:r>
            <a:r>
              <a:rPr lang="en-GB" sz="2600" dirty="0"/>
              <a:t>", "</a:t>
            </a:r>
            <a:r>
              <a:rPr lang="en-GB" sz="2600" dirty="0" err="1"/>
              <a:t>department":"Finance</a:t>
            </a:r>
            <a:r>
              <a:rPr lang="en-GB" sz="2600" dirty="0"/>
              <a:t>"}'</a:t>
            </a:r>
          </a:p>
          <a:p>
            <a:pPr marL="114300" indent="0" fontAlgn="base">
              <a:buNone/>
            </a:pPr>
            <a:endParaRPr lang="en-GB" sz="2600" dirty="0">
              <a:solidFill>
                <a:srgbClr val="C00000"/>
              </a:solidFill>
            </a:endParaRPr>
          </a:p>
          <a:p>
            <a:pPr marL="114300" indent="0" fontAlgn="base">
              <a:buNone/>
            </a:pPr>
            <a:r>
              <a:rPr lang="en-GB" sz="2600" dirty="0">
                <a:solidFill>
                  <a:schemeClr val="bg1">
                    <a:lumMod val="85000"/>
                  </a:schemeClr>
                </a:solidFill>
              </a:rPr>
              <a:t># Convert </a:t>
            </a:r>
            <a:r>
              <a:rPr lang="en-GB" sz="2600" dirty="0" smtClean="0">
                <a:solidFill>
                  <a:schemeClr val="bg1">
                    <a:lumMod val="85000"/>
                  </a:schemeClr>
                </a:solidFill>
              </a:rPr>
              <a:t>JSON string </a:t>
            </a:r>
            <a:r>
              <a:rPr lang="en-GB" sz="2600" dirty="0">
                <a:solidFill>
                  <a:schemeClr val="bg1">
                    <a:lumMod val="85000"/>
                  </a:schemeClr>
                </a:solidFill>
              </a:rPr>
              <a:t>to Python </a:t>
            </a:r>
            <a:r>
              <a:rPr lang="en-GB" sz="2600" dirty="0" err="1">
                <a:solidFill>
                  <a:schemeClr val="bg1">
                    <a:lumMod val="85000"/>
                  </a:schemeClr>
                </a:solidFill>
              </a:rPr>
              <a:t>dict</a:t>
            </a:r>
            <a:endParaRPr lang="en-GB" sz="2600" dirty="0">
              <a:solidFill>
                <a:schemeClr val="bg1">
                  <a:lumMod val="85000"/>
                </a:schemeClr>
              </a:solidFill>
            </a:endParaRPr>
          </a:p>
          <a:p>
            <a:pPr marL="114300" indent="0" fontAlgn="base">
              <a:buNone/>
            </a:pPr>
            <a:r>
              <a:rPr lang="en-GB" sz="2600" dirty="0" err="1"/>
              <a:t>employee_dict</a:t>
            </a:r>
            <a:r>
              <a:rPr lang="en-GB" sz="2600" dirty="0"/>
              <a:t> = </a:t>
            </a:r>
            <a:r>
              <a:rPr lang="en-GB" sz="2600" dirty="0" err="1"/>
              <a:t>json.loads</a:t>
            </a:r>
            <a:r>
              <a:rPr lang="en-GB" sz="2600" dirty="0"/>
              <a:t>(employee)</a:t>
            </a:r>
          </a:p>
          <a:p>
            <a:pPr marL="114300" indent="0" fontAlgn="base">
              <a:buNone/>
            </a:pPr>
            <a:r>
              <a:rPr lang="en-GB" sz="2600" dirty="0"/>
              <a:t>print(</a:t>
            </a:r>
            <a:r>
              <a:rPr lang="en-GB" sz="2600" dirty="0" err="1"/>
              <a:t>employee_dict</a:t>
            </a:r>
            <a:r>
              <a:rPr lang="en-GB" sz="2600" dirty="0"/>
              <a:t>)</a:t>
            </a:r>
          </a:p>
          <a:p>
            <a:pPr marL="114300" indent="0" fontAlgn="base">
              <a:buNone/>
            </a:pPr>
            <a:endParaRPr lang="en-GB" sz="2600" dirty="0">
              <a:solidFill>
                <a:srgbClr val="C00000"/>
              </a:solidFill>
            </a:endParaRPr>
          </a:p>
          <a:p>
            <a:pPr marL="114300" indent="0" fontAlgn="base">
              <a:buNone/>
            </a:pPr>
            <a:r>
              <a:rPr lang="en-GB" sz="2600" dirty="0"/>
              <a:t>print(</a:t>
            </a:r>
            <a:r>
              <a:rPr lang="en-GB" sz="2600" dirty="0" err="1"/>
              <a:t>employee_dict</a:t>
            </a:r>
            <a:r>
              <a:rPr lang="en-GB" sz="2600" dirty="0"/>
              <a:t>['name'])</a:t>
            </a:r>
          </a:p>
          <a:p>
            <a:pPr marL="114300" indent="0" fontAlgn="base">
              <a:buNone/>
            </a:pPr>
            <a:endParaRPr lang="en-GB" sz="2600" dirty="0">
              <a:solidFill>
                <a:srgbClr val="C00000"/>
              </a:solidFill>
            </a:endParaRPr>
          </a:p>
        </p:txBody>
      </p:sp>
    </p:spTree>
    <p:extLst>
      <p:ext uri="{BB962C8B-B14F-4D97-AF65-F5344CB8AC3E}">
        <p14:creationId xmlns:p14="http://schemas.microsoft.com/office/powerpoint/2010/main" val="4062433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CRUD Operations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3450" y="2076450"/>
            <a:ext cx="66675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94177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fontScale="92500" lnSpcReduction="10000"/>
          </a:bodyPr>
          <a:lstStyle/>
          <a:p>
            <a:pPr marL="114300" indent="0" fontAlgn="base">
              <a:buNone/>
            </a:pPr>
            <a:r>
              <a:rPr lang="en-IN" sz="1800" b="0" dirty="0"/>
              <a:t># Import the module </a:t>
            </a:r>
            <a:endParaRPr lang="en-IN" sz="1800" b="0" dirty="0" smtClean="0"/>
          </a:p>
          <a:p>
            <a:pPr marL="114300" indent="0" fontAlgn="base">
              <a:buNone/>
            </a:pPr>
            <a:r>
              <a:rPr lang="en-IN" sz="1800" b="0" dirty="0" smtClean="0"/>
              <a:t>import </a:t>
            </a:r>
            <a:r>
              <a:rPr lang="en-IN" sz="1800" b="0" dirty="0" err="1"/>
              <a:t>json</a:t>
            </a:r>
            <a:r>
              <a:rPr lang="en-IN" sz="1800" b="0" dirty="0"/>
              <a:t> </a:t>
            </a:r>
            <a:endParaRPr lang="en-IN" sz="1800" b="0" dirty="0" smtClean="0"/>
          </a:p>
          <a:p>
            <a:pPr marL="114300" indent="0" fontAlgn="base">
              <a:buNone/>
            </a:pPr>
            <a:r>
              <a:rPr lang="en-IN" sz="1800" b="0" dirty="0" smtClean="0"/>
              <a:t># </a:t>
            </a:r>
            <a:r>
              <a:rPr lang="en-IN" sz="1800" b="0" dirty="0"/>
              <a:t>String with JSON format </a:t>
            </a:r>
            <a:endParaRPr lang="en-IN" sz="1800" b="0" dirty="0" smtClean="0"/>
          </a:p>
          <a:p>
            <a:pPr marL="114300" indent="0" fontAlgn="base">
              <a:buNone/>
            </a:pPr>
            <a:r>
              <a:rPr lang="en-IN" sz="1800" b="0" dirty="0" err="1" smtClean="0"/>
              <a:t>data_JSON</a:t>
            </a:r>
            <a:r>
              <a:rPr lang="en-IN" sz="1800" b="0" dirty="0" smtClean="0"/>
              <a:t> </a:t>
            </a:r>
            <a:r>
              <a:rPr lang="en-IN" sz="1800" b="0" dirty="0"/>
              <a:t>= """ </a:t>
            </a:r>
            <a:endParaRPr lang="en-IN" sz="1800" b="0" dirty="0" smtClean="0"/>
          </a:p>
          <a:p>
            <a:pPr marL="114300" indent="0" fontAlgn="base">
              <a:buNone/>
            </a:pPr>
            <a:r>
              <a:rPr lang="en-IN" sz="1800" b="0" dirty="0" smtClean="0"/>
              <a:t>{ </a:t>
            </a:r>
          </a:p>
          <a:p>
            <a:pPr marL="114300" indent="0" fontAlgn="base">
              <a:buNone/>
            </a:pPr>
            <a:r>
              <a:rPr lang="en-IN" sz="1800" b="0" dirty="0"/>
              <a:t>	</a:t>
            </a:r>
            <a:r>
              <a:rPr lang="en-IN" sz="1800" b="0" dirty="0" smtClean="0"/>
              <a:t>"</a:t>
            </a:r>
            <a:r>
              <a:rPr lang="en-IN" sz="1800" b="0" dirty="0"/>
              <a:t>size": "Medium", </a:t>
            </a:r>
            <a:endParaRPr lang="en-IN" sz="1800" b="0" dirty="0" smtClean="0"/>
          </a:p>
          <a:p>
            <a:pPr marL="114300" indent="0" fontAlgn="base">
              <a:buNone/>
            </a:pPr>
            <a:r>
              <a:rPr lang="en-IN" sz="1800" b="0" dirty="0"/>
              <a:t>	</a:t>
            </a:r>
            <a:r>
              <a:rPr lang="en-IN" sz="1800" b="0" dirty="0" smtClean="0"/>
              <a:t>"</a:t>
            </a:r>
            <a:r>
              <a:rPr lang="en-IN" sz="1800" b="0" dirty="0"/>
              <a:t>price": 15.67, </a:t>
            </a:r>
            <a:endParaRPr lang="en-IN" sz="1800" b="0" dirty="0" smtClean="0"/>
          </a:p>
          <a:p>
            <a:pPr marL="114300" indent="0" fontAlgn="base">
              <a:buNone/>
            </a:pPr>
            <a:r>
              <a:rPr lang="en-IN" sz="1800" b="0" dirty="0"/>
              <a:t>	</a:t>
            </a:r>
            <a:r>
              <a:rPr lang="en-IN" sz="1800" b="0" dirty="0" smtClean="0"/>
              <a:t>"</a:t>
            </a:r>
            <a:r>
              <a:rPr lang="en-IN" sz="1800" b="0" dirty="0"/>
              <a:t>toppings": ["Mushrooms", "Extra Cheese", "Pepperoni", "Basil"], </a:t>
            </a:r>
            <a:endParaRPr lang="en-IN" sz="1800" b="0" dirty="0" smtClean="0"/>
          </a:p>
          <a:p>
            <a:pPr marL="114300" indent="0" fontAlgn="base">
              <a:buNone/>
            </a:pPr>
            <a:r>
              <a:rPr lang="en-IN" sz="1800" b="0" dirty="0"/>
              <a:t>	</a:t>
            </a:r>
            <a:r>
              <a:rPr lang="en-IN" sz="1800" b="0" dirty="0" smtClean="0"/>
              <a:t>"</a:t>
            </a:r>
            <a:r>
              <a:rPr lang="en-IN" sz="1800" b="0" dirty="0"/>
              <a:t>client": </a:t>
            </a:r>
            <a:r>
              <a:rPr lang="en-IN" sz="1800" b="0" dirty="0" smtClean="0"/>
              <a:t>{</a:t>
            </a:r>
          </a:p>
          <a:p>
            <a:pPr marL="114300" indent="0" fontAlgn="base">
              <a:buNone/>
            </a:pPr>
            <a:r>
              <a:rPr lang="en-IN" sz="1800" b="0" dirty="0"/>
              <a:t>	</a:t>
            </a:r>
            <a:r>
              <a:rPr lang="en-IN" sz="1800" b="0" dirty="0" smtClean="0"/>
              <a:t>	"</a:t>
            </a:r>
            <a:r>
              <a:rPr lang="en-IN" sz="1800" b="0" dirty="0"/>
              <a:t>name": "Jane Doe", </a:t>
            </a:r>
            <a:endParaRPr lang="en-IN" sz="1800" b="0" dirty="0" smtClean="0"/>
          </a:p>
          <a:p>
            <a:pPr marL="114300" indent="0" fontAlgn="base">
              <a:buNone/>
            </a:pPr>
            <a:r>
              <a:rPr lang="en-IN" sz="1800" b="0" dirty="0"/>
              <a:t>	</a:t>
            </a:r>
            <a:r>
              <a:rPr lang="en-IN" sz="1800" b="0" dirty="0" smtClean="0"/>
              <a:t>	"</a:t>
            </a:r>
            <a:r>
              <a:rPr lang="en-IN" sz="1800" b="0" dirty="0"/>
              <a:t>phone": "455-344-234", </a:t>
            </a:r>
            <a:endParaRPr lang="en-IN" sz="1800" b="0" dirty="0" smtClean="0"/>
          </a:p>
          <a:p>
            <a:pPr marL="114300" indent="0" fontAlgn="base">
              <a:buNone/>
            </a:pPr>
            <a:r>
              <a:rPr lang="en-IN" sz="1800" b="0" dirty="0" smtClean="0"/>
              <a:t>		"</a:t>
            </a:r>
            <a:r>
              <a:rPr lang="en-IN" sz="1800" b="0" dirty="0"/>
              <a:t>email": "janedoe@email.com" </a:t>
            </a:r>
            <a:endParaRPr lang="en-IN" sz="1800" b="0" dirty="0" smtClean="0"/>
          </a:p>
          <a:p>
            <a:pPr marL="114300" indent="0" fontAlgn="base">
              <a:buNone/>
            </a:pPr>
            <a:r>
              <a:rPr lang="en-IN" sz="1800" b="0" dirty="0"/>
              <a:t>	</a:t>
            </a:r>
            <a:r>
              <a:rPr lang="en-IN" sz="1800" b="0" dirty="0" smtClean="0"/>
              <a:t>} </a:t>
            </a:r>
          </a:p>
          <a:p>
            <a:pPr marL="114300" indent="0" fontAlgn="base">
              <a:buNone/>
            </a:pPr>
            <a:r>
              <a:rPr lang="en-IN" sz="1800" b="0" dirty="0" smtClean="0"/>
              <a:t>} </a:t>
            </a:r>
            <a:r>
              <a:rPr lang="en-IN" sz="1800" b="0" dirty="0"/>
              <a:t>""" </a:t>
            </a:r>
            <a:endParaRPr lang="en-IN" sz="1800" b="0" dirty="0" smtClean="0"/>
          </a:p>
          <a:p>
            <a:pPr marL="114300" indent="0" fontAlgn="base">
              <a:buNone/>
            </a:pPr>
            <a:r>
              <a:rPr lang="en-IN" sz="1800" b="0" dirty="0" smtClean="0"/>
              <a:t># </a:t>
            </a:r>
            <a:r>
              <a:rPr lang="en-IN" sz="1800" b="0" dirty="0"/>
              <a:t>Convert JSON string to dictionary </a:t>
            </a:r>
            <a:endParaRPr lang="en-IN" sz="1800" b="0" dirty="0" smtClean="0"/>
          </a:p>
          <a:p>
            <a:pPr marL="114300" indent="0" fontAlgn="base">
              <a:buNone/>
            </a:pPr>
            <a:r>
              <a:rPr lang="en-IN" sz="1800" b="0" dirty="0" err="1" smtClean="0"/>
              <a:t>data_dict</a:t>
            </a:r>
            <a:r>
              <a:rPr lang="en-IN" sz="1800" b="0" dirty="0" smtClean="0"/>
              <a:t> </a:t>
            </a:r>
            <a:r>
              <a:rPr lang="en-IN" sz="1800" b="0" dirty="0"/>
              <a:t>= </a:t>
            </a:r>
            <a:r>
              <a:rPr lang="en-IN" sz="1800" b="0" dirty="0" err="1"/>
              <a:t>json.loads</a:t>
            </a:r>
            <a:r>
              <a:rPr lang="en-IN" sz="1800" b="0" dirty="0"/>
              <a:t>(</a:t>
            </a:r>
            <a:r>
              <a:rPr lang="en-IN" sz="1800" b="0" dirty="0" err="1"/>
              <a:t>data_JSON</a:t>
            </a:r>
            <a:r>
              <a:rPr lang="en-IN" sz="1800" b="0" dirty="0"/>
              <a:t>)</a:t>
            </a:r>
            <a:endParaRPr lang="en-GB" sz="1800" b="0" dirty="0">
              <a:solidFill>
                <a:srgbClr val="C00000"/>
              </a:solidFill>
            </a:endParaRPr>
          </a:p>
        </p:txBody>
      </p:sp>
    </p:spTree>
    <p:extLst>
      <p:ext uri="{BB962C8B-B14F-4D97-AF65-F5344CB8AC3E}">
        <p14:creationId xmlns:p14="http://schemas.microsoft.com/office/powerpoint/2010/main" val="356668090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a:bodyPr>
          <a:lstStyle/>
          <a:p>
            <a:pPr marL="114300" indent="0" fontAlgn="base">
              <a:buNone/>
            </a:pPr>
            <a:r>
              <a:rPr lang="en-IN" sz="2400" dirty="0" smtClean="0"/>
              <a:t>Output:</a:t>
            </a:r>
          </a:p>
          <a:p>
            <a:pPr marL="114300" indent="0" fontAlgn="base">
              <a:buNone/>
            </a:pPr>
            <a:r>
              <a:rPr lang="en-IN" sz="2400" dirty="0" smtClean="0"/>
              <a:t>{</a:t>
            </a:r>
            <a:r>
              <a:rPr lang="en-IN" sz="2400" dirty="0"/>
              <a:t>'size': 'Medium', 'price': 15.67, 'toppings': ['Mushrooms', 'Extra Cheese', 'Pepperoni', 'Basil'], 'client': {'name': 'Jane Doe', 'phone': '455-344-234', 'email': 'janedoe@email.com'}}</a:t>
            </a:r>
            <a:br>
              <a:rPr lang="en-IN" sz="2400" dirty="0"/>
            </a:br>
            <a:endParaRPr lang="en-IN" sz="2400" dirty="0" smtClean="0"/>
          </a:p>
          <a:p>
            <a:pPr marL="114300" indent="0" fontAlgn="base">
              <a:buNone/>
            </a:pPr>
            <a:endParaRPr lang="en-GB" sz="1800" b="0" dirty="0">
              <a:solidFill>
                <a:srgbClr val="C00000"/>
              </a:solidFill>
            </a:endParaRPr>
          </a:p>
        </p:txBody>
      </p:sp>
    </p:spTree>
    <p:extLst>
      <p:ext uri="{BB962C8B-B14F-4D97-AF65-F5344CB8AC3E}">
        <p14:creationId xmlns:p14="http://schemas.microsoft.com/office/powerpoint/2010/main" val="333394758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a:bodyPr>
          <a:lstStyle/>
          <a:p>
            <a:pPr marL="114300" indent="0" fontAlgn="base">
              <a:buNone/>
            </a:pPr>
            <a:r>
              <a:rPr lang="en-GB" sz="2400" dirty="0"/>
              <a:t>print(</a:t>
            </a:r>
            <a:r>
              <a:rPr lang="en-GB" sz="2400" dirty="0" err="1"/>
              <a:t>data_dict</a:t>
            </a:r>
            <a:r>
              <a:rPr lang="en-GB" sz="2400" dirty="0"/>
              <a:t>["size"]) </a:t>
            </a:r>
            <a:endParaRPr lang="en-GB" sz="2400" dirty="0" smtClean="0"/>
          </a:p>
          <a:p>
            <a:pPr marL="114300" indent="0" fontAlgn="base">
              <a:buNone/>
            </a:pPr>
            <a:r>
              <a:rPr lang="en-GB" sz="2400" dirty="0" smtClean="0"/>
              <a:t>print(</a:t>
            </a:r>
            <a:r>
              <a:rPr lang="en-GB" sz="2400" dirty="0" err="1" smtClean="0"/>
              <a:t>data_dict</a:t>
            </a:r>
            <a:r>
              <a:rPr lang="en-GB" sz="2400" dirty="0"/>
              <a:t>["price"]) print(</a:t>
            </a:r>
            <a:r>
              <a:rPr lang="en-GB" sz="2400" dirty="0" err="1"/>
              <a:t>data_dict</a:t>
            </a:r>
            <a:r>
              <a:rPr lang="en-GB" sz="2400" dirty="0"/>
              <a:t>["toppings"]) print(</a:t>
            </a:r>
            <a:r>
              <a:rPr lang="en-GB" sz="2400" dirty="0" err="1"/>
              <a:t>data_dict</a:t>
            </a:r>
            <a:r>
              <a:rPr lang="en-GB" sz="2400" dirty="0"/>
              <a:t>["client</a:t>
            </a:r>
            <a:r>
              <a:rPr lang="en-GB" sz="2400" dirty="0" smtClean="0"/>
              <a:t>"])</a:t>
            </a:r>
          </a:p>
          <a:p>
            <a:pPr marL="114300" indent="0" fontAlgn="base">
              <a:buNone/>
            </a:pPr>
            <a:endParaRPr lang="en-GB" sz="2400" b="0" dirty="0" smtClean="0">
              <a:solidFill>
                <a:srgbClr val="C00000"/>
              </a:solidFill>
            </a:endParaRPr>
          </a:p>
          <a:p>
            <a:pPr marL="114300" indent="0" fontAlgn="base">
              <a:buNone/>
            </a:pPr>
            <a:r>
              <a:rPr lang="en-GB" sz="2400" b="0" dirty="0" smtClean="0">
                <a:solidFill>
                  <a:srgbClr val="C00000"/>
                </a:solidFill>
              </a:rPr>
              <a:t>Output</a:t>
            </a:r>
            <a:endParaRPr lang="en-GB" sz="2400" b="0" dirty="0">
              <a:solidFill>
                <a:srgbClr val="C00000"/>
              </a:solidFill>
            </a:endParaRPr>
          </a:p>
          <a:p>
            <a:pPr marL="114300" indent="0" fontAlgn="base">
              <a:buNone/>
            </a:pPr>
            <a:r>
              <a:rPr lang="en-IN" sz="2400" dirty="0"/>
              <a:t>Medium </a:t>
            </a:r>
            <a:endParaRPr lang="en-IN" sz="2400" dirty="0" smtClean="0"/>
          </a:p>
          <a:p>
            <a:pPr marL="114300" indent="0" fontAlgn="base">
              <a:buNone/>
            </a:pPr>
            <a:r>
              <a:rPr lang="en-IN" sz="2400" dirty="0" smtClean="0"/>
              <a:t>15.67 </a:t>
            </a:r>
          </a:p>
          <a:p>
            <a:pPr marL="114300" indent="0" fontAlgn="base">
              <a:buNone/>
            </a:pPr>
            <a:r>
              <a:rPr lang="en-IN" sz="2400" dirty="0" smtClean="0"/>
              <a:t>[</a:t>
            </a:r>
            <a:r>
              <a:rPr lang="en-IN" sz="2400" dirty="0"/>
              <a:t>'Mushrooms', 'Extra Cheese', 'Pepperoni', 'Basil'] </a:t>
            </a:r>
            <a:endParaRPr lang="en-IN" sz="2400" dirty="0" smtClean="0"/>
          </a:p>
          <a:p>
            <a:pPr marL="114300" indent="0" fontAlgn="base">
              <a:buNone/>
            </a:pPr>
            <a:r>
              <a:rPr lang="en-IN" sz="2400" dirty="0" smtClean="0"/>
              <a:t>{</a:t>
            </a:r>
            <a:r>
              <a:rPr lang="en-IN" sz="2400" dirty="0"/>
              <a:t>'name': 'Jane Doe', 'phone': '455-344-234', 'email': 'janedoe@email.com'}</a:t>
            </a:r>
            <a:endParaRPr lang="en-GB" sz="2400" b="0" dirty="0">
              <a:solidFill>
                <a:srgbClr val="C00000"/>
              </a:solidFill>
            </a:endParaRPr>
          </a:p>
        </p:txBody>
      </p:sp>
    </p:spTree>
    <p:extLst>
      <p:ext uri="{BB962C8B-B14F-4D97-AF65-F5344CB8AC3E}">
        <p14:creationId xmlns:p14="http://schemas.microsoft.com/office/powerpoint/2010/main" val="109140785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a:bodyPr>
          <a:lstStyle/>
          <a:p>
            <a:pPr fontAlgn="base"/>
            <a:r>
              <a:rPr lang="en-GB" sz="2400" dirty="0"/>
              <a:t>Python read JSON file</a:t>
            </a:r>
          </a:p>
          <a:p>
            <a:pPr marL="114300" indent="0" fontAlgn="base">
              <a:buNone/>
            </a:pPr>
            <a:r>
              <a:rPr lang="en-GB" sz="2400" b="0" dirty="0" smtClean="0"/>
              <a:t>	</a:t>
            </a:r>
            <a:r>
              <a:rPr lang="en-GB" sz="2400" b="0" dirty="0" err="1" smtClean="0"/>
              <a:t>json.load</a:t>
            </a:r>
            <a:r>
              <a:rPr lang="en-GB" sz="2400" b="0" dirty="0"/>
              <a:t>() method can read a file which contains </a:t>
            </a:r>
            <a:r>
              <a:rPr lang="en-GB" sz="2400" b="0" dirty="0" smtClean="0"/>
              <a:t>	a </a:t>
            </a:r>
            <a:r>
              <a:rPr lang="en-GB" sz="2400" b="0" dirty="0"/>
              <a:t>JSON object</a:t>
            </a:r>
            <a:r>
              <a:rPr lang="en-GB" sz="2400" b="0" dirty="0" smtClean="0"/>
              <a:t>.</a:t>
            </a:r>
          </a:p>
          <a:p>
            <a:pPr fontAlgn="base"/>
            <a:endParaRPr lang="en-GB" sz="2400" dirty="0" smtClean="0"/>
          </a:p>
          <a:p>
            <a:pPr marL="114300" indent="0" fontAlgn="base">
              <a:buNone/>
            </a:pPr>
            <a:r>
              <a:rPr lang="en-GB" sz="2400" dirty="0" smtClean="0"/>
              <a:t>Syntax</a:t>
            </a:r>
            <a:r>
              <a:rPr lang="en-GB" sz="2400" dirty="0"/>
              <a:t>:</a:t>
            </a:r>
            <a:endParaRPr lang="en-GB" sz="2400" b="0" dirty="0"/>
          </a:p>
          <a:p>
            <a:r>
              <a:rPr lang="en-GB" sz="2400" dirty="0" err="1"/>
              <a:t>json.load</a:t>
            </a:r>
            <a:r>
              <a:rPr lang="en-GB" sz="2400" dirty="0"/>
              <a:t>(</a:t>
            </a:r>
            <a:r>
              <a:rPr lang="en-GB" sz="2400" dirty="0" err="1"/>
              <a:t>file_object</a:t>
            </a:r>
            <a:r>
              <a:rPr lang="en-GB" sz="2400" dirty="0"/>
              <a:t>)</a:t>
            </a:r>
            <a:endParaRPr lang="en-GB" sz="2600" dirty="0">
              <a:solidFill>
                <a:srgbClr val="C00000"/>
              </a:solidFill>
            </a:endParaRPr>
          </a:p>
        </p:txBody>
      </p:sp>
    </p:spTree>
    <p:extLst>
      <p:ext uri="{BB962C8B-B14F-4D97-AF65-F5344CB8AC3E}">
        <p14:creationId xmlns:p14="http://schemas.microsoft.com/office/powerpoint/2010/main" val="349390588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a:bodyPr>
          <a:lstStyle/>
          <a:p>
            <a:pPr fontAlgn="base"/>
            <a:r>
              <a:rPr lang="en-GB" sz="2400" dirty="0"/>
              <a:t>Python read JSON file</a:t>
            </a:r>
          </a:p>
          <a:p>
            <a:pPr fontAlgn="base"/>
            <a:r>
              <a:rPr lang="en-GB" sz="2400" b="0" dirty="0"/>
              <a:t>If we want to read this file in Python, we just need to use a with statement:</a:t>
            </a:r>
          </a:p>
          <a:p>
            <a:r>
              <a:rPr lang="en-GB" sz="2400" dirty="0"/>
              <a:t/>
            </a:r>
            <a:br>
              <a:rPr lang="en-GB" sz="2400" dirty="0"/>
            </a:br>
            <a:endParaRPr lang="en-GB" sz="2400" dirty="0" smtClean="0"/>
          </a:p>
          <a:p>
            <a:pPr fontAlgn="base"/>
            <a:endParaRPr lang="en-GB" sz="2400" dirty="0"/>
          </a:p>
          <a:p>
            <a:pPr fontAlgn="base"/>
            <a:endParaRPr lang="en-GB" sz="2400" dirty="0" smtClean="0"/>
          </a:p>
          <a:p>
            <a:pPr fontAlgn="base"/>
            <a:endParaRPr lang="en-GB" sz="2400"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80928"/>
            <a:ext cx="8048066" cy="3593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8285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a:bodyPr>
          <a:lstStyle/>
          <a:p>
            <a:pPr fontAlgn="base"/>
            <a:r>
              <a:rPr lang="en-GB" sz="2400" b="0" dirty="0" err="1"/>
              <a:t>json.load</a:t>
            </a:r>
            <a:r>
              <a:rPr lang="en-GB" sz="2400" b="0" dirty="0"/>
              <a:t>(file) creates and returns a new Python dictionary with the key-value pairs in the JSON file.</a:t>
            </a:r>
          </a:p>
          <a:p>
            <a:pPr fontAlgn="base"/>
            <a:r>
              <a:rPr lang="en-GB" sz="2400" b="0" dirty="0"/>
              <a:t>Then, this dictionary is assigned to the data variable.</a:t>
            </a:r>
          </a:p>
          <a:p>
            <a:pPr fontAlgn="base"/>
            <a:endParaRPr lang="en-GB" sz="2400" dirty="0" smtClean="0"/>
          </a:p>
          <a:p>
            <a:pPr fontAlgn="base"/>
            <a:r>
              <a:rPr lang="en-GB" sz="2400" dirty="0" smtClean="0"/>
              <a:t>Tip</a:t>
            </a:r>
            <a:r>
              <a:rPr lang="en-GB" sz="2400" dirty="0"/>
              <a:t>:</a:t>
            </a:r>
            <a:r>
              <a:rPr lang="en-GB" sz="2400" b="0" dirty="0"/>
              <a:t> Notice that we are using </a:t>
            </a:r>
            <a:r>
              <a:rPr lang="en-GB" sz="2400" dirty="0"/>
              <a:t>load()</a:t>
            </a:r>
            <a:r>
              <a:rPr lang="en-GB" sz="2400" b="0" dirty="0"/>
              <a:t> instead of </a:t>
            </a:r>
            <a:r>
              <a:rPr lang="en-GB" sz="2400" dirty="0"/>
              <a:t>loads()</a:t>
            </a:r>
            <a:r>
              <a:rPr lang="en-GB" sz="2400" b="0" dirty="0"/>
              <a:t>. This is a different function in the </a:t>
            </a:r>
            <a:r>
              <a:rPr lang="en-GB" sz="2400" dirty="0" err="1"/>
              <a:t>json</a:t>
            </a:r>
            <a:r>
              <a:rPr lang="en-GB" sz="2400" b="0" dirty="0"/>
              <a:t> module. </a:t>
            </a:r>
            <a:endParaRPr lang="en-GB" sz="2400" dirty="0" smtClean="0"/>
          </a:p>
        </p:txBody>
      </p:sp>
    </p:spTree>
    <p:extLst>
      <p:ext uri="{BB962C8B-B14F-4D97-AF65-F5344CB8AC3E}">
        <p14:creationId xmlns:p14="http://schemas.microsoft.com/office/powerpoint/2010/main" val="118993450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a:bodyPr>
          <a:lstStyle/>
          <a:p>
            <a:pPr marL="114300" indent="0" fontAlgn="base">
              <a:buNone/>
            </a:pPr>
            <a:r>
              <a:rPr lang="en-GB" sz="2400" b="0" dirty="0"/>
              <a:t> Consider a file named </a:t>
            </a:r>
            <a:r>
              <a:rPr lang="en-GB" sz="2400" b="0" dirty="0" err="1" smtClean="0"/>
              <a:t>a.json</a:t>
            </a:r>
            <a:r>
              <a:rPr lang="en-GB" sz="2400" b="0" dirty="0" smtClean="0"/>
              <a:t> </a:t>
            </a:r>
            <a:r>
              <a:rPr lang="en-GB" sz="2400" b="0" dirty="0"/>
              <a:t>which contains a JSON object</a:t>
            </a:r>
            <a:r>
              <a:rPr lang="en-GB" sz="2400" b="0" dirty="0" smtClean="0"/>
              <a:t>.</a:t>
            </a:r>
          </a:p>
          <a:p>
            <a:pPr marL="114300" indent="0" fontAlgn="base">
              <a:buNone/>
            </a:pPr>
            <a:endParaRPr lang="en-GB" sz="2400" b="0" dirty="0"/>
          </a:p>
          <a:p>
            <a:pPr marL="114300" indent="0" fontAlgn="base">
              <a:buNone/>
            </a:pPr>
            <a:r>
              <a:rPr lang="en-GB" sz="2400" b="0" dirty="0"/>
              <a:t>import </a:t>
            </a:r>
            <a:r>
              <a:rPr lang="en-GB" sz="2400" b="0" dirty="0" err="1"/>
              <a:t>json</a:t>
            </a:r>
            <a:endParaRPr lang="en-GB" sz="2400" b="0" dirty="0"/>
          </a:p>
          <a:p>
            <a:pPr marL="114300" indent="0" fontAlgn="base">
              <a:buNone/>
            </a:pPr>
            <a:endParaRPr lang="en-GB" sz="2400" b="0" dirty="0"/>
          </a:p>
          <a:p>
            <a:pPr marL="114300" indent="0" fontAlgn="base">
              <a:buNone/>
            </a:pPr>
            <a:r>
              <a:rPr lang="en-GB" sz="2400" b="0" dirty="0"/>
              <a:t>with open('C:/Users/</a:t>
            </a:r>
            <a:r>
              <a:rPr lang="en-GB" sz="2400" b="0" dirty="0" err="1"/>
              <a:t>Kalpana</a:t>
            </a:r>
            <a:r>
              <a:rPr lang="en-GB" sz="2400" b="0" dirty="0"/>
              <a:t>/Desktop/</a:t>
            </a:r>
            <a:r>
              <a:rPr lang="en-GB" sz="2400" b="0" dirty="0" err="1"/>
              <a:t>a.json</a:t>
            </a:r>
            <a:r>
              <a:rPr lang="en-GB" sz="2400" b="0" dirty="0"/>
              <a:t>', 'r') as f:</a:t>
            </a:r>
          </a:p>
          <a:p>
            <a:pPr marL="114300" indent="0" fontAlgn="base">
              <a:buNone/>
            </a:pPr>
            <a:r>
              <a:rPr lang="en-GB" sz="2400" b="0" dirty="0"/>
              <a:t>  data = </a:t>
            </a:r>
            <a:r>
              <a:rPr lang="en-GB" sz="2400" b="0" dirty="0" err="1"/>
              <a:t>json.load</a:t>
            </a:r>
            <a:r>
              <a:rPr lang="en-GB" sz="2400" b="0" dirty="0"/>
              <a:t>(f)</a:t>
            </a:r>
          </a:p>
          <a:p>
            <a:pPr marL="114300" indent="0" fontAlgn="base">
              <a:buNone/>
            </a:pPr>
            <a:endParaRPr lang="en-GB" sz="2400" b="0" dirty="0"/>
          </a:p>
          <a:p>
            <a:pPr marL="114300" indent="0" fontAlgn="base">
              <a:buNone/>
            </a:pPr>
            <a:r>
              <a:rPr lang="en-GB" sz="2400" b="0" dirty="0" smtClean="0"/>
              <a:t>print(data</a:t>
            </a:r>
            <a:r>
              <a:rPr lang="en-GB" sz="2400" b="0" dirty="0"/>
              <a:t>)</a:t>
            </a:r>
            <a:br>
              <a:rPr lang="en-GB" sz="2400" b="0" dirty="0"/>
            </a:br>
            <a:endParaRPr lang="en-GB" sz="2400" b="0" dirty="0"/>
          </a:p>
        </p:txBody>
      </p:sp>
    </p:spTree>
    <p:extLst>
      <p:ext uri="{BB962C8B-B14F-4D97-AF65-F5344CB8AC3E}">
        <p14:creationId xmlns:p14="http://schemas.microsoft.com/office/powerpoint/2010/main" val="59288474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a:bodyPr>
          <a:lstStyle/>
          <a:p>
            <a:r>
              <a:rPr lang="en-GB" sz="2400" b="0" dirty="0"/>
              <a:t> To do that, we can use the dumps function of the </a:t>
            </a:r>
            <a:r>
              <a:rPr lang="en-GB" sz="2400" b="0" dirty="0" err="1"/>
              <a:t>json</a:t>
            </a:r>
            <a:r>
              <a:rPr lang="en-GB" sz="2400" b="0" dirty="0"/>
              <a:t> module, passing the object as argument:</a:t>
            </a:r>
          </a:p>
          <a:p>
            <a:r>
              <a:rPr lang="en-GB" sz="2400" dirty="0" smtClean="0"/>
              <a:t/>
            </a:r>
            <a:br>
              <a:rPr lang="en-GB" sz="2400" dirty="0" smtClean="0"/>
            </a:br>
            <a:endParaRPr lang="en-GB" sz="2400" b="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08920"/>
            <a:ext cx="7164288" cy="255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27584" y="5373216"/>
            <a:ext cx="7128792" cy="1077218"/>
          </a:xfrm>
          <a:prstGeom prst="rect">
            <a:avLst/>
          </a:prstGeom>
        </p:spPr>
        <p:txBody>
          <a:bodyPr wrap="square">
            <a:spAutoFit/>
          </a:bodyPr>
          <a:lstStyle/>
          <a:p>
            <a:pPr fontAlgn="base"/>
            <a:r>
              <a:rPr lang="en-GB" sz="2800" b="1" dirty="0" smtClean="0">
                <a:latin typeface="+mj-lt"/>
              </a:rPr>
              <a:t>Tip</a:t>
            </a:r>
            <a:r>
              <a:rPr lang="en-GB" sz="2800" b="1" dirty="0">
                <a:latin typeface="+mj-lt"/>
              </a:rPr>
              <a:t>:</a:t>
            </a:r>
            <a:r>
              <a:rPr lang="en-GB" sz="2800" dirty="0">
                <a:latin typeface="+mj-lt"/>
              </a:rPr>
              <a:t> This function will return a string.</a:t>
            </a:r>
          </a:p>
          <a:p>
            <a:r>
              <a:rPr lang="en-GB" dirty="0"/>
              <a:t/>
            </a:r>
            <a:br>
              <a:rPr lang="en-GB" dirty="0"/>
            </a:br>
            <a:endParaRPr lang="en-IN" dirty="0"/>
          </a:p>
        </p:txBody>
      </p:sp>
    </p:spTree>
    <p:extLst>
      <p:ext uri="{BB962C8B-B14F-4D97-AF65-F5344CB8AC3E}">
        <p14:creationId xmlns:p14="http://schemas.microsoft.com/office/powerpoint/2010/main" val="16166129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a:bodyPr>
          <a:lstStyle/>
          <a:p>
            <a:r>
              <a:rPr lang="en-GB" sz="2400" b="0" dirty="0"/>
              <a:t> </a:t>
            </a:r>
            <a:r>
              <a:rPr lang="en-GB" sz="2400" dirty="0"/>
              <a:t>Python Convert to JSON string</a:t>
            </a:r>
          </a:p>
          <a:p>
            <a:r>
              <a:rPr lang="en-GB" sz="2400" b="0" dirty="0"/>
              <a:t>You can convert a dictionary to JSON string using </a:t>
            </a:r>
            <a:r>
              <a:rPr lang="en-GB" sz="2400" b="0" dirty="0" err="1"/>
              <a:t>json.dumps</a:t>
            </a:r>
            <a:r>
              <a:rPr lang="en-GB" sz="2400" b="0" dirty="0"/>
              <a:t>() method.</a:t>
            </a:r>
          </a:p>
          <a:p>
            <a:pPr marL="114300" indent="0">
              <a:buNone/>
            </a:pPr>
            <a:r>
              <a:rPr lang="en-IN" sz="2400" dirty="0"/>
              <a:t>import </a:t>
            </a:r>
            <a:r>
              <a:rPr lang="en-IN" sz="2400" dirty="0" err="1"/>
              <a:t>json</a:t>
            </a:r>
            <a:r>
              <a:rPr lang="en-IN" sz="2400" dirty="0"/>
              <a:t> </a:t>
            </a:r>
            <a:endParaRPr lang="en-IN" sz="2400" dirty="0" smtClean="0"/>
          </a:p>
          <a:p>
            <a:pPr marL="114300" indent="0">
              <a:buNone/>
            </a:pPr>
            <a:r>
              <a:rPr lang="en-IN" sz="2400" dirty="0" err="1" smtClean="0"/>
              <a:t>person_dict</a:t>
            </a:r>
            <a:r>
              <a:rPr lang="en-IN" sz="2400" dirty="0" smtClean="0"/>
              <a:t> </a:t>
            </a:r>
            <a:r>
              <a:rPr lang="en-IN" sz="2400" dirty="0"/>
              <a:t>= {'name': 'Bob', 'age': 12, 'children': None } </a:t>
            </a:r>
            <a:endParaRPr lang="en-IN" sz="2400" dirty="0" smtClean="0"/>
          </a:p>
          <a:p>
            <a:pPr marL="114300" indent="0">
              <a:buNone/>
            </a:pPr>
            <a:r>
              <a:rPr lang="en-IN" sz="2400" dirty="0" err="1" smtClean="0"/>
              <a:t>person_json</a:t>
            </a:r>
            <a:r>
              <a:rPr lang="en-IN" sz="2400" dirty="0" smtClean="0"/>
              <a:t> </a:t>
            </a:r>
            <a:r>
              <a:rPr lang="en-IN" sz="2400" dirty="0"/>
              <a:t>= </a:t>
            </a:r>
            <a:r>
              <a:rPr lang="en-IN" sz="2400" dirty="0" err="1"/>
              <a:t>json.dumps</a:t>
            </a:r>
            <a:r>
              <a:rPr lang="en-IN" sz="2400" dirty="0"/>
              <a:t>(</a:t>
            </a:r>
            <a:r>
              <a:rPr lang="en-IN" sz="2400" dirty="0" err="1"/>
              <a:t>person_dict</a:t>
            </a:r>
            <a:r>
              <a:rPr lang="en-IN" sz="2400" dirty="0"/>
              <a:t>) </a:t>
            </a:r>
            <a:endParaRPr lang="en-IN" sz="2400" dirty="0" smtClean="0"/>
          </a:p>
          <a:p>
            <a:pPr marL="114300" indent="0">
              <a:buNone/>
            </a:pPr>
            <a:r>
              <a:rPr lang="en-IN" sz="2400" dirty="0" smtClean="0"/>
              <a:t># </a:t>
            </a:r>
            <a:r>
              <a:rPr lang="en-IN" sz="2400" dirty="0"/>
              <a:t>Output: {"name": "Bob", "age": 12, "children": null} </a:t>
            </a:r>
            <a:endParaRPr lang="en-IN" sz="2400" dirty="0" smtClean="0"/>
          </a:p>
          <a:p>
            <a:pPr marL="114300" indent="0">
              <a:buNone/>
            </a:pPr>
            <a:r>
              <a:rPr lang="en-IN" sz="2400" dirty="0" smtClean="0"/>
              <a:t>print(</a:t>
            </a:r>
            <a:r>
              <a:rPr lang="en-IN" sz="2400" dirty="0" err="1" smtClean="0"/>
              <a:t>person_json</a:t>
            </a:r>
            <a:r>
              <a:rPr lang="en-IN" sz="2400" dirty="0"/>
              <a:t>)</a:t>
            </a:r>
            <a:r>
              <a:rPr lang="en-GB" sz="2400" dirty="0" smtClean="0"/>
              <a:t/>
            </a:r>
            <a:br>
              <a:rPr lang="en-GB" sz="2400" dirty="0" smtClean="0"/>
            </a:br>
            <a:r>
              <a:rPr lang="en-GB" sz="2400" dirty="0" smtClean="0"/>
              <a:t/>
            </a:r>
            <a:br>
              <a:rPr lang="en-GB" sz="2400" dirty="0" smtClean="0"/>
            </a:br>
            <a:endParaRPr lang="en-GB" sz="2400" b="0" dirty="0"/>
          </a:p>
        </p:txBody>
      </p:sp>
    </p:spTree>
    <p:extLst>
      <p:ext uri="{BB962C8B-B14F-4D97-AF65-F5344CB8AC3E}">
        <p14:creationId xmlns:p14="http://schemas.microsoft.com/office/powerpoint/2010/main" val="355946367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a:bodyPr>
          <a:lstStyle/>
          <a:p>
            <a:pPr marL="114300" indent="0">
              <a:buNone/>
            </a:pPr>
            <a:r>
              <a:rPr lang="en-GB" sz="2400" b="0" dirty="0"/>
              <a:t> </a:t>
            </a:r>
            <a:r>
              <a:rPr lang="en-GB" sz="2400" dirty="0" smtClean="0"/>
              <a:t/>
            </a:r>
            <a:br>
              <a:rPr lang="en-GB" sz="2400" dirty="0" smtClean="0"/>
            </a:br>
            <a:endParaRPr lang="en-GB" sz="2400" b="0" dirty="0"/>
          </a:p>
        </p:txBody>
      </p:sp>
      <p:sp>
        <p:nvSpPr>
          <p:cNvPr id="5" name="Rectangle 4"/>
          <p:cNvSpPr/>
          <p:nvPr/>
        </p:nvSpPr>
        <p:spPr>
          <a:xfrm>
            <a:off x="539552" y="1916832"/>
            <a:ext cx="7272808" cy="1938992"/>
          </a:xfrm>
          <a:prstGeom prst="rect">
            <a:avLst/>
          </a:prstGeom>
        </p:spPr>
        <p:txBody>
          <a:bodyPr wrap="square">
            <a:spAutoFit/>
          </a:bodyPr>
          <a:lstStyle/>
          <a:p>
            <a:pPr fontAlgn="base"/>
            <a:r>
              <a:rPr lang="en-GB" sz="2400" b="1" dirty="0">
                <a:latin typeface="+mj-lt"/>
              </a:rPr>
              <a:t>JSON to Python: Type Conversion</a:t>
            </a:r>
          </a:p>
          <a:p>
            <a:pPr fontAlgn="base"/>
            <a:r>
              <a:rPr lang="en-GB" sz="2400" dirty="0">
                <a:latin typeface="+mj-lt"/>
              </a:rPr>
              <a:t>When you use loads() to create a Python dictionary from a JSON string, you will notice that some values will be converted into their corresponding Python values and data types.</a:t>
            </a:r>
          </a:p>
        </p:txBody>
      </p:sp>
    </p:spTree>
    <p:extLst>
      <p:ext uri="{BB962C8B-B14F-4D97-AF65-F5344CB8AC3E}">
        <p14:creationId xmlns:p14="http://schemas.microsoft.com/office/powerpoint/2010/main" val="1075716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Table</a:t>
            </a:r>
            <a:endParaRPr lang="en-IN" dirty="0"/>
          </a:p>
        </p:txBody>
      </p:sp>
      <p:sp>
        <p:nvSpPr>
          <p:cNvPr id="3" name="Content Placeholder 2"/>
          <p:cNvSpPr>
            <a:spLocks noGrp="1"/>
          </p:cNvSpPr>
          <p:nvPr>
            <p:ph idx="1"/>
          </p:nvPr>
        </p:nvSpPr>
        <p:spPr/>
        <p:txBody>
          <a:bodyPr/>
          <a:lstStyle/>
          <a:p>
            <a:r>
              <a:rPr lang="en-GB" b="0" dirty="0"/>
              <a:t>CREATE TABLE statement is used to create a new table. </a:t>
            </a:r>
            <a:endParaRPr lang="en-GB" b="0" dirty="0" smtClean="0"/>
          </a:p>
          <a:p>
            <a:r>
              <a:rPr lang="en-GB" b="0" dirty="0" smtClean="0"/>
              <a:t>While </a:t>
            </a:r>
            <a:r>
              <a:rPr lang="en-GB" b="0" dirty="0"/>
              <a:t>creating the table, we name that table and define its column </a:t>
            </a:r>
            <a:r>
              <a:rPr lang="en-GB" b="0" dirty="0" smtClean="0"/>
              <a:t>and data types of each column.</a:t>
            </a:r>
          </a:p>
          <a:p>
            <a:pPr marL="114300" indent="0">
              <a:buNone/>
            </a:pPr>
            <a:r>
              <a:rPr lang="en-IN" dirty="0"/>
              <a:t>Syntax:</a:t>
            </a:r>
            <a:endParaRPr lang="en-IN" b="0" dirty="0"/>
          </a:p>
          <a:p>
            <a:pPr marL="114300" indent="0">
              <a:buNone/>
            </a:pPr>
            <a:r>
              <a:rPr lang="en-IN" dirty="0"/>
              <a:t>CREATE</a:t>
            </a:r>
            <a:r>
              <a:rPr lang="en-IN" b="0" dirty="0"/>
              <a:t> </a:t>
            </a:r>
            <a:r>
              <a:rPr lang="en-IN" dirty="0"/>
              <a:t>TABLE</a:t>
            </a:r>
            <a:r>
              <a:rPr lang="en-IN" b="0" dirty="0"/>
              <a:t> </a:t>
            </a:r>
            <a:r>
              <a:rPr lang="en-IN" b="0" dirty="0" err="1"/>
              <a:t>database_name.table_name</a:t>
            </a:r>
            <a:r>
              <a:rPr lang="en-IN" b="0" dirty="0"/>
              <a:t>(  </a:t>
            </a:r>
          </a:p>
          <a:p>
            <a:pPr marL="114300" indent="0">
              <a:buNone/>
            </a:pPr>
            <a:r>
              <a:rPr lang="en-IN" b="0" dirty="0"/>
              <a:t>   column1 </a:t>
            </a:r>
            <a:r>
              <a:rPr lang="en-IN" b="0" dirty="0" err="1"/>
              <a:t>datatype</a:t>
            </a:r>
            <a:r>
              <a:rPr lang="en-IN" b="0" dirty="0"/>
              <a:t>  </a:t>
            </a:r>
            <a:r>
              <a:rPr lang="en-IN" dirty="0"/>
              <a:t>PRIMARY</a:t>
            </a:r>
            <a:r>
              <a:rPr lang="en-IN" b="0" dirty="0"/>
              <a:t> </a:t>
            </a:r>
            <a:r>
              <a:rPr lang="en-IN" dirty="0"/>
              <a:t>KEY</a:t>
            </a:r>
            <a:r>
              <a:rPr lang="en-IN" b="0" dirty="0"/>
              <a:t>(one or more columns),  </a:t>
            </a:r>
          </a:p>
          <a:p>
            <a:pPr marL="114300" indent="0">
              <a:buNone/>
            </a:pPr>
            <a:r>
              <a:rPr lang="en-IN" b="0" dirty="0"/>
              <a:t>   column2 </a:t>
            </a:r>
            <a:r>
              <a:rPr lang="en-IN" b="0" dirty="0" err="1"/>
              <a:t>datatype</a:t>
            </a:r>
            <a:r>
              <a:rPr lang="en-IN" b="0" dirty="0"/>
              <a:t>,  </a:t>
            </a:r>
          </a:p>
          <a:p>
            <a:pPr marL="114300" indent="0">
              <a:buNone/>
            </a:pPr>
            <a:r>
              <a:rPr lang="en-IN" b="0" dirty="0"/>
              <a:t>   column3 </a:t>
            </a:r>
            <a:r>
              <a:rPr lang="en-IN" b="0" dirty="0" err="1"/>
              <a:t>datatype</a:t>
            </a:r>
            <a:r>
              <a:rPr lang="en-IN" b="0" dirty="0"/>
              <a:t>,  </a:t>
            </a:r>
          </a:p>
          <a:p>
            <a:pPr marL="114300" indent="0">
              <a:buNone/>
            </a:pPr>
            <a:r>
              <a:rPr lang="en-IN" b="0" dirty="0"/>
              <a:t>   .....  </a:t>
            </a:r>
          </a:p>
          <a:p>
            <a:pPr marL="114300" indent="0">
              <a:buNone/>
            </a:pPr>
            <a:r>
              <a:rPr lang="en-IN" b="0" dirty="0"/>
              <a:t>   </a:t>
            </a:r>
            <a:r>
              <a:rPr lang="en-IN" b="0" dirty="0" err="1"/>
              <a:t>columnN</a:t>
            </a:r>
            <a:r>
              <a:rPr lang="en-IN" b="0" dirty="0"/>
              <a:t> </a:t>
            </a:r>
            <a:r>
              <a:rPr lang="en-IN" b="0" dirty="0" err="1"/>
              <a:t>datatype</a:t>
            </a:r>
            <a:r>
              <a:rPr lang="en-IN" b="0" dirty="0"/>
              <a:t>,  </a:t>
            </a:r>
          </a:p>
          <a:p>
            <a:pPr marL="114300" indent="0">
              <a:buNone/>
            </a:pPr>
            <a:r>
              <a:rPr lang="en-IN" b="0" dirty="0"/>
              <a:t>);  </a:t>
            </a:r>
          </a:p>
          <a:p>
            <a:endParaRPr lang="en-IN" dirty="0"/>
          </a:p>
        </p:txBody>
      </p:sp>
    </p:spTree>
    <p:extLst>
      <p:ext uri="{BB962C8B-B14F-4D97-AF65-F5344CB8AC3E}">
        <p14:creationId xmlns:p14="http://schemas.microsoft.com/office/powerpoint/2010/main" val="254781564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Write and Parse JSON</a:t>
            </a:r>
            <a:endParaRPr lang="en-IN" dirty="0"/>
          </a:p>
        </p:txBody>
      </p:sp>
      <p:sp>
        <p:nvSpPr>
          <p:cNvPr id="3" name="Content Placeholder 2"/>
          <p:cNvSpPr>
            <a:spLocks noGrp="1"/>
          </p:cNvSpPr>
          <p:nvPr>
            <p:ph idx="1"/>
          </p:nvPr>
        </p:nvSpPr>
        <p:spPr/>
        <p:txBody>
          <a:bodyPr>
            <a:normAutofit/>
          </a:bodyPr>
          <a:lstStyle/>
          <a:p>
            <a:pPr marL="114300" indent="0">
              <a:buNone/>
            </a:pPr>
            <a:r>
              <a:rPr lang="en-GB" sz="2400" b="0" dirty="0"/>
              <a:t> </a:t>
            </a:r>
            <a:r>
              <a:rPr lang="en-GB" sz="2400" dirty="0" smtClean="0"/>
              <a:t/>
            </a:r>
            <a:br>
              <a:rPr lang="en-GB" sz="2400" dirty="0" smtClean="0"/>
            </a:br>
            <a:endParaRPr lang="en-GB" sz="2400" b="0" dirty="0"/>
          </a:p>
        </p:txBody>
      </p:sp>
      <p:graphicFrame>
        <p:nvGraphicFramePr>
          <p:cNvPr id="4" name="Table 3"/>
          <p:cNvGraphicFramePr>
            <a:graphicFrameLocks noGrp="1"/>
          </p:cNvGraphicFramePr>
          <p:nvPr>
            <p:extLst>
              <p:ext uri="{D42A27DB-BD31-4B8C-83A1-F6EECF244321}">
                <p14:modId xmlns:p14="http://schemas.microsoft.com/office/powerpoint/2010/main" val="1741157601"/>
              </p:ext>
            </p:extLst>
          </p:nvPr>
        </p:nvGraphicFramePr>
        <p:xfrm>
          <a:off x="1295636" y="1914393"/>
          <a:ext cx="6048672" cy="4943607"/>
        </p:xfrm>
        <a:graphic>
          <a:graphicData uri="http://schemas.openxmlformats.org/drawingml/2006/table">
            <a:tbl>
              <a:tblPr/>
              <a:tblGrid>
                <a:gridCol w="2412268"/>
                <a:gridCol w="3636404"/>
              </a:tblGrid>
              <a:tr h="783087">
                <a:tc>
                  <a:txBody>
                    <a:bodyPr/>
                    <a:lstStyle/>
                    <a:p>
                      <a:pPr algn="l"/>
                      <a:r>
                        <a:rPr lang="en-IN" sz="2400" b="1" dirty="0">
                          <a:effectLst/>
                          <a:latin typeface="+mj-lt"/>
                        </a:rPr>
                        <a:t>Python</a:t>
                      </a:r>
                    </a:p>
                  </a:txBody>
                  <a:tcPr marL="228600" marR="228600" marT="114300" marB="114300" anchor="ctr">
                    <a:lnL>
                      <a:noFill/>
                    </a:lnL>
                    <a:lnR>
                      <a:noFill/>
                    </a:lnR>
                    <a:lnT>
                      <a:noFill/>
                    </a:lnT>
                    <a:lnB>
                      <a:noFill/>
                    </a:lnB>
                  </a:tcPr>
                </a:tc>
                <a:tc>
                  <a:txBody>
                    <a:bodyPr/>
                    <a:lstStyle/>
                    <a:p>
                      <a:pPr algn="l"/>
                      <a:r>
                        <a:rPr lang="en-IN" sz="2400" b="1">
                          <a:effectLst/>
                          <a:latin typeface="+mj-lt"/>
                        </a:rPr>
                        <a:t>JSON Equivalent</a:t>
                      </a:r>
                    </a:p>
                  </a:txBody>
                  <a:tcPr marL="228600" marR="228600" marT="114300" marB="114300" anchor="ctr">
                    <a:lnL>
                      <a:noFill/>
                    </a:lnL>
                    <a:lnR>
                      <a:noFill/>
                    </a:lnR>
                    <a:lnT>
                      <a:noFill/>
                    </a:lnT>
                    <a:lnB>
                      <a:noFill/>
                    </a:lnB>
                  </a:tcPr>
                </a:tc>
              </a:tr>
              <a:tr h="484768">
                <a:tc>
                  <a:txBody>
                    <a:bodyPr/>
                    <a:lstStyle/>
                    <a:p>
                      <a:r>
                        <a:rPr lang="en-IN" sz="2400" b="0" dirty="0" err="1">
                          <a:effectLst/>
                          <a:latin typeface="+mj-lt"/>
                        </a:rPr>
                        <a:t>dict</a:t>
                      </a:r>
                      <a:endParaRPr lang="en-IN" sz="2400" b="0" dirty="0">
                        <a:effectLst/>
                        <a:latin typeface="+mj-lt"/>
                      </a:endParaRPr>
                    </a:p>
                  </a:txBody>
                  <a:tcPr marL="228600" marR="228600" marT="114300" marB="114300" anchor="ctr">
                    <a:lnL>
                      <a:noFill/>
                    </a:lnL>
                    <a:lnR>
                      <a:noFill/>
                    </a:lnR>
                    <a:lnT>
                      <a:noFill/>
                    </a:lnT>
                    <a:lnB>
                      <a:noFill/>
                    </a:lnB>
                  </a:tcPr>
                </a:tc>
                <a:tc>
                  <a:txBody>
                    <a:bodyPr/>
                    <a:lstStyle/>
                    <a:p>
                      <a:r>
                        <a:rPr lang="en-IN" sz="2400" b="0">
                          <a:effectLst/>
                          <a:latin typeface="+mj-lt"/>
                        </a:rPr>
                        <a:t>object</a:t>
                      </a:r>
                    </a:p>
                  </a:txBody>
                  <a:tcPr marL="228600" marR="228600" marT="114300" marB="114300" anchor="ctr">
                    <a:lnL>
                      <a:noFill/>
                    </a:lnL>
                    <a:lnR>
                      <a:noFill/>
                    </a:lnR>
                    <a:lnT>
                      <a:noFill/>
                    </a:lnT>
                    <a:lnB>
                      <a:noFill/>
                    </a:lnB>
                  </a:tcPr>
                </a:tc>
              </a:tr>
              <a:tr h="484768">
                <a:tc>
                  <a:txBody>
                    <a:bodyPr/>
                    <a:lstStyle/>
                    <a:p>
                      <a:r>
                        <a:rPr lang="en-IN" sz="2400" b="0" dirty="0">
                          <a:effectLst/>
                          <a:latin typeface="+mj-lt"/>
                        </a:rPr>
                        <a:t>list, tuple</a:t>
                      </a:r>
                    </a:p>
                  </a:txBody>
                  <a:tcPr marL="228600" marR="228600" marT="114300" marB="114300" anchor="ctr">
                    <a:lnL>
                      <a:noFill/>
                    </a:lnL>
                    <a:lnR>
                      <a:noFill/>
                    </a:lnR>
                    <a:lnT>
                      <a:noFill/>
                    </a:lnT>
                    <a:lnB>
                      <a:noFill/>
                    </a:lnB>
                  </a:tcPr>
                </a:tc>
                <a:tc>
                  <a:txBody>
                    <a:bodyPr/>
                    <a:lstStyle/>
                    <a:p>
                      <a:r>
                        <a:rPr lang="en-IN" sz="2400" b="0" dirty="0">
                          <a:effectLst/>
                          <a:latin typeface="+mj-lt"/>
                        </a:rPr>
                        <a:t>array</a:t>
                      </a:r>
                    </a:p>
                  </a:txBody>
                  <a:tcPr marL="228600" marR="228600" marT="114300" marB="114300" anchor="ctr">
                    <a:lnL>
                      <a:noFill/>
                    </a:lnL>
                    <a:lnR>
                      <a:noFill/>
                    </a:lnR>
                    <a:lnT>
                      <a:noFill/>
                    </a:lnT>
                    <a:lnB>
                      <a:noFill/>
                    </a:lnB>
                  </a:tcPr>
                </a:tc>
              </a:tr>
              <a:tr h="484768">
                <a:tc>
                  <a:txBody>
                    <a:bodyPr/>
                    <a:lstStyle/>
                    <a:p>
                      <a:r>
                        <a:rPr lang="en-IN" sz="2400" b="0" dirty="0" err="1">
                          <a:effectLst/>
                          <a:latin typeface="+mj-lt"/>
                        </a:rPr>
                        <a:t>str</a:t>
                      </a:r>
                      <a:endParaRPr lang="en-IN" sz="2400" b="0" dirty="0">
                        <a:effectLst/>
                        <a:latin typeface="+mj-lt"/>
                      </a:endParaRPr>
                    </a:p>
                  </a:txBody>
                  <a:tcPr marL="228600" marR="228600" marT="114300" marB="114300" anchor="ctr">
                    <a:lnL>
                      <a:noFill/>
                    </a:lnL>
                    <a:lnR>
                      <a:noFill/>
                    </a:lnR>
                    <a:lnT>
                      <a:noFill/>
                    </a:lnT>
                    <a:lnB>
                      <a:noFill/>
                    </a:lnB>
                  </a:tcPr>
                </a:tc>
                <a:tc>
                  <a:txBody>
                    <a:bodyPr/>
                    <a:lstStyle/>
                    <a:p>
                      <a:r>
                        <a:rPr lang="en-IN" sz="2400" b="0" dirty="0">
                          <a:effectLst/>
                          <a:latin typeface="+mj-lt"/>
                        </a:rPr>
                        <a:t>string</a:t>
                      </a:r>
                    </a:p>
                  </a:txBody>
                  <a:tcPr marL="228600" marR="228600" marT="114300" marB="114300" anchor="ctr">
                    <a:lnL>
                      <a:noFill/>
                    </a:lnL>
                    <a:lnR>
                      <a:noFill/>
                    </a:lnR>
                    <a:lnT>
                      <a:noFill/>
                    </a:lnT>
                    <a:lnB>
                      <a:noFill/>
                    </a:lnB>
                  </a:tcPr>
                </a:tc>
              </a:tr>
              <a:tr h="484768">
                <a:tc>
                  <a:txBody>
                    <a:bodyPr/>
                    <a:lstStyle/>
                    <a:p>
                      <a:r>
                        <a:rPr lang="en-IN" sz="2400" b="0">
                          <a:effectLst/>
                          <a:latin typeface="+mj-lt"/>
                        </a:rPr>
                        <a:t>int, float, int</a:t>
                      </a:r>
                    </a:p>
                  </a:txBody>
                  <a:tcPr marL="228600" marR="228600" marT="114300" marB="114300" anchor="ctr">
                    <a:lnL>
                      <a:noFill/>
                    </a:lnL>
                    <a:lnR>
                      <a:noFill/>
                    </a:lnR>
                    <a:lnT>
                      <a:noFill/>
                    </a:lnT>
                    <a:lnB>
                      <a:noFill/>
                    </a:lnB>
                  </a:tcPr>
                </a:tc>
                <a:tc>
                  <a:txBody>
                    <a:bodyPr/>
                    <a:lstStyle/>
                    <a:p>
                      <a:r>
                        <a:rPr lang="en-IN" sz="2400" b="0" dirty="0">
                          <a:effectLst/>
                          <a:latin typeface="+mj-lt"/>
                        </a:rPr>
                        <a:t>number</a:t>
                      </a:r>
                    </a:p>
                  </a:txBody>
                  <a:tcPr marL="228600" marR="228600" marT="114300" marB="114300" anchor="ctr">
                    <a:lnL>
                      <a:noFill/>
                    </a:lnL>
                    <a:lnR>
                      <a:noFill/>
                    </a:lnR>
                    <a:lnT>
                      <a:noFill/>
                    </a:lnT>
                    <a:lnB>
                      <a:noFill/>
                    </a:lnB>
                  </a:tcPr>
                </a:tc>
              </a:tr>
              <a:tr h="484768">
                <a:tc>
                  <a:txBody>
                    <a:bodyPr/>
                    <a:lstStyle/>
                    <a:p>
                      <a:r>
                        <a:rPr lang="en-IN" sz="2400" b="0">
                          <a:effectLst/>
                          <a:latin typeface="+mj-lt"/>
                        </a:rPr>
                        <a:t>True</a:t>
                      </a:r>
                    </a:p>
                  </a:txBody>
                  <a:tcPr marL="228600" marR="228600" marT="114300" marB="114300" anchor="ctr">
                    <a:lnL>
                      <a:noFill/>
                    </a:lnL>
                    <a:lnR>
                      <a:noFill/>
                    </a:lnR>
                    <a:lnT>
                      <a:noFill/>
                    </a:lnT>
                    <a:lnB>
                      <a:noFill/>
                    </a:lnB>
                  </a:tcPr>
                </a:tc>
                <a:tc>
                  <a:txBody>
                    <a:bodyPr/>
                    <a:lstStyle/>
                    <a:p>
                      <a:r>
                        <a:rPr lang="en-IN" sz="2400" b="0" dirty="0">
                          <a:effectLst/>
                          <a:latin typeface="+mj-lt"/>
                        </a:rPr>
                        <a:t>true</a:t>
                      </a:r>
                    </a:p>
                  </a:txBody>
                  <a:tcPr marL="228600" marR="228600" marT="114300" marB="114300" anchor="ctr">
                    <a:lnL>
                      <a:noFill/>
                    </a:lnL>
                    <a:lnR>
                      <a:noFill/>
                    </a:lnR>
                    <a:lnT>
                      <a:noFill/>
                    </a:lnT>
                    <a:lnB>
                      <a:noFill/>
                    </a:lnB>
                  </a:tcPr>
                </a:tc>
              </a:tr>
              <a:tr h="484768">
                <a:tc>
                  <a:txBody>
                    <a:bodyPr/>
                    <a:lstStyle/>
                    <a:p>
                      <a:r>
                        <a:rPr lang="en-IN" sz="2400" b="0">
                          <a:effectLst/>
                          <a:latin typeface="+mj-lt"/>
                        </a:rPr>
                        <a:t>False</a:t>
                      </a:r>
                    </a:p>
                  </a:txBody>
                  <a:tcPr marL="228600" marR="228600" marT="114300" marB="114300" anchor="ctr">
                    <a:lnL>
                      <a:noFill/>
                    </a:lnL>
                    <a:lnR>
                      <a:noFill/>
                    </a:lnR>
                    <a:lnT>
                      <a:noFill/>
                    </a:lnT>
                    <a:lnB>
                      <a:noFill/>
                    </a:lnB>
                  </a:tcPr>
                </a:tc>
                <a:tc>
                  <a:txBody>
                    <a:bodyPr/>
                    <a:lstStyle/>
                    <a:p>
                      <a:r>
                        <a:rPr lang="en-IN" sz="2400" b="0" dirty="0">
                          <a:effectLst/>
                          <a:latin typeface="+mj-lt"/>
                        </a:rPr>
                        <a:t>false</a:t>
                      </a:r>
                    </a:p>
                  </a:txBody>
                  <a:tcPr marL="228600" marR="228600" marT="114300" marB="114300" anchor="ctr">
                    <a:lnL>
                      <a:noFill/>
                    </a:lnL>
                    <a:lnR>
                      <a:noFill/>
                    </a:lnR>
                    <a:lnT>
                      <a:noFill/>
                    </a:lnT>
                    <a:lnB>
                      <a:noFill/>
                    </a:lnB>
                  </a:tcPr>
                </a:tc>
              </a:tr>
              <a:tr h="484768">
                <a:tc>
                  <a:txBody>
                    <a:bodyPr/>
                    <a:lstStyle/>
                    <a:p>
                      <a:r>
                        <a:rPr lang="en-IN" sz="2400" b="0">
                          <a:effectLst/>
                          <a:latin typeface="+mj-lt"/>
                        </a:rPr>
                        <a:t>None</a:t>
                      </a:r>
                    </a:p>
                  </a:txBody>
                  <a:tcPr marL="228600" marR="228600" marT="114300" marB="114300" anchor="ctr">
                    <a:lnL>
                      <a:noFill/>
                    </a:lnL>
                    <a:lnR>
                      <a:noFill/>
                    </a:lnR>
                    <a:lnT>
                      <a:noFill/>
                    </a:lnT>
                    <a:lnB>
                      <a:noFill/>
                    </a:lnB>
                  </a:tcPr>
                </a:tc>
                <a:tc>
                  <a:txBody>
                    <a:bodyPr/>
                    <a:lstStyle/>
                    <a:p>
                      <a:r>
                        <a:rPr lang="en-IN" sz="2400" b="0" dirty="0">
                          <a:effectLst/>
                          <a:latin typeface="+mj-lt"/>
                        </a:rPr>
                        <a:t>null</a:t>
                      </a:r>
                    </a:p>
                  </a:txBody>
                  <a:tcPr marL="228600" marR="228600" marT="114300" marB="114300" anchor="ctr">
                    <a:lnL>
                      <a:noFill/>
                    </a:lnL>
                    <a:lnR>
                      <a:noFill/>
                    </a:lnR>
                    <a:lnT>
                      <a:noFill/>
                    </a:lnT>
                    <a:lnB>
                      <a:noFill/>
                    </a:lnB>
                  </a:tcPr>
                </a:tc>
              </a:tr>
            </a:tbl>
          </a:graphicData>
        </a:graphic>
      </p:graphicFrame>
      <p:sp>
        <p:nvSpPr>
          <p:cNvPr id="5" name="Rectangle 4"/>
          <p:cNvSpPr/>
          <p:nvPr/>
        </p:nvSpPr>
        <p:spPr>
          <a:xfrm>
            <a:off x="683568" y="1124744"/>
            <a:ext cx="7272808" cy="830997"/>
          </a:xfrm>
          <a:prstGeom prst="rect">
            <a:avLst/>
          </a:prstGeom>
        </p:spPr>
        <p:txBody>
          <a:bodyPr wrap="square">
            <a:spAutoFit/>
          </a:bodyPr>
          <a:lstStyle/>
          <a:p>
            <a:r>
              <a:rPr lang="en-GB" sz="2400" dirty="0">
                <a:latin typeface="+mj-lt"/>
              </a:rPr>
              <a:t>A process of type conversion occurs as well when we convert a dictionary into a JSON string. </a:t>
            </a:r>
            <a:endParaRPr lang="en-IN" sz="2400" dirty="0">
              <a:latin typeface="+mj-lt"/>
            </a:endParaRPr>
          </a:p>
        </p:txBody>
      </p:sp>
    </p:spTree>
    <p:extLst>
      <p:ext uri="{BB962C8B-B14F-4D97-AF65-F5344CB8AC3E}">
        <p14:creationId xmlns:p14="http://schemas.microsoft.com/office/powerpoint/2010/main" val="132809181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lstStyle/>
          <a:p>
            <a:r>
              <a:rPr lang="en-GB" dirty="0"/>
              <a:t>Tip:</a:t>
            </a:r>
            <a:r>
              <a:rPr lang="en-GB" b="0" dirty="0"/>
              <a:t> If the file doesn't exist already in the current working directory (folder), it will be created automatically. </a:t>
            </a:r>
            <a:r>
              <a:rPr lang="en-GB" b="0" dirty="0" smtClean="0"/>
              <a:t>By </a:t>
            </a:r>
            <a:r>
              <a:rPr lang="en-GB" b="0" dirty="0"/>
              <a:t>using the </a:t>
            </a:r>
            <a:r>
              <a:rPr lang="en-GB" dirty="0"/>
              <a:t>'w'</a:t>
            </a:r>
            <a:r>
              <a:rPr lang="en-GB" b="0" dirty="0"/>
              <a:t> mode, we will be replacing the entire content of the file if it </a:t>
            </a:r>
            <a:r>
              <a:rPr lang="en-GB" b="0" dirty="0" smtClean="0"/>
              <a:t>already </a:t>
            </a:r>
            <a:r>
              <a:rPr lang="en-GB" b="0" dirty="0"/>
              <a:t>exists</a:t>
            </a:r>
            <a:r>
              <a:rPr lang="en-GB" b="0" dirty="0" smtClean="0"/>
              <a:t>.</a:t>
            </a:r>
          </a:p>
          <a:p>
            <a:endParaRPr lang="en-GB" b="0" dirty="0"/>
          </a:p>
          <a:p>
            <a:pPr fontAlgn="base"/>
            <a:r>
              <a:rPr lang="en-GB" b="0" dirty="0"/>
              <a:t>There are two alternative ways to write to a JSON file in the body of the with statement:</a:t>
            </a:r>
          </a:p>
          <a:p>
            <a:pPr lvl="1" fontAlgn="base"/>
            <a:r>
              <a:rPr lang="en-GB" dirty="0"/>
              <a:t>dump</a:t>
            </a:r>
          </a:p>
          <a:p>
            <a:pPr lvl="1" fontAlgn="base"/>
            <a:r>
              <a:rPr lang="en-GB" dirty="0"/>
              <a:t>dumps</a:t>
            </a:r>
          </a:p>
          <a:p>
            <a:endParaRPr lang="en-IN" dirty="0"/>
          </a:p>
        </p:txBody>
      </p:sp>
    </p:spTree>
    <p:extLst>
      <p:ext uri="{BB962C8B-B14F-4D97-AF65-F5344CB8AC3E}">
        <p14:creationId xmlns:p14="http://schemas.microsoft.com/office/powerpoint/2010/main" val="396847423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lstStyle/>
          <a:p>
            <a:pPr marL="114300" indent="0" fontAlgn="base">
              <a:buNone/>
            </a:pPr>
            <a:r>
              <a:rPr lang="en-GB" dirty="0"/>
              <a:t>First Approach: dump</a:t>
            </a:r>
            <a:endParaRPr lang="en-GB" b="0" dirty="0"/>
          </a:p>
          <a:p>
            <a:pPr fontAlgn="base"/>
            <a:r>
              <a:rPr lang="en-GB" b="0" dirty="0"/>
              <a:t>This is a function that takes two arguments:</a:t>
            </a:r>
          </a:p>
          <a:p>
            <a:pPr fontAlgn="base"/>
            <a:r>
              <a:rPr lang="en-GB" b="0" dirty="0"/>
              <a:t>The object that will be stored in JSON format (for example, a dictionary).</a:t>
            </a:r>
          </a:p>
          <a:p>
            <a:pPr fontAlgn="base"/>
            <a:r>
              <a:rPr lang="en-GB" b="0" dirty="0"/>
              <a:t>The file where it will be stored (a file object).</a:t>
            </a:r>
          </a:p>
          <a:p>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573016"/>
            <a:ext cx="6506157" cy="2864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37763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lstStyle/>
          <a:p>
            <a:r>
              <a:rPr lang="en-GB" dirty="0"/>
              <a:t># Open the </a:t>
            </a:r>
            <a:r>
              <a:rPr lang="en-GB" dirty="0" err="1"/>
              <a:t>orders.json</a:t>
            </a:r>
            <a:r>
              <a:rPr lang="en-GB" dirty="0"/>
              <a:t> file with open("</a:t>
            </a:r>
            <a:r>
              <a:rPr lang="en-GB" dirty="0" err="1"/>
              <a:t>orders.json</a:t>
            </a:r>
            <a:r>
              <a:rPr lang="en-GB" dirty="0"/>
              <a:t>") as file: # Load its content and make a new dictionary data = </a:t>
            </a:r>
            <a:r>
              <a:rPr lang="en-GB" dirty="0" err="1"/>
              <a:t>json.load</a:t>
            </a:r>
            <a:r>
              <a:rPr lang="en-GB" dirty="0"/>
              <a:t>(file) # Delete the "client" key-value pair from each order for order in data["orders"]: del order["client"] # Open (or create) an </a:t>
            </a:r>
            <a:r>
              <a:rPr lang="en-GB" dirty="0" err="1"/>
              <a:t>orders_new.json</a:t>
            </a:r>
            <a:r>
              <a:rPr lang="en-GB" dirty="0"/>
              <a:t> file # and store the new version of the data. with open("</a:t>
            </a:r>
            <a:r>
              <a:rPr lang="en-GB" dirty="0" err="1"/>
              <a:t>orders_new.json</a:t>
            </a:r>
            <a:r>
              <a:rPr lang="en-GB" dirty="0"/>
              <a:t>", 'w') as file: </a:t>
            </a:r>
            <a:r>
              <a:rPr lang="en-GB" dirty="0" err="1"/>
              <a:t>json.dump</a:t>
            </a:r>
            <a:r>
              <a:rPr lang="en-GB"/>
              <a:t>(data, file)</a:t>
            </a:r>
            <a:endParaRPr lang="en-IN" dirty="0"/>
          </a:p>
        </p:txBody>
      </p:sp>
    </p:spTree>
    <p:extLst>
      <p:ext uri="{BB962C8B-B14F-4D97-AF65-F5344CB8AC3E}">
        <p14:creationId xmlns:p14="http://schemas.microsoft.com/office/powerpoint/2010/main" val="175728659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lstStyle/>
          <a:p>
            <a:r>
              <a:rPr lang="en-GB" b="0" dirty="0"/>
              <a:t>The first line of the </a:t>
            </a:r>
            <a:r>
              <a:rPr lang="en-GB" dirty="0"/>
              <a:t>with</a:t>
            </a:r>
            <a:r>
              <a:rPr lang="en-GB" b="0" dirty="0"/>
              <a:t> statement is very similar. </a:t>
            </a:r>
            <a:endParaRPr lang="en-GB" b="0" dirty="0" smtClean="0"/>
          </a:p>
          <a:p>
            <a:r>
              <a:rPr lang="en-GB" b="0" dirty="0" smtClean="0"/>
              <a:t>The </a:t>
            </a:r>
            <a:r>
              <a:rPr lang="en-GB" b="0" dirty="0"/>
              <a:t>only change is that you need to open the file in </a:t>
            </a:r>
            <a:r>
              <a:rPr lang="en-GB" dirty="0"/>
              <a:t>'w'</a:t>
            </a:r>
            <a:r>
              <a:rPr lang="en-GB" b="0" dirty="0"/>
              <a:t> (write) mode to be able to modify the file.</a:t>
            </a: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6" y="3140968"/>
            <a:ext cx="8028384" cy="250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36183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lstStyle/>
          <a:p>
            <a:r>
              <a:rPr lang="en-GB" dirty="0"/>
              <a:t>Writing JSON to a file</a:t>
            </a:r>
          </a:p>
          <a:p>
            <a:pPr marL="114300" indent="0">
              <a:buNone/>
            </a:pPr>
            <a:r>
              <a:rPr lang="en-IN" b="0" dirty="0"/>
              <a:t>import </a:t>
            </a:r>
            <a:r>
              <a:rPr lang="en-IN" b="0" dirty="0" err="1"/>
              <a:t>json</a:t>
            </a:r>
            <a:endParaRPr lang="en-IN" b="0" dirty="0"/>
          </a:p>
          <a:p>
            <a:pPr marL="114300" indent="0">
              <a:buNone/>
            </a:pPr>
            <a:endParaRPr lang="en-IN" b="0" dirty="0"/>
          </a:p>
          <a:p>
            <a:pPr marL="114300" indent="0">
              <a:buNone/>
            </a:pPr>
            <a:r>
              <a:rPr lang="en-IN" b="0" dirty="0" err="1"/>
              <a:t>person_dict</a:t>
            </a:r>
            <a:r>
              <a:rPr lang="en-IN" b="0" dirty="0"/>
              <a:t> = {"name": "Bob",</a:t>
            </a:r>
          </a:p>
          <a:p>
            <a:pPr marL="114300" indent="0">
              <a:buNone/>
            </a:pPr>
            <a:r>
              <a:rPr lang="en-IN" b="0" dirty="0"/>
              <a:t>"languages": ["English", "French"],</a:t>
            </a:r>
          </a:p>
          <a:p>
            <a:pPr marL="114300" indent="0">
              <a:buNone/>
            </a:pPr>
            <a:r>
              <a:rPr lang="en-IN" b="0" dirty="0"/>
              <a:t>"married": True,</a:t>
            </a:r>
          </a:p>
          <a:p>
            <a:pPr marL="114300" indent="0">
              <a:buNone/>
            </a:pPr>
            <a:r>
              <a:rPr lang="en-IN" b="0" dirty="0"/>
              <a:t>"age": 32</a:t>
            </a:r>
          </a:p>
          <a:p>
            <a:pPr marL="114300" indent="0">
              <a:buNone/>
            </a:pPr>
            <a:r>
              <a:rPr lang="en-IN" b="0" dirty="0"/>
              <a:t>}</a:t>
            </a:r>
          </a:p>
          <a:p>
            <a:pPr marL="114300" indent="0">
              <a:buNone/>
            </a:pPr>
            <a:endParaRPr lang="en-IN" b="0" dirty="0"/>
          </a:p>
          <a:p>
            <a:pPr marL="114300" indent="0">
              <a:buNone/>
            </a:pPr>
            <a:r>
              <a:rPr lang="en-IN" b="0" dirty="0"/>
              <a:t>with open('person.txt', 'w') as </a:t>
            </a:r>
            <a:r>
              <a:rPr lang="en-IN" b="0" dirty="0" err="1"/>
              <a:t>json_file</a:t>
            </a:r>
            <a:r>
              <a:rPr lang="en-IN" b="0" dirty="0"/>
              <a:t>:</a:t>
            </a:r>
          </a:p>
          <a:p>
            <a:pPr marL="114300" indent="0">
              <a:buNone/>
            </a:pPr>
            <a:r>
              <a:rPr lang="en-IN" b="0" dirty="0"/>
              <a:t>  </a:t>
            </a:r>
            <a:r>
              <a:rPr lang="en-IN" b="0" dirty="0" err="1"/>
              <a:t>json.dump</a:t>
            </a:r>
            <a:r>
              <a:rPr lang="en-IN" b="0" dirty="0"/>
              <a:t>(</a:t>
            </a:r>
            <a:r>
              <a:rPr lang="en-IN" b="0" dirty="0" err="1"/>
              <a:t>person_dict</a:t>
            </a:r>
            <a:r>
              <a:rPr lang="en-IN" b="0" dirty="0"/>
              <a:t>, </a:t>
            </a:r>
            <a:r>
              <a:rPr lang="en-IN" b="0" dirty="0" err="1"/>
              <a:t>json_file</a:t>
            </a:r>
            <a:r>
              <a:rPr lang="en-IN" b="0" dirty="0"/>
              <a:t>)</a:t>
            </a:r>
          </a:p>
          <a:p>
            <a:endParaRPr lang="en-IN" dirty="0"/>
          </a:p>
        </p:txBody>
      </p:sp>
    </p:spTree>
    <p:extLst>
      <p:ext uri="{BB962C8B-B14F-4D97-AF65-F5344CB8AC3E}">
        <p14:creationId xmlns:p14="http://schemas.microsoft.com/office/powerpoint/2010/main" val="77783448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lstStyle/>
          <a:p>
            <a:pPr fontAlgn="base"/>
            <a:r>
              <a:rPr lang="en-GB" dirty="0"/>
              <a:t>Python Dictionary to JSON String</a:t>
            </a:r>
          </a:p>
          <a:p>
            <a:pPr fontAlgn="base"/>
            <a:r>
              <a:rPr lang="en-GB" b="0" dirty="0"/>
              <a:t>create a Python dictionary from a string with JSON format.</a:t>
            </a:r>
          </a:p>
          <a:p>
            <a:pPr fontAlgn="base"/>
            <a:r>
              <a:rPr lang="en-GB" b="0" dirty="0"/>
              <a:t>But sometimes we might need to do exactly the opposite, creating a string with JSON format from an object (for example, a dictionary) to print it, display it, store it, or work with it as a string.</a:t>
            </a:r>
          </a:p>
          <a:p>
            <a:pPr fontAlgn="base"/>
            <a:r>
              <a:rPr lang="en-GB" b="0" dirty="0"/>
              <a:t>To do that, we can use the dumps function of the </a:t>
            </a:r>
            <a:r>
              <a:rPr lang="en-GB" b="0" dirty="0" err="1"/>
              <a:t>json</a:t>
            </a:r>
            <a:r>
              <a:rPr lang="en-GB" b="0" dirty="0"/>
              <a:t> module, passing the object as argument:</a:t>
            </a:r>
          </a:p>
          <a:p>
            <a:r>
              <a:rPr lang="en-GB" dirty="0"/>
              <a:t/>
            </a:r>
            <a:br>
              <a:rPr lang="en-GB" dirty="0"/>
            </a:br>
            <a:r>
              <a:rPr lang="en-GB" dirty="0"/>
              <a:t/>
            </a:r>
            <a:br>
              <a:rPr lang="en-GB" dirty="0"/>
            </a:br>
            <a:r>
              <a:rPr lang="en-GB" dirty="0"/>
              <a:t/>
            </a:r>
            <a:br>
              <a:rPr lang="en-GB" dirty="0"/>
            </a:br>
            <a:r>
              <a:rPr lang="en-GB" dirty="0"/>
              <a:t/>
            </a:r>
            <a:br>
              <a:rPr lang="en-GB" dirty="0"/>
            </a:b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526406"/>
            <a:ext cx="6525384" cy="233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79968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normAutofit lnSpcReduction="10000"/>
          </a:bodyPr>
          <a:lstStyle/>
          <a:p>
            <a:pPr marL="114300" indent="0" fontAlgn="base">
              <a:buNone/>
            </a:pPr>
            <a:r>
              <a:rPr lang="en-IN" dirty="0"/>
              <a:t># Python Dictionary</a:t>
            </a:r>
            <a:r>
              <a:rPr lang="en-IN" dirty="0"/>
              <a:t> </a:t>
            </a:r>
            <a:endParaRPr lang="en-IN" dirty="0" smtClean="0"/>
          </a:p>
          <a:p>
            <a:pPr marL="114300" indent="0" fontAlgn="base">
              <a:buNone/>
            </a:pPr>
            <a:r>
              <a:rPr lang="en-IN" dirty="0" smtClean="0"/>
              <a:t>client </a:t>
            </a:r>
            <a:r>
              <a:rPr lang="en-IN" dirty="0"/>
              <a:t>=</a:t>
            </a:r>
            <a:r>
              <a:rPr lang="en-IN" dirty="0"/>
              <a:t> </a:t>
            </a:r>
            <a:r>
              <a:rPr lang="en-IN" dirty="0"/>
              <a:t>{</a:t>
            </a:r>
            <a:r>
              <a:rPr lang="en-IN" dirty="0"/>
              <a:t> </a:t>
            </a:r>
            <a:endParaRPr lang="en-IN" dirty="0" smtClean="0"/>
          </a:p>
          <a:p>
            <a:pPr marL="114300" indent="0" fontAlgn="base">
              <a:buNone/>
            </a:pPr>
            <a:r>
              <a:rPr lang="en-IN" dirty="0"/>
              <a:t>	</a:t>
            </a:r>
            <a:r>
              <a:rPr lang="en-IN" dirty="0" smtClean="0"/>
              <a:t>"</a:t>
            </a:r>
            <a:r>
              <a:rPr lang="en-IN" dirty="0"/>
              <a:t>name":</a:t>
            </a:r>
            <a:r>
              <a:rPr lang="en-IN" dirty="0"/>
              <a:t> </a:t>
            </a:r>
            <a:r>
              <a:rPr lang="en-IN" dirty="0"/>
              <a:t>"Nora",</a:t>
            </a:r>
            <a:r>
              <a:rPr lang="en-IN" dirty="0"/>
              <a:t> </a:t>
            </a:r>
            <a:endParaRPr lang="en-IN" dirty="0" smtClean="0"/>
          </a:p>
          <a:p>
            <a:pPr marL="114300" indent="0" fontAlgn="base">
              <a:buNone/>
            </a:pPr>
            <a:r>
              <a:rPr lang="en-IN" dirty="0" smtClean="0"/>
              <a:t>	"</a:t>
            </a:r>
            <a:r>
              <a:rPr lang="en-IN" dirty="0"/>
              <a:t>age":</a:t>
            </a:r>
            <a:r>
              <a:rPr lang="en-IN" dirty="0"/>
              <a:t> </a:t>
            </a:r>
            <a:r>
              <a:rPr lang="en-IN" dirty="0"/>
              <a:t>56,</a:t>
            </a:r>
            <a:r>
              <a:rPr lang="en-IN" dirty="0"/>
              <a:t> </a:t>
            </a:r>
            <a:endParaRPr lang="en-IN" dirty="0" smtClean="0"/>
          </a:p>
          <a:p>
            <a:pPr marL="114300" indent="0" fontAlgn="base">
              <a:buNone/>
            </a:pPr>
            <a:r>
              <a:rPr lang="en-IN" dirty="0" smtClean="0"/>
              <a:t>	"</a:t>
            </a:r>
            <a:r>
              <a:rPr lang="en-IN" dirty="0"/>
              <a:t>id":</a:t>
            </a:r>
            <a:r>
              <a:rPr lang="en-IN" dirty="0"/>
              <a:t> </a:t>
            </a:r>
            <a:r>
              <a:rPr lang="en-IN" dirty="0"/>
              <a:t>"45355",</a:t>
            </a:r>
            <a:r>
              <a:rPr lang="en-IN" dirty="0"/>
              <a:t> </a:t>
            </a:r>
            <a:endParaRPr lang="en-IN" dirty="0" smtClean="0"/>
          </a:p>
          <a:p>
            <a:pPr marL="114300" indent="0" fontAlgn="base">
              <a:buNone/>
            </a:pPr>
            <a:r>
              <a:rPr lang="en-IN" dirty="0" smtClean="0"/>
              <a:t>	"</a:t>
            </a:r>
            <a:r>
              <a:rPr lang="en-IN" dirty="0" err="1"/>
              <a:t>eye_color</a:t>
            </a:r>
            <a:r>
              <a:rPr lang="en-IN" dirty="0"/>
              <a:t>":</a:t>
            </a:r>
            <a:r>
              <a:rPr lang="en-IN" dirty="0"/>
              <a:t> </a:t>
            </a:r>
            <a:r>
              <a:rPr lang="en-IN" dirty="0" smtClean="0"/>
              <a:t>"</a:t>
            </a:r>
            <a:r>
              <a:rPr lang="en-IN" dirty="0"/>
              <a:t>green",</a:t>
            </a:r>
            <a:r>
              <a:rPr lang="en-IN" dirty="0"/>
              <a:t> </a:t>
            </a:r>
            <a:endParaRPr lang="en-IN" dirty="0" smtClean="0"/>
          </a:p>
          <a:p>
            <a:pPr marL="114300" indent="0" fontAlgn="base">
              <a:buNone/>
            </a:pPr>
            <a:r>
              <a:rPr lang="en-IN" dirty="0" smtClean="0"/>
              <a:t>	"</a:t>
            </a:r>
            <a:r>
              <a:rPr lang="en-IN" dirty="0" err="1"/>
              <a:t>wears_glasses</a:t>
            </a:r>
            <a:r>
              <a:rPr lang="en-IN" dirty="0"/>
              <a:t>":</a:t>
            </a:r>
            <a:r>
              <a:rPr lang="en-IN" dirty="0"/>
              <a:t> </a:t>
            </a:r>
            <a:r>
              <a:rPr lang="en-IN" dirty="0"/>
              <a:t>False</a:t>
            </a:r>
            <a:r>
              <a:rPr lang="en-IN" dirty="0"/>
              <a:t> </a:t>
            </a:r>
            <a:endParaRPr lang="en-IN" dirty="0" smtClean="0"/>
          </a:p>
          <a:p>
            <a:pPr marL="114300" indent="0" fontAlgn="base">
              <a:buNone/>
            </a:pPr>
            <a:r>
              <a:rPr lang="en-IN" dirty="0" smtClean="0"/>
              <a:t>} </a:t>
            </a:r>
          </a:p>
          <a:p>
            <a:pPr marL="114300" indent="0" fontAlgn="base">
              <a:buNone/>
            </a:pPr>
            <a:r>
              <a:rPr lang="en-IN" dirty="0" smtClean="0"/>
              <a:t># </a:t>
            </a:r>
            <a:r>
              <a:rPr lang="en-IN" dirty="0"/>
              <a:t>Get a JSON formatted string</a:t>
            </a:r>
            <a:r>
              <a:rPr lang="en-IN" dirty="0"/>
              <a:t> </a:t>
            </a:r>
            <a:endParaRPr lang="en-IN" dirty="0" smtClean="0"/>
          </a:p>
          <a:p>
            <a:pPr marL="114300" indent="0" fontAlgn="base">
              <a:buNone/>
            </a:pPr>
            <a:r>
              <a:rPr lang="en-IN" dirty="0" err="1" smtClean="0"/>
              <a:t>client_JSON</a:t>
            </a:r>
            <a:r>
              <a:rPr lang="en-IN" dirty="0" smtClean="0"/>
              <a:t> </a:t>
            </a:r>
            <a:r>
              <a:rPr lang="en-IN" dirty="0"/>
              <a:t>=</a:t>
            </a:r>
            <a:r>
              <a:rPr lang="en-IN" dirty="0"/>
              <a:t> </a:t>
            </a:r>
            <a:r>
              <a:rPr lang="en-IN" dirty="0" err="1"/>
              <a:t>json</a:t>
            </a:r>
            <a:r>
              <a:rPr lang="en-IN" dirty="0" err="1"/>
              <a:t>.</a:t>
            </a:r>
            <a:r>
              <a:rPr lang="en-IN" dirty="0" err="1"/>
              <a:t>dumps</a:t>
            </a:r>
            <a:r>
              <a:rPr lang="en-IN" dirty="0"/>
              <a:t>(</a:t>
            </a:r>
            <a:r>
              <a:rPr lang="en-IN" dirty="0"/>
              <a:t>client</a:t>
            </a:r>
            <a:r>
              <a:rPr lang="en-IN" dirty="0"/>
              <a:t>)</a:t>
            </a:r>
            <a:r>
              <a:rPr lang="en-GB" dirty="0"/>
              <a:t/>
            </a:r>
            <a:br>
              <a:rPr lang="en-GB" dirty="0"/>
            </a:br>
            <a:r>
              <a:rPr lang="en-GB" dirty="0"/>
              <a:t/>
            </a:r>
            <a:br>
              <a:rPr lang="en-GB" dirty="0"/>
            </a:br>
            <a:r>
              <a:rPr lang="en-GB" dirty="0"/>
              <a:t/>
            </a:r>
            <a:br>
              <a:rPr lang="en-GB" dirty="0"/>
            </a:br>
            <a:endParaRPr lang="en-IN" dirty="0"/>
          </a:p>
        </p:txBody>
      </p:sp>
    </p:spTree>
    <p:extLst>
      <p:ext uri="{BB962C8B-B14F-4D97-AF65-F5344CB8AC3E}">
        <p14:creationId xmlns:p14="http://schemas.microsoft.com/office/powerpoint/2010/main" val="429389198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normAutofit/>
          </a:bodyPr>
          <a:lstStyle/>
          <a:p>
            <a:pPr marL="114300" indent="0" fontAlgn="base">
              <a:buNone/>
            </a:pPr>
            <a:r>
              <a:rPr lang="en-GB" dirty="0" err="1"/>
              <a:t>client_JSON</a:t>
            </a:r>
            <a:r>
              <a:rPr lang="en-GB" dirty="0"/>
              <a:t> </a:t>
            </a:r>
            <a:r>
              <a:rPr lang="en-GB" dirty="0"/>
              <a:t>=</a:t>
            </a:r>
            <a:r>
              <a:rPr lang="en-GB" dirty="0"/>
              <a:t> </a:t>
            </a:r>
            <a:r>
              <a:rPr lang="en-GB" dirty="0" err="1"/>
              <a:t>json</a:t>
            </a:r>
            <a:r>
              <a:rPr lang="en-GB" dirty="0" err="1"/>
              <a:t>.</a:t>
            </a:r>
            <a:r>
              <a:rPr lang="en-GB" dirty="0" err="1"/>
              <a:t>dumps</a:t>
            </a:r>
            <a:r>
              <a:rPr lang="en-GB" dirty="0"/>
              <a:t>(</a:t>
            </a:r>
            <a:r>
              <a:rPr lang="en-GB" dirty="0"/>
              <a:t>client</a:t>
            </a:r>
            <a:r>
              <a:rPr lang="en-GB" dirty="0" smtClean="0"/>
              <a:t>)</a:t>
            </a:r>
          </a:p>
          <a:p>
            <a:pPr fontAlgn="base"/>
            <a:r>
              <a:rPr lang="en-GB" b="0" dirty="0" err="1" smtClean="0"/>
              <a:t>json.dumps</a:t>
            </a:r>
            <a:r>
              <a:rPr lang="en-GB" b="0" dirty="0" smtClean="0"/>
              <a:t>(client</a:t>
            </a:r>
            <a:r>
              <a:rPr lang="en-GB" b="0" dirty="0"/>
              <a:t>) creates and returns a string with all the key-value pairs of the dictionary in JSON format.</a:t>
            </a:r>
          </a:p>
          <a:p>
            <a:pPr fontAlgn="base"/>
            <a:r>
              <a:rPr lang="en-GB" b="0" dirty="0"/>
              <a:t>Then, this string is assigned to the </a:t>
            </a:r>
            <a:r>
              <a:rPr lang="en-GB" b="0" dirty="0" err="1"/>
              <a:t>client_JSON</a:t>
            </a:r>
            <a:r>
              <a:rPr lang="en-GB" b="0" dirty="0"/>
              <a:t> variable</a:t>
            </a:r>
            <a:r>
              <a:rPr lang="en-GB" b="0" dirty="0" smtClean="0"/>
              <a:t>.</a:t>
            </a:r>
          </a:p>
          <a:p>
            <a:pPr fontAlgn="base"/>
            <a:endParaRPr lang="en-GB" b="0" dirty="0"/>
          </a:p>
          <a:p>
            <a:pPr fontAlgn="base"/>
            <a:r>
              <a:rPr lang="en-GB" dirty="0"/>
              <a:t>{"name":</a:t>
            </a:r>
            <a:r>
              <a:rPr lang="en-GB" dirty="0"/>
              <a:t> </a:t>
            </a:r>
            <a:r>
              <a:rPr lang="en-GB" dirty="0"/>
              <a:t>"Nora",</a:t>
            </a:r>
            <a:r>
              <a:rPr lang="en-GB" dirty="0"/>
              <a:t> </a:t>
            </a:r>
            <a:r>
              <a:rPr lang="en-GB" dirty="0"/>
              <a:t>"age":</a:t>
            </a:r>
            <a:r>
              <a:rPr lang="en-GB" dirty="0"/>
              <a:t> </a:t>
            </a:r>
            <a:r>
              <a:rPr lang="en-GB" dirty="0"/>
              <a:t>56,</a:t>
            </a:r>
            <a:r>
              <a:rPr lang="en-GB" dirty="0"/>
              <a:t> </a:t>
            </a:r>
            <a:r>
              <a:rPr lang="en-GB" dirty="0"/>
              <a:t>"id":</a:t>
            </a:r>
            <a:r>
              <a:rPr lang="en-GB" dirty="0"/>
              <a:t> </a:t>
            </a:r>
            <a:r>
              <a:rPr lang="en-GB" dirty="0"/>
              <a:t>"45355",</a:t>
            </a:r>
            <a:r>
              <a:rPr lang="en-GB" dirty="0"/>
              <a:t> </a:t>
            </a:r>
            <a:r>
              <a:rPr lang="en-GB" dirty="0"/>
              <a:t>"</a:t>
            </a:r>
            <a:r>
              <a:rPr lang="en-GB" dirty="0" err="1"/>
              <a:t>eye_color</a:t>
            </a:r>
            <a:r>
              <a:rPr lang="en-GB" dirty="0"/>
              <a:t>":</a:t>
            </a:r>
            <a:r>
              <a:rPr lang="en-GB" dirty="0"/>
              <a:t> </a:t>
            </a:r>
            <a:r>
              <a:rPr lang="en-GB" dirty="0"/>
              <a:t>"green",</a:t>
            </a:r>
            <a:r>
              <a:rPr lang="en-GB" dirty="0"/>
              <a:t> </a:t>
            </a:r>
            <a:r>
              <a:rPr lang="en-GB" dirty="0"/>
              <a:t>"</a:t>
            </a:r>
            <a:r>
              <a:rPr lang="en-GB" dirty="0" err="1"/>
              <a:t>wears_glasses</a:t>
            </a:r>
            <a:r>
              <a:rPr lang="en-GB" dirty="0"/>
              <a:t>":</a:t>
            </a:r>
            <a:r>
              <a:rPr lang="en-GB" dirty="0"/>
              <a:t> false</a:t>
            </a:r>
            <a:r>
              <a:rPr lang="en-GB" dirty="0"/>
              <a:t>}</a:t>
            </a:r>
            <a:r>
              <a:rPr lang="en-GB" dirty="0"/>
              <a:t/>
            </a:r>
            <a:br>
              <a:rPr lang="en-GB" dirty="0"/>
            </a:br>
            <a:endParaRPr lang="en-GB" b="0" dirty="0"/>
          </a:p>
          <a:p>
            <a:pPr marL="114300" indent="0" fontAlgn="base">
              <a:buNone/>
            </a:pPr>
            <a:r>
              <a:rPr lang="en-GB" dirty="0"/>
              <a:t/>
            </a:r>
            <a:br>
              <a:rPr lang="en-GB" dirty="0"/>
            </a:br>
            <a:endParaRPr lang="en-IN" dirty="0"/>
          </a:p>
        </p:txBody>
      </p:sp>
    </p:spTree>
    <p:extLst>
      <p:ext uri="{BB962C8B-B14F-4D97-AF65-F5344CB8AC3E}">
        <p14:creationId xmlns:p14="http://schemas.microsoft.com/office/powerpoint/2010/main" val="35904091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lstStyle/>
          <a:p>
            <a:pPr fontAlgn="base"/>
            <a:r>
              <a:rPr lang="en-GB" dirty="0"/>
              <a:t>How to Print JSON With Indentation</a:t>
            </a:r>
          </a:p>
          <a:p>
            <a:pPr marL="114300" indent="0">
              <a:buNone/>
            </a:pPr>
            <a:r>
              <a:rPr lang="en-GB" dirty="0"/>
              <a:t>{"name": "Nora", "age": 56, "id": "45355", "</a:t>
            </a:r>
            <a:r>
              <a:rPr lang="en-GB" dirty="0" err="1"/>
              <a:t>eye_color</a:t>
            </a:r>
            <a:r>
              <a:rPr lang="en-GB" dirty="0"/>
              <a:t>": "green", "</a:t>
            </a:r>
            <a:r>
              <a:rPr lang="en-GB" dirty="0" err="1"/>
              <a:t>wears_glasses</a:t>
            </a:r>
            <a:r>
              <a:rPr lang="en-GB" dirty="0"/>
              <a:t>": false}</a:t>
            </a:r>
            <a:br>
              <a:rPr lang="en-GB" dirty="0"/>
            </a:br>
            <a:endParaRPr lang="en-GB" dirty="0" smtClean="0"/>
          </a:p>
          <a:p>
            <a:pPr fontAlgn="base"/>
            <a:r>
              <a:rPr lang="en-GB" b="0" dirty="0"/>
              <a:t>We can improve the readability of the JSON string by adding </a:t>
            </a:r>
            <a:r>
              <a:rPr lang="en-GB" dirty="0"/>
              <a:t>indentation</a:t>
            </a:r>
            <a:r>
              <a:rPr lang="en-GB" b="0" dirty="0" smtClean="0"/>
              <a:t>. To </a:t>
            </a:r>
            <a:r>
              <a:rPr lang="en-GB" b="0" dirty="0"/>
              <a:t>do this automatically, we just need to pass a second argument to specify the number of spaces that we want to use to indent the JSON string:</a:t>
            </a:r>
          </a:p>
          <a:p>
            <a:r>
              <a:rPr lang="en-GB" dirty="0"/>
              <a:t/>
            </a:r>
            <a:br>
              <a:rPr lang="en-GB" dirty="0"/>
            </a:br>
            <a:r>
              <a:rPr lang="en-GB" dirty="0"/>
              <a:t/>
            </a:r>
            <a:br>
              <a:rPr lang="en-GB" dirty="0"/>
            </a:br>
            <a:r>
              <a:rPr lang="en-GB" dirty="0"/>
              <a:t/>
            </a:r>
            <a:br>
              <a:rPr lang="en-GB"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725144"/>
            <a:ext cx="7264871" cy="1962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9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Table</a:t>
            </a:r>
            <a:endParaRPr lang="en-IN" dirty="0"/>
          </a:p>
        </p:txBody>
      </p:sp>
      <p:sp>
        <p:nvSpPr>
          <p:cNvPr id="3" name="Content Placeholder 2"/>
          <p:cNvSpPr>
            <a:spLocks noGrp="1"/>
          </p:cNvSpPr>
          <p:nvPr>
            <p:ph idx="1"/>
          </p:nvPr>
        </p:nvSpPr>
        <p:spPr/>
        <p:txBody>
          <a:bodyPr/>
          <a:lstStyle/>
          <a:p>
            <a:pPr marL="114300" indent="0">
              <a:buNone/>
            </a:pPr>
            <a:r>
              <a:rPr lang="en-GB" dirty="0"/>
              <a:t>CREATE</a:t>
            </a:r>
            <a:r>
              <a:rPr lang="en-GB" b="0" dirty="0"/>
              <a:t> </a:t>
            </a:r>
            <a:r>
              <a:rPr lang="en-GB" dirty="0"/>
              <a:t>TABLE</a:t>
            </a:r>
            <a:r>
              <a:rPr lang="en-GB" b="0" dirty="0"/>
              <a:t> STUDENT(  </a:t>
            </a:r>
          </a:p>
          <a:p>
            <a:pPr marL="114300" indent="0">
              <a:buNone/>
            </a:pPr>
            <a:r>
              <a:rPr lang="en-GB" b="0" dirty="0"/>
              <a:t>   ID </a:t>
            </a:r>
            <a:r>
              <a:rPr lang="en-GB" dirty="0"/>
              <a:t>INT</a:t>
            </a:r>
            <a:r>
              <a:rPr lang="en-GB" b="0" dirty="0"/>
              <a:t> </a:t>
            </a:r>
            <a:r>
              <a:rPr lang="en-GB" dirty="0"/>
              <a:t>PRIMARY</a:t>
            </a:r>
            <a:r>
              <a:rPr lang="en-GB" b="0" dirty="0"/>
              <a:t> </a:t>
            </a:r>
            <a:r>
              <a:rPr lang="en-GB" dirty="0"/>
              <a:t>KEY</a:t>
            </a:r>
            <a:r>
              <a:rPr lang="en-GB" b="0" dirty="0"/>
              <a:t>     NOT NULL,  </a:t>
            </a:r>
          </a:p>
          <a:p>
            <a:pPr marL="114300" indent="0">
              <a:buNone/>
            </a:pPr>
            <a:r>
              <a:rPr lang="en-GB" b="0" dirty="0"/>
              <a:t>   </a:t>
            </a:r>
            <a:r>
              <a:rPr lang="en-GB" dirty="0"/>
              <a:t>NAME</a:t>
            </a:r>
            <a:r>
              <a:rPr lang="en-GB" b="0" dirty="0"/>
              <a:t>           TEXT    NOT NULL,  </a:t>
            </a:r>
          </a:p>
          <a:p>
            <a:pPr marL="114300" indent="0">
              <a:buNone/>
            </a:pPr>
            <a:r>
              <a:rPr lang="en-GB" b="0" dirty="0"/>
              <a:t>   AGE            </a:t>
            </a:r>
            <a:r>
              <a:rPr lang="en-GB" dirty="0"/>
              <a:t>INT</a:t>
            </a:r>
            <a:r>
              <a:rPr lang="en-GB" b="0" dirty="0"/>
              <a:t>     NOT NULL,  </a:t>
            </a:r>
          </a:p>
          <a:p>
            <a:pPr marL="114300" indent="0">
              <a:buNone/>
            </a:pPr>
            <a:r>
              <a:rPr lang="en-GB" b="0" dirty="0"/>
              <a:t>   ADDRESS        </a:t>
            </a:r>
            <a:r>
              <a:rPr lang="en-GB" dirty="0"/>
              <a:t>CHAR</a:t>
            </a:r>
            <a:r>
              <a:rPr lang="en-GB" b="0" dirty="0"/>
              <a:t>(50),  </a:t>
            </a:r>
          </a:p>
          <a:p>
            <a:pPr marL="114300" indent="0">
              <a:buNone/>
            </a:pPr>
            <a:r>
              <a:rPr lang="en-GB" b="0" dirty="0"/>
              <a:t>   FEES         </a:t>
            </a:r>
            <a:r>
              <a:rPr lang="en-GB" dirty="0"/>
              <a:t>REAL</a:t>
            </a:r>
            <a:r>
              <a:rPr lang="en-GB" b="0" dirty="0"/>
              <a:t>  </a:t>
            </a:r>
          </a:p>
          <a:p>
            <a:pPr marL="114300" indent="0">
              <a:buNone/>
            </a:pPr>
            <a:r>
              <a:rPr lang="en-GB" b="0" dirty="0"/>
              <a:t>);   </a:t>
            </a:r>
          </a:p>
          <a:p>
            <a:endParaRPr lang="en-IN" dirty="0"/>
          </a:p>
        </p:txBody>
      </p:sp>
    </p:spTree>
    <p:extLst>
      <p:ext uri="{BB962C8B-B14F-4D97-AF65-F5344CB8AC3E}">
        <p14:creationId xmlns:p14="http://schemas.microsoft.com/office/powerpoint/2010/main" val="41428237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lstStyle/>
          <a:p>
            <a:pPr fontAlgn="base"/>
            <a:r>
              <a:rPr lang="en-GB" dirty="0"/>
              <a:t>How to Print JSON With Indentation</a:t>
            </a:r>
          </a:p>
          <a:p>
            <a:pPr marL="114300" indent="0">
              <a:buNone/>
            </a:pPr>
            <a:r>
              <a:rPr lang="en-GB" dirty="0"/>
              <a:t>{"name": "Nora", "age": 56, "id": "45355", "</a:t>
            </a:r>
            <a:r>
              <a:rPr lang="en-GB" dirty="0" err="1"/>
              <a:t>eye_color</a:t>
            </a:r>
            <a:r>
              <a:rPr lang="en-GB" dirty="0"/>
              <a:t>": "green", "</a:t>
            </a:r>
            <a:r>
              <a:rPr lang="en-GB" dirty="0" err="1"/>
              <a:t>wears_glasses</a:t>
            </a:r>
            <a:r>
              <a:rPr lang="en-GB" dirty="0"/>
              <a:t>": false}</a:t>
            </a:r>
            <a:br>
              <a:rPr lang="en-GB" dirty="0"/>
            </a:br>
            <a:endParaRPr lang="en-GB" dirty="0" smtClean="0"/>
          </a:p>
          <a:p>
            <a:pPr fontAlgn="base"/>
            <a:r>
              <a:rPr lang="en-GB" b="0" dirty="0"/>
              <a:t>We can improve the readability of the JSON string by adding </a:t>
            </a:r>
            <a:r>
              <a:rPr lang="en-GB" dirty="0"/>
              <a:t>indentation</a:t>
            </a:r>
            <a:r>
              <a:rPr lang="en-GB" b="0" dirty="0" smtClean="0"/>
              <a:t>. To </a:t>
            </a:r>
            <a:r>
              <a:rPr lang="en-GB" b="0" dirty="0"/>
              <a:t>do this automatically, we just need to pass a second argument to specify the number of spaces that we want to use to indent the JSON string:</a:t>
            </a:r>
          </a:p>
          <a:p>
            <a:r>
              <a:rPr lang="en-GB" dirty="0"/>
              <a:t/>
            </a:r>
            <a:br>
              <a:rPr lang="en-GB" dirty="0"/>
            </a:br>
            <a:r>
              <a:rPr lang="en-GB" dirty="0"/>
              <a:t/>
            </a:r>
            <a:br>
              <a:rPr lang="en-GB" dirty="0"/>
            </a:br>
            <a:r>
              <a:rPr lang="en-GB" dirty="0"/>
              <a:t/>
            </a:r>
            <a:br>
              <a:rPr lang="en-GB"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725144"/>
            <a:ext cx="7264871" cy="1962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00181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normAutofit lnSpcReduction="10000"/>
          </a:bodyPr>
          <a:lstStyle/>
          <a:p>
            <a:pPr marL="114300" indent="0" fontAlgn="base">
              <a:buNone/>
            </a:pPr>
            <a:r>
              <a:rPr lang="en-GB" dirty="0"/>
              <a:t>Tip:</a:t>
            </a:r>
            <a:r>
              <a:rPr lang="en-GB" b="0" dirty="0"/>
              <a:t> the second argument has to be a non-negative integer (number of spaces) or a string. If indent is a string (such as </a:t>
            </a:r>
            <a:r>
              <a:rPr lang="en-GB" dirty="0"/>
              <a:t>"\t"</a:t>
            </a:r>
            <a:r>
              <a:rPr lang="en-GB" b="0" dirty="0"/>
              <a:t>), that string is used to indent each </a:t>
            </a:r>
            <a:r>
              <a:rPr lang="en-GB" b="0" dirty="0" smtClean="0"/>
              <a:t>level.</a:t>
            </a:r>
          </a:p>
          <a:p>
            <a:pPr fontAlgn="base"/>
            <a:endParaRPr lang="en-GB" b="0" dirty="0"/>
          </a:p>
          <a:p>
            <a:pPr marL="114300" indent="0" fontAlgn="base">
              <a:buNone/>
            </a:pPr>
            <a:r>
              <a:rPr lang="en-GB" b="0" dirty="0"/>
              <a:t>Now, if we call dumps with this second argument:</a:t>
            </a:r>
          </a:p>
          <a:p>
            <a:pPr fontAlgn="base"/>
            <a:r>
              <a:rPr lang="en-GB" dirty="0" err="1"/>
              <a:t>client_JSON</a:t>
            </a:r>
            <a:r>
              <a:rPr lang="en-GB" dirty="0"/>
              <a:t> = </a:t>
            </a:r>
            <a:r>
              <a:rPr lang="en-GB" dirty="0" err="1"/>
              <a:t>json.dumps</a:t>
            </a:r>
            <a:r>
              <a:rPr lang="en-GB" dirty="0"/>
              <a:t>(client, indent=4</a:t>
            </a:r>
            <a:r>
              <a:rPr lang="en-GB" dirty="0" smtClean="0"/>
              <a:t>)</a:t>
            </a:r>
          </a:p>
          <a:p>
            <a:pPr fontAlgn="base"/>
            <a:endParaRPr lang="en-GB" b="0" dirty="0"/>
          </a:p>
          <a:p>
            <a:pPr marL="114300" indent="0" fontAlgn="base">
              <a:buNone/>
            </a:pPr>
            <a:r>
              <a:rPr lang="en-GB" b="0" dirty="0" smtClean="0"/>
              <a:t>The </a:t>
            </a:r>
            <a:r>
              <a:rPr lang="en-GB" b="0" dirty="0"/>
              <a:t>result of printing </a:t>
            </a:r>
            <a:r>
              <a:rPr lang="en-GB" b="0" dirty="0" err="1"/>
              <a:t>client_JSON</a:t>
            </a:r>
            <a:r>
              <a:rPr lang="en-GB" b="0" dirty="0"/>
              <a:t> is:</a:t>
            </a:r>
          </a:p>
          <a:p>
            <a:r>
              <a:rPr lang="en-GB" dirty="0"/>
              <a:t>{ "name": "Nora", "age": 56, "id": "45355", "</a:t>
            </a:r>
            <a:r>
              <a:rPr lang="en-GB" dirty="0" err="1"/>
              <a:t>eye_color</a:t>
            </a:r>
            <a:r>
              <a:rPr lang="en-GB" dirty="0"/>
              <a:t>": "green", "</a:t>
            </a:r>
            <a:r>
              <a:rPr lang="en-GB" dirty="0" err="1"/>
              <a:t>wears_glasses</a:t>
            </a:r>
            <a:r>
              <a:rPr lang="en-GB" dirty="0"/>
              <a:t>": false }</a:t>
            </a:r>
            <a:br>
              <a:rPr lang="en-GB" dirty="0"/>
            </a:br>
            <a:r>
              <a:rPr lang="en-GB" dirty="0"/>
              <a:t/>
            </a:r>
            <a:br>
              <a:rPr lang="en-GB" dirty="0"/>
            </a:br>
            <a:r>
              <a:rPr lang="en-GB" dirty="0"/>
              <a:t/>
            </a:r>
            <a:br>
              <a:rPr lang="en-GB" dirty="0"/>
            </a:br>
            <a:endParaRPr lang="en-IN" dirty="0"/>
          </a:p>
        </p:txBody>
      </p:sp>
    </p:spTree>
    <p:extLst>
      <p:ext uri="{BB962C8B-B14F-4D97-AF65-F5344CB8AC3E}">
        <p14:creationId xmlns:p14="http://schemas.microsoft.com/office/powerpoint/2010/main" val="275733444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normAutofit/>
          </a:bodyPr>
          <a:lstStyle/>
          <a:p>
            <a:pPr fontAlgn="base"/>
            <a:r>
              <a:rPr lang="en-GB" dirty="0"/>
              <a:t>How to Sort the Keys</a:t>
            </a:r>
          </a:p>
          <a:p>
            <a:pPr fontAlgn="base"/>
            <a:r>
              <a:rPr lang="en-GB" b="0" dirty="0"/>
              <a:t>You can also sort the keys in alphabetical order if you need to. To do this, you just need to write the name of the parameter </a:t>
            </a:r>
            <a:r>
              <a:rPr lang="en-GB" dirty="0" err="1"/>
              <a:t>sort_keys</a:t>
            </a:r>
            <a:r>
              <a:rPr lang="en-GB" b="0" dirty="0"/>
              <a:t> and pass the value </a:t>
            </a:r>
            <a:r>
              <a:rPr lang="en-GB" dirty="0"/>
              <a:t>True</a:t>
            </a:r>
            <a:r>
              <a:rPr lang="en-GB" b="0" dirty="0"/>
              <a:t>:</a:t>
            </a:r>
            <a:r>
              <a:rPr lang="en-GB" dirty="0"/>
              <a:t/>
            </a:r>
            <a:br>
              <a:rPr lang="en-GB" dirty="0"/>
            </a:b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429000"/>
            <a:ext cx="7829463" cy="209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11560" y="5805264"/>
            <a:ext cx="7560840" cy="707886"/>
          </a:xfrm>
          <a:prstGeom prst="rect">
            <a:avLst/>
          </a:prstGeom>
        </p:spPr>
        <p:txBody>
          <a:bodyPr wrap="square">
            <a:spAutoFit/>
          </a:bodyPr>
          <a:lstStyle/>
          <a:p>
            <a:r>
              <a:rPr lang="en-GB" sz="2000" b="1" dirty="0">
                <a:latin typeface="+mj-lt"/>
              </a:rPr>
              <a:t>Tip: The value of </a:t>
            </a:r>
            <a:r>
              <a:rPr lang="en-GB" sz="2000" b="1" dirty="0" err="1">
                <a:latin typeface="+mj-lt"/>
              </a:rPr>
              <a:t>sort_keys</a:t>
            </a:r>
            <a:r>
              <a:rPr lang="en-GB" sz="2000" b="1" dirty="0">
                <a:latin typeface="+mj-lt"/>
              </a:rPr>
              <a:t> is False by default if you don't pass a value.</a:t>
            </a:r>
            <a:endParaRPr lang="en-IN" sz="2000" b="1" dirty="0">
              <a:latin typeface="+mj-lt"/>
            </a:endParaRPr>
          </a:p>
        </p:txBody>
      </p:sp>
    </p:spTree>
    <p:extLst>
      <p:ext uri="{BB962C8B-B14F-4D97-AF65-F5344CB8AC3E}">
        <p14:creationId xmlns:p14="http://schemas.microsoft.com/office/powerpoint/2010/main" val="242050784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normAutofit/>
          </a:bodyPr>
          <a:lstStyle/>
          <a:p>
            <a:pPr marL="114300" indent="0" fontAlgn="base">
              <a:buNone/>
            </a:pPr>
            <a:r>
              <a:rPr lang="en-GB" b="0" dirty="0"/>
              <a:t>For example:</a:t>
            </a:r>
          </a:p>
          <a:p>
            <a:pPr fontAlgn="base"/>
            <a:r>
              <a:rPr lang="en-GB" dirty="0" err="1"/>
              <a:t>client_JSON</a:t>
            </a:r>
            <a:r>
              <a:rPr lang="en-GB" dirty="0"/>
              <a:t> = </a:t>
            </a:r>
            <a:r>
              <a:rPr lang="en-GB" dirty="0" err="1"/>
              <a:t>json.dumps</a:t>
            </a:r>
            <a:r>
              <a:rPr lang="en-GB" dirty="0"/>
              <a:t>(client, </a:t>
            </a:r>
            <a:r>
              <a:rPr lang="en-GB" dirty="0" err="1"/>
              <a:t>sort_keys</a:t>
            </a:r>
            <a:r>
              <a:rPr lang="en-GB" dirty="0"/>
              <a:t>=True</a:t>
            </a:r>
            <a:r>
              <a:rPr lang="en-GB" dirty="0" smtClean="0"/>
              <a:t>)</a:t>
            </a:r>
          </a:p>
          <a:p>
            <a:pPr marL="114300" indent="0" fontAlgn="base">
              <a:buNone/>
            </a:pPr>
            <a:endParaRPr lang="en-GB" b="0" dirty="0" smtClean="0"/>
          </a:p>
          <a:p>
            <a:pPr marL="114300" indent="0" fontAlgn="base">
              <a:buNone/>
            </a:pPr>
            <a:r>
              <a:rPr lang="en-GB" b="0" dirty="0" smtClean="0"/>
              <a:t>Returns </a:t>
            </a:r>
            <a:r>
              <a:rPr lang="en-GB" b="0" dirty="0"/>
              <a:t>this string with the keys sorted in alphabetical order:</a:t>
            </a:r>
          </a:p>
          <a:p>
            <a:r>
              <a:rPr lang="en-GB" dirty="0"/>
              <a:t>{"age": 56, "</a:t>
            </a:r>
            <a:r>
              <a:rPr lang="en-GB" dirty="0" err="1"/>
              <a:t>eye_color</a:t>
            </a:r>
            <a:r>
              <a:rPr lang="en-GB" dirty="0"/>
              <a:t>": "green", "id": "45355", "name": "Nora", "</a:t>
            </a:r>
            <a:r>
              <a:rPr lang="en-GB" dirty="0" err="1"/>
              <a:t>wears_glasses</a:t>
            </a:r>
            <a:r>
              <a:rPr lang="en-GB" dirty="0"/>
              <a:t>": false}</a:t>
            </a:r>
            <a:endParaRPr lang="en-IN" dirty="0"/>
          </a:p>
        </p:txBody>
      </p:sp>
    </p:spTree>
    <p:extLst>
      <p:ext uri="{BB962C8B-B14F-4D97-AF65-F5344CB8AC3E}">
        <p14:creationId xmlns:p14="http://schemas.microsoft.com/office/powerpoint/2010/main" val="335349209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normAutofit/>
          </a:bodyPr>
          <a:lstStyle/>
          <a:p>
            <a:pPr marL="114300" indent="0" fontAlgn="base">
              <a:buNone/>
            </a:pPr>
            <a:r>
              <a:rPr lang="en-GB" dirty="0"/>
              <a:t>How to Sort Alphabetically and Indent (at the same time)</a:t>
            </a:r>
          </a:p>
          <a:p>
            <a:pPr fontAlgn="base"/>
            <a:r>
              <a:rPr lang="en-GB" b="0" dirty="0"/>
              <a:t>To generate a JSON string that is sorted alphabetically and indented, you just need to pass the two arguments:</a:t>
            </a:r>
          </a:p>
          <a:p>
            <a:pPr marL="114300" indent="0" fontAlgn="base">
              <a:buNone/>
            </a:pPr>
            <a:endParaRPr lang="en-GB" b="0" dirty="0" smtClean="0"/>
          </a:p>
          <a:p>
            <a:pPr marL="114300" indent="0" fontAlgn="base">
              <a:buNone/>
            </a:pPr>
            <a:r>
              <a:rPr lang="en-GB" b="0" dirty="0" smtClean="0"/>
              <a:t>In </a:t>
            </a:r>
            <a:r>
              <a:rPr lang="en-GB" b="0" dirty="0"/>
              <a:t>this case, the output is:</a:t>
            </a:r>
          </a:p>
          <a:p>
            <a:pPr fontAlgn="base"/>
            <a:r>
              <a:rPr lang="en-GB" dirty="0"/>
              <a:t>{ "age": 56, "</a:t>
            </a:r>
            <a:r>
              <a:rPr lang="en-GB" dirty="0" err="1"/>
              <a:t>eye_color</a:t>
            </a:r>
            <a:r>
              <a:rPr lang="en-GB" dirty="0"/>
              <a:t>": "green", "id": "45355", "name": "Nora", "</a:t>
            </a:r>
            <a:r>
              <a:rPr lang="en-GB" dirty="0" err="1"/>
              <a:t>wears_glasses</a:t>
            </a:r>
            <a:r>
              <a:rPr lang="en-GB" dirty="0"/>
              <a:t>": false </a:t>
            </a:r>
            <a:r>
              <a:rPr lang="en-GB" dirty="0" smtClean="0"/>
              <a:t>}</a:t>
            </a:r>
          </a:p>
          <a:p>
            <a:pPr marL="114300" indent="0" fontAlgn="base">
              <a:buNone/>
            </a:pPr>
            <a:endParaRPr lang="en-GB" dirty="0" smtClean="0"/>
          </a:p>
          <a:p>
            <a:pPr marL="114300" indent="0" fontAlgn="base">
              <a:buNone/>
            </a:pPr>
            <a:r>
              <a:rPr lang="en-GB" dirty="0" smtClean="0"/>
              <a:t>Tip</a:t>
            </a:r>
            <a:r>
              <a:rPr lang="en-GB" dirty="0"/>
              <a:t>:</a:t>
            </a:r>
            <a:r>
              <a:rPr lang="en-GB" b="0" dirty="0"/>
              <a:t> You can pass these arguments in any order (relative to each other), but the object has to be the first argument in the list.</a:t>
            </a:r>
          </a:p>
          <a:p>
            <a:pPr marL="114300" indent="0" fontAlgn="base">
              <a:buNone/>
            </a:pPr>
            <a:endParaRPr lang="en-IN" dirty="0"/>
          </a:p>
        </p:txBody>
      </p:sp>
    </p:spTree>
    <p:extLst>
      <p:ext uri="{BB962C8B-B14F-4D97-AF65-F5344CB8AC3E}">
        <p14:creationId xmlns:p14="http://schemas.microsoft.com/office/powerpoint/2010/main" val="110502430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40080"/>
            <a:ext cx="7620000" cy="412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229058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 Write and Parse JSON</a:t>
            </a:r>
            <a:endParaRPr lang="en-IN" dirty="0"/>
          </a:p>
        </p:txBody>
      </p:sp>
      <p:sp>
        <p:nvSpPr>
          <p:cNvPr id="3" name="Content Placeholder 2"/>
          <p:cNvSpPr>
            <a:spLocks noGrp="1"/>
          </p:cNvSpPr>
          <p:nvPr>
            <p:ph idx="1"/>
          </p:nvPr>
        </p:nvSpPr>
        <p:spPr/>
        <p:txBody>
          <a:bodyPr/>
          <a:lstStyle/>
          <a:p>
            <a:endParaRPr lang="en-IN"/>
          </a:p>
        </p:txBody>
      </p:sp>
      <p:pic>
        <p:nvPicPr>
          <p:cNvPr id="16386" name="Picture 2" descr="image-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628800"/>
            <a:ext cx="82296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51264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IN" dirty="0"/>
          </a:p>
        </p:txBody>
      </p:sp>
      <p:sp>
        <p:nvSpPr>
          <p:cNvPr id="3" name="Content Placeholder 2"/>
          <p:cNvSpPr>
            <a:spLocks noGrp="1"/>
          </p:cNvSpPr>
          <p:nvPr>
            <p:ph idx="1"/>
          </p:nvPr>
        </p:nvSpPr>
        <p:spPr/>
        <p:txBody>
          <a:bodyPr/>
          <a:lstStyle/>
          <a:p>
            <a:pPr fontAlgn="base"/>
            <a:r>
              <a:rPr lang="en-GB" b="0" dirty="0"/>
              <a:t>JSON (JavaScript Object Notation) is a format used to represent and store data.</a:t>
            </a:r>
          </a:p>
          <a:p>
            <a:pPr fontAlgn="base"/>
            <a:r>
              <a:rPr lang="en-GB" b="0" dirty="0"/>
              <a:t>It is commonly used to transfer data on the web and to store configuration settings.</a:t>
            </a:r>
          </a:p>
          <a:p>
            <a:pPr fontAlgn="base"/>
            <a:r>
              <a:rPr lang="en-GB" b="0" dirty="0"/>
              <a:t>JSON files have a .</a:t>
            </a:r>
            <a:r>
              <a:rPr lang="en-GB" b="0" dirty="0" err="1"/>
              <a:t>json</a:t>
            </a:r>
            <a:r>
              <a:rPr lang="en-GB" b="0" dirty="0"/>
              <a:t> extension.</a:t>
            </a:r>
          </a:p>
          <a:p>
            <a:pPr fontAlgn="base"/>
            <a:r>
              <a:rPr lang="en-GB" b="0" dirty="0"/>
              <a:t>You can convert JSON strings into Python objects and vice versa.</a:t>
            </a:r>
          </a:p>
          <a:p>
            <a:pPr fontAlgn="base"/>
            <a:r>
              <a:rPr lang="en-GB" b="0" dirty="0"/>
              <a:t>You can read JSON files and create Python objects from their key-value pairs.</a:t>
            </a:r>
          </a:p>
          <a:p>
            <a:pPr fontAlgn="base"/>
            <a:r>
              <a:rPr lang="en-GB" b="0" dirty="0"/>
              <a:t>You can write to JSON files to store the content of Python objects in JSON format.</a:t>
            </a:r>
          </a:p>
          <a:p>
            <a:endParaRPr lang="en-IN" dirty="0"/>
          </a:p>
        </p:txBody>
      </p:sp>
    </p:spTree>
    <p:extLst>
      <p:ext uri="{BB962C8B-B14F-4D97-AF65-F5344CB8AC3E}">
        <p14:creationId xmlns:p14="http://schemas.microsoft.com/office/powerpoint/2010/main" val="231249053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JSON Schema</a:t>
            </a:r>
            <a:endParaRPr lang="en-IN" dirty="0"/>
          </a:p>
        </p:txBody>
      </p:sp>
      <p:sp>
        <p:nvSpPr>
          <p:cNvPr id="3" name="Content Placeholder 2"/>
          <p:cNvSpPr>
            <a:spLocks noGrp="1"/>
          </p:cNvSpPr>
          <p:nvPr>
            <p:ph idx="1"/>
          </p:nvPr>
        </p:nvSpPr>
        <p:spPr/>
        <p:txBody>
          <a:bodyPr>
            <a:normAutofit/>
          </a:bodyPr>
          <a:lstStyle/>
          <a:p>
            <a:r>
              <a:rPr lang="en-GB" sz="3200" dirty="0"/>
              <a:t>JSON Schema is a contract for your </a:t>
            </a:r>
            <a:r>
              <a:rPr lang="en-GB" sz="3200" dirty="0">
                <a:solidFill>
                  <a:srgbClr val="0033CC"/>
                </a:solidFill>
              </a:rPr>
              <a:t>JSON document that defines the expected data types and format of each field in the response</a:t>
            </a:r>
            <a:endParaRPr lang="en-IN" sz="3200" dirty="0">
              <a:solidFill>
                <a:srgbClr val="0033CC"/>
              </a:solidFill>
            </a:endParaRP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789040"/>
            <a:ext cx="703621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19392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Why </a:t>
            </a:r>
            <a:r>
              <a:rPr lang="en-GB" sz="4000" dirty="0"/>
              <a:t>JSON Schema Validation required? </a:t>
            </a:r>
            <a:endParaRPr lang="en-IN" sz="4000" dirty="0"/>
          </a:p>
        </p:txBody>
      </p:sp>
      <p:sp>
        <p:nvSpPr>
          <p:cNvPr id="3" name="Content Placeholder 2"/>
          <p:cNvSpPr>
            <a:spLocks noGrp="1"/>
          </p:cNvSpPr>
          <p:nvPr>
            <p:ph idx="1"/>
          </p:nvPr>
        </p:nvSpPr>
        <p:spPr/>
        <p:txBody>
          <a:bodyPr>
            <a:normAutofit/>
          </a:bodyPr>
          <a:lstStyle/>
          <a:p>
            <a:r>
              <a:rPr lang="en-GB" sz="3200" b="0" dirty="0" smtClean="0"/>
              <a:t>Using </a:t>
            </a:r>
            <a:r>
              <a:rPr lang="en-GB" sz="3200" b="0" dirty="0"/>
              <a:t>JSON Schema to construct a model of your API response makes it easier to validate your API is returning the data is should. </a:t>
            </a:r>
            <a:endParaRPr lang="en-GB" sz="3200" b="0" dirty="0" smtClean="0"/>
          </a:p>
          <a:p>
            <a:r>
              <a:rPr lang="en-GB" sz="3200" b="0" dirty="0" smtClean="0"/>
              <a:t>Monitor </a:t>
            </a:r>
            <a:r>
              <a:rPr lang="en-GB" sz="3200" b="0" dirty="0"/>
              <a:t>your API responses, ensuring they adhere to a specified format. </a:t>
            </a:r>
            <a:endParaRPr lang="en-GB" sz="3200" b="0" dirty="0" smtClean="0"/>
          </a:p>
          <a:p>
            <a:r>
              <a:rPr lang="en-GB" sz="3200" b="0" dirty="0" smtClean="0"/>
              <a:t>Get </a:t>
            </a:r>
            <a:r>
              <a:rPr lang="en-GB" sz="3200" b="0" dirty="0"/>
              <a:t>alerted when breaking changes occur. </a:t>
            </a:r>
            <a:r>
              <a:rPr lang="en-GB" sz="3200" dirty="0"/>
              <a:t/>
            </a:r>
            <a:br>
              <a:rPr lang="en-GB" sz="3200" dirty="0"/>
            </a:br>
            <a:endParaRPr lang="en-IN" sz="3200" dirty="0">
              <a:solidFill>
                <a:srgbClr val="0033CC"/>
              </a:solidFill>
            </a:endParaRPr>
          </a:p>
        </p:txBody>
      </p:sp>
    </p:spTree>
    <p:extLst>
      <p:ext uri="{BB962C8B-B14F-4D97-AF65-F5344CB8AC3E}">
        <p14:creationId xmlns:p14="http://schemas.microsoft.com/office/powerpoint/2010/main" val="3342081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Table</a:t>
            </a: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20" y="1190624"/>
            <a:ext cx="6810280" cy="533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10391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accent1">
                    <a:lumMod val="50000"/>
                  </a:schemeClr>
                </a:solidFill>
              </a:rPr>
              <a:t>JSON schema – Schema Validation</a:t>
            </a:r>
            <a:endParaRPr lang="en-IN" sz="4000" dirty="0"/>
          </a:p>
        </p:txBody>
      </p:sp>
      <p:sp>
        <p:nvSpPr>
          <p:cNvPr id="3" name="Content Placeholder 2"/>
          <p:cNvSpPr>
            <a:spLocks noGrp="1"/>
          </p:cNvSpPr>
          <p:nvPr>
            <p:ph idx="1"/>
          </p:nvPr>
        </p:nvSpPr>
        <p:spPr/>
        <p:txBody>
          <a:bodyPr/>
          <a:lstStyle/>
          <a:p>
            <a:r>
              <a:rPr lang="en-IN" b="0" dirty="0"/>
              <a:t>JSON Schema is a specification for JSON based format for defining the structure of JSON data. It was written under IETF draft which expired in 2011. JSON Schema −</a:t>
            </a:r>
          </a:p>
          <a:p>
            <a:pPr lvl="1"/>
            <a:r>
              <a:rPr lang="en-IN" dirty="0">
                <a:solidFill>
                  <a:srgbClr val="0033CC"/>
                </a:solidFill>
              </a:rPr>
              <a:t>Describes your existing data format.</a:t>
            </a:r>
          </a:p>
          <a:p>
            <a:pPr lvl="1"/>
            <a:r>
              <a:rPr lang="en-IN" dirty="0">
                <a:solidFill>
                  <a:srgbClr val="0033CC"/>
                </a:solidFill>
              </a:rPr>
              <a:t>Clear, human- and machine-readable documentation.</a:t>
            </a:r>
          </a:p>
          <a:p>
            <a:pPr lvl="1"/>
            <a:r>
              <a:rPr lang="en-IN" dirty="0">
                <a:solidFill>
                  <a:srgbClr val="0033CC"/>
                </a:solidFill>
              </a:rPr>
              <a:t>Complete structural validation, useful for automated testing.</a:t>
            </a:r>
          </a:p>
          <a:p>
            <a:pPr lvl="1"/>
            <a:r>
              <a:rPr lang="en-IN" dirty="0">
                <a:solidFill>
                  <a:srgbClr val="0033CC"/>
                </a:solidFill>
              </a:rPr>
              <a:t>Complete structural validation, validating client-submitted data.</a:t>
            </a:r>
          </a:p>
          <a:p>
            <a:endParaRPr lang="en-IN" dirty="0">
              <a:solidFill>
                <a:srgbClr val="0033CC"/>
              </a:solidFill>
            </a:endParaRPr>
          </a:p>
        </p:txBody>
      </p:sp>
    </p:spTree>
    <p:extLst>
      <p:ext uri="{BB962C8B-B14F-4D97-AF65-F5344CB8AC3E}">
        <p14:creationId xmlns:p14="http://schemas.microsoft.com/office/powerpoint/2010/main" val="202688206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accent1">
                    <a:lumMod val="50000"/>
                  </a:schemeClr>
                </a:solidFill>
              </a:rPr>
              <a:t>JSON schema – Schema Validation</a:t>
            </a:r>
            <a:endParaRPr lang="en-IN" sz="4000" dirty="0"/>
          </a:p>
        </p:txBody>
      </p:sp>
      <p:sp>
        <p:nvSpPr>
          <p:cNvPr id="3" name="Content Placeholder 2"/>
          <p:cNvSpPr>
            <a:spLocks noGrp="1"/>
          </p:cNvSpPr>
          <p:nvPr>
            <p:ph idx="1"/>
          </p:nvPr>
        </p:nvSpPr>
        <p:spPr/>
        <p:txBody>
          <a:bodyPr/>
          <a:lstStyle/>
          <a:p>
            <a:pPr marL="114300" indent="0">
              <a:buNone/>
            </a:pPr>
            <a:r>
              <a:rPr lang="en-IN" dirty="0"/>
              <a:t>JSON Schema Validation </a:t>
            </a:r>
            <a:r>
              <a:rPr lang="en-IN" dirty="0" smtClean="0"/>
              <a:t>Libraries</a:t>
            </a:r>
          </a:p>
          <a:p>
            <a:pPr marL="114300" indent="0">
              <a:buNone/>
            </a:pPr>
            <a:r>
              <a:rPr lang="en-GB" b="0" dirty="0"/>
              <a:t>There are several validators currently available for different programming languages. </a:t>
            </a:r>
            <a:endParaRPr lang="en-GB" b="0" dirty="0" smtClean="0"/>
          </a:p>
          <a:p>
            <a:pPr marL="114300" indent="0">
              <a:buNone/>
            </a:pPr>
            <a:r>
              <a:rPr lang="en-GB" b="0" dirty="0" smtClean="0"/>
              <a:t>Currently </a:t>
            </a:r>
            <a:r>
              <a:rPr lang="en-GB" b="0" dirty="0"/>
              <a:t>the most complete and compliant JSON Schema validator available is JSV.</a:t>
            </a:r>
            <a:endParaRPr lang="en-IN" dirty="0"/>
          </a:p>
          <a:p>
            <a:endParaRPr lang="en-IN" dirty="0">
              <a:solidFill>
                <a:srgbClr val="0033CC"/>
              </a:solidFill>
            </a:endParaRPr>
          </a:p>
        </p:txBody>
      </p:sp>
    </p:spTree>
    <p:extLst>
      <p:ext uri="{BB962C8B-B14F-4D97-AF65-F5344CB8AC3E}">
        <p14:creationId xmlns:p14="http://schemas.microsoft.com/office/powerpoint/2010/main" val="127654558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accent1">
                    <a:lumMod val="50000"/>
                  </a:schemeClr>
                </a:solidFill>
              </a:rPr>
              <a:t>JSON schema – Schema Validation</a:t>
            </a:r>
            <a:endParaRPr lang="en-IN" sz="4000" dirty="0"/>
          </a:p>
        </p:txBody>
      </p:sp>
      <p:graphicFrame>
        <p:nvGraphicFramePr>
          <p:cNvPr id="4" name="Table 3"/>
          <p:cNvGraphicFramePr>
            <a:graphicFrameLocks noGrp="1"/>
          </p:cNvGraphicFramePr>
          <p:nvPr>
            <p:extLst>
              <p:ext uri="{D42A27DB-BD31-4B8C-83A1-F6EECF244321}">
                <p14:modId xmlns:p14="http://schemas.microsoft.com/office/powerpoint/2010/main" val="3307518757"/>
              </p:ext>
            </p:extLst>
          </p:nvPr>
        </p:nvGraphicFramePr>
        <p:xfrm>
          <a:off x="323529" y="1597830"/>
          <a:ext cx="7920880" cy="5261445"/>
        </p:xfrm>
        <a:graphic>
          <a:graphicData uri="http://schemas.openxmlformats.org/drawingml/2006/table">
            <a:tbl>
              <a:tblPr/>
              <a:tblGrid>
                <a:gridCol w="1581591"/>
                <a:gridCol w="6339289"/>
              </a:tblGrid>
              <a:tr h="402445">
                <a:tc>
                  <a:txBody>
                    <a:bodyPr/>
                    <a:lstStyle/>
                    <a:p>
                      <a:pPr algn="ctr" fontAlgn="t"/>
                      <a:r>
                        <a:rPr lang="en-IN" sz="2000" b="1" dirty="0">
                          <a:effectLst/>
                          <a:latin typeface="+mj-lt"/>
                        </a:rPr>
                        <a:t>Languages</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b="1">
                          <a:effectLst/>
                          <a:latin typeface="+mj-lt"/>
                        </a:rPr>
                        <a:t>Libraries</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02445">
                <a:tc>
                  <a:txBody>
                    <a:bodyPr/>
                    <a:lstStyle/>
                    <a:p>
                      <a:pPr fontAlgn="t"/>
                      <a:r>
                        <a:rPr lang="en-IN" sz="2000" b="1" dirty="0">
                          <a:effectLst/>
                          <a:latin typeface="+mj-lt"/>
                        </a:rPr>
                        <a:t>C</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b="1">
                          <a:effectLst/>
                          <a:latin typeface="+mj-lt"/>
                        </a:rPr>
                        <a:t>WJElement (LGPLv3)</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4422">
                <a:tc>
                  <a:txBody>
                    <a:bodyPr/>
                    <a:lstStyle/>
                    <a:p>
                      <a:pPr fontAlgn="t"/>
                      <a:r>
                        <a:rPr lang="en-IN" sz="2000" b="1" dirty="0">
                          <a:effectLst/>
                          <a:latin typeface="+mj-lt"/>
                        </a:rPr>
                        <a:t>Java</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b="1">
                          <a:effectLst/>
                          <a:latin typeface="+mj-lt"/>
                        </a:rPr>
                        <a:t>json-schema-validator (LGPLv3)</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2445">
                <a:tc>
                  <a:txBody>
                    <a:bodyPr/>
                    <a:lstStyle/>
                    <a:p>
                      <a:pPr fontAlgn="t"/>
                      <a:r>
                        <a:rPr lang="en-IN" sz="2000" b="1">
                          <a:effectLst/>
                          <a:latin typeface="+mj-lt"/>
                        </a:rPr>
                        <a:t>.NET</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b="1" dirty="0">
                          <a:effectLst/>
                          <a:latin typeface="+mj-lt"/>
                        </a:rPr>
                        <a:t>Json.NET (MIT)</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1160">
                <a:tc>
                  <a:txBody>
                    <a:bodyPr/>
                    <a:lstStyle/>
                    <a:p>
                      <a:pPr fontAlgn="t"/>
                      <a:r>
                        <a:rPr lang="en-IN" sz="2000" b="1">
                          <a:effectLst/>
                          <a:latin typeface="+mj-lt"/>
                        </a:rPr>
                        <a:t>ActionScript 3</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b="1" dirty="0" err="1">
                          <a:effectLst/>
                          <a:latin typeface="+mj-lt"/>
                        </a:rPr>
                        <a:t>Frigga</a:t>
                      </a:r>
                      <a:r>
                        <a:rPr lang="en-IN" sz="2000" b="1" dirty="0">
                          <a:effectLst/>
                          <a:latin typeface="+mj-lt"/>
                        </a:rPr>
                        <a:t> (MIT)</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2445">
                <a:tc>
                  <a:txBody>
                    <a:bodyPr/>
                    <a:lstStyle/>
                    <a:p>
                      <a:pPr fontAlgn="t"/>
                      <a:r>
                        <a:rPr lang="en-IN" sz="2000" b="1">
                          <a:effectLst/>
                          <a:latin typeface="+mj-lt"/>
                        </a:rPr>
                        <a:t>Haskell</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b="1" dirty="0" err="1">
                          <a:effectLst/>
                          <a:latin typeface="+mj-lt"/>
                        </a:rPr>
                        <a:t>aeson</a:t>
                      </a:r>
                      <a:r>
                        <a:rPr lang="en-IN" sz="2000" b="1" dirty="0">
                          <a:effectLst/>
                          <a:latin typeface="+mj-lt"/>
                        </a:rPr>
                        <a:t>-schema (MIT)</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2445">
                <a:tc>
                  <a:txBody>
                    <a:bodyPr/>
                    <a:lstStyle/>
                    <a:p>
                      <a:pPr fontAlgn="t"/>
                      <a:r>
                        <a:rPr lang="en-IN" sz="2000" b="1">
                          <a:effectLst/>
                          <a:latin typeface="+mj-lt"/>
                        </a:rPr>
                        <a:t>Python</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b="1" dirty="0" err="1">
                          <a:effectLst/>
                          <a:latin typeface="+mj-lt"/>
                        </a:rPr>
                        <a:t>Jsonschema</a:t>
                      </a:r>
                      <a:endParaRPr lang="en-IN" sz="2000" b="1" dirty="0">
                        <a:effectLst/>
                        <a:latin typeface="+mj-lt"/>
                      </a:endParaRP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2445">
                <a:tc>
                  <a:txBody>
                    <a:bodyPr/>
                    <a:lstStyle/>
                    <a:p>
                      <a:pPr fontAlgn="t"/>
                      <a:r>
                        <a:rPr lang="en-IN" sz="2000" b="1">
                          <a:effectLst/>
                          <a:latin typeface="+mj-lt"/>
                        </a:rPr>
                        <a:t>Ruby</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2000" b="1" dirty="0">
                          <a:effectLst/>
                          <a:latin typeface="+mj-lt"/>
                        </a:rPr>
                        <a:t>autoparse (ASL 2.0); ruby-jsonschema (MIT)</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2445">
                <a:tc>
                  <a:txBody>
                    <a:bodyPr/>
                    <a:lstStyle/>
                    <a:p>
                      <a:pPr fontAlgn="t"/>
                      <a:r>
                        <a:rPr lang="en-IN" sz="2000" b="1">
                          <a:effectLst/>
                          <a:latin typeface="+mj-lt"/>
                        </a:rPr>
                        <a:t>PHP</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b="1" dirty="0" err="1">
                          <a:effectLst/>
                          <a:latin typeface="+mj-lt"/>
                        </a:rPr>
                        <a:t>php</a:t>
                      </a:r>
                      <a:r>
                        <a:rPr lang="en-IN" sz="2000" b="1" dirty="0">
                          <a:effectLst/>
                          <a:latin typeface="+mj-lt"/>
                        </a:rPr>
                        <a:t>-</a:t>
                      </a:r>
                      <a:r>
                        <a:rPr lang="en-IN" sz="2000" b="1" dirty="0" err="1">
                          <a:effectLst/>
                          <a:latin typeface="+mj-lt"/>
                        </a:rPr>
                        <a:t>json</a:t>
                      </a:r>
                      <a:r>
                        <a:rPr lang="en-IN" sz="2000" b="1" dirty="0">
                          <a:effectLst/>
                          <a:latin typeface="+mj-lt"/>
                        </a:rPr>
                        <a:t>-schema (MIT). </a:t>
                      </a:r>
                      <a:r>
                        <a:rPr lang="en-IN" sz="2000" b="1" dirty="0" err="1">
                          <a:effectLst/>
                          <a:latin typeface="+mj-lt"/>
                        </a:rPr>
                        <a:t>json</a:t>
                      </a:r>
                      <a:r>
                        <a:rPr lang="en-IN" sz="2000" b="1" dirty="0">
                          <a:effectLst/>
                          <a:latin typeface="+mj-lt"/>
                        </a:rPr>
                        <a:t>-schema (Berkeley)</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9875">
                <a:tc>
                  <a:txBody>
                    <a:bodyPr/>
                    <a:lstStyle/>
                    <a:p>
                      <a:pPr fontAlgn="ctr"/>
                      <a:r>
                        <a:rPr lang="en-IN" sz="2000" b="1">
                          <a:effectLst/>
                          <a:latin typeface="+mj-lt"/>
                        </a:rPr>
                        <a:t>JavaScript</a:t>
                      </a:r>
                    </a:p>
                  </a:txBody>
                  <a:tcPr marL="71865" marR="71865" marT="71865" marB="718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b="1" dirty="0">
                          <a:effectLst/>
                          <a:latin typeface="+mj-lt"/>
                        </a:rPr>
                        <a:t>Orderly (BSD); JSV; </a:t>
                      </a:r>
                      <a:r>
                        <a:rPr lang="en-IN" sz="2000" b="1" dirty="0" err="1">
                          <a:effectLst/>
                          <a:latin typeface="+mj-lt"/>
                        </a:rPr>
                        <a:t>json</a:t>
                      </a:r>
                      <a:r>
                        <a:rPr lang="en-IN" sz="2000" b="1" dirty="0">
                          <a:effectLst/>
                          <a:latin typeface="+mj-lt"/>
                        </a:rPr>
                        <a:t>-schema; </a:t>
                      </a:r>
                      <a:r>
                        <a:rPr lang="en-IN" sz="2000" b="1" dirty="0" err="1">
                          <a:effectLst/>
                          <a:latin typeface="+mj-lt"/>
                        </a:rPr>
                        <a:t>Matic</a:t>
                      </a:r>
                      <a:r>
                        <a:rPr lang="en-IN" sz="2000" b="1" dirty="0">
                          <a:effectLst/>
                          <a:latin typeface="+mj-lt"/>
                        </a:rPr>
                        <a:t> (MIT); Dojo; Persevere (modified BSD or AFL 2.0); schema.js.</a:t>
                      </a:r>
                    </a:p>
                  </a:txBody>
                  <a:tcPr marL="71865" marR="71865" marT="71865" marB="718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3731897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846043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9052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Keywords in Schema</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548503"/>
              </p:ext>
            </p:extLst>
          </p:nvPr>
        </p:nvGraphicFramePr>
        <p:xfrm>
          <a:off x="179512" y="1271016"/>
          <a:ext cx="8352928" cy="5619776"/>
        </p:xfrm>
        <a:graphic>
          <a:graphicData uri="http://schemas.openxmlformats.org/drawingml/2006/table">
            <a:tbl>
              <a:tblPr/>
              <a:tblGrid>
                <a:gridCol w="792088"/>
                <a:gridCol w="7560840"/>
              </a:tblGrid>
              <a:tr h="234424">
                <a:tc>
                  <a:txBody>
                    <a:bodyPr/>
                    <a:lstStyle/>
                    <a:p>
                      <a:pPr algn="l" fontAlgn="t"/>
                      <a:r>
                        <a:rPr lang="en-IN" sz="1800" dirty="0" err="1">
                          <a:effectLst/>
                          <a:latin typeface="+mj-lt"/>
                        </a:rPr>
                        <a:t>Sr.No</a:t>
                      </a:r>
                      <a:r>
                        <a:rPr lang="en-IN" sz="1800" dirty="0">
                          <a:effectLst/>
                          <a:latin typeface="+mj-lt"/>
                        </a:rPr>
                        <a:t>.</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latin typeface="+mj-lt"/>
                        </a:rPr>
                        <a:t>Keyword &amp; Description</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26155">
                <a:tc>
                  <a:txBody>
                    <a:bodyPr/>
                    <a:lstStyle/>
                    <a:p>
                      <a:pPr fontAlgn="t"/>
                      <a:r>
                        <a:rPr lang="en-IN" sz="1800">
                          <a:effectLst/>
                          <a:latin typeface="+mj-lt"/>
                        </a:rPr>
                        <a:t>1</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dirty="0">
                          <a:solidFill>
                            <a:srgbClr val="000000"/>
                          </a:solidFill>
                          <a:effectLst/>
                          <a:latin typeface="+mj-lt"/>
                        </a:rPr>
                        <a:t>$schema</a:t>
                      </a:r>
                      <a:endParaRPr lang="en-GB" sz="1800" dirty="0">
                        <a:solidFill>
                          <a:srgbClr val="000000"/>
                        </a:solidFill>
                        <a:effectLst/>
                        <a:latin typeface="+mj-lt"/>
                      </a:endParaRPr>
                    </a:p>
                    <a:p>
                      <a:pPr algn="just" fontAlgn="t"/>
                      <a:r>
                        <a:rPr lang="en-GB" sz="1800" dirty="0">
                          <a:solidFill>
                            <a:srgbClr val="000000"/>
                          </a:solidFill>
                          <a:effectLst/>
                          <a:latin typeface="+mj-lt"/>
                        </a:rPr>
                        <a:t>The $schema keyword states that this schema is written according to the draft v4 specification.</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34424">
                <a:tc>
                  <a:txBody>
                    <a:bodyPr/>
                    <a:lstStyle/>
                    <a:p>
                      <a:pPr fontAlgn="t"/>
                      <a:r>
                        <a:rPr lang="en-IN" sz="1800" dirty="0">
                          <a:effectLst/>
                          <a:latin typeface="+mj-lt"/>
                        </a:rPr>
                        <a:t>2</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dirty="0">
                          <a:solidFill>
                            <a:srgbClr val="000000"/>
                          </a:solidFill>
                          <a:effectLst/>
                          <a:latin typeface="+mj-lt"/>
                        </a:rPr>
                        <a:t>title</a:t>
                      </a:r>
                      <a:endParaRPr lang="en-GB" sz="1800" dirty="0">
                        <a:solidFill>
                          <a:srgbClr val="000000"/>
                        </a:solidFill>
                        <a:effectLst/>
                        <a:latin typeface="+mj-lt"/>
                      </a:endParaRPr>
                    </a:p>
                    <a:p>
                      <a:pPr algn="just" fontAlgn="t"/>
                      <a:r>
                        <a:rPr lang="en-GB" sz="1800" dirty="0">
                          <a:solidFill>
                            <a:srgbClr val="000000"/>
                          </a:solidFill>
                          <a:effectLst/>
                          <a:latin typeface="+mj-lt"/>
                        </a:rPr>
                        <a:t>You will use this to give a title to your schema.</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34424">
                <a:tc>
                  <a:txBody>
                    <a:bodyPr/>
                    <a:lstStyle/>
                    <a:p>
                      <a:pPr fontAlgn="t"/>
                      <a:r>
                        <a:rPr lang="en-IN" sz="1800">
                          <a:effectLst/>
                          <a:latin typeface="+mj-lt"/>
                        </a:rPr>
                        <a:t>3</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dirty="0">
                          <a:solidFill>
                            <a:srgbClr val="000000"/>
                          </a:solidFill>
                          <a:effectLst/>
                          <a:latin typeface="+mj-lt"/>
                        </a:rPr>
                        <a:t>description</a:t>
                      </a:r>
                      <a:endParaRPr lang="en-GB" sz="1800" dirty="0">
                        <a:solidFill>
                          <a:srgbClr val="000000"/>
                        </a:solidFill>
                        <a:effectLst/>
                        <a:latin typeface="+mj-lt"/>
                      </a:endParaRPr>
                    </a:p>
                    <a:p>
                      <a:pPr algn="just" fontAlgn="t"/>
                      <a:r>
                        <a:rPr lang="en-GB" sz="1800" dirty="0">
                          <a:solidFill>
                            <a:srgbClr val="000000"/>
                          </a:solidFill>
                          <a:effectLst/>
                          <a:latin typeface="+mj-lt"/>
                        </a:rPr>
                        <a:t>A little description of the schema.</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6155">
                <a:tc>
                  <a:txBody>
                    <a:bodyPr/>
                    <a:lstStyle/>
                    <a:p>
                      <a:pPr fontAlgn="t"/>
                      <a:r>
                        <a:rPr lang="en-IN" sz="1800">
                          <a:effectLst/>
                          <a:latin typeface="+mj-lt"/>
                        </a:rPr>
                        <a:t>4</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dirty="0">
                          <a:solidFill>
                            <a:srgbClr val="000000"/>
                          </a:solidFill>
                          <a:effectLst/>
                          <a:latin typeface="+mj-lt"/>
                        </a:rPr>
                        <a:t>type</a:t>
                      </a:r>
                      <a:endParaRPr lang="en-GB" sz="1800" dirty="0">
                        <a:solidFill>
                          <a:srgbClr val="000000"/>
                        </a:solidFill>
                        <a:effectLst/>
                        <a:latin typeface="+mj-lt"/>
                      </a:endParaRPr>
                    </a:p>
                    <a:p>
                      <a:pPr algn="just" fontAlgn="t"/>
                      <a:r>
                        <a:rPr lang="en-GB" sz="1800" dirty="0">
                          <a:solidFill>
                            <a:srgbClr val="000000"/>
                          </a:solidFill>
                          <a:effectLst/>
                          <a:latin typeface="+mj-lt"/>
                        </a:rPr>
                        <a:t>The type keyword defines the first constraint on our JSON data: it has to be a JSON Object.</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6155">
                <a:tc>
                  <a:txBody>
                    <a:bodyPr/>
                    <a:lstStyle/>
                    <a:p>
                      <a:pPr fontAlgn="t"/>
                      <a:r>
                        <a:rPr lang="en-IN" sz="1800">
                          <a:effectLst/>
                          <a:latin typeface="+mj-lt"/>
                        </a:rPr>
                        <a:t>5</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dirty="0">
                          <a:solidFill>
                            <a:srgbClr val="000000"/>
                          </a:solidFill>
                          <a:effectLst/>
                          <a:latin typeface="+mj-lt"/>
                        </a:rPr>
                        <a:t>properties</a:t>
                      </a:r>
                      <a:endParaRPr lang="en-GB" sz="1800" dirty="0">
                        <a:solidFill>
                          <a:srgbClr val="000000"/>
                        </a:solidFill>
                        <a:effectLst/>
                        <a:latin typeface="+mj-lt"/>
                      </a:endParaRPr>
                    </a:p>
                    <a:p>
                      <a:pPr algn="just" fontAlgn="t"/>
                      <a:r>
                        <a:rPr lang="en-GB" sz="1800" dirty="0">
                          <a:solidFill>
                            <a:srgbClr val="000000"/>
                          </a:solidFill>
                          <a:effectLst/>
                          <a:latin typeface="+mj-lt"/>
                        </a:rPr>
                        <a:t>Defines various keys and their value types, minimum and maximum values to be used in JSON file.</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34424">
                <a:tc>
                  <a:txBody>
                    <a:bodyPr/>
                    <a:lstStyle/>
                    <a:p>
                      <a:pPr fontAlgn="t"/>
                      <a:r>
                        <a:rPr lang="en-IN" sz="1800">
                          <a:effectLst/>
                          <a:latin typeface="+mj-lt"/>
                        </a:rPr>
                        <a:t>6</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dirty="0">
                          <a:solidFill>
                            <a:srgbClr val="000000"/>
                          </a:solidFill>
                          <a:effectLst/>
                          <a:latin typeface="+mj-lt"/>
                        </a:rPr>
                        <a:t>required</a:t>
                      </a:r>
                      <a:endParaRPr lang="en-GB" sz="1800" dirty="0">
                        <a:solidFill>
                          <a:srgbClr val="000000"/>
                        </a:solidFill>
                        <a:effectLst/>
                        <a:latin typeface="+mj-lt"/>
                      </a:endParaRPr>
                    </a:p>
                    <a:p>
                      <a:pPr algn="just" fontAlgn="t"/>
                      <a:r>
                        <a:rPr lang="en-GB" sz="1800" dirty="0">
                          <a:solidFill>
                            <a:srgbClr val="000000"/>
                          </a:solidFill>
                          <a:effectLst/>
                          <a:latin typeface="+mj-lt"/>
                        </a:rPr>
                        <a:t>This keeps a list of required properties.</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6155">
                <a:tc>
                  <a:txBody>
                    <a:bodyPr/>
                    <a:lstStyle/>
                    <a:p>
                      <a:pPr fontAlgn="t"/>
                      <a:r>
                        <a:rPr lang="en-IN" sz="1800">
                          <a:effectLst/>
                          <a:latin typeface="+mj-lt"/>
                        </a:rPr>
                        <a:t>7</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dirty="0">
                          <a:solidFill>
                            <a:srgbClr val="000000"/>
                          </a:solidFill>
                          <a:effectLst/>
                          <a:latin typeface="+mj-lt"/>
                        </a:rPr>
                        <a:t>minimum</a:t>
                      </a:r>
                      <a:endParaRPr lang="en-GB" sz="1800" dirty="0">
                        <a:solidFill>
                          <a:srgbClr val="000000"/>
                        </a:solidFill>
                        <a:effectLst/>
                        <a:latin typeface="+mj-lt"/>
                      </a:endParaRPr>
                    </a:p>
                    <a:p>
                      <a:pPr algn="just" fontAlgn="t"/>
                      <a:r>
                        <a:rPr lang="en-GB" sz="1800" dirty="0">
                          <a:solidFill>
                            <a:srgbClr val="000000"/>
                          </a:solidFill>
                          <a:effectLst/>
                          <a:latin typeface="+mj-lt"/>
                        </a:rPr>
                        <a:t>This is the constraint to be put on the value and represents minimum acceptable value.</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0906197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r>
              <a:rPr lang="en-GB" dirty="0"/>
              <a:t>Keywords in Schema</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6596766"/>
              </p:ext>
            </p:extLst>
          </p:nvPr>
        </p:nvGraphicFramePr>
        <p:xfrm>
          <a:off x="251520" y="2204864"/>
          <a:ext cx="8280920" cy="3045861"/>
        </p:xfrm>
        <a:graphic>
          <a:graphicData uri="http://schemas.openxmlformats.org/drawingml/2006/table">
            <a:tbl>
              <a:tblPr/>
              <a:tblGrid>
                <a:gridCol w="648072"/>
                <a:gridCol w="7632848"/>
              </a:tblGrid>
              <a:tr h="336189">
                <a:tc>
                  <a:txBody>
                    <a:bodyPr/>
                    <a:lstStyle/>
                    <a:p>
                      <a:pPr algn="l" fontAlgn="t"/>
                      <a:r>
                        <a:rPr lang="en-IN" sz="1800" dirty="0" err="1">
                          <a:effectLst/>
                          <a:latin typeface="+mj-lt"/>
                        </a:rPr>
                        <a:t>Sr.No</a:t>
                      </a:r>
                      <a:r>
                        <a:rPr lang="en-IN" sz="1800" dirty="0">
                          <a:effectLst/>
                          <a:latin typeface="+mj-lt"/>
                        </a:rPr>
                        <a:t>.</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latin typeface="+mj-lt"/>
                        </a:rPr>
                        <a:t>Keyword &amp; Description</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903224">
                <a:tc>
                  <a:txBody>
                    <a:bodyPr/>
                    <a:lstStyle/>
                    <a:p>
                      <a:pPr fontAlgn="t"/>
                      <a:r>
                        <a:rPr lang="en-IN" sz="1800" dirty="0">
                          <a:effectLst/>
                          <a:latin typeface="+mj-lt"/>
                        </a:rPr>
                        <a:t>8</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dirty="0" err="1">
                          <a:solidFill>
                            <a:srgbClr val="000000"/>
                          </a:solidFill>
                          <a:effectLst/>
                          <a:latin typeface="+mj-lt"/>
                        </a:rPr>
                        <a:t>exclusiveMinimum</a:t>
                      </a:r>
                      <a:endParaRPr lang="en-GB" sz="1800" dirty="0">
                        <a:solidFill>
                          <a:srgbClr val="000000"/>
                        </a:solidFill>
                        <a:effectLst/>
                        <a:latin typeface="+mj-lt"/>
                      </a:endParaRPr>
                    </a:p>
                    <a:p>
                      <a:pPr algn="just" fontAlgn="t"/>
                      <a:r>
                        <a:rPr lang="en-GB" sz="1800" dirty="0">
                          <a:solidFill>
                            <a:srgbClr val="000000"/>
                          </a:solidFill>
                          <a:effectLst/>
                          <a:latin typeface="+mj-lt"/>
                        </a:rPr>
                        <a:t>If "</a:t>
                      </a:r>
                      <a:r>
                        <a:rPr lang="en-GB" sz="1800" dirty="0" err="1">
                          <a:solidFill>
                            <a:srgbClr val="000000"/>
                          </a:solidFill>
                          <a:effectLst/>
                          <a:latin typeface="+mj-lt"/>
                        </a:rPr>
                        <a:t>exclusiveMinimum</a:t>
                      </a:r>
                      <a:r>
                        <a:rPr lang="en-GB" sz="1800" dirty="0">
                          <a:solidFill>
                            <a:srgbClr val="000000"/>
                          </a:solidFill>
                          <a:effectLst/>
                          <a:latin typeface="+mj-lt"/>
                        </a:rPr>
                        <a:t>" is present and has </a:t>
                      </a:r>
                      <a:r>
                        <a:rPr lang="en-GB" sz="1800" dirty="0" err="1">
                          <a:solidFill>
                            <a:srgbClr val="000000"/>
                          </a:solidFill>
                          <a:effectLst/>
                          <a:latin typeface="+mj-lt"/>
                        </a:rPr>
                        <a:t>boolean</a:t>
                      </a:r>
                      <a:r>
                        <a:rPr lang="en-GB" sz="1800" dirty="0">
                          <a:solidFill>
                            <a:srgbClr val="000000"/>
                          </a:solidFill>
                          <a:effectLst/>
                          <a:latin typeface="+mj-lt"/>
                        </a:rPr>
                        <a:t> value true, the instance is valid if it is strictly greater than the value of "minimum".</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3224">
                <a:tc>
                  <a:txBody>
                    <a:bodyPr/>
                    <a:lstStyle/>
                    <a:p>
                      <a:pPr fontAlgn="t"/>
                      <a:r>
                        <a:rPr lang="en-IN" sz="1800" dirty="0">
                          <a:effectLst/>
                          <a:latin typeface="+mj-lt"/>
                        </a:rPr>
                        <a:t>9</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dirty="0">
                          <a:solidFill>
                            <a:srgbClr val="000000"/>
                          </a:solidFill>
                          <a:effectLst/>
                          <a:latin typeface="+mj-lt"/>
                        </a:rPr>
                        <a:t>maximum</a:t>
                      </a:r>
                      <a:endParaRPr lang="en-GB" sz="1800" dirty="0">
                        <a:solidFill>
                          <a:srgbClr val="000000"/>
                        </a:solidFill>
                        <a:effectLst/>
                        <a:latin typeface="+mj-lt"/>
                      </a:endParaRPr>
                    </a:p>
                    <a:p>
                      <a:pPr algn="just" fontAlgn="t"/>
                      <a:r>
                        <a:rPr lang="en-GB" sz="1800" dirty="0">
                          <a:solidFill>
                            <a:srgbClr val="000000"/>
                          </a:solidFill>
                          <a:effectLst/>
                          <a:latin typeface="+mj-lt"/>
                        </a:rPr>
                        <a:t>This is the constraint to be put on the value and represents maximum acceptable value.</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3224">
                <a:tc>
                  <a:txBody>
                    <a:bodyPr/>
                    <a:lstStyle/>
                    <a:p>
                      <a:pPr fontAlgn="t"/>
                      <a:r>
                        <a:rPr lang="en-IN" sz="1800">
                          <a:effectLst/>
                          <a:latin typeface="+mj-lt"/>
                        </a:rPr>
                        <a:t>10</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dirty="0" err="1">
                          <a:solidFill>
                            <a:srgbClr val="000000"/>
                          </a:solidFill>
                          <a:effectLst/>
                          <a:latin typeface="+mj-lt"/>
                        </a:rPr>
                        <a:t>exclusiveMaximum</a:t>
                      </a:r>
                      <a:endParaRPr lang="en-GB" sz="1800" dirty="0">
                        <a:solidFill>
                          <a:srgbClr val="000000"/>
                        </a:solidFill>
                        <a:effectLst/>
                        <a:latin typeface="+mj-lt"/>
                      </a:endParaRPr>
                    </a:p>
                    <a:p>
                      <a:pPr algn="just" fontAlgn="t"/>
                      <a:r>
                        <a:rPr lang="en-GB" sz="1800" dirty="0">
                          <a:solidFill>
                            <a:srgbClr val="000000"/>
                          </a:solidFill>
                          <a:effectLst/>
                          <a:latin typeface="+mj-lt"/>
                        </a:rPr>
                        <a:t>If "</a:t>
                      </a:r>
                      <a:r>
                        <a:rPr lang="en-GB" sz="1800" dirty="0" err="1">
                          <a:solidFill>
                            <a:srgbClr val="000000"/>
                          </a:solidFill>
                          <a:effectLst/>
                          <a:latin typeface="+mj-lt"/>
                        </a:rPr>
                        <a:t>exclusiveMaximum</a:t>
                      </a:r>
                      <a:r>
                        <a:rPr lang="en-GB" sz="1800" dirty="0">
                          <a:solidFill>
                            <a:srgbClr val="000000"/>
                          </a:solidFill>
                          <a:effectLst/>
                          <a:latin typeface="+mj-lt"/>
                        </a:rPr>
                        <a:t>" is present and has </a:t>
                      </a:r>
                      <a:r>
                        <a:rPr lang="en-GB" sz="1800" dirty="0" err="1">
                          <a:solidFill>
                            <a:srgbClr val="000000"/>
                          </a:solidFill>
                          <a:effectLst/>
                          <a:latin typeface="+mj-lt"/>
                        </a:rPr>
                        <a:t>boolean</a:t>
                      </a:r>
                      <a:r>
                        <a:rPr lang="en-GB" sz="1800" dirty="0">
                          <a:solidFill>
                            <a:srgbClr val="000000"/>
                          </a:solidFill>
                          <a:effectLst/>
                          <a:latin typeface="+mj-lt"/>
                        </a:rPr>
                        <a:t> value true, the instance is valid if it is strictly lower than the value of "maximum".</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5209798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r>
              <a:rPr lang="en-GB" dirty="0"/>
              <a:t>Keywords in Schema</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4590139"/>
              </p:ext>
            </p:extLst>
          </p:nvPr>
        </p:nvGraphicFramePr>
        <p:xfrm>
          <a:off x="179512" y="1628800"/>
          <a:ext cx="8280920" cy="3949085"/>
        </p:xfrm>
        <a:graphic>
          <a:graphicData uri="http://schemas.openxmlformats.org/drawingml/2006/table">
            <a:tbl>
              <a:tblPr/>
              <a:tblGrid>
                <a:gridCol w="648072"/>
                <a:gridCol w="7632848"/>
              </a:tblGrid>
              <a:tr h="336189">
                <a:tc>
                  <a:txBody>
                    <a:bodyPr/>
                    <a:lstStyle/>
                    <a:p>
                      <a:pPr algn="l" fontAlgn="t"/>
                      <a:r>
                        <a:rPr lang="en-IN" sz="1800" dirty="0" err="1">
                          <a:effectLst/>
                          <a:latin typeface="+mj-lt"/>
                        </a:rPr>
                        <a:t>Sr.No</a:t>
                      </a:r>
                      <a:r>
                        <a:rPr lang="en-IN" sz="1800" dirty="0">
                          <a:effectLst/>
                          <a:latin typeface="+mj-lt"/>
                        </a:rPr>
                        <a:t>.</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latin typeface="+mj-lt"/>
                        </a:rPr>
                        <a:t>Keyword &amp; Description</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903224">
                <a:tc>
                  <a:txBody>
                    <a:bodyPr/>
                    <a:lstStyle/>
                    <a:p>
                      <a:pPr fontAlgn="t"/>
                      <a:r>
                        <a:rPr lang="en-IN" sz="1800" dirty="0">
                          <a:effectLst/>
                          <a:latin typeface="+mj-lt"/>
                        </a:rPr>
                        <a:t>11</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dirty="0" err="1">
                          <a:solidFill>
                            <a:srgbClr val="000000"/>
                          </a:solidFill>
                          <a:effectLst/>
                          <a:latin typeface="+mj-lt"/>
                        </a:rPr>
                        <a:t>multipleOf</a:t>
                      </a:r>
                      <a:endParaRPr lang="en-GB" sz="1800" dirty="0">
                        <a:solidFill>
                          <a:srgbClr val="000000"/>
                        </a:solidFill>
                        <a:effectLst/>
                        <a:latin typeface="+mj-lt"/>
                      </a:endParaRPr>
                    </a:p>
                    <a:p>
                      <a:pPr algn="just" fontAlgn="t"/>
                      <a:r>
                        <a:rPr lang="en-GB" sz="1800" dirty="0">
                          <a:solidFill>
                            <a:srgbClr val="000000"/>
                          </a:solidFill>
                          <a:effectLst/>
                          <a:latin typeface="+mj-lt"/>
                        </a:rPr>
                        <a:t>A numeric instance is valid against "</a:t>
                      </a:r>
                      <a:r>
                        <a:rPr lang="en-GB" sz="1800" dirty="0" err="1">
                          <a:solidFill>
                            <a:srgbClr val="000000"/>
                          </a:solidFill>
                          <a:effectLst/>
                          <a:latin typeface="+mj-lt"/>
                        </a:rPr>
                        <a:t>multipleOf</a:t>
                      </a:r>
                      <a:r>
                        <a:rPr lang="en-GB" sz="1800" dirty="0">
                          <a:solidFill>
                            <a:srgbClr val="000000"/>
                          </a:solidFill>
                          <a:effectLst/>
                          <a:latin typeface="+mj-lt"/>
                        </a:rPr>
                        <a:t>" if the result of the division of the instance by this keyword's value is an integer.</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3224">
                <a:tc>
                  <a:txBody>
                    <a:bodyPr/>
                    <a:lstStyle/>
                    <a:p>
                      <a:pPr fontAlgn="t"/>
                      <a:r>
                        <a:rPr lang="en-IN" sz="1800">
                          <a:effectLst/>
                          <a:latin typeface="+mj-lt"/>
                        </a:rPr>
                        <a:t>12</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a:solidFill>
                            <a:srgbClr val="000000"/>
                          </a:solidFill>
                          <a:effectLst/>
                          <a:latin typeface="+mj-lt"/>
                        </a:rPr>
                        <a:t>maxLength</a:t>
                      </a:r>
                      <a:endParaRPr lang="en-GB" sz="1800">
                        <a:solidFill>
                          <a:srgbClr val="000000"/>
                        </a:solidFill>
                        <a:effectLst/>
                        <a:latin typeface="+mj-lt"/>
                      </a:endParaRPr>
                    </a:p>
                    <a:p>
                      <a:pPr algn="just" fontAlgn="t"/>
                      <a:r>
                        <a:rPr lang="en-GB" sz="1800">
                          <a:solidFill>
                            <a:srgbClr val="000000"/>
                          </a:solidFill>
                          <a:effectLst/>
                          <a:latin typeface="+mj-lt"/>
                        </a:rPr>
                        <a:t>The length of a string instance is defined as the maximum number of its characters.</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3224">
                <a:tc>
                  <a:txBody>
                    <a:bodyPr/>
                    <a:lstStyle/>
                    <a:p>
                      <a:pPr fontAlgn="t"/>
                      <a:r>
                        <a:rPr lang="en-IN" sz="1800">
                          <a:effectLst/>
                          <a:latin typeface="+mj-lt"/>
                        </a:rPr>
                        <a:t>13</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dirty="0" err="1">
                          <a:solidFill>
                            <a:srgbClr val="000000"/>
                          </a:solidFill>
                          <a:effectLst/>
                          <a:latin typeface="+mj-lt"/>
                        </a:rPr>
                        <a:t>minLength</a:t>
                      </a:r>
                      <a:endParaRPr lang="en-GB" sz="1800" dirty="0">
                        <a:solidFill>
                          <a:srgbClr val="000000"/>
                        </a:solidFill>
                        <a:effectLst/>
                        <a:latin typeface="+mj-lt"/>
                      </a:endParaRPr>
                    </a:p>
                    <a:p>
                      <a:pPr algn="just" fontAlgn="t"/>
                      <a:r>
                        <a:rPr lang="en-GB" sz="1800" dirty="0">
                          <a:solidFill>
                            <a:srgbClr val="000000"/>
                          </a:solidFill>
                          <a:effectLst/>
                          <a:latin typeface="+mj-lt"/>
                        </a:rPr>
                        <a:t>The length of a string instance is defined as the minimum number of its characters.</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3224">
                <a:tc>
                  <a:txBody>
                    <a:bodyPr/>
                    <a:lstStyle/>
                    <a:p>
                      <a:pPr fontAlgn="t"/>
                      <a:r>
                        <a:rPr lang="en-IN" sz="1800">
                          <a:effectLst/>
                          <a:latin typeface="+mj-lt"/>
                        </a:rPr>
                        <a:t>14</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800" b="1" dirty="0">
                          <a:solidFill>
                            <a:srgbClr val="000000"/>
                          </a:solidFill>
                          <a:effectLst/>
                          <a:latin typeface="+mj-lt"/>
                        </a:rPr>
                        <a:t>pattern</a:t>
                      </a:r>
                      <a:endParaRPr lang="en-GB" sz="1800" dirty="0">
                        <a:solidFill>
                          <a:srgbClr val="000000"/>
                        </a:solidFill>
                        <a:effectLst/>
                        <a:latin typeface="+mj-lt"/>
                      </a:endParaRPr>
                    </a:p>
                    <a:p>
                      <a:pPr algn="just" fontAlgn="t"/>
                      <a:r>
                        <a:rPr lang="en-GB" sz="1800" dirty="0">
                          <a:solidFill>
                            <a:srgbClr val="000000"/>
                          </a:solidFill>
                          <a:effectLst/>
                          <a:latin typeface="+mj-lt"/>
                        </a:rPr>
                        <a:t>A string instance is considered valid if the regular expression matches the instance successfully.</a:t>
                      </a:r>
                    </a:p>
                  </a:txBody>
                  <a:tcPr marL="25481" marR="25481" marT="25481" marB="254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2115112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a:t>Floating Point Arithmetic: Issues and Limitations</a:t>
            </a:r>
            <a:endParaRPr lang="en-IN" b="1" dirty="0"/>
          </a:p>
        </p:txBody>
      </p:sp>
      <p:sp>
        <p:nvSpPr>
          <p:cNvPr id="5" name="Subtitle 4"/>
          <p:cNvSpPr>
            <a:spLocks noGrp="1"/>
          </p:cNvSpPr>
          <p:nvPr>
            <p:ph type="subTitle" idx="1"/>
          </p:nvPr>
        </p:nvSpPr>
        <p:spPr/>
        <p:txBody>
          <a:bodyPr/>
          <a:lstStyle/>
          <a:p>
            <a:r>
              <a:rPr lang="en-IN" dirty="0"/>
              <a:t>https://docs.python.org/3/tutorial/floatingpoint.html</a:t>
            </a:r>
          </a:p>
        </p:txBody>
      </p:sp>
    </p:spTree>
    <p:extLst>
      <p:ext uri="{BB962C8B-B14F-4D97-AF65-F5344CB8AC3E}">
        <p14:creationId xmlns:p14="http://schemas.microsoft.com/office/powerpoint/2010/main" val="391764233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Floating-point numbers</a:t>
            </a:r>
            <a:endParaRPr lang="en-IN" sz="4400" dirty="0"/>
          </a:p>
        </p:txBody>
      </p:sp>
      <p:sp>
        <p:nvSpPr>
          <p:cNvPr id="3" name="Content Placeholder 2"/>
          <p:cNvSpPr>
            <a:spLocks noGrp="1"/>
          </p:cNvSpPr>
          <p:nvPr>
            <p:ph idx="1"/>
          </p:nvPr>
        </p:nvSpPr>
        <p:spPr/>
        <p:txBody>
          <a:bodyPr/>
          <a:lstStyle/>
          <a:p>
            <a:r>
              <a:rPr lang="en-GB" b="0" dirty="0"/>
              <a:t>Floating-point numbers are represented in computer hardware as base 2 (binary) fractions. For example, the decimal fraction</a:t>
            </a:r>
          </a:p>
          <a:p>
            <a:r>
              <a:rPr lang="en-GB" b="0" dirty="0"/>
              <a:t>0.125 </a:t>
            </a:r>
          </a:p>
          <a:p>
            <a:pPr lvl="1"/>
            <a:r>
              <a:rPr lang="en-GB" b="0" dirty="0"/>
              <a:t>has value 1/10 + 2/100 + 5/1000, and in the same way the binary fraction</a:t>
            </a:r>
          </a:p>
          <a:p>
            <a:r>
              <a:rPr lang="en-GB" b="0" dirty="0"/>
              <a:t>0.001 </a:t>
            </a:r>
          </a:p>
          <a:p>
            <a:pPr lvl="1"/>
            <a:r>
              <a:rPr lang="en-GB" b="0" dirty="0"/>
              <a:t>has value 0/2 + 0/4 + 1/8. </a:t>
            </a:r>
            <a:endParaRPr lang="en-GB" b="0" dirty="0" smtClean="0"/>
          </a:p>
          <a:p>
            <a:r>
              <a:rPr lang="en-GB" b="0" dirty="0" smtClean="0"/>
              <a:t>These </a:t>
            </a:r>
            <a:r>
              <a:rPr lang="en-GB" b="0" dirty="0"/>
              <a:t>two fractions have identical values, the only real difference being that the first is written in base 10 fractional notation, and the second in base 2.</a:t>
            </a:r>
          </a:p>
          <a:p>
            <a:endParaRPr lang="en-IN" dirty="0"/>
          </a:p>
        </p:txBody>
      </p:sp>
    </p:spTree>
    <p:extLst>
      <p:ext uri="{BB962C8B-B14F-4D97-AF65-F5344CB8AC3E}">
        <p14:creationId xmlns:p14="http://schemas.microsoft.com/office/powerpoint/2010/main" val="381994669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Floating-point numbers</a:t>
            </a:r>
            <a:endParaRPr lang="en-IN" sz="4400" dirty="0"/>
          </a:p>
        </p:txBody>
      </p:sp>
      <p:sp>
        <p:nvSpPr>
          <p:cNvPr id="3" name="Content Placeholder 2"/>
          <p:cNvSpPr>
            <a:spLocks noGrp="1"/>
          </p:cNvSpPr>
          <p:nvPr>
            <p:ph idx="1"/>
          </p:nvPr>
        </p:nvSpPr>
        <p:spPr/>
        <p:txBody>
          <a:bodyPr>
            <a:normAutofit/>
          </a:bodyPr>
          <a:lstStyle/>
          <a:p>
            <a:r>
              <a:rPr lang="en-GB" b="0" dirty="0"/>
              <a:t>Unfortunately, most decimal fractions cannot be represented exactly as binary fractions. </a:t>
            </a:r>
            <a:endParaRPr lang="en-GB" b="0" dirty="0" smtClean="0"/>
          </a:p>
          <a:p>
            <a:endParaRPr lang="en-GB" b="0" dirty="0"/>
          </a:p>
          <a:p>
            <a:r>
              <a:rPr lang="en-GB" b="0" dirty="0" smtClean="0"/>
              <a:t>A </a:t>
            </a:r>
            <a:r>
              <a:rPr lang="en-GB" b="0" dirty="0"/>
              <a:t>consequence is that, in general, the decimal floating-point numbers you enter are only approximated by the binary floating-point numbers actually stored in the machine</a:t>
            </a:r>
            <a:r>
              <a:rPr lang="en-GB" b="0" dirty="0" smtClean="0"/>
              <a:t>.</a:t>
            </a:r>
          </a:p>
          <a:p>
            <a:endParaRPr lang="en-GB" b="0" dirty="0"/>
          </a:p>
          <a:p>
            <a:r>
              <a:rPr lang="en-GB" b="0" dirty="0"/>
              <a:t>The problem is easier to understand at first in base 10. </a:t>
            </a:r>
            <a:endParaRPr lang="en-GB" b="0" dirty="0" smtClean="0"/>
          </a:p>
          <a:p>
            <a:endParaRPr lang="en-GB" b="0" dirty="0"/>
          </a:p>
        </p:txBody>
      </p:sp>
    </p:spTree>
    <p:extLst>
      <p:ext uri="{BB962C8B-B14F-4D97-AF65-F5344CB8AC3E}">
        <p14:creationId xmlns:p14="http://schemas.microsoft.com/office/powerpoint/2010/main" val="1871595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Table</a:t>
            </a: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593407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73177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Floating-point numbers</a:t>
            </a:r>
            <a:endParaRPr lang="en-IN" sz="4400" dirty="0"/>
          </a:p>
        </p:txBody>
      </p:sp>
      <p:sp>
        <p:nvSpPr>
          <p:cNvPr id="3" name="Content Placeholder 2"/>
          <p:cNvSpPr>
            <a:spLocks noGrp="1"/>
          </p:cNvSpPr>
          <p:nvPr>
            <p:ph idx="1"/>
          </p:nvPr>
        </p:nvSpPr>
        <p:spPr/>
        <p:txBody>
          <a:bodyPr>
            <a:normAutofit/>
          </a:bodyPr>
          <a:lstStyle/>
          <a:p>
            <a:pPr marL="114300" indent="0">
              <a:buNone/>
            </a:pPr>
            <a:r>
              <a:rPr lang="en-GB" b="0" dirty="0"/>
              <a:t>Consider the fraction 1/3. You can approximate that as a base 10 fraction:</a:t>
            </a:r>
          </a:p>
          <a:p>
            <a:pPr marL="114300" indent="0">
              <a:buNone/>
            </a:pPr>
            <a:r>
              <a:rPr lang="en-GB" dirty="0"/>
              <a:t>0.3 </a:t>
            </a:r>
          </a:p>
          <a:p>
            <a:pPr marL="114300" indent="0">
              <a:buNone/>
            </a:pPr>
            <a:r>
              <a:rPr lang="en-GB" b="0" dirty="0"/>
              <a:t>or, better,</a:t>
            </a:r>
          </a:p>
          <a:p>
            <a:pPr marL="114300" indent="0">
              <a:buNone/>
            </a:pPr>
            <a:r>
              <a:rPr lang="en-GB" dirty="0"/>
              <a:t>0.33 </a:t>
            </a:r>
          </a:p>
          <a:p>
            <a:pPr marL="114300" indent="0">
              <a:buNone/>
            </a:pPr>
            <a:r>
              <a:rPr lang="en-GB" b="0" dirty="0"/>
              <a:t>or, better,</a:t>
            </a:r>
          </a:p>
          <a:p>
            <a:pPr marL="114300" indent="0">
              <a:buNone/>
            </a:pPr>
            <a:r>
              <a:rPr lang="en-GB" dirty="0"/>
              <a:t>0.333 </a:t>
            </a:r>
          </a:p>
          <a:p>
            <a:pPr marL="114300" indent="0">
              <a:buNone/>
            </a:pPr>
            <a:r>
              <a:rPr lang="en-GB" b="0" dirty="0"/>
              <a:t>and so on. </a:t>
            </a:r>
            <a:endParaRPr lang="en-GB" b="0" dirty="0" smtClean="0"/>
          </a:p>
          <a:p>
            <a:pPr marL="114300" indent="0">
              <a:buNone/>
            </a:pPr>
            <a:endParaRPr lang="en-GB" b="0" dirty="0"/>
          </a:p>
          <a:p>
            <a:pPr marL="114300" indent="0">
              <a:buNone/>
            </a:pPr>
            <a:r>
              <a:rPr lang="en-GB" b="0" dirty="0" smtClean="0"/>
              <a:t>No </a:t>
            </a:r>
            <a:r>
              <a:rPr lang="en-GB" b="0" dirty="0"/>
              <a:t>matter how many digits you’re willing to write down, the result will never be exactly 1/3, but will be an increasingly better approximation of 1/3.</a:t>
            </a:r>
          </a:p>
          <a:p>
            <a:endParaRPr lang="en-GB" b="0" dirty="0"/>
          </a:p>
        </p:txBody>
      </p:sp>
    </p:spTree>
    <p:extLst>
      <p:ext uri="{BB962C8B-B14F-4D97-AF65-F5344CB8AC3E}">
        <p14:creationId xmlns:p14="http://schemas.microsoft.com/office/powerpoint/2010/main" val="121497018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Floating-point numbers</a:t>
            </a:r>
            <a:endParaRPr lang="en-IN" sz="4400" dirty="0"/>
          </a:p>
        </p:txBody>
      </p:sp>
      <p:sp>
        <p:nvSpPr>
          <p:cNvPr id="4" name="Content Placeholder 3"/>
          <p:cNvSpPr>
            <a:spLocks noGrp="1"/>
          </p:cNvSpPr>
          <p:nvPr>
            <p:ph idx="1"/>
          </p:nvPr>
        </p:nvSpPr>
        <p:spPr/>
        <p:txBody>
          <a:bodyPr/>
          <a:lstStyle/>
          <a:p>
            <a:endParaRPr lang="en-IN"/>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00199"/>
            <a:ext cx="6638106" cy="479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67579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Floating-point numbers</a:t>
            </a:r>
            <a:endParaRPr lang="en-IN" sz="4400" dirty="0"/>
          </a:p>
        </p:txBody>
      </p:sp>
      <p:sp>
        <p:nvSpPr>
          <p:cNvPr id="3" name="Content Placeholder 2"/>
          <p:cNvSpPr>
            <a:spLocks noGrp="1"/>
          </p:cNvSpPr>
          <p:nvPr>
            <p:ph idx="1"/>
          </p:nvPr>
        </p:nvSpPr>
        <p:spPr/>
        <p:txBody>
          <a:bodyPr>
            <a:normAutofit lnSpcReduction="10000"/>
          </a:bodyPr>
          <a:lstStyle/>
          <a:p>
            <a:r>
              <a:rPr lang="en-GB" b="0" dirty="0"/>
              <a:t>In the same way, no matter how many base 2 digits you’re willing to use, the decimal value 0.1 cannot be represented exactly as a base 2 fraction. In base 2, 1/10 is the infinitely repeating fraction</a:t>
            </a:r>
          </a:p>
          <a:p>
            <a:r>
              <a:rPr lang="en-GB" b="0" dirty="0"/>
              <a:t>0.0001100110011001100110011001100110011001100110011... </a:t>
            </a:r>
          </a:p>
          <a:p>
            <a:r>
              <a:rPr lang="en-GB" b="0" dirty="0"/>
              <a:t>Stop at any finite number of bits, and you get an approximation. On most machines today, floats are approximated using a binary fraction with the numerator using the first 53 bits starting with the most significant bit and with the denominator as a power of two. In the case of 1/10, the binary fraction is 3602879701896397 / 2 ** 55 which is close to but not exactly equal to the true value of 1/10.</a:t>
            </a:r>
          </a:p>
          <a:p>
            <a:endParaRPr lang="en-GB" b="0" dirty="0"/>
          </a:p>
        </p:txBody>
      </p:sp>
    </p:spTree>
    <p:extLst>
      <p:ext uri="{BB962C8B-B14F-4D97-AF65-F5344CB8AC3E}">
        <p14:creationId xmlns:p14="http://schemas.microsoft.com/office/powerpoint/2010/main" val="401052899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6000" b="1" dirty="0" smtClean="0"/>
              <a:t>Virtual Environments</a:t>
            </a:r>
            <a:endParaRPr lang="en-IN" sz="6000" b="1"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009127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1: Create a virtual </a:t>
            </a:r>
            <a:r>
              <a:rPr lang="en-GB" dirty="0" smtClean="0"/>
              <a:t>environment</a:t>
            </a:r>
            <a:endParaRPr lang="en-IN" dirty="0"/>
          </a:p>
        </p:txBody>
      </p:sp>
      <p:sp>
        <p:nvSpPr>
          <p:cNvPr id="3" name="Content Placeholder 2"/>
          <p:cNvSpPr>
            <a:spLocks noGrp="1"/>
          </p:cNvSpPr>
          <p:nvPr>
            <p:ph idx="1"/>
          </p:nvPr>
        </p:nvSpPr>
        <p:spPr/>
        <p:txBody>
          <a:bodyPr/>
          <a:lstStyle/>
          <a:p>
            <a:pPr fontAlgn="base"/>
            <a:r>
              <a:rPr lang="en-GB" b="0" dirty="0" smtClean="0"/>
              <a:t>Open </a:t>
            </a:r>
            <a:r>
              <a:rPr lang="en-GB" b="0" dirty="0"/>
              <a:t>the directory where you want to create your project. open </a:t>
            </a:r>
            <a:r>
              <a:rPr lang="en-GB" b="0" dirty="0" err="1"/>
              <a:t>cmd</a:t>
            </a:r>
            <a:r>
              <a:rPr lang="en-GB" b="0" dirty="0"/>
              <a:t>/</a:t>
            </a:r>
            <a:r>
              <a:rPr lang="en-GB" b="0" dirty="0" err="1"/>
              <a:t>powershell</a:t>
            </a:r>
            <a:r>
              <a:rPr lang="en-GB" b="0" dirty="0"/>
              <a:t> and navigate to the same directory and run the following commands to create a virtual environment.</a:t>
            </a:r>
          </a:p>
          <a:p>
            <a:pPr marL="114300" indent="0">
              <a:buNone/>
            </a:pPr>
            <a:r>
              <a:rPr lang="en-GB" dirty="0" smtClean="0"/>
              <a:t>	python </a:t>
            </a:r>
            <a:r>
              <a:rPr lang="en-GB" dirty="0"/>
              <a:t>-m </a:t>
            </a:r>
            <a:r>
              <a:rPr lang="en-GB" dirty="0" err="1"/>
              <a:t>venv</a:t>
            </a:r>
            <a:r>
              <a:rPr lang="en-GB" dirty="0"/>
              <a:t> </a:t>
            </a:r>
            <a:r>
              <a:rPr lang="en-GB" dirty="0" err="1"/>
              <a:t>venv</a:t>
            </a:r>
            <a:endParaRPr lang="en-IN"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933056"/>
            <a:ext cx="76866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267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II</a:t>
            </a:r>
            <a:endParaRPr lang="en-IN" dirty="0"/>
          </a:p>
        </p:txBody>
      </p:sp>
      <p:sp>
        <p:nvSpPr>
          <p:cNvPr id="3" name="Content Placeholder 2"/>
          <p:cNvSpPr>
            <a:spLocks noGrp="1"/>
          </p:cNvSpPr>
          <p:nvPr>
            <p:ph idx="1"/>
          </p:nvPr>
        </p:nvSpPr>
        <p:spPr/>
        <p:txBody>
          <a:bodyPr>
            <a:normAutofit fontScale="77500" lnSpcReduction="20000"/>
          </a:bodyPr>
          <a:lstStyle/>
          <a:p>
            <a:pPr marL="114300" indent="0">
              <a:buNone/>
            </a:pPr>
            <a:r>
              <a:rPr lang="en-US" dirty="0">
                <a:solidFill>
                  <a:srgbClr val="C00000"/>
                </a:solidFill>
              </a:rPr>
              <a:t>Unit-2: INTRODUCTION TO PYTHON DEBUGGING </a:t>
            </a:r>
            <a:r>
              <a:rPr lang="en-US" dirty="0" smtClean="0">
                <a:solidFill>
                  <a:srgbClr val="C00000"/>
                </a:solidFill>
              </a:rPr>
              <a:t>                  9 </a:t>
            </a:r>
            <a:r>
              <a:rPr lang="en-US" dirty="0">
                <a:solidFill>
                  <a:srgbClr val="C00000"/>
                </a:solidFill>
              </a:rPr>
              <a:t>hours</a:t>
            </a:r>
          </a:p>
          <a:p>
            <a:pPr marL="114300" indent="0" algn="just">
              <a:buNone/>
            </a:pPr>
            <a:r>
              <a:rPr lang="en-US" dirty="0">
                <a:solidFill>
                  <a:schemeClr val="accent1">
                    <a:lumMod val="50000"/>
                  </a:schemeClr>
                </a:solidFill>
              </a:rPr>
              <a:t>Debug python scripts using PDB and IDE, Classify Errors, Develop Unit Tests , Create project Skeletons, </a:t>
            </a:r>
            <a:endParaRPr lang="en-US" dirty="0" smtClean="0">
              <a:solidFill>
                <a:schemeClr val="accent1">
                  <a:lumMod val="50000"/>
                </a:schemeClr>
              </a:solidFill>
            </a:endParaRPr>
          </a:p>
          <a:p>
            <a:pPr marL="114300" indent="0" algn="just">
              <a:buNone/>
            </a:pPr>
            <a:endParaRPr lang="en-US" dirty="0" smtClean="0">
              <a:solidFill>
                <a:schemeClr val="accent1">
                  <a:lumMod val="50000"/>
                </a:schemeClr>
              </a:solidFill>
            </a:endParaRPr>
          </a:p>
          <a:p>
            <a:pPr marL="114300" indent="0" algn="just">
              <a:buNone/>
            </a:pPr>
            <a:r>
              <a:rPr lang="en-US" dirty="0" smtClean="0">
                <a:solidFill>
                  <a:schemeClr val="accent1">
                    <a:lumMod val="50000"/>
                  </a:schemeClr>
                </a:solidFill>
              </a:rPr>
              <a:t>Implement </a:t>
            </a:r>
            <a:r>
              <a:rPr lang="en-US" dirty="0">
                <a:solidFill>
                  <a:schemeClr val="accent1">
                    <a:lumMod val="50000"/>
                  </a:schemeClr>
                </a:solidFill>
              </a:rPr>
              <a:t>Database using SQLite, Perform CRUD </a:t>
            </a:r>
            <a:r>
              <a:rPr lang="en-US" dirty="0" smtClean="0">
                <a:solidFill>
                  <a:schemeClr val="accent1">
                    <a:lumMod val="50000"/>
                  </a:schemeClr>
                </a:solidFill>
              </a:rPr>
              <a:t>operations SQLite </a:t>
            </a:r>
            <a:r>
              <a:rPr lang="en-US" dirty="0">
                <a:solidFill>
                  <a:schemeClr val="accent1">
                    <a:lumMod val="50000"/>
                  </a:schemeClr>
                </a:solidFill>
              </a:rPr>
              <a:t>database, </a:t>
            </a:r>
            <a:endParaRPr lang="en-US" dirty="0" smtClean="0">
              <a:solidFill>
                <a:schemeClr val="accent1">
                  <a:lumMod val="50000"/>
                </a:schemeClr>
              </a:solidFill>
            </a:endParaRPr>
          </a:p>
          <a:p>
            <a:pPr marL="114300" indent="0" algn="just">
              <a:buNone/>
            </a:pPr>
            <a:endParaRPr lang="en-US" dirty="0">
              <a:solidFill>
                <a:schemeClr val="accent1">
                  <a:lumMod val="50000"/>
                </a:schemeClr>
              </a:solidFill>
            </a:endParaRPr>
          </a:p>
          <a:p>
            <a:pPr marL="114300" indent="0" algn="just">
              <a:buNone/>
            </a:pPr>
            <a:r>
              <a:rPr lang="en-US" dirty="0" smtClean="0">
                <a:solidFill>
                  <a:schemeClr val="accent1">
                    <a:lumMod val="50000"/>
                  </a:schemeClr>
                </a:solidFill>
              </a:rPr>
              <a:t>JSON </a:t>
            </a:r>
            <a:r>
              <a:rPr lang="en-US" dirty="0">
                <a:solidFill>
                  <a:schemeClr val="accent1">
                    <a:lumMod val="50000"/>
                  </a:schemeClr>
                </a:solidFill>
              </a:rPr>
              <a:t>file – Read, Write and Parse JSON file - JSON Conversion – to dictionary, to JSON, to JSON String</a:t>
            </a:r>
            <a:r>
              <a:rPr lang="en-US" dirty="0" smtClean="0">
                <a:solidFill>
                  <a:schemeClr val="accent1">
                    <a:lumMod val="50000"/>
                  </a:schemeClr>
                </a:solidFill>
              </a:rPr>
              <a:t>, JSON </a:t>
            </a:r>
            <a:r>
              <a:rPr lang="en-US" dirty="0">
                <a:solidFill>
                  <a:schemeClr val="accent1">
                    <a:lumMod val="50000"/>
                  </a:schemeClr>
                </a:solidFill>
              </a:rPr>
              <a:t>schema – Schema Validation</a:t>
            </a:r>
            <a:r>
              <a:rPr lang="en-US" dirty="0" smtClean="0">
                <a:solidFill>
                  <a:schemeClr val="accent1">
                    <a:lumMod val="50000"/>
                  </a:schemeClr>
                </a:solidFill>
              </a:rPr>
              <a:t>, Resolving </a:t>
            </a:r>
            <a:r>
              <a:rPr lang="en-US" dirty="0">
                <a:solidFill>
                  <a:schemeClr val="accent1">
                    <a:lumMod val="50000"/>
                  </a:schemeClr>
                </a:solidFill>
              </a:rPr>
              <a:t>JSON Reference, Extending Validator Classes - Virtual Environment</a:t>
            </a:r>
            <a:r>
              <a:rPr lang="en-US" dirty="0" smtClean="0">
                <a:solidFill>
                  <a:schemeClr val="accent1">
                    <a:lumMod val="50000"/>
                  </a:schemeClr>
                </a:solidFill>
              </a:rPr>
              <a:t>, Floating </a:t>
            </a:r>
            <a:r>
              <a:rPr lang="en-US" dirty="0">
                <a:solidFill>
                  <a:schemeClr val="accent1">
                    <a:lumMod val="50000"/>
                  </a:schemeClr>
                </a:solidFill>
              </a:rPr>
              <a:t>point Arithmetic – Issues and Limitations, </a:t>
            </a:r>
            <a:endParaRPr lang="en-US" dirty="0" smtClean="0">
              <a:solidFill>
                <a:schemeClr val="accent1">
                  <a:lumMod val="50000"/>
                </a:schemeClr>
              </a:solidFill>
            </a:endParaRPr>
          </a:p>
          <a:p>
            <a:pPr marL="114300" indent="0" algn="just">
              <a:buNone/>
            </a:pPr>
            <a:r>
              <a:rPr lang="en-US" dirty="0" smtClean="0">
                <a:solidFill>
                  <a:schemeClr val="accent1">
                    <a:lumMod val="50000"/>
                  </a:schemeClr>
                </a:solidFill>
              </a:rPr>
              <a:t>Implement </a:t>
            </a:r>
            <a:r>
              <a:rPr lang="en-US" dirty="0">
                <a:solidFill>
                  <a:schemeClr val="accent1">
                    <a:lumMod val="50000"/>
                  </a:schemeClr>
                </a:solidFill>
              </a:rPr>
              <a:t>Regular Expression and </a:t>
            </a:r>
            <a:r>
              <a:rPr lang="en-US" dirty="0" smtClean="0">
                <a:solidFill>
                  <a:schemeClr val="accent1">
                    <a:lumMod val="50000"/>
                  </a:schemeClr>
                </a:solidFill>
              </a:rPr>
              <a:t>its Basic </a:t>
            </a:r>
            <a:r>
              <a:rPr lang="en-US" dirty="0">
                <a:solidFill>
                  <a:schemeClr val="accent1">
                    <a:lumMod val="50000"/>
                  </a:schemeClr>
                </a:solidFill>
              </a:rPr>
              <a:t>Functions - </a:t>
            </a:r>
            <a:r>
              <a:rPr lang="en-US" dirty="0" err="1">
                <a:solidFill>
                  <a:schemeClr val="accent1">
                    <a:lumMod val="50000"/>
                  </a:schemeClr>
                </a:solidFill>
              </a:rPr>
              <a:t>findall</a:t>
            </a:r>
            <a:r>
              <a:rPr lang="en-US" dirty="0">
                <a:solidFill>
                  <a:schemeClr val="accent1">
                    <a:lumMod val="50000"/>
                  </a:schemeClr>
                </a:solidFill>
              </a:rPr>
              <a:t>(),search(),split(),sub</a:t>
            </a:r>
            <a:r>
              <a:rPr lang="en-US" dirty="0" smtClean="0">
                <a:solidFill>
                  <a:schemeClr val="accent1">
                    <a:lumMod val="50000"/>
                  </a:schemeClr>
                </a:solidFill>
              </a:rPr>
              <a:t>(), Use Classes</a:t>
            </a:r>
            <a:r>
              <a:rPr lang="en-US" dirty="0">
                <a:solidFill>
                  <a:schemeClr val="accent1">
                    <a:lumMod val="50000"/>
                  </a:schemeClr>
                </a:solidFill>
              </a:rPr>
              <a:t>, Objects, and Attributes, Develop applications based on Object Oriented Programming and Methods</a:t>
            </a:r>
          </a:p>
          <a:p>
            <a:pPr marL="114300" indent="0">
              <a:buNone/>
            </a:pPr>
            <a:r>
              <a:rPr lang="en-US" dirty="0">
                <a:solidFill>
                  <a:srgbClr val="C00000"/>
                </a:solidFill>
              </a:rPr>
              <a:t>T4: Implement programs to handle JSON files</a:t>
            </a:r>
          </a:p>
          <a:p>
            <a:pPr marL="114300" indent="0">
              <a:buNone/>
            </a:pPr>
            <a:r>
              <a:rPr lang="en-US" dirty="0">
                <a:solidFill>
                  <a:srgbClr val="C00000"/>
                </a:solidFill>
              </a:rPr>
              <a:t>T5: Implement programs to work with Regex functions and classes</a:t>
            </a:r>
          </a:p>
          <a:p>
            <a:pPr marL="114300" indent="0">
              <a:buNone/>
            </a:pPr>
            <a:r>
              <a:rPr lang="en-US" dirty="0">
                <a:solidFill>
                  <a:srgbClr val="C00000"/>
                </a:solidFill>
              </a:rPr>
              <a:t>T6: Implementing Debugging and creating projects in python IDE</a:t>
            </a:r>
            <a:endParaRPr lang="en-IN" dirty="0"/>
          </a:p>
        </p:txBody>
      </p:sp>
    </p:spTree>
    <p:extLst>
      <p:ext uri="{BB962C8B-B14F-4D97-AF65-F5344CB8AC3E}">
        <p14:creationId xmlns:p14="http://schemas.microsoft.com/office/powerpoint/2010/main" val="3457128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Table</a:t>
            </a:r>
            <a:endParaRPr lang="en-IN"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636" y="2204864"/>
            <a:ext cx="7992889"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15816" y="1484784"/>
            <a:ext cx="2546531" cy="369332"/>
          </a:xfrm>
          <a:prstGeom prst="rect">
            <a:avLst/>
          </a:prstGeom>
        </p:spPr>
        <p:txBody>
          <a:bodyPr wrap="none">
            <a:spAutoFit/>
          </a:bodyPr>
          <a:lstStyle/>
          <a:p>
            <a:r>
              <a:rPr lang="en-IN" u="sng" dirty="0">
                <a:hlinkClick r:id="rId3"/>
              </a:rPr>
              <a:t>https://sqliteonline.com/</a:t>
            </a:r>
            <a:endParaRPr lang="en-IN" dirty="0"/>
          </a:p>
        </p:txBody>
      </p:sp>
    </p:spTree>
    <p:extLst>
      <p:ext uri="{BB962C8B-B14F-4D97-AF65-F5344CB8AC3E}">
        <p14:creationId xmlns:p14="http://schemas.microsoft.com/office/powerpoint/2010/main" val="382989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Table</a:t>
            </a:r>
            <a:endParaRPr lang="en-IN" dirty="0"/>
          </a:p>
        </p:txBody>
      </p:sp>
      <p:sp>
        <p:nvSpPr>
          <p:cNvPr id="3" name="Content Placeholder 2"/>
          <p:cNvSpPr>
            <a:spLocks noGrp="1"/>
          </p:cNvSpPr>
          <p:nvPr>
            <p:ph idx="1"/>
          </p:nvPr>
        </p:nvSpPr>
        <p:spPr/>
        <p:txBody>
          <a:bodyPr/>
          <a:lstStyle/>
          <a:p>
            <a:endParaRPr lang="en-IN"/>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28800"/>
            <a:ext cx="8151048"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90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 Table</a:t>
            </a:r>
            <a:endParaRPr lang="en-IN" dirty="0"/>
          </a:p>
        </p:txBody>
      </p:sp>
      <p:sp>
        <p:nvSpPr>
          <p:cNvPr id="3" name="Content Placeholder 2"/>
          <p:cNvSpPr>
            <a:spLocks noGrp="1"/>
          </p:cNvSpPr>
          <p:nvPr>
            <p:ph idx="1"/>
          </p:nvPr>
        </p:nvSpPr>
        <p:spPr/>
        <p:txBody>
          <a:bodyPr>
            <a:normAutofit lnSpcReduction="10000"/>
          </a:bodyPr>
          <a:lstStyle/>
          <a:p>
            <a:r>
              <a:rPr lang="en-GB" b="0" dirty="0"/>
              <a:t>INSERT INTO statement is used to add new rows of data into a table. </a:t>
            </a:r>
            <a:endParaRPr lang="en-GB" b="0" dirty="0" smtClean="0"/>
          </a:p>
          <a:p>
            <a:r>
              <a:rPr lang="en-GB" b="0" dirty="0" smtClean="0"/>
              <a:t>After </a:t>
            </a:r>
            <a:r>
              <a:rPr lang="en-GB" b="0" dirty="0"/>
              <a:t>creating the table, this command is used to insert data into the table</a:t>
            </a:r>
            <a:r>
              <a:rPr lang="en-GB" b="0" dirty="0" smtClean="0"/>
              <a:t>.</a:t>
            </a:r>
          </a:p>
          <a:p>
            <a:pPr marL="114300" indent="0">
              <a:buNone/>
            </a:pPr>
            <a:r>
              <a:rPr lang="en-GB" dirty="0"/>
              <a:t>Syntax1:</a:t>
            </a:r>
            <a:endParaRPr lang="en-GB" b="0" dirty="0"/>
          </a:p>
          <a:p>
            <a:pPr marL="114300" indent="0">
              <a:buNone/>
            </a:pPr>
            <a:r>
              <a:rPr lang="en-GB" dirty="0"/>
              <a:t>INSERT</a:t>
            </a:r>
            <a:r>
              <a:rPr lang="en-GB" b="0" dirty="0"/>
              <a:t> </a:t>
            </a:r>
            <a:r>
              <a:rPr lang="en-GB" dirty="0"/>
              <a:t>INTO</a:t>
            </a:r>
            <a:r>
              <a:rPr lang="en-GB" b="0" dirty="0"/>
              <a:t> TABLE_NAME [(column1, column2, column3,...</a:t>
            </a:r>
            <a:r>
              <a:rPr lang="en-GB" b="0" dirty="0" err="1"/>
              <a:t>columnN</a:t>
            </a:r>
            <a:r>
              <a:rPr lang="en-GB" b="0" dirty="0"/>
              <a:t>)]   </a:t>
            </a:r>
            <a:r>
              <a:rPr lang="en-GB" dirty="0" smtClean="0"/>
              <a:t>VALUES</a:t>
            </a:r>
            <a:r>
              <a:rPr lang="en-GB" b="0" dirty="0"/>
              <a:t> (value1, value2, value3,...</a:t>
            </a:r>
            <a:r>
              <a:rPr lang="en-GB" b="0" dirty="0" err="1"/>
              <a:t>valueN</a:t>
            </a:r>
            <a:r>
              <a:rPr lang="en-GB" b="0" dirty="0"/>
              <a:t>);   </a:t>
            </a:r>
            <a:endParaRPr lang="en-GB" b="0" dirty="0" smtClean="0"/>
          </a:p>
          <a:p>
            <a:pPr marL="114300" indent="0">
              <a:buNone/>
            </a:pPr>
            <a:endParaRPr lang="en-GB" b="0" dirty="0"/>
          </a:p>
          <a:p>
            <a:pPr marL="114300" indent="0">
              <a:buNone/>
            </a:pPr>
            <a:r>
              <a:rPr lang="en-GB" dirty="0" smtClean="0"/>
              <a:t>Syntax2:</a:t>
            </a:r>
          </a:p>
          <a:p>
            <a:pPr marL="114300" indent="0">
              <a:buNone/>
            </a:pPr>
            <a:r>
              <a:rPr lang="en-GB" dirty="0" smtClean="0"/>
              <a:t>INSERT</a:t>
            </a:r>
            <a:r>
              <a:rPr lang="en-GB" b="0" dirty="0"/>
              <a:t> </a:t>
            </a:r>
            <a:r>
              <a:rPr lang="en-GB" dirty="0"/>
              <a:t>INTO</a:t>
            </a:r>
            <a:r>
              <a:rPr lang="en-GB" b="0" dirty="0"/>
              <a:t> TABLE_NAME </a:t>
            </a:r>
            <a:r>
              <a:rPr lang="en-GB" dirty="0"/>
              <a:t>VALUES</a:t>
            </a:r>
            <a:r>
              <a:rPr lang="en-GB" b="0" dirty="0"/>
              <a:t> (value1,value2,value3,...</a:t>
            </a:r>
            <a:r>
              <a:rPr lang="en-GB" b="0" dirty="0" err="1"/>
              <a:t>valueN</a:t>
            </a:r>
            <a:r>
              <a:rPr lang="en-GB" b="0" dirty="0"/>
              <a:t>);   </a:t>
            </a:r>
          </a:p>
          <a:p>
            <a:pPr marL="114300" indent="0">
              <a:buNone/>
            </a:pPr>
            <a:r>
              <a:rPr lang="en-GB" dirty="0"/>
              <a:t/>
            </a:r>
            <a:br>
              <a:rPr lang="en-GB" dirty="0"/>
            </a:br>
            <a:endParaRPr lang="en-GB" b="0" dirty="0"/>
          </a:p>
          <a:p>
            <a:endParaRPr lang="en-IN" dirty="0"/>
          </a:p>
        </p:txBody>
      </p:sp>
    </p:spTree>
    <p:extLst>
      <p:ext uri="{BB962C8B-B14F-4D97-AF65-F5344CB8AC3E}">
        <p14:creationId xmlns:p14="http://schemas.microsoft.com/office/powerpoint/2010/main" val="2042335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 Table</a:t>
            </a:r>
            <a:endParaRPr lang="en-IN" dirty="0"/>
          </a:p>
        </p:txBody>
      </p:sp>
      <p:sp>
        <p:nvSpPr>
          <p:cNvPr id="3" name="Content Placeholder 2"/>
          <p:cNvSpPr>
            <a:spLocks noGrp="1"/>
          </p:cNvSpPr>
          <p:nvPr>
            <p:ph idx="1"/>
          </p:nvPr>
        </p:nvSpPr>
        <p:spPr>
          <a:xfrm>
            <a:off x="434048" y="1412776"/>
            <a:ext cx="7620000" cy="4800600"/>
          </a:xfrm>
        </p:spPr>
        <p:txBody>
          <a:bodyPr>
            <a:normAutofit fontScale="92500" lnSpcReduction="10000"/>
          </a:bodyPr>
          <a:lstStyle/>
          <a:p>
            <a:r>
              <a:rPr lang="en-GB" b="0" dirty="0"/>
              <a:t>INSERT INTO COMPANY (ID,NAME,AGE,ADDRESS,SALARY) VALUES (1, 'Paul', 32, 'California', 20000.00 ); </a:t>
            </a:r>
            <a:endParaRPr lang="en-GB" b="0" dirty="0" smtClean="0"/>
          </a:p>
          <a:p>
            <a:r>
              <a:rPr lang="en-GB" b="0" dirty="0" smtClean="0"/>
              <a:t>INSERT </a:t>
            </a:r>
            <a:r>
              <a:rPr lang="en-GB" b="0" dirty="0"/>
              <a:t>INTO COMPANY (ID,NAME,AGE,ADDRESS,SALARY) VALUES (2, 'Allen', 25, 'Texas', 15000.00 ); </a:t>
            </a:r>
            <a:endParaRPr lang="en-GB" b="0" dirty="0" smtClean="0"/>
          </a:p>
          <a:p>
            <a:r>
              <a:rPr lang="en-GB" b="0" dirty="0" smtClean="0"/>
              <a:t>INSERT </a:t>
            </a:r>
            <a:r>
              <a:rPr lang="en-GB" b="0" dirty="0"/>
              <a:t>INTO COMPANY (ID,NAME,AGE,ADDRESS,SALARY) VALUES (3, 'Teddy', 23, 'Norway', 20000.00 ); </a:t>
            </a:r>
            <a:endParaRPr lang="en-GB" b="0" dirty="0" smtClean="0"/>
          </a:p>
          <a:p>
            <a:r>
              <a:rPr lang="en-GB" b="0" dirty="0" smtClean="0"/>
              <a:t>INSERT </a:t>
            </a:r>
            <a:r>
              <a:rPr lang="en-GB" b="0" dirty="0"/>
              <a:t>INTO COMPANY (ID,NAME,AGE,ADDRESS,SALARY) VALUES (4, 'Mark', 25, 'Rich-</a:t>
            </a:r>
            <a:r>
              <a:rPr lang="en-GB" b="0" dirty="0" err="1"/>
              <a:t>Mond</a:t>
            </a:r>
            <a:r>
              <a:rPr lang="en-GB" b="0" dirty="0"/>
              <a:t> ', 65000.00 ); </a:t>
            </a:r>
            <a:endParaRPr lang="en-GB" b="0" dirty="0" smtClean="0"/>
          </a:p>
          <a:p>
            <a:r>
              <a:rPr lang="en-GB" b="0" dirty="0" smtClean="0"/>
              <a:t>INSERT </a:t>
            </a:r>
            <a:r>
              <a:rPr lang="en-GB" b="0" dirty="0"/>
              <a:t>INTO COMPANY (ID,NAME,AGE,ADDRESS,SALARY) VALUES (5, 'David', 27, 'Texas', 85000.00 ); </a:t>
            </a:r>
            <a:endParaRPr lang="en-GB" b="0" dirty="0" smtClean="0"/>
          </a:p>
          <a:p>
            <a:r>
              <a:rPr lang="en-GB" b="0" dirty="0" smtClean="0"/>
              <a:t>INSERT </a:t>
            </a:r>
            <a:r>
              <a:rPr lang="en-GB" b="0" dirty="0"/>
              <a:t>INTO COMPANY (ID,NAME,AGE,ADDRESS,SALARY) VALUES (6, 'Kim', 22, 'South-Hall', 45000.00 );</a:t>
            </a:r>
            <a:endParaRPr lang="en-IN" b="0" dirty="0" smtClean="0"/>
          </a:p>
          <a:p>
            <a:pPr marL="114300" indent="0">
              <a:buNone/>
            </a:pPr>
            <a:r>
              <a:rPr lang="en-IN" dirty="0"/>
              <a:t/>
            </a:r>
            <a:br>
              <a:rPr lang="en-IN" dirty="0"/>
            </a:br>
            <a:r>
              <a:rPr lang="en-GB" dirty="0"/>
              <a:t/>
            </a:r>
            <a:br>
              <a:rPr lang="en-GB" dirty="0"/>
            </a:br>
            <a:endParaRPr lang="en-GB" b="0" dirty="0"/>
          </a:p>
          <a:p>
            <a:endParaRPr lang="en-IN" dirty="0"/>
          </a:p>
        </p:txBody>
      </p:sp>
    </p:spTree>
    <p:extLst>
      <p:ext uri="{BB962C8B-B14F-4D97-AF65-F5344CB8AC3E}">
        <p14:creationId xmlns:p14="http://schemas.microsoft.com/office/powerpoint/2010/main" val="430008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 Table</a:t>
            </a:r>
            <a:endParaRPr lang="en-IN" dirty="0"/>
          </a:p>
        </p:txBody>
      </p:sp>
      <p:sp>
        <p:nvSpPr>
          <p:cNvPr id="3" name="Content Placeholder 2"/>
          <p:cNvSpPr>
            <a:spLocks noGrp="1"/>
          </p:cNvSpPr>
          <p:nvPr>
            <p:ph idx="1"/>
          </p:nvPr>
        </p:nvSpPr>
        <p:spPr>
          <a:xfrm>
            <a:off x="434048" y="1412776"/>
            <a:ext cx="7620000" cy="4800600"/>
          </a:xfrm>
        </p:spPr>
        <p:txBody>
          <a:bodyPr>
            <a:normAutofit/>
          </a:bodyPr>
          <a:lstStyle/>
          <a:p>
            <a:r>
              <a:rPr lang="en-IN" dirty="0"/>
              <a:t>INSERT</a:t>
            </a:r>
            <a:r>
              <a:rPr lang="en-IN" b="0" dirty="0"/>
              <a:t> </a:t>
            </a:r>
            <a:r>
              <a:rPr lang="en-IN" dirty="0"/>
              <a:t>INTO</a:t>
            </a:r>
            <a:r>
              <a:rPr lang="en-IN" b="0" dirty="0"/>
              <a:t> STUDENT </a:t>
            </a:r>
            <a:r>
              <a:rPr lang="en-IN" dirty="0"/>
              <a:t>VALUES</a:t>
            </a:r>
            <a:r>
              <a:rPr lang="en-IN" b="0" dirty="0"/>
              <a:t> (6, '</a:t>
            </a:r>
            <a:r>
              <a:rPr lang="en-IN" b="0" dirty="0" err="1"/>
              <a:t>Kanchan</a:t>
            </a:r>
            <a:r>
              <a:rPr lang="en-IN" b="0" dirty="0"/>
              <a:t>', 21, 'Meerut', 10000.00 );  </a:t>
            </a:r>
          </a:p>
          <a:p>
            <a:pPr marL="114300" indent="0">
              <a:buNone/>
            </a:pPr>
            <a:r>
              <a:rPr lang="en-IN" dirty="0"/>
              <a:t/>
            </a:r>
            <a:br>
              <a:rPr lang="en-IN" dirty="0"/>
            </a:br>
            <a:r>
              <a:rPr lang="en-GB" dirty="0"/>
              <a:t/>
            </a:r>
            <a:br>
              <a:rPr lang="en-GB" dirty="0"/>
            </a:br>
            <a:endParaRPr lang="en-GB" b="0" dirty="0"/>
          </a:p>
          <a:p>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41064"/>
            <a:ext cx="7272808" cy="4414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281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 Table</a:t>
            </a:r>
            <a:endParaRPr lang="en-IN" dirty="0"/>
          </a:p>
        </p:txBody>
      </p:sp>
      <p:sp>
        <p:nvSpPr>
          <p:cNvPr id="3" name="Content Placeholder 2"/>
          <p:cNvSpPr>
            <a:spLocks noGrp="1"/>
          </p:cNvSpPr>
          <p:nvPr>
            <p:ph idx="1"/>
          </p:nvPr>
        </p:nvSpPr>
        <p:spPr/>
        <p:txBody>
          <a:bodyPr>
            <a:normAutofit/>
          </a:bodyPr>
          <a:lstStyle/>
          <a:p>
            <a:r>
              <a:rPr lang="en-IN" dirty="0"/>
              <a:t>SELECT</a:t>
            </a:r>
            <a:r>
              <a:rPr lang="en-IN" b="0" dirty="0"/>
              <a:t> * </a:t>
            </a:r>
            <a:r>
              <a:rPr lang="en-IN" dirty="0"/>
              <a:t>FROM</a:t>
            </a:r>
            <a:r>
              <a:rPr lang="en-IN" b="0" dirty="0"/>
              <a:t> </a:t>
            </a:r>
            <a:r>
              <a:rPr lang="en-IN" b="0" dirty="0" smtClean="0"/>
              <a:t>COMPANY;</a:t>
            </a:r>
            <a:r>
              <a:rPr lang="en-IN" b="0" dirty="0"/>
              <a:t>  </a:t>
            </a:r>
          </a:p>
          <a:p>
            <a:pPr marL="114300" indent="0">
              <a:buNone/>
            </a:pPr>
            <a:r>
              <a:rPr lang="en-IN" dirty="0"/>
              <a:t/>
            </a:r>
            <a:br>
              <a:rPr lang="en-IN" dirty="0"/>
            </a:br>
            <a:r>
              <a:rPr lang="en-GB" dirty="0"/>
              <a:t/>
            </a:r>
            <a:br>
              <a:rPr lang="en-GB" dirty="0"/>
            </a:br>
            <a:endParaRPr lang="en-GB" b="0" dirty="0"/>
          </a:p>
          <a:p>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420888"/>
            <a:ext cx="7757944" cy="212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9757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Table</a:t>
            </a:r>
            <a:endParaRPr lang="en-IN" dirty="0"/>
          </a:p>
        </p:txBody>
      </p:sp>
      <p:sp>
        <p:nvSpPr>
          <p:cNvPr id="3" name="Content Placeholder 2"/>
          <p:cNvSpPr>
            <a:spLocks noGrp="1"/>
          </p:cNvSpPr>
          <p:nvPr>
            <p:ph idx="1"/>
          </p:nvPr>
        </p:nvSpPr>
        <p:spPr/>
        <p:txBody>
          <a:bodyPr>
            <a:normAutofit/>
          </a:bodyPr>
          <a:lstStyle/>
          <a:p>
            <a:pPr marL="114300" indent="0">
              <a:buNone/>
            </a:pPr>
            <a:r>
              <a:rPr lang="en-GB" dirty="0"/>
              <a:t>INSERT INTO COMPANY VALUES (7, 'James', 24, 'Houston', 10000.00 ); </a:t>
            </a:r>
            <a:br>
              <a:rPr lang="en-GB" dirty="0"/>
            </a:br>
            <a:endParaRPr lang="en-GB" dirty="0"/>
          </a:p>
          <a:p>
            <a:pPr marL="114300" indent="0">
              <a:buNone/>
            </a:pPr>
            <a:r>
              <a:rPr lang="en-GB" dirty="0" smtClean="0"/>
              <a:t>ID </a:t>
            </a:r>
            <a:r>
              <a:rPr lang="en-GB" dirty="0"/>
              <a:t>NAME AGE ADDRESS SALARY </a:t>
            </a:r>
            <a:endParaRPr lang="en-GB" dirty="0" smtClean="0"/>
          </a:p>
          <a:p>
            <a:pPr marL="114300" indent="0">
              <a:buNone/>
            </a:pPr>
            <a:r>
              <a:rPr lang="en-GB" dirty="0" smtClean="0"/>
              <a:t>---------- </a:t>
            </a:r>
            <a:r>
              <a:rPr lang="en-GB" dirty="0"/>
              <a:t>---------- ---------- ---------- ---------- </a:t>
            </a:r>
            <a:endParaRPr lang="en-GB" dirty="0" smtClean="0"/>
          </a:p>
          <a:p>
            <a:pPr marL="114300" indent="0">
              <a:buNone/>
            </a:pPr>
            <a:r>
              <a:rPr lang="en-GB" dirty="0" smtClean="0"/>
              <a:t>1 </a:t>
            </a:r>
            <a:r>
              <a:rPr lang="en-GB" dirty="0"/>
              <a:t>Paul 32 California 20000.0 </a:t>
            </a:r>
            <a:endParaRPr lang="en-GB" dirty="0" smtClean="0"/>
          </a:p>
          <a:p>
            <a:pPr marL="114300" indent="0">
              <a:buNone/>
            </a:pPr>
            <a:r>
              <a:rPr lang="en-GB" dirty="0" smtClean="0"/>
              <a:t>2 </a:t>
            </a:r>
            <a:r>
              <a:rPr lang="en-GB" dirty="0"/>
              <a:t>Allen 25 Texas 15000.0 </a:t>
            </a:r>
            <a:endParaRPr lang="en-GB" dirty="0" smtClean="0"/>
          </a:p>
          <a:p>
            <a:pPr marL="114300" indent="0">
              <a:buNone/>
            </a:pPr>
            <a:r>
              <a:rPr lang="en-GB" dirty="0" smtClean="0"/>
              <a:t>3 </a:t>
            </a:r>
            <a:r>
              <a:rPr lang="en-GB" dirty="0"/>
              <a:t>Teddy 23 Norway 20000.0 </a:t>
            </a:r>
            <a:endParaRPr lang="en-GB" dirty="0" smtClean="0"/>
          </a:p>
          <a:p>
            <a:pPr marL="114300" indent="0">
              <a:buNone/>
            </a:pPr>
            <a:r>
              <a:rPr lang="en-GB" dirty="0" smtClean="0"/>
              <a:t>4 </a:t>
            </a:r>
            <a:r>
              <a:rPr lang="en-GB" dirty="0"/>
              <a:t>Mark 25 Rich-</a:t>
            </a:r>
            <a:r>
              <a:rPr lang="en-GB" dirty="0" err="1"/>
              <a:t>Mond</a:t>
            </a:r>
            <a:r>
              <a:rPr lang="en-GB" dirty="0"/>
              <a:t> 65000.0 </a:t>
            </a:r>
            <a:endParaRPr lang="en-GB" dirty="0" smtClean="0"/>
          </a:p>
          <a:p>
            <a:pPr marL="114300" indent="0">
              <a:buNone/>
            </a:pPr>
            <a:r>
              <a:rPr lang="en-GB" dirty="0" smtClean="0"/>
              <a:t>5 </a:t>
            </a:r>
            <a:r>
              <a:rPr lang="en-GB" dirty="0"/>
              <a:t>David 27 Texas 85000.0 </a:t>
            </a:r>
            <a:endParaRPr lang="en-GB" dirty="0" smtClean="0"/>
          </a:p>
          <a:p>
            <a:pPr marL="114300" indent="0">
              <a:buNone/>
            </a:pPr>
            <a:r>
              <a:rPr lang="en-GB" dirty="0" smtClean="0"/>
              <a:t>6 </a:t>
            </a:r>
            <a:r>
              <a:rPr lang="en-GB" dirty="0"/>
              <a:t>Kim 22 South-Hall 45000.0 </a:t>
            </a:r>
            <a:endParaRPr lang="en-GB" dirty="0" smtClean="0"/>
          </a:p>
          <a:p>
            <a:pPr marL="114300" indent="0">
              <a:buNone/>
            </a:pPr>
            <a:r>
              <a:rPr lang="en-GB" dirty="0" smtClean="0"/>
              <a:t>7 </a:t>
            </a:r>
            <a:r>
              <a:rPr lang="en-GB" dirty="0"/>
              <a:t>James 24 Houston 10000.0</a:t>
            </a:r>
            <a:endParaRPr lang="en-IN" dirty="0"/>
          </a:p>
        </p:txBody>
      </p:sp>
    </p:spTree>
    <p:extLst>
      <p:ext uri="{BB962C8B-B14F-4D97-AF65-F5344CB8AC3E}">
        <p14:creationId xmlns:p14="http://schemas.microsoft.com/office/powerpoint/2010/main" val="3698154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 Table</a:t>
            </a:r>
            <a:endParaRPr lang="en-IN" dirty="0"/>
          </a:p>
        </p:txBody>
      </p:sp>
      <p:sp>
        <p:nvSpPr>
          <p:cNvPr id="4" name="Content Placeholder 3"/>
          <p:cNvSpPr>
            <a:spLocks noGrp="1"/>
          </p:cNvSpPr>
          <p:nvPr>
            <p:ph idx="1"/>
          </p:nvPr>
        </p:nvSpPr>
        <p:spPr/>
        <p:txBody>
          <a:bodyPr/>
          <a:lstStyle/>
          <a:p>
            <a:endParaRPr lang="en-IN"/>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84784"/>
            <a:ext cx="8316416" cy="4680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456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 Table</a:t>
            </a:r>
            <a:endParaRPr lang="en-IN" dirty="0"/>
          </a:p>
        </p:txBody>
      </p:sp>
      <p:sp>
        <p:nvSpPr>
          <p:cNvPr id="3" name="Content Placeholder 2"/>
          <p:cNvSpPr>
            <a:spLocks noGrp="1"/>
          </p:cNvSpPr>
          <p:nvPr>
            <p:ph idx="1"/>
          </p:nvPr>
        </p:nvSpPr>
        <p:spPr/>
        <p:txBody>
          <a:bodyPr/>
          <a:lstStyle/>
          <a:p>
            <a:r>
              <a:rPr lang="en-GB" b="0" dirty="0"/>
              <a:t>UPDATE query is used to modify the existing records in a table. It is used with WHERE clause to select the specific row otherwise all the rows would be updated</a:t>
            </a:r>
            <a:r>
              <a:rPr lang="en-GB" b="0" dirty="0" smtClean="0"/>
              <a:t>.</a:t>
            </a:r>
          </a:p>
          <a:p>
            <a:endParaRPr lang="en-GB" b="0" dirty="0"/>
          </a:p>
          <a:p>
            <a:pPr marL="114300" indent="0">
              <a:buNone/>
            </a:pPr>
            <a:r>
              <a:rPr lang="en-GB" dirty="0"/>
              <a:t>Syntax:</a:t>
            </a:r>
            <a:endParaRPr lang="en-GB" b="0" dirty="0"/>
          </a:p>
          <a:p>
            <a:r>
              <a:rPr lang="en-GB" dirty="0"/>
              <a:t>UPDATE</a:t>
            </a:r>
            <a:r>
              <a:rPr lang="en-GB" b="0" dirty="0"/>
              <a:t> </a:t>
            </a:r>
            <a:r>
              <a:rPr lang="en-GB" b="0" dirty="0" err="1"/>
              <a:t>table_name</a:t>
            </a:r>
            <a:r>
              <a:rPr lang="en-GB" b="0" dirty="0"/>
              <a:t>  </a:t>
            </a:r>
          </a:p>
          <a:p>
            <a:r>
              <a:rPr lang="en-GB" dirty="0"/>
              <a:t>SET</a:t>
            </a:r>
            <a:r>
              <a:rPr lang="en-GB" b="0" dirty="0"/>
              <a:t> column1 = value1, column2 = value2...., </a:t>
            </a:r>
            <a:r>
              <a:rPr lang="en-GB" b="0" dirty="0" err="1"/>
              <a:t>columnN</a:t>
            </a:r>
            <a:r>
              <a:rPr lang="en-GB" b="0" dirty="0"/>
              <a:t> = </a:t>
            </a:r>
            <a:r>
              <a:rPr lang="en-GB" b="0" dirty="0" err="1"/>
              <a:t>valueN</a:t>
            </a:r>
            <a:r>
              <a:rPr lang="en-GB" b="0" dirty="0"/>
              <a:t>  </a:t>
            </a:r>
          </a:p>
          <a:p>
            <a:r>
              <a:rPr lang="en-GB" dirty="0"/>
              <a:t>WHERE</a:t>
            </a:r>
            <a:r>
              <a:rPr lang="en-GB" b="0" dirty="0"/>
              <a:t> [condition];   </a:t>
            </a:r>
          </a:p>
          <a:p>
            <a:r>
              <a:rPr lang="en-GB" dirty="0"/>
              <a:t/>
            </a:r>
            <a:br>
              <a:rPr lang="en-GB" dirty="0"/>
            </a:br>
            <a:endParaRPr lang="en-IN" dirty="0"/>
          </a:p>
        </p:txBody>
      </p:sp>
    </p:spTree>
    <p:extLst>
      <p:ext uri="{BB962C8B-B14F-4D97-AF65-F5344CB8AC3E}">
        <p14:creationId xmlns:p14="http://schemas.microsoft.com/office/powerpoint/2010/main" val="1968903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 Table</a:t>
            </a:r>
            <a:endParaRPr lang="en-IN" dirty="0"/>
          </a:p>
        </p:txBody>
      </p:sp>
      <p:sp>
        <p:nvSpPr>
          <p:cNvPr id="3" name="Content Placeholder 2"/>
          <p:cNvSpPr>
            <a:spLocks noGrp="1"/>
          </p:cNvSpPr>
          <p:nvPr>
            <p:ph idx="1"/>
          </p:nvPr>
        </p:nvSpPr>
        <p:spPr/>
        <p:txBody>
          <a:bodyPr/>
          <a:lstStyle/>
          <a:p>
            <a:r>
              <a:rPr lang="en-GB" dirty="0"/>
              <a:t/>
            </a:r>
            <a:br>
              <a:rPr lang="en-GB" dirty="0"/>
            </a:br>
            <a:endParaRPr lang="en-IN"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7983893" cy="352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616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SQLite</a:t>
            </a:r>
            <a:endParaRPr lang="en-IN" dirty="0"/>
          </a:p>
        </p:txBody>
      </p:sp>
      <p:sp>
        <p:nvSpPr>
          <p:cNvPr id="3" name="Content Placeholder 2"/>
          <p:cNvSpPr>
            <a:spLocks noGrp="1"/>
          </p:cNvSpPr>
          <p:nvPr>
            <p:ph idx="1"/>
          </p:nvPr>
        </p:nvSpPr>
        <p:spPr/>
        <p:txBody>
          <a:bodyPr/>
          <a:lstStyle/>
          <a:p>
            <a:pPr lvl="0" algn="just"/>
            <a:r>
              <a:rPr lang="en-GB" sz="2400" b="0" dirty="0"/>
              <a:t>SQLite is embedded relational database management system. It is self-contained, </a:t>
            </a:r>
            <a:r>
              <a:rPr lang="en-GB" sz="2400" b="0" dirty="0" err="1"/>
              <a:t>serverless</a:t>
            </a:r>
            <a:r>
              <a:rPr lang="en-GB" sz="2400" b="0" dirty="0"/>
              <a:t>, zero configuration and transactional SQL database engine.</a:t>
            </a:r>
            <a:endParaRPr lang="en-US" sz="2400" b="0" dirty="0" smtClean="0">
              <a:cs typeface="Arial" pitchFamily="34" charset="0"/>
            </a:endParaRPr>
          </a:p>
          <a:p>
            <a:pPr lvl="0" algn="just"/>
            <a:r>
              <a:rPr lang="en-US" sz="2400" b="0" dirty="0" smtClean="0">
                <a:cs typeface="Arial" pitchFamily="34" charset="0"/>
              </a:rPr>
              <a:t>SQLite </a:t>
            </a:r>
            <a:r>
              <a:rPr lang="en-US" sz="2400" b="0" dirty="0">
                <a:cs typeface="Arial" pitchFamily="34" charset="0"/>
              </a:rPr>
              <a:t>was designed originally on August 2000. It is named SQLite because it is very light weight (less than 500Kb size) unlike other database management systems like SQL Server or Oracle</a:t>
            </a:r>
            <a:r>
              <a:rPr lang="en-US" sz="2400" b="0" dirty="0" smtClean="0">
                <a:cs typeface="Arial" pitchFamily="34" charset="0"/>
              </a:rPr>
              <a:t>.</a:t>
            </a:r>
          </a:p>
          <a:p>
            <a:pPr lvl="0" algn="just"/>
            <a:r>
              <a:rPr lang="en-GB" sz="2400" b="0" dirty="0"/>
              <a:t>SQLite does not have a separate server process. It reads and writes directly to ordinary disk files.</a:t>
            </a:r>
            <a:endParaRPr lang="en-US" sz="2400" b="0" dirty="0">
              <a:cs typeface="Arial" pitchFamily="34" charset="0"/>
            </a:endParaRPr>
          </a:p>
          <a:p>
            <a:endParaRPr lang="en-IN" dirty="0"/>
          </a:p>
        </p:txBody>
      </p:sp>
    </p:spTree>
    <p:extLst>
      <p:ext uri="{BB962C8B-B14F-4D97-AF65-F5344CB8AC3E}">
        <p14:creationId xmlns:p14="http://schemas.microsoft.com/office/powerpoint/2010/main" val="3257100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Delete Table</a:t>
            </a:r>
            <a:endParaRPr lang="en-IN" dirty="0"/>
          </a:p>
        </p:txBody>
      </p:sp>
      <p:sp>
        <p:nvSpPr>
          <p:cNvPr id="3" name="Content Placeholder 2"/>
          <p:cNvSpPr>
            <a:spLocks noGrp="1"/>
          </p:cNvSpPr>
          <p:nvPr>
            <p:ph idx="1"/>
          </p:nvPr>
        </p:nvSpPr>
        <p:spPr/>
        <p:txBody>
          <a:bodyPr/>
          <a:lstStyle/>
          <a:p>
            <a:r>
              <a:rPr lang="en-GB" dirty="0"/>
              <a:t>DELETE</a:t>
            </a:r>
            <a:r>
              <a:rPr lang="en-GB" b="0" dirty="0"/>
              <a:t> Query is used to delete the existing records from a table. You can use WHERE clause with DELETE query to delete the selected rows, otherwise all the records would be </a:t>
            </a:r>
            <a:r>
              <a:rPr lang="en-GB" b="0" dirty="0" smtClean="0"/>
              <a:t>deleted.</a:t>
            </a:r>
          </a:p>
          <a:p>
            <a:endParaRPr lang="en-GB" b="0" dirty="0"/>
          </a:p>
          <a:p>
            <a:pPr marL="114300" indent="0">
              <a:buNone/>
            </a:pPr>
            <a:r>
              <a:rPr lang="en-GB" dirty="0"/>
              <a:t>Syntax:</a:t>
            </a:r>
            <a:endParaRPr lang="en-GB" b="0" dirty="0"/>
          </a:p>
          <a:p>
            <a:pPr marL="114300" indent="0">
              <a:buNone/>
            </a:pPr>
            <a:r>
              <a:rPr lang="en-GB" dirty="0" smtClean="0"/>
              <a:t>DELETE FROM </a:t>
            </a:r>
            <a:r>
              <a:rPr lang="en-GB" dirty="0" err="1" smtClean="0"/>
              <a:t>table_name</a:t>
            </a:r>
            <a:r>
              <a:rPr lang="en-GB" dirty="0" smtClean="0"/>
              <a:t> </a:t>
            </a:r>
          </a:p>
          <a:p>
            <a:pPr marL="114300" indent="0">
              <a:buNone/>
            </a:pPr>
            <a:r>
              <a:rPr lang="en-GB" dirty="0" smtClean="0"/>
              <a:t>WHERE [condition];</a:t>
            </a:r>
            <a:br>
              <a:rPr lang="en-GB" dirty="0" smtClean="0"/>
            </a:br>
            <a:endParaRPr lang="en-IN" dirty="0"/>
          </a:p>
        </p:txBody>
      </p:sp>
    </p:spTree>
    <p:extLst>
      <p:ext uri="{BB962C8B-B14F-4D97-AF65-F5344CB8AC3E}">
        <p14:creationId xmlns:p14="http://schemas.microsoft.com/office/powerpoint/2010/main" val="18895494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Delete Table</a:t>
            </a:r>
            <a:endParaRPr lang="en-IN" dirty="0"/>
          </a:p>
        </p:txBody>
      </p:sp>
      <p:sp>
        <p:nvSpPr>
          <p:cNvPr id="3" name="Content Placeholder 2"/>
          <p:cNvSpPr>
            <a:spLocks noGrp="1"/>
          </p:cNvSpPr>
          <p:nvPr>
            <p:ph idx="1"/>
          </p:nvPr>
        </p:nvSpPr>
        <p:spPr/>
        <p:txBody>
          <a:bodyPr/>
          <a:lstStyle/>
          <a:p>
            <a:r>
              <a:rPr lang="en-GB" dirty="0" smtClean="0"/>
              <a:t/>
            </a:r>
            <a:br>
              <a:rPr lang="en-GB" dirty="0" smtClean="0"/>
            </a:br>
            <a:endParaRPr lang="en-IN"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53" y="1412776"/>
            <a:ext cx="784382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468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412776"/>
            <a:ext cx="4608512" cy="1143000"/>
          </a:xfrm>
        </p:spPr>
        <p:txBody>
          <a:bodyPr/>
          <a:lstStyle/>
          <a:p>
            <a:pPr algn="ctr"/>
            <a:r>
              <a:rPr lang="en-GB" dirty="0" smtClean="0"/>
              <a:t>Debugging</a:t>
            </a:r>
            <a:endParaRPr lang="en-IN" dirty="0"/>
          </a:p>
        </p:txBody>
      </p:sp>
      <p:sp>
        <p:nvSpPr>
          <p:cNvPr id="3" name="Content Placeholder 2"/>
          <p:cNvSpPr>
            <a:spLocks noGrp="1"/>
          </p:cNvSpPr>
          <p:nvPr>
            <p:ph idx="1"/>
          </p:nvPr>
        </p:nvSpPr>
        <p:spPr>
          <a:xfrm>
            <a:off x="683568" y="3068960"/>
            <a:ext cx="7620000" cy="1180728"/>
          </a:xfrm>
        </p:spPr>
        <p:txBody>
          <a:bodyPr/>
          <a:lstStyle/>
          <a:p>
            <a:pPr marL="114300" indent="0" algn="ctr">
              <a:buNone/>
            </a:pPr>
            <a:r>
              <a:rPr lang="en-US" sz="2400" dirty="0">
                <a:solidFill>
                  <a:srgbClr val="FF0000"/>
                </a:solidFill>
              </a:rPr>
              <a:t>Debug python scripts using PDB and IDE, Classify Errors, Develop Unit Tests , Create project Skeletons, </a:t>
            </a:r>
          </a:p>
          <a:p>
            <a:pPr marL="114300" indent="0">
              <a:buNone/>
            </a:pPr>
            <a:endParaRPr lang="en-IN" dirty="0"/>
          </a:p>
        </p:txBody>
      </p:sp>
    </p:spTree>
    <p:extLst>
      <p:ext uri="{BB962C8B-B14F-4D97-AF65-F5344CB8AC3E}">
        <p14:creationId xmlns:p14="http://schemas.microsoft.com/office/powerpoint/2010/main" val="3687102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a:t>
            </a:r>
            <a:endParaRPr lang="en-IN" dirty="0"/>
          </a:p>
        </p:txBody>
      </p:sp>
      <p:sp>
        <p:nvSpPr>
          <p:cNvPr id="3" name="Content Placeholder 2"/>
          <p:cNvSpPr>
            <a:spLocks noGrp="1"/>
          </p:cNvSpPr>
          <p:nvPr>
            <p:ph idx="1"/>
          </p:nvPr>
        </p:nvSpPr>
        <p:spPr/>
        <p:txBody>
          <a:bodyPr/>
          <a:lstStyle/>
          <a:p>
            <a:r>
              <a:rPr lang="en-GB" b="0" dirty="0"/>
              <a:t>Debugging a code is one of the most important yet tiresome tasks for any developer</a:t>
            </a:r>
            <a:r>
              <a:rPr lang="en-GB" b="0" dirty="0" smtClean="0"/>
              <a:t>.</a:t>
            </a:r>
          </a:p>
          <a:p>
            <a:r>
              <a:rPr lang="en-GB" b="0" dirty="0" smtClean="0"/>
              <a:t>When </a:t>
            </a:r>
            <a:r>
              <a:rPr lang="en-GB" b="0" dirty="0"/>
              <a:t>your code behaves weird, crashes, or just results in the wrong answers, that often means that your code contains a bug that resulted in those errors.</a:t>
            </a:r>
            <a:endParaRPr lang="en-IN" dirty="0"/>
          </a:p>
        </p:txBody>
      </p:sp>
    </p:spTree>
    <p:extLst>
      <p:ext uri="{BB962C8B-B14F-4D97-AF65-F5344CB8AC3E}">
        <p14:creationId xmlns:p14="http://schemas.microsoft.com/office/powerpoint/2010/main" val="1038512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Errors</a:t>
            </a:r>
            <a:endParaRPr lang="en-IN" dirty="0"/>
          </a:p>
        </p:txBody>
      </p:sp>
      <p:sp>
        <p:nvSpPr>
          <p:cNvPr id="3" name="Content Placeholder 2"/>
          <p:cNvSpPr>
            <a:spLocks noGrp="1"/>
          </p:cNvSpPr>
          <p:nvPr>
            <p:ph idx="1"/>
          </p:nvPr>
        </p:nvSpPr>
        <p:spPr/>
        <p:txBody>
          <a:bodyPr/>
          <a:lstStyle/>
          <a:p>
            <a:r>
              <a:rPr lang="en-GB" dirty="0"/>
              <a:t>Error</a:t>
            </a:r>
            <a:r>
              <a:rPr lang="en-GB" b="0" dirty="0"/>
              <a:t> is some flaw in your code that stops the compilation of the code and </a:t>
            </a:r>
            <a:r>
              <a:rPr lang="en-GB" b="0" dirty="0" smtClean="0"/>
              <a:t>doesn’t </a:t>
            </a:r>
            <a:r>
              <a:rPr lang="en-GB" b="0" dirty="0"/>
              <a:t>allow the same code to run.</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636911"/>
            <a:ext cx="5256584" cy="397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3014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Classify Errors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8662" y="1662112"/>
            <a:ext cx="707707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7717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Compile-time Errors</a:t>
            </a:r>
            <a:endParaRPr lang="en-IN" dirty="0"/>
          </a:p>
        </p:txBody>
      </p:sp>
      <p:sp>
        <p:nvSpPr>
          <p:cNvPr id="3" name="Content Placeholder 2"/>
          <p:cNvSpPr>
            <a:spLocks noGrp="1"/>
          </p:cNvSpPr>
          <p:nvPr>
            <p:ph idx="1"/>
          </p:nvPr>
        </p:nvSpPr>
        <p:spPr/>
        <p:txBody>
          <a:bodyPr/>
          <a:lstStyle/>
          <a:p>
            <a:r>
              <a:rPr lang="en-GB" b="0" dirty="0"/>
              <a:t> </a:t>
            </a:r>
            <a:r>
              <a:rPr lang="en-GB" b="0" dirty="0" smtClean="0"/>
              <a:t>The </a:t>
            </a:r>
            <a:r>
              <a:rPr lang="en-GB" b="0" dirty="0"/>
              <a:t>errors that occurs while compilation or at the compile-time are called compile-time errors</a:t>
            </a:r>
            <a:r>
              <a:rPr lang="en-GB" b="0" dirty="0" smtClean="0"/>
              <a:t>.</a:t>
            </a:r>
          </a:p>
          <a:p>
            <a:r>
              <a:rPr lang="en-GB" b="0" dirty="0"/>
              <a:t>At the time of compilation, the system checks the source code. Now if there’s any fault or violation of programming convention or you can say violation of language’s rules then compilation stops and system gives us compilation error.</a:t>
            </a:r>
          </a:p>
          <a:p>
            <a:r>
              <a:rPr lang="en-GB" b="0" dirty="0"/>
              <a:t>There are 2 types of compile-time errors.</a:t>
            </a:r>
          </a:p>
          <a:p>
            <a:pPr lvl="1"/>
            <a:r>
              <a:rPr lang="en-GB" dirty="0"/>
              <a:t>Syntax </a:t>
            </a:r>
            <a:r>
              <a:rPr lang="en-GB" dirty="0" smtClean="0"/>
              <a:t>Errors</a:t>
            </a:r>
          </a:p>
          <a:p>
            <a:pPr lvl="1"/>
            <a:r>
              <a:rPr lang="en-GB" dirty="0" smtClean="0"/>
              <a:t>Semantic Errors</a:t>
            </a:r>
            <a:endParaRPr lang="en-GB" dirty="0"/>
          </a:p>
          <a:p>
            <a:endParaRPr lang="en-IN" dirty="0"/>
          </a:p>
        </p:txBody>
      </p:sp>
    </p:spTree>
    <p:extLst>
      <p:ext uri="{BB962C8B-B14F-4D97-AF65-F5344CB8AC3E}">
        <p14:creationId xmlns:p14="http://schemas.microsoft.com/office/powerpoint/2010/main" val="34161156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Syntax Errors</a:t>
            </a:r>
            <a:endParaRPr lang="en-IN" dirty="0"/>
          </a:p>
        </p:txBody>
      </p:sp>
      <p:sp>
        <p:nvSpPr>
          <p:cNvPr id="3" name="Content Placeholder 2"/>
          <p:cNvSpPr>
            <a:spLocks noGrp="1"/>
          </p:cNvSpPr>
          <p:nvPr>
            <p:ph idx="1"/>
          </p:nvPr>
        </p:nvSpPr>
        <p:spPr/>
        <p:txBody>
          <a:bodyPr/>
          <a:lstStyle/>
          <a:p>
            <a:r>
              <a:rPr lang="en-GB" b="0" dirty="0"/>
              <a:t>Syntax refers to the formal rules those are used for writing valid statements in a programming language. </a:t>
            </a:r>
            <a:endParaRPr lang="en-GB" b="0" dirty="0" smtClean="0"/>
          </a:p>
          <a:p>
            <a:r>
              <a:rPr lang="en-GB" b="0" dirty="0" smtClean="0"/>
              <a:t>You </a:t>
            </a:r>
            <a:r>
              <a:rPr lang="en-GB" b="0" dirty="0"/>
              <a:t>can understand it as a structure of the code and conventions that you have to follow to construct that structure</a:t>
            </a:r>
            <a:r>
              <a:rPr lang="en-GB" b="0" dirty="0" smtClean="0"/>
              <a:t>.</a:t>
            </a:r>
          </a:p>
          <a:p>
            <a:endParaRPr lang="en-GB" b="0" dirty="0" smtClean="0"/>
          </a:p>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212976"/>
            <a:ext cx="4264886"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794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Semantic Errors</a:t>
            </a:r>
            <a:endParaRPr lang="en-IN" dirty="0"/>
          </a:p>
        </p:txBody>
      </p:sp>
      <p:sp>
        <p:nvSpPr>
          <p:cNvPr id="3" name="Content Placeholder 2"/>
          <p:cNvSpPr>
            <a:spLocks noGrp="1"/>
          </p:cNvSpPr>
          <p:nvPr>
            <p:ph idx="1"/>
          </p:nvPr>
        </p:nvSpPr>
        <p:spPr/>
        <p:txBody>
          <a:bodyPr/>
          <a:lstStyle/>
          <a:p>
            <a:r>
              <a:rPr lang="en-GB" b="0" dirty="0"/>
              <a:t>Semantics refers to the meaning of a statement. So, when a statement doesn’t make any sense and is not meaningful then we can say it is a Semantic </a:t>
            </a:r>
            <a:r>
              <a:rPr lang="en-GB" b="0" dirty="0" smtClean="0"/>
              <a:t>error.</a:t>
            </a:r>
          </a:p>
          <a:p>
            <a:endParaRPr lang="en-GB" b="0" dirty="0" smtClean="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24944"/>
            <a:ext cx="656713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4841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Run-time Errors</a:t>
            </a:r>
            <a:endParaRPr lang="en-IN" dirty="0"/>
          </a:p>
        </p:txBody>
      </p:sp>
      <p:sp>
        <p:nvSpPr>
          <p:cNvPr id="3" name="Content Placeholder 2"/>
          <p:cNvSpPr>
            <a:spLocks noGrp="1"/>
          </p:cNvSpPr>
          <p:nvPr>
            <p:ph idx="1"/>
          </p:nvPr>
        </p:nvSpPr>
        <p:spPr/>
        <p:txBody>
          <a:bodyPr/>
          <a:lstStyle/>
          <a:p>
            <a:r>
              <a:rPr lang="en-GB" b="0" dirty="0"/>
              <a:t>This type of errors occurs after the compilation of the code; in-between when execution is going on. Due to when program is “crashed” or “abnormally </a:t>
            </a:r>
            <a:r>
              <a:rPr lang="en-GB" b="0" dirty="0" err="1"/>
              <a:t>abrupted</a:t>
            </a:r>
            <a:r>
              <a:rPr lang="en-GB" b="0" dirty="0"/>
              <a:t>”.</a:t>
            </a:r>
          </a:p>
          <a:p>
            <a:r>
              <a:rPr lang="en-GB" b="0" dirty="0"/>
              <a:t>These are also known as “Bugs” and are found during the process of debugging.</a:t>
            </a:r>
          </a:p>
          <a:p>
            <a:r>
              <a:rPr lang="en-GB" b="0" dirty="0"/>
              <a:t>For example:</a:t>
            </a:r>
          </a:p>
          <a:p>
            <a:pPr lvl="1"/>
            <a:r>
              <a:rPr lang="en-GB" dirty="0"/>
              <a:t>Infinite loop</a:t>
            </a:r>
          </a:p>
          <a:p>
            <a:pPr lvl="1"/>
            <a:r>
              <a:rPr lang="en-GB" dirty="0"/>
              <a:t>Wrong value as Input</a:t>
            </a:r>
          </a:p>
          <a:p>
            <a:pPr lvl="1"/>
            <a:r>
              <a:rPr lang="en-GB" dirty="0"/>
              <a:t>Invalid function call</a:t>
            </a:r>
          </a:p>
          <a:p>
            <a:pPr lvl="1"/>
            <a:r>
              <a:rPr lang="en-GB" dirty="0"/>
              <a:t>Divide by Zero</a:t>
            </a:r>
          </a:p>
          <a:p>
            <a:endParaRPr lang="en-IN" dirty="0"/>
          </a:p>
        </p:txBody>
      </p:sp>
    </p:spTree>
    <p:extLst>
      <p:ext uri="{BB962C8B-B14F-4D97-AF65-F5344CB8AC3E}">
        <p14:creationId xmlns:p14="http://schemas.microsoft.com/office/powerpoint/2010/main" val="1260980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a:t>
            </a:r>
            <a:r>
              <a:rPr lang="en-GB" dirty="0" err="1" smtClean="0"/>
              <a:t>vs</a:t>
            </a:r>
            <a:r>
              <a:rPr lang="en-GB" dirty="0" smtClean="0"/>
              <a:t> SQLite</a:t>
            </a:r>
            <a:endParaRPr lang="en-IN" dirty="0"/>
          </a:p>
        </p:txBody>
      </p:sp>
      <p:pic>
        <p:nvPicPr>
          <p:cNvPr id="24578"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57200" y="3305280"/>
            <a:ext cx="3657600" cy="1052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419600" y="3290843"/>
            <a:ext cx="3657600" cy="108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005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Run-time Errors</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7620000" cy="226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3871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Logical Errors</a:t>
            </a:r>
            <a:endParaRPr lang="en-IN" dirty="0"/>
          </a:p>
        </p:txBody>
      </p:sp>
      <p:sp>
        <p:nvSpPr>
          <p:cNvPr id="3" name="Content Placeholder 2"/>
          <p:cNvSpPr>
            <a:spLocks noGrp="1"/>
          </p:cNvSpPr>
          <p:nvPr>
            <p:ph idx="1"/>
          </p:nvPr>
        </p:nvSpPr>
        <p:spPr/>
        <p:txBody>
          <a:bodyPr/>
          <a:lstStyle/>
          <a:p>
            <a:r>
              <a:rPr lang="en-GB" b="0" dirty="0"/>
              <a:t>In many cases, programmers get demented and are not able to find the exact error. This is because errors are seen while compiling or at run-time. Sometimes programmer’s analysis of the problem is wrong, in those cases the errors are logical errors.</a:t>
            </a:r>
          </a:p>
          <a:p>
            <a:r>
              <a:rPr lang="en-GB" b="0" dirty="0"/>
              <a:t>For example,</a:t>
            </a:r>
          </a:p>
          <a:p>
            <a:pPr lvl="1"/>
            <a:r>
              <a:rPr lang="en-GB" b="0" dirty="0"/>
              <a:t>Incorrect implementation of an algorithm</a:t>
            </a:r>
          </a:p>
          <a:p>
            <a:pPr lvl="1"/>
            <a:r>
              <a:rPr lang="en-GB" b="0" dirty="0"/>
              <a:t>Unmarked end of loop</a:t>
            </a:r>
          </a:p>
          <a:p>
            <a:pPr lvl="1"/>
            <a:r>
              <a:rPr lang="en-GB" b="0" dirty="0"/>
              <a:t>Wrong parameters </a:t>
            </a:r>
            <a:r>
              <a:rPr lang="en-GB" b="0" dirty="0" smtClean="0"/>
              <a:t>passed</a:t>
            </a:r>
          </a:p>
          <a:p>
            <a:pPr marL="411480" lvl="1" indent="0">
              <a:buNone/>
            </a:pPr>
            <a:endParaRPr lang="en-GB" b="0" dirty="0"/>
          </a:p>
          <a:p>
            <a:endParaRPr lang="en-IN" dirty="0"/>
          </a:p>
        </p:txBody>
      </p:sp>
    </p:spTree>
    <p:extLst>
      <p:ext uri="{BB962C8B-B14F-4D97-AF65-F5344CB8AC3E}">
        <p14:creationId xmlns:p14="http://schemas.microsoft.com/office/powerpoint/2010/main" val="26797792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Logical Errors</a:t>
            </a:r>
            <a:endParaRPr lang="en-IN" dirty="0"/>
          </a:p>
        </p:txBody>
      </p:sp>
      <p:sp>
        <p:nvSpPr>
          <p:cNvPr id="3" name="Content Placeholder 2"/>
          <p:cNvSpPr>
            <a:spLocks noGrp="1"/>
          </p:cNvSpPr>
          <p:nvPr>
            <p:ph idx="1"/>
          </p:nvPr>
        </p:nvSpPr>
        <p:spPr/>
        <p:txBody>
          <a:bodyPr/>
          <a:lstStyle/>
          <a:p>
            <a:pPr marL="411480" lvl="1" indent="0">
              <a:buNone/>
            </a:pPr>
            <a:endParaRPr lang="en-GB" b="0" dirty="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7485284" cy="3934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4130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Debugging</a:t>
            </a:r>
            <a:endParaRPr lang="en-IN" dirty="0"/>
          </a:p>
        </p:txBody>
      </p:sp>
      <p:sp>
        <p:nvSpPr>
          <p:cNvPr id="3" name="Content Placeholder 2"/>
          <p:cNvSpPr>
            <a:spLocks noGrp="1"/>
          </p:cNvSpPr>
          <p:nvPr>
            <p:ph idx="1"/>
          </p:nvPr>
        </p:nvSpPr>
        <p:spPr/>
        <p:txBody>
          <a:bodyPr/>
          <a:lstStyle/>
          <a:p>
            <a:r>
              <a:rPr lang="en-GB" b="0" dirty="0"/>
              <a:t>The only way to discover where the bug in your code is and fix it to remove the error is debugging</a:t>
            </a:r>
            <a:r>
              <a:rPr lang="en-GB" b="0" dirty="0" smtClean="0"/>
              <a:t>.</a:t>
            </a:r>
          </a:p>
          <a:p>
            <a:r>
              <a:rPr lang="en-GB" b="0" dirty="0" smtClean="0"/>
              <a:t>Normally, use </a:t>
            </a:r>
            <a:r>
              <a:rPr lang="en-GB" b="0" dirty="0"/>
              <a:t>a bunch of print statements to track the execution of the code and to detect where the error occurs</a:t>
            </a:r>
            <a:r>
              <a:rPr lang="en-GB" b="0" dirty="0" smtClean="0"/>
              <a:t>.</a:t>
            </a:r>
          </a:p>
          <a:p>
            <a:endParaRPr lang="en-GB" b="0" dirty="0"/>
          </a:p>
          <a:p>
            <a:r>
              <a:rPr lang="en-IN" dirty="0"/>
              <a:t>Python Standard Debugger (</a:t>
            </a:r>
            <a:r>
              <a:rPr lang="en-IN" dirty="0" err="1"/>
              <a:t>pdb</a:t>
            </a:r>
            <a:r>
              <a:rPr lang="en-IN" dirty="0"/>
              <a:t>)</a:t>
            </a:r>
          </a:p>
          <a:p>
            <a:r>
              <a:rPr lang="en-IN" dirty="0" err="1"/>
              <a:t>PyCharm</a:t>
            </a:r>
            <a:endParaRPr lang="en-IN" dirty="0"/>
          </a:p>
          <a:p>
            <a:r>
              <a:rPr lang="en-IN" dirty="0"/>
              <a:t>Visual Studio Debugger</a:t>
            </a:r>
          </a:p>
          <a:p>
            <a:r>
              <a:rPr lang="en-IN" dirty="0"/>
              <a:t>Komodo</a:t>
            </a:r>
          </a:p>
          <a:p>
            <a:r>
              <a:rPr lang="en-IN" dirty="0" err="1"/>
              <a:t>Jupyter</a:t>
            </a:r>
            <a:r>
              <a:rPr lang="en-IN" dirty="0"/>
              <a:t> Visual </a:t>
            </a:r>
            <a:r>
              <a:rPr lang="en-IN" dirty="0" smtClean="0"/>
              <a:t>Debugger</a:t>
            </a:r>
            <a:endParaRPr lang="en-IN" dirty="0"/>
          </a:p>
          <a:p>
            <a:endParaRPr lang="en-IN" dirty="0"/>
          </a:p>
        </p:txBody>
      </p:sp>
    </p:spTree>
    <p:extLst>
      <p:ext uri="{BB962C8B-B14F-4D97-AF65-F5344CB8AC3E}">
        <p14:creationId xmlns:p14="http://schemas.microsoft.com/office/powerpoint/2010/main" val="36867177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1143000"/>
          </a:xfrm>
        </p:spPr>
        <p:txBody>
          <a:bodyPr/>
          <a:lstStyle/>
          <a:p>
            <a:r>
              <a:rPr lang="en-IN" sz="4000" dirty="0" smtClean="0"/>
              <a:t>Python Standard Debugger(</a:t>
            </a:r>
            <a:r>
              <a:rPr lang="en-IN" sz="4000" dirty="0" err="1" smtClean="0"/>
              <a:t>pdb</a:t>
            </a:r>
            <a:r>
              <a:rPr lang="en-IN" sz="4000" dirty="0" smtClean="0"/>
              <a:t>)</a:t>
            </a:r>
            <a:endParaRPr lang="en-IN" sz="4000" dirty="0"/>
          </a:p>
        </p:txBody>
      </p:sp>
      <p:sp>
        <p:nvSpPr>
          <p:cNvPr id="3" name="Content Placeholder 2"/>
          <p:cNvSpPr>
            <a:spLocks noGrp="1"/>
          </p:cNvSpPr>
          <p:nvPr>
            <p:ph idx="1"/>
          </p:nvPr>
        </p:nvSpPr>
        <p:spPr/>
        <p:txBody>
          <a:bodyPr>
            <a:normAutofit lnSpcReduction="10000"/>
          </a:bodyPr>
          <a:lstStyle/>
          <a:p>
            <a:r>
              <a:rPr lang="en-GB" b="0" dirty="0"/>
              <a:t>PDB is a </a:t>
            </a:r>
            <a:r>
              <a:rPr lang="en-GB" dirty="0">
                <a:solidFill>
                  <a:srgbClr val="FF0000"/>
                </a:solidFill>
              </a:rPr>
              <a:t>default debugger </a:t>
            </a:r>
            <a:r>
              <a:rPr lang="en-GB" b="0" dirty="0"/>
              <a:t>that comes with all versions of Python, which means </a:t>
            </a:r>
            <a:r>
              <a:rPr lang="en-GB" dirty="0">
                <a:solidFill>
                  <a:srgbClr val="FF0000"/>
                </a:solidFill>
              </a:rPr>
              <a:t>no installation or hassle is needed</a:t>
            </a:r>
            <a:r>
              <a:rPr lang="en-GB" b="0" dirty="0"/>
              <a:t>; you can just start using it if you already have any Python version installed on your machine</a:t>
            </a:r>
            <a:r>
              <a:rPr lang="en-GB" b="0" dirty="0" smtClean="0"/>
              <a:t>.</a:t>
            </a:r>
          </a:p>
          <a:p>
            <a:r>
              <a:rPr lang="en-GB" b="0" dirty="0"/>
              <a:t>The </a:t>
            </a:r>
            <a:r>
              <a:rPr lang="en-GB" b="0" dirty="0" err="1"/>
              <a:t>pdb</a:t>
            </a:r>
            <a:r>
              <a:rPr lang="en-GB" b="0" dirty="0"/>
              <a:t> is a </a:t>
            </a:r>
            <a:r>
              <a:rPr lang="en-GB" dirty="0">
                <a:solidFill>
                  <a:srgbClr val="FF0000"/>
                </a:solidFill>
              </a:rPr>
              <a:t>command-line debugger </a:t>
            </a:r>
            <a:r>
              <a:rPr lang="en-GB" b="0" dirty="0"/>
              <a:t>where you can insert breakpoints in your code and then run your code using the debugger mode. </a:t>
            </a:r>
            <a:endParaRPr lang="en-GB" b="0" dirty="0" smtClean="0"/>
          </a:p>
          <a:p>
            <a:r>
              <a:rPr lang="en-GB" b="0" dirty="0" smtClean="0"/>
              <a:t>Using </a:t>
            </a:r>
            <a:r>
              <a:rPr lang="en-GB" b="0" dirty="0"/>
              <a:t>these breakpoints, you can inspect your code and the stack frames — it is very similar to using the print statement. </a:t>
            </a:r>
            <a:endParaRPr lang="en-GB" b="0" dirty="0" smtClean="0"/>
          </a:p>
          <a:p>
            <a:r>
              <a:rPr lang="en-GB" b="0" dirty="0" err="1"/>
              <a:t>Pdb</a:t>
            </a:r>
            <a:r>
              <a:rPr lang="en-GB" b="0" dirty="0"/>
              <a:t> is a very basic debugger, but various extensions can be added to make it more useful, such as </a:t>
            </a:r>
            <a:r>
              <a:rPr lang="en-GB" u="sng" dirty="0" err="1">
                <a:solidFill>
                  <a:schemeClr val="accent4">
                    <a:lumMod val="50000"/>
                  </a:schemeClr>
                </a:solidFill>
                <a:hlinkClick r:id="rId2"/>
              </a:rPr>
              <a:t>rpdb</a:t>
            </a:r>
            <a:r>
              <a:rPr lang="en-GB" b="0" dirty="0"/>
              <a:t> and </a:t>
            </a:r>
            <a:r>
              <a:rPr lang="en-GB" u="sng" dirty="0" err="1">
                <a:solidFill>
                  <a:schemeClr val="accent4">
                    <a:lumMod val="50000"/>
                  </a:schemeClr>
                </a:solidFill>
                <a:hlinkClick r:id="rId3"/>
              </a:rPr>
              <a:t>pdb</a:t>
            </a:r>
            <a:r>
              <a:rPr lang="en-GB" u="sng" dirty="0">
                <a:solidFill>
                  <a:schemeClr val="accent4">
                    <a:lumMod val="50000"/>
                  </a:schemeClr>
                </a:solidFill>
                <a:hlinkClick r:id="rId3"/>
              </a:rPr>
              <a:t>++</a:t>
            </a:r>
            <a:r>
              <a:rPr lang="en-GB" dirty="0">
                <a:solidFill>
                  <a:schemeClr val="accent4">
                    <a:lumMod val="50000"/>
                  </a:schemeClr>
                </a:solidFill>
              </a:rPr>
              <a:t>, </a:t>
            </a:r>
            <a:r>
              <a:rPr lang="en-GB" b="0" dirty="0"/>
              <a:t>which can make the debugging experience better </a:t>
            </a:r>
            <a:r>
              <a:rPr lang="en-GB" u="sng" dirty="0" err="1">
                <a:solidFill>
                  <a:schemeClr val="accent4">
                    <a:lumMod val="50000"/>
                  </a:schemeClr>
                </a:solidFill>
                <a:hlinkClick r:id="rId4"/>
              </a:rPr>
              <a:t>ipdb</a:t>
            </a:r>
            <a:r>
              <a:rPr lang="en-GB" b="0" dirty="0"/>
              <a:t> if you’re working with </a:t>
            </a:r>
            <a:r>
              <a:rPr lang="en-GB" b="0" dirty="0" err="1"/>
              <a:t>IPython</a:t>
            </a:r>
            <a:r>
              <a:rPr lang="en-GB" b="0" dirty="0"/>
              <a:t>.</a:t>
            </a:r>
            <a:endParaRPr lang="en-IN" dirty="0"/>
          </a:p>
        </p:txBody>
      </p:sp>
    </p:spTree>
    <p:extLst>
      <p:ext uri="{BB962C8B-B14F-4D97-AF65-F5344CB8AC3E}">
        <p14:creationId xmlns:p14="http://schemas.microsoft.com/office/powerpoint/2010/main" val="18496881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Python Standard Debugger(</a:t>
            </a:r>
            <a:r>
              <a:rPr lang="en-IN" sz="4000" dirty="0" err="1" smtClean="0"/>
              <a:t>pdb</a:t>
            </a:r>
            <a:r>
              <a:rPr lang="en-IN" sz="4000" dirty="0" smtClean="0"/>
              <a:t>)</a:t>
            </a:r>
            <a:endParaRPr lang="en-IN" sz="4000" dirty="0"/>
          </a:p>
        </p:txBody>
      </p:sp>
      <p:sp>
        <p:nvSpPr>
          <p:cNvPr id="3" name="Content Placeholder 2"/>
          <p:cNvSpPr>
            <a:spLocks noGrp="1"/>
          </p:cNvSpPr>
          <p:nvPr>
            <p:ph idx="1"/>
          </p:nvPr>
        </p:nvSpPr>
        <p:spPr/>
        <p:txBody>
          <a:bodyPr>
            <a:normAutofit fontScale="92500"/>
          </a:bodyPr>
          <a:lstStyle/>
          <a:p>
            <a:pPr fontAlgn="base"/>
            <a:r>
              <a:rPr lang="en-GB" dirty="0"/>
              <a:t>Debugging in Python</a:t>
            </a:r>
            <a:r>
              <a:rPr lang="en-GB" b="0" dirty="0"/>
              <a:t> is facilitated by </a:t>
            </a:r>
            <a:r>
              <a:rPr lang="en-GB" dirty="0" err="1"/>
              <a:t>pdb</a:t>
            </a:r>
            <a:r>
              <a:rPr lang="en-GB" dirty="0"/>
              <a:t> module(</a:t>
            </a:r>
            <a:r>
              <a:rPr lang="en-GB" b="0" dirty="0"/>
              <a:t>python debugger) which comes built-in to the Python standard library. </a:t>
            </a:r>
            <a:endParaRPr lang="en-GB" b="0" dirty="0" smtClean="0"/>
          </a:p>
          <a:p>
            <a:pPr fontAlgn="base"/>
            <a:r>
              <a:rPr lang="en-GB" b="0" dirty="0" smtClean="0"/>
              <a:t>It </a:t>
            </a:r>
            <a:r>
              <a:rPr lang="en-GB" b="0" dirty="0"/>
              <a:t>is actually defined as the class </a:t>
            </a:r>
            <a:r>
              <a:rPr lang="en-GB" b="0" dirty="0" err="1"/>
              <a:t>Pdb</a:t>
            </a:r>
            <a:r>
              <a:rPr lang="en-GB" b="0" dirty="0"/>
              <a:t> which internally makes use of </a:t>
            </a:r>
            <a:r>
              <a:rPr lang="en-GB" b="0" dirty="0" err="1"/>
              <a:t>bdb</a:t>
            </a:r>
            <a:r>
              <a:rPr lang="en-GB" b="0" dirty="0"/>
              <a:t>(basic debugger functions) and </a:t>
            </a:r>
            <a:r>
              <a:rPr lang="en-GB" b="0" dirty="0" err="1"/>
              <a:t>cmd</a:t>
            </a:r>
            <a:r>
              <a:rPr lang="en-GB" b="0" dirty="0"/>
              <a:t>(support for line-oriented command interpreters) modules. </a:t>
            </a:r>
            <a:endParaRPr lang="en-GB" b="0" dirty="0" smtClean="0"/>
          </a:p>
          <a:p>
            <a:pPr fontAlgn="base"/>
            <a:r>
              <a:rPr lang="en-GB" b="0" dirty="0" smtClean="0"/>
              <a:t>The </a:t>
            </a:r>
            <a:r>
              <a:rPr lang="en-GB" b="0" dirty="0"/>
              <a:t>major advantage of </a:t>
            </a:r>
            <a:r>
              <a:rPr lang="en-GB" b="0" dirty="0" err="1"/>
              <a:t>pdb</a:t>
            </a:r>
            <a:r>
              <a:rPr lang="en-GB" b="0" dirty="0"/>
              <a:t> is it runs </a:t>
            </a:r>
            <a:r>
              <a:rPr lang="en-GB" dirty="0"/>
              <a:t>purely in the command line </a:t>
            </a:r>
            <a:r>
              <a:rPr lang="en-GB" b="0" dirty="0"/>
              <a:t>thereby making it great for debugging code on remote servers when we don’t have the privilege of a GUI-based debugger. </a:t>
            </a:r>
          </a:p>
          <a:p>
            <a:pPr fontAlgn="base"/>
            <a:r>
              <a:rPr lang="en-GB" b="0" dirty="0" err="1"/>
              <a:t>pdb</a:t>
            </a:r>
            <a:r>
              <a:rPr lang="en-GB" b="0" dirty="0"/>
              <a:t> supports- </a:t>
            </a:r>
          </a:p>
          <a:p>
            <a:pPr lvl="1" fontAlgn="base"/>
            <a:r>
              <a:rPr lang="en-GB" dirty="0"/>
              <a:t>Setting breakpoints</a:t>
            </a:r>
          </a:p>
          <a:p>
            <a:pPr lvl="1" fontAlgn="base"/>
            <a:r>
              <a:rPr lang="en-GB" dirty="0"/>
              <a:t>Stepping through code</a:t>
            </a:r>
          </a:p>
          <a:p>
            <a:pPr lvl="1" fontAlgn="base"/>
            <a:r>
              <a:rPr lang="en-GB" dirty="0"/>
              <a:t>Source code listing</a:t>
            </a:r>
          </a:p>
          <a:p>
            <a:pPr lvl="1" fontAlgn="base"/>
            <a:r>
              <a:rPr lang="en-GB" dirty="0"/>
              <a:t>Viewing stack traces</a:t>
            </a:r>
          </a:p>
          <a:p>
            <a:endParaRPr lang="en-IN" dirty="0"/>
          </a:p>
        </p:txBody>
      </p:sp>
    </p:spTree>
    <p:extLst>
      <p:ext uri="{BB962C8B-B14F-4D97-AF65-F5344CB8AC3E}">
        <p14:creationId xmlns:p14="http://schemas.microsoft.com/office/powerpoint/2010/main" val="365388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sp>
        <p:nvSpPr>
          <p:cNvPr id="3" name="Content Placeholder 2"/>
          <p:cNvSpPr>
            <a:spLocks noGrp="1"/>
          </p:cNvSpPr>
          <p:nvPr>
            <p:ph idx="1"/>
          </p:nvPr>
        </p:nvSpPr>
        <p:spPr/>
        <p:txBody>
          <a:bodyPr/>
          <a:lstStyle/>
          <a:p>
            <a:pPr fontAlgn="base"/>
            <a:r>
              <a:rPr lang="en-GB" b="0" dirty="0"/>
              <a:t>The PDB module in Python gives us gigantic highlights for compelling debugging of Python code. This incorporates:  </a:t>
            </a:r>
          </a:p>
          <a:p>
            <a:pPr lvl="1" fontAlgn="base"/>
            <a:r>
              <a:rPr lang="en-GB" b="0" dirty="0"/>
              <a:t>Pausing of the program</a:t>
            </a:r>
          </a:p>
          <a:p>
            <a:pPr lvl="1" fontAlgn="base"/>
            <a:r>
              <a:rPr lang="en-GB" b="0" dirty="0"/>
              <a:t>Looking at the execution of each line of code</a:t>
            </a:r>
          </a:p>
          <a:p>
            <a:pPr lvl="1" fontAlgn="base"/>
            <a:r>
              <a:rPr lang="en-GB" b="0" dirty="0"/>
              <a:t>Checking the values of variables</a:t>
            </a:r>
          </a:p>
          <a:p>
            <a:pPr fontAlgn="base"/>
            <a:endParaRPr lang="en-GB" b="0" dirty="0" smtClean="0"/>
          </a:p>
          <a:p>
            <a:pPr fontAlgn="base"/>
            <a:r>
              <a:rPr lang="en-GB" b="0" dirty="0" smtClean="0"/>
              <a:t>This </a:t>
            </a:r>
            <a:r>
              <a:rPr lang="en-GB" b="0" dirty="0"/>
              <a:t>module is already installed with installing of python. So, we only need to import it into our code to use its functionality.</a:t>
            </a:r>
          </a:p>
          <a:p>
            <a:endParaRPr lang="en-IN" dirty="0"/>
          </a:p>
        </p:txBody>
      </p:sp>
    </p:spTree>
    <p:extLst>
      <p:ext uri="{BB962C8B-B14F-4D97-AF65-F5344CB8AC3E}">
        <p14:creationId xmlns:p14="http://schemas.microsoft.com/office/powerpoint/2010/main" val="5545391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sp>
        <p:nvSpPr>
          <p:cNvPr id="3" name="Content Placeholder 2"/>
          <p:cNvSpPr>
            <a:spLocks noGrp="1"/>
          </p:cNvSpPr>
          <p:nvPr>
            <p:ph idx="1"/>
          </p:nvPr>
        </p:nvSpPr>
        <p:spPr/>
        <p:txBody>
          <a:bodyPr/>
          <a:lstStyle/>
          <a:p>
            <a:pPr fontAlgn="base"/>
            <a:r>
              <a:rPr lang="en-GB" b="0" dirty="0"/>
              <a:t>To import we simply use</a:t>
            </a:r>
            <a:r>
              <a:rPr lang="en-GB" dirty="0"/>
              <a:t> import </a:t>
            </a:r>
            <a:r>
              <a:rPr lang="en-GB" dirty="0" err="1"/>
              <a:t>pdb</a:t>
            </a:r>
            <a:r>
              <a:rPr lang="en-GB" dirty="0"/>
              <a:t> </a:t>
            </a:r>
            <a:r>
              <a:rPr lang="en-GB" b="0" dirty="0"/>
              <a:t>in our code.</a:t>
            </a:r>
          </a:p>
          <a:p>
            <a:pPr fontAlgn="base"/>
            <a:r>
              <a:rPr lang="en-GB" b="0" dirty="0"/>
              <a:t>For debugging, we will use </a:t>
            </a:r>
            <a:r>
              <a:rPr lang="en-GB" dirty="0" err="1"/>
              <a:t>pdb.set_trace</a:t>
            </a:r>
            <a:r>
              <a:rPr lang="en-GB" dirty="0"/>
              <a:t>()</a:t>
            </a:r>
            <a:r>
              <a:rPr lang="en-GB" b="0" dirty="0"/>
              <a:t> method. Now, in Python 3.7 </a:t>
            </a:r>
            <a:r>
              <a:rPr lang="en-GB" dirty="0"/>
              <a:t>breakpoint()</a:t>
            </a:r>
            <a:r>
              <a:rPr lang="en-GB" b="0" dirty="0"/>
              <a:t> method is also available for this.</a:t>
            </a:r>
          </a:p>
          <a:p>
            <a:pPr fontAlgn="base"/>
            <a:r>
              <a:rPr lang="en-GB" b="0" dirty="0"/>
              <a:t>We run this on Python idle terminal (you can use any ide terminal to run).</a:t>
            </a:r>
          </a:p>
          <a:p>
            <a:endParaRPr lang="en-IN" dirty="0"/>
          </a:p>
        </p:txBody>
      </p:sp>
    </p:spTree>
    <p:extLst>
      <p:ext uri="{BB962C8B-B14F-4D97-AF65-F5344CB8AC3E}">
        <p14:creationId xmlns:p14="http://schemas.microsoft.com/office/powerpoint/2010/main" val="24743007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sp>
        <p:nvSpPr>
          <p:cNvPr id="3" name="Content Placeholder 2"/>
          <p:cNvSpPr>
            <a:spLocks noGrp="1"/>
          </p:cNvSpPr>
          <p:nvPr>
            <p:ph idx="1"/>
          </p:nvPr>
        </p:nvSpPr>
        <p:spPr/>
        <p:txBody>
          <a:bodyPr/>
          <a:lstStyle/>
          <a:p>
            <a:r>
              <a:rPr lang="en-GB" b="0" dirty="0"/>
              <a:t>To </a:t>
            </a:r>
            <a:r>
              <a:rPr lang="en-GB" dirty="0"/>
              <a:t>start debugging within the program</a:t>
            </a:r>
            <a:r>
              <a:rPr lang="en-GB" b="0" dirty="0"/>
              <a:t> just insert import </a:t>
            </a:r>
            <a:r>
              <a:rPr lang="en-GB" b="0" dirty="0" err="1"/>
              <a:t>pdb</a:t>
            </a:r>
            <a:r>
              <a:rPr lang="en-GB" b="0" dirty="0"/>
              <a:t>, </a:t>
            </a:r>
            <a:r>
              <a:rPr lang="en-GB" b="0" dirty="0" err="1"/>
              <a:t>pdb.set_trace</a:t>
            </a:r>
            <a:r>
              <a:rPr lang="en-GB" b="0" dirty="0"/>
              <a:t>()</a:t>
            </a:r>
            <a:r>
              <a:rPr lang="en-GB" dirty="0"/>
              <a:t> </a:t>
            </a:r>
            <a:r>
              <a:rPr lang="en-GB" b="0" dirty="0"/>
              <a:t>commands.  </a:t>
            </a:r>
            <a:endParaRPr lang="en-GB" b="0" dirty="0" smtClean="0"/>
          </a:p>
          <a:p>
            <a:r>
              <a:rPr lang="en-GB" b="0" dirty="0" smtClean="0"/>
              <a:t>Run </a:t>
            </a:r>
            <a:r>
              <a:rPr lang="en-GB" b="0" dirty="0"/>
              <a:t>your script normally and execution will stop where we have introduced a breakpoint. So basically we are hard coding a breakpoint on a line below where we call </a:t>
            </a:r>
            <a:r>
              <a:rPr lang="en-GB" b="0" dirty="0" err="1"/>
              <a:t>set_trace</a:t>
            </a:r>
            <a:r>
              <a:rPr lang="en-GB" b="0" dirty="0"/>
              <a:t>().  </a:t>
            </a:r>
            <a:endParaRPr lang="en-GB" b="0" dirty="0" smtClean="0"/>
          </a:p>
          <a:p>
            <a:r>
              <a:rPr lang="en-GB" b="0" dirty="0" smtClean="0"/>
              <a:t>With </a:t>
            </a:r>
            <a:r>
              <a:rPr lang="en-GB" b="0" dirty="0"/>
              <a:t>python 3.7 and later versions, there is a built-in function called </a:t>
            </a:r>
            <a:r>
              <a:rPr lang="en-GB" dirty="0"/>
              <a:t>breakpoint()</a:t>
            </a:r>
            <a:r>
              <a:rPr lang="en-GB" b="0" dirty="0"/>
              <a:t> which works in the same manner. Refer following example on how to insert </a:t>
            </a:r>
            <a:r>
              <a:rPr lang="en-GB" b="0" dirty="0" err="1"/>
              <a:t>set_trace</a:t>
            </a:r>
            <a:r>
              <a:rPr lang="en-GB" b="0" dirty="0"/>
              <a:t>() function.</a:t>
            </a:r>
          </a:p>
          <a:p>
            <a:endParaRPr lang="en-IN" dirty="0"/>
          </a:p>
        </p:txBody>
      </p:sp>
    </p:spTree>
    <p:extLst>
      <p:ext uri="{BB962C8B-B14F-4D97-AF65-F5344CB8AC3E}">
        <p14:creationId xmlns:p14="http://schemas.microsoft.com/office/powerpoint/2010/main" val="40863687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sp>
        <p:nvSpPr>
          <p:cNvPr id="3" name="Content Placeholder 2"/>
          <p:cNvSpPr>
            <a:spLocks noGrp="1"/>
          </p:cNvSpPr>
          <p:nvPr>
            <p:ph idx="1"/>
          </p:nvPr>
        </p:nvSpPr>
        <p:spPr/>
        <p:txBody>
          <a:bodyPr>
            <a:normAutofit fontScale="92500"/>
          </a:bodyPr>
          <a:lstStyle/>
          <a:p>
            <a:pPr marL="114300" indent="0">
              <a:buNone/>
            </a:pPr>
            <a:r>
              <a:rPr lang="en-GB" b="0" dirty="0"/>
              <a:t>import </a:t>
            </a:r>
            <a:r>
              <a:rPr lang="en-GB" b="0" dirty="0" err="1"/>
              <a:t>pdb</a:t>
            </a:r>
            <a:endParaRPr lang="en-GB" b="0" dirty="0"/>
          </a:p>
          <a:p>
            <a:pPr marL="114300" indent="0">
              <a:buNone/>
            </a:pPr>
            <a:endParaRPr lang="en-GB" b="0" dirty="0"/>
          </a:p>
          <a:p>
            <a:pPr marL="114300" indent="0">
              <a:buNone/>
            </a:pPr>
            <a:endParaRPr lang="en-GB" b="0" dirty="0"/>
          </a:p>
          <a:p>
            <a:pPr marL="114300" indent="0">
              <a:buNone/>
            </a:pPr>
            <a:r>
              <a:rPr lang="en-GB" b="0" dirty="0" err="1"/>
              <a:t>def</a:t>
            </a:r>
            <a:r>
              <a:rPr lang="en-GB" b="0" dirty="0"/>
              <a:t> addition(a, b):</a:t>
            </a:r>
          </a:p>
          <a:p>
            <a:pPr marL="114300" indent="0">
              <a:buNone/>
            </a:pPr>
            <a:r>
              <a:rPr lang="en-GB" b="0" dirty="0"/>
              <a:t> answer = a + b</a:t>
            </a:r>
          </a:p>
          <a:p>
            <a:pPr marL="114300" indent="0">
              <a:buNone/>
            </a:pPr>
            <a:r>
              <a:rPr lang="en-GB" b="0" dirty="0"/>
              <a:t> return answer</a:t>
            </a:r>
          </a:p>
          <a:p>
            <a:pPr marL="114300" indent="0">
              <a:buNone/>
            </a:pPr>
            <a:endParaRPr lang="en-GB" b="0" dirty="0"/>
          </a:p>
          <a:p>
            <a:pPr marL="114300" indent="0">
              <a:buNone/>
            </a:pPr>
            <a:endParaRPr lang="en-GB" b="0" dirty="0"/>
          </a:p>
          <a:p>
            <a:pPr marL="114300" indent="0">
              <a:buNone/>
            </a:pPr>
            <a:r>
              <a:rPr lang="en-GB" b="0" dirty="0" err="1"/>
              <a:t>pdb.set_trace</a:t>
            </a:r>
            <a:r>
              <a:rPr lang="en-GB" b="0" dirty="0"/>
              <a:t>()</a:t>
            </a:r>
          </a:p>
          <a:p>
            <a:pPr marL="114300" indent="0">
              <a:buNone/>
            </a:pPr>
            <a:r>
              <a:rPr lang="en-GB" b="0" dirty="0"/>
              <a:t>x = input("Enter first number : ")</a:t>
            </a:r>
          </a:p>
          <a:p>
            <a:pPr marL="114300" indent="0">
              <a:buNone/>
            </a:pPr>
            <a:r>
              <a:rPr lang="en-GB" b="0" dirty="0"/>
              <a:t>y = input("Enter second number : ")</a:t>
            </a:r>
          </a:p>
          <a:p>
            <a:pPr marL="114300" indent="0">
              <a:buNone/>
            </a:pPr>
            <a:r>
              <a:rPr lang="en-GB" b="0" dirty="0"/>
              <a:t>sum = addition(x, y)</a:t>
            </a:r>
          </a:p>
          <a:p>
            <a:pPr marL="114300" indent="0">
              <a:buNone/>
            </a:pPr>
            <a:r>
              <a:rPr lang="en-GB" b="0" dirty="0"/>
              <a:t>print(sum)</a:t>
            </a:r>
          </a:p>
        </p:txBody>
      </p:sp>
    </p:spTree>
    <p:extLst>
      <p:ext uri="{BB962C8B-B14F-4D97-AF65-F5344CB8AC3E}">
        <p14:creationId xmlns:p14="http://schemas.microsoft.com/office/powerpoint/2010/main" val="560808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SQLite</a:t>
            </a:r>
            <a:endParaRPr lang="en-IN" dirty="0"/>
          </a:p>
        </p:txBody>
      </p:sp>
      <p:graphicFrame>
        <p:nvGraphicFramePr>
          <p:cNvPr id="4" name="Content Placeholder 3"/>
          <p:cNvGraphicFramePr>
            <a:graphicFrameLocks noGrp="1"/>
          </p:cNvGraphicFramePr>
          <p:nvPr>
            <p:ph idx="1"/>
          </p:nvPr>
        </p:nvGraphicFramePr>
        <p:xfrm>
          <a:off x="743245" y="2148840"/>
          <a:ext cx="7047910" cy="3703320"/>
        </p:xfrm>
        <a:graphic>
          <a:graphicData uri="http://schemas.openxmlformats.org/drawingml/2006/table">
            <a:tbl>
              <a:tblPr/>
              <a:tblGrid>
                <a:gridCol w="3523955"/>
                <a:gridCol w="3523955"/>
              </a:tblGrid>
              <a:tr h="0">
                <a:tc>
                  <a:txBody>
                    <a:bodyPr/>
                    <a:lstStyle/>
                    <a:p>
                      <a:pPr algn="l" fontAlgn="t"/>
                      <a:r>
                        <a:rPr lang="en-IN">
                          <a:solidFill>
                            <a:srgbClr val="000000"/>
                          </a:solidFill>
                          <a:effectLst/>
                          <a:latin typeface="times new roman"/>
                        </a:rPr>
                        <a:t>Year</a:t>
                      </a:r>
                    </a:p>
                  </a:txBody>
                  <a:tcPr marL="114300" marR="114300" marT="114300" marB="114300">
                    <a:lnL w="9525" cap="flat" cmpd="sng" algn="ctr">
                      <a:solidFill>
                        <a:srgbClr val="E0969E"/>
                      </a:solidFill>
                      <a:prstDash val="solid"/>
                      <a:round/>
                      <a:headEnd type="none" w="med" len="med"/>
                      <a:tailEnd type="none" w="med" len="med"/>
                    </a:lnL>
                    <a:lnR w="9525" cap="flat" cmpd="sng" algn="ctr">
                      <a:solidFill>
                        <a:srgbClr val="E0969E"/>
                      </a:solidFill>
                      <a:prstDash val="solid"/>
                      <a:round/>
                      <a:headEnd type="none" w="med" len="med"/>
                      <a:tailEnd type="none" w="med" len="med"/>
                    </a:lnR>
                    <a:lnT w="9525" cap="flat" cmpd="sng" algn="ctr">
                      <a:solidFill>
                        <a:srgbClr val="E0969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Happenings</a:t>
                      </a:r>
                    </a:p>
                  </a:txBody>
                  <a:tcPr marL="114300" marR="114300" marT="114300" marB="114300">
                    <a:lnL w="9525" cap="flat" cmpd="sng" algn="ctr">
                      <a:solidFill>
                        <a:srgbClr val="E0969E"/>
                      </a:solidFill>
                      <a:prstDash val="solid"/>
                      <a:round/>
                      <a:headEnd type="none" w="med" len="med"/>
                      <a:tailEnd type="none" w="med" len="med"/>
                    </a:lnL>
                    <a:lnR w="9525" cap="flat" cmpd="sng" algn="ctr">
                      <a:solidFill>
                        <a:srgbClr val="E0969E"/>
                      </a:solidFill>
                      <a:prstDash val="solid"/>
                      <a:round/>
                      <a:headEnd type="none" w="med" len="med"/>
                      <a:tailEnd type="none" w="med" len="med"/>
                    </a:lnR>
                    <a:lnT w="9525" cap="flat" cmpd="sng" algn="ctr">
                      <a:solidFill>
                        <a:srgbClr val="E0969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2000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a:solidFill>
                            <a:srgbClr val="333333"/>
                          </a:solidFill>
                          <a:effectLst/>
                          <a:latin typeface="inter-regular"/>
                        </a:rPr>
                        <a:t>SQLite was designed by D. Richard Hipp for the purpose of no administration required for operating a program.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2000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a:solidFill>
                            <a:srgbClr val="333333"/>
                          </a:solidFill>
                          <a:effectLst/>
                          <a:latin typeface="inter-regular"/>
                        </a:rPr>
                        <a:t>In August SQLite 1.0 released with GNU database manager.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2011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dirty="0" err="1">
                          <a:solidFill>
                            <a:srgbClr val="333333"/>
                          </a:solidFill>
                          <a:effectLst/>
                          <a:latin typeface="inter-regular"/>
                        </a:rPr>
                        <a:t>Hipp</a:t>
                      </a:r>
                      <a:r>
                        <a:rPr lang="en-GB" dirty="0">
                          <a:solidFill>
                            <a:srgbClr val="333333"/>
                          </a:solidFill>
                          <a:effectLst/>
                          <a:latin typeface="inter-regular"/>
                        </a:rPr>
                        <a:t> announced to add </a:t>
                      </a:r>
                      <a:r>
                        <a:rPr lang="en-GB" dirty="0" err="1">
                          <a:solidFill>
                            <a:srgbClr val="333333"/>
                          </a:solidFill>
                          <a:effectLst/>
                          <a:latin typeface="inter-regular"/>
                        </a:rPr>
                        <a:t>UNQl</a:t>
                      </a:r>
                      <a:r>
                        <a:rPr lang="en-GB" dirty="0">
                          <a:solidFill>
                            <a:srgbClr val="333333"/>
                          </a:solidFill>
                          <a:effectLst/>
                          <a:latin typeface="inter-regular"/>
                        </a:rPr>
                        <a:t> interface to SQLite </a:t>
                      </a:r>
                      <a:r>
                        <a:rPr lang="en-GB" dirty="0" err="1">
                          <a:solidFill>
                            <a:srgbClr val="333333"/>
                          </a:solidFill>
                          <a:effectLst/>
                          <a:latin typeface="inter-regular"/>
                        </a:rPr>
                        <a:t>db</a:t>
                      </a:r>
                      <a:r>
                        <a:rPr lang="en-GB" dirty="0">
                          <a:solidFill>
                            <a:srgbClr val="333333"/>
                          </a:solidFill>
                          <a:effectLst/>
                          <a:latin typeface="inter-regular"/>
                        </a:rPr>
                        <a:t> and to develop </a:t>
                      </a:r>
                      <a:r>
                        <a:rPr lang="en-GB" dirty="0" err="1">
                          <a:solidFill>
                            <a:srgbClr val="333333"/>
                          </a:solidFill>
                          <a:effectLst/>
                          <a:latin typeface="inter-regular"/>
                        </a:rPr>
                        <a:t>UNQLite</a:t>
                      </a:r>
                      <a:r>
                        <a:rPr lang="en-GB" dirty="0">
                          <a:solidFill>
                            <a:srgbClr val="333333"/>
                          </a:solidFill>
                          <a:effectLst/>
                          <a:latin typeface="inter-regular"/>
                        </a:rPr>
                        <a:t> (Document oriented database).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25407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sp>
        <p:nvSpPr>
          <p:cNvPr id="4" name="Content Placeholder 3"/>
          <p:cNvSpPr>
            <a:spLocks noGrp="1"/>
          </p:cNvSpPr>
          <p:nvPr>
            <p:ph idx="1"/>
          </p:nvPr>
        </p:nvSpPr>
        <p:spPr/>
        <p:txBody>
          <a:bodyPr/>
          <a:lstStyle/>
          <a:p>
            <a:endParaRPr lang="en-IN"/>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81728"/>
            <a:ext cx="6553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2734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sp>
        <p:nvSpPr>
          <p:cNvPr id="4" name="Content Placeholder 3"/>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340768"/>
            <a:ext cx="6213948" cy="5131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7568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556792"/>
            <a:ext cx="8208912" cy="260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62810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commands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432813"/>
              </p:ext>
            </p:extLst>
          </p:nvPr>
        </p:nvGraphicFramePr>
        <p:xfrm>
          <a:off x="467544" y="1916832"/>
          <a:ext cx="7620000" cy="3893820"/>
        </p:xfrm>
        <a:graphic>
          <a:graphicData uri="http://schemas.openxmlformats.org/drawingml/2006/table">
            <a:tbl>
              <a:tblPr/>
              <a:tblGrid>
                <a:gridCol w="1728192"/>
                <a:gridCol w="5891808"/>
              </a:tblGrid>
              <a:tr h="0">
                <a:tc>
                  <a:txBody>
                    <a:bodyPr/>
                    <a:lstStyle/>
                    <a:p>
                      <a:pPr algn="l" fontAlgn="base"/>
                      <a:r>
                        <a:rPr lang="en-IN" sz="2400" b="1" dirty="0">
                          <a:effectLst/>
                        </a:rPr>
                        <a:t>Command</a:t>
                      </a:r>
                      <a:endParaRPr lang="en-IN" sz="240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IN" sz="2400" b="1">
                          <a:effectLst/>
                        </a:rPr>
                        <a:t>Function</a:t>
                      </a:r>
                      <a:endParaRPr lang="en-IN" sz="2400" b="0">
                        <a:effectLst/>
                      </a:endParaRP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2400" b="0" dirty="0">
                          <a:effectLst/>
                        </a:rPr>
                        <a:t>help</a:t>
                      </a:r>
                    </a:p>
                  </a:txBody>
                  <a:tcPr marL="95250" marR="95250" marT="133350" marB="133350" anchor="ctr">
                    <a:lnL>
                      <a:noFill/>
                    </a:lnL>
                    <a:lnR>
                      <a:noFill/>
                    </a:lnR>
                    <a:lnT>
                      <a:noFill/>
                    </a:lnT>
                    <a:lnB>
                      <a:noFill/>
                    </a:lnB>
                    <a:solidFill>
                      <a:srgbClr val="FFFFFF"/>
                    </a:solidFill>
                  </a:tcPr>
                </a:tc>
                <a:tc>
                  <a:txBody>
                    <a:bodyPr/>
                    <a:lstStyle/>
                    <a:p>
                      <a:pPr algn="l" fontAlgn="base"/>
                      <a:r>
                        <a:rPr lang="en-IN" sz="2400" b="0" dirty="0">
                          <a:effectLst/>
                        </a:rPr>
                        <a:t>To display all commands</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2400" b="0" dirty="0">
                          <a:effectLst/>
                        </a:rPr>
                        <a:t>where</a:t>
                      </a:r>
                    </a:p>
                  </a:txBody>
                  <a:tcPr marL="95250" marR="95250" marT="133350" marB="133350" anchor="ctr">
                    <a:lnL>
                      <a:noFill/>
                    </a:lnL>
                    <a:lnR>
                      <a:noFill/>
                    </a:lnR>
                    <a:lnT>
                      <a:noFill/>
                    </a:lnT>
                    <a:lnB>
                      <a:noFill/>
                    </a:lnB>
                    <a:solidFill>
                      <a:srgbClr val="FFFFFF"/>
                    </a:solidFill>
                  </a:tcPr>
                </a:tc>
                <a:tc>
                  <a:txBody>
                    <a:bodyPr/>
                    <a:lstStyle/>
                    <a:p>
                      <a:pPr algn="l" fontAlgn="base"/>
                      <a:r>
                        <a:rPr lang="en-GB" sz="2400" b="0" dirty="0">
                          <a:effectLst/>
                        </a:rPr>
                        <a:t>Display the stack trace and line number of the current line</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2400" b="0">
                          <a:effectLst/>
                        </a:rPr>
                        <a:t>next</a:t>
                      </a:r>
                    </a:p>
                  </a:txBody>
                  <a:tcPr marL="95250" marR="95250" marT="133350" marB="133350" anchor="ctr">
                    <a:lnL>
                      <a:noFill/>
                    </a:lnL>
                    <a:lnR>
                      <a:noFill/>
                    </a:lnR>
                    <a:lnT>
                      <a:noFill/>
                    </a:lnT>
                    <a:lnB>
                      <a:noFill/>
                    </a:lnB>
                    <a:solidFill>
                      <a:srgbClr val="FFFFFF"/>
                    </a:solidFill>
                  </a:tcPr>
                </a:tc>
                <a:tc>
                  <a:txBody>
                    <a:bodyPr/>
                    <a:lstStyle/>
                    <a:p>
                      <a:pPr algn="l" fontAlgn="base"/>
                      <a:r>
                        <a:rPr lang="en-GB" sz="2400" b="0" dirty="0">
                          <a:effectLst/>
                        </a:rPr>
                        <a:t>Execute the current line and move to the next line ignoring function calls</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2400" b="0">
                          <a:effectLst/>
                        </a:rPr>
                        <a:t>step</a:t>
                      </a:r>
                    </a:p>
                  </a:txBody>
                  <a:tcPr marL="95250" marR="95250" marT="133350" marB="133350" anchor="ctr">
                    <a:lnL>
                      <a:noFill/>
                    </a:lnL>
                    <a:lnR>
                      <a:noFill/>
                    </a:lnR>
                    <a:lnT>
                      <a:noFill/>
                    </a:lnT>
                    <a:lnB>
                      <a:noFill/>
                    </a:lnB>
                    <a:solidFill>
                      <a:srgbClr val="FFFFFF"/>
                    </a:solidFill>
                  </a:tcPr>
                </a:tc>
                <a:tc>
                  <a:txBody>
                    <a:bodyPr/>
                    <a:lstStyle/>
                    <a:p>
                      <a:pPr algn="l" fontAlgn="base"/>
                      <a:r>
                        <a:rPr lang="en-GB" sz="2400" b="0" dirty="0">
                          <a:effectLst/>
                        </a:rPr>
                        <a:t>Step into functions called at the current line</a:t>
                      </a:r>
                    </a:p>
                  </a:txBody>
                  <a:tcPr marL="95250" marR="95250" marT="133350" marB="13335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6800568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sp>
        <p:nvSpPr>
          <p:cNvPr id="3" name="Content Placeholder 2"/>
          <p:cNvSpPr>
            <a:spLocks noGrp="1"/>
          </p:cNvSpPr>
          <p:nvPr>
            <p:ph idx="1"/>
          </p:nvPr>
        </p:nvSpPr>
        <p:spPr/>
        <p:txBody>
          <a:bodyPr/>
          <a:lstStyle/>
          <a:p>
            <a:r>
              <a:rPr lang="en-GB" dirty="0"/>
              <a:t>Post-mortem debugging</a:t>
            </a:r>
            <a:r>
              <a:rPr lang="en-GB" b="0" dirty="0"/>
              <a:t> means entering debug mode after the program is finished with the execution process (failure has already occurred).  </a:t>
            </a:r>
            <a:endParaRPr lang="en-GB" b="0" dirty="0" smtClean="0"/>
          </a:p>
          <a:p>
            <a:r>
              <a:rPr lang="en-GB" b="0" dirty="0" err="1" smtClean="0"/>
              <a:t>pdb</a:t>
            </a:r>
            <a:r>
              <a:rPr lang="en-GB" b="0" dirty="0" smtClean="0"/>
              <a:t> </a:t>
            </a:r>
            <a:r>
              <a:rPr lang="en-GB" b="0" dirty="0"/>
              <a:t>supports post-mortem debugging through </a:t>
            </a:r>
            <a:r>
              <a:rPr lang="en-GB" b="0" dirty="0" smtClean="0"/>
              <a:t>he</a:t>
            </a:r>
            <a:r>
              <a:rPr lang="en-GB" dirty="0"/>
              <a:t> pm()</a:t>
            </a:r>
            <a:r>
              <a:rPr lang="en-GB" b="0" dirty="0"/>
              <a:t> and </a:t>
            </a:r>
            <a:r>
              <a:rPr lang="en-GB" dirty="0" err="1"/>
              <a:t>post_mortem</a:t>
            </a:r>
            <a:r>
              <a:rPr lang="en-GB" dirty="0"/>
              <a:t>()</a:t>
            </a:r>
            <a:r>
              <a:rPr lang="en-GB" b="0" dirty="0"/>
              <a:t> functions. These functions look for active trace back and start</a:t>
            </a:r>
            <a:r>
              <a:rPr lang="en-GB" dirty="0"/>
              <a:t> </a:t>
            </a:r>
            <a:r>
              <a:rPr lang="en-GB" b="0" dirty="0"/>
              <a:t>the debugger at the line in the call stack where the exception occurred.</a:t>
            </a:r>
            <a:endParaRPr lang="en-IN" dirty="0"/>
          </a:p>
        </p:txBody>
      </p:sp>
    </p:spTree>
    <p:extLst>
      <p:ext uri="{BB962C8B-B14F-4D97-AF65-F5344CB8AC3E}">
        <p14:creationId xmlns:p14="http://schemas.microsoft.com/office/powerpoint/2010/main" val="31235274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sp>
        <p:nvSpPr>
          <p:cNvPr id="3" name="Content Placeholder 2"/>
          <p:cNvSpPr>
            <a:spLocks noGrp="1"/>
          </p:cNvSpPr>
          <p:nvPr>
            <p:ph idx="1"/>
          </p:nvPr>
        </p:nvSpPr>
        <p:spPr/>
        <p:txBody>
          <a:bodyPr/>
          <a:lstStyle/>
          <a:p>
            <a:pPr marL="114300" indent="0">
              <a:buNone/>
            </a:pPr>
            <a:r>
              <a:rPr lang="en-GB" b="0" dirty="0" err="1"/>
              <a:t>def</a:t>
            </a:r>
            <a:r>
              <a:rPr lang="en-GB" b="0" dirty="0"/>
              <a:t> multiply(a, b):</a:t>
            </a:r>
          </a:p>
          <a:p>
            <a:pPr marL="114300" indent="0">
              <a:buNone/>
            </a:pPr>
            <a:r>
              <a:rPr lang="en-GB" b="0" dirty="0"/>
              <a:t> answer = a * b</a:t>
            </a:r>
          </a:p>
          <a:p>
            <a:pPr marL="114300" indent="0">
              <a:buNone/>
            </a:pPr>
            <a:r>
              <a:rPr lang="en-GB" b="0" dirty="0"/>
              <a:t> return answer</a:t>
            </a:r>
          </a:p>
          <a:p>
            <a:pPr marL="114300" indent="0">
              <a:buNone/>
            </a:pPr>
            <a:endParaRPr lang="en-GB" b="0" dirty="0"/>
          </a:p>
          <a:p>
            <a:pPr marL="114300" indent="0">
              <a:buNone/>
            </a:pPr>
            <a:endParaRPr lang="en-GB" b="0" dirty="0"/>
          </a:p>
          <a:p>
            <a:pPr marL="114300" indent="0">
              <a:buNone/>
            </a:pPr>
            <a:r>
              <a:rPr lang="en-GB" b="0" dirty="0"/>
              <a:t>x = input("Enter first number : ")</a:t>
            </a:r>
          </a:p>
          <a:p>
            <a:pPr marL="114300" indent="0">
              <a:buNone/>
            </a:pPr>
            <a:r>
              <a:rPr lang="en-GB" b="0" dirty="0"/>
              <a:t>y = input("Enter second number : ")</a:t>
            </a:r>
          </a:p>
          <a:p>
            <a:pPr marL="114300" indent="0">
              <a:buNone/>
            </a:pPr>
            <a:r>
              <a:rPr lang="en-GB" b="0" dirty="0"/>
              <a:t>result = multiply(x, y)</a:t>
            </a:r>
          </a:p>
          <a:p>
            <a:pPr marL="114300" indent="0">
              <a:buNone/>
            </a:pPr>
            <a:r>
              <a:rPr lang="en-GB" b="0" dirty="0"/>
              <a:t>print(result)</a:t>
            </a:r>
          </a:p>
          <a:p>
            <a:endParaRPr lang="en-IN" b="0" dirty="0"/>
          </a:p>
        </p:txBody>
      </p:sp>
    </p:spTree>
    <p:extLst>
      <p:ext uri="{BB962C8B-B14F-4D97-AF65-F5344CB8AC3E}">
        <p14:creationId xmlns:p14="http://schemas.microsoft.com/office/powerpoint/2010/main" val="11081334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62112"/>
            <a:ext cx="796290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1715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sp>
        <p:nvSpPr>
          <p:cNvPr id="3" name="Content Placeholder 2"/>
          <p:cNvSpPr>
            <a:spLocks noGrp="1"/>
          </p:cNvSpPr>
          <p:nvPr>
            <p:ph idx="1"/>
          </p:nvPr>
        </p:nvSpPr>
        <p:spPr/>
        <p:txBody>
          <a:bodyPr/>
          <a:lstStyle/>
          <a:p>
            <a:r>
              <a:rPr lang="en-GB" b="0" dirty="0"/>
              <a:t>All the variables including variables local to the function being executed in the program as well as global are maintained on the stack. </a:t>
            </a:r>
            <a:endParaRPr lang="en-GB" b="0" dirty="0" smtClean="0"/>
          </a:p>
          <a:p>
            <a:r>
              <a:rPr lang="en-GB" b="0" dirty="0" smtClean="0"/>
              <a:t>We </a:t>
            </a:r>
            <a:r>
              <a:rPr lang="en-GB" b="0" dirty="0"/>
              <a:t>can use</a:t>
            </a:r>
            <a:r>
              <a:rPr lang="en-GB" dirty="0"/>
              <a:t> </a:t>
            </a:r>
            <a:r>
              <a:rPr lang="en-GB" dirty="0" err="1"/>
              <a:t>args</a:t>
            </a:r>
            <a:r>
              <a:rPr lang="en-GB" b="0" dirty="0"/>
              <a:t>( or use </a:t>
            </a:r>
            <a:r>
              <a:rPr lang="en-GB" dirty="0"/>
              <a:t>a</a:t>
            </a:r>
            <a:r>
              <a:rPr lang="en-GB" b="0" dirty="0"/>
              <a:t>) to print all the arguments of function which is currently active.</a:t>
            </a:r>
            <a:r>
              <a:rPr lang="en-GB" b="0"/>
              <a:t> </a:t>
            </a:r>
            <a:endParaRPr lang="en-GB" b="0" smtClean="0"/>
          </a:p>
          <a:p>
            <a:r>
              <a:rPr lang="en-GB" smtClean="0"/>
              <a:t>p</a:t>
            </a:r>
            <a:r>
              <a:rPr lang="en-GB" b="0" dirty="0"/>
              <a:t> command evaluates an expression given as an argument and prints the result.</a:t>
            </a:r>
            <a:endParaRPr lang="en-IN" dirty="0"/>
          </a:p>
        </p:txBody>
      </p:sp>
    </p:spTree>
    <p:extLst>
      <p:ext uri="{BB962C8B-B14F-4D97-AF65-F5344CB8AC3E}">
        <p14:creationId xmlns:p14="http://schemas.microsoft.com/office/powerpoint/2010/main" val="29636222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97926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6646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815641" cy="384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431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Installation</a:t>
            </a:r>
            <a:endParaRPr lang="en-IN" dirty="0"/>
          </a:p>
        </p:txBody>
      </p:sp>
      <p:sp>
        <p:nvSpPr>
          <p:cNvPr id="3" name="Content Placeholder 2"/>
          <p:cNvSpPr>
            <a:spLocks noGrp="1"/>
          </p:cNvSpPr>
          <p:nvPr>
            <p:ph idx="1"/>
          </p:nvPr>
        </p:nvSpPr>
        <p:spPr/>
        <p:txBody>
          <a:bodyPr/>
          <a:lstStyle/>
          <a:p>
            <a:r>
              <a:rPr lang="en-GB" b="0" dirty="0"/>
              <a:t>Go to SQLite official website download page </a:t>
            </a:r>
            <a:r>
              <a:rPr lang="en-GB" b="0" u="sng" dirty="0"/>
              <a:t>http://www.sqlite.org/download.html </a:t>
            </a:r>
            <a:r>
              <a:rPr lang="en-GB" b="0" dirty="0"/>
              <a:t>And download precompiled binaries from Windows section.</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780928"/>
            <a:ext cx="59817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014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5" y="1700808"/>
            <a:ext cx="7343413"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793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PDB module</a:t>
            </a:r>
            <a:endParaRPr lang="en-IN" dirty="0"/>
          </a:p>
        </p:txBody>
      </p:sp>
      <p:sp>
        <p:nvSpPr>
          <p:cNvPr id="3" name="Content Placeholder 2"/>
          <p:cNvSpPr>
            <a:spLocks noGrp="1"/>
          </p:cNvSpPr>
          <p:nvPr>
            <p:ph idx="1"/>
          </p:nvPr>
        </p:nvSpPr>
        <p:spPr/>
        <p:txBody>
          <a:bodyPr/>
          <a:lstStyle/>
          <a:p>
            <a:pPr marL="114300" indent="0">
              <a:buNone/>
            </a:pPr>
            <a:r>
              <a:rPr lang="en-GB" dirty="0" err="1"/>
              <a:t>def</a:t>
            </a:r>
            <a:r>
              <a:rPr lang="en-GB" dirty="0"/>
              <a:t> debugger(a, b):</a:t>
            </a:r>
          </a:p>
          <a:p>
            <a:pPr marL="114300" indent="0">
              <a:buNone/>
            </a:pPr>
            <a:r>
              <a:rPr lang="en-GB" dirty="0"/>
              <a:t> </a:t>
            </a:r>
            <a:r>
              <a:rPr lang="en-GB" dirty="0" smtClean="0"/>
              <a:t>	breakpoint( )</a:t>
            </a:r>
            <a:endParaRPr lang="en-GB" dirty="0"/>
          </a:p>
          <a:p>
            <a:pPr marL="114300" indent="0">
              <a:buNone/>
            </a:pPr>
            <a:r>
              <a:rPr lang="en-GB" dirty="0"/>
              <a:t> </a:t>
            </a:r>
            <a:r>
              <a:rPr lang="en-GB" dirty="0" smtClean="0"/>
              <a:t>	result </a:t>
            </a:r>
            <a:r>
              <a:rPr lang="en-GB" dirty="0"/>
              <a:t>= a / b</a:t>
            </a:r>
          </a:p>
          <a:p>
            <a:pPr marL="114300" indent="0">
              <a:buNone/>
            </a:pPr>
            <a:r>
              <a:rPr lang="en-GB" dirty="0"/>
              <a:t> </a:t>
            </a:r>
            <a:r>
              <a:rPr lang="en-GB" dirty="0" smtClean="0"/>
              <a:t>	return </a:t>
            </a:r>
            <a:r>
              <a:rPr lang="en-GB" dirty="0"/>
              <a:t>result</a:t>
            </a:r>
          </a:p>
          <a:p>
            <a:endParaRPr lang="en-GB" dirty="0"/>
          </a:p>
          <a:p>
            <a:pPr marL="114300" indent="0">
              <a:buNone/>
            </a:pPr>
            <a:r>
              <a:rPr lang="en-GB" dirty="0"/>
              <a:t>print(debugger(5, 0))</a:t>
            </a:r>
          </a:p>
          <a:p>
            <a:endParaRPr lang="en-IN" dirty="0"/>
          </a:p>
        </p:txBody>
      </p:sp>
    </p:spTree>
    <p:extLst>
      <p:ext uri="{BB962C8B-B14F-4D97-AF65-F5344CB8AC3E}">
        <p14:creationId xmlns:p14="http://schemas.microsoft.com/office/powerpoint/2010/main" val="11367511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 provided by PDB </a:t>
            </a:r>
            <a:r>
              <a:rPr lang="en-GB" dirty="0" smtClean="0"/>
              <a:t>Debugging</a:t>
            </a:r>
            <a:endParaRPr lang="en-IN" dirty="0"/>
          </a:p>
        </p:txBody>
      </p:sp>
      <p:sp>
        <p:nvSpPr>
          <p:cNvPr id="3" name="Content Placeholder 2"/>
          <p:cNvSpPr>
            <a:spLocks noGrp="1"/>
          </p:cNvSpPr>
          <p:nvPr>
            <p:ph idx="1"/>
          </p:nvPr>
        </p:nvSpPr>
        <p:spPr/>
        <p:txBody>
          <a:bodyPr>
            <a:normAutofit fontScale="92500" lnSpcReduction="10000"/>
          </a:bodyPr>
          <a:lstStyle/>
          <a:p>
            <a:pPr marL="114300" indent="0" fontAlgn="base">
              <a:buNone/>
            </a:pPr>
            <a:r>
              <a:rPr lang="en-IN" dirty="0"/>
              <a:t>1. Printing Variables or expressions</a:t>
            </a:r>
            <a:endParaRPr lang="en-IN" b="0" dirty="0"/>
          </a:p>
          <a:p>
            <a:pPr marL="114300" indent="0" fontAlgn="base">
              <a:buNone/>
            </a:pPr>
            <a:r>
              <a:rPr lang="en-GB" dirty="0"/>
              <a:t>2. Moving in code by steps</a:t>
            </a:r>
            <a:endParaRPr lang="en-GB" b="0" dirty="0"/>
          </a:p>
          <a:p>
            <a:pPr marL="114300" indent="0" fontAlgn="base">
              <a:buNone/>
            </a:pPr>
            <a:r>
              <a:rPr lang="en-IN" dirty="0"/>
              <a:t>3. Using Breakpoints</a:t>
            </a:r>
            <a:endParaRPr lang="en-IN" b="0" dirty="0"/>
          </a:p>
          <a:p>
            <a:pPr marL="114300" indent="0" fontAlgn="base">
              <a:buNone/>
            </a:pPr>
            <a:r>
              <a:rPr lang="en-GB" dirty="0"/>
              <a:t>4. Execute code until the</a:t>
            </a:r>
            <a:r>
              <a:rPr lang="en-GB" b="0" dirty="0"/>
              <a:t> </a:t>
            </a:r>
            <a:r>
              <a:rPr lang="en-GB" dirty="0"/>
              <a:t>specified line</a:t>
            </a:r>
            <a:endParaRPr lang="en-GB" b="0" dirty="0"/>
          </a:p>
          <a:p>
            <a:pPr marL="114300" indent="0" fontAlgn="base">
              <a:buNone/>
            </a:pPr>
            <a:r>
              <a:rPr lang="en-IN" dirty="0"/>
              <a:t>5. List the code</a:t>
            </a:r>
            <a:endParaRPr lang="en-IN" b="0" dirty="0"/>
          </a:p>
          <a:p>
            <a:pPr marL="114300" indent="0" fontAlgn="base">
              <a:buNone/>
            </a:pPr>
            <a:r>
              <a:rPr lang="en-IN" dirty="0"/>
              <a:t>6. Displaying Expressions</a:t>
            </a:r>
            <a:endParaRPr lang="en-IN" b="0" dirty="0"/>
          </a:p>
          <a:p>
            <a:pPr marL="114300" indent="0" fontAlgn="base">
              <a:buNone/>
            </a:pPr>
            <a:r>
              <a:rPr lang="en-IN" dirty="0"/>
              <a:t>7. Frames up-down</a:t>
            </a:r>
            <a:endParaRPr lang="en-IN" b="0" dirty="0"/>
          </a:p>
          <a:p>
            <a:r>
              <a:rPr lang="en-IN" dirty="0"/>
              <a:t/>
            </a:r>
            <a:br>
              <a:rPr lang="en-IN" dirty="0"/>
            </a:br>
            <a:r>
              <a:rPr lang="en-IN" dirty="0"/>
              <a:t/>
            </a:r>
            <a:br>
              <a:rPr lang="en-IN" dirty="0"/>
            </a:br>
            <a:r>
              <a:rPr lang="en-IN" dirty="0"/>
              <a:t/>
            </a:r>
            <a:br>
              <a:rPr lang="en-IN" dirty="0"/>
            </a:br>
            <a:r>
              <a:rPr lang="en-GB" dirty="0"/>
              <a:t/>
            </a:r>
            <a:br>
              <a:rPr lang="en-GB" dirty="0"/>
            </a:br>
            <a:r>
              <a:rPr lang="en-IN" dirty="0"/>
              <a:t/>
            </a:r>
            <a:br>
              <a:rPr lang="en-IN" dirty="0"/>
            </a:br>
            <a:r>
              <a:rPr lang="en-GB" dirty="0"/>
              <a:t/>
            </a:r>
            <a:br>
              <a:rPr lang="en-GB" dirty="0"/>
            </a:br>
            <a:r>
              <a:rPr lang="en-IN" dirty="0"/>
              <a:t/>
            </a:r>
            <a:br>
              <a:rPr lang="en-IN" dirty="0"/>
            </a:br>
            <a:endParaRPr lang="en-IN" dirty="0"/>
          </a:p>
        </p:txBody>
      </p:sp>
    </p:spTree>
    <p:extLst>
      <p:ext uri="{BB962C8B-B14F-4D97-AF65-F5344CB8AC3E}">
        <p14:creationId xmlns:p14="http://schemas.microsoft.com/office/powerpoint/2010/main" val="23611453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Develop Unit Test</a:t>
            </a:r>
            <a:endParaRPr lang="en-IN" dirty="0"/>
          </a:p>
        </p:txBody>
      </p:sp>
      <p:sp>
        <p:nvSpPr>
          <p:cNvPr id="3" name="Content Placeholder 2"/>
          <p:cNvSpPr>
            <a:spLocks noGrp="1"/>
          </p:cNvSpPr>
          <p:nvPr>
            <p:ph idx="1"/>
          </p:nvPr>
        </p:nvSpPr>
        <p:spPr/>
        <p:txBody>
          <a:bodyPr/>
          <a:lstStyle/>
          <a:p>
            <a:pPr algn="just"/>
            <a:r>
              <a:rPr lang="en-GB" b="0" dirty="0" smtClean="0"/>
              <a:t>Unit Testing is </a:t>
            </a:r>
            <a:r>
              <a:rPr lang="en-GB" b="0" dirty="0"/>
              <a:t>a technique in which particular module is tested to check by developer himself whether there are any errors. The primary focus of unit testing is test an individual unit of system to </a:t>
            </a:r>
            <a:r>
              <a:rPr lang="en-GB" b="0" dirty="0" err="1"/>
              <a:t>analyze</a:t>
            </a:r>
            <a:r>
              <a:rPr lang="en-GB" b="0" dirty="0"/>
              <a:t>, detect, and fix the errors</a:t>
            </a:r>
            <a:r>
              <a:rPr lang="en-GB" b="0" dirty="0" smtClean="0"/>
              <a:t>.</a:t>
            </a:r>
          </a:p>
          <a:p>
            <a:pPr algn="just"/>
            <a:endParaRPr lang="en-GB" b="0" dirty="0" smtClean="0"/>
          </a:p>
          <a:p>
            <a:pPr algn="just"/>
            <a:r>
              <a:rPr lang="en-GB" b="0" dirty="0"/>
              <a:t>Python provides the </a:t>
            </a:r>
            <a:r>
              <a:rPr lang="en-GB" b="0" dirty="0" err="1"/>
              <a:t>unittest</a:t>
            </a:r>
            <a:r>
              <a:rPr lang="en-GB" b="0" dirty="0"/>
              <a:t> module to test the unit of source code. The </a:t>
            </a:r>
            <a:r>
              <a:rPr lang="en-GB" b="0" dirty="0" err="1"/>
              <a:t>unittest</a:t>
            </a:r>
            <a:r>
              <a:rPr lang="en-GB" b="0" dirty="0"/>
              <a:t> plays an essential role when we are writing the huge code, and it provides the facility to check whether the output is correct or not.</a:t>
            </a:r>
          </a:p>
          <a:p>
            <a:pPr algn="just"/>
            <a:endParaRPr lang="en-GB" b="0" dirty="0"/>
          </a:p>
        </p:txBody>
      </p:sp>
    </p:spTree>
    <p:extLst>
      <p:ext uri="{BB962C8B-B14F-4D97-AF65-F5344CB8AC3E}">
        <p14:creationId xmlns:p14="http://schemas.microsoft.com/office/powerpoint/2010/main" val="28786979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Manual Testing</a:t>
            </a:r>
            <a:endParaRPr lang="en-IN" dirty="0"/>
          </a:p>
        </p:txBody>
      </p:sp>
      <p:sp>
        <p:nvSpPr>
          <p:cNvPr id="3" name="Content Placeholder 2"/>
          <p:cNvSpPr>
            <a:spLocks noGrp="1"/>
          </p:cNvSpPr>
          <p:nvPr>
            <p:ph idx="1"/>
          </p:nvPr>
        </p:nvSpPr>
        <p:spPr/>
        <p:txBody>
          <a:bodyPr/>
          <a:lstStyle/>
          <a:p>
            <a:r>
              <a:rPr lang="en-GB" b="0" dirty="0" smtClean="0"/>
              <a:t>Manual Testing has </a:t>
            </a:r>
            <a:r>
              <a:rPr lang="en-GB" b="0" dirty="0"/>
              <a:t>another form, which is known as exploratory testing. It is a testing which is done without any plan. To do the manual testing, we need to prepare a list of the application; we enter the different inputs and wait for the expected output.</a:t>
            </a:r>
          </a:p>
          <a:p>
            <a:r>
              <a:rPr lang="en-GB" b="0" dirty="0"/>
              <a:t>Every time we give the inputs or change the code, we need to go through every single feature of the list and check it.</a:t>
            </a:r>
          </a:p>
          <a:p>
            <a:r>
              <a:rPr lang="en-GB" b="0" dirty="0"/>
              <a:t>It is the most common way of testing and it is also time-consuming process.</a:t>
            </a:r>
          </a:p>
          <a:p>
            <a:endParaRPr lang="en-IN" dirty="0"/>
          </a:p>
        </p:txBody>
      </p:sp>
    </p:spTree>
    <p:extLst>
      <p:ext uri="{BB962C8B-B14F-4D97-AF65-F5344CB8AC3E}">
        <p14:creationId xmlns:p14="http://schemas.microsoft.com/office/powerpoint/2010/main" val="25740198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Testing</a:t>
            </a:r>
            <a:endParaRPr lang="en-IN"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2636912"/>
            <a:ext cx="5743575"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11560" y="1412776"/>
            <a:ext cx="7560840" cy="1015663"/>
          </a:xfrm>
          <a:prstGeom prst="rect">
            <a:avLst/>
          </a:prstGeom>
        </p:spPr>
        <p:txBody>
          <a:bodyPr wrap="square">
            <a:spAutoFit/>
          </a:bodyPr>
          <a:lstStyle/>
          <a:p>
            <a:r>
              <a:rPr lang="en-GB" sz="2000" dirty="0">
                <a:latin typeface="+mj-lt"/>
              </a:rPr>
              <a:t>Unit testing is a smaller test, it checks a single component that it is working in right way or not. Using the unit test, we can separate what necessities to be fixed in our system.</a:t>
            </a:r>
            <a:endParaRPr lang="en-IN" sz="2000" dirty="0">
              <a:latin typeface="+mj-lt"/>
            </a:endParaRPr>
          </a:p>
        </p:txBody>
      </p:sp>
    </p:spTree>
    <p:extLst>
      <p:ext uri="{BB962C8B-B14F-4D97-AF65-F5344CB8AC3E}">
        <p14:creationId xmlns:p14="http://schemas.microsoft.com/office/powerpoint/2010/main" val="40573273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unittest</a:t>
            </a:r>
            <a:endParaRPr lang="en-IN" dirty="0"/>
          </a:p>
        </p:txBody>
      </p:sp>
      <p:sp>
        <p:nvSpPr>
          <p:cNvPr id="3" name="Content Placeholder 2"/>
          <p:cNvSpPr>
            <a:spLocks noGrp="1"/>
          </p:cNvSpPr>
          <p:nvPr>
            <p:ph idx="1"/>
          </p:nvPr>
        </p:nvSpPr>
        <p:spPr/>
        <p:txBody>
          <a:bodyPr>
            <a:normAutofit/>
          </a:bodyPr>
          <a:lstStyle/>
          <a:p>
            <a:r>
              <a:rPr lang="en-GB" sz="2400" dirty="0"/>
              <a:t>OOP concepts supported by </a:t>
            </a:r>
            <a:r>
              <a:rPr lang="en-GB" sz="2400" dirty="0" err="1"/>
              <a:t>unittest</a:t>
            </a:r>
            <a:r>
              <a:rPr lang="en-GB" sz="2400" dirty="0"/>
              <a:t> </a:t>
            </a:r>
            <a:r>
              <a:rPr lang="en-GB" sz="2400" dirty="0" smtClean="0"/>
              <a:t>framework</a:t>
            </a:r>
          </a:p>
          <a:p>
            <a:pPr lvl="1"/>
            <a:r>
              <a:rPr lang="en-GB" sz="2400" dirty="0" smtClean="0">
                <a:solidFill>
                  <a:srgbClr val="C00000"/>
                </a:solidFill>
              </a:rPr>
              <a:t>Test fixture</a:t>
            </a:r>
          </a:p>
          <a:p>
            <a:pPr lvl="1"/>
            <a:r>
              <a:rPr lang="en-GB" sz="2400" dirty="0" smtClean="0">
                <a:solidFill>
                  <a:srgbClr val="C00000"/>
                </a:solidFill>
              </a:rPr>
              <a:t>Test case</a:t>
            </a:r>
          </a:p>
          <a:p>
            <a:pPr lvl="1"/>
            <a:r>
              <a:rPr lang="en-GB" sz="2400" dirty="0" smtClean="0">
                <a:solidFill>
                  <a:srgbClr val="C00000"/>
                </a:solidFill>
              </a:rPr>
              <a:t>Test suite</a:t>
            </a:r>
          </a:p>
          <a:p>
            <a:pPr lvl="1"/>
            <a:r>
              <a:rPr lang="en-GB" sz="2400" dirty="0" smtClean="0">
                <a:solidFill>
                  <a:srgbClr val="C00000"/>
                </a:solidFill>
              </a:rPr>
              <a:t>Test runner</a:t>
            </a:r>
            <a:endParaRPr lang="en-IN" sz="2400" dirty="0">
              <a:solidFill>
                <a:srgbClr val="C00000"/>
              </a:solidFill>
            </a:endParaRPr>
          </a:p>
        </p:txBody>
      </p:sp>
    </p:spTree>
    <p:extLst>
      <p:ext uri="{BB962C8B-B14F-4D97-AF65-F5344CB8AC3E}">
        <p14:creationId xmlns:p14="http://schemas.microsoft.com/office/powerpoint/2010/main" val="9100448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unittest</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GB" dirty="0"/>
              <a:t>test fixture:</a:t>
            </a:r>
            <a:r>
              <a:rPr lang="en-GB" b="0" dirty="0"/>
              <a:t/>
            </a:r>
            <a:br>
              <a:rPr lang="en-GB" b="0" dirty="0"/>
            </a:br>
            <a:r>
              <a:rPr lang="en-GB" b="0" dirty="0"/>
              <a:t>A test fixture is used as a baseline for running tests to ensure that </a:t>
            </a:r>
            <a:r>
              <a:rPr lang="en-GB" dirty="0">
                <a:solidFill>
                  <a:srgbClr val="C00000"/>
                </a:solidFill>
              </a:rPr>
              <a:t>there is a fixed environment </a:t>
            </a:r>
            <a:r>
              <a:rPr lang="en-GB" b="0" dirty="0"/>
              <a:t>in which tests are run so that results are repeatable.</a:t>
            </a:r>
            <a:br>
              <a:rPr lang="en-GB" b="0" dirty="0"/>
            </a:br>
            <a:r>
              <a:rPr lang="en-GB" b="0" dirty="0"/>
              <a:t>Examples :</a:t>
            </a:r>
          </a:p>
          <a:p>
            <a:pPr lvl="1" fontAlgn="base"/>
            <a:r>
              <a:rPr lang="en-GB" b="0" dirty="0"/>
              <a:t>creating temporary databases.</a:t>
            </a:r>
          </a:p>
          <a:p>
            <a:pPr lvl="1" fontAlgn="base"/>
            <a:r>
              <a:rPr lang="en-GB" b="0" dirty="0"/>
              <a:t>starting a server process.</a:t>
            </a:r>
          </a:p>
          <a:p>
            <a:pPr fontAlgn="base"/>
            <a:r>
              <a:rPr lang="en-GB" dirty="0"/>
              <a:t>test case:</a:t>
            </a:r>
            <a:r>
              <a:rPr lang="en-GB" b="0" dirty="0"/>
              <a:t/>
            </a:r>
            <a:br>
              <a:rPr lang="en-GB" b="0" dirty="0"/>
            </a:br>
            <a:r>
              <a:rPr lang="en-GB" b="0" dirty="0"/>
              <a:t>A test case is a </a:t>
            </a:r>
            <a:r>
              <a:rPr lang="en-GB" dirty="0">
                <a:solidFill>
                  <a:srgbClr val="C00000"/>
                </a:solidFill>
              </a:rPr>
              <a:t>set of conditions </a:t>
            </a:r>
            <a:r>
              <a:rPr lang="en-GB" b="0" dirty="0"/>
              <a:t>which is used to determine whether a system under test works correctly.</a:t>
            </a:r>
          </a:p>
          <a:p>
            <a:pPr fontAlgn="base"/>
            <a:r>
              <a:rPr lang="en-GB" dirty="0"/>
              <a:t>test suite:</a:t>
            </a:r>
            <a:r>
              <a:rPr lang="en-GB" b="0" dirty="0"/>
              <a:t/>
            </a:r>
            <a:br>
              <a:rPr lang="en-GB" b="0" dirty="0"/>
            </a:br>
            <a:r>
              <a:rPr lang="en-GB" b="0" dirty="0"/>
              <a:t>Test suite is a </a:t>
            </a:r>
            <a:r>
              <a:rPr lang="en-GB" dirty="0">
                <a:solidFill>
                  <a:srgbClr val="C00000"/>
                </a:solidFill>
              </a:rPr>
              <a:t>collection of </a:t>
            </a:r>
            <a:r>
              <a:rPr lang="en-GB" dirty="0" err="1">
                <a:solidFill>
                  <a:srgbClr val="C00000"/>
                </a:solidFill>
              </a:rPr>
              <a:t>testcases</a:t>
            </a:r>
            <a:r>
              <a:rPr lang="en-GB" dirty="0">
                <a:solidFill>
                  <a:srgbClr val="C00000"/>
                </a:solidFill>
              </a:rPr>
              <a:t> </a:t>
            </a:r>
            <a:r>
              <a:rPr lang="en-GB" b="0" dirty="0"/>
              <a:t>that are used to test a software program to show that it has some specified set of behaviours by executing the aggregated tests together.</a:t>
            </a:r>
          </a:p>
          <a:p>
            <a:pPr fontAlgn="base"/>
            <a:r>
              <a:rPr lang="en-GB" dirty="0"/>
              <a:t>test runner:</a:t>
            </a:r>
            <a:r>
              <a:rPr lang="en-GB" b="0" dirty="0"/>
              <a:t/>
            </a:r>
            <a:br>
              <a:rPr lang="en-GB" b="0" dirty="0"/>
            </a:br>
            <a:r>
              <a:rPr lang="en-GB" b="0" dirty="0"/>
              <a:t>A test runner is a component which </a:t>
            </a:r>
            <a:r>
              <a:rPr lang="en-GB" dirty="0">
                <a:solidFill>
                  <a:srgbClr val="C00000"/>
                </a:solidFill>
              </a:rPr>
              <a:t>set up the execution of tests </a:t>
            </a:r>
            <a:r>
              <a:rPr lang="en-GB" b="0" dirty="0"/>
              <a:t>and provides the outcome to the user.</a:t>
            </a:r>
          </a:p>
          <a:p>
            <a:endParaRPr lang="en-IN" dirty="0"/>
          </a:p>
        </p:txBody>
      </p:sp>
    </p:spTree>
    <p:extLst>
      <p:ext uri="{BB962C8B-B14F-4D97-AF65-F5344CB8AC3E}">
        <p14:creationId xmlns:p14="http://schemas.microsoft.com/office/powerpoint/2010/main" val="24098001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Testing</a:t>
            </a:r>
            <a:endParaRPr lang="en-IN" dirty="0"/>
          </a:p>
        </p:txBody>
      </p:sp>
      <p:sp>
        <p:nvSpPr>
          <p:cNvPr id="3" name="Content Placeholder 2"/>
          <p:cNvSpPr>
            <a:spLocks noGrp="1"/>
          </p:cNvSpPr>
          <p:nvPr>
            <p:ph idx="1"/>
          </p:nvPr>
        </p:nvSpPr>
        <p:spPr/>
        <p:txBody>
          <a:bodyPr/>
          <a:lstStyle/>
          <a:p>
            <a:r>
              <a:rPr lang="en-GB" b="0" dirty="0"/>
              <a:t>Python contains many test runners. The most popular build-in Python library is called </a:t>
            </a:r>
            <a:r>
              <a:rPr lang="en-GB" dirty="0" err="1"/>
              <a:t>unittest</a:t>
            </a:r>
            <a:r>
              <a:rPr lang="en-GB" dirty="0"/>
              <a:t>.</a:t>
            </a:r>
            <a:r>
              <a:rPr lang="en-GB" b="0" dirty="0"/>
              <a:t> The </a:t>
            </a:r>
            <a:r>
              <a:rPr lang="en-GB" b="0" dirty="0" err="1"/>
              <a:t>unittest</a:t>
            </a:r>
            <a:r>
              <a:rPr lang="en-GB" b="0" dirty="0"/>
              <a:t> is portable to the other frameworks. </a:t>
            </a:r>
            <a:endParaRPr lang="en-GB" b="0" dirty="0" smtClean="0"/>
          </a:p>
          <a:p>
            <a:endParaRPr lang="en-GB" b="0" dirty="0" smtClean="0"/>
          </a:p>
          <a:p>
            <a:r>
              <a:rPr lang="en-GB" b="0" dirty="0" smtClean="0"/>
              <a:t>Consider </a:t>
            </a:r>
            <a:r>
              <a:rPr lang="en-GB" b="0" dirty="0"/>
              <a:t>the following three top most test runners.</a:t>
            </a:r>
          </a:p>
          <a:p>
            <a:pPr lvl="1"/>
            <a:r>
              <a:rPr lang="en-GB" b="0" dirty="0" err="1"/>
              <a:t>unittest</a:t>
            </a:r>
            <a:endParaRPr lang="en-GB" b="0" dirty="0"/>
          </a:p>
          <a:p>
            <a:pPr lvl="1"/>
            <a:r>
              <a:rPr lang="en-GB" b="0" dirty="0"/>
              <a:t>nose Or nose2</a:t>
            </a:r>
          </a:p>
          <a:p>
            <a:pPr lvl="1"/>
            <a:r>
              <a:rPr lang="en-GB" b="0" dirty="0" err="1"/>
              <a:t>pytest</a:t>
            </a:r>
            <a:endParaRPr lang="en-GB" b="0" dirty="0"/>
          </a:p>
          <a:p>
            <a:endParaRPr lang="en-IN" dirty="0"/>
          </a:p>
        </p:txBody>
      </p:sp>
    </p:spTree>
    <p:extLst>
      <p:ext uri="{BB962C8B-B14F-4D97-AF65-F5344CB8AC3E}">
        <p14:creationId xmlns:p14="http://schemas.microsoft.com/office/powerpoint/2010/main" val="3400700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Unittest</a:t>
            </a:r>
            <a:r>
              <a:rPr lang="en-IN" dirty="0" smtClean="0"/>
              <a:t> module</a:t>
            </a:r>
            <a:endParaRPr lang="en-IN" dirty="0"/>
          </a:p>
        </p:txBody>
      </p:sp>
      <p:sp>
        <p:nvSpPr>
          <p:cNvPr id="3" name="Content Placeholder 2"/>
          <p:cNvSpPr>
            <a:spLocks noGrp="1"/>
          </p:cNvSpPr>
          <p:nvPr>
            <p:ph idx="1"/>
          </p:nvPr>
        </p:nvSpPr>
        <p:spPr/>
        <p:txBody>
          <a:bodyPr/>
          <a:lstStyle/>
          <a:p>
            <a:r>
              <a:rPr lang="en-GB" b="0" dirty="0"/>
              <a:t>The </a:t>
            </a:r>
            <a:r>
              <a:rPr lang="en-GB" b="0" dirty="0" err="1"/>
              <a:t>unittest</a:t>
            </a:r>
            <a:r>
              <a:rPr lang="en-GB" b="0" dirty="0"/>
              <a:t> is built into the Python standard library since 2.1. </a:t>
            </a:r>
            <a:endParaRPr lang="en-GB" b="0" dirty="0" smtClean="0"/>
          </a:p>
          <a:p>
            <a:r>
              <a:rPr lang="en-GB" b="0" dirty="0" smtClean="0"/>
              <a:t>The </a:t>
            </a:r>
            <a:r>
              <a:rPr lang="en-GB" b="0" dirty="0"/>
              <a:t>best thing about the </a:t>
            </a:r>
            <a:r>
              <a:rPr lang="en-GB" b="0" dirty="0" err="1"/>
              <a:t>unittest</a:t>
            </a:r>
            <a:r>
              <a:rPr lang="en-GB" b="0" dirty="0"/>
              <a:t>, it comes with both a test framework and a test runner. </a:t>
            </a:r>
            <a:endParaRPr lang="en-GB" b="0" dirty="0" smtClean="0"/>
          </a:p>
          <a:p>
            <a:r>
              <a:rPr lang="en-GB" b="0" dirty="0" smtClean="0"/>
              <a:t>There </a:t>
            </a:r>
            <a:r>
              <a:rPr lang="en-GB" b="0" dirty="0"/>
              <a:t>are few requirements of the </a:t>
            </a:r>
            <a:r>
              <a:rPr lang="en-GB" b="0" dirty="0" err="1"/>
              <a:t>unittest</a:t>
            </a:r>
            <a:r>
              <a:rPr lang="en-GB" b="0" dirty="0"/>
              <a:t> to write and execute the code.</a:t>
            </a:r>
          </a:p>
          <a:p>
            <a:r>
              <a:rPr lang="en-GB" b="0" dirty="0"/>
              <a:t>The code must be written using the classes and functions.</a:t>
            </a:r>
          </a:p>
          <a:p>
            <a:r>
              <a:rPr lang="en-GB" b="0" dirty="0"/>
              <a:t>The sequence of distinct assertion methods in the </a:t>
            </a:r>
            <a:r>
              <a:rPr lang="en-GB" dirty="0" err="1"/>
              <a:t>TestCase</a:t>
            </a:r>
            <a:r>
              <a:rPr lang="en-GB" b="0" dirty="0"/>
              <a:t> class apart from the built-in asserts statements.</a:t>
            </a:r>
          </a:p>
          <a:p>
            <a:endParaRPr lang="en-IN" dirty="0"/>
          </a:p>
        </p:txBody>
      </p:sp>
    </p:spTree>
    <p:extLst>
      <p:ext uri="{BB962C8B-B14F-4D97-AF65-F5344CB8AC3E}">
        <p14:creationId xmlns:p14="http://schemas.microsoft.com/office/powerpoint/2010/main" val="2931365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Installation</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2492896"/>
            <a:ext cx="5472633" cy="399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7544" y="1772816"/>
            <a:ext cx="7416824" cy="369332"/>
          </a:xfrm>
          <a:prstGeom prst="rect">
            <a:avLst/>
          </a:prstGeom>
        </p:spPr>
        <p:txBody>
          <a:bodyPr wrap="square">
            <a:spAutoFit/>
          </a:bodyPr>
          <a:lstStyle/>
          <a:p>
            <a:r>
              <a:rPr lang="en-GB" dirty="0">
                <a:latin typeface="+mj-lt"/>
              </a:rPr>
              <a:t>Create a folder named </a:t>
            </a:r>
            <a:r>
              <a:rPr lang="en-GB" dirty="0" err="1">
                <a:latin typeface="+mj-lt"/>
              </a:rPr>
              <a:t>sqlite</a:t>
            </a:r>
            <a:r>
              <a:rPr lang="en-GB" dirty="0">
                <a:latin typeface="+mj-lt"/>
              </a:rPr>
              <a:t> in C directory and expand these files.</a:t>
            </a:r>
            <a:endParaRPr lang="en-IN" dirty="0">
              <a:latin typeface="+mj-lt"/>
            </a:endParaRPr>
          </a:p>
        </p:txBody>
      </p:sp>
    </p:spTree>
    <p:extLst>
      <p:ext uri="{BB962C8B-B14F-4D97-AF65-F5344CB8AC3E}">
        <p14:creationId xmlns:p14="http://schemas.microsoft.com/office/powerpoint/2010/main" val="20478851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unittest</a:t>
            </a:r>
            <a:endParaRPr lang="en-IN" dirty="0"/>
          </a:p>
        </p:txBody>
      </p:sp>
      <p:sp>
        <p:nvSpPr>
          <p:cNvPr id="3" name="Content Placeholder 2"/>
          <p:cNvSpPr>
            <a:spLocks noGrp="1"/>
          </p:cNvSpPr>
          <p:nvPr>
            <p:ph idx="1"/>
          </p:nvPr>
        </p:nvSpPr>
        <p:spPr/>
        <p:txBody>
          <a:bodyPr/>
          <a:lstStyle/>
          <a:p>
            <a:pPr marL="114300" indent="0">
              <a:buNone/>
            </a:pPr>
            <a:r>
              <a:rPr lang="en-GB" dirty="0"/>
              <a:t>import</a:t>
            </a:r>
            <a:r>
              <a:rPr lang="en-GB" b="0" dirty="0"/>
              <a:t> </a:t>
            </a:r>
            <a:r>
              <a:rPr lang="en-GB" b="0" dirty="0" err="1"/>
              <a:t>unittest</a:t>
            </a:r>
            <a:r>
              <a:rPr lang="en-GB" b="0" dirty="0"/>
              <a:t>  </a:t>
            </a:r>
          </a:p>
          <a:p>
            <a:pPr marL="114300" indent="0">
              <a:buNone/>
            </a:pPr>
            <a:r>
              <a:rPr lang="en-GB" dirty="0"/>
              <a:t>class</a:t>
            </a:r>
            <a:r>
              <a:rPr lang="en-GB" b="0" dirty="0"/>
              <a:t> </a:t>
            </a:r>
            <a:r>
              <a:rPr lang="en-GB" b="0" dirty="0" err="1"/>
              <a:t>TestingSum</a:t>
            </a:r>
            <a:r>
              <a:rPr lang="en-GB" b="0" dirty="0"/>
              <a:t>(</a:t>
            </a:r>
            <a:r>
              <a:rPr lang="en-GB" b="0" dirty="0" err="1"/>
              <a:t>unittest.TestCase</a:t>
            </a:r>
            <a:r>
              <a:rPr lang="en-GB" b="0" dirty="0"/>
              <a:t>):  </a:t>
            </a:r>
          </a:p>
          <a:p>
            <a:pPr marL="114300" indent="0">
              <a:buNone/>
            </a:pPr>
            <a:r>
              <a:rPr lang="en-GB" b="0" dirty="0"/>
              <a:t>  </a:t>
            </a:r>
          </a:p>
          <a:p>
            <a:pPr marL="114300" indent="0">
              <a:buNone/>
            </a:pPr>
            <a:r>
              <a:rPr lang="en-GB" b="0" dirty="0"/>
              <a:t>    </a:t>
            </a:r>
            <a:r>
              <a:rPr lang="en-GB" b="0" dirty="0" err="1"/>
              <a:t>def</a:t>
            </a:r>
            <a:r>
              <a:rPr lang="en-GB" b="0" dirty="0"/>
              <a:t> </a:t>
            </a:r>
            <a:r>
              <a:rPr lang="en-GB" b="0" dirty="0" err="1"/>
              <a:t>test_sum</a:t>
            </a:r>
            <a:r>
              <a:rPr lang="en-GB" b="0" dirty="0"/>
              <a:t>(self):  </a:t>
            </a:r>
          </a:p>
          <a:p>
            <a:pPr marL="114300" indent="0">
              <a:buNone/>
            </a:pPr>
            <a:r>
              <a:rPr lang="en-GB" b="0" dirty="0"/>
              <a:t>        </a:t>
            </a:r>
            <a:r>
              <a:rPr lang="en-GB" b="0" dirty="0" err="1"/>
              <a:t>self.assertEqual</a:t>
            </a:r>
            <a:r>
              <a:rPr lang="en-GB" b="0" dirty="0"/>
              <a:t>(sum([2, 3, 5]), 10, "It should be 10")  </a:t>
            </a:r>
          </a:p>
          <a:p>
            <a:pPr marL="114300" indent="0">
              <a:buNone/>
            </a:pPr>
            <a:r>
              <a:rPr lang="en-GB" b="0" dirty="0"/>
              <a:t>    </a:t>
            </a:r>
            <a:r>
              <a:rPr lang="en-GB" b="0" dirty="0" err="1"/>
              <a:t>def</a:t>
            </a:r>
            <a:r>
              <a:rPr lang="en-GB" b="0" dirty="0"/>
              <a:t> </a:t>
            </a:r>
            <a:r>
              <a:rPr lang="en-GB" b="0" dirty="0" err="1"/>
              <a:t>test_sum_tuple</a:t>
            </a:r>
            <a:r>
              <a:rPr lang="en-GB" b="0" dirty="0"/>
              <a:t>(self):  </a:t>
            </a:r>
          </a:p>
          <a:p>
            <a:pPr marL="114300" indent="0">
              <a:buNone/>
            </a:pPr>
            <a:r>
              <a:rPr lang="en-GB" b="0" dirty="0"/>
              <a:t>        </a:t>
            </a:r>
            <a:r>
              <a:rPr lang="en-GB" b="0" dirty="0" err="1"/>
              <a:t>self.assertEqual</a:t>
            </a:r>
            <a:r>
              <a:rPr lang="en-GB" b="0" dirty="0"/>
              <a:t>(sum((1, 3, 5)), 10, "It should be 10")  </a:t>
            </a:r>
          </a:p>
          <a:p>
            <a:pPr marL="114300" indent="0">
              <a:buNone/>
            </a:pPr>
            <a:r>
              <a:rPr lang="en-GB" b="0" dirty="0"/>
              <a:t>  </a:t>
            </a:r>
          </a:p>
          <a:p>
            <a:pPr marL="114300" indent="0">
              <a:buNone/>
            </a:pPr>
            <a:r>
              <a:rPr lang="en-GB" dirty="0"/>
              <a:t>if</a:t>
            </a:r>
            <a:r>
              <a:rPr lang="en-GB" b="0" dirty="0"/>
              <a:t> __name__ == '__main__':  </a:t>
            </a:r>
          </a:p>
          <a:p>
            <a:pPr marL="114300" indent="0">
              <a:buNone/>
            </a:pPr>
            <a:r>
              <a:rPr lang="en-GB" b="0" dirty="0"/>
              <a:t>    </a:t>
            </a:r>
            <a:r>
              <a:rPr lang="en-GB" b="0" dirty="0" err="1"/>
              <a:t>unittest.main</a:t>
            </a:r>
            <a:r>
              <a:rPr lang="en-GB" b="0" dirty="0"/>
              <a:t>()  </a:t>
            </a:r>
          </a:p>
          <a:p>
            <a:endParaRPr lang="en-IN" dirty="0"/>
          </a:p>
        </p:txBody>
      </p:sp>
    </p:spTree>
    <p:extLst>
      <p:ext uri="{BB962C8B-B14F-4D97-AF65-F5344CB8AC3E}">
        <p14:creationId xmlns:p14="http://schemas.microsoft.com/office/powerpoint/2010/main" val="11387777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unittest</a:t>
            </a:r>
            <a:endParaRPr lang="en-IN"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484784"/>
            <a:ext cx="8059241"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0266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Testing</a:t>
            </a:r>
            <a:endParaRPr lang="en-IN" dirty="0"/>
          </a:p>
        </p:txBody>
      </p:sp>
      <p:sp>
        <p:nvSpPr>
          <p:cNvPr id="3" name="Content Placeholder 2"/>
          <p:cNvSpPr>
            <a:spLocks noGrp="1"/>
          </p:cNvSpPr>
          <p:nvPr>
            <p:ph idx="1"/>
          </p:nvPr>
        </p:nvSpPr>
        <p:spPr/>
        <p:txBody>
          <a:bodyPr/>
          <a:lstStyle/>
          <a:p>
            <a:r>
              <a:rPr lang="en-GB" dirty="0"/>
              <a:t>assert</a:t>
            </a:r>
            <a:r>
              <a:rPr lang="en-GB" b="0" dirty="0"/>
              <a:t> sum([ 2, 3, 5]) == 10, "Should be 10"  </a:t>
            </a:r>
          </a:p>
          <a:p>
            <a:r>
              <a:rPr lang="en-GB" dirty="0"/>
              <a:t/>
            </a:r>
            <a:br>
              <a:rPr lang="en-GB" dirty="0"/>
            </a:br>
            <a:endParaRPr lang="en-IN"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00" y="2636912"/>
            <a:ext cx="7926516" cy="1584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9509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Testing</a:t>
            </a:r>
            <a:endParaRPr lang="en-IN" dirty="0"/>
          </a:p>
        </p:txBody>
      </p:sp>
      <p:sp>
        <p:nvSpPr>
          <p:cNvPr id="3" name="Content Placeholder 2"/>
          <p:cNvSpPr>
            <a:spLocks noGrp="1"/>
          </p:cNvSpPr>
          <p:nvPr>
            <p:ph idx="1"/>
          </p:nvPr>
        </p:nvSpPr>
        <p:spPr/>
        <p:txBody>
          <a:bodyPr/>
          <a:lstStyle/>
          <a:p>
            <a:pPr marL="114300" indent="0">
              <a:buNone/>
            </a:pPr>
            <a:r>
              <a:rPr lang="en-GB" dirty="0" err="1"/>
              <a:t>def</a:t>
            </a:r>
            <a:r>
              <a:rPr lang="en-GB" b="0" dirty="0"/>
              <a:t> </a:t>
            </a:r>
            <a:r>
              <a:rPr lang="en-GB" b="0" dirty="0" err="1"/>
              <a:t>test_sum</a:t>
            </a:r>
            <a:r>
              <a:rPr lang="en-GB" b="0" dirty="0"/>
              <a:t>():  </a:t>
            </a:r>
          </a:p>
          <a:p>
            <a:pPr marL="114300" indent="0">
              <a:buNone/>
            </a:pPr>
            <a:r>
              <a:rPr lang="en-GB" b="0" dirty="0"/>
              <a:t>    </a:t>
            </a:r>
            <a:r>
              <a:rPr lang="en-GB" dirty="0"/>
              <a:t>assert</a:t>
            </a:r>
            <a:r>
              <a:rPr lang="en-GB" b="0" dirty="0"/>
              <a:t> sum([2, 3, 5]) == 10, "It should be 10"  </a:t>
            </a:r>
          </a:p>
          <a:p>
            <a:pPr marL="114300" indent="0">
              <a:buNone/>
            </a:pPr>
            <a:r>
              <a:rPr lang="en-GB" b="0" dirty="0"/>
              <a:t>  </a:t>
            </a:r>
          </a:p>
          <a:p>
            <a:pPr marL="114300" indent="0">
              <a:buNone/>
            </a:pPr>
            <a:r>
              <a:rPr lang="en-GB" dirty="0"/>
              <a:t>if</a:t>
            </a:r>
            <a:r>
              <a:rPr lang="en-GB" b="0" dirty="0"/>
              <a:t> __name__ == "__main__":  </a:t>
            </a:r>
          </a:p>
          <a:p>
            <a:pPr marL="114300" indent="0">
              <a:buNone/>
            </a:pPr>
            <a:r>
              <a:rPr lang="en-GB" b="0" dirty="0"/>
              <a:t>    </a:t>
            </a:r>
            <a:r>
              <a:rPr lang="en-GB" b="0" dirty="0" err="1"/>
              <a:t>test_sum</a:t>
            </a:r>
            <a:r>
              <a:rPr lang="en-GB" b="0" dirty="0"/>
              <a:t>()  </a:t>
            </a:r>
          </a:p>
          <a:p>
            <a:pPr marL="114300" indent="0">
              <a:buNone/>
            </a:pPr>
            <a:r>
              <a:rPr lang="en-GB" b="0" dirty="0"/>
              <a:t>    </a:t>
            </a:r>
            <a:r>
              <a:rPr lang="en-GB" dirty="0"/>
              <a:t>print</a:t>
            </a:r>
            <a:r>
              <a:rPr lang="en-GB" b="0" dirty="0"/>
              <a:t>("Everything passed")  </a:t>
            </a:r>
          </a:p>
          <a:p>
            <a:pPr marL="114300" indent="0">
              <a:buNone/>
            </a:pPr>
            <a:r>
              <a:rPr lang="en-GB" dirty="0"/>
              <a:t/>
            </a:r>
            <a:br>
              <a:rPr lang="en-GB" dirty="0"/>
            </a:br>
            <a:endParaRPr lang="en-IN" dirty="0"/>
          </a:p>
        </p:txBody>
      </p:sp>
    </p:spTree>
    <p:extLst>
      <p:ext uri="{BB962C8B-B14F-4D97-AF65-F5344CB8AC3E}">
        <p14:creationId xmlns:p14="http://schemas.microsoft.com/office/powerpoint/2010/main" val="39062139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Testing</a:t>
            </a:r>
            <a:endParaRPr lang="en-IN" dirty="0"/>
          </a:p>
        </p:txBody>
      </p:sp>
      <p:sp>
        <p:nvSpPr>
          <p:cNvPr id="3" name="Content Placeholder 2"/>
          <p:cNvSpPr>
            <a:spLocks noGrp="1"/>
          </p:cNvSpPr>
          <p:nvPr>
            <p:ph idx="1"/>
          </p:nvPr>
        </p:nvSpPr>
        <p:spPr/>
        <p:txBody>
          <a:bodyPr/>
          <a:lstStyle/>
          <a:p>
            <a:pPr marL="114300" indent="0">
              <a:buNone/>
            </a:pPr>
            <a:r>
              <a:rPr lang="en-GB" dirty="0"/>
              <a:t/>
            </a:r>
            <a:br>
              <a:rPr lang="en-GB"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622" y="1556792"/>
            <a:ext cx="7467785"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7791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Testing</a:t>
            </a:r>
            <a:endParaRPr lang="en-IN" dirty="0"/>
          </a:p>
        </p:txBody>
      </p:sp>
      <p:sp>
        <p:nvSpPr>
          <p:cNvPr id="3" name="Content Placeholder 2"/>
          <p:cNvSpPr>
            <a:spLocks noGrp="1"/>
          </p:cNvSpPr>
          <p:nvPr>
            <p:ph idx="1"/>
          </p:nvPr>
        </p:nvSpPr>
        <p:spPr/>
        <p:txBody>
          <a:bodyPr/>
          <a:lstStyle/>
          <a:p>
            <a:pPr marL="114300" indent="0">
              <a:buNone/>
            </a:pPr>
            <a:r>
              <a:rPr lang="en-GB" dirty="0" err="1"/>
              <a:t>def</a:t>
            </a:r>
            <a:r>
              <a:rPr lang="en-GB" b="0" dirty="0"/>
              <a:t> test_sum2():  </a:t>
            </a:r>
          </a:p>
          <a:p>
            <a:pPr marL="114300" indent="0">
              <a:buNone/>
            </a:pPr>
            <a:r>
              <a:rPr lang="en-GB" b="0" dirty="0"/>
              <a:t>    </a:t>
            </a:r>
            <a:r>
              <a:rPr lang="en-GB" dirty="0"/>
              <a:t>assert</a:t>
            </a:r>
            <a:r>
              <a:rPr lang="en-GB" b="0" dirty="0"/>
              <a:t> sum([2, 3, 5]) == 10, "It should be 10"  </a:t>
            </a:r>
          </a:p>
          <a:p>
            <a:pPr marL="114300" indent="0">
              <a:buNone/>
            </a:pPr>
            <a:r>
              <a:rPr lang="en-GB" b="0" dirty="0"/>
              <a:t>  </a:t>
            </a:r>
          </a:p>
          <a:p>
            <a:pPr marL="114300" indent="0">
              <a:buNone/>
            </a:pPr>
            <a:r>
              <a:rPr lang="en-GB" dirty="0" err="1"/>
              <a:t>def</a:t>
            </a:r>
            <a:r>
              <a:rPr lang="en-GB" b="0" dirty="0"/>
              <a:t> </a:t>
            </a:r>
            <a:r>
              <a:rPr lang="en-GB" b="0" dirty="0" err="1"/>
              <a:t>test_sum_tuple</a:t>
            </a:r>
            <a:r>
              <a:rPr lang="en-GB" b="0" dirty="0"/>
              <a:t>():  </a:t>
            </a:r>
          </a:p>
          <a:p>
            <a:pPr marL="114300" indent="0">
              <a:buNone/>
            </a:pPr>
            <a:r>
              <a:rPr lang="en-GB" b="0" dirty="0"/>
              <a:t>    </a:t>
            </a:r>
            <a:r>
              <a:rPr lang="en-GB" dirty="0"/>
              <a:t>assert</a:t>
            </a:r>
            <a:r>
              <a:rPr lang="en-GB" b="0" dirty="0"/>
              <a:t> sum((1, 3, 5)) == 10, "It should be 10"  </a:t>
            </a:r>
          </a:p>
          <a:p>
            <a:pPr marL="114300" indent="0">
              <a:buNone/>
            </a:pPr>
            <a:r>
              <a:rPr lang="en-GB" b="0" dirty="0"/>
              <a:t>  </a:t>
            </a:r>
          </a:p>
          <a:p>
            <a:pPr marL="114300" indent="0">
              <a:buNone/>
            </a:pPr>
            <a:r>
              <a:rPr lang="en-GB" dirty="0"/>
              <a:t>if</a:t>
            </a:r>
            <a:r>
              <a:rPr lang="en-GB" b="0" dirty="0"/>
              <a:t> __name__ == "__main__":  </a:t>
            </a:r>
          </a:p>
          <a:p>
            <a:pPr marL="114300" indent="0">
              <a:buNone/>
            </a:pPr>
            <a:r>
              <a:rPr lang="en-GB" b="0" dirty="0"/>
              <a:t>    test_sum2()  </a:t>
            </a:r>
          </a:p>
          <a:p>
            <a:pPr marL="114300" indent="0">
              <a:buNone/>
            </a:pPr>
            <a:r>
              <a:rPr lang="en-GB" b="0" dirty="0"/>
              <a:t>    </a:t>
            </a:r>
            <a:r>
              <a:rPr lang="en-GB" b="0" dirty="0" err="1"/>
              <a:t>test_sum_tuple</a:t>
            </a:r>
            <a:r>
              <a:rPr lang="en-GB" b="0" dirty="0"/>
              <a:t>()  </a:t>
            </a:r>
          </a:p>
          <a:p>
            <a:pPr marL="114300" indent="0">
              <a:buNone/>
            </a:pPr>
            <a:r>
              <a:rPr lang="en-GB" b="0" dirty="0"/>
              <a:t>    </a:t>
            </a:r>
            <a:r>
              <a:rPr lang="en-GB" dirty="0"/>
              <a:t>print</a:t>
            </a:r>
            <a:r>
              <a:rPr lang="en-GB" b="0" dirty="0"/>
              <a:t>("Everything is correct")  </a:t>
            </a:r>
          </a:p>
          <a:p>
            <a:pPr marL="114300" indent="0">
              <a:buNone/>
            </a:pPr>
            <a:endParaRPr lang="en-IN" dirty="0"/>
          </a:p>
        </p:txBody>
      </p:sp>
    </p:spTree>
    <p:extLst>
      <p:ext uri="{BB962C8B-B14F-4D97-AF65-F5344CB8AC3E}">
        <p14:creationId xmlns:p14="http://schemas.microsoft.com/office/powerpoint/2010/main" val="37150099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Testing</a:t>
            </a:r>
            <a:endParaRPr lang="en-IN" dirty="0"/>
          </a:p>
        </p:txBody>
      </p:sp>
      <p:pic>
        <p:nvPicPr>
          <p:cNvPr id="307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96752"/>
            <a:ext cx="8151250" cy="383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2375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Testing</a:t>
            </a:r>
            <a:endParaRPr lang="en-IN" dirty="0"/>
          </a:p>
        </p:txBody>
      </p:sp>
      <p:sp>
        <p:nvSpPr>
          <p:cNvPr id="3" name="Content Placeholder 2"/>
          <p:cNvSpPr>
            <a:spLocks noGrp="1"/>
          </p:cNvSpPr>
          <p:nvPr>
            <p:ph idx="1"/>
          </p:nvPr>
        </p:nvSpPr>
        <p:spPr/>
        <p:txBody>
          <a:bodyPr/>
          <a:lstStyle/>
          <a:p>
            <a:pPr marL="11430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7794636" cy="359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1188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Skeleton in </a:t>
            </a:r>
            <a:r>
              <a:rPr lang="en-IN" dirty="0" smtClean="0"/>
              <a:t>Python</a:t>
            </a:r>
            <a:endParaRPr lang="en-IN" dirty="0"/>
          </a:p>
        </p:txBody>
      </p:sp>
      <p:sp>
        <p:nvSpPr>
          <p:cNvPr id="3" name="Content Placeholder 2"/>
          <p:cNvSpPr>
            <a:spLocks noGrp="1"/>
          </p:cNvSpPr>
          <p:nvPr>
            <p:ph idx="1"/>
          </p:nvPr>
        </p:nvSpPr>
        <p:spPr/>
        <p:txBody>
          <a:bodyPr/>
          <a:lstStyle/>
          <a:p>
            <a:pPr algn="just"/>
            <a:r>
              <a:rPr lang="en-GB" b="0" dirty="0"/>
              <a:t>Skeleton code is a term that refers to a </a:t>
            </a:r>
            <a:r>
              <a:rPr lang="en-GB" dirty="0">
                <a:solidFill>
                  <a:srgbClr val="C00000"/>
                </a:solidFill>
              </a:rPr>
              <a:t>project’s basic layout</a:t>
            </a:r>
            <a:r>
              <a:rPr lang="en-GB" b="0" dirty="0"/>
              <a:t> that does not include any data but is more than a blank template</a:t>
            </a:r>
            <a:r>
              <a:rPr lang="en-GB" b="0" dirty="0" smtClean="0"/>
              <a:t>.</a:t>
            </a:r>
          </a:p>
          <a:p>
            <a:pPr algn="just"/>
            <a:r>
              <a:rPr lang="en-GB" b="0" dirty="0" smtClean="0"/>
              <a:t>By </a:t>
            </a:r>
            <a:r>
              <a:rPr lang="en-GB" b="0" dirty="0"/>
              <a:t>“structure,” we mean the decisions you make about how your project will best achieve its goal. </a:t>
            </a:r>
            <a:endParaRPr lang="en-GB" b="0" dirty="0" smtClean="0"/>
          </a:p>
          <a:p>
            <a:pPr algn="just"/>
            <a:r>
              <a:rPr lang="en-GB" b="0" dirty="0" smtClean="0"/>
              <a:t>We </a:t>
            </a:r>
            <a:r>
              <a:rPr lang="en-GB" b="0" dirty="0"/>
              <a:t>must evaluate how to make the most of Python’s features in order to write clean, effective code. </a:t>
            </a:r>
            <a:endParaRPr lang="en-GB" b="0" dirty="0" smtClean="0"/>
          </a:p>
          <a:p>
            <a:pPr algn="just"/>
            <a:r>
              <a:rPr lang="en-GB" b="0" dirty="0" smtClean="0"/>
              <a:t>In </a:t>
            </a:r>
            <a:r>
              <a:rPr lang="en-GB" b="0" dirty="0"/>
              <a:t>practice, </a:t>
            </a:r>
            <a:r>
              <a:rPr lang="en-GB" dirty="0">
                <a:solidFill>
                  <a:srgbClr val="C00000"/>
                </a:solidFill>
              </a:rPr>
              <a:t>“structure” entails writing clean code with clear logic and dependencies</a:t>
            </a:r>
            <a:r>
              <a:rPr lang="en-GB" b="0" dirty="0"/>
              <a:t>, as well as organizing files and directories in the </a:t>
            </a:r>
            <a:r>
              <a:rPr lang="en-GB" b="0" dirty="0" smtClean="0"/>
              <a:t>file system</a:t>
            </a:r>
            <a:r>
              <a:rPr lang="en-GB" b="0" dirty="0"/>
              <a:t>.</a:t>
            </a:r>
            <a:endParaRPr lang="en-IN" dirty="0"/>
          </a:p>
        </p:txBody>
      </p:sp>
    </p:spTree>
    <p:extLst>
      <p:ext uri="{BB962C8B-B14F-4D97-AF65-F5344CB8AC3E}">
        <p14:creationId xmlns:p14="http://schemas.microsoft.com/office/powerpoint/2010/main" val="11334084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Skeleton in </a:t>
            </a:r>
            <a:r>
              <a:rPr lang="en-IN" dirty="0" smtClean="0"/>
              <a:t>Python</a:t>
            </a:r>
            <a:endParaRPr lang="en-IN" dirty="0"/>
          </a:p>
        </p:txBody>
      </p:sp>
      <p:sp>
        <p:nvSpPr>
          <p:cNvPr id="3" name="Content Placeholder 2"/>
          <p:cNvSpPr>
            <a:spLocks noGrp="1"/>
          </p:cNvSpPr>
          <p:nvPr>
            <p:ph idx="1"/>
          </p:nvPr>
        </p:nvSpPr>
        <p:spPr/>
        <p:txBody>
          <a:bodyPr>
            <a:normAutofit/>
          </a:bodyPr>
          <a:lstStyle/>
          <a:p>
            <a:r>
              <a:rPr lang="en-IN" dirty="0"/>
              <a:t>Requirements for </a:t>
            </a:r>
            <a:r>
              <a:rPr lang="en-IN" dirty="0" smtClean="0"/>
              <a:t>Python</a:t>
            </a:r>
          </a:p>
          <a:p>
            <a:pPr lvl="1" fontAlgn="base"/>
            <a:r>
              <a:rPr lang="en-GB" b="0" dirty="0"/>
              <a:t>Packaging and inclusion of “modern” setup tools</a:t>
            </a:r>
          </a:p>
          <a:p>
            <a:pPr lvl="1" fontAlgn="base"/>
            <a:r>
              <a:rPr lang="en-GB" b="0" dirty="0"/>
              <a:t>Capable of creating CLI entry points (for command-line tools; this should be able to be skipped when generating a library)</a:t>
            </a:r>
          </a:p>
          <a:p>
            <a:pPr lvl="1" fontAlgn="base"/>
            <a:r>
              <a:rPr lang="en-GB" b="0" dirty="0"/>
              <a:t>Fixtures, </a:t>
            </a:r>
            <a:r>
              <a:rPr lang="en-GB" b="0" dirty="0" err="1"/>
              <a:t>parametrize</a:t>
            </a:r>
            <a:r>
              <a:rPr lang="en-GB" b="0" dirty="0"/>
              <a:t>(), and other </a:t>
            </a:r>
            <a:r>
              <a:rPr lang="en-GB" b="0" dirty="0" err="1"/>
              <a:t>pytest</a:t>
            </a:r>
            <a:r>
              <a:rPr lang="en-GB" b="0" dirty="0"/>
              <a:t> integration examples.</a:t>
            </a:r>
          </a:p>
          <a:p>
            <a:pPr lvl="1" fontAlgn="base"/>
            <a:r>
              <a:rPr lang="en-GB" b="0" dirty="0"/>
              <a:t>From the start, the created project should be able to be built, tested, and have a good Python style.</a:t>
            </a:r>
          </a:p>
          <a:p>
            <a:pPr lvl="1" fontAlgn="base"/>
            <a:r>
              <a:rPr lang="en-GB" b="0" dirty="0"/>
              <a:t>README.md contains instructions that are both legitimate and repeatable.</a:t>
            </a:r>
          </a:p>
          <a:p>
            <a:pPr lvl="1" fontAlgn="base"/>
            <a:r>
              <a:rPr lang="en-GB" b="0" dirty="0" err="1"/>
              <a:t>Setuptools_scm</a:t>
            </a:r>
            <a:r>
              <a:rPr lang="en-GB" b="0" dirty="0"/>
              <a:t> allows for versioning based on version control. Instead of synchronizing a tag and a version string in the repo, this makes it simple to cut versions using tags.</a:t>
            </a:r>
          </a:p>
          <a:p>
            <a:endParaRPr lang="en-IN" dirty="0"/>
          </a:p>
        </p:txBody>
      </p:sp>
    </p:spTree>
    <p:extLst>
      <p:ext uri="{BB962C8B-B14F-4D97-AF65-F5344CB8AC3E}">
        <p14:creationId xmlns:p14="http://schemas.microsoft.com/office/powerpoint/2010/main" val="2725722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Installation</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00" y="1268760"/>
            <a:ext cx="7388968"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5219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t>Project Directory in Python</a:t>
            </a:r>
            <a:endParaRPr lang="en-IN" b="0" dirty="0"/>
          </a:p>
        </p:txBody>
      </p:sp>
      <p:sp>
        <p:nvSpPr>
          <p:cNvPr id="3" name="Content Placeholder 2"/>
          <p:cNvSpPr>
            <a:spLocks noGrp="1"/>
          </p:cNvSpPr>
          <p:nvPr>
            <p:ph idx="1"/>
          </p:nvPr>
        </p:nvSpPr>
        <p:spPr/>
        <p:txBody>
          <a:bodyPr>
            <a:normAutofit/>
          </a:bodyPr>
          <a:lstStyle/>
          <a:p>
            <a:r>
              <a:rPr lang="en-GB" b="0" dirty="0"/>
              <a:t>When you get the path of the root project structure, you’ll get a string with the absolute path of the current project’s root. </a:t>
            </a:r>
            <a:endParaRPr lang="en-GB" b="0" dirty="0" smtClean="0"/>
          </a:p>
          <a:p>
            <a:r>
              <a:rPr lang="en-GB" b="0" dirty="0" smtClean="0"/>
              <a:t>Use </a:t>
            </a:r>
            <a:r>
              <a:rPr lang="en-GB" b="0" dirty="0"/>
              <a:t>the function </a:t>
            </a:r>
            <a:r>
              <a:rPr lang="en-GB" dirty="0" err="1">
                <a:solidFill>
                  <a:srgbClr val="C00000"/>
                </a:solidFill>
              </a:rPr>
              <a:t>os.path.dirname</a:t>
            </a:r>
            <a:r>
              <a:rPr lang="en-GB" dirty="0">
                <a:solidFill>
                  <a:srgbClr val="C00000"/>
                </a:solidFill>
              </a:rPr>
              <a:t>(path)</a:t>
            </a:r>
            <a:r>
              <a:rPr lang="en-GB" b="0" dirty="0"/>
              <a:t>, where the path is the path to any file in the project’s top level. </a:t>
            </a:r>
            <a:endParaRPr lang="en-GB" b="0" dirty="0" smtClean="0"/>
          </a:p>
          <a:p>
            <a:r>
              <a:rPr lang="en-GB" b="0" dirty="0" smtClean="0"/>
              <a:t>The </a:t>
            </a:r>
            <a:r>
              <a:rPr lang="en-GB" b="0" dirty="0"/>
              <a:t>outer folder, which contains all other project files, is at the top level of the project. This path can be found by calling </a:t>
            </a:r>
            <a:r>
              <a:rPr lang="en-GB" dirty="0" err="1">
                <a:solidFill>
                  <a:srgbClr val="C00000"/>
                </a:solidFill>
              </a:rPr>
              <a:t>os.path.abspath</a:t>
            </a:r>
            <a:r>
              <a:rPr lang="en-GB" dirty="0">
                <a:solidFill>
                  <a:srgbClr val="C00000"/>
                </a:solidFill>
              </a:rPr>
              <a:t>(file)</a:t>
            </a:r>
            <a:r>
              <a:rPr lang="en-GB" b="0" dirty="0"/>
              <a:t>, where a file is a file in the project’s top level</a:t>
            </a:r>
            <a:endParaRPr lang="en-IN" dirty="0"/>
          </a:p>
        </p:txBody>
      </p:sp>
    </p:spTree>
    <p:extLst>
      <p:ext uri="{BB962C8B-B14F-4D97-AF65-F5344CB8AC3E}">
        <p14:creationId xmlns:p14="http://schemas.microsoft.com/office/powerpoint/2010/main" val="7290602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t>Project Directory in Python</a:t>
            </a:r>
            <a:endParaRPr lang="en-IN" b="0" dirty="0"/>
          </a:p>
        </p:txBody>
      </p:sp>
      <p:sp>
        <p:nvSpPr>
          <p:cNvPr id="3" name="Content Placeholder 2"/>
          <p:cNvSpPr>
            <a:spLocks noGrp="1"/>
          </p:cNvSpPr>
          <p:nvPr>
            <p:ph idx="1"/>
          </p:nvPr>
        </p:nvSpPr>
        <p:spPr/>
        <p:txBody>
          <a:bodyPr>
            <a:normAutofit/>
          </a:bodyPr>
          <a:lstStyle/>
          <a:p>
            <a:pPr marL="114300" indent="0">
              <a:buNone/>
            </a:pPr>
            <a:r>
              <a:rPr lang="en-IN" b="0" dirty="0"/>
              <a:t>import </a:t>
            </a:r>
            <a:r>
              <a:rPr lang="en-IN" b="0" dirty="0" err="1"/>
              <a:t>os</a:t>
            </a:r>
            <a:r>
              <a:rPr lang="en-IN" b="0" dirty="0"/>
              <a:t> </a:t>
            </a:r>
            <a:endParaRPr lang="en-IN" b="0" dirty="0" smtClean="0"/>
          </a:p>
          <a:p>
            <a:pPr marL="114300" indent="0">
              <a:buNone/>
            </a:pPr>
            <a:r>
              <a:rPr lang="en-IN" b="0" dirty="0" smtClean="0"/>
              <a:t>ROOT_DIR </a:t>
            </a:r>
            <a:r>
              <a:rPr lang="en-IN" b="0" dirty="0"/>
              <a:t>= </a:t>
            </a:r>
            <a:r>
              <a:rPr lang="en-IN" b="0" dirty="0" err="1"/>
              <a:t>os.path.dirname</a:t>
            </a:r>
            <a:r>
              <a:rPr lang="en-IN" b="0" dirty="0"/>
              <a:t>(</a:t>
            </a:r>
            <a:r>
              <a:rPr lang="en-IN" b="0" dirty="0" err="1"/>
              <a:t>os.path.abspath</a:t>
            </a:r>
            <a:r>
              <a:rPr lang="en-IN" b="0" dirty="0"/>
              <a:t>("sample_doc.txt")) </a:t>
            </a:r>
            <a:endParaRPr lang="en-IN" b="0" dirty="0" smtClean="0"/>
          </a:p>
          <a:p>
            <a:pPr marL="114300" indent="0">
              <a:buNone/>
            </a:pPr>
            <a:r>
              <a:rPr lang="en-IN" b="0" dirty="0" smtClean="0"/>
              <a:t>print(ROOT_DIR)</a:t>
            </a:r>
          </a:p>
          <a:p>
            <a:pPr marL="114300" indent="0">
              <a:buNone/>
            </a:pPr>
            <a:endParaRPr lang="en-GB" b="0" dirty="0"/>
          </a:p>
          <a:p>
            <a:pPr marL="114300" indent="0">
              <a:buNone/>
            </a:pPr>
            <a:endParaRPr lang="en-GB" b="0" dirty="0" smtClean="0"/>
          </a:p>
          <a:p>
            <a:pPr marL="114300" indent="0">
              <a:buNone/>
            </a:pPr>
            <a:endParaRPr lang="en-IN" b="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4309081"/>
            <a:ext cx="8136905" cy="535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1400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2420888"/>
            <a:ext cx="7543800" cy="2593975"/>
          </a:xfrm>
        </p:spPr>
        <p:txBody>
          <a:bodyPr/>
          <a:lstStyle/>
          <a:p>
            <a:r>
              <a:rPr lang="en-US" sz="2400" b="1" dirty="0">
                <a:solidFill>
                  <a:srgbClr val="C00000"/>
                </a:solidFill>
              </a:rPr>
              <a:t>Implement Regular Expression and its Basic Functions - </a:t>
            </a:r>
            <a:r>
              <a:rPr lang="en-US" sz="2400" b="1" dirty="0" err="1">
                <a:solidFill>
                  <a:srgbClr val="C00000"/>
                </a:solidFill>
              </a:rPr>
              <a:t>findall</a:t>
            </a:r>
            <a:r>
              <a:rPr lang="en-US" sz="2400" b="1" dirty="0" smtClean="0">
                <a:solidFill>
                  <a:srgbClr val="C00000"/>
                </a:solidFill>
              </a:rPr>
              <a:t>( ),</a:t>
            </a:r>
            <a:r>
              <a:rPr lang="en-US" sz="2400" b="1" dirty="0">
                <a:solidFill>
                  <a:srgbClr val="C00000"/>
                </a:solidFill>
              </a:rPr>
              <a:t>search</a:t>
            </a:r>
            <a:r>
              <a:rPr lang="en-US" sz="2400" b="1" dirty="0" smtClean="0">
                <a:solidFill>
                  <a:srgbClr val="C00000"/>
                </a:solidFill>
              </a:rPr>
              <a:t>( ),</a:t>
            </a:r>
            <a:r>
              <a:rPr lang="en-US" sz="2400" b="1" dirty="0">
                <a:solidFill>
                  <a:srgbClr val="C00000"/>
                </a:solidFill>
              </a:rPr>
              <a:t>split</a:t>
            </a:r>
            <a:r>
              <a:rPr lang="en-US" sz="2400" b="1" dirty="0" smtClean="0">
                <a:solidFill>
                  <a:srgbClr val="C00000"/>
                </a:solidFill>
              </a:rPr>
              <a:t>( ),</a:t>
            </a:r>
            <a:r>
              <a:rPr lang="en-US" sz="2400" b="1" dirty="0">
                <a:solidFill>
                  <a:srgbClr val="C00000"/>
                </a:solidFill>
              </a:rPr>
              <a:t>sub</a:t>
            </a:r>
            <a:r>
              <a:rPr lang="en-US" sz="2400" b="1" dirty="0" smtClean="0">
                <a:solidFill>
                  <a:srgbClr val="C00000"/>
                </a:solidFill>
              </a:rPr>
              <a:t>( )</a:t>
            </a:r>
            <a:r>
              <a:rPr lang="en-US" dirty="0">
                <a:solidFill>
                  <a:schemeClr val="accent1">
                    <a:lumMod val="50000"/>
                  </a:schemeClr>
                </a:solidFill>
              </a:rPr>
              <a:t/>
            </a:r>
            <a:br>
              <a:rPr lang="en-US" dirty="0">
                <a:solidFill>
                  <a:schemeClr val="accent1">
                    <a:lumMod val="50000"/>
                  </a:schemeClr>
                </a:solidFill>
              </a:rPr>
            </a:br>
            <a:endParaRPr lang="en-IN" dirty="0"/>
          </a:p>
        </p:txBody>
      </p:sp>
    </p:spTree>
    <p:extLst>
      <p:ext uri="{BB962C8B-B14F-4D97-AF65-F5344CB8AC3E}">
        <p14:creationId xmlns:p14="http://schemas.microsoft.com/office/powerpoint/2010/main" val="19592775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Regular Expressions (</a:t>
            </a:r>
            <a:r>
              <a:rPr lang="en-GB" dirty="0" err="1" smtClean="0"/>
              <a:t>RegEx</a:t>
            </a:r>
            <a:r>
              <a:rPr lang="en-GB" dirty="0" smtClean="0"/>
              <a:t>)</a:t>
            </a:r>
            <a:endParaRPr lang="en-IN" dirty="0"/>
          </a:p>
        </p:txBody>
      </p:sp>
      <p:sp>
        <p:nvSpPr>
          <p:cNvPr id="3" name="Content Placeholder 2"/>
          <p:cNvSpPr>
            <a:spLocks noGrp="1"/>
          </p:cNvSpPr>
          <p:nvPr>
            <p:ph idx="1"/>
          </p:nvPr>
        </p:nvSpPr>
        <p:spPr/>
        <p:txBody>
          <a:bodyPr/>
          <a:lstStyle/>
          <a:p>
            <a:r>
              <a:rPr lang="en-GB" b="0" dirty="0"/>
              <a:t>A </a:t>
            </a:r>
            <a:r>
              <a:rPr lang="en-GB" dirty="0"/>
              <a:t>Regular Expressions (</a:t>
            </a:r>
            <a:r>
              <a:rPr lang="en-GB" dirty="0" err="1"/>
              <a:t>RegEx</a:t>
            </a:r>
            <a:r>
              <a:rPr lang="en-GB" dirty="0"/>
              <a:t>)</a:t>
            </a:r>
            <a:r>
              <a:rPr lang="en-GB" b="0" dirty="0"/>
              <a:t> is a special sequence of characters that uses a search pattern to find a string or set of strings. </a:t>
            </a:r>
            <a:endParaRPr lang="en-GB" b="0" dirty="0" smtClean="0"/>
          </a:p>
          <a:p>
            <a:r>
              <a:rPr lang="en-GB" b="0" dirty="0" smtClean="0"/>
              <a:t>It </a:t>
            </a:r>
            <a:r>
              <a:rPr lang="en-GB" b="0" dirty="0"/>
              <a:t>can detect the presence or absence of a text by matching it with a particular pattern, and also can split a pattern into one or more sub-patterns.</a:t>
            </a:r>
            <a:endParaRPr lang="en-IN" dirty="0"/>
          </a:p>
        </p:txBody>
      </p:sp>
    </p:spTree>
    <p:extLst>
      <p:ext uri="{BB962C8B-B14F-4D97-AF65-F5344CB8AC3E}">
        <p14:creationId xmlns:p14="http://schemas.microsoft.com/office/powerpoint/2010/main" val="34023072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RegEx</a:t>
            </a:r>
            <a:r>
              <a:rPr lang="en-GB" dirty="0"/>
              <a:t> </a:t>
            </a:r>
            <a:r>
              <a:rPr lang="en-GB" dirty="0" smtClean="0"/>
              <a:t>Module</a:t>
            </a:r>
            <a:endParaRPr lang="en-IN" dirty="0"/>
          </a:p>
        </p:txBody>
      </p:sp>
      <p:sp>
        <p:nvSpPr>
          <p:cNvPr id="3" name="Content Placeholder 2"/>
          <p:cNvSpPr>
            <a:spLocks noGrp="1"/>
          </p:cNvSpPr>
          <p:nvPr>
            <p:ph idx="1"/>
          </p:nvPr>
        </p:nvSpPr>
        <p:spPr/>
        <p:txBody>
          <a:bodyPr/>
          <a:lstStyle/>
          <a:p>
            <a:r>
              <a:rPr lang="en-GB" b="0" dirty="0" smtClean="0"/>
              <a:t>Python </a:t>
            </a:r>
            <a:r>
              <a:rPr lang="en-GB" b="0" dirty="0"/>
              <a:t>has a built-in package called re, which can be used to work with Regular Expressions.</a:t>
            </a:r>
          </a:p>
          <a:p>
            <a:r>
              <a:rPr lang="en-GB" b="0" dirty="0"/>
              <a:t>Import the re module:</a:t>
            </a:r>
          </a:p>
          <a:p>
            <a:pPr marL="114300" indent="0">
              <a:buNone/>
            </a:pPr>
            <a:r>
              <a:rPr lang="en-GB" b="0" dirty="0" smtClean="0"/>
              <a:t>	</a:t>
            </a:r>
            <a:r>
              <a:rPr lang="en-GB" b="0" dirty="0" smtClean="0">
                <a:solidFill>
                  <a:srgbClr val="C00000"/>
                </a:solidFill>
              </a:rPr>
              <a:t>import</a:t>
            </a:r>
            <a:r>
              <a:rPr lang="en-GB" b="0" dirty="0">
                <a:solidFill>
                  <a:srgbClr val="C00000"/>
                </a:solidFill>
              </a:rPr>
              <a:t> re</a:t>
            </a:r>
          </a:p>
          <a:p>
            <a:endParaRPr lang="en-IN" dirty="0"/>
          </a:p>
        </p:txBody>
      </p:sp>
    </p:spTree>
    <p:extLst>
      <p:ext uri="{BB962C8B-B14F-4D97-AF65-F5344CB8AC3E}">
        <p14:creationId xmlns:p14="http://schemas.microsoft.com/office/powerpoint/2010/main" val="14456942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RegEx</a:t>
            </a:r>
            <a:r>
              <a:rPr lang="en-GB" dirty="0"/>
              <a:t> </a:t>
            </a:r>
            <a:r>
              <a:rPr lang="en-GB" dirty="0" smtClean="0"/>
              <a:t>Module</a:t>
            </a:r>
            <a:endParaRPr lang="en-IN" dirty="0"/>
          </a:p>
        </p:txBody>
      </p:sp>
      <p:sp>
        <p:nvSpPr>
          <p:cNvPr id="3" name="Content Placeholder 2"/>
          <p:cNvSpPr>
            <a:spLocks noGrp="1"/>
          </p:cNvSpPr>
          <p:nvPr>
            <p:ph idx="1"/>
          </p:nvPr>
        </p:nvSpPr>
        <p:spPr/>
        <p:txBody>
          <a:bodyPr/>
          <a:lstStyle/>
          <a:p>
            <a:pPr marL="114300" indent="0">
              <a:buNone/>
            </a:pPr>
            <a:r>
              <a:rPr lang="en-GB" b="0" dirty="0"/>
              <a:t>import re</a:t>
            </a:r>
          </a:p>
          <a:p>
            <a:pPr marL="114300" indent="0">
              <a:buNone/>
            </a:pPr>
            <a:endParaRPr lang="en-GB" b="0" dirty="0"/>
          </a:p>
          <a:p>
            <a:pPr marL="114300" indent="0">
              <a:buNone/>
            </a:pPr>
            <a:r>
              <a:rPr lang="en-GB" b="0" dirty="0"/>
              <a:t>#Check if the string starts with "The" and ends with "Spain":</a:t>
            </a:r>
          </a:p>
          <a:p>
            <a:pPr marL="114300" indent="0">
              <a:buNone/>
            </a:pPr>
            <a:endParaRPr lang="en-GB" b="0" dirty="0"/>
          </a:p>
          <a:p>
            <a:pPr marL="114300" indent="0">
              <a:buNone/>
            </a:pPr>
            <a:r>
              <a:rPr lang="en-GB" b="0" dirty="0"/>
              <a:t>txt = "The rain in Spain"</a:t>
            </a:r>
          </a:p>
          <a:p>
            <a:pPr marL="114300" indent="0">
              <a:buNone/>
            </a:pPr>
            <a:r>
              <a:rPr lang="en-GB" b="0" dirty="0"/>
              <a:t>x = </a:t>
            </a:r>
            <a:r>
              <a:rPr lang="en-GB" b="0" dirty="0" err="1"/>
              <a:t>re.search</a:t>
            </a:r>
            <a:r>
              <a:rPr lang="en-GB" b="0" dirty="0"/>
              <a:t>("^The.*Spain$", txt)</a:t>
            </a:r>
          </a:p>
          <a:p>
            <a:pPr marL="114300" indent="0">
              <a:buNone/>
            </a:pPr>
            <a:endParaRPr lang="en-GB" b="0" dirty="0"/>
          </a:p>
          <a:p>
            <a:pPr marL="114300" indent="0">
              <a:buNone/>
            </a:pPr>
            <a:r>
              <a:rPr lang="en-GB" b="0" dirty="0"/>
              <a:t>if x:</a:t>
            </a:r>
          </a:p>
          <a:p>
            <a:pPr marL="114300" indent="0">
              <a:buNone/>
            </a:pPr>
            <a:r>
              <a:rPr lang="en-GB" b="0" dirty="0"/>
              <a:t>  print("YES! We have a match!")</a:t>
            </a:r>
          </a:p>
          <a:p>
            <a:pPr marL="114300" indent="0">
              <a:buNone/>
            </a:pPr>
            <a:r>
              <a:rPr lang="en-GB" b="0" dirty="0"/>
              <a:t>else:</a:t>
            </a:r>
          </a:p>
          <a:p>
            <a:pPr marL="114300" indent="0">
              <a:buNone/>
            </a:pPr>
            <a:r>
              <a:rPr lang="en-GB" b="0" dirty="0"/>
              <a:t>  print("No match")</a:t>
            </a:r>
            <a:endParaRPr lang="en-IN" dirty="0"/>
          </a:p>
        </p:txBody>
      </p:sp>
    </p:spTree>
    <p:extLst>
      <p:ext uri="{BB962C8B-B14F-4D97-AF65-F5344CB8AC3E}">
        <p14:creationId xmlns:p14="http://schemas.microsoft.com/office/powerpoint/2010/main" val="10484082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RegEx</a:t>
            </a:r>
            <a:r>
              <a:rPr lang="en-GB" dirty="0" smtClean="0"/>
              <a:t> Functions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40632932"/>
              </p:ext>
            </p:extLst>
          </p:nvPr>
        </p:nvGraphicFramePr>
        <p:xfrm>
          <a:off x="457200" y="1600200"/>
          <a:ext cx="7620000" cy="3596640"/>
        </p:xfrm>
        <a:graphic>
          <a:graphicData uri="http://schemas.openxmlformats.org/drawingml/2006/table">
            <a:tbl>
              <a:tblPr firstRow="1" bandRow="1">
                <a:tableStyleId>{5C22544A-7EE6-4342-B048-85BDC9FD1C3A}</a:tableStyleId>
              </a:tblPr>
              <a:tblGrid>
                <a:gridCol w="1954560"/>
                <a:gridCol w="5665440"/>
              </a:tblGrid>
              <a:tr h="370840">
                <a:tc>
                  <a:txBody>
                    <a:bodyPr/>
                    <a:lstStyle/>
                    <a:p>
                      <a:pPr algn="l" fontAlgn="t"/>
                      <a:r>
                        <a:rPr lang="en-IN" sz="2800" b="1" dirty="0">
                          <a:effectLst/>
                          <a:latin typeface="+mj-lt"/>
                        </a:rPr>
                        <a:t>Function</a:t>
                      </a:r>
                    </a:p>
                  </a:txBody>
                  <a:tcPr marL="152400" marR="76200" marT="76200" marB="76200"/>
                </a:tc>
                <a:tc>
                  <a:txBody>
                    <a:bodyPr/>
                    <a:lstStyle/>
                    <a:p>
                      <a:pPr algn="l" fontAlgn="t"/>
                      <a:r>
                        <a:rPr lang="en-IN" sz="2800" b="1">
                          <a:effectLst/>
                          <a:latin typeface="+mj-lt"/>
                        </a:rPr>
                        <a:t>Description</a:t>
                      </a:r>
                    </a:p>
                  </a:txBody>
                  <a:tcPr marL="76200" marR="76200" marT="76200" marB="76200"/>
                </a:tc>
              </a:tr>
              <a:tr h="370840">
                <a:tc>
                  <a:txBody>
                    <a:bodyPr/>
                    <a:lstStyle/>
                    <a:p>
                      <a:pPr algn="l" fontAlgn="t"/>
                      <a:r>
                        <a:rPr lang="en-IN" sz="2800" b="1">
                          <a:effectLst/>
                          <a:latin typeface="+mj-lt"/>
                          <a:hlinkClick r:id="rId2"/>
                        </a:rPr>
                        <a:t>findall</a:t>
                      </a:r>
                      <a:endParaRPr lang="en-IN" sz="2800" b="1">
                        <a:effectLst/>
                        <a:latin typeface="+mj-lt"/>
                      </a:endParaRPr>
                    </a:p>
                  </a:txBody>
                  <a:tcPr marL="152400" marR="76200" marT="76200" marB="76200"/>
                </a:tc>
                <a:tc>
                  <a:txBody>
                    <a:bodyPr/>
                    <a:lstStyle/>
                    <a:p>
                      <a:pPr algn="l" fontAlgn="t"/>
                      <a:r>
                        <a:rPr lang="en-GB" sz="2800" b="1" dirty="0">
                          <a:effectLst/>
                          <a:latin typeface="+mj-lt"/>
                        </a:rPr>
                        <a:t>Returns a list containing all matches</a:t>
                      </a:r>
                    </a:p>
                  </a:txBody>
                  <a:tcPr marL="76200" marR="76200" marT="76200" marB="76200"/>
                </a:tc>
              </a:tr>
              <a:tr h="370840">
                <a:tc>
                  <a:txBody>
                    <a:bodyPr/>
                    <a:lstStyle/>
                    <a:p>
                      <a:pPr algn="l" fontAlgn="t"/>
                      <a:r>
                        <a:rPr lang="en-IN" sz="2800" b="1" dirty="0">
                          <a:effectLst/>
                          <a:latin typeface="+mj-lt"/>
                          <a:hlinkClick r:id="rId3"/>
                        </a:rPr>
                        <a:t>search</a:t>
                      </a:r>
                      <a:endParaRPr lang="en-IN" sz="2800" b="1" dirty="0">
                        <a:effectLst/>
                        <a:latin typeface="+mj-lt"/>
                      </a:endParaRPr>
                    </a:p>
                  </a:txBody>
                  <a:tcPr marL="152400" marR="76200" marT="76200" marB="76200"/>
                </a:tc>
                <a:tc>
                  <a:txBody>
                    <a:bodyPr/>
                    <a:lstStyle/>
                    <a:p>
                      <a:pPr algn="l" fontAlgn="t"/>
                      <a:r>
                        <a:rPr lang="en-GB" sz="2800" b="1" dirty="0">
                          <a:effectLst/>
                          <a:latin typeface="+mj-lt"/>
                        </a:rPr>
                        <a:t>Returns a </a:t>
                      </a:r>
                      <a:r>
                        <a:rPr lang="en-GB" sz="2800" b="1" dirty="0">
                          <a:effectLst/>
                          <a:latin typeface="+mj-lt"/>
                          <a:hlinkClick r:id="rId4"/>
                        </a:rPr>
                        <a:t>Match object</a:t>
                      </a:r>
                      <a:r>
                        <a:rPr lang="en-GB" sz="2800" b="1" dirty="0">
                          <a:effectLst/>
                          <a:latin typeface="+mj-lt"/>
                        </a:rPr>
                        <a:t> if there is a match anywhere in the string</a:t>
                      </a:r>
                    </a:p>
                  </a:txBody>
                  <a:tcPr marL="76200" marR="76200" marT="76200" marB="76200"/>
                </a:tc>
              </a:tr>
              <a:tr h="370840">
                <a:tc>
                  <a:txBody>
                    <a:bodyPr/>
                    <a:lstStyle/>
                    <a:p>
                      <a:pPr algn="l" fontAlgn="t"/>
                      <a:r>
                        <a:rPr lang="en-IN" sz="2800" b="1">
                          <a:effectLst/>
                          <a:latin typeface="+mj-lt"/>
                          <a:hlinkClick r:id="rId5"/>
                        </a:rPr>
                        <a:t>split</a:t>
                      </a:r>
                      <a:endParaRPr lang="en-IN" sz="2800" b="1">
                        <a:effectLst/>
                        <a:latin typeface="+mj-lt"/>
                      </a:endParaRPr>
                    </a:p>
                  </a:txBody>
                  <a:tcPr marL="152400" marR="76200" marT="76200" marB="76200"/>
                </a:tc>
                <a:tc>
                  <a:txBody>
                    <a:bodyPr/>
                    <a:lstStyle/>
                    <a:p>
                      <a:pPr algn="l" fontAlgn="t"/>
                      <a:r>
                        <a:rPr lang="en-GB" sz="2800" b="1" dirty="0">
                          <a:effectLst/>
                          <a:latin typeface="+mj-lt"/>
                        </a:rPr>
                        <a:t>Returns a list where the string has been split at each match</a:t>
                      </a:r>
                    </a:p>
                  </a:txBody>
                  <a:tcPr marL="76200" marR="76200" marT="76200" marB="76200"/>
                </a:tc>
              </a:tr>
            </a:tbl>
          </a:graphicData>
        </a:graphic>
      </p:graphicFrame>
    </p:spTree>
    <p:extLst>
      <p:ext uri="{BB962C8B-B14F-4D97-AF65-F5344CB8AC3E}">
        <p14:creationId xmlns:p14="http://schemas.microsoft.com/office/powerpoint/2010/main" val="113175680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findall</a:t>
            </a:r>
            <a:r>
              <a:rPr lang="en-GB" dirty="0" smtClean="0"/>
              <a:t>() </a:t>
            </a:r>
            <a:endParaRPr lang="en-IN" dirty="0"/>
          </a:p>
        </p:txBody>
      </p:sp>
      <p:sp>
        <p:nvSpPr>
          <p:cNvPr id="3" name="Content Placeholder 2"/>
          <p:cNvSpPr>
            <a:spLocks noGrp="1"/>
          </p:cNvSpPr>
          <p:nvPr>
            <p:ph idx="1"/>
          </p:nvPr>
        </p:nvSpPr>
        <p:spPr/>
        <p:txBody>
          <a:bodyPr/>
          <a:lstStyle/>
          <a:p>
            <a:r>
              <a:rPr lang="en-GB" b="0" dirty="0"/>
              <a:t>The </a:t>
            </a:r>
            <a:r>
              <a:rPr lang="en-GB" b="0" dirty="0" err="1"/>
              <a:t>findall</a:t>
            </a:r>
            <a:r>
              <a:rPr lang="en-GB" b="0" dirty="0"/>
              <a:t>() function returns a list containing all matches.</a:t>
            </a:r>
          </a:p>
          <a:p>
            <a:pPr marL="114300" indent="0">
              <a:buNone/>
            </a:pPr>
            <a:endParaRPr lang="en-GB" b="0" dirty="0" smtClean="0"/>
          </a:p>
          <a:p>
            <a:pPr marL="114300" indent="0">
              <a:buNone/>
            </a:pPr>
            <a:r>
              <a:rPr lang="en-GB" b="0" dirty="0" smtClean="0"/>
              <a:t>import</a:t>
            </a:r>
            <a:r>
              <a:rPr lang="en-GB" b="0" dirty="0"/>
              <a:t> re</a:t>
            </a:r>
            <a:r>
              <a:rPr lang="en-GB" dirty="0"/>
              <a:t/>
            </a:r>
            <a:br>
              <a:rPr lang="en-GB" dirty="0"/>
            </a:br>
            <a:r>
              <a:rPr lang="en-GB" dirty="0"/>
              <a:t/>
            </a:r>
            <a:br>
              <a:rPr lang="en-GB" dirty="0"/>
            </a:br>
            <a:r>
              <a:rPr lang="en-GB" b="0" dirty="0"/>
              <a:t>txt = "The rain in Spain"</a:t>
            </a:r>
            <a:r>
              <a:rPr lang="en-GB" dirty="0"/>
              <a:t/>
            </a:r>
            <a:br>
              <a:rPr lang="en-GB" dirty="0"/>
            </a:br>
            <a:r>
              <a:rPr lang="en-GB" b="0" dirty="0"/>
              <a:t>x = </a:t>
            </a:r>
            <a:r>
              <a:rPr lang="en-GB" b="0" dirty="0" err="1"/>
              <a:t>re.findall</a:t>
            </a:r>
            <a:r>
              <a:rPr lang="en-GB" b="0" dirty="0"/>
              <a:t>("</a:t>
            </a:r>
            <a:r>
              <a:rPr lang="en-GB" b="0" dirty="0" err="1"/>
              <a:t>ai</a:t>
            </a:r>
            <a:r>
              <a:rPr lang="en-GB" b="0" dirty="0"/>
              <a:t>", txt)</a:t>
            </a:r>
            <a:r>
              <a:rPr lang="en-GB" dirty="0"/>
              <a:t/>
            </a:r>
            <a:br>
              <a:rPr lang="en-GB" dirty="0"/>
            </a:br>
            <a:r>
              <a:rPr lang="en-GB" b="0" dirty="0"/>
              <a:t>print(x)</a:t>
            </a:r>
            <a:br>
              <a:rPr lang="en-GB" b="0" dirty="0"/>
            </a:br>
            <a:endParaRPr lang="en-GB" b="0" dirty="0" smtClean="0"/>
          </a:p>
          <a:p>
            <a:pPr marL="114300" indent="0">
              <a:buNone/>
            </a:pPr>
            <a:r>
              <a:rPr lang="en-GB" dirty="0" smtClean="0"/>
              <a:t>Output:</a:t>
            </a:r>
          </a:p>
          <a:p>
            <a:pPr marL="114300" indent="0">
              <a:buNone/>
            </a:pPr>
            <a:r>
              <a:rPr lang="en-GB" b="0" dirty="0"/>
              <a:t>['</a:t>
            </a:r>
            <a:r>
              <a:rPr lang="en-GB" b="0" dirty="0" err="1"/>
              <a:t>ai</a:t>
            </a:r>
            <a:r>
              <a:rPr lang="en-GB" b="0" dirty="0"/>
              <a:t>', '</a:t>
            </a:r>
            <a:r>
              <a:rPr lang="en-GB" b="0" dirty="0" err="1"/>
              <a:t>ai</a:t>
            </a:r>
            <a:r>
              <a:rPr lang="en-GB" b="0" dirty="0"/>
              <a:t>']</a:t>
            </a:r>
          </a:p>
        </p:txBody>
      </p:sp>
    </p:spTree>
    <p:extLst>
      <p:ext uri="{BB962C8B-B14F-4D97-AF65-F5344CB8AC3E}">
        <p14:creationId xmlns:p14="http://schemas.microsoft.com/office/powerpoint/2010/main" val="17035338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findall</a:t>
            </a:r>
            <a:r>
              <a:rPr lang="en-GB" dirty="0" smtClean="0"/>
              <a:t>() </a:t>
            </a:r>
            <a:endParaRPr lang="en-IN" dirty="0"/>
          </a:p>
        </p:txBody>
      </p:sp>
      <p:sp>
        <p:nvSpPr>
          <p:cNvPr id="3" name="Content Placeholder 2"/>
          <p:cNvSpPr>
            <a:spLocks noGrp="1"/>
          </p:cNvSpPr>
          <p:nvPr>
            <p:ph idx="1"/>
          </p:nvPr>
        </p:nvSpPr>
        <p:spPr/>
        <p:txBody>
          <a:bodyPr/>
          <a:lstStyle/>
          <a:p>
            <a:pPr marL="114300" indent="0">
              <a:buNone/>
            </a:pPr>
            <a:r>
              <a:rPr lang="en-GB" b="0" dirty="0"/>
              <a:t>import re</a:t>
            </a:r>
            <a:r>
              <a:rPr lang="en-GB" dirty="0"/>
              <a:t/>
            </a:r>
            <a:br>
              <a:rPr lang="en-GB" dirty="0"/>
            </a:br>
            <a:r>
              <a:rPr lang="en-GB" dirty="0"/>
              <a:t/>
            </a:r>
            <a:br>
              <a:rPr lang="en-GB" dirty="0"/>
            </a:br>
            <a:r>
              <a:rPr lang="en-GB" b="0" dirty="0"/>
              <a:t>txt = "The rain in Spain"</a:t>
            </a:r>
            <a:r>
              <a:rPr lang="en-GB" dirty="0"/>
              <a:t/>
            </a:r>
            <a:br>
              <a:rPr lang="en-GB" dirty="0"/>
            </a:br>
            <a:r>
              <a:rPr lang="en-GB" b="0" dirty="0"/>
              <a:t>x = </a:t>
            </a:r>
            <a:r>
              <a:rPr lang="en-GB" b="0" dirty="0" err="1"/>
              <a:t>re.findall</a:t>
            </a:r>
            <a:r>
              <a:rPr lang="en-GB" b="0" dirty="0"/>
              <a:t>("Portugal", txt)</a:t>
            </a:r>
            <a:r>
              <a:rPr lang="en-GB" dirty="0"/>
              <a:t/>
            </a:r>
            <a:br>
              <a:rPr lang="en-GB" dirty="0"/>
            </a:br>
            <a:r>
              <a:rPr lang="en-GB" b="0" dirty="0"/>
              <a:t>print(x) </a:t>
            </a:r>
            <a:endParaRPr lang="en-GB" b="0" dirty="0" smtClean="0"/>
          </a:p>
          <a:p>
            <a:pPr marL="114300" indent="0">
              <a:buNone/>
            </a:pPr>
            <a:endParaRPr lang="en-GB" b="0" dirty="0"/>
          </a:p>
          <a:p>
            <a:pPr marL="114300" indent="0">
              <a:buNone/>
            </a:pPr>
            <a:r>
              <a:rPr lang="en-GB" dirty="0" smtClean="0"/>
              <a:t>Output:</a:t>
            </a:r>
          </a:p>
          <a:p>
            <a:pPr marL="114300" indent="0">
              <a:buNone/>
            </a:pPr>
            <a:r>
              <a:rPr lang="en-GB" b="0" dirty="0" smtClean="0"/>
              <a:t>[]</a:t>
            </a:r>
            <a:endParaRPr lang="en-GB" b="0" dirty="0"/>
          </a:p>
        </p:txBody>
      </p:sp>
    </p:spTree>
    <p:extLst>
      <p:ext uri="{BB962C8B-B14F-4D97-AF65-F5344CB8AC3E}">
        <p14:creationId xmlns:p14="http://schemas.microsoft.com/office/powerpoint/2010/main" val="39149779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search() </a:t>
            </a:r>
          </a:p>
        </p:txBody>
      </p:sp>
      <p:sp>
        <p:nvSpPr>
          <p:cNvPr id="3" name="Content Placeholder 2"/>
          <p:cNvSpPr>
            <a:spLocks noGrp="1"/>
          </p:cNvSpPr>
          <p:nvPr>
            <p:ph idx="1"/>
          </p:nvPr>
        </p:nvSpPr>
        <p:spPr/>
        <p:txBody>
          <a:bodyPr>
            <a:normAutofit lnSpcReduction="10000"/>
          </a:bodyPr>
          <a:lstStyle/>
          <a:p>
            <a:r>
              <a:rPr lang="en-GB" b="0" dirty="0"/>
              <a:t>The search() function searches the string for a match, and returns a </a:t>
            </a:r>
            <a:r>
              <a:rPr lang="en-GB" b="0" dirty="0">
                <a:hlinkClick r:id="rId2"/>
              </a:rPr>
              <a:t>Match object</a:t>
            </a:r>
            <a:r>
              <a:rPr lang="en-GB" b="0" dirty="0"/>
              <a:t> if there is a match.</a:t>
            </a:r>
          </a:p>
          <a:p>
            <a:pPr marL="114300" indent="0">
              <a:buNone/>
            </a:pPr>
            <a:endParaRPr lang="en-GB" dirty="0" smtClean="0"/>
          </a:p>
          <a:p>
            <a:pPr marL="114300" indent="0">
              <a:buNone/>
            </a:pPr>
            <a:r>
              <a:rPr lang="en-GB" b="0" dirty="0"/>
              <a:t>import re</a:t>
            </a:r>
            <a:r>
              <a:rPr lang="en-GB" dirty="0"/>
              <a:t/>
            </a:r>
            <a:br>
              <a:rPr lang="en-GB" dirty="0"/>
            </a:br>
            <a:r>
              <a:rPr lang="en-GB" dirty="0"/>
              <a:t/>
            </a:r>
            <a:br>
              <a:rPr lang="en-GB" dirty="0"/>
            </a:br>
            <a:r>
              <a:rPr lang="en-GB" b="0" dirty="0"/>
              <a:t>txt = "The rain in Spain"</a:t>
            </a:r>
            <a:r>
              <a:rPr lang="en-GB" dirty="0"/>
              <a:t/>
            </a:r>
            <a:br>
              <a:rPr lang="en-GB" dirty="0"/>
            </a:br>
            <a:r>
              <a:rPr lang="en-GB" b="0" dirty="0"/>
              <a:t>x = </a:t>
            </a:r>
            <a:r>
              <a:rPr lang="en-GB" b="0" dirty="0" err="1"/>
              <a:t>re.search</a:t>
            </a:r>
            <a:r>
              <a:rPr lang="en-GB" b="0" dirty="0"/>
              <a:t>("\s", txt)</a:t>
            </a:r>
            <a:r>
              <a:rPr lang="en-GB" dirty="0"/>
              <a:t/>
            </a:r>
            <a:br>
              <a:rPr lang="en-GB" dirty="0"/>
            </a:br>
            <a:r>
              <a:rPr lang="en-GB" dirty="0"/>
              <a:t/>
            </a:r>
            <a:br>
              <a:rPr lang="en-GB" dirty="0"/>
            </a:br>
            <a:r>
              <a:rPr lang="en-GB" b="0" dirty="0"/>
              <a:t>print("The first white-space character is located in position:", </a:t>
            </a:r>
            <a:r>
              <a:rPr lang="en-GB" b="0" dirty="0" err="1"/>
              <a:t>x.start</a:t>
            </a:r>
            <a:r>
              <a:rPr lang="en-GB" b="0" dirty="0"/>
              <a:t>())</a:t>
            </a:r>
            <a:r>
              <a:rPr lang="en-GB" dirty="0"/>
              <a:t/>
            </a:r>
            <a:br>
              <a:rPr lang="en-GB" dirty="0"/>
            </a:br>
            <a:endParaRPr lang="en-GB" dirty="0" smtClean="0"/>
          </a:p>
          <a:p>
            <a:endParaRPr lang="en-GB" b="0" dirty="0" smtClean="0"/>
          </a:p>
          <a:p>
            <a:pPr marL="114300" indent="0">
              <a:buNone/>
            </a:pPr>
            <a:r>
              <a:rPr lang="en-GB" dirty="0" smtClean="0"/>
              <a:t>Output:</a:t>
            </a:r>
            <a:endParaRPr lang="en-GB" dirty="0"/>
          </a:p>
          <a:p>
            <a:pPr marL="114300" indent="0">
              <a:buNone/>
            </a:pPr>
            <a:r>
              <a:rPr lang="en-GB" b="0" dirty="0"/>
              <a:t>The first white-space character is located in position: 3</a:t>
            </a:r>
          </a:p>
        </p:txBody>
      </p:sp>
    </p:spTree>
    <p:extLst>
      <p:ext uri="{BB962C8B-B14F-4D97-AF65-F5344CB8AC3E}">
        <p14:creationId xmlns:p14="http://schemas.microsoft.com/office/powerpoint/2010/main" val="3118306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Installation</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166051"/>
            <a:ext cx="6219403" cy="523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202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search() </a:t>
            </a:r>
          </a:p>
        </p:txBody>
      </p:sp>
      <p:sp>
        <p:nvSpPr>
          <p:cNvPr id="3" name="Content Placeholder 2"/>
          <p:cNvSpPr>
            <a:spLocks noGrp="1"/>
          </p:cNvSpPr>
          <p:nvPr>
            <p:ph idx="1"/>
          </p:nvPr>
        </p:nvSpPr>
        <p:spPr/>
        <p:txBody>
          <a:bodyPr>
            <a:normAutofit/>
          </a:bodyPr>
          <a:lstStyle/>
          <a:p>
            <a:r>
              <a:rPr lang="en-GB" b="0" dirty="0"/>
              <a:t>The search() function searches the string for a match, and returns a </a:t>
            </a:r>
            <a:r>
              <a:rPr lang="en-GB" b="0" dirty="0">
                <a:hlinkClick r:id="rId2"/>
              </a:rPr>
              <a:t>Match object</a:t>
            </a:r>
            <a:r>
              <a:rPr lang="en-GB" b="0" dirty="0"/>
              <a:t> if there is a match.</a:t>
            </a:r>
          </a:p>
          <a:p>
            <a:pPr marL="114300" indent="0">
              <a:buNone/>
            </a:pPr>
            <a:endParaRPr lang="en-GB" dirty="0" smtClean="0"/>
          </a:p>
          <a:p>
            <a:pPr marL="114300" indent="0">
              <a:buNone/>
            </a:pPr>
            <a:r>
              <a:rPr lang="en-GB" b="0" dirty="0"/>
              <a:t>import re</a:t>
            </a:r>
            <a:r>
              <a:rPr lang="en-GB"/>
              <a:t/>
            </a:r>
            <a:br>
              <a:rPr lang="en-GB"/>
            </a:br>
            <a:r>
              <a:rPr lang="en-GB" b="0" smtClean="0"/>
              <a:t>txt </a:t>
            </a:r>
            <a:r>
              <a:rPr lang="en-GB" b="0" dirty="0"/>
              <a:t>= "The rain in Spain"</a:t>
            </a:r>
            <a:r>
              <a:rPr lang="en-GB" dirty="0"/>
              <a:t/>
            </a:r>
            <a:br>
              <a:rPr lang="en-GB" dirty="0"/>
            </a:br>
            <a:r>
              <a:rPr lang="en-GB" b="0" dirty="0"/>
              <a:t>x = </a:t>
            </a:r>
            <a:r>
              <a:rPr lang="en-GB" b="0" dirty="0" err="1"/>
              <a:t>re.search</a:t>
            </a:r>
            <a:r>
              <a:rPr lang="en-GB" b="0" dirty="0"/>
              <a:t>("Portugal", txt)</a:t>
            </a:r>
            <a:r>
              <a:rPr lang="en-GB" dirty="0"/>
              <a:t/>
            </a:r>
            <a:br>
              <a:rPr lang="en-GB" dirty="0"/>
            </a:br>
            <a:r>
              <a:rPr lang="en-GB" b="0" dirty="0"/>
              <a:t>print(x</a:t>
            </a:r>
            <a:r>
              <a:rPr lang="en-GB" b="0" dirty="0" smtClean="0"/>
              <a:t>)</a:t>
            </a:r>
          </a:p>
          <a:p>
            <a:pPr marL="114300" indent="0">
              <a:buNone/>
            </a:pPr>
            <a:endParaRPr lang="en-GB" b="0" dirty="0"/>
          </a:p>
          <a:p>
            <a:pPr marL="114300" indent="0">
              <a:buNone/>
            </a:pPr>
            <a:r>
              <a:rPr lang="en-GB" dirty="0" smtClean="0"/>
              <a:t>Output:</a:t>
            </a:r>
            <a:endParaRPr lang="en-GB" dirty="0"/>
          </a:p>
          <a:p>
            <a:pPr marL="114300" indent="0">
              <a:buNone/>
            </a:pPr>
            <a:r>
              <a:rPr lang="en-GB" b="0" dirty="0"/>
              <a:t>Portugal found in: None</a:t>
            </a:r>
          </a:p>
        </p:txBody>
      </p:sp>
    </p:spTree>
    <p:extLst>
      <p:ext uri="{BB962C8B-B14F-4D97-AF65-F5344CB8AC3E}">
        <p14:creationId xmlns:p14="http://schemas.microsoft.com/office/powerpoint/2010/main" val="36511738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split( )</a:t>
            </a:r>
            <a:endParaRPr lang="en-IN" dirty="0"/>
          </a:p>
        </p:txBody>
      </p:sp>
      <p:sp>
        <p:nvSpPr>
          <p:cNvPr id="3" name="Content Placeholder 2"/>
          <p:cNvSpPr>
            <a:spLocks noGrp="1"/>
          </p:cNvSpPr>
          <p:nvPr>
            <p:ph idx="1"/>
          </p:nvPr>
        </p:nvSpPr>
        <p:spPr/>
        <p:txBody>
          <a:bodyPr/>
          <a:lstStyle/>
          <a:p>
            <a:r>
              <a:rPr lang="en-GB" b="0" dirty="0"/>
              <a:t>The </a:t>
            </a:r>
            <a:r>
              <a:rPr lang="en-GB" dirty="0"/>
              <a:t>split()</a:t>
            </a:r>
            <a:r>
              <a:rPr lang="en-GB" b="0" dirty="0"/>
              <a:t> function returns a list where the string has been split at each match</a:t>
            </a:r>
            <a:r>
              <a:rPr lang="en-GB" b="0" dirty="0" smtClean="0"/>
              <a:t>:</a:t>
            </a:r>
          </a:p>
          <a:p>
            <a:endParaRPr lang="en-GB" b="0" dirty="0"/>
          </a:p>
          <a:p>
            <a:pPr marL="114300" indent="0">
              <a:buNone/>
            </a:pPr>
            <a:r>
              <a:rPr lang="en-GB" b="0" dirty="0"/>
              <a:t>import re</a:t>
            </a:r>
            <a:r>
              <a:rPr lang="en-GB" dirty="0"/>
              <a:t/>
            </a:r>
            <a:br>
              <a:rPr lang="en-GB" dirty="0"/>
            </a:br>
            <a:r>
              <a:rPr lang="en-GB" dirty="0"/>
              <a:t/>
            </a:r>
            <a:br>
              <a:rPr lang="en-GB" dirty="0"/>
            </a:br>
            <a:r>
              <a:rPr lang="en-GB" b="0" dirty="0"/>
              <a:t>txt = "The rain in Spain"</a:t>
            </a:r>
            <a:r>
              <a:rPr lang="en-GB" dirty="0"/>
              <a:t/>
            </a:r>
            <a:br>
              <a:rPr lang="en-GB" dirty="0"/>
            </a:br>
            <a:r>
              <a:rPr lang="en-GB" b="0" dirty="0"/>
              <a:t>x = </a:t>
            </a:r>
            <a:r>
              <a:rPr lang="en-GB" b="0" dirty="0" err="1"/>
              <a:t>re.split</a:t>
            </a:r>
            <a:r>
              <a:rPr lang="en-GB" b="0" dirty="0"/>
              <a:t>("\s", txt)</a:t>
            </a:r>
            <a:r>
              <a:rPr lang="en-GB" dirty="0"/>
              <a:t/>
            </a:r>
            <a:br>
              <a:rPr lang="en-GB" dirty="0"/>
            </a:br>
            <a:r>
              <a:rPr lang="en-GB" b="0" dirty="0"/>
              <a:t>print(x</a:t>
            </a:r>
            <a:r>
              <a:rPr lang="en-GB" b="0" dirty="0" smtClean="0"/>
              <a:t>)</a:t>
            </a:r>
          </a:p>
          <a:p>
            <a:pPr marL="114300" indent="0">
              <a:buNone/>
            </a:pPr>
            <a:endParaRPr lang="en-GB" b="0" dirty="0" smtClean="0"/>
          </a:p>
          <a:p>
            <a:pPr marL="114300" indent="0">
              <a:buNone/>
            </a:pPr>
            <a:r>
              <a:rPr lang="en-GB" b="0" dirty="0" smtClean="0"/>
              <a:t>Output</a:t>
            </a:r>
            <a:endParaRPr lang="en-GB" b="0" dirty="0"/>
          </a:p>
          <a:p>
            <a:pPr marL="114300" indent="0">
              <a:buNone/>
            </a:pPr>
            <a:r>
              <a:rPr lang="en-IN" dirty="0"/>
              <a:t>['The', 'rain', 'in', 'Spain']</a:t>
            </a:r>
          </a:p>
        </p:txBody>
      </p:sp>
    </p:spTree>
    <p:extLst>
      <p:ext uri="{BB962C8B-B14F-4D97-AF65-F5344CB8AC3E}">
        <p14:creationId xmlns:p14="http://schemas.microsoft.com/office/powerpoint/2010/main" val="8393328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split( )</a:t>
            </a:r>
            <a:endParaRPr lang="en-IN" dirty="0"/>
          </a:p>
        </p:txBody>
      </p:sp>
      <p:sp>
        <p:nvSpPr>
          <p:cNvPr id="3" name="Content Placeholder 2"/>
          <p:cNvSpPr>
            <a:spLocks noGrp="1"/>
          </p:cNvSpPr>
          <p:nvPr>
            <p:ph idx="1"/>
          </p:nvPr>
        </p:nvSpPr>
        <p:spPr/>
        <p:txBody>
          <a:bodyPr/>
          <a:lstStyle/>
          <a:p>
            <a:r>
              <a:rPr lang="en-GB" b="0" dirty="0"/>
              <a:t>Split the string only at the first occurrence:</a:t>
            </a:r>
          </a:p>
          <a:p>
            <a:pPr marL="114300" indent="0">
              <a:buNone/>
            </a:pPr>
            <a:endParaRPr lang="en-GB" b="0" dirty="0" smtClean="0"/>
          </a:p>
          <a:p>
            <a:pPr marL="114300" indent="0">
              <a:buNone/>
            </a:pPr>
            <a:r>
              <a:rPr lang="en-GB" b="0" dirty="0" smtClean="0"/>
              <a:t>import</a:t>
            </a:r>
            <a:r>
              <a:rPr lang="en-GB" b="0" dirty="0"/>
              <a:t> re</a:t>
            </a:r>
            <a:br>
              <a:rPr lang="en-GB" b="0" dirty="0"/>
            </a:br>
            <a:r>
              <a:rPr lang="en-GB" b="0" dirty="0"/>
              <a:t/>
            </a:r>
            <a:br>
              <a:rPr lang="en-GB" b="0" dirty="0"/>
            </a:br>
            <a:r>
              <a:rPr lang="en-GB" b="0" dirty="0"/>
              <a:t>txt = "The rain in Spain"</a:t>
            </a:r>
            <a:br>
              <a:rPr lang="en-GB" b="0" dirty="0"/>
            </a:br>
            <a:r>
              <a:rPr lang="en-GB" b="0" dirty="0"/>
              <a:t>x = </a:t>
            </a:r>
            <a:r>
              <a:rPr lang="en-GB" b="0" dirty="0" err="1"/>
              <a:t>re.split</a:t>
            </a:r>
            <a:r>
              <a:rPr lang="en-GB" b="0" dirty="0"/>
              <a:t>("\s", txt, 1)</a:t>
            </a:r>
            <a:br>
              <a:rPr lang="en-GB" b="0" dirty="0"/>
            </a:br>
            <a:r>
              <a:rPr lang="en-GB" b="0" dirty="0"/>
              <a:t>print(x)</a:t>
            </a:r>
          </a:p>
          <a:p>
            <a:pPr marL="114300" indent="0">
              <a:buNone/>
            </a:pPr>
            <a:endParaRPr lang="en-GB" b="0" dirty="0" smtClean="0"/>
          </a:p>
          <a:p>
            <a:pPr marL="114300" indent="0">
              <a:buNone/>
            </a:pPr>
            <a:r>
              <a:rPr lang="en-GB" b="0" dirty="0" smtClean="0"/>
              <a:t>Output</a:t>
            </a:r>
            <a:endParaRPr lang="en-GB" b="0" dirty="0"/>
          </a:p>
          <a:p>
            <a:pPr marL="114300" indent="0">
              <a:buNone/>
            </a:pPr>
            <a:r>
              <a:rPr lang="en-IN" b="0" dirty="0"/>
              <a:t>['The', 'rain in Spain']</a:t>
            </a:r>
            <a:endParaRPr lang="en-IN" dirty="0"/>
          </a:p>
        </p:txBody>
      </p:sp>
    </p:spTree>
    <p:extLst>
      <p:ext uri="{BB962C8B-B14F-4D97-AF65-F5344CB8AC3E}">
        <p14:creationId xmlns:p14="http://schemas.microsoft.com/office/powerpoint/2010/main" val="411047075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 )</a:t>
            </a:r>
            <a:endParaRPr lang="en-IN" dirty="0"/>
          </a:p>
        </p:txBody>
      </p:sp>
      <p:sp>
        <p:nvSpPr>
          <p:cNvPr id="3" name="Content Placeholder 2"/>
          <p:cNvSpPr>
            <a:spLocks noGrp="1"/>
          </p:cNvSpPr>
          <p:nvPr>
            <p:ph idx="1"/>
          </p:nvPr>
        </p:nvSpPr>
        <p:spPr/>
        <p:txBody>
          <a:bodyPr/>
          <a:lstStyle/>
          <a:p>
            <a:r>
              <a:rPr lang="en-GB" b="0" dirty="0"/>
              <a:t>The sub() function replaces the matches with the text of your choice:</a:t>
            </a:r>
          </a:p>
          <a:p>
            <a:pPr marL="114300" indent="0">
              <a:buNone/>
            </a:pPr>
            <a:r>
              <a:rPr lang="en-GB" b="0" dirty="0"/>
              <a:t/>
            </a:r>
            <a:br>
              <a:rPr lang="en-GB" b="0" dirty="0"/>
            </a:br>
            <a:r>
              <a:rPr lang="en-GB" b="0" dirty="0"/>
              <a:t>import re</a:t>
            </a:r>
            <a:r>
              <a:rPr lang="en-GB" dirty="0"/>
              <a:t/>
            </a:r>
            <a:br>
              <a:rPr lang="en-GB" dirty="0"/>
            </a:br>
            <a:r>
              <a:rPr lang="en-GB" dirty="0"/>
              <a:t/>
            </a:r>
            <a:br>
              <a:rPr lang="en-GB" dirty="0"/>
            </a:br>
            <a:r>
              <a:rPr lang="en-GB" b="0" dirty="0"/>
              <a:t>txt = "The rain in Spain"</a:t>
            </a:r>
            <a:r>
              <a:rPr lang="en-GB" dirty="0"/>
              <a:t/>
            </a:r>
            <a:br>
              <a:rPr lang="en-GB" dirty="0"/>
            </a:br>
            <a:r>
              <a:rPr lang="en-GB" b="0" dirty="0"/>
              <a:t>x = </a:t>
            </a:r>
            <a:r>
              <a:rPr lang="en-GB" b="0" dirty="0" err="1"/>
              <a:t>re.sub</a:t>
            </a:r>
            <a:r>
              <a:rPr lang="en-GB" b="0" dirty="0"/>
              <a:t>("\s", "9", txt)</a:t>
            </a:r>
            <a:r>
              <a:rPr lang="en-GB" dirty="0"/>
              <a:t/>
            </a:r>
            <a:br>
              <a:rPr lang="en-GB" dirty="0"/>
            </a:br>
            <a:r>
              <a:rPr lang="en-GB" b="0" dirty="0"/>
              <a:t>print(x</a:t>
            </a:r>
            <a:r>
              <a:rPr lang="en-GB" b="0" dirty="0" smtClean="0"/>
              <a:t>)</a:t>
            </a:r>
          </a:p>
          <a:p>
            <a:endParaRPr lang="en-GB" b="0" dirty="0"/>
          </a:p>
          <a:p>
            <a:pPr marL="114300" indent="0">
              <a:buNone/>
            </a:pPr>
            <a:r>
              <a:rPr lang="en-GB" dirty="0" smtClean="0"/>
              <a:t>Output</a:t>
            </a:r>
          </a:p>
          <a:p>
            <a:r>
              <a:rPr lang="en-IN" b="0" dirty="0"/>
              <a:t>The9rain9in9Spain</a:t>
            </a:r>
            <a:endParaRPr lang="en-IN" dirty="0"/>
          </a:p>
        </p:txBody>
      </p:sp>
    </p:spTree>
    <p:extLst>
      <p:ext uri="{BB962C8B-B14F-4D97-AF65-F5344CB8AC3E}">
        <p14:creationId xmlns:p14="http://schemas.microsoft.com/office/powerpoint/2010/main" val="16833619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a:t>
            </a:r>
            <a:endParaRPr lang="en-IN" dirty="0"/>
          </a:p>
        </p:txBody>
      </p:sp>
      <p:sp>
        <p:nvSpPr>
          <p:cNvPr id="3" name="Content Placeholder 2"/>
          <p:cNvSpPr>
            <a:spLocks noGrp="1"/>
          </p:cNvSpPr>
          <p:nvPr>
            <p:ph idx="1"/>
          </p:nvPr>
        </p:nvSpPr>
        <p:spPr/>
        <p:txBody>
          <a:bodyPr/>
          <a:lstStyle/>
          <a:p>
            <a:r>
              <a:rPr lang="en-GB" b="0" dirty="0"/>
              <a:t>Replace the first 2 occurrences:</a:t>
            </a:r>
          </a:p>
          <a:p>
            <a:pPr marL="114300" indent="0">
              <a:buNone/>
            </a:pPr>
            <a:r>
              <a:rPr lang="en-GB" dirty="0"/>
              <a:t/>
            </a:r>
            <a:br>
              <a:rPr lang="en-GB" dirty="0"/>
            </a:br>
            <a:r>
              <a:rPr lang="en-GB" b="0" dirty="0"/>
              <a:t>import re</a:t>
            </a:r>
            <a:br>
              <a:rPr lang="en-GB" b="0" dirty="0"/>
            </a:br>
            <a:r>
              <a:rPr lang="en-GB" b="0" dirty="0"/>
              <a:t/>
            </a:r>
            <a:br>
              <a:rPr lang="en-GB" b="0" dirty="0"/>
            </a:br>
            <a:r>
              <a:rPr lang="en-GB" b="0" dirty="0"/>
              <a:t>txt = "The rain in Spain"</a:t>
            </a:r>
            <a:br>
              <a:rPr lang="en-GB" b="0" dirty="0"/>
            </a:br>
            <a:r>
              <a:rPr lang="en-GB" b="0" dirty="0"/>
              <a:t>x = </a:t>
            </a:r>
            <a:r>
              <a:rPr lang="en-GB" b="0" dirty="0" err="1"/>
              <a:t>re.sub</a:t>
            </a:r>
            <a:r>
              <a:rPr lang="en-GB" b="0" dirty="0"/>
              <a:t>("\s", "9", txt, 2)</a:t>
            </a:r>
            <a:br>
              <a:rPr lang="en-GB" b="0" dirty="0"/>
            </a:br>
            <a:r>
              <a:rPr lang="en-GB" b="0" dirty="0"/>
              <a:t>print(x</a:t>
            </a:r>
            <a:r>
              <a:rPr lang="en-GB" b="0" dirty="0" smtClean="0"/>
              <a:t>)</a:t>
            </a:r>
          </a:p>
          <a:p>
            <a:pPr marL="114300" indent="0">
              <a:buNone/>
            </a:pPr>
            <a:endParaRPr lang="en-GB" b="0" dirty="0"/>
          </a:p>
          <a:p>
            <a:pPr marL="114300" indent="0">
              <a:buNone/>
            </a:pPr>
            <a:r>
              <a:rPr lang="en-GB" dirty="0" smtClean="0"/>
              <a:t>Output:</a:t>
            </a:r>
            <a:endParaRPr lang="en-IN" dirty="0" smtClean="0"/>
          </a:p>
          <a:p>
            <a:pPr marL="114300" indent="0">
              <a:buNone/>
            </a:pPr>
            <a:r>
              <a:rPr lang="en-IN" b="0" dirty="0" smtClean="0"/>
              <a:t>The9rain9in </a:t>
            </a:r>
            <a:r>
              <a:rPr lang="en-IN" b="0" dirty="0"/>
              <a:t>Spain</a:t>
            </a:r>
            <a:endParaRPr lang="en-GB" b="0" dirty="0"/>
          </a:p>
        </p:txBody>
      </p:sp>
    </p:spTree>
    <p:extLst>
      <p:ext uri="{BB962C8B-B14F-4D97-AF65-F5344CB8AC3E}">
        <p14:creationId xmlns:p14="http://schemas.microsoft.com/office/powerpoint/2010/main" val="9047872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Match object</a:t>
            </a:r>
            <a:endParaRPr lang="en-IN" dirty="0"/>
          </a:p>
        </p:txBody>
      </p:sp>
      <p:sp>
        <p:nvSpPr>
          <p:cNvPr id="3" name="Content Placeholder 2"/>
          <p:cNvSpPr>
            <a:spLocks noGrp="1"/>
          </p:cNvSpPr>
          <p:nvPr>
            <p:ph idx="1"/>
          </p:nvPr>
        </p:nvSpPr>
        <p:spPr/>
        <p:txBody>
          <a:bodyPr/>
          <a:lstStyle/>
          <a:p>
            <a:r>
              <a:rPr lang="en-GB" b="0" dirty="0"/>
              <a:t>A Match Object is an object containing information about the search and the result.</a:t>
            </a:r>
          </a:p>
          <a:p>
            <a:r>
              <a:rPr lang="en-GB" b="0" dirty="0" smtClean="0"/>
              <a:t>The </a:t>
            </a:r>
            <a:r>
              <a:rPr lang="en-GB" b="0" dirty="0"/>
              <a:t>Match object has properties and methods used to retrieve information about the search, and the result:</a:t>
            </a:r>
          </a:p>
          <a:p>
            <a:pPr lvl="1"/>
            <a:r>
              <a:rPr lang="en-GB" b="0" dirty="0" smtClean="0"/>
              <a:t>span</a:t>
            </a:r>
            <a:r>
              <a:rPr lang="en-GB" b="0" dirty="0"/>
              <a:t>() returns a tuple containing the start-, and end positions of the </a:t>
            </a:r>
            <a:r>
              <a:rPr lang="en-GB" b="0" dirty="0" smtClean="0"/>
              <a:t>match.</a:t>
            </a:r>
            <a:endParaRPr lang="en-GB" b="0" dirty="0"/>
          </a:p>
          <a:p>
            <a:pPr lvl="1"/>
            <a:r>
              <a:rPr lang="en-GB" b="0" dirty="0" smtClean="0"/>
              <a:t>string</a:t>
            </a:r>
            <a:r>
              <a:rPr lang="en-GB" b="0" dirty="0"/>
              <a:t> returns the string passed into the </a:t>
            </a:r>
            <a:r>
              <a:rPr lang="en-GB" b="0" dirty="0" smtClean="0"/>
              <a:t>function</a:t>
            </a:r>
          </a:p>
          <a:p>
            <a:pPr lvl="1"/>
            <a:r>
              <a:rPr lang="en-GB" b="0" dirty="0" smtClean="0"/>
              <a:t>group</a:t>
            </a:r>
            <a:r>
              <a:rPr lang="en-GB" b="0" dirty="0"/>
              <a:t>() returns the part of the string where there was a match</a:t>
            </a:r>
          </a:p>
          <a:p>
            <a:endParaRPr lang="en-IN" dirty="0"/>
          </a:p>
        </p:txBody>
      </p:sp>
    </p:spTree>
    <p:extLst>
      <p:ext uri="{BB962C8B-B14F-4D97-AF65-F5344CB8AC3E}">
        <p14:creationId xmlns:p14="http://schemas.microsoft.com/office/powerpoint/2010/main" val="27310757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Match object</a:t>
            </a:r>
            <a:endParaRPr lang="en-IN" dirty="0"/>
          </a:p>
        </p:txBody>
      </p:sp>
      <p:sp>
        <p:nvSpPr>
          <p:cNvPr id="3" name="Content Placeholder 2"/>
          <p:cNvSpPr>
            <a:spLocks noGrp="1"/>
          </p:cNvSpPr>
          <p:nvPr>
            <p:ph idx="1"/>
          </p:nvPr>
        </p:nvSpPr>
        <p:spPr/>
        <p:txBody>
          <a:bodyPr/>
          <a:lstStyle/>
          <a:p>
            <a:r>
              <a:rPr lang="en-GB" b="0" dirty="0"/>
              <a:t>import re</a:t>
            </a:r>
            <a:r>
              <a:rPr lang="en-GB" dirty="0"/>
              <a:t/>
            </a:r>
            <a:br>
              <a:rPr lang="en-GB" dirty="0"/>
            </a:br>
            <a:r>
              <a:rPr lang="en-GB" dirty="0"/>
              <a:t/>
            </a:r>
            <a:br>
              <a:rPr lang="en-GB" dirty="0"/>
            </a:br>
            <a:r>
              <a:rPr lang="en-GB" b="0" dirty="0"/>
              <a:t>txt = "The rain in Spain"</a:t>
            </a:r>
            <a:r>
              <a:rPr lang="en-GB" dirty="0"/>
              <a:t/>
            </a:r>
            <a:br>
              <a:rPr lang="en-GB" dirty="0"/>
            </a:br>
            <a:r>
              <a:rPr lang="en-GB" b="0" dirty="0"/>
              <a:t>x = </a:t>
            </a:r>
            <a:r>
              <a:rPr lang="en-GB" b="0" dirty="0" err="1"/>
              <a:t>re.search</a:t>
            </a:r>
            <a:r>
              <a:rPr lang="en-GB" b="0" dirty="0"/>
              <a:t>("</a:t>
            </a:r>
            <a:r>
              <a:rPr lang="en-GB" b="0" dirty="0" err="1"/>
              <a:t>ai</a:t>
            </a:r>
            <a:r>
              <a:rPr lang="en-GB" b="0" dirty="0"/>
              <a:t>", txt)</a:t>
            </a:r>
            <a:r>
              <a:rPr lang="en-GB" dirty="0"/>
              <a:t/>
            </a:r>
            <a:br>
              <a:rPr lang="en-GB" dirty="0"/>
            </a:br>
            <a:r>
              <a:rPr lang="en-GB" b="0" dirty="0"/>
              <a:t>print(x) #this will print an object</a:t>
            </a:r>
            <a:endParaRPr lang="en-IN" dirty="0"/>
          </a:p>
        </p:txBody>
      </p:sp>
    </p:spTree>
    <p:extLst>
      <p:ext uri="{BB962C8B-B14F-4D97-AF65-F5344CB8AC3E}">
        <p14:creationId xmlns:p14="http://schemas.microsoft.com/office/powerpoint/2010/main" val="16972727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Match object</a:t>
            </a:r>
            <a:endParaRPr lang="en-IN" dirty="0"/>
          </a:p>
        </p:txBody>
      </p:sp>
      <p:sp>
        <p:nvSpPr>
          <p:cNvPr id="3" name="Content Placeholder 2"/>
          <p:cNvSpPr>
            <a:spLocks noGrp="1"/>
          </p:cNvSpPr>
          <p:nvPr>
            <p:ph idx="1"/>
          </p:nvPr>
        </p:nvSpPr>
        <p:spPr/>
        <p:txBody>
          <a:bodyPr/>
          <a:lstStyle/>
          <a:p>
            <a:r>
              <a:rPr lang="en-GB" b="0" dirty="0"/>
              <a:t>Print the position (start- and end-position) of the first match occurrence.</a:t>
            </a:r>
          </a:p>
          <a:p>
            <a:endParaRPr lang="en-GB" b="0" dirty="0" smtClean="0"/>
          </a:p>
          <a:p>
            <a:endParaRPr lang="en-GB" b="0" dirty="0"/>
          </a:p>
          <a:p>
            <a:pPr marL="114300" indent="0">
              <a:buNone/>
            </a:pPr>
            <a:r>
              <a:rPr lang="en-GB" b="0" dirty="0" smtClean="0"/>
              <a:t>#The </a:t>
            </a:r>
            <a:r>
              <a:rPr lang="en-GB" b="0" dirty="0"/>
              <a:t>regular expression looks for any words that starts with an upper case "S</a:t>
            </a:r>
            <a:r>
              <a:rPr lang="en-GB" b="0" dirty="0" smtClean="0"/>
              <a:t>"</a:t>
            </a:r>
            <a:endParaRPr lang="en-GB" b="0" dirty="0"/>
          </a:p>
          <a:p>
            <a:pPr marL="114300" indent="0">
              <a:buNone/>
            </a:pPr>
            <a:r>
              <a:rPr lang="en-GB" b="0" dirty="0" smtClean="0"/>
              <a:t>import</a:t>
            </a:r>
            <a:r>
              <a:rPr lang="en-GB" b="0" dirty="0"/>
              <a:t> re</a:t>
            </a:r>
            <a:r>
              <a:rPr lang="en-GB" dirty="0"/>
              <a:t/>
            </a:r>
            <a:br>
              <a:rPr lang="en-GB" dirty="0"/>
            </a:br>
            <a:r>
              <a:rPr lang="en-GB" dirty="0"/>
              <a:t/>
            </a:r>
            <a:br>
              <a:rPr lang="en-GB" dirty="0"/>
            </a:br>
            <a:r>
              <a:rPr lang="en-GB" b="0" dirty="0"/>
              <a:t>txt = "The rain in Spain"</a:t>
            </a:r>
            <a:r>
              <a:rPr lang="en-GB" dirty="0"/>
              <a:t/>
            </a:r>
            <a:br>
              <a:rPr lang="en-GB" dirty="0"/>
            </a:br>
            <a:r>
              <a:rPr lang="en-GB" b="0" dirty="0"/>
              <a:t>x = </a:t>
            </a:r>
            <a:r>
              <a:rPr lang="en-GB" b="0" dirty="0" err="1"/>
              <a:t>re.search</a:t>
            </a:r>
            <a:r>
              <a:rPr lang="en-GB" b="0" dirty="0"/>
              <a:t>(r"\</a:t>
            </a:r>
            <a:r>
              <a:rPr lang="en-GB" b="0" dirty="0" err="1"/>
              <a:t>bS</a:t>
            </a:r>
            <a:r>
              <a:rPr lang="en-GB" b="0" dirty="0"/>
              <a:t>\w+", txt)</a:t>
            </a:r>
            <a:r>
              <a:rPr lang="en-GB" dirty="0"/>
              <a:t/>
            </a:r>
            <a:br>
              <a:rPr lang="en-GB" dirty="0"/>
            </a:br>
            <a:r>
              <a:rPr lang="en-GB" b="0" dirty="0"/>
              <a:t>print(</a:t>
            </a:r>
            <a:r>
              <a:rPr lang="en-GB" dirty="0" err="1"/>
              <a:t>x.span</a:t>
            </a:r>
            <a:r>
              <a:rPr lang="en-GB" dirty="0" smtClean="0"/>
              <a:t>()</a:t>
            </a:r>
            <a:r>
              <a:rPr lang="en-GB" b="0" dirty="0" smtClean="0"/>
              <a:t>)</a:t>
            </a:r>
          </a:p>
          <a:p>
            <a:pPr marL="114300" indent="0">
              <a:buNone/>
            </a:pPr>
            <a:r>
              <a:rPr lang="en-GB" b="0" dirty="0" smtClean="0"/>
              <a:t/>
            </a:r>
            <a:br>
              <a:rPr lang="en-GB" b="0" dirty="0" smtClean="0"/>
            </a:br>
            <a:r>
              <a:rPr lang="en-GB" b="0" dirty="0" smtClean="0"/>
              <a:t>Output: (12,17)</a:t>
            </a:r>
            <a:endParaRPr lang="en-IN" dirty="0"/>
          </a:p>
        </p:txBody>
      </p:sp>
    </p:spTree>
    <p:extLst>
      <p:ext uri="{BB962C8B-B14F-4D97-AF65-F5344CB8AC3E}">
        <p14:creationId xmlns:p14="http://schemas.microsoft.com/office/powerpoint/2010/main" val="36399132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Match object</a:t>
            </a:r>
            <a:endParaRPr lang="en-IN" dirty="0"/>
          </a:p>
        </p:txBody>
      </p:sp>
      <p:sp>
        <p:nvSpPr>
          <p:cNvPr id="3" name="Content Placeholder 2"/>
          <p:cNvSpPr>
            <a:spLocks noGrp="1"/>
          </p:cNvSpPr>
          <p:nvPr>
            <p:ph idx="1"/>
          </p:nvPr>
        </p:nvSpPr>
        <p:spPr/>
        <p:txBody>
          <a:bodyPr/>
          <a:lstStyle/>
          <a:p>
            <a:r>
              <a:rPr lang="en-GB" b="0" dirty="0"/>
              <a:t>Print the string passed into the function:</a:t>
            </a:r>
          </a:p>
          <a:p>
            <a:pPr marL="114300" indent="0">
              <a:buNone/>
            </a:pPr>
            <a:r>
              <a:rPr lang="en-GB" dirty="0"/>
              <a:t/>
            </a:r>
            <a:br>
              <a:rPr lang="en-GB" dirty="0"/>
            </a:br>
            <a:r>
              <a:rPr lang="en-GB" b="0" dirty="0" smtClean="0"/>
              <a:t>import</a:t>
            </a:r>
            <a:r>
              <a:rPr lang="en-GB" b="0" dirty="0"/>
              <a:t> re</a:t>
            </a:r>
            <a:r>
              <a:rPr lang="en-GB" dirty="0"/>
              <a:t/>
            </a:r>
            <a:br>
              <a:rPr lang="en-GB" dirty="0"/>
            </a:br>
            <a:r>
              <a:rPr lang="en-GB" dirty="0"/>
              <a:t/>
            </a:r>
            <a:br>
              <a:rPr lang="en-GB" dirty="0"/>
            </a:br>
            <a:r>
              <a:rPr lang="en-GB" b="0" dirty="0"/>
              <a:t>txt = "The rain in Spain"</a:t>
            </a:r>
            <a:r>
              <a:rPr lang="en-GB" dirty="0"/>
              <a:t/>
            </a:r>
            <a:br>
              <a:rPr lang="en-GB" dirty="0"/>
            </a:br>
            <a:r>
              <a:rPr lang="en-GB" b="0" dirty="0"/>
              <a:t>x = </a:t>
            </a:r>
            <a:r>
              <a:rPr lang="en-GB" b="0" dirty="0" err="1"/>
              <a:t>re.search</a:t>
            </a:r>
            <a:r>
              <a:rPr lang="en-GB" b="0" dirty="0"/>
              <a:t>(r"\</a:t>
            </a:r>
            <a:r>
              <a:rPr lang="en-GB" b="0" dirty="0" err="1"/>
              <a:t>bS</a:t>
            </a:r>
            <a:r>
              <a:rPr lang="en-GB" b="0" dirty="0"/>
              <a:t>\w+", txt)</a:t>
            </a:r>
            <a:r>
              <a:rPr lang="en-GB" dirty="0"/>
              <a:t/>
            </a:r>
            <a:br>
              <a:rPr lang="en-GB" dirty="0"/>
            </a:br>
            <a:r>
              <a:rPr lang="en-GB" b="0" dirty="0"/>
              <a:t>print(</a:t>
            </a:r>
            <a:r>
              <a:rPr lang="en-GB" dirty="0" err="1"/>
              <a:t>x.string</a:t>
            </a:r>
            <a:r>
              <a:rPr lang="en-GB" b="0" dirty="0" smtClean="0"/>
              <a:t>)</a:t>
            </a:r>
          </a:p>
          <a:p>
            <a:pPr marL="114300" indent="0">
              <a:buNone/>
            </a:pPr>
            <a:endParaRPr lang="en-GB" b="0" dirty="0"/>
          </a:p>
          <a:p>
            <a:pPr marL="114300" indent="0">
              <a:buNone/>
            </a:pPr>
            <a:endParaRPr lang="en-GB" b="0" dirty="0" smtClean="0"/>
          </a:p>
          <a:p>
            <a:pPr marL="114300" indent="0">
              <a:buNone/>
            </a:pPr>
            <a:r>
              <a:rPr lang="en-GB" b="0" dirty="0" smtClean="0"/>
              <a:t>Output : </a:t>
            </a:r>
            <a:r>
              <a:rPr lang="en-IN" b="0" dirty="0"/>
              <a:t>The rain in Spain</a:t>
            </a:r>
            <a:endParaRPr lang="en-IN" dirty="0"/>
          </a:p>
        </p:txBody>
      </p:sp>
    </p:spTree>
    <p:extLst>
      <p:ext uri="{BB962C8B-B14F-4D97-AF65-F5344CB8AC3E}">
        <p14:creationId xmlns:p14="http://schemas.microsoft.com/office/powerpoint/2010/main" val="370904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Match object</a:t>
            </a:r>
            <a:endParaRPr lang="en-IN" dirty="0"/>
          </a:p>
        </p:txBody>
      </p:sp>
      <p:sp>
        <p:nvSpPr>
          <p:cNvPr id="3" name="Content Placeholder 2"/>
          <p:cNvSpPr>
            <a:spLocks noGrp="1"/>
          </p:cNvSpPr>
          <p:nvPr>
            <p:ph idx="1"/>
          </p:nvPr>
        </p:nvSpPr>
        <p:spPr/>
        <p:txBody>
          <a:bodyPr>
            <a:normAutofit/>
          </a:bodyPr>
          <a:lstStyle/>
          <a:p>
            <a:r>
              <a:rPr lang="en-GB" b="0" dirty="0"/>
              <a:t>Print the part of the string where there was a match.</a:t>
            </a:r>
          </a:p>
          <a:p>
            <a:r>
              <a:rPr lang="en-GB" b="0" dirty="0"/>
              <a:t>The regular expression looks for any words that starts with an upper case "S"</a:t>
            </a:r>
          </a:p>
          <a:p>
            <a:pPr marL="114300" indent="0">
              <a:buNone/>
            </a:pPr>
            <a:endParaRPr lang="en-GB" b="0" dirty="0" smtClean="0"/>
          </a:p>
          <a:p>
            <a:pPr marL="114300" indent="0">
              <a:buNone/>
            </a:pPr>
            <a:r>
              <a:rPr lang="en-GB" b="0" dirty="0"/>
              <a:t>import re</a:t>
            </a:r>
          </a:p>
          <a:p>
            <a:pPr marL="114300" indent="0">
              <a:buNone/>
            </a:pPr>
            <a:r>
              <a:rPr lang="en-GB" b="0" dirty="0" smtClean="0"/>
              <a:t>#</a:t>
            </a:r>
            <a:r>
              <a:rPr lang="en-GB" b="0" dirty="0"/>
              <a:t>Search for an upper case "S" character in the beginning of a word, and print the word:</a:t>
            </a:r>
          </a:p>
          <a:p>
            <a:pPr marL="114300" indent="0">
              <a:buNone/>
            </a:pPr>
            <a:r>
              <a:rPr lang="en-GB" b="0" dirty="0" smtClean="0"/>
              <a:t>txt </a:t>
            </a:r>
            <a:r>
              <a:rPr lang="en-GB" b="0" dirty="0"/>
              <a:t>= "The rain in Spain"</a:t>
            </a:r>
          </a:p>
          <a:p>
            <a:pPr marL="114300" indent="0">
              <a:buNone/>
            </a:pPr>
            <a:r>
              <a:rPr lang="en-GB" b="0" dirty="0"/>
              <a:t>x = </a:t>
            </a:r>
            <a:r>
              <a:rPr lang="en-GB" b="0" dirty="0" err="1"/>
              <a:t>re.search</a:t>
            </a:r>
            <a:r>
              <a:rPr lang="en-GB" b="0" dirty="0"/>
              <a:t>(r"\</a:t>
            </a:r>
            <a:r>
              <a:rPr lang="en-GB" b="0" dirty="0" err="1"/>
              <a:t>bS</a:t>
            </a:r>
            <a:r>
              <a:rPr lang="en-GB" b="0" dirty="0"/>
              <a:t>\w+", txt)</a:t>
            </a:r>
          </a:p>
          <a:p>
            <a:pPr marL="114300" indent="0">
              <a:buNone/>
            </a:pPr>
            <a:r>
              <a:rPr lang="en-GB" b="0" dirty="0"/>
              <a:t>print(</a:t>
            </a:r>
            <a:r>
              <a:rPr lang="en-GB" b="0" dirty="0" err="1"/>
              <a:t>x.group</a:t>
            </a:r>
            <a:r>
              <a:rPr lang="en-GB" b="0" dirty="0"/>
              <a:t>())</a:t>
            </a:r>
          </a:p>
          <a:p>
            <a:pPr marL="114300" indent="0">
              <a:buNone/>
            </a:pPr>
            <a:endParaRPr lang="en-GB" b="0" dirty="0" smtClean="0"/>
          </a:p>
          <a:p>
            <a:pPr marL="114300" indent="0">
              <a:buNone/>
            </a:pPr>
            <a:r>
              <a:rPr lang="en-GB" b="0" dirty="0" smtClean="0"/>
              <a:t>Output : </a:t>
            </a:r>
            <a:r>
              <a:rPr lang="en-IN" b="0" dirty="0"/>
              <a:t>Spain</a:t>
            </a:r>
            <a:endParaRPr lang="en-IN" dirty="0"/>
          </a:p>
        </p:txBody>
      </p:sp>
    </p:spTree>
    <p:extLst>
      <p:ext uri="{BB962C8B-B14F-4D97-AF65-F5344CB8AC3E}">
        <p14:creationId xmlns:p14="http://schemas.microsoft.com/office/powerpoint/2010/main" val="3236799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5914</TotalTime>
  <Words>5701</Words>
  <Application>Microsoft Office PowerPoint</Application>
  <PresentationFormat>On-screen Show (4:3)</PresentationFormat>
  <Paragraphs>1108</Paragraphs>
  <Slides>194</Slides>
  <Notes>3</Notes>
  <HiddenSlides>0</HiddenSlides>
  <MMClips>0</MMClips>
  <ScaleCrop>false</ScaleCrop>
  <HeadingPairs>
    <vt:vector size="4" baseType="variant">
      <vt:variant>
        <vt:lpstr>Theme</vt:lpstr>
      </vt:variant>
      <vt:variant>
        <vt:i4>1</vt:i4>
      </vt:variant>
      <vt:variant>
        <vt:lpstr>Slide Titles</vt:lpstr>
      </vt:variant>
      <vt:variant>
        <vt:i4>194</vt:i4>
      </vt:variant>
    </vt:vector>
  </HeadingPairs>
  <TitlesOfParts>
    <vt:vector size="195" baseType="lpstr">
      <vt:lpstr>Adjacency</vt:lpstr>
      <vt:lpstr>Fundamentals of Data Science  21CSS202T</vt:lpstr>
      <vt:lpstr>Unit II</vt:lpstr>
      <vt:lpstr>SQLite</vt:lpstr>
      <vt:lpstr>SQL vs SQLite</vt:lpstr>
      <vt:lpstr>SQLite</vt:lpstr>
      <vt:lpstr>Installation</vt:lpstr>
      <vt:lpstr>Installation</vt:lpstr>
      <vt:lpstr>Installation</vt:lpstr>
      <vt:lpstr>Installation</vt:lpstr>
      <vt:lpstr>Installation</vt:lpstr>
      <vt:lpstr>Create Database</vt:lpstr>
      <vt:lpstr>Create Database</vt:lpstr>
      <vt:lpstr>Create Database</vt:lpstr>
      <vt:lpstr>Create Database</vt:lpstr>
      <vt:lpstr>CRUD Operations</vt:lpstr>
      <vt:lpstr>Create Table</vt:lpstr>
      <vt:lpstr>Create Table</vt:lpstr>
      <vt:lpstr>Create Table</vt:lpstr>
      <vt:lpstr>Create Table</vt:lpstr>
      <vt:lpstr>Create Table</vt:lpstr>
      <vt:lpstr>Create Table</vt:lpstr>
      <vt:lpstr>Insert Table</vt:lpstr>
      <vt:lpstr>Insert Table</vt:lpstr>
      <vt:lpstr>Insert Table</vt:lpstr>
      <vt:lpstr>Insert Table</vt:lpstr>
      <vt:lpstr>Insert Table</vt:lpstr>
      <vt:lpstr>Insert Table</vt:lpstr>
      <vt:lpstr>Update Table</vt:lpstr>
      <vt:lpstr>Update Table</vt:lpstr>
      <vt:lpstr>Delete Table</vt:lpstr>
      <vt:lpstr>Delete Table</vt:lpstr>
      <vt:lpstr>Debugging</vt:lpstr>
      <vt:lpstr>Debugging</vt:lpstr>
      <vt:lpstr>Errors</vt:lpstr>
      <vt:lpstr>Classify Errors</vt:lpstr>
      <vt:lpstr>Compile-time Errors</vt:lpstr>
      <vt:lpstr>Syntax Errors</vt:lpstr>
      <vt:lpstr>Semantic Errors</vt:lpstr>
      <vt:lpstr>Run-time Errors</vt:lpstr>
      <vt:lpstr>Run-time Errors</vt:lpstr>
      <vt:lpstr>Logical Errors</vt:lpstr>
      <vt:lpstr>Logical Errors</vt:lpstr>
      <vt:lpstr>Debugging</vt:lpstr>
      <vt:lpstr>Python Standard Debugger(pdb)</vt:lpstr>
      <vt:lpstr>Python Standard Debugger(pdb)</vt:lpstr>
      <vt:lpstr>PDB module</vt:lpstr>
      <vt:lpstr>PDB module</vt:lpstr>
      <vt:lpstr>PDB module</vt:lpstr>
      <vt:lpstr>PDB module</vt:lpstr>
      <vt:lpstr>PDB module</vt:lpstr>
      <vt:lpstr>PDB module</vt:lpstr>
      <vt:lpstr>PDB module</vt:lpstr>
      <vt:lpstr>PDB commands</vt:lpstr>
      <vt:lpstr>PDB module</vt:lpstr>
      <vt:lpstr>PDB module</vt:lpstr>
      <vt:lpstr>PDB module</vt:lpstr>
      <vt:lpstr>PDB module</vt:lpstr>
      <vt:lpstr>PDB module</vt:lpstr>
      <vt:lpstr>PDB module</vt:lpstr>
      <vt:lpstr>PDB module</vt:lpstr>
      <vt:lpstr>PDB module</vt:lpstr>
      <vt:lpstr>Features provided by PDB Debugging</vt:lpstr>
      <vt:lpstr>Develop Unit Test</vt:lpstr>
      <vt:lpstr>Manual Testing</vt:lpstr>
      <vt:lpstr>Unit Testing</vt:lpstr>
      <vt:lpstr>unittest</vt:lpstr>
      <vt:lpstr>unittest</vt:lpstr>
      <vt:lpstr>Unit Testing</vt:lpstr>
      <vt:lpstr>Unittest module</vt:lpstr>
      <vt:lpstr>unittest</vt:lpstr>
      <vt:lpstr>unittest</vt:lpstr>
      <vt:lpstr>Unit Testing</vt:lpstr>
      <vt:lpstr>Unit Testing</vt:lpstr>
      <vt:lpstr>Unit Testing</vt:lpstr>
      <vt:lpstr>Unit Testing</vt:lpstr>
      <vt:lpstr>Unit Testing</vt:lpstr>
      <vt:lpstr>Unit Testing</vt:lpstr>
      <vt:lpstr>Project Skeleton in Python</vt:lpstr>
      <vt:lpstr>Project Skeleton in Python</vt:lpstr>
      <vt:lpstr>Project Directory in Python</vt:lpstr>
      <vt:lpstr>Project Directory in Python</vt:lpstr>
      <vt:lpstr>Implement Regular Expression and its Basic Functions - findall( ),search( ),split( ),sub( ) </vt:lpstr>
      <vt:lpstr>Regular Expressions (RegEx)</vt:lpstr>
      <vt:lpstr>RegEx Module</vt:lpstr>
      <vt:lpstr>RegEx Module</vt:lpstr>
      <vt:lpstr>RegEx Functions</vt:lpstr>
      <vt:lpstr>findall() </vt:lpstr>
      <vt:lpstr>findall() </vt:lpstr>
      <vt:lpstr>search() </vt:lpstr>
      <vt:lpstr>search() </vt:lpstr>
      <vt:lpstr>split( )</vt:lpstr>
      <vt:lpstr>split( )</vt:lpstr>
      <vt:lpstr>sub( )</vt:lpstr>
      <vt:lpstr>sub()</vt:lpstr>
      <vt:lpstr>Match object</vt:lpstr>
      <vt:lpstr>Match object</vt:lpstr>
      <vt:lpstr>Match object</vt:lpstr>
      <vt:lpstr>Match object</vt:lpstr>
      <vt:lpstr>Match object</vt:lpstr>
      <vt:lpstr>Use Classes, Objects, and Attributes, Develop applications based on Object Oriented Programming and Methods</vt:lpstr>
      <vt:lpstr>PowerPoint Presentation</vt:lpstr>
      <vt:lpstr>Class</vt:lpstr>
      <vt:lpstr>Class</vt:lpstr>
      <vt:lpstr>Class</vt:lpstr>
      <vt:lpstr>Object</vt:lpstr>
      <vt:lpstr>Object</vt:lpstr>
      <vt:lpstr>Object</vt:lpstr>
      <vt:lpstr>Object</vt:lpstr>
      <vt:lpstr>Object</vt:lpstr>
      <vt:lpstr>Object</vt:lpstr>
      <vt:lpstr>Object</vt:lpstr>
      <vt:lpstr>Object</vt:lpstr>
      <vt:lpstr>Class and objects</vt:lpstr>
      <vt:lpstr>Class and objects</vt:lpstr>
      <vt:lpstr>The self</vt:lpstr>
      <vt:lpstr>The __init__</vt:lpstr>
      <vt:lpstr>Attributes</vt:lpstr>
      <vt:lpstr>Attributes</vt:lpstr>
      <vt:lpstr>Attributes</vt:lpstr>
      <vt:lpstr>Attributes</vt:lpstr>
      <vt:lpstr>Attributes</vt:lpstr>
      <vt:lpstr>Class and objects</vt:lpstr>
      <vt:lpstr>Class and Instance Variables</vt:lpstr>
      <vt:lpstr>Class and Instance Variables</vt:lpstr>
      <vt:lpstr>Class and Instance Variables</vt:lpstr>
      <vt:lpstr>Defining instance variables using the normal method</vt:lpstr>
      <vt:lpstr>JSON file – Read, Write and Parse JSON file - JSON Conversion – to dictionary, to JSON, to JSON String, JSON schema – Schema Validation, Resolving JSON Reference, Extending Validator Classes - Virtual Environment, Floating point Arithmetic – Issues and Limitations</vt:lpstr>
      <vt:lpstr>JSON</vt:lpstr>
      <vt:lpstr>Why JSON?</vt:lpstr>
      <vt:lpstr>JSON</vt:lpstr>
      <vt:lpstr>JSON</vt:lpstr>
      <vt:lpstr>JSON</vt:lpstr>
      <vt:lpstr>Characteristics of JSON format</vt:lpstr>
      <vt:lpstr>Datatypes : Keys and Values</vt:lpstr>
      <vt:lpstr>Style Guide</vt:lpstr>
      <vt:lpstr>JSON</vt:lpstr>
      <vt:lpstr>JSON</vt:lpstr>
      <vt:lpstr>JSON vs. Python Dictionaries</vt:lpstr>
      <vt:lpstr>JSON vs. Python Dictionaries</vt:lpstr>
      <vt:lpstr>JSON String</vt:lpstr>
      <vt:lpstr>The JSON Module</vt:lpstr>
      <vt:lpstr>The JSON Module</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Read, Write and Parse JSON</vt:lpstr>
      <vt:lpstr>Summary</vt:lpstr>
      <vt:lpstr>JSON Schema</vt:lpstr>
      <vt:lpstr>Why JSON Schema Validation required? </vt:lpstr>
      <vt:lpstr>JSON schema – Schema Validation</vt:lpstr>
      <vt:lpstr>JSON schema – Schema Validation</vt:lpstr>
      <vt:lpstr>JSON schema – Schema Validation</vt:lpstr>
      <vt:lpstr>PowerPoint Presentation</vt:lpstr>
      <vt:lpstr>Keywords in Schema</vt:lpstr>
      <vt:lpstr>Keywords in Schema</vt:lpstr>
      <vt:lpstr>Keywords in Schema</vt:lpstr>
      <vt:lpstr>Floating Point Arithmetic: Issues and Limitations</vt:lpstr>
      <vt:lpstr>Floating-point numbers</vt:lpstr>
      <vt:lpstr>Floating-point numbers</vt:lpstr>
      <vt:lpstr>Floating-point numbers</vt:lpstr>
      <vt:lpstr>Floating-point numbers</vt:lpstr>
      <vt:lpstr>Floating-point numbers</vt:lpstr>
      <vt:lpstr>Virtual Environments</vt:lpstr>
      <vt:lpstr>Step 1: Create a virtual environment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Kalpana</dc:creator>
  <cp:lastModifiedBy>Kalpana</cp:lastModifiedBy>
  <cp:revision>1144</cp:revision>
  <dcterms:created xsi:type="dcterms:W3CDTF">2022-08-23T09:42:28Z</dcterms:created>
  <dcterms:modified xsi:type="dcterms:W3CDTF">2022-09-29T05:56:43Z</dcterms:modified>
</cp:coreProperties>
</file>